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46"/>
  </p:notesMasterIdLst>
  <p:handoutMasterIdLst>
    <p:handoutMasterId r:id="rId147"/>
  </p:handoutMasterIdLst>
  <p:sldIdLst>
    <p:sldId id="1160" r:id="rId2"/>
    <p:sldId id="970" r:id="rId3"/>
    <p:sldId id="1161" r:id="rId4"/>
    <p:sldId id="1162" r:id="rId5"/>
    <p:sldId id="1067" r:id="rId6"/>
    <p:sldId id="1005" r:id="rId7"/>
    <p:sldId id="1175" r:id="rId8"/>
    <p:sldId id="1011" r:id="rId9"/>
    <p:sldId id="1179" r:id="rId10"/>
    <p:sldId id="1178" r:id="rId11"/>
    <p:sldId id="1012" r:id="rId12"/>
    <p:sldId id="1177" r:id="rId13"/>
    <p:sldId id="1008" r:id="rId14"/>
    <p:sldId id="1176" r:id="rId15"/>
    <p:sldId id="1009" r:id="rId16"/>
    <p:sldId id="430" r:id="rId17"/>
    <p:sldId id="431" r:id="rId18"/>
    <p:sldId id="432" r:id="rId19"/>
    <p:sldId id="433" r:id="rId20"/>
    <p:sldId id="1068" r:id="rId21"/>
    <p:sldId id="1013" r:id="rId22"/>
    <p:sldId id="868" r:id="rId23"/>
    <p:sldId id="870" r:id="rId24"/>
    <p:sldId id="1163" r:id="rId25"/>
    <p:sldId id="1069" r:id="rId26"/>
    <p:sldId id="1070" r:id="rId27"/>
    <p:sldId id="1166" r:id="rId28"/>
    <p:sldId id="1071" r:id="rId29"/>
    <p:sldId id="871" r:id="rId30"/>
    <p:sldId id="1167" r:id="rId31"/>
    <p:sldId id="1072" r:id="rId32"/>
    <p:sldId id="445" r:id="rId33"/>
    <p:sldId id="446" r:id="rId34"/>
    <p:sldId id="1016" r:id="rId35"/>
    <p:sldId id="447" r:id="rId36"/>
    <p:sldId id="448" r:id="rId37"/>
    <p:sldId id="499" r:id="rId38"/>
    <p:sldId id="500" r:id="rId39"/>
    <p:sldId id="1014" r:id="rId40"/>
    <p:sldId id="1015" r:id="rId41"/>
    <p:sldId id="1034" r:id="rId42"/>
    <p:sldId id="873" r:id="rId43"/>
    <p:sldId id="501" r:id="rId44"/>
    <p:sldId id="1017" r:id="rId45"/>
    <p:sldId id="502" r:id="rId46"/>
    <p:sldId id="506" r:id="rId47"/>
    <p:sldId id="507" r:id="rId48"/>
    <p:sldId id="508" r:id="rId49"/>
    <p:sldId id="509" r:id="rId50"/>
    <p:sldId id="874" r:id="rId51"/>
    <p:sldId id="967" r:id="rId52"/>
    <p:sldId id="511" r:id="rId53"/>
    <p:sldId id="512" r:id="rId54"/>
    <p:sldId id="513" r:id="rId55"/>
    <p:sldId id="875" r:id="rId56"/>
    <p:sldId id="1018" r:id="rId57"/>
    <p:sldId id="514" r:id="rId58"/>
    <p:sldId id="515" r:id="rId59"/>
    <p:sldId id="516" r:id="rId60"/>
    <p:sldId id="517" r:id="rId61"/>
    <p:sldId id="518" r:id="rId62"/>
    <p:sldId id="519" r:id="rId63"/>
    <p:sldId id="520" r:id="rId64"/>
    <p:sldId id="521" r:id="rId65"/>
    <p:sldId id="522" r:id="rId66"/>
    <p:sldId id="523" r:id="rId67"/>
    <p:sldId id="1027" r:id="rId68"/>
    <p:sldId id="876" r:id="rId69"/>
    <p:sldId id="1168" r:id="rId70"/>
    <p:sldId id="877" r:id="rId71"/>
    <p:sldId id="524" r:id="rId72"/>
    <p:sldId id="1021" r:id="rId73"/>
    <p:sldId id="525" r:id="rId74"/>
    <p:sldId id="526" r:id="rId75"/>
    <p:sldId id="527" r:id="rId76"/>
    <p:sldId id="1020" r:id="rId77"/>
    <p:sldId id="1036" r:id="rId78"/>
    <p:sldId id="1022" r:id="rId79"/>
    <p:sldId id="880" r:id="rId80"/>
    <p:sldId id="881" r:id="rId81"/>
    <p:sldId id="1025" r:id="rId82"/>
    <p:sldId id="1023" r:id="rId83"/>
    <p:sldId id="882" r:id="rId84"/>
    <p:sldId id="1024" r:id="rId85"/>
    <p:sldId id="884" r:id="rId86"/>
    <p:sldId id="1035" r:id="rId87"/>
    <p:sldId id="886" r:id="rId88"/>
    <p:sldId id="887" r:id="rId89"/>
    <p:sldId id="888" r:id="rId90"/>
    <p:sldId id="1063" r:id="rId91"/>
    <p:sldId id="974" r:id="rId92"/>
    <p:sldId id="1065" r:id="rId93"/>
    <p:sldId id="1064" r:id="rId94"/>
    <p:sldId id="1026" r:id="rId95"/>
    <p:sldId id="975" r:id="rId96"/>
    <p:sldId id="976" r:id="rId97"/>
    <p:sldId id="981" r:id="rId98"/>
    <p:sldId id="980" r:id="rId99"/>
    <p:sldId id="979" r:id="rId100"/>
    <p:sldId id="892" r:id="rId101"/>
    <p:sldId id="1038" r:id="rId102"/>
    <p:sldId id="1039" r:id="rId103"/>
    <p:sldId id="1040" r:id="rId104"/>
    <p:sldId id="1041" r:id="rId105"/>
    <p:sldId id="1001" r:id="rId106"/>
    <p:sldId id="900" r:id="rId107"/>
    <p:sldId id="901" r:id="rId108"/>
    <p:sldId id="902" r:id="rId109"/>
    <p:sldId id="1169" r:id="rId110"/>
    <p:sldId id="904" r:id="rId111"/>
    <p:sldId id="905" r:id="rId112"/>
    <p:sldId id="1170" r:id="rId113"/>
    <p:sldId id="1055" r:id="rId114"/>
    <p:sldId id="1060" r:id="rId115"/>
    <p:sldId id="1061" r:id="rId116"/>
    <p:sldId id="1062" r:id="rId117"/>
    <p:sldId id="1056" r:id="rId118"/>
    <p:sldId id="1057" r:id="rId119"/>
    <p:sldId id="1058" r:id="rId120"/>
    <p:sldId id="1059" r:id="rId121"/>
    <p:sldId id="906" r:id="rId122"/>
    <p:sldId id="907" r:id="rId123"/>
    <p:sldId id="1030" r:id="rId124"/>
    <p:sldId id="919" r:id="rId125"/>
    <p:sldId id="1047" r:id="rId126"/>
    <p:sldId id="1048" r:id="rId127"/>
    <p:sldId id="1049" r:id="rId128"/>
    <p:sldId id="1054" r:id="rId129"/>
    <p:sldId id="1050" r:id="rId130"/>
    <p:sldId id="1172" r:id="rId131"/>
    <p:sldId id="1051" r:id="rId132"/>
    <p:sldId id="1052" r:id="rId133"/>
    <p:sldId id="1053" r:id="rId134"/>
    <p:sldId id="984" r:id="rId135"/>
    <p:sldId id="1171" r:id="rId136"/>
    <p:sldId id="1073" r:id="rId137"/>
    <p:sldId id="1074" r:id="rId138"/>
    <p:sldId id="1173" r:id="rId139"/>
    <p:sldId id="1075" r:id="rId140"/>
    <p:sldId id="1033" r:id="rId141"/>
    <p:sldId id="921" r:id="rId142"/>
    <p:sldId id="1174" r:id="rId143"/>
    <p:sldId id="947" r:id="rId144"/>
    <p:sldId id="324" r:id="rId145"/>
  </p:sldIdLst>
  <p:sldSz cx="9144000" cy="6858000" type="screen4x3"/>
  <p:notesSz cx="6858000" cy="9144000"/>
  <p:defaultTextStyle>
    <a:defPPr>
      <a:defRPr lang="zh-CN"/>
    </a:defPPr>
    <a:lvl1pPr algn="l" rtl="0" eaLnBrk="0" fontAlgn="base" hangingPunct="0">
      <a:spcBef>
        <a:spcPct val="0"/>
      </a:spcBef>
      <a:spcAft>
        <a:spcPct val="0"/>
      </a:spcAft>
      <a:defRPr sz="2800" b="1" kern="1200">
        <a:solidFill>
          <a:schemeClr val="tx1"/>
        </a:solidFill>
        <a:latin typeface="Times New Roman" panose="02020603050405020304" pitchFamily="18" charset="0"/>
        <a:ea typeface="仿宋_GB2312"/>
        <a:cs typeface="仿宋_GB2312"/>
      </a:defRPr>
    </a:lvl1pPr>
    <a:lvl2pPr marL="457200" algn="l" rtl="0" eaLnBrk="0" fontAlgn="base" hangingPunct="0">
      <a:spcBef>
        <a:spcPct val="0"/>
      </a:spcBef>
      <a:spcAft>
        <a:spcPct val="0"/>
      </a:spcAft>
      <a:defRPr sz="2800" b="1" kern="1200">
        <a:solidFill>
          <a:schemeClr val="tx1"/>
        </a:solidFill>
        <a:latin typeface="Times New Roman" panose="02020603050405020304" pitchFamily="18" charset="0"/>
        <a:ea typeface="仿宋_GB2312"/>
        <a:cs typeface="仿宋_GB2312"/>
      </a:defRPr>
    </a:lvl2pPr>
    <a:lvl3pPr marL="914400" algn="l" rtl="0" eaLnBrk="0" fontAlgn="base" hangingPunct="0">
      <a:spcBef>
        <a:spcPct val="0"/>
      </a:spcBef>
      <a:spcAft>
        <a:spcPct val="0"/>
      </a:spcAft>
      <a:defRPr sz="2800" b="1" kern="1200">
        <a:solidFill>
          <a:schemeClr val="tx1"/>
        </a:solidFill>
        <a:latin typeface="Times New Roman" panose="02020603050405020304" pitchFamily="18" charset="0"/>
        <a:ea typeface="仿宋_GB2312"/>
        <a:cs typeface="仿宋_GB2312"/>
      </a:defRPr>
    </a:lvl3pPr>
    <a:lvl4pPr marL="1371600" algn="l" rtl="0" eaLnBrk="0" fontAlgn="base" hangingPunct="0">
      <a:spcBef>
        <a:spcPct val="0"/>
      </a:spcBef>
      <a:spcAft>
        <a:spcPct val="0"/>
      </a:spcAft>
      <a:defRPr sz="2800" b="1" kern="1200">
        <a:solidFill>
          <a:schemeClr val="tx1"/>
        </a:solidFill>
        <a:latin typeface="Times New Roman" panose="02020603050405020304" pitchFamily="18" charset="0"/>
        <a:ea typeface="仿宋_GB2312"/>
        <a:cs typeface="仿宋_GB2312"/>
      </a:defRPr>
    </a:lvl4pPr>
    <a:lvl5pPr marL="1828800" algn="l" rtl="0" eaLnBrk="0" fontAlgn="base" hangingPunct="0">
      <a:spcBef>
        <a:spcPct val="0"/>
      </a:spcBef>
      <a:spcAft>
        <a:spcPct val="0"/>
      </a:spcAft>
      <a:defRPr sz="2800" b="1"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b="1"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b="1"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b="1"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b="1" kern="1200">
        <a:solidFill>
          <a:schemeClr val="tx1"/>
        </a:solidFill>
        <a:latin typeface="Times New Roman" panose="02020603050405020304" pitchFamily="18" charset="0"/>
        <a:ea typeface="仿宋_GB2312"/>
        <a:cs typeface="仿宋_GB231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8413" autoAdjust="0"/>
    <p:restoredTop sz="94690" autoAdjust="0"/>
  </p:normalViewPr>
  <p:slideViewPr>
    <p:cSldViewPr snapToObjects="1">
      <p:cViewPr>
        <p:scale>
          <a:sx n="74" d="100"/>
          <a:sy n="74" d="100"/>
        </p:scale>
        <p:origin x="144" y="13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39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28.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4"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image" Target="../media/image43.emf"/><Relationship Id="rId5" Type="http://schemas.openxmlformats.org/officeDocument/2006/relationships/image" Target="../media/image47.emf"/><Relationship Id="rId4" Type="http://schemas.openxmlformats.org/officeDocument/2006/relationships/image" Target="../media/image46.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5" Type="http://schemas.openxmlformats.org/officeDocument/2006/relationships/image" Target="../media/image23.emf"/><Relationship Id="rId4"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96AC306-C50A-40A3-A6C2-325F48ECD857}"/>
              </a:ext>
            </a:extLst>
          </p:cNvPr>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5" name="Rectangle 3">
            <a:extLst>
              <a:ext uri="{FF2B5EF4-FFF2-40B4-BE49-F238E27FC236}">
                <a16:creationId xmlns:a16="http://schemas.microsoft.com/office/drawing/2014/main" id="{3D6DFC24-9417-43E5-9386-41670270DB29}"/>
              </a:ext>
            </a:extLst>
          </p:cNvPr>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6" name="Rectangle 4">
            <a:extLst>
              <a:ext uri="{FF2B5EF4-FFF2-40B4-BE49-F238E27FC236}">
                <a16:creationId xmlns:a16="http://schemas.microsoft.com/office/drawing/2014/main" id="{9BB8B473-B712-468B-8E5D-D356D37972E4}"/>
              </a:ext>
            </a:extLst>
          </p:cNvPr>
          <p:cNvSpPr>
            <a:spLocks noGrp="1" noChangeArrowheads="1"/>
          </p:cNvSpPr>
          <p:nvPr>
            <p:ph type="ftr" sz="quarter" idx="2"/>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7" name="Rectangle 5">
            <a:extLst>
              <a:ext uri="{FF2B5EF4-FFF2-40B4-BE49-F238E27FC236}">
                <a16:creationId xmlns:a16="http://schemas.microsoft.com/office/drawing/2014/main" id="{6114ED4B-C21A-4712-82D5-BFB41726B046}"/>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spcBef>
                <a:spcPct val="0"/>
              </a:spcBef>
              <a:buFont typeface="Arial" panose="020B0604020202020204" pitchFamily="34" charset="0"/>
              <a:buNone/>
              <a:defRPr sz="1200" b="0" noProof="1">
                <a:ea typeface="仿宋_GB2312" charset="-122"/>
                <a:cs typeface="+mn-cs"/>
              </a:defRPr>
            </a:lvl1pPr>
          </a:lstStyle>
          <a:p>
            <a:pPr>
              <a:defRPr/>
            </a:pPr>
            <a:fld id="{08029D59-2E6A-CA44-B09E-EBE803B2D31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439D5AB-9556-45EA-8E26-A85AE9A7EF5E}"/>
              </a:ext>
            </a:extLst>
          </p:cNvPr>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2051" name="Rectangle 3">
            <a:extLst>
              <a:ext uri="{FF2B5EF4-FFF2-40B4-BE49-F238E27FC236}">
                <a16:creationId xmlns:a16="http://schemas.microsoft.com/office/drawing/2014/main" id="{92AB51D9-E6DB-4A43-898D-8828A4B1CAC2}"/>
              </a:ext>
            </a:extLst>
          </p:cNvPr>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8196" name="Rectangle 4">
            <a:extLst>
              <a:ext uri="{FF2B5EF4-FFF2-40B4-BE49-F238E27FC236}">
                <a16:creationId xmlns:a16="http://schemas.microsoft.com/office/drawing/2014/main" id="{CFC5C89C-6E0C-3A41-9F21-F68B56CB2A00}"/>
              </a:ext>
            </a:extLst>
          </p:cNvPr>
          <p:cNvSpPr>
            <a:spLocks noGrp="1" noRot="1" noChangeAspect="1" noChangeArrowheads="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FDB3857B-C880-41B9-92E7-CF3117AFE661}"/>
              </a:ext>
            </a:extLst>
          </p:cNvPr>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Rectangle 6">
            <a:extLst>
              <a:ext uri="{FF2B5EF4-FFF2-40B4-BE49-F238E27FC236}">
                <a16:creationId xmlns:a16="http://schemas.microsoft.com/office/drawing/2014/main" id="{1ACCA298-E3E4-4931-81EF-2AEB75286594}"/>
              </a:ext>
            </a:extLst>
          </p:cNvPr>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2055" name="Rectangle 7">
            <a:extLst>
              <a:ext uri="{FF2B5EF4-FFF2-40B4-BE49-F238E27FC236}">
                <a16:creationId xmlns:a16="http://schemas.microsoft.com/office/drawing/2014/main" id="{1E21C34F-95E7-426B-B911-120C891F8C08}"/>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spcBef>
                <a:spcPct val="0"/>
              </a:spcBef>
              <a:buFont typeface="Arial" panose="020B0604020202020204" pitchFamily="34" charset="0"/>
              <a:buNone/>
              <a:defRPr sz="1200" b="0" noProof="1">
                <a:ea typeface="仿宋_GB2312" charset="-122"/>
                <a:cs typeface="+mn-cs"/>
              </a:defRPr>
            </a:lvl1pPr>
          </a:lstStyle>
          <a:p>
            <a:pPr>
              <a:defRPr/>
            </a:pPr>
            <a:fld id="{545785EE-6CFF-924D-A9EB-4F8C9BECEFD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26521E0B-99BA-2146-BE63-1789A7542A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fld id="{77B54A58-831B-6644-AD49-E88DC778B727}" type="slidenum">
              <a:rPr altLang="zh-CN" sz="1200" b="0" smtClean="0">
                <a:solidFill>
                  <a:srgbClr val="000000"/>
                </a:solidFill>
                <a:ea typeface="宋体" panose="02010600030101010101" pitchFamily="2" charset="-122"/>
              </a:rPr>
              <a:pPr/>
              <a:t>1</a:t>
            </a:fld>
            <a:endParaRPr lang="en-US" altLang="zh-CN" sz="1200" b="0">
              <a:solidFill>
                <a:srgbClr val="000000"/>
              </a:solidFill>
              <a:ea typeface="宋体" panose="02010600030101010101" pitchFamily="2" charset="-122"/>
            </a:endParaRPr>
          </a:p>
        </p:txBody>
      </p:sp>
      <p:sp>
        <p:nvSpPr>
          <p:cNvPr id="11267" name="Rectangle 2">
            <a:extLst>
              <a:ext uri="{FF2B5EF4-FFF2-40B4-BE49-F238E27FC236}">
                <a16:creationId xmlns:a16="http://schemas.microsoft.com/office/drawing/2014/main" id="{933208FB-8E93-794F-99EC-FCA19DA0D411}"/>
              </a:ext>
            </a:extLst>
          </p:cNvPr>
          <p:cNvSpPr>
            <a:spLocks noGrp="1" noRot="1" noChangeAspect="1" noChangeArrowheads="1" noTextEdit="1"/>
          </p:cNvSpPr>
          <p:nvPr>
            <p:ph type="sldImg" idx="4294967295"/>
          </p:nvPr>
        </p:nvSpPr>
        <p:spPr>
          <a:ln/>
        </p:spPr>
      </p:sp>
      <p:sp>
        <p:nvSpPr>
          <p:cNvPr id="11268" name="Rectangle 3">
            <a:extLst>
              <a:ext uri="{FF2B5EF4-FFF2-40B4-BE49-F238E27FC236}">
                <a16:creationId xmlns:a16="http://schemas.microsoft.com/office/drawing/2014/main" id="{5B993073-4006-3D45-8B3B-59BF9B5304DE}"/>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仿宋_GB2312"/>
              <a:cs typeface="仿宋_GB231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2AD55A00-4853-D940-B948-1C74AC2F3E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fld id="{DCBBF26C-E91F-784E-B5B2-97756D8210EE}" type="slidenum">
              <a:rPr altLang="zh-CN" sz="1200" b="0" smtClean="0">
                <a:solidFill>
                  <a:srgbClr val="000000"/>
                </a:solidFill>
                <a:ea typeface="宋体" panose="02010600030101010101" pitchFamily="2" charset="-122"/>
              </a:rPr>
              <a:pPr/>
              <a:t>3</a:t>
            </a:fld>
            <a:endParaRPr lang="en-US" altLang="zh-CN" sz="1200" b="0">
              <a:solidFill>
                <a:srgbClr val="000000"/>
              </a:solidFill>
              <a:ea typeface="宋体" panose="02010600030101010101" pitchFamily="2" charset="-122"/>
            </a:endParaRPr>
          </a:p>
        </p:txBody>
      </p:sp>
      <p:sp>
        <p:nvSpPr>
          <p:cNvPr id="14339" name="Rectangle 2">
            <a:extLst>
              <a:ext uri="{FF2B5EF4-FFF2-40B4-BE49-F238E27FC236}">
                <a16:creationId xmlns:a16="http://schemas.microsoft.com/office/drawing/2014/main" id="{DAD4BFCB-621C-7E4B-B244-CE8EA2665BA3}"/>
              </a:ext>
            </a:extLst>
          </p:cNvPr>
          <p:cNvSpPr>
            <a:spLocks noGrp="1" noRot="1" noChangeAspect="1" noChangeArrowheads="1" noTextEdit="1"/>
          </p:cNvSpPr>
          <p:nvPr>
            <p:ph type="sldImg" idx="4294967295"/>
          </p:nvPr>
        </p:nvSpPr>
        <p:spPr>
          <a:ln/>
        </p:spPr>
      </p:sp>
      <p:sp>
        <p:nvSpPr>
          <p:cNvPr id="14340" name="Rectangle 3">
            <a:extLst>
              <a:ext uri="{FF2B5EF4-FFF2-40B4-BE49-F238E27FC236}">
                <a16:creationId xmlns:a16="http://schemas.microsoft.com/office/drawing/2014/main" id="{55A9D3EA-556A-0E4D-AF89-88065E8693AD}"/>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仿宋_GB2312"/>
              <a:cs typeface="仿宋_GB231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5AF7723F-51E8-2F40-B02B-A208B688801A}"/>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D66C5B4B-8191-EE49-A5CB-223F8E70A6C1}" type="slidenum">
              <a:rPr lang="en-US" altLang="zh-CN" sz="1200" b="0" smtClean="0">
                <a:solidFill>
                  <a:schemeClr val="tx1"/>
                </a:solidFill>
                <a:latin typeface="Times New Roman" panose="02020603050405020304" pitchFamily="18" charset="0"/>
              </a:rPr>
              <a:pPr/>
              <a:t>33</a:t>
            </a:fld>
            <a:endParaRPr lang="en-US" altLang="zh-CN" sz="1200" b="0">
              <a:solidFill>
                <a:schemeClr val="tx1"/>
              </a:solidFill>
              <a:latin typeface="Times New Roman" panose="02020603050405020304" pitchFamily="18" charset="0"/>
            </a:endParaRPr>
          </a:p>
        </p:txBody>
      </p:sp>
      <p:sp>
        <p:nvSpPr>
          <p:cNvPr id="24579" name="Rectangle 2">
            <a:extLst>
              <a:ext uri="{FF2B5EF4-FFF2-40B4-BE49-F238E27FC236}">
                <a16:creationId xmlns:a16="http://schemas.microsoft.com/office/drawing/2014/main" id="{42F43433-ACEB-6C43-A5FA-92440779489A}"/>
              </a:ext>
            </a:extLst>
          </p:cNvPr>
          <p:cNvSpPr>
            <a:spLocks noRot="1" noChangeArrowheads="1" noTextEdit="1"/>
          </p:cNvSpPr>
          <p:nvPr>
            <p:ph type="sldImg"/>
          </p:nvPr>
        </p:nvSpPr>
        <p:spPr>
          <a:ln/>
        </p:spPr>
      </p:sp>
      <p:sp>
        <p:nvSpPr>
          <p:cNvPr id="24580" name="Rectangle 3">
            <a:extLst>
              <a:ext uri="{FF2B5EF4-FFF2-40B4-BE49-F238E27FC236}">
                <a16:creationId xmlns:a16="http://schemas.microsoft.com/office/drawing/2014/main" id="{D58F38AF-05AF-C840-BAE6-D7675A107544}"/>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2496964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201F1F7C-11D4-8E47-9782-F648C8D20B7E}"/>
              </a:ext>
            </a:extLst>
          </p:cNvPr>
          <p:cNvSpPr>
            <a:spLocks noGrp="1" noRot="1" noChangeAspect="1" noChangeArrowheads="1" noTextEdit="1"/>
          </p:cNvSpPr>
          <p:nvPr>
            <p:ph type="sldImg"/>
          </p:nvPr>
        </p:nvSpPr>
        <p:spPr>
          <a:ln/>
        </p:spPr>
      </p:sp>
      <p:sp>
        <p:nvSpPr>
          <p:cNvPr id="53251" name="备注占位符 2">
            <a:extLst>
              <a:ext uri="{FF2B5EF4-FFF2-40B4-BE49-F238E27FC236}">
                <a16:creationId xmlns:a16="http://schemas.microsoft.com/office/drawing/2014/main" id="{D2A2CBED-EB28-CF4D-B22A-12BC2C70D65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仿宋_GB2312"/>
              <a:cs typeface="仿宋_GB2312"/>
            </a:endParaRPr>
          </a:p>
        </p:txBody>
      </p:sp>
      <p:sp>
        <p:nvSpPr>
          <p:cNvPr id="53252" name="灯片编号占位符 3">
            <a:extLst>
              <a:ext uri="{FF2B5EF4-FFF2-40B4-BE49-F238E27FC236}">
                <a16:creationId xmlns:a16="http://schemas.microsoft.com/office/drawing/2014/main" id="{19327CD0-5630-9B4F-B025-81D7AE0AFFF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fld id="{943935C6-2E6F-3E4B-BA81-55FFEAE4347B}" type="slidenum">
              <a:rPr altLang="zh-CN" sz="1200" b="0" smtClean="0"/>
              <a:pPr/>
              <a:t>78</a:t>
            </a:fld>
            <a:endParaRPr lang="en-US" altLang="zh-CN" sz="1200" b="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3800F8E3-65C1-4F44-97FB-FA8AEFB2025F}"/>
              </a:ext>
            </a:extLst>
          </p:cNvPr>
          <p:cNvSpPr>
            <a:spLocks noGrp="1" noRot="1" noChangeAspect="1" noChangeArrowheads="1" noTextEdit="1"/>
          </p:cNvSpPr>
          <p:nvPr>
            <p:ph type="sldImg"/>
          </p:nvPr>
        </p:nvSpPr>
        <p:spPr>
          <a:ln/>
        </p:spPr>
      </p:sp>
      <p:sp>
        <p:nvSpPr>
          <p:cNvPr id="57347" name="备注占位符 2">
            <a:extLst>
              <a:ext uri="{FF2B5EF4-FFF2-40B4-BE49-F238E27FC236}">
                <a16:creationId xmlns:a16="http://schemas.microsoft.com/office/drawing/2014/main" id="{14F018B1-8858-434F-962E-D716943D520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仿宋_GB2312"/>
              <a:cs typeface="仿宋_GB2312"/>
            </a:endParaRPr>
          </a:p>
        </p:txBody>
      </p:sp>
      <p:sp>
        <p:nvSpPr>
          <p:cNvPr id="57348" name="灯片编号占位符 3">
            <a:extLst>
              <a:ext uri="{FF2B5EF4-FFF2-40B4-BE49-F238E27FC236}">
                <a16:creationId xmlns:a16="http://schemas.microsoft.com/office/drawing/2014/main" id="{B9E831D0-A968-FA4E-A1F5-317F79D1E27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fld id="{333608A8-7153-BB40-8613-15634050051F}" type="slidenum">
              <a:rPr altLang="zh-CN" sz="1200" b="0" smtClean="0"/>
              <a:pPr/>
              <a:t>81</a:t>
            </a:fld>
            <a:endParaRPr lang="en-US" altLang="zh-CN" sz="1200"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F80AD0ED-3121-6C49-95D5-444E3396CF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fld id="{AA5397A1-CD77-B542-9DDA-E712B4816A30}" type="slidenum">
              <a:rPr altLang="zh-CN" sz="1200" b="0" smtClean="0">
                <a:ea typeface="宋体" panose="02010600030101010101" pitchFamily="2" charset="-122"/>
              </a:rPr>
              <a:pPr/>
              <a:t>142</a:t>
            </a:fld>
            <a:endParaRPr lang="en-US" altLang="zh-CN" sz="1200" b="0">
              <a:ea typeface="宋体" panose="02010600030101010101" pitchFamily="2" charset="-122"/>
            </a:endParaRPr>
          </a:p>
        </p:txBody>
      </p:sp>
      <p:sp>
        <p:nvSpPr>
          <p:cNvPr id="120835" name="Rectangle 2">
            <a:extLst>
              <a:ext uri="{FF2B5EF4-FFF2-40B4-BE49-F238E27FC236}">
                <a16:creationId xmlns:a16="http://schemas.microsoft.com/office/drawing/2014/main" id="{DCAC169E-6D53-2948-BC28-B813B4530762}"/>
              </a:ext>
            </a:extLst>
          </p:cNvPr>
          <p:cNvSpPr>
            <a:spLocks noGrp="1" noRot="1" noChangeAspect="1" noChangeArrowheads="1" noTextEdit="1"/>
          </p:cNvSpPr>
          <p:nvPr>
            <p:ph type="sldImg" idx="4294967295"/>
          </p:nvPr>
        </p:nvSpPr>
        <p:spPr>
          <a:ln/>
        </p:spPr>
      </p:sp>
      <p:sp>
        <p:nvSpPr>
          <p:cNvPr id="120836" name="Rectangle 3">
            <a:extLst>
              <a:ext uri="{FF2B5EF4-FFF2-40B4-BE49-F238E27FC236}">
                <a16:creationId xmlns:a16="http://schemas.microsoft.com/office/drawing/2014/main" id="{5A638BE9-C3E3-774B-9B95-433D057A33FA}"/>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仿宋_GB2312"/>
              <a:cs typeface="仿宋_GB231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直接连接符 9">
            <a:extLst>
              <a:ext uri="{FF2B5EF4-FFF2-40B4-BE49-F238E27FC236}">
                <a16:creationId xmlns:a16="http://schemas.microsoft.com/office/drawing/2014/main" id="{A647A1E9-95AB-794E-9721-FB850807C761}"/>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1557786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矩形 14">
            <a:extLst>
              <a:ext uri="{FF2B5EF4-FFF2-40B4-BE49-F238E27FC236}">
                <a16:creationId xmlns:a16="http://schemas.microsoft.com/office/drawing/2014/main" id="{21E84823-7E1F-8E42-91E4-E3262B3FDA5F}"/>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sp>
        <p:nvSpPr>
          <p:cNvPr id="5" name="矩形 15">
            <a:extLst>
              <a:ext uri="{FF2B5EF4-FFF2-40B4-BE49-F238E27FC236}">
                <a16:creationId xmlns:a16="http://schemas.microsoft.com/office/drawing/2014/main" id="{A4860CB8-9333-7645-AB93-86234A1A5D3E}"/>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grpSp>
        <p:nvGrpSpPr>
          <p:cNvPr id="6" name="组合 16">
            <a:extLst>
              <a:ext uri="{FF2B5EF4-FFF2-40B4-BE49-F238E27FC236}">
                <a16:creationId xmlns:a16="http://schemas.microsoft.com/office/drawing/2014/main" id="{E9636994-1A50-D942-B0D5-F38F915336BD}"/>
              </a:ext>
            </a:extLst>
          </p:cNvPr>
          <p:cNvGrpSpPr/>
          <p:nvPr userDrawn="1"/>
        </p:nvGrpSpPr>
        <p:grpSpPr>
          <a:xfrm>
            <a:off x="115637" y="404664"/>
            <a:ext cx="617410" cy="174607"/>
            <a:chOff x="384175" y="480608"/>
            <a:chExt cx="348872" cy="98663"/>
          </a:xfrm>
          <a:solidFill>
            <a:srgbClr val="76AEDD"/>
          </a:solidFill>
        </p:grpSpPr>
        <p:sp>
          <p:nvSpPr>
            <p:cNvPr id="7" name="等腰三角形 17">
              <a:hlinkClick r:id="" action="ppaction://hlinkshowjump?jump=previousslide"/>
              <a:extLst>
                <a:ext uri="{FF2B5EF4-FFF2-40B4-BE49-F238E27FC236}">
                  <a16:creationId xmlns:a16="http://schemas.microsoft.com/office/drawing/2014/main" id="{34979817-EABB-D047-BED2-E7291871A276}"/>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8">
              <a:hlinkClick r:id="" action="ppaction://hlinkshowjump?jump=previousslide"/>
              <a:extLst>
                <a:ext uri="{FF2B5EF4-FFF2-40B4-BE49-F238E27FC236}">
                  <a16:creationId xmlns:a16="http://schemas.microsoft.com/office/drawing/2014/main" id="{5630F1F4-E90A-F641-A564-431BC6004F30}"/>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9" name="等腰三角形 19">
              <a:hlinkClick r:id="" action="ppaction://hlinkshowjump?jump=previousslide"/>
              <a:extLst>
                <a:ext uri="{FF2B5EF4-FFF2-40B4-BE49-F238E27FC236}">
                  <a16:creationId xmlns:a16="http://schemas.microsoft.com/office/drawing/2014/main" id="{F0BBB270-10F3-104B-B9E2-E4F9121C3674}"/>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2" name="标题 1"/>
          <p:cNvSpPr>
            <a:spLocks noGrp="1"/>
          </p:cNvSpPr>
          <p:nvPr>
            <p:ph type="title"/>
          </p:nvPr>
        </p:nvSpPr>
        <p:spPr>
          <a:xfrm>
            <a:off x="844171" y="235957"/>
            <a:ext cx="6400800" cy="456739"/>
          </a:xfr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编辑母版文本样式</a:t>
            </a:r>
          </a:p>
          <a:p>
            <a:pPr lvl="1"/>
            <a:r>
              <a:rPr lang="zh-CN" altLang="en-US" noProof="1"/>
              <a:t>第二级</a:t>
            </a:r>
          </a:p>
        </p:txBody>
      </p:sp>
    </p:spTree>
    <p:extLst>
      <p:ext uri="{BB962C8B-B14F-4D97-AF65-F5344CB8AC3E}">
        <p14:creationId xmlns:p14="http://schemas.microsoft.com/office/powerpoint/2010/main" val="309159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3" name="矩形 14">
            <a:extLst>
              <a:ext uri="{FF2B5EF4-FFF2-40B4-BE49-F238E27FC236}">
                <a16:creationId xmlns:a16="http://schemas.microsoft.com/office/drawing/2014/main" id="{301EC526-8203-5D47-94F0-624345D894B1}"/>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sp>
        <p:nvSpPr>
          <p:cNvPr id="4" name="矩形 15">
            <a:extLst>
              <a:ext uri="{FF2B5EF4-FFF2-40B4-BE49-F238E27FC236}">
                <a16:creationId xmlns:a16="http://schemas.microsoft.com/office/drawing/2014/main" id="{CC58BEE2-409C-E941-9888-2471A3A21F6A}"/>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grpSp>
        <p:nvGrpSpPr>
          <p:cNvPr id="5" name="组合 16">
            <a:extLst>
              <a:ext uri="{FF2B5EF4-FFF2-40B4-BE49-F238E27FC236}">
                <a16:creationId xmlns:a16="http://schemas.microsoft.com/office/drawing/2014/main" id="{191028E9-6CB4-D141-8C5E-9E733C8165D6}"/>
              </a:ext>
            </a:extLst>
          </p:cNvPr>
          <p:cNvGrpSpPr/>
          <p:nvPr userDrawn="1"/>
        </p:nvGrpSpPr>
        <p:grpSpPr>
          <a:xfrm>
            <a:off x="115637" y="404664"/>
            <a:ext cx="617410" cy="174607"/>
            <a:chOff x="384175" y="480608"/>
            <a:chExt cx="348872" cy="98663"/>
          </a:xfrm>
          <a:solidFill>
            <a:srgbClr val="76AEDD"/>
          </a:solidFill>
        </p:grpSpPr>
        <p:sp>
          <p:nvSpPr>
            <p:cNvPr id="6" name="等腰三角形 17">
              <a:hlinkClick r:id="" action="ppaction://hlinkshowjump?jump=previousslide"/>
              <a:extLst>
                <a:ext uri="{FF2B5EF4-FFF2-40B4-BE49-F238E27FC236}">
                  <a16:creationId xmlns:a16="http://schemas.microsoft.com/office/drawing/2014/main" id="{24E0BE40-A9A0-4F42-BF4C-D3DC51D92ADC}"/>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7" name="等腰三角形 18">
              <a:hlinkClick r:id="" action="ppaction://hlinkshowjump?jump=previousslide"/>
              <a:extLst>
                <a:ext uri="{FF2B5EF4-FFF2-40B4-BE49-F238E27FC236}">
                  <a16:creationId xmlns:a16="http://schemas.microsoft.com/office/drawing/2014/main" id="{232670C8-9348-E548-BEF6-622032CED980}"/>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1731357E-FCEF-224D-BB24-9924C735074A}"/>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直接连接符 9">
            <a:extLst>
              <a:ext uri="{FF2B5EF4-FFF2-40B4-BE49-F238E27FC236}">
                <a16:creationId xmlns:a16="http://schemas.microsoft.com/office/drawing/2014/main" id="{1811F477-9C39-5743-AAA6-24556FEEC2E5}"/>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88997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3" name="直接连接符 9">
            <a:extLst>
              <a:ext uri="{FF2B5EF4-FFF2-40B4-BE49-F238E27FC236}">
                <a16:creationId xmlns:a16="http://schemas.microsoft.com/office/drawing/2014/main" id="{7CDE0C98-8D0D-9148-88A6-70BCD734B1DD}"/>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 name="矩形 15">
            <a:extLst>
              <a:ext uri="{FF2B5EF4-FFF2-40B4-BE49-F238E27FC236}">
                <a16:creationId xmlns:a16="http://schemas.microsoft.com/office/drawing/2014/main" id="{8DCF0CC1-F598-2047-9D1A-AFFC58E7EAE1}"/>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sp>
        <p:nvSpPr>
          <p:cNvPr id="5" name="矩形 16">
            <a:extLst>
              <a:ext uri="{FF2B5EF4-FFF2-40B4-BE49-F238E27FC236}">
                <a16:creationId xmlns:a16="http://schemas.microsoft.com/office/drawing/2014/main" id="{08101969-1B05-9642-BC4E-5B8DC4958AC4}"/>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grpSp>
        <p:nvGrpSpPr>
          <p:cNvPr id="6" name="组合 17">
            <a:extLst>
              <a:ext uri="{FF2B5EF4-FFF2-40B4-BE49-F238E27FC236}">
                <a16:creationId xmlns:a16="http://schemas.microsoft.com/office/drawing/2014/main" id="{4F5BFCBB-F021-6C4D-9797-E5BEEB2FF249}"/>
              </a:ext>
            </a:extLst>
          </p:cNvPr>
          <p:cNvGrpSpPr/>
          <p:nvPr userDrawn="1"/>
        </p:nvGrpSpPr>
        <p:grpSpPr>
          <a:xfrm>
            <a:off x="115637" y="404664"/>
            <a:ext cx="617410" cy="174607"/>
            <a:chOff x="384175" y="480608"/>
            <a:chExt cx="348872" cy="98663"/>
          </a:xfrm>
          <a:solidFill>
            <a:srgbClr val="76AEDD"/>
          </a:solidFill>
        </p:grpSpPr>
        <p:sp>
          <p:nvSpPr>
            <p:cNvPr id="7" name="等腰三角形 18">
              <a:hlinkClick r:id="" action="ppaction://hlinkshowjump?jump=previousslide"/>
              <a:extLst>
                <a:ext uri="{FF2B5EF4-FFF2-40B4-BE49-F238E27FC236}">
                  <a16:creationId xmlns:a16="http://schemas.microsoft.com/office/drawing/2014/main" id="{E68E151E-8C3E-974E-BA1E-6F8926D25AE5}"/>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94D4E786-A776-F649-A564-113BFBC67778}"/>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10" name="等腰三角形 20">
              <a:hlinkClick r:id="" action="ppaction://hlinkshowjump?jump=previousslide"/>
              <a:extLst>
                <a:ext uri="{FF2B5EF4-FFF2-40B4-BE49-F238E27FC236}">
                  <a16:creationId xmlns:a16="http://schemas.microsoft.com/office/drawing/2014/main" id="{C4061798-278D-6E4D-B485-EB2FC0078099}"/>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标题 1"/>
          <p:cNvSpPr>
            <a:spLocks noGrp="1"/>
          </p:cNvSpPr>
          <p:nvPr>
            <p:ph type="title"/>
          </p:nvPr>
        </p:nvSpPr>
        <p:spPr>
          <a:xfrm>
            <a:off x="844550" y="260350"/>
            <a:ext cx="6400800" cy="457200"/>
          </a:xfrm>
        </p:spPr>
        <p:txBody>
          <a:bodyPr/>
          <a:lstStyle/>
          <a:p>
            <a:r>
              <a:rPr lang="zh-CN" altLang="en-US" noProof="1"/>
              <a:t>单击此处编辑母版标题样式</a:t>
            </a:r>
          </a:p>
        </p:txBody>
      </p:sp>
    </p:spTree>
    <p:extLst>
      <p:ext uri="{BB962C8B-B14F-4D97-AF65-F5344CB8AC3E}">
        <p14:creationId xmlns:p14="http://schemas.microsoft.com/office/powerpoint/2010/main" val="2319353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49288" y="609600"/>
            <a:ext cx="7983537" cy="55657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026900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cSld name="1_空白">
    <p:bg>
      <p:bgPr>
        <a:solidFill>
          <a:srgbClr val="000000"/>
        </a:solidFill>
        <a:effectLst/>
      </p:bgPr>
    </p:bg>
    <p:spTree>
      <p:nvGrpSpPr>
        <p:cNvPr id="1" name=""/>
        <p:cNvGrpSpPr/>
        <p:nvPr/>
      </p:nvGrpSpPr>
      <p:grpSpPr>
        <a:xfrm>
          <a:off x="0" y="0"/>
          <a:ext cx="0" cy="0"/>
          <a:chOff x="0" y="0"/>
          <a:chExt cx="0" cy="0"/>
        </a:xfrm>
      </p:grpSpPr>
      <p:sp>
        <p:nvSpPr>
          <p:cNvPr id="2" name="直接连接符 9">
            <a:extLst>
              <a:ext uri="{FF2B5EF4-FFF2-40B4-BE49-F238E27FC236}">
                <a16:creationId xmlns:a16="http://schemas.microsoft.com/office/drawing/2014/main" id="{79E23C94-1A2D-C448-8D14-639004197146}"/>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1385713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225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BC1FFB28-6C76-2244-9557-150DE285344E}"/>
              </a:ext>
            </a:extLst>
          </p:cNvPr>
          <p:cNvSpPr>
            <a:spLocks noGrp="1" noChangeArrowheads="1"/>
          </p:cNvSpPr>
          <p:nvPr>
            <p:ph type="body" idx="4294967295"/>
          </p:nvPr>
        </p:nvSpPr>
        <p:spPr bwMode="auto">
          <a:xfrm>
            <a:off x="496888" y="1116013"/>
            <a:ext cx="8251825"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p:txBody>
      </p:sp>
      <p:cxnSp>
        <p:nvCxnSpPr>
          <p:cNvPr id="1027" name="直接连接符 9">
            <a:extLst>
              <a:ext uri="{FF2B5EF4-FFF2-40B4-BE49-F238E27FC236}">
                <a16:creationId xmlns:a16="http://schemas.microsoft.com/office/drawing/2014/main" id="{2E735B3A-37F3-A046-9359-2B4C12A0AAA1}"/>
              </a:ext>
            </a:extLst>
          </p:cNvPr>
          <p:cNvCxnSpPr>
            <a:cxnSpLocks noChangeShapeType="1"/>
          </p:cNvCxnSpPr>
          <p:nvPr userDrawn="1"/>
        </p:nvCxn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10" name="矩形 9">
            <a:extLst>
              <a:ext uri="{FF2B5EF4-FFF2-40B4-BE49-F238E27FC236}">
                <a16:creationId xmlns:a16="http://schemas.microsoft.com/office/drawing/2014/main" id="{B912A0A7-60A0-426D-9FD4-7167ACBCBF13}"/>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sp>
        <p:nvSpPr>
          <p:cNvPr id="11" name="矩形 10">
            <a:extLst>
              <a:ext uri="{FF2B5EF4-FFF2-40B4-BE49-F238E27FC236}">
                <a16:creationId xmlns:a16="http://schemas.microsoft.com/office/drawing/2014/main" id="{E8B35C28-6D5B-46D7-95CC-52C7C5537F01}"/>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grpSp>
        <p:nvGrpSpPr>
          <p:cNvPr id="2" name="组合 1">
            <a:extLst>
              <a:ext uri="{FF2B5EF4-FFF2-40B4-BE49-F238E27FC236}">
                <a16:creationId xmlns:a16="http://schemas.microsoft.com/office/drawing/2014/main" id="{5661F1E4-23B7-4FC5-87A8-CB9A0C8FA2F0}"/>
              </a:ext>
            </a:extLst>
          </p:cNvPr>
          <p:cNvGrpSpPr/>
          <p:nvPr userDrawn="1"/>
        </p:nvGrpSpPr>
        <p:grpSpPr>
          <a:xfrm>
            <a:off x="115637" y="404664"/>
            <a:ext cx="617410" cy="174607"/>
            <a:chOff x="384175" y="480608"/>
            <a:chExt cx="348872" cy="98663"/>
          </a:xfrm>
          <a:solidFill>
            <a:srgbClr val="76AEDD"/>
          </a:solidFill>
        </p:grpSpPr>
        <p:sp>
          <p:nvSpPr>
            <p:cNvPr id="12" name="等腰三角形 11">
              <a:hlinkClick r:id="" action="ppaction://hlinkshowjump?jump=previousslide"/>
              <a:extLst>
                <a:ext uri="{FF2B5EF4-FFF2-40B4-BE49-F238E27FC236}">
                  <a16:creationId xmlns:a16="http://schemas.microsoft.com/office/drawing/2014/main" id="{02A92E4E-79BA-4EAC-ADBB-9F7B5CA976A8}"/>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13" name="等腰三角形 12">
              <a:hlinkClick r:id="" action="ppaction://hlinkshowjump?jump=previousslide"/>
              <a:extLst>
                <a:ext uri="{FF2B5EF4-FFF2-40B4-BE49-F238E27FC236}">
                  <a16:creationId xmlns:a16="http://schemas.microsoft.com/office/drawing/2014/main" id="{7FB15160-3305-4805-BF28-F61A1F259387}"/>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14" name="等腰三角形 13">
              <a:hlinkClick r:id="" action="ppaction://hlinkshowjump?jump=previousslide"/>
              <a:extLst>
                <a:ext uri="{FF2B5EF4-FFF2-40B4-BE49-F238E27FC236}">
                  <a16:creationId xmlns:a16="http://schemas.microsoft.com/office/drawing/2014/main" id="{F4C6FCF8-2914-4F1D-BBB5-990BA4EC650E}"/>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1031" name="Rectangle 2">
            <a:extLst>
              <a:ext uri="{FF2B5EF4-FFF2-40B4-BE49-F238E27FC236}">
                <a16:creationId xmlns:a16="http://schemas.microsoft.com/office/drawing/2014/main" id="{4552A967-BB46-D74A-9BE8-85B021125092}"/>
              </a:ext>
            </a:extLst>
          </p:cNvPr>
          <p:cNvSpPr>
            <a:spLocks noGrp="1" noChangeArrowheads="1"/>
          </p:cNvSpPr>
          <p:nvPr>
            <p:ph type="title"/>
          </p:nvPr>
        </p:nvSpPr>
        <p:spPr bwMode="auto">
          <a:xfrm>
            <a:off x="844550" y="26035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zh-CN" noProof="1"/>
              <a:t>单击以编辑</a:t>
            </a:r>
            <a:r>
              <a:rPr lang="zh-TW" altLang="en-US" noProof="1"/>
              <a:t>母版标题样式</a:t>
            </a:r>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1" r:id="rId5"/>
    <p:sldLayoutId id="2147483756" r:id="rId6"/>
    <p:sldLayoutId id="2147483757" r:id="rId7"/>
  </p:sldLayoutIdLst>
  <p:txStyles>
    <p:titleStyle>
      <a:lvl1pPr algn="l" rtl="0" eaLnBrk="0" fontAlgn="base" hangingPunct="0">
        <a:spcBef>
          <a:spcPct val="0"/>
        </a:spcBef>
        <a:spcAft>
          <a:spcPct val="0"/>
        </a:spcAft>
        <a:defRPr sz="2800">
          <a:solidFill>
            <a:schemeClr val="bg1"/>
          </a:solidFill>
          <a:latin typeface="+mj-lt"/>
          <a:ea typeface="微软雅黑" panose="020B0503020204020204" pitchFamily="34" charset="-122"/>
          <a:cs typeface="+mj-cs"/>
        </a:defRPr>
      </a:lvl1pPr>
      <a:lvl2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2pPr>
      <a:lvl3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3pPr>
      <a:lvl4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4pPr>
      <a:lvl5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9pPr>
    </p:titleStyle>
    <p:body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image" Target="../media/image42.emf"/><Relationship Id="rId5" Type="http://schemas.openxmlformats.org/officeDocument/2006/relationships/oleObject" Target="../embeddings/oleObject35.bin"/><Relationship Id="rId4" Type="http://schemas.openxmlformats.org/officeDocument/2006/relationships/image" Target="../media/image41.emf"/></Relationships>
</file>

<file path=ppt/slides/_rels/slide111.x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47.e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4.e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46.emf"/><Relationship Id="rId4" Type="http://schemas.openxmlformats.org/officeDocument/2006/relationships/image" Target="../media/image43.emf"/><Relationship Id="rId9" Type="http://schemas.openxmlformats.org/officeDocument/2006/relationships/oleObject" Target="../embeddings/oleObject39.bin"/></Relationships>
</file>

<file path=ppt/slides/_rels/slide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jpe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jpeg"/><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4.xml"/><Relationship Id="rId1" Type="http://schemas.openxmlformats.org/officeDocument/2006/relationships/vmlDrawing" Target="../drawings/vmlDrawing21.vml"/><Relationship Id="rId6" Type="http://schemas.openxmlformats.org/officeDocument/2006/relationships/image" Target="../media/image54.emf"/><Relationship Id="rId5" Type="http://schemas.openxmlformats.org/officeDocument/2006/relationships/oleObject" Target="../embeddings/oleObject42.bin"/><Relationship Id="rId4" Type="http://schemas.openxmlformats.org/officeDocument/2006/relationships/image" Target="../media/image53.emf"/></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4.xml"/><Relationship Id="rId1" Type="http://schemas.openxmlformats.org/officeDocument/2006/relationships/vmlDrawing" Target="../drawings/vmlDrawing22.vml"/><Relationship Id="rId4" Type="http://schemas.openxmlformats.org/officeDocument/2006/relationships/image" Target="../media/image54.emf"/></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5.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oleObject" Target="../embeddings/oleObject15.bin"/><Relationship Id="rId3" Type="http://schemas.openxmlformats.org/officeDocument/2006/relationships/audio" Target="../media/audio1.wav"/><Relationship Id="rId7" Type="http://schemas.openxmlformats.org/officeDocument/2006/relationships/oleObject" Target="../embeddings/oleObject12.bin"/><Relationship Id="rId12" Type="http://schemas.openxmlformats.org/officeDocument/2006/relationships/image" Target="../media/image22.e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11.bin"/><Relationship Id="rId11" Type="http://schemas.openxmlformats.org/officeDocument/2006/relationships/oleObject" Target="../embeddings/oleObject14.bin"/><Relationship Id="rId5" Type="http://schemas.openxmlformats.org/officeDocument/2006/relationships/image" Target="../media/image19.emf"/><Relationship Id="rId10" Type="http://schemas.openxmlformats.org/officeDocument/2006/relationships/image" Target="../media/image21.emf"/><Relationship Id="rId4" Type="http://schemas.openxmlformats.org/officeDocument/2006/relationships/oleObject" Target="../embeddings/oleObject10.bin"/><Relationship Id="rId9" Type="http://schemas.openxmlformats.org/officeDocument/2006/relationships/oleObject" Target="../embeddings/oleObject13.bin"/><Relationship Id="rId14" Type="http://schemas.openxmlformats.org/officeDocument/2006/relationships/image" Target="../media/image23.emf"/></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6.bin"/><Relationship Id="rId5" Type="http://schemas.openxmlformats.org/officeDocument/2006/relationships/image" Target="../media/image15.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7.bin"/><Relationship Id="rId5" Type="http://schemas.openxmlformats.org/officeDocument/2006/relationships/image" Target="../media/image15.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13.png"/><Relationship Id="rId7" Type="http://schemas.openxmlformats.org/officeDocument/2006/relationships/image" Target="../media/image26.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27.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19.emf"/><Relationship Id="rId5" Type="http://schemas.openxmlformats.org/officeDocument/2006/relationships/oleObject" Target="../embeddings/oleObject23.bin"/><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audio" Target="../media/audio1.wav"/><Relationship Id="rId7" Type="http://schemas.openxmlformats.org/officeDocument/2006/relationships/image" Target="../media/image29.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5.bin"/><Relationship Id="rId5" Type="http://schemas.openxmlformats.org/officeDocument/2006/relationships/image" Target="../media/image19.emf"/><Relationship Id="rId4" Type="http://schemas.openxmlformats.org/officeDocument/2006/relationships/oleObject" Target="../embeddings/oleObject24.bin"/><Relationship Id="rId9" Type="http://schemas.openxmlformats.org/officeDocument/2006/relationships/image" Target="../media/image30.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7.bin"/><Relationship Id="rId5" Type="http://schemas.openxmlformats.org/officeDocument/2006/relationships/image" Target="../media/image15.png"/><Relationship Id="rId4" Type="http://schemas.openxmlformats.org/officeDocument/2006/relationships/image" Target="../media/image14.png"/></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4.e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8.bin"/><Relationship Id="rId5" Type="http://schemas.openxmlformats.org/officeDocument/2006/relationships/image" Target="../media/image15.png"/><Relationship Id="rId4" Type="http://schemas.openxmlformats.org/officeDocument/2006/relationships/image" Target="../media/image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image" Target="../media/image36.emf"/><Relationship Id="rId5" Type="http://schemas.openxmlformats.org/officeDocument/2006/relationships/oleObject" Target="../embeddings/oleObject30.bin"/><Relationship Id="rId4" Type="http://schemas.openxmlformats.org/officeDocument/2006/relationships/image" Target="../media/image35.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4.xml"/><Relationship Id="rId1" Type="http://schemas.openxmlformats.org/officeDocument/2006/relationships/vmlDrawing" Target="../drawings/vmlDrawing16.vml"/><Relationship Id="rId4" Type="http://schemas.openxmlformats.org/officeDocument/2006/relationships/image" Target="../media/image37.emf"/></Relationships>
</file>

<file path=ppt/slides/_rels/slide7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8.e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2.bin"/><Relationship Id="rId5" Type="http://schemas.openxmlformats.org/officeDocument/2006/relationships/image" Target="../media/image15.png"/><Relationship Id="rId4" Type="http://schemas.openxmlformats.org/officeDocument/2006/relationships/image" Target="../media/image14.png"/></Relationships>
</file>

<file path=ppt/slides/_rels/slide7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0.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3.bin"/><Relationship Id="rId5" Type="http://schemas.openxmlformats.org/officeDocument/2006/relationships/image" Target="../media/image15.png"/><Relationship Id="rId4" Type="http://schemas.openxmlformats.org/officeDocument/2006/relationships/image" Target="../media/image1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audio" Target="../media/audio1.wav"/><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0.emf"/><Relationship Id="rId5" Type="http://schemas.openxmlformats.org/officeDocument/2006/relationships/image" Target="../media/image7.e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9.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hyperlink" Target="&#20108;&#21449;&#26641;&#30340;&#24314;&#31435;.swf"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alpha val="90195"/>
          </a:schemeClr>
        </a:solidFill>
        <a:effectLst/>
      </p:bgPr>
    </p:bg>
    <p:spTree>
      <p:nvGrpSpPr>
        <p:cNvPr id="1" name=""/>
        <p:cNvGrpSpPr/>
        <p:nvPr/>
      </p:nvGrpSpPr>
      <p:grpSpPr>
        <a:xfrm>
          <a:off x="0" y="0"/>
          <a:ext cx="0" cy="0"/>
          <a:chOff x="0" y="0"/>
          <a:chExt cx="0" cy="0"/>
        </a:xfrm>
      </p:grpSpPr>
      <p:sp>
        <p:nvSpPr>
          <p:cNvPr id="8194" name="矩形: 圆角 2">
            <a:extLst>
              <a:ext uri="{FF2B5EF4-FFF2-40B4-BE49-F238E27FC236}">
                <a16:creationId xmlns:a16="http://schemas.microsoft.com/office/drawing/2014/main" id="{9D55581B-F9D9-49AC-A4D5-DE057FFAE7F9}"/>
              </a:ext>
            </a:extLst>
          </p:cNvPr>
          <p:cNvSpPr>
            <a:spLocks noChangeArrowheads="1"/>
          </p:cNvSpPr>
          <p:nvPr/>
        </p:nvSpPr>
        <p:spPr bwMode="auto">
          <a:xfrm>
            <a:off x="3179763" y="3141663"/>
            <a:ext cx="5640387" cy="579437"/>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defRPr/>
            </a:pPr>
            <a:endParaRPr kumimoji="1" lang="zh-CN" altLang="en-US" sz="2800" b="0">
              <a:solidFill>
                <a:srgbClr val="000000"/>
              </a:solidFill>
              <a:latin typeface="+mn-lt"/>
              <a:ea typeface="+mn-ea"/>
              <a:cs typeface="+mn-ea"/>
              <a:sym typeface="+mn-lt"/>
            </a:endParaRPr>
          </a:p>
        </p:txBody>
      </p:sp>
      <p:sp>
        <p:nvSpPr>
          <p:cNvPr id="2" name="矩形 1">
            <a:extLst>
              <a:ext uri="{FF2B5EF4-FFF2-40B4-BE49-F238E27FC236}">
                <a16:creationId xmlns:a16="http://schemas.microsoft.com/office/drawing/2014/main" id="{20341209-E9CD-47A0-934F-7C9492BFBB0A}"/>
              </a:ext>
            </a:extLst>
          </p:cNvPr>
          <p:cNvSpPr/>
          <p:nvPr/>
        </p:nvSpPr>
        <p:spPr bwMode="auto">
          <a:xfrm>
            <a:off x="0" y="514350"/>
            <a:ext cx="9144000" cy="881063"/>
          </a:xfrm>
          <a:prstGeom prst="rect">
            <a:avLst/>
          </a:prstGeom>
          <a:solidFill>
            <a:srgbClr val="6C4C8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solidFill>
                <a:srgbClr val="000000"/>
              </a:solidFill>
              <a:latin typeface="+mn-lt"/>
              <a:ea typeface="+mn-ea"/>
              <a:cs typeface="+mn-ea"/>
              <a:sym typeface="+mn-lt"/>
            </a:endParaRPr>
          </a:p>
        </p:txBody>
      </p:sp>
      <p:sp>
        <p:nvSpPr>
          <p:cNvPr id="23" name="矩形 22">
            <a:extLst>
              <a:ext uri="{FF2B5EF4-FFF2-40B4-BE49-F238E27FC236}">
                <a16:creationId xmlns:a16="http://schemas.microsoft.com/office/drawing/2014/main" id="{C735CD6E-DD0A-4F5E-9C15-D69DFFBEA05C}"/>
              </a:ext>
            </a:extLst>
          </p:cNvPr>
          <p:cNvSpPr/>
          <p:nvPr/>
        </p:nvSpPr>
        <p:spPr bwMode="auto">
          <a:xfrm>
            <a:off x="0" y="1519238"/>
            <a:ext cx="9144000" cy="53975"/>
          </a:xfrm>
          <a:prstGeom prst="rect">
            <a:avLst/>
          </a:prstGeom>
          <a:solidFill>
            <a:srgbClr val="6C4C8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solidFill>
                <a:srgbClr val="000000"/>
              </a:solidFill>
              <a:latin typeface="+mn-lt"/>
              <a:ea typeface="+mn-ea"/>
              <a:cs typeface="+mn-ea"/>
              <a:sym typeface="+mn-lt"/>
            </a:endParaRPr>
          </a:p>
        </p:txBody>
      </p:sp>
      <p:pic>
        <p:nvPicPr>
          <p:cNvPr id="10246" name="图片 1">
            <a:extLst>
              <a:ext uri="{FF2B5EF4-FFF2-40B4-BE49-F238E27FC236}">
                <a16:creationId xmlns:a16="http://schemas.microsoft.com/office/drawing/2014/main" id="{4CC6F3F4-35CD-BE41-89D8-8F940A732A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6591" t="61440" r="36745" b="14038"/>
          <a:stretch>
            <a:fillRect/>
          </a:stretch>
        </p:blipFill>
        <p:spPr bwMode="auto">
          <a:xfrm>
            <a:off x="511175" y="2382838"/>
            <a:ext cx="2282825" cy="293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28">
            <a:extLst>
              <a:ext uri="{FF2B5EF4-FFF2-40B4-BE49-F238E27FC236}">
                <a16:creationId xmlns:a16="http://schemas.microsoft.com/office/drawing/2014/main" id="{6002E50B-AD72-414E-A2F2-53CEC9F01D73}"/>
              </a:ext>
            </a:extLst>
          </p:cNvPr>
          <p:cNvSpPr/>
          <p:nvPr/>
        </p:nvSpPr>
        <p:spPr bwMode="auto">
          <a:xfrm>
            <a:off x="0" y="6121400"/>
            <a:ext cx="9155113" cy="604838"/>
          </a:xfrm>
          <a:prstGeom prst="rect">
            <a:avLst/>
          </a:prstGeom>
          <a:solidFill>
            <a:srgbClr val="76AEDD"/>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solidFill>
                <a:srgbClr val="000000"/>
              </a:solidFill>
              <a:latin typeface="+mn-lt"/>
              <a:ea typeface="+mn-ea"/>
              <a:cs typeface="+mn-ea"/>
              <a:sym typeface="+mn-lt"/>
            </a:endParaRPr>
          </a:p>
        </p:txBody>
      </p:sp>
      <p:pic>
        <p:nvPicPr>
          <p:cNvPr id="10250" name="图片 7">
            <a:extLst>
              <a:ext uri="{FF2B5EF4-FFF2-40B4-BE49-F238E27FC236}">
                <a16:creationId xmlns:a16="http://schemas.microsoft.com/office/drawing/2014/main" id="{D39E3C49-82D4-F34B-8989-9044300FBB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6202363"/>
            <a:ext cx="2109787"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24">
            <a:extLst>
              <a:ext uri="{FF2B5EF4-FFF2-40B4-BE49-F238E27FC236}">
                <a16:creationId xmlns:a16="http://schemas.microsoft.com/office/drawing/2014/main" id="{C41D0FD6-C0B4-46E9-9415-A5F97DA5ADAC}"/>
              </a:ext>
            </a:extLst>
          </p:cNvPr>
          <p:cNvSpPr txBox="1">
            <a:spLocks noChangeArrowheads="1"/>
          </p:cNvSpPr>
          <p:nvPr/>
        </p:nvSpPr>
        <p:spPr bwMode="auto">
          <a:xfrm>
            <a:off x="3294063" y="3074988"/>
            <a:ext cx="3149600" cy="714375"/>
          </a:xfrm>
          <a:prstGeom prst="rect">
            <a:avLst/>
          </a:prstGeom>
          <a:noFill/>
          <a:ln w="9525">
            <a:noFill/>
            <a:miter lim="800000"/>
          </a:ln>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r>
              <a:rPr lang="zh-CN" altLang="en-US" sz="3600" b="0">
                <a:solidFill>
                  <a:srgbClr val="FEFFFF"/>
                </a:solidFill>
                <a:ea typeface="微软雅黑" panose="020B0503020204020204" pitchFamily="34" charset="-122"/>
                <a:sym typeface="+mn-lt"/>
              </a:rPr>
              <a:t>树和二叉树</a:t>
            </a:r>
            <a:endParaRPr kumimoji="1" lang="zh-CN" altLang="en-US" sz="4800" i="1">
              <a:solidFill>
                <a:srgbClr val="362647"/>
              </a:solidFill>
              <a:effectLst>
                <a:outerShdw blurRad="38100" dist="38100" dir="2700000" algn="tl">
                  <a:srgbClr val="FFFFFF"/>
                </a:outerShdw>
              </a:effectLst>
              <a:ea typeface="微软雅黑" panose="020B0503020204020204" pitchFamily="34" charset="-122"/>
              <a:sym typeface="+mn-lt"/>
            </a:endParaRPr>
          </a:p>
        </p:txBody>
      </p:sp>
      <p:sp>
        <p:nvSpPr>
          <p:cNvPr id="17" name="Rectangle 24">
            <a:extLst>
              <a:ext uri="{FF2B5EF4-FFF2-40B4-BE49-F238E27FC236}">
                <a16:creationId xmlns:a16="http://schemas.microsoft.com/office/drawing/2014/main" id="{B6791E2D-AE7B-4652-B5DA-CBAB36A8A227}"/>
              </a:ext>
            </a:extLst>
          </p:cNvPr>
          <p:cNvSpPr txBox="1">
            <a:spLocks noChangeArrowheads="1"/>
          </p:cNvSpPr>
          <p:nvPr/>
        </p:nvSpPr>
        <p:spPr bwMode="auto">
          <a:xfrm>
            <a:off x="3119438" y="2352675"/>
            <a:ext cx="2554287" cy="714375"/>
          </a:xfrm>
          <a:prstGeom prst="rect">
            <a:avLst/>
          </a:prstGeom>
          <a:noFill/>
          <a:ln w="9525">
            <a:noFill/>
            <a:miter lim="800000"/>
          </a:ln>
        </p:spPr>
        <p:txBody>
          <a:bodyPr anchor="ctr"/>
          <a:lstStyle/>
          <a:p>
            <a:pPr>
              <a:defRPr/>
            </a:pPr>
            <a:r>
              <a:rPr kumimoji="1" lang="zh-CN" altLang="en-US" sz="3600" b="0" kern="0" dirty="0">
                <a:solidFill>
                  <a:srgbClr val="FEFFFF"/>
                </a:solidFill>
                <a:latin typeface="+mn-lt"/>
                <a:ea typeface="+mn-ea"/>
                <a:cs typeface="+mn-ea"/>
                <a:sym typeface="+mn-lt"/>
              </a:rPr>
              <a:t>第</a:t>
            </a:r>
            <a:r>
              <a:rPr kumimoji="1" lang="en-US" altLang="zh-CN" sz="3600" b="0" kern="0" dirty="0">
                <a:solidFill>
                  <a:srgbClr val="FEFFFF"/>
                </a:solidFill>
                <a:latin typeface="+mn-lt"/>
                <a:ea typeface="+mn-ea"/>
                <a:cs typeface="+mn-ea"/>
                <a:sym typeface="+mn-lt"/>
              </a:rPr>
              <a:t>5</a:t>
            </a:r>
            <a:r>
              <a:rPr kumimoji="1" lang="zh-CN" altLang="en-US" sz="3600" b="0" kern="0" dirty="0">
                <a:solidFill>
                  <a:srgbClr val="FEFFFF"/>
                </a:solidFill>
                <a:latin typeface="+mn-lt"/>
                <a:ea typeface="+mn-ea"/>
                <a:cs typeface="+mn-ea"/>
                <a:sym typeface="+mn-lt"/>
              </a:rPr>
              <a:t>章</a:t>
            </a:r>
            <a:endParaRPr kumimoji="1" lang="zh-CN" altLang="en-US" sz="4800" b="0" kern="0" dirty="0">
              <a:solidFill>
                <a:srgbClr val="6C4C8F">
                  <a:lumMod val="50000"/>
                </a:srgbClr>
              </a:solidFill>
              <a:latin typeface="+mn-lt"/>
              <a:ea typeface="+mn-ea"/>
              <a:cs typeface="+mn-ea"/>
              <a:sym typeface="+mn-lt"/>
            </a:endParaRPr>
          </a:p>
        </p:txBody>
      </p:sp>
      <p:sp>
        <p:nvSpPr>
          <p:cNvPr id="20" name="Rectangle 24">
            <a:extLst>
              <a:ext uri="{FF2B5EF4-FFF2-40B4-BE49-F238E27FC236}">
                <a16:creationId xmlns:a16="http://schemas.microsoft.com/office/drawing/2014/main" id="{6DE8903F-CF8B-48FF-A27B-C144124263DE}"/>
              </a:ext>
            </a:extLst>
          </p:cNvPr>
          <p:cNvSpPr txBox="1">
            <a:spLocks noChangeArrowheads="1"/>
          </p:cNvSpPr>
          <p:nvPr/>
        </p:nvSpPr>
        <p:spPr bwMode="auto">
          <a:xfrm>
            <a:off x="300038" y="641350"/>
            <a:ext cx="8843962" cy="714375"/>
          </a:xfrm>
          <a:prstGeom prst="rect">
            <a:avLst/>
          </a:prstGeom>
          <a:noFill/>
          <a:ln w="9525">
            <a:noFill/>
            <a:miter lim="800000"/>
          </a:ln>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r>
              <a:rPr lang="zh-CN" altLang="en-US" sz="4000" b="0">
                <a:solidFill>
                  <a:srgbClr val="FEFFFF"/>
                </a:solidFill>
                <a:ea typeface="微软雅黑" panose="020B0503020204020204" pitchFamily="34" charset="-122"/>
                <a:sym typeface="+mn-lt"/>
              </a:rPr>
              <a:t>数据结构（</a:t>
            </a:r>
            <a:r>
              <a:rPr lang="en-US" altLang="zh-CN" sz="4000" b="0">
                <a:solidFill>
                  <a:srgbClr val="FEFFFF"/>
                </a:solidFill>
                <a:ea typeface="微软雅黑" panose="020B0503020204020204" pitchFamily="34" charset="-122"/>
                <a:sym typeface="+mn-lt"/>
              </a:rPr>
              <a:t>C</a:t>
            </a:r>
            <a:r>
              <a:rPr lang="zh-CN" altLang="en-US" sz="4000" b="0">
                <a:solidFill>
                  <a:srgbClr val="FEFFFF"/>
                </a:solidFill>
                <a:ea typeface="微软雅黑" panose="020B0503020204020204" pitchFamily="34" charset="-122"/>
                <a:sym typeface="+mn-lt"/>
              </a:rPr>
              <a:t>语言版）（第</a:t>
            </a:r>
            <a:r>
              <a:rPr lang="en-US" altLang="zh-CN" sz="4000" b="0">
                <a:solidFill>
                  <a:srgbClr val="FEFFFF"/>
                </a:solidFill>
                <a:ea typeface="微软雅黑" panose="020B0503020204020204" pitchFamily="34" charset="-122"/>
                <a:sym typeface="+mn-lt"/>
              </a:rPr>
              <a:t>2</a:t>
            </a:r>
            <a:r>
              <a:rPr lang="zh-CN" altLang="en-US" sz="4000" b="0">
                <a:solidFill>
                  <a:srgbClr val="FEFFFF"/>
                </a:solidFill>
                <a:ea typeface="微软雅黑" panose="020B0503020204020204" pitchFamily="34" charset="-122"/>
                <a:sym typeface="+mn-lt"/>
              </a:rPr>
              <a:t>版）</a:t>
            </a:r>
            <a:endParaRPr kumimoji="1" lang="zh-CN" altLang="en-US" sz="5400" i="1">
              <a:solidFill>
                <a:srgbClr val="362647"/>
              </a:solidFill>
              <a:effectLst>
                <a:outerShdw blurRad="38100" dist="38100" dir="2700000" algn="tl">
                  <a:srgbClr val="FFFFFF"/>
                </a:outerShdw>
              </a:effectLst>
              <a:ea typeface="微软雅黑" panose="020B0503020204020204" pitchFamily="34" charset="-122"/>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16">
            <a:extLst>
              <a:ext uri="{FF2B5EF4-FFF2-40B4-BE49-F238E27FC236}">
                <a16:creationId xmlns:a16="http://schemas.microsoft.com/office/drawing/2014/main" id="{3E25CAC7-54A7-47F4-9706-73A55147020F}"/>
              </a:ext>
            </a:extLst>
          </p:cNvPr>
          <p:cNvSpPr>
            <a:spLocks noChangeArrowheads="1"/>
          </p:cNvSpPr>
          <p:nvPr/>
        </p:nvSpPr>
        <p:spPr bwMode="auto">
          <a:xfrm>
            <a:off x="749300" y="231775"/>
            <a:ext cx="39227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基本术语</a:t>
            </a:r>
          </a:p>
        </p:txBody>
      </p:sp>
      <p:sp>
        <p:nvSpPr>
          <p:cNvPr id="9" name="Rectangle 3">
            <a:extLst>
              <a:ext uri="{FF2B5EF4-FFF2-40B4-BE49-F238E27FC236}">
                <a16:creationId xmlns:a16="http://schemas.microsoft.com/office/drawing/2014/main" id="{8D599BB7-A07B-9643-88E9-67C5E86B14E0}"/>
              </a:ext>
            </a:extLst>
          </p:cNvPr>
          <p:cNvSpPr txBox="1">
            <a:spLocks noChangeArrowheads="1"/>
          </p:cNvSpPr>
          <p:nvPr/>
        </p:nvSpPr>
        <p:spPr>
          <a:xfrm>
            <a:off x="250825" y="908050"/>
            <a:ext cx="8353425" cy="5329238"/>
          </a:xfrm>
          <a:prstGeom prst="rect">
            <a:avLst/>
          </a:prstGeom>
        </p:spPr>
        <p:txBody>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eaLnBrk="1" hangingPunct="1">
              <a:lnSpc>
                <a:spcPct val="150000"/>
              </a:lnSpc>
            </a:pPr>
            <a:r>
              <a:rPr lang="en-US" altLang="zh-CN" sz="1800" b="0" kern="0" dirty="0">
                <a:solidFill>
                  <a:srgbClr val="FF0000"/>
                </a:solidFill>
              </a:rPr>
              <a:t>     </a:t>
            </a:r>
            <a:r>
              <a:rPr lang="zh-CN" altLang="zh-CN" sz="1800" b="0" kern="0" dirty="0">
                <a:solidFill>
                  <a:srgbClr val="FF0000"/>
                </a:solidFill>
              </a:rPr>
              <a:t>树的度：</a:t>
            </a:r>
            <a:r>
              <a:rPr lang="zh-CN" altLang="zh-CN" sz="1800" b="0" kern="0" dirty="0"/>
              <a:t>树中所有结点的度的最大值。例如，图</a:t>
            </a:r>
            <a:r>
              <a:rPr lang="en-US" altLang="zh-CN" sz="1800" b="0" kern="0" dirty="0"/>
              <a:t>5.1</a:t>
            </a:r>
            <a:r>
              <a:rPr lang="zh-CN" altLang="en-US" sz="1800" b="0" kern="0" dirty="0"/>
              <a:t>（</a:t>
            </a:r>
            <a:r>
              <a:rPr lang="en-US" altLang="zh-CN" sz="1800" b="0" kern="0" dirty="0"/>
              <a:t>b</a:t>
            </a:r>
            <a:r>
              <a:rPr lang="zh-CN" altLang="en-US" sz="1800" b="0" kern="0" dirty="0"/>
              <a:t>）</a:t>
            </a:r>
            <a:r>
              <a:rPr lang="zh-CN" altLang="zh-CN" sz="1800" b="0" kern="0" dirty="0"/>
              <a:t>中的树的度为</a:t>
            </a:r>
            <a:r>
              <a:rPr lang="en-US" altLang="zh-CN" sz="1800" b="0" kern="0" dirty="0"/>
              <a:t>3</a:t>
            </a:r>
            <a:r>
              <a:rPr lang="zh-CN" altLang="zh-CN" sz="1800" b="0" kern="0" dirty="0"/>
              <a:t>，因为结点</a:t>
            </a:r>
            <a:r>
              <a:rPr lang="en-US" altLang="zh-CN" sz="1800" b="0" kern="0" dirty="0"/>
              <a:t>’C’</a:t>
            </a:r>
            <a:r>
              <a:rPr lang="zh-CN" altLang="zh-CN" sz="1800" b="0" kern="0" dirty="0"/>
              <a:t>的度为</a:t>
            </a:r>
            <a:r>
              <a:rPr lang="en-US" altLang="zh-CN" sz="1800" b="0" kern="0" dirty="0"/>
              <a:t>3</a:t>
            </a:r>
            <a:r>
              <a:rPr lang="zh-CN" altLang="zh-CN" sz="1800" b="0" kern="0" dirty="0"/>
              <a:t>，该结点的度是树中拥有最大的度的结点。</a:t>
            </a:r>
          </a:p>
          <a:p>
            <a:pPr eaLnBrk="1" hangingPunct="1">
              <a:lnSpc>
                <a:spcPct val="150000"/>
              </a:lnSpc>
            </a:pPr>
            <a:r>
              <a:rPr lang="en-US" altLang="zh-CN" sz="1800" b="0" kern="0" dirty="0">
                <a:solidFill>
                  <a:srgbClr val="FF0000"/>
                </a:solidFill>
              </a:rPr>
              <a:t>    </a:t>
            </a:r>
            <a:r>
              <a:rPr lang="zh-CN" altLang="zh-CN" sz="1800" b="0" kern="0" dirty="0">
                <a:solidFill>
                  <a:srgbClr val="FF0000"/>
                </a:solidFill>
              </a:rPr>
              <a:t>树的层次：</a:t>
            </a:r>
            <a:r>
              <a:rPr lang="zh-CN" altLang="zh-CN" sz="1800" b="0" kern="0" dirty="0"/>
              <a:t>从根结点开始，根结点为第一层，根结点的孩子结点为第二层，依此类推，如果某一个结点是第</a:t>
            </a:r>
            <a:r>
              <a:rPr lang="en-US" altLang="zh-CN" sz="1800" b="0" kern="0" dirty="0"/>
              <a:t>L</a:t>
            </a:r>
            <a:r>
              <a:rPr lang="zh-CN" altLang="zh-CN" sz="1800" b="0" kern="0" dirty="0"/>
              <a:t>层，则其孩子结点位于第</a:t>
            </a:r>
            <a:r>
              <a:rPr lang="en-US" altLang="zh-CN" sz="1800" b="0" kern="0" dirty="0"/>
              <a:t>L+1</a:t>
            </a:r>
            <a:r>
              <a:rPr lang="zh-CN" altLang="zh-CN" sz="1800" b="0" kern="0" dirty="0"/>
              <a:t>层。</a:t>
            </a:r>
          </a:p>
          <a:p>
            <a:pPr eaLnBrk="1" hangingPunct="1">
              <a:lnSpc>
                <a:spcPct val="150000"/>
              </a:lnSpc>
            </a:pPr>
            <a:r>
              <a:rPr lang="en-US" altLang="zh-CN" sz="1800" b="0" kern="0" dirty="0">
                <a:solidFill>
                  <a:srgbClr val="FF0000"/>
                </a:solidFill>
              </a:rPr>
              <a:t>    </a:t>
            </a:r>
            <a:r>
              <a:rPr lang="zh-CN" altLang="zh-CN" sz="1800" b="0" kern="0" dirty="0">
                <a:solidFill>
                  <a:srgbClr val="FF0000"/>
                </a:solidFill>
              </a:rPr>
              <a:t>树的深度：</a:t>
            </a:r>
            <a:r>
              <a:rPr lang="zh-CN" altLang="zh-CN" sz="1800" b="0" kern="0" dirty="0"/>
              <a:t>也称为树的高度，树中所有结点的层次最大值称为树的深度。例如，图中的树的深度为</a:t>
            </a:r>
            <a:r>
              <a:rPr lang="en-US" altLang="zh-CN" sz="1800" b="0" kern="0" dirty="0"/>
              <a:t>4</a:t>
            </a:r>
            <a:r>
              <a:rPr lang="zh-CN" altLang="zh-CN" sz="1800" b="0" kern="0" dirty="0"/>
              <a:t>。</a:t>
            </a:r>
          </a:p>
        </p:txBody>
      </p:sp>
      <p:pic>
        <p:nvPicPr>
          <p:cNvPr id="10" name="图片 1">
            <a:extLst>
              <a:ext uri="{FF2B5EF4-FFF2-40B4-BE49-F238E27FC236}">
                <a16:creationId xmlns:a16="http://schemas.microsoft.com/office/drawing/2014/main" id="{C65EDAA4-E202-5F43-AE80-4F45BFDF1E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3743325"/>
            <a:ext cx="2808288" cy="263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750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75" name="Rectangle 27">
            <a:extLst>
              <a:ext uri="{FF2B5EF4-FFF2-40B4-BE49-F238E27FC236}">
                <a16:creationId xmlns:a16="http://schemas.microsoft.com/office/drawing/2014/main" id="{76348F10-05FD-4F20-A210-67CF92A0B9A1}"/>
              </a:ext>
            </a:extLst>
          </p:cNvPr>
          <p:cNvSpPr>
            <a:spLocks noChangeArrowheads="1"/>
          </p:cNvSpPr>
          <p:nvPr/>
        </p:nvSpPr>
        <p:spPr bwMode="auto">
          <a:xfrm>
            <a:off x="395288" y="4378325"/>
            <a:ext cx="554513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b="0">
                <a:ea typeface="微软雅黑" panose="020B0503020204020204" pitchFamily="34" charset="-122"/>
                <a:sym typeface="+mn-lt"/>
              </a:rPr>
              <a:t>为了避免混淆，增加两个标志域</a:t>
            </a:r>
          </a:p>
        </p:txBody>
      </p:sp>
      <p:graphicFrame>
        <p:nvGraphicFramePr>
          <p:cNvPr id="770076" name="Group 28">
            <a:extLst>
              <a:ext uri="{FF2B5EF4-FFF2-40B4-BE49-F238E27FC236}">
                <a16:creationId xmlns:a16="http://schemas.microsoft.com/office/drawing/2014/main" id="{8C47BAC0-4C75-4437-8F0D-70F74A3A9FCE}"/>
              </a:ext>
            </a:extLst>
          </p:cNvPr>
          <p:cNvGraphicFramePr>
            <a:graphicFrameLocks noGrp="1"/>
          </p:cNvGraphicFramePr>
          <p:nvPr/>
        </p:nvGraphicFramePr>
        <p:xfrm>
          <a:off x="395288" y="5249863"/>
          <a:ext cx="8256587" cy="519112"/>
        </p:xfrm>
        <a:graphic>
          <a:graphicData uri="http://schemas.openxmlformats.org/drawingml/2006/table">
            <a:tbl>
              <a:tblPr/>
              <a:tblGrid>
                <a:gridCol w="1650332">
                  <a:extLst>
                    <a:ext uri="{9D8B030D-6E8A-4147-A177-3AD203B41FA5}">
                      <a16:colId xmlns:a16="http://schemas.microsoft.com/office/drawing/2014/main" val="20000"/>
                    </a:ext>
                  </a:extLst>
                </a:gridCol>
                <a:gridCol w="1652797">
                  <a:extLst>
                    <a:ext uri="{9D8B030D-6E8A-4147-A177-3AD203B41FA5}">
                      <a16:colId xmlns:a16="http://schemas.microsoft.com/office/drawing/2014/main" val="20001"/>
                    </a:ext>
                  </a:extLst>
                </a:gridCol>
                <a:gridCol w="1650332">
                  <a:extLst>
                    <a:ext uri="{9D8B030D-6E8A-4147-A177-3AD203B41FA5}">
                      <a16:colId xmlns:a16="http://schemas.microsoft.com/office/drawing/2014/main" val="20002"/>
                    </a:ext>
                  </a:extLst>
                </a:gridCol>
                <a:gridCol w="1652796">
                  <a:extLst>
                    <a:ext uri="{9D8B030D-6E8A-4147-A177-3AD203B41FA5}">
                      <a16:colId xmlns:a16="http://schemas.microsoft.com/office/drawing/2014/main" val="20003"/>
                    </a:ext>
                  </a:extLst>
                </a:gridCol>
                <a:gridCol w="1650332">
                  <a:extLst>
                    <a:ext uri="{9D8B030D-6E8A-4147-A177-3AD203B41FA5}">
                      <a16:colId xmlns:a16="http://schemas.microsoft.com/office/drawing/2014/main" val="20004"/>
                    </a:ext>
                  </a:extLst>
                </a:gridCol>
              </a:tblGrid>
              <a:tr h="519112">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chemeClr val="tx1"/>
                          </a:solidFill>
                          <a:effectLst/>
                          <a:latin typeface="+mn-lt"/>
                          <a:ea typeface="+mn-ea"/>
                          <a:cs typeface="+mn-ea"/>
                          <a:sym typeface="+mn-lt"/>
                        </a:rPr>
                        <a:t>lchild</a:t>
                      </a:r>
                      <a:endParaRPr kumimoji="1" lang="en-US" altLang="zh-CN" sz="2800" b="0" i="0" u="none" strike="noStrike" cap="none" normalizeH="0" baseline="0" dirty="0">
                        <a:ln>
                          <a:noFill/>
                        </a:ln>
                        <a:solidFill>
                          <a:schemeClr val="tx1"/>
                        </a:solidFill>
                        <a:effectLst/>
                        <a:latin typeface="+mn-lt"/>
                        <a:ea typeface="+mn-ea"/>
                        <a:cs typeface="+mn-ea"/>
                        <a:sym typeface="+mn-lt"/>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rgbClr val="FF3300"/>
                          </a:solidFill>
                          <a:effectLst/>
                          <a:latin typeface="+mn-lt"/>
                          <a:ea typeface="+mn-ea"/>
                          <a:cs typeface="+mn-ea"/>
                          <a:sym typeface="+mn-lt"/>
                        </a:rPr>
                        <a:t>LTag</a:t>
                      </a:r>
                      <a:endParaRPr kumimoji="1" lang="en-US" altLang="zh-CN" sz="2800" b="0" i="0" u="none" strike="noStrike" cap="none" normalizeH="0" baseline="0" dirty="0">
                        <a:ln>
                          <a:noFill/>
                        </a:ln>
                        <a:solidFill>
                          <a:srgbClr val="FF3300"/>
                        </a:solidFill>
                        <a:effectLst/>
                        <a:latin typeface="+mn-lt"/>
                        <a:ea typeface="+mn-ea"/>
                        <a:cs typeface="+mn-ea"/>
                        <a:sym typeface="+mn-lt"/>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mn-lt"/>
                          <a:ea typeface="+mn-ea"/>
                          <a:cs typeface="+mn-ea"/>
                          <a:sym typeface="+mn-lt"/>
                        </a:rPr>
                        <a:t>data</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rgbClr val="FF3300"/>
                          </a:solidFill>
                          <a:effectLst/>
                          <a:latin typeface="+mn-lt"/>
                          <a:ea typeface="+mn-ea"/>
                          <a:cs typeface="+mn-ea"/>
                          <a:sym typeface="+mn-lt"/>
                        </a:rPr>
                        <a:t>RTag</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chemeClr val="tx1"/>
                          </a:solidFill>
                          <a:effectLst/>
                          <a:latin typeface="+mn-lt"/>
                          <a:ea typeface="+mn-ea"/>
                          <a:cs typeface="+mn-ea"/>
                          <a:sym typeface="+mn-lt"/>
                        </a:rPr>
                        <a:t>rchild</a:t>
                      </a:r>
                      <a:endParaRPr kumimoji="1" lang="en-US" altLang="zh-CN" sz="2800" b="0" i="0" u="none" strike="noStrike" cap="none" normalizeH="0" baseline="0" dirty="0">
                        <a:ln>
                          <a:noFill/>
                        </a:ln>
                        <a:solidFill>
                          <a:schemeClr val="tx1"/>
                        </a:solidFill>
                        <a:effectLst/>
                        <a:latin typeface="+mn-lt"/>
                        <a:ea typeface="+mn-ea"/>
                        <a:cs typeface="+mn-ea"/>
                        <a:sym typeface="+mn-lt"/>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3747" name="Rectangle 47">
            <a:extLst>
              <a:ext uri="{FF2B5EF4-FFF2-40B4-BE49-F238E27FC236}">
                <a16:creationId xmlns:a16="http://schemas.microsoft.com/office/drawing/2014/main" id="{ECB95487-BF2E-411B-AA92-9CC00E857BF3}"/>
              </a:ext>
            </a:extLst>
          </p:cNvPr>
          <p:cNvSpPr>
            <a:spLocks noChangeArrowheads="1"/>
          </p:cNvSpPr>
          <p:nvPr/>
        </p:nvSpPr>
        <p:spPr bwMode="auto">
          <a:xfrm>
            <a:off x="787400" y="220663"/>
            <a:ext cx="41973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线索化二叉树</a:t>
            </a:r>
          </a:p>
        </p:txBody>
      </p:sp>
      <p:grpSp>
        <p:nvGrpSpPr>
          <p:cNvPr id="2" name="组合 1">
            <a:extLst>
              <a:ext uri="{FF2B5EF4-FFF2-40B4-BE49-F238E27FC236}">
                <a16:creationId xmlns:a16="http://schemas.microsoft.com/office/drawing/2014/main" id="{9C3BF723-4250-1F46-99ED-2343D75E31E5}"/>
              </a:ext>
            </a:extLst>
          </p:cNvPr>
          <p:cNvGrpSpPr>
            <a:grpSpLocks/>
          </p:cNvGrpSpPr>
          <p:nvPr/>
        </p:nvGrpSpPr>
        <p:grpSpPr bwMode="auto">
          <a:xfrm>
            <a:off x="395288" y="1263650"/>
            <a:ext cx="8256587" cy="1370013"/>
            <a:chOff x="395288" y="1263650"/>
            <a:chExt cx="8256587" cy="1370013"/>
          </a:xfrm>
        </p:grpSpPr>
        <p:sp>
          <p:nvSpPr>
            <p:cNvPr id="15" name="矩形 14">
              <a:extLst>
                <a:ext uri="{FF2B5EF4-FFF2-40B4-BE49-F238E27FC236}">
                  <a16:creationId xmlns:a16="http://schemas.microsoft.com/office/drawing/2014/main" id="{40F2AC5E-8FE7-4481-8E80-DB9C8061AE00}"/>
                </a:ext>
              </a:extLst>
            </p:cNvPr>
            <p:cNvSpPr/>
            <p:nvPr/>
          </p:nvSpPr>
          <p:spPr>
            <a:xfrm>
              <a:off x="2347913" y="1263650"/>
              <a:ext cx="6303962" cy="1370013"/>
            </a:xfrm>
            <a:prstGeom prst="rect">
              <a:avLst/>
            </a:prstGeom>
            <a:solidFill>
              <a:schemeClr val="accent1">
                <a:lumMod val="40000"/>
                <a:lumOff val="60000"/>
              </a:schemeClr>
            </a:solidFill>
            <a:ln w="25400" cap="flat" cmpd="sng" algn="ctr">
              <a:noFill/>
              <a:prstDash val="solid"/>
            </a:ln>
            <a:effectLst/>
          </p:spPr>
          <p:txBody>
            <a:bodyPr lIns="121917" tIns="60958" rIns="121917" bIns="60958" anchor="ctr"/>
            <a:lstStyle/>
            <a:p>
              <a:pPr algn="ctr" eaLnBrk="1" fontAlgn="auto" hangingPunct="1">
                <a:spcBef>
                  <a:spcPts val="0"/>
                </a:spcBef>
                <a:spcAft>
                  <a:spcPts val="0"/>
                </a:spcAft>
                <a:defRPr/>
              </a:pPr>
              <a:endParaRPr lang="zh-CN" altLang="en-US" sz="1800" b="0" kern="0">
                <a:solidFill>
                  <a:prstClr val="white"/>
                </a:solidFill>
                <a:latin typeface="Calibri"/>
                <a:ea typeface="宋体" panose="02010600030101010101" pitchFamily="2" charset="-122"/>
                <a:cs typeface="+mn-cs"/>
              </a:endParaRPr>
            </a:p>
          </p:txBody>
        </p:sp>
        <p:sp>
          <p:nvSpPr>
            <p:cNvPr id="16" name="等腰三角形 5">
              <a:extLst>
                <a:ext uri="{FF2B5EF4-FFF2-40B4-BE49-F238E27FC236}">
                  <a16:creationId xmlns:a16="http://schemas.microsoft.com/office/drawing/2014/main" id="{464B0516-EB5A-4A6F-9820-647203A369C2}"/>
                </a:ext>
              </a:extLst>
            </p:cNvPr>
            <p:cNvSpPr/>
            <p:nvPr/>
          </p:nvSpPr>
          <p:spPr>
            <a:xfrm rot="5400000">
              <a:off x="577850" y="1081088"/>
              <a:ext cx="1370013" cy="1735137"/>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chemeClr val="accent1">
                <a:lumMod val="40000"/>
                <a:lumOff val="60000"/>
              </a:schemeClr>
            </a:solidFill>
            <a:ln w="25400" cap="flat" cmpd="sng" algn="ctr">
              <a:noFill/>
              <a:prstDash val="solid"/>
            </a:ln>
            <a:effectLst/>
          </p:spPr>
          <p:txBody>
            <a:bodyPr lIns="121917" tIns="60958" rIns="121917" bIns="60958" anchor="ctr"/>
            <a:lstStyle/>
            <a:p>
              <a:pPr algn="ctr" eaLnBrk="1" fontAlgn="auto" hangingPunct="1">
                <a:spcBef>
                  <a:spcPts val="0"/>
                </a:spcBef>
                <a:spcAft>
                  <a:spcPts val="0"/>
                </a:spcAft>
                <a:defRPr/>
              </a:pPr>
              <a:endParaRPr lang="zh-CN" altLang="en-US" sz="1800" b="0" kern="0">
                <a:solidFill>
                  <a:prstClr val="white"/>
                </a:solidFill>
                <a:latin typeface="Calibri"/>
                <a:ea typeface="宋体" panose="02010600030101010101" pitchFamily="2" charset="-122"/>
                <a:cs typeface="+mn-cs"/>
              </a:endParaRPr>
            </a:p>
          </p:txBody>
        </p:sp>
        <p:sp>
          <p:nvSpPr>
            <p:cNvPr id="18" name="TextBox 4">
              <a:extLst>
                <a:ext uri="{FF2B5EF4-FFF2-40B4-BE49-F238E27FC236}">
                  <a16:creationId xmlns:a16="http://schemas.microsoft.com/office/drawing/2014/main" id="{05AC3146-2C61-49B9-A7FD-7C6EA5519622}"/>
                </a:ext>
              </a:extLst>
            </p:cNvPr>
            <p:cNvSpPr txBox="1"/>
            <p:nvPr/>
          </p:nvSpPr>
          <p:spPr>
            <a:xfrm>
              <a:off x="787400" y="1703388"/>
              <a:ext cx="1166813" cy="492125"/>
            </a:xfrm>
            <a:prstGeom prst="rect">
              <a:avLst/>
            </a:prstGeom>
            <a:noFill/>
          </p:spPr>
          <p:txBody>
            <a:bodyPr lIns="0" tIns="0" rIns="0" bIns="0">
              <a:spAutoFit/>
            </a:bodyPr>
            <a:lstStyle>
              <a:defPPr>
                <a:defRPr lang="zh-CN"/>
              </a:defPPr>
              <a:lvl1pPr>
                <a:defRPr sz="2200">
                  <a:solidFill>
                    <a:schemeClr val="bg1"/>
                  </a:solidFill>
                  <a:latin typeface="微软雅黑" pitchFamily="34" charset="-122"/>
                  <a:ea typeface="微软雅黑" pitchFamily="34" charset="-122"/>
                </a:defRPr>
              </a:lvl1pPr>
            </a:lstStyle>
            <a:p>
              <a:pPr algn="ctr" eaLnBrk="1" fontAlgn="auto" hangingPunct="1">
                <a:spcBef>
                  <a:spcPts val="0"/>
                </a:spcBef>
                <a:spcAft>
                  <a:spcPts val="0"/>
                </a:spcAft>
                <a:defRPr/>
              </a:pPr>
              <a:r>
                <a:rPr lang="en-US" altLang="zh-CN" sz="3200" b="0" kern="0" spc="400" dirty="0">
                  <a:solidFill>
                    <a:prstClr val="white"/>
                  </a:solidFill>
                  <a:cs typeface="+mn-cs"/>
                </a:rPr>
                <a:t>1</a:t>
              </a:r>
              <a:r>
                <a:rPr lang="zh-CN" altLang="en-US" sz="3200" b="0" kern="0" spc="400" dirty="0">
                  <a:solidFill>
                    <a:prstClr val="white"/>
                  </a:solidFill>
                  <a:cs typeface="+mn-cs"/>
                </a:rPr>
                <a:t>）</a:t>
              </a:r>
            </a:p>
          </p:txBody>
        </p:sp>
        <p:sp>
          <p:nvSpPr>
            <p:cNvPr id="770073" name="Rectangle 25">
              <a:extLst>
                <a:ext uri="{FF2B5EF4-FFF2-40B4-BE49-F238E27FC236}">
                  <a16:creationId xmlns:a16="http://schemas.microsoft.com/office/drawing/2014/main" id="{B4137FCD-14CA-4F84-8CDB-B84659357044}"/>
                </a:ext>
              </a:extLst>
            </p:cNvPr>
            <p:cNvSpPr>
              <a:spLocks noChangeArrowheads="1"/>
            </p:cNvSpPr>
            <p:nvPr/>
          </p:nvSpPr>
          <p:spPr bwMode="auto">
            <a:xfrm>
              <a:off x="2530475" y="1454150"/>
              <a:ext cx="58070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2400" b="0">
                  <a:ea typeface="微软雅黑" panose="020B0503020204020204" pitchFamily="34" charset="-122"/>
                  <a:sym typeface="+mn-lt"/>
                </a:rPr>
                <a:t>若结点有左子树，则</a:t>
              </a:r>
              <a:r>
                <a:rPr lang="en-US" altLang="zh-CN" sz="2400" b="0">
                  <a:ea typeface="微软雅黑" panose="020B0503020204020204" pitchFamily="34" charset="-122"/>
                  <a:sym typeface="+mn-lt"/>
                </a:rPr>
                <a:t>lchild</a:t>
              </a:r>
              <a:r>
                <a:rPr lang="zh-CN" altLang="en-US" sz="2400" b="0">
                  <a:ea typeface="微软雅黑" panose="020B0503020204020204" pitchFamily="34" charset="-122"/>
                  <a:sym typeface="+mn-lt"/>
                </a:rPr>
                <a:t>指向其左孩子；</a:t>
              </a:r>
            </a:p>
            <a:p>
              <a:pPr eaLnBrk="1" hangingPunct="1">
                <a:lnSpc>
                  <a:spcPct val="125000"/>
                </a:lnSpc>
                <a:buFont typeface="Arial" panose="020B0604020202020204" pitchFamily="34" charset="0"/>
                <a:buNone/>
              </a:pPr>
              <a:r>
                <a:rPr lang="zh-CN" altLang="en-US" sz="2400" b="0">
                  <a:ea typeface="微软雅黑" panose="020B0503020204020204" pitchFamily="34" charset="-122"/>
                  <a:sym typeface="+mn-lt"/>
                </a:rPr>
                <a:t>否则， </a:t>
              </a:r>
              <a:r>
                <a:rPr lang="en-US" altLang="zh-CN" sz="2400" b="0">
                  <a:ea typeface="微软雅黑" panose="020B0503020204020204" pitchFamily="34" charset="-122"/>
                  <a:sym typeface="+mn-lt"/>
                </a:rPr>
                <a:t>lchild</a:t>
              </a:r>
              <a:r>
                <a:rPr lang="zh-CN" altLang="en-US" sz="2400" b="0">
                  <a:ea typeface="微软雅黑" panose="020B0503020204020204" pitchFamily="34" charset="-122"/>
                  <a:sym typeface="+mn-lt"/>
                </a:rPr>
                <a:t>指向其直接前驱</a:t>
              </a:r>
              <a:r>
                <a:rPr lang="en-US" altLang="zh-CN" sz="2400" b="0">
                  <a:solidFill>
                    <a:schemeClr val="bg1"/>
                  </a:solidFill>
                  <a:ea typeface="微软雅黑" panose="020B0503020204020204" pitchFamily="34" charset="-122"/>
                  <a:sym typeface="+mn-lt"/>
                </a:rPr>
                <a:t>(</a:t>
              </a:r>
              <a:r>
                <a:rPr lang="zh-CN" altLang="en-US" sz="2400" b="0">
                  <a:solidFill>
                    <a:schemeClr val="bg1"/>
                  </a:solidFill>
                  <a:ea typeface="微软雅黑" panose="020B0503020204020204" pitchFamily="34" charset="-122"/>
                  <a:sym typeface="+mn-lt"/>
                </a:rPr>
                <a:t>即线索</a:t>
              </a:r>
              <a:r>
                <a:rPr lang="en-US" altLang="zh-CN" sz="2400" b="0">
                  <a:solidFill>
                    <a:schemeClr val="bg1"/>
                  </a:solidFill>
                  <a:ea typeface="微软雅黑" panose="020B0503020204020204" pitchFamily="34" charset="-122"/>
                  <a:sym typeface="+mn-lt"/>
                </a:rPr>
                <a:t>)</a:t>
              </a:r>
              <a:r>
                <a:rPr lang="zh-CN" altLang="en-US" sz="2400" b="0">
                  <a:ea typeface="微软雅黑" panose="020B0503020204020204" pitchFamily="34" charset="-122"/>
                  <a:sym typeface="+mn-lt"/>
                </a:rPr>
                <a:t>；</a:t>
              </a:r>
            </a:p>
          </p:txBody>
        </p:sp>
      </p:grpSp>
      <p:grpSp>
        <p:nvGrpSpPr>
          <p:cNvPr id="3" name="组合 2">
            <a:extLst>
              <a:ext uri="{FF2B5EF4-FFF2-40B4-BE49-F238E27FC236}">
                <a16:creationId xmlns:a16="http://schemas.microsoft.com/office/drawing/2014/main" id="{6E8F4324-E1CB-404A-9516-DE41EB5177D0}"/>
              </a:ext>
            </a:extLst>
          </p:cNvPr>
          <p:cNvGrpSpPr>
            <a:grpSpLocks/>
          </p:cNvGrpSpPr>
          <p:nvPr/>
        </p:nvGrpSpPr>
        <p:grpSpPr bwMode="auto">
          <a:xfrm>
            <a:off x="395288" y="2816225"/>
            <a:ext cx="8256587" cy="1362075"/>
            <a:chOff x="395288" y="2816225"/>
            <a:chExt cx="8256587" cy="1362075"/>
          </a:xfrm>
        </p:grpSpPr>
        <p:sp>
          <p:nvSpPr>
            <p:cNvPr id="19" name="矩形 18">
              <a:extLst>
                <a:ext uri="{FF2B5EF4-FFF2-40B4-BE49-F238E27FC236}">
                  <a16:creationId xmlns:a16="http://schemas.microsoft.com/office/drawing/2014/main" id="{6C5CD976-5DA1-4143-A622-21854254981D}"/>
                </a:ext>
              </a:extLst>
            </p:cNvPr>
            <p:cNvSpPr/>
            <p:nvPr/>
          </p:nvSpPr>
          <p:spPr>
            <a:xfrm>
              <a:off x="395288" y="2816225"/>
              <a:ext cx="6391275" cy="1362075"/>
            </a:xfrm>
            <a:prstGeom prst="rect">
              <a:avLst/>
            </a:prstGeom>
            <a:solidFill>
              <a:srgbClr val="EBEBEB"/>
            </a:solidFill>
            <a:ln w="25400" cap="flat" cmpd="sng" algn="ctr">
              <a:noFill/>
              <a:prstDash val="solid"/>
            </a:ln>
            <a:effectLst/>
          </p:spPr>
          <p:txBody>
            <a:bodyPr lIns="121917" tIns="60958" rIns="121917" bIns="60958" anchor="ctr"/>
            <a:lstStyle/>
            <a:p>
              <a:pPr algn="ctr" eaLnBrk="1" fontAlgn="auto" hangingPunct="1">
                <a:spcBef>
                  <a:spcPts val="0"/>
                </a:spcBef>
                <a:spcAft>
                  <a:spcPts val="0"/>
                </a:spcAft>
                <a:defRPr/>
              </a:pPr>
              <a:endParaRPr lang="zh-CN" altLang="en-US" sz="1800" b="0" kern="0">
                <a:solidFill>
                  <a:prstClr val="white"/>
                </a:solidFill>
                <a:latin typeface="Calibri"/>
                <a:ea typeface="宋体" panose="02010600030101010101" pitchFamily="2" charset="-122"/>
                <a:cs typeface="+mn-cs"/>
              </a:endParaRPr>
            </a:p>
          </p:txBody>
        </p:sp>
        <p:sp>
          <p:nvSpPr>
            <p:cNvPr id="20" name="等腰三角形 30">
              <a:extLst>
                <a:ext uri="{FF2B5EF4-FFF2-40B4-BE49-F238E27FC236}">
                  <a16:creationId xmlns:a16="http://schemas.microsoft.com/office/drawing/2014/main" id="{44BB76E9-E19F-4CB1-BD6F-BA3715643A04}"/>
                </a:ext>
              </a:extLst>
            </p:cNvPr>
            <p:cNvSpPr/>
            <p:nvPr/>
          </p:nvSpPr>
          <p:spPr>
            <a:xfrm rot="16200000" flipH="1">
              <a:off x="7103269" y="2629694"/>
              <a:ext cx="1362075" cy="1735137"/>
            </a:xfrm>
            <a:custGeom>
              <a:avLst/>
              <a:gdLst/>
              <a:ahLst/>
              <a:cxnLst/>
              <a:rect l="l" t="t" r="r" b="b"/>
              <a:pathLst>
                <a:path w="1450218" h="1860602">
                  <a:moveTo>
                    <a:pt x="0" y="132410"/>
                  </a:moveTo>
                  <a:lnTo>
                    <a:pt x="0" y="1860602"/>
                  </a:lnTo>
                  <a:lnTo>
                    <a:pt x="1450218" y="1860602"/>
                  </a:lnTo>
                  <a:lnTo>
                    <a:pt x="1450218" y="132410"/>
                  </a:lnTo>
                  <a:lnTo>
                    <a:pt x="867461" y="132410"/>
                  </a:lnTo>
                  <a:lnTo>
                    <a:pt x="725109" y="0"/>
                  </a:lnTo>
                  <a:lnTo>
                    <a:pt x="582757" y="132410"/>
                  </a:lnTo>
                  <a:close/>
                </a:path>
              </a:pathLst>
            </a:custGeom>
            <a:solidFill>
              <a:srgbClr val="EBEBEB"/>
            </a:solidFill>
            <a:ln w="25400" cap="flat" cmpd="sng" algn="ctr">
              <a:noFill/>
              <a:prstDash val="solid"/>
            </a:ln>
            <a:effectLst/>
          </p:spPr>
          <p:txBody>
            <a:bodyPr lIns="121917" tIns="60958" rIns="121917" bIns="60958" anchor="ctr"/>
            <a:lstStyle/>
            <a:p>
              <a:pPr algn="ctr" eaLnBrk="1" fontAlgn="auto" hangingPunct="1">
                <a:spcBef>
                  <a:spcPts val="0"/>
                </a:spcBef>
                <a:spcAft>
                  <a:spcPts val="0"/>
                </a:spcAft>
                <a:defRPr/>
              </a:pPr>
              <a:endParaRPr lang="zh-CN" altLang="en-US" sz="1800" b="0" kern="0">
                <a:solidFill>
                  <a:prstClr val="white"/>
                </a:solidFill>
                <a:latin typeface="Calibri"/>
                <a:ea typeface="宋体" panose="02010600030101010101" pitchFamily="2" charset="-122"/>
                <a:cs typeface="+mn-cs"/>
              </a:endParaRPr>
            </a:p>
          </p:txBody>
        </p:sp>
        <p:sp>
          <p:nvSpPr>
            <p:cNvPr id="21" name="TextBox 7">
              <a:extLst>
                <a:ext uri="{FF2B5EF4-FFF2-40B4-BE49-F238E27FC236}">
                  <a16:creationId xmlns:a16="http://schemas.microsoft.com/office/drawing/2014/main" id="{E2215F75-7904-43D0-9CAB-3ED52DAD8E88}"/>
                </a:ext>
              </a:extLst>
            </p:cNvPr>
            <p:cNvSpPr txBox="1"/>
            <p:nvPr/>
          </p:nvSpPr>
          <p:spPr>
            <a:xfrm>
              <a:off x="7354888" y="3251200"/>
              <a:ext cx="1166812" cy="492125"/>
            </a:xfrm>
            <a:prstGeom prst="rect">
              <a:avLst/>
            </a:prstGeom>
            <a:noFill/>
          </p:spPr>
          <p:txBody>
            <a:bodyPr lIns="0" tIns="0" rIns="0" bIns="0">
              <a:spAutoFit/>
            </a:bodyPr>
            <a:lstStyle>
              <a:defPPr>
                <a:defRPr lang="zh-CN"/>
              </a:defPPr>
              <a:lvl1pPr>
                <a:defRPr sz="2200">
                  <a:solidFill>
                    <a:schemeClr val="bg1"/>
                  </a:solidFill>
                  <a:latin typeface="微软雅黑" pitchFamily="34" charset="-122"/>
                  <a:ea typeface="微软雅黑" pitchFamily="34" charset="-122"/>
                </a:defRPr>
              </a:lvl1pPr>
            </a:lstStyle>
            <a:p>
              <a:pPr algn="ctr" eaLnBrk="1" fontAlgn="auto" hangingPunct="1">
                <a:spcBef>
                  <a:spcPts val="0"/>
                </a:spcBef>
                <a:spcAft>
                  <a:spcPts val="0"/>
                </a:spcAft>
                <a:defRPr/>
              </a:pPr>
              <a:r>
                <a:rPr lang="en-US" altLang="zh-CN" sz="3200" b="0" kern="0" spc="400" dirty="0">
                  <a:solidFill>
                    <a:prstClr val="black">
                      <a:lumMod val="75000"/>
                      <a:lumOff val="25000"/>
                    </a:prstClr>
                  </a:solidFill>
                  <a:cs typeface="+mn-cs"/>
                </a:rPr>
                <a:t>2</a:t>
              </a:r>
              <a:r>
                <a:rPr lang="zh-CN" altLang="en-US" sz="3200" b="0" kern="0" spc="400" dirty="0">
                  <a:solidFill>
                    <a:prstClr val="black">
                      <a:lumMod val="75000"/>
                      <a:lumOff val="25000"/>
                    </a:prstClr>
                  </a:solidFill>
                  <a:cs typeface="+mn-cs"/>
                </a:rPr>
                <a:t>）</a:t>
              </a:r>
            </a:p>
          </p:txBody>
        </p:sp>
        <p:sp>
          <p:nvSpPr>
            <p:cNvPr id="770074" name="Rectangle 26">
              <a:extLst>
                <a:ext uri="{FF2B5EF4-FFF2-40B4-BE49-F238E27FC236}">
                  <a16:creationId xmlns:a16="http://schemas.microsoft.com/office/drawing/2014/main" id="{15FF6EDC-E2E2-4AA5-B68C-F02F22BA29C1}"/>
                </a:ext>
              </a:extLst>
            </p:cNvPr>
            <p:cNvSpPr>
              <a:spLocks noChangeArrowheads="1"/>
            </p:cNvSpPr>
            <p:nvPr/>
          </p:nvSpPr>
          <p:spPr bwMode="auto">
            <a:xfrm>
              <a:off x="685800" y="3016250"/>
              <a:ext cx="5826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2400" b="0">
                  <a:ea typeface="微软雅黑" panose="020B0503020204020204" pitchFamily="34" charset="-122"/>
                  <a:sym typeface="+mn-lt"/>
                </a:rPr>
                <a:t>若结点有右子树，则</a:t>
              </a:r>
              <a:r>
                <a:rPr lang="en-US" altLang="zh-CN" sz="2400" b="0">
                  <a:ea typeface="微软雅黑" panose="020B0503020204020204" pitchFamily="34" charset="-122"/>
                  <a:sym typeface="+mn-lt"/>
                </a:rPr>
                <a:t>rchild</a:t>
              </a:r>
              <a:r>
                <a:rPr lang="zh-CN" altLang="en-US" sz="2400" b="0">
                  <a:ea typeface="微软雅黑" panose="020B0503020204020204" pitchFamily="34" charset="-122"/>
                  <a:sym typeface="+mn-lt"/>
                </a:rPr>
                <a:t>指向其右孩子；</a:t>
              </a:r>
            </a:p>
            <a:p>
              <a:pPr eaLnBrk="1" hangingPunct="1">
                <a:lnSpc>
                  <a:spcPct val="125000"/>
                </a:lnSpc>
                <a:buFont typeface="Arial" panose="020B0604020202020204" pitchFamily="34" charset="0"/>
                <a:buNone/>
              </a:pPr>
              <a:r>
                <a:rPr lang="zh-CN" altLang="en-US" sz="2400" b="0">
                  <a:ea typeface="微软雅黑" panose="020B0503020204020204" pitchFamily="34" charset="-122"/>
                  <a:sym typeface="+mn-lt"/>
                </a:rPr>
                <a:t>否则， </a:t>
              </a:r>
              <a:r>
                <a:rPr lang="en-US" altLang="zh-CN" sz="2400" b="0">
                  <a:ea typeface="微软雅黑" panose="020B0503020204020204" pitchFamily="34" charset="-122"/>
                  <a:sym typeface="+mn-lt"/>
                </a:rPr>
                <a:t>rchild</a:t>
              </a:r>
              <a:r>
                <a:rPr lang="zh-CN" altLang="en-US" sz="2400" b="0">
                  <a:ea typeface="微软雅黑" panose="020B0503020204020204" pitchFamily="34" charset="-122"/>
                  <a:sym typeface="+mn-lt"/>
                </a:rPr>
                <a:t>指向其直接后继</a:t>
              </a:r>
              <a:r>
                <a:rPr lang="en-US" altLang="zh-CN" sz="2400" b="0">
                  <a:solidFill>
                    <a:srgbClr val="FF0000"/>
                  </a:solidFill>
                  <a:ea typeface="微软雅黑" panose="020B0503020204020204" pitchFamily="34" charset="-122"/>
                  <a:sym typeface="+mn-lt"/>
                </a:rPr>
                <a:t>(</a:t>
              </a:r>
              <a:r>
                <a:rPr lang="zh-CN" altLang="en-US" sz="2400" b="0">
                  <a:solidFill>
                    <a:srgbClr val="FF0000"/>
                  </a:solidFill>
                  <a:ea typeface="微软雅黑" panose="020B0503020204020204" pitchFamily="34" charset="-122"/>
                  <a:sym typeface="+mn-lt"/>
                </a:rPr>
                <a:t>即线索</a:t>
              </a:r>
              <a:r>
                <a:rPr lang="en-US" altLang="zh-CN" sz="2400" b="0">
                  <a:solidFill>
                    <a:srgbClr val="FF0000"/>
                  </a:solidFill>
                  <a:ea typeface="微软雅黑" panose="020B0503020204020204" pitchFamily="34" charset="-122"/>
                  <a:sym typeface="+mn-lt"/>
                </a:rPr>
                <a:t>) </a:t>
              </a:r>
              <a:r>
                <a:rPr lang="zh-CN" altLang="en-US" sz="2400" b="0">
                  <a:ea typeface="微软雅黑" panose="020B0503020204020204" pitchFamily="34" charset="-122"/>
                  <a:sym typeface="+mn-lt"/>
                </a:rPr>
                <a:t>。</a:t>
              </a:r>
            </a:p>
          </p:txBody>
        </p:sp>
      </p:gr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3" presetClass="entr" presetSubtype="16" fill="hold" grpId="0" nodeType="clickEffect">
                                  <p:stCondLst>
                                    <p:cond delay="0"/>
                                  </p:stCondLst>
                                  <p:childTnLst>
                                    <p:set>
                                      <p:cBhvr>
                                        <p:cTn id="19" dur="1" fill="hold">
                                          <p:stCondLst>
                                            <p:cond delay="0"/>
                                          </p:stCondLst>
                                        </p:cTn>
                                        <p:tgtEl>
                                          <p:spTgt spid="770075"/>
                                        </p:tgtEl>
                                        <p:attrNameLst>
                                          <p:attrName>style.visibility</p:attrName>
                                        </p:attrNameLst>
                                      </p:cBhvr>
                                      <p:to>
                                        <p:strVal val="visible"/>
                                      </p:to>
                                    </p:set>
                                    <p:anim calcmode="lin" valueType="num">
                                      <p:cBhvr>
                                        <p:cTn id="20" dur="500" fill="hold"/>
                                        <p:tgtEl>
                                          <p:spTgt spid="770075"/>
                                        </p:tgtEl>
                                        <p:attrNameLst>
                                          <p:attrName>ppt_w</p:attrName>
                                        </p:attrNameLst>
                                      </p:cBhvr>
                                      <p:tavLst>
                                        <p:tav tm="0">
                                          <p:val>
                                            <p:fltVal val="0"/>
                                          </p:val>
                                        </p:tav>
                                        <p:tav tm="100000">
                                          <p:val>
                                            <p:strVal val="#ppt_w"/>
                                          </p:val>
                                        </p:tav>
                                      </p:tavLst>
                                    </p:anim>
                                    <p:anim calcmode="lin" valueType="num">
                                      <p:cBhvr>
                                        <p:cTn id="21" dur="500" fill="hold"/>
                                        <p:tgtEl>
                                          <p:spTgt spid="770075"/>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770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7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圆角矩形 1">
            <a:extLst>
              <a:ext uri="{FF2B5EF4-FFF2-40B4-BE49-F238E27FC236}">
                <a16:creationId xmlns:a16="http://schemas.microsoft.com/office/drawing/2014/main" id="{BFB4499F-8212-2D4D-AD9E-69BA0EB3410A}"/>
              </a:ext>
            </a:extLst>
          </p:cNvPr>
          <p:cNvSpPr>
            <a:spLocks noChangeArrowheads="1"/>
          </p:cNvSpPr>
          <p:nvPr/>
        </p:nvSpPr>
        <p:spPr bwMode="auto">
          <a:xfrm>
            <a:off x="755650" y="2133600"/>
            <a:ext cx="7632700" cy="3167063"/>
          </a:xfrm>
          <a:prstGeom prst="roundRect">
            <a:avLst>
              <a:gd name="adj" fmla="val 4241"/>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4754" name="Rectangle 4">
            <a:extLst>
              <a:ext uri="{FF2B5EF4-FFF2-40B4-BE49-F238E27FC236}">
                <a16:creationId xmlns:a16="http://schemas.microsoft.com/office/drawing/2014/main" id="{418DEFA1-0E68-4A93-A647-C82CDE3CD577}"/>
              </a:ext>
            </a:extLst>
          </p:cNvPr>
          <p:cNvSpPr>
            <a:spLocks noChangeArrowheads="1"/>
          </p:cNvSpPr>
          <p:nvPr/>
        </p:nvSpPr>
        <p:spPr bwMode="auto">
          <a:xfrm>
            <a:off x="1295400" y="2427288"/>
            <a:ext cx="6553200" cy="257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spcBef>
                <a:spcPct val="20000"/>
              </a:spcBef>
              <a:buFont typeface="Arial" panose="020B0604020202020204" pitchFamily="34" charset="0"/>
              <a:buNone/>
            </a:pPr>
            <a:r>
              <a:rPr lang="en-US" altLang="zh-CN" b="0">
                <a:ea typeface="微软雅黑" panose="020B0503020204020204" pitchFamily="34" charset="-122"/>
                <a:sym typeface="+mn-lt"/>
              </a:rPr>
              <a:t>LTag  :</a:t>
            </a:r>
            <a:r>
              <a:rPr lang="zh-CN" altLang="zh-CN" b="0">
                <a:ea typeface="微软雅黑" panose="020B0503020204020204" pitchFamily="34" charset="-122"/>
                <a:sym typeface="+mn-lt"/>
              </a:rPr>
              <a:t>若 </a:t>
            </a:r>
            <a:r>
              <a:rPr lang="en-US" altLang="zh-CN" b="0">
                <a:ea typeface="微软雅黑" panose="020B0503020204020204" pitchFamily="34" charset="-122"/>
                <a:sym typeface="+mn-lt"/>
              </a:rPr>
              <a:t>LTag=0, lchild</a:t>
            </a:r>
            <a:r>
              <a:rPr lang="zh-CN" altLang="zh-CN" b="0">
                <a:ea typeface="微软雅黑" panose="020B0503020204020204" pitchFamily="34" charset="-122"/>
                <a:sym typeface="+mn-lt"/>
              </a:rPr>
              <a:t>域指向左孩子；</a:t>
            </a:r>
            <a:br>
              <a:rPr lang="zh-CN" altLang="en-US" b="0">
                <a:ea typeface="微软雅黑" panose="020B0503020204020204" pitchFamily="34" charset="-122"/>
                <a:sym typeface="+mn-lt"/>
              </a:rPr>
            </a:br>
            <a:r>
              <a:rPr lang="zh-CN" altLang="en-US" b="0">
                <a:ea typeface="微软雅黑" panose="020B0503020204020204" pitchFamily="34" charset="-122"/>
                <a:sym typeface="+mn-lt"/>
              </a:rPr>
              <a:t>           </a:t>
            </a:r>
            <a:r>
              <a:rPr lang="zh-CN" altLang="zh-CN" b="0">
                <a:ea typeface="微软雅黑" panose="020B0503020204020204" pitchFamily="34" charset="-122"/>
                <a:sym typeface="+mn-lt"/>
              </a:rPr>
              <a:t>若 </a:t>
            </a:r>
            <a:r>
              <a:rPr lang="en-US" altLang="zh-CN" b="0">
                <a:ea typeface="微软雅黑" panose="020B0503020204020204" pitchFamily="34" charset="-122"/>
                <a:sym typeface="+mn-lt"/>
              </a:rPr>
              <a:t>LTag=1, lchild</a:t>
            </a:r>
            <a:r>
              <a:rPr lang="zh-CN" altLang="zh-CN" b="0">
                <a:ea typeface="微软雅黑" panose="020B0503020204020204" pitchFamily="34" charset="-122"/>
                <a:sym typeface="+mn-lt"/>
              </a:rPr>
              <a:t>域指向其前驱。</a:t>
            </a:r>
            <a:endParaRPr lang="zh-CN" altLang="en-US" b="0">
              <a:ea typeface="微软雅黑" panose="020B0503020204020204" pitchFamily="34" charset="-122"/>
              <a:sym typeface="+mn-lt"/>
            </a:endParaRPr>
          </a:p>
          <a:p>
            <a:pPr eaLnBrk="1" hangingPunct="1">
              <a:lnSpc>
                <a:spcPct val="130000"/>
              </a:lnSpc>
              <a:spcBef>
                <a:spcPct val="20000"/>
              </a:spcBef>
              <a:buFont typeface="Arial" panose="020B0604020202020204" pitchFamily="34" charset="0"/>
              <a:buNone/>
            </a:pPr>
            <a:r>
              <a:rPr lang="en-US" altLang="zh-CN" b="0">
                <a:ea typeface="微软雅黑" panose="020B0503020204020204" pitchFamily="34" charset="-122"/>
                <a:sym typeface="+mn-lt"/>
              </a:rPr>
              <a:t>RTag  :</a:t>
            </a:r>
            <a:r>
              <a:rPr lang="zh-CN" altLang="zh-CN" b="0">
                <a:ea typeface="微软雅黑" panose="020B0503020204020204" pitchFamily="34" charset="-122"/>
                <a:sym typeface="+mn-lt"/>
              </a:rPr>
              <a:t>若 </a:t>
            </a:r>
            <a:r>
              <a:rPr lang="en-US" altLang="zh-CN" b="0">
                <a:ea typeface="微软雅黑" panose="020B0503020204020204" pitchFamily="34" charset="-122"/>
                <a:sym typeface="+mn-lt"/>
              </a:rPr>
              <a:t>RTag=0, rchild</a:t>
            </a:r>
            <a:r>
              <a:rPr lang="zh-CN" altLang="zh-CN" b="0">
                <a:ea typeface="微软雅黑" panose="020B0503020204020204" pitchFamily="34" charset="-122"/>
                <a:sym typeface="+mn-lt"/>
              </a:rPr>
              <a:t>域指向右孩子；</a:t>
            </a:r>
            <a:br>
              <a:rPr lang="zh-CN" altLang="en-US" b="0">
                <a:ea typeface="微软雅黑" panose="020B0503020204020204" pitchFamily="34" charset="-122"/>
                <a:sym typeface="+mn-lt"/>
              </a:rPr>
            </a:br>
            <a:r>
              <a:rPr lang="zh-CN" altLang="en-US" b="0">
                <a:ea typeface="微软雅黑" panose="020B0503020204020204" pitchFamily="34" charset="-122"/>
                <a:sym typeface="+mn-lt"/>
              </a:rPr>
              <a:t>            </a:t>
            </a:r>
            <a:r>
              <a:rPr lang="zh-CN" altLang="zh-CN" b="0">
                <a:ea typeface="微软雅黑" panose="020B0503020204020204" pitchFamily="34" charset="-122"/>
                <a:sym typeface="+mn-lt"/>
              </a:rPr>
              <a:t>若 </a:t>
            </a:r>
            <a:r>
              <a:rPr lang="en-US" altLang="zh-CN" b="0">
                <a:ea typeface="微软雅黑" panose="020B0503020204020204" pitchFamily="34" charset="-122"/>
                <a:sym typeface="+mn-lt"/>
              </a:rPr>
              <a:t>RTag=1, rchild</a:t>
            </a:r>
            <a:r>
              <a:rPr lang="zh-CN" altLang="zh-CN" b="0">
                <a:ea typeface="微软雅黑" panose="020B0503020204020204" pitchFamily="34" charset="-122"/>
                <a:sym typeface="+mn-lt"/>
              </a:rPr>
              <a:t>域指向其后继。</a:t>
            </a:r>
            <a:r>
              <a:rPr lang="zh-CN" altLang="en-US" sz="3600" b="0">
                <a:ea typeface="微软雅黑" panose="020B0503020204020204" pitchFamily="34" charset="-122"/>
                <a:sym typeface="+mn-lt"/>
              </a:rPr>
              <a:t> </a:t>
            </a:r>
          </a:p>
        </p:txBody>
      </p:sp>
      <p:graphicFrame>
        <p:nvGraphicFramePr>
          <p:cNvPr id="935955" name="Group 19">
            <a:extLst>
              <a:ext uri="{FF2B5EF4-FFF2-40B4-BE49-F238E27FC236}">
                <a16:creationId xmlns:a16="http://schemas.microsoft.com/office/drawing/2014/main" id="{8AB3A01F-163E-4319-8043-FC4C61510161}"/>
              </a:ext>
            </a:extLst>
          </p:cNvPr>
          <p:cNvGraphicFramePr>
            <a:graphicFrameLocks noGrp="1"/>
          </p:cNvGraphicFramePr>
          <p:nvPr/>
        </p:nvGraphicFramePr>
        <p:xfrm>
          <a:off x="755650" y="1535113"/>
          <a:ext cx="7632700" cy="519112"/>
        </p:xfrm>
        <a:graphic>
          <a:graphicData uri="http://schemas.openxmlformats.org/drawingml/2006/table">
            <a:tbl>
              <a:tblPr/>
              <a:tblGrid>
                <a:gridCol w="1525629">
                  <a:extLst>
                    <a:ext uri="{9D8B030D-6E8A-4147-A177-3AD203B41FA5}">
                      <a16:colId xmlns:a16="http://schemas.microsoft.com/office/drawing/2014/main" val="20000"/>
                    </a:ext>
                  </a:extLst>
                </a:gridCol>
                <a:gridCol w="1527907">
                  <a:extLst>
                    <a:ext uri="{9D8B030D-6E8A-4147-A177-3AD203B41FA5}">
                      <a16:colId xmlns:a16="http://schemas.microsoft.com/office/drawing/2014/main" val="20001"/>
                    </a:ext>
                  </a:extLst>
                </a:gridCol>
                <a:gridCol w="1525629">
                  <a:extLst>
                    <a:ext uri="{9D8B030D-6E8A-4147-A177-3AD203B41FA5}">
                      <a16:colId xmlns:a16="http://schemas.microsoft.com/office/drawing/2014/main" val="20002"/>
                    </a:ext>
                  </a:extLst>
                </a:gridCol>
                <a:gridCol w="1527905">
                  <a:extLst>
                    <a:ext uri="{9D8B030D-6E8A-4147-A177-3AD203B41FA5}">
                      <a16:colId xmlns:a16="http://schemas.microsoft.com/office/drawing/2014/main" val="20003"/>
                    </a:ext>
                  </a:extLst>
                </a:gridCol>
                <a:gridCol w="1525629">
                  <a:extLst>
                    <a:ext uri="{9D8B030D-6E8A-4147-A177-3AD203B41FA5}">
                      <a16:colId xmlns:a16="http://schemas.microsoft.com/office/drawing/2014/main" val="20004"/>
                    </a:ext>
                  </a:extLst>
                </a:gridCol>
              </a:tblGrid>
              <a:tr h="519112">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chemeClr val="bg1"/>
                          </a:solidFill>
                          <a:effectLst/>
                          <a:latin typeface="+mn-lt"/>
                          <a:ea typeface="+mn-ea"/>
                          <a:cs typeface="+mn-ea"/>
                          <a:sym typeface="+mn-lt"/>
                        </a:rPr>
                        <a:t>lchild</a:t>
                      </a:r>
                      <a:endParaRPr kumimoji="1" lang="en-US" altLang="zh-CN" sz="2800" b="0" i="0" u="none" strike="noStrike" cap="none" normalizeH="0" baseline="0" dirty="0">
                        <a:ln>
                          <a:noFill/>
                        </a:ln>
                        <a:solidFill>
                          <a:schemeClr val="bg1"/>
                        </a:solidFill>
                        <a:effectLst/>
                        <a:latin typeface="+mn-lt"/>
                        <a:ea typeface="+mn-ea"/>
                        <a:cs typeface="+mn-ea"/>
                        <a:sym typeface="+mn-lt"/>
                      </a:endParaRPr>
                    </a:p>
                  </a:txBody>
                  <a:tcPr marL="91438" marR="914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rgbClr val="FFFF00"/>
                          </a:solidFill>
                          <a:effectLst/>
                          <a:latin typeface="+mn-lt"/>
                          <a:ea typeface="+mn-ea"/>
                          <a:cs typeface="+mn-ea"/>
                          <a:sym typeface="+mn-lt"/>
                        </a:rPr>
                        <a:t>LTag</a:t>
                      </a:r>
                      <a:endParaRPr kumimoji="1" lang="en-US" altLang="zh-CN" sz="2800" b="0" i="0" u="none" strike="noStrike" cap="none" normalizeH="0" baseline="0" dirty="0">
                        <a:ln>
                          <a:noFill/>
                        </a:ln>
                        <a:solidFill>
                          <a:srgbClr val="FFFF00"/>
                        </a:solidFill>
                        <a:effectLst/>
                        <a:latin typeface="+mn-lt"/>
                        <a:ea typeface="+mn-ea"/>
                        <a:cs typeface="+mn-ea"/>
                        <a:sym typeface="+mn-lt"/>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bg1"/>
                          </a:solidFill>
                          <a:effectLst/>
                          <a:latin typeface="+mn-lt"/>
                          <a:ea typeface="+mn-ea"/>
                          <a:cs typeface="+mn-ea"/>
                          <a:sym typeface="+mn-lt"/>
                        </a:rPr>
                        <a:t>data</a:t>
                      </a: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rgbClr val="FFFF00"/>
                          </a:solidFill>
                          <a:effectLst/>
                          <a:latin typeface="+mn-lt"/>
                          <a:ea typeface="+mn-ea"/>
                          <a:cs typeface="+mn-ea"/>
                          <a:sym typeface="+mn-lt"/>
                        </a:rPr>
                        <a:t>RTag</a:t>
                      </a:r>
                      <a:endParaRPr kumimoji="1" lang="en-US" altLang="zh-CN" sz="2800" b="0" i="0" u="none" strike="noStrike" cap="none" normalizeH="0" baseline="0" dirty="0">
                        <a:ln>
                          <a:noFill/>
                        </a:ln>
                        <a:solidFill>
                          <a:srgbClr val="FFFF00"/>
                        </a:solidFill>
                        <a:effectLst/>
                        <a:latin typeface="+mn-lt"/>
                        <a:ea typeface="+mn-ea"/>
                        <a:cs typeface="+mn-ea"/>
                        <a:sym typeface="+mn-lt"/>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chemeClr val="bg1"/>
                          </a:solidFill>
                          <a:effectLst/>
                          <a:latin typeface="+mn-lt"/>
                          <a:ea typeface="+mn-ea"/>
                          <a:cs typeface="+mn-ea"/>
                          <a:sym typeface="+mn-lt"/>
                        </a:rPr>
                        <a:t>rchild</a:t>
                      </a:r>
                      <a:endParaRPr kumimoji="1" lang="en-US" altLang="zh-CN" sz="2800" b="0" i="0" u="none" strike="noStrike" cap="none" normalizeH="0" baseline="0" dirty="0">
                        <a:ln>
                          <a:noFill/>
                        </a:ln>
                        <a:solidFill>
                          <a:schemeClr val="bg1"/>
                        </a:solidFill>
                        <a:effectLst/>
                        <a:latin typeface="+mn-lt"/>
                        <a:ea typeface="+mn-ea"/>
                        <a:cs typeface="+mn-ea"/>
                        <a:sym typeface="+mn-lt"/>
                      </a:endParaRPr>
                    </a:p>
                  </a:txBody>
                  <a:tcPr marL="91438" marR="914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
        <p:nvSpPr>
          <p:cNvPr id="74769" name="Rectangle 20">
            <a:extLst>
              <a:ext uri="{FF2B5EF4-FFF2-40B4-BE49-F238E27FC236}">
                <a16:creationId xmlns:a16="http://schemas.microsoft.com/office/drawing/2014/main" id="{A7A564ED-1D86-49B1-80FA-C24FDD4CCDA3}"/>
              </a:ext>
            </a:extLst>
          </p:cNvPr>
          <p:cNvSpPr>
            <a:spLocks noChangeArrowheads="1"/>
          </p:cNvSpPr>
          <p:nvPr/>
        </p:nvSpPr>
        <p:spPr bwMode="auto">
          <a:xfrm>
            <a:off x="900113" y="220663"/>
            <a:ext cx="41973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线索化二叉树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359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矩形 3">
            <a:extLst>
              <a:ext uri="{FF2B5EF4-FFF2-40B4-BE49-F238E27FC236}">
                <a16:creationId xmlns:a16="http://schemas.microsoft.com/office/drawing/2014/main" id="{9932366B-0893-B545-B94B-C876898AE691}"/>
              </a:ext>
            </a:extLst>
          </p:cNvPr>
          <p:cNvSpPr>
            <a:spLocks noChangeArrowheads="1"/>
          </p:cNvSpPr>
          <p:nvPr/>
        </p:nvSpPr>
        <p:spPr bwMode="auto">
          <a:xfrm>
            <a:off x="0" y="1412875"/>
            <a:ext cx="4049713" cy="4824413"/>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83971" name="矩形 73">
            <a:extLst>
              <a:ext uri="{FF2B5EF4-FFF2-40B4-BE49-F238E27FC236}">
                <a16:creationId xmlns:a16="http://schemas.microsoft.com/office/drawing/2014/main" id="{4468A050-F052-B848-B6FB-96C6EAA8FF68}"/>
              </a:ext>
            </a:extLst>
          </p:cNvPr>
          <p:cNvSpPr>
            <a:spLocks noChangeArrowheads="1"/>
          </p:cNvSpPr>
          <p:nvPr/>
        </p:nvSpPr>
        <p:spPr bwMode="auto">
          <a:xfrm>
            <a:off x="4175125" y="1412875"/>
            <a:ext cx="4968875" cy="4824413"/>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grpSp>
        <p:nvGrpSpPr>
          <p:cNvPr id="2" name="Group 4">
            <a:extLst>
              <a:ext uri="{FF2B5EF4-FFF2-40B4-BE49-F238E27FC236}">
                <a16:creationId xmlns:a16="http://schemas.microsoft.com/office/drawing/2014/main" id="{7FFFCA52-ADE6-C443-BCC1-B911438DF2E5}"/>
              </a:ext>
            </a:extLst>
          </p:cNvPr>
          <p:cNvGrpSpPr>
            <a:grpSpLocks/>
          </p:cNvGrpSpPr>
          <p:nvPr/>
        </p:nvGrpSpPr>
        <p:grpSpPr bwMode="auto">
          <a:xfrm>
            <a:off x="919163" y="4027488"/>
            <a:ext cx="1852612" cy="1668462"/>
            <a:chOff x="1632" y="768"/>
            <a:chExt cx="1167" cy="1051"/>
          </a:xfrm>
        </p:grpSpPr>
        <p:sp>
          <p:nvSpPr>
            <p:cNvPr id="75779" name="Oval 5">
              <a:extLst>
                <a:ext uri="{FF2B5EF4-FFF2-40B4-BE49-F238E27FC236}">
                  <a16:creationId xmlns:a16="http://schemas.microsoft.com/office/drawing/2014/main" id="{D997D644-B7CD-405E-968E-0873614B6577}"/>
                </a:ext>
              </a:extLst>
            </p:cNvPr>
            <p:cNvSpPr>
              <a:spLocks noChangeArrowheads="1"/>
            </p:cNvSpPr>
            <p:nvPr/>
          </p:nvSpPr>
          <p:spPr bwMode="auto">
            <a:xfrm>
              <a:off x="2112" y="768"/>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dirty="0">
                  <a:latin typeface="+mn-lt"/>
                  <a:ea typeface="+mn-ea"/>
                  <a:cs typeface="+mn-ea"/>
                  <a:sym typeface="+mn-lt"/>
                </a:rPr>
                <a:t>A</a:t>
              </a:r>
            </a:p>
          </p:txBody>
        </p:sp>
        <p:sp>
          <p:nvSpPr>
            <p:cNvPr id="75780" name="Oval 6">
              <a:extLst>
                <a:ext uri="{FF2B5EF4-FFF2-40B4-BE49-F238E27FC236}">
                  <a16:creationId xmlns:a16="http://schemas.microsoft.com/office/drawing/2014/main" id="{D96F9C6F-6526-42DD-9EB3-76FBFD21F253}"/>
                </a:ext>
              </a:extLst>
            </p:cNvPr>
            <p:cNvSpPr>
              <a:spLocks noChangeArrowheads="1"/>
            </p:cNvSpPr>
            <p:nvPr/>
          </p:nvSpPr>
          <p:spPr bwMode="auto">
            <a:xfrm>
              <a:off x="1632" y="1152"/>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75781" name="Oval 7">
              <a:extLst>
                <a:ext uri="{FF2B5EF4-FFF2-40B4-BE49-F238E27FC236}">
                  <a16:creationId xmlns:a16="http://schemas.microsoft.com/office/drawing/2014/main" id="{47673271-1941-4BA2-B658-A4AF7032DB25}"/>
                </a:ext>
              </a:extLst>
            </p:cNvPr>
            <p:cNvSpPr>
              <a:spLocks noChangeArrowheads="1"/>
            </p:cNvSpPr>
            <p:nvPr/>
          </p:nvSpPr>
          <p:spPr bwMode="auto">
            <a:xfrm>
              <a:off x="1920" y="1584"/>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C</a:t>
              </a:r>
            </a:p>
          </p:txBody>
        </p:sp>
        <p:sp>
          <p:nvSpPr>
            <p:cNvPr id="75782" name="Oval 8">
              <a:extLst>
                <a:ext uri="{FF2B5EF4-FFF2-40B4-BE49-F238E27FC236}">
                  <a16:creationId xmlns:a16="http://schemas.microsoft.com/office/drawing/2014/main" id="{BEA8B565-845E-4E85-99E0-82446922E914}"/>
                </a:ext>
              </a:extLst>
            </p:cNvPr>
            <p:cNvSpPr>
              <a:spLocks noChangeArrowheads="1"/>
            </p:cNvSpPr>
            <p:nvPr/>
          </p:nvSpPr>
          <p:spPr bwMode="auto">
            <a:xfrm>
              <a:off x="2544" y="1152"/>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dirty="0">
                  <a:latin typeface="+mn-lt"/>
                  <a:ea typeface="+mn-ea"/>
                  <a:cs typeface="+mn-ea"/>
                  <a:sym typeface="+mn-lt"/>
                </a:rPr>
                <a:t>D</a:t>
              </a:r>
            </a:p>
          </p:txBody>
        </p:sp>
        <p:sp>
          <p:nvSpPr>
            <p:cNvPr id="75783" name="Oval 9">
              <a:extLst>
                <a:ext uri="{FF2B5EF4-FFF2-40B4-BE49-F238E27FC236}">
                  <a16:creationId xmlns:a16="http://schemas.microsoft.com/office/drawing/2014/main" id="{CB19A336-D88A-4B60-B478-64732C1D1FB9}"/>
                </a:ext>
              </a:extLst>
            </p:cNvPr>
            <p:cNvSpPr>
              <a:spLocks noChangeArrowheads="1"/>
            </p:cNvSpPr>
            <p:nvPr/>
          </p:nvSpPr>
          <p:spPr bwMode="auto">
            <a:xfrm>
              <a:off x="2256" y="1584"/>
              <a:ext cx="255" cy="2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E</a:t>
              </a:r>
            </a:p>
          </p:txBody>
        </p:sp>
        <p:sp>
          <p:nvSpPr>
            <p:cNvPr id="75784" name="Line 10">
              <a:extLst>
                <a:ext uri="{FF2B5EF4-FFF2-40B4-BE49-F238E27FC236}">
                  <a16:creationId xmlns:a16="http://schemas.microsoft.com/office/drawing/2014/main" id="{8CBE06F5-CCEF-4B5A-A818-319D70843A51}"/>
                </a:ext>
              </a:extLst>
            </p:cNvPr>
            <p:cNvSpPr>
              <a:spLocks noChangeShapeType="1"/>
            </p:cNvSpPr>
            <p:nvPr/>
          </p:nvSpPr>
          <p:spPr bwMode="auto">
            <a:xfrm flipH="1">
              <a:off x="1872" y="9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785" name="Line 11">
              <a:extLst>
                <a:ext uri="{FF2B5EF4-FFF2-40B4-BE49-F238E27FC236}">
                  <a16:creationId xmlns:a16="http://schemas.microsoft.com/office/drawing/2014/main" id="{03F51F9A-3B43-4992-8412-4ED90E5C41B1}"/>
                </a:ext>
              </a:extLst>
            </p:cNvPr>
            <p:cNvSpPr>
              <a:spLocks noChangeShapeType="1"/>
            </p:cNvSpPr>
            <p:nvPr/>
          </p:nvSpPr>
          <p:spPr bwMode="auto">
            <a:xfrm>
              <a:off x="2304" y="9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786" name="Line 12">
              <a:extLst>
                <a:ext uri="{FF2B5EF4-FFF2-40B4-BE49-F238E27FC236}">
                  <a16:creationId xmlns:a16="http://schemas.microsoft.com/office/drawing/2014/main" id="{0C1E372C-1553-4834-9EED-10B77830E092}"/>
                </a:ext>
              </a:extLst>
            </p:cNvPr>
            <p:cNvSpPr>
              <a:spLocks noChangeShapeType="1"/>
            </p:cNvSpPr>
            <p:nvPr/>
          </p:nvSpPr>
          <p:spPr bwMode="auto">
            <a:xfrm>
              <a:off x="1824" y="1392"/>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787" name="Line 13">
              <a:extLst>
                <a:ext uri="{FF2B5EF4-FFF2-40B4-BE49-F238E27FC236}">
                  <a16:creationId xmlns:a16="http://schemas.microsoft.com/office/drawing/2014/main" id="{860BEAED-A10E-429A-9FF9-83556E0C0A3A}"/>
                </a:ext>
              </a:extLst>
            </p:cNvPr>
            <p:cNvSpPr>
              <a:spLocks noChangeShapeType="1"/>
            </p:cNvSpPr>
            <p:nvPr/>
          </p:nvSpPr>
          <p:spPr bwMode="auto">
            <a:xfrm flipH="1">
              <a:off x="2496" y="1392"/>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36974" name="Line 14">
            <a:extLst>
              <a:ext uri="{FF2B5EF4-FFF2-40B4-BE49-F238E27FC236}">
                <a16:creationId xmlns:a16="http://schemas.microsoft.com/office/drawing/2014/main" id="{A16B5A1D-A443-42EC-9E5F-A37672BF310A}"/>
              </a:ext>
            </a:extLst>
          </p:cNvPr>
          <p:cNvSpPr>
            <a:spLocks noChangeShapeType="1"/>
          </p:cNvSpPr>
          <p:nvPr/>
        </p:nvSpPr>
        <p:spPr bwMode="auto">
          <a:xfrm flipH="1">
            <a:off x="5373688" y="3422650"/>
            <a:ext cx="609600" cy="609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75" name="Line 15">
            <a:extLst>
              <a:ext uri="{FF2B5EF4-FFF2-40B4-BE49-F238E27FC236}">
                <a16:creationId xmlns:a16="http://schemas.microsoft.com/office/drawing/2014/main" id="{1CD1EF53-65D9-4F16-BE35-E01920C589B2}"/>
              </a:ext>
            </a:extLst>
          </p:cNvPr>
          <p:cNvSpPr>
            <a:spLocks noChangeShapeType="1"/>
          </p:cNvSpPr>
          <p:nvPr/>
        </p:nvSpPr>
        <p:spPr bwMode="auto">
          <a:xfrm flipV="1">
            <a:off x="4687888" y="3270250"/>
            <a:ext cx="1219200" cy="8382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76" name="Line 16">
            <a:extLst>
              <a:ext uri="{FF2B5EF4-FFF2-40B4-BE49-F238E27FC236}">
                <a16:creationId xmlns:a16="http://schemas.microsoft.com/office/drawing/2014/main" id="{A22C1C90-D177-4DB7-ADC3-6B2F19C220BB}"/>
              </a:ext>
            </a:extLst>
          </p:cNvPr>
          <p:cNvSpPr>
            <a:spLocks noChangeShapeType="1"/>
          </p:cNvSpPr>
          <p:nvPr/>
        </p:nvSpPr>
        <p:spPr bwMode="auto">
          <a:xfrm>
            <a:off x="7202488" y="3422650"/>
            <a:ext cx="838200" cy="609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77" name="Line 17">
            <a:extLst>
              <a:ext uri="{FF2B5EF4-FFF2-40B4-BE49-F238E27FC236}">
                <a16:creationId xmlns:a16="http://schemas.microsoft.com/office/drawing/2014/main" id="{C85AD80B-F042-40C6-8EB1-8A376F2ED75A}"/>
              </a:ext>
            </a:extLst>
          </p:cNvPr>
          <p:cNvSpPr>
            <a:spLocks noChangeShapeType="1"/>
          </p:cNvSpPr>
          <p:nvPr/>
        </p:nvSpPr>
        <p:spPr bwMode="auto">
          <a:xfrm>
            <a:off x="5830888" y="4337050"/>
            <a:ext cx="381000" cy="6858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78" name="Line 18">
            <a:extLst>
              <a:ext uri="{FF2B5EF4-FFF2-40B4-BE49-F238E27FC236}">
                <a16:creationId xmlns:a16="http://schemas.microsoft.com/office/drawing/2014/main" id="{088B4219-FCA1-4E49-B47D-FF2D68C3FBCB}"/>
              </a:ext>
            </a:extLst>
          </p:cNvPr>
          <p:cNvSpPr>
            <a:spLocks noChangeShapeType="1"/>
          </p:cNvSpPr>
          <p:nvPr/>
        </p:nvSpPr>
        <p:spPr bwMode="auto">
          <a:xfrm flipH="1" flipV="1">
            <a:off x="4687888" y="4413250"/>
            <a:ext cx="533400" cy="6858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79" name="Line 19">
            <a:extLst>
              <a:ext uri="{FF2B5EF4-FFF2-40B4-BE49-F238E27FC236}">
                <a16:creationId xmlns:a16="http://schemas.microsoft.com/office/drawing/2014/main" id="{82EE8B48-E41C-48F2-85F5-31EC7F510DB8}"/>
              </a:ext>
            </a:extLst>
          </p:cNvPr>
          <p:cNvSpPr>
            <a:spLocks noChangeShapeType="1"/>
          </p:cNvSpPr>
          <p:nvPr/>
        </p:nvSpPr>
        <p:spPr bwMode="auto">
          <a:xfrm flipH="1">
            <a:off x="7050088" y="4337050"/>
            <a:ext cx="457200" cy="6858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80" name="Line 20">
            <a:extLst>
              <a:ext uri="{FF2B5EF4-FFF2-40B4-BE49-F238E27FC236}">
                <a16:creationId xmlns:a16="http://schemas.microsoft.com/office/drawing/2014/main" id="{D1D46337-B607-4C94-B9C2-64F67185A85E}"/>
              </a:ext>
            </a:extLst>
          </p:cNvPr>
          <p:cNvSpPr>
            <a:spLocks noChangeShapeType="1"/>
          </p:cNvSpPr>
          <p:nvPr/>
        </p:nvSpPr>
        <p:spPr bwMode="auto">
          <a:xfrm flipV="1">
            <a:off x="6364288" y="4260850"/>
            <a:ext cx="914400" cy="7620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81" name="Line 21">
            <a:extLst>
              <a:ext uri="{FF2B5EF4-FFF2-40B4-BE49-F238E27FC236}">
                <a16:creationId xmlns:a16="http://schemas.microsoft.com/office/drawing/2014/main" id="{722229A0-0B65-45E4-8190-290025E23F22}"/>
              </a:ext>
            </a:extLst>
          </p:cNvPr>
          <p:cNvSpPr>
            <a:spLocks noChangeShapeType="1"/>
          </p:cNvSpPr>
          <p:nvPr/>
        </p:nvSpPr>
        <p:spPr bwMode="auto">
          <a:xfrm flipH="1">
            <a:off x="7964488" y="4413250"/>
            <a:ext cx="533400" cy="6096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82" name="Line 22">
            <a:extLst>
              <a:ext uri="{FF2B5EF4-FFF2-40B4-BE49-F238E27FC236}">
                <a16:creationId xmlns:a16="http://schemas.microsoft.com/office/drawing/2014/main" id="{551CE35D-C5C0-4CDF-A000-C230321C6253}"/>
              </a:ext>
            </a:extLst>
          </p:cNvPr>
          <p:cNvSpPr>
            <a:spLocks noChangeShapeType="1"/>
          </p:cNvSpPr>
          <p:nvPr/>
        </p:nvSpPr>
        <p:spPr bwMode="auto">
          <a:xfrm flipV="1">
            <a:off x="6821488" y="4413250"/>
            <a:ext cx="533400" cy="6858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3" name="Group 23">
            <a:extLst>
              <a:ext uri="{FF2B5EF4-FFF2-40B4-BE49-F238E27FC236}">
                <a16:creationId xmlns:a16="http://schemas.microsoft.com/office/drawing/2014/main" id="{A6483871-C4C4-004A-8ECE-F1689D1BF629}"/>
              </a:ext>
            </a:extLst>
          </p:cNvPr>
          <p:cNvGrpSpPr>
            <a:grpSpLocks/>
          </p:cNvGrpSpPr>
          <p:nvPr/>
        </p:nvGrpSpPr>
        <p:grpSpPr bwMode="auto">
          <a:xfrm>
            <a:off x="4535488" y="2508250"/>
            <a:ext cx="4191000" cy="3527425"/>
            <a:chOff x="2928" y="144"/>
            <a:chExt cx="2640" cy="2222"/>
          </a:xfrm>
        </p:grpSpPr>
        <p:grpSp>
          <p:nvGrpSpPr>
            <p:cNvPr id="78882" name="Group 24">
              <a:extLst>
                <a:ext uri="{FF2B5EF4-FFF2-40B4-BE49-F238E27FC236}">
                  <a16:creationId xmlns:a16="http://schemas.microsoft.com/office/drawing/2014/main" id="{41845752-A169-3E4D-A8A3-ED07B545195E}"/>
                </a:ext>
              </a:extLst>
            </p:cNvPr>
            <p:cNvGrpSpPr>
              <a:grpSpLocks/>
            </p:cNvGrpSpPr>
            <p:nvPr/>
          </p:nvGrpSpPr>
          <p:grpSpPr bwMode="auto">
            <a:xfrm>
              <a:off x="3792" y="528"/>
              <a:ext cx="912" cy="256"/>
              <a:chOff x="3216" y="3312"/>
              <a:chExt cx="1680" cy="256"/>
            </a:xfrm>
          </p:grpSpPr>
          <p:sp>
            <p:nvSpPr>
              <p:cNvPr id="75799" name="Rectangle 25">
                <a:extLst>
                  <a:ext uri="{FF2B5EF4-FFF2-40B4-BE49-F238E27FC236}">
                    <a16:creationId xmlns:a16="http://schemas.microsoft.com/office/drawing/2014/main" id="{68EFDC75-4AD1-4409-9E61-AAD529BFF938}"/>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75800" name="Line 26">
                <a:extLst>
                  <a:ext uri="{FF2B5EF4-FFF2-40B4-BE49-F238E27FC236}">
                    <a16:creationId xmlns:a16="http://schemas.microsoft.com/office/drawing/2014/main" id="{246AF38C-4FDB-4214-903B-7AB682EACC6B}"/>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01" name="Line 27">
                <a:extLst>
                  <a:ext uri="{FF2B5EF4-FFF2-40B4-BE49-F238E27FC236}">
                    <a16:creationId xmlns:a16="http://schemas.microsoft.com/office/drawing/2014/main" id="{3EC6DE56-512B-4266-B67E-1B5FB6BBC166}"/>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02" name="Line 28">
                <a:extLst>
                  <a:ext uri="{FF2B5EF4-FFF2-40B4-BE49-F238E27FC236}">
                    <a16:creationId xmlns:a16="http://schemas.microsoft.com/office/drawing/2014/main" id="{2853A131-743B-4E77-8978-2B49E61A1EB9}"/>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03" name="Line 29">
                <a:extLst>
                  <a:ext uri="{FF2B5EF4-FFF2-40B4-BE49-F238E27FC236}">
                    <a16:creationId xmlns:a16="http://schemas.microsoft.com/office/drawing/2014/main" id="{549B6227-D4E1-419D-AE68-690DC4B338FB}"/>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804" name="Rectangle 30">
              <a:extLst>
                <a:ext uri="{FF2B5EF4-FFF2-40B4-BE49-F238E27FC236}">
                  <a16:creationId xmlns:a16="http://schemas.microsoft.com/office/drawing/2014/main" id="{164ED036-4E3F-477F-B558-CF7EEB7B79F7}"/>
                </a:ext>
              </a:extLst>
            </p:cNvPr>
            <p:cNvSpPr>
              <a:spLocks noChangeArrowheads="1"/>
            </p:cNvSpPr>
            <p:nvPr/>
          </p:nvSpPr>
          <p:spPr bwMode="auto">
            <a:xfrm>
              <a:off x="2928" y="1104"/>
              <a:ext cx="91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B</a:t>
              </a:r>
            </a:p>
          </p:txBody>
        </p:sp>
        <p:sp>
          <p:nvSpPr>
            <p:cNvPr id="75805" name="Line 31">
              <a:extLst>
                <a:ext uri="{FF2B5EF4-FFF2-40B4-BE49-F238E27FC236}">
                  <a16:creationId xmlns:a16="http://schemas.microsoft.com/office/drawing/2014/main" id="{D5EF2D34-DB9C-4AB6-8D50-2636A628336F}"/>
                </a:ext>
              </a:extLst>
            </p:cNvPr>
            <p:cNvSpPr>
              <a:spLocks noChangeShapeType="1"/>
            </p:cNvSpPr>
            <p:nvPr/>
          </p:nvSpPr>
          <p:spPr bwMode="auto">
            <a:xfrm>
              <a:off x="3110" y="1104"/>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06" name="Line 32">
              <a:extLst>
                <a:ext uri="{FF2B5EF4-FFF2-40B4-BE49-F238E27FC236}">
                  <a16:creationId xmlns:a16="http://schemas.microsoft.com/office/drawing/2014/main" id="{641059DD-ECFA-4F67-8C34-11BF5675BA4F}"/>
                </a:ext>
              </a:extLst>
            </p:cNvPr>
            <p:cNvSpPr>
              <a:spLocks noChangeShapeType="1"/>
            </p:cNvSpPr>
            <p:nvPr/>
          </p:nvSpPr>
          <p:spPr bwMode="auto">
            <a:xfrm>
              <a:off x="3293" y="1104"/>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07" name="Line 33">
              <a:extLst>
                <a:ext uri="{FF2B5EF4-FFF2-40B4-BE49-F238E27FC236}">
                  <a16:creationId xmlns:a16="http://schemas.microsoft.com/office/drawing/2014/main" id="{F23F7A7F-55E8-47CA-8A41-AE4EC748796D}"/>
                </a:ext>
              </a:extLst>
            </p:cNvPr>
            <p:cNvSpPr>
              <a:spLocks noChangeShapeType="1"/>
            </p:cNvSpPr>
            <p:nvPr/>
          </p:nvSpPr>
          <p:spPr bwMode="auto">
            <a:xfrm>
              <a:off x="3475" y="1104"/>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08" name="Line 34">
              <a:extLst>
                <a:ext uri="{FF2B5EF4-FFF2-40B4-BE49-F238E27FC236}">
                  <a16:creationId xmlns:a16="http://schemas.microsoft.com/office/drawing/2014/main" id="{9DB634A5-7E49-418B-99D7-91FCF2CA68D0}"/>
                </a:ext>
              </a:extLst>
            </p:cNvPr>
            <p:cNvSpPr>
              <a:spLocks noChangeShapeType="1"/>
            </p:cNvSpPr>
            <p:nvPr/>
          </p:nvSpPr>
          <p:spPr bwMode="auto">
            <a:xfrm>
              <a:off x="3658" y="110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78888" name="Group 35">
              <a:extLst>
                <a:ext uri="{FF2B5EF4-FFF2-40B4-BE49-F238E27FC236}">
                  <a16:creationId xmlns:a16="http://schemas.microsoft.com/office/drawing/2014/main" id="{F7290512-F84C-0948-BA4C-CA7797CDACF7}"/>
                </a:ext>
              </a:extLst>
            </p:cNvPr>
            <p:cNvGrpSpPr>
              <a:grpSpLocks/>
            </p:cNvGrpSpPr>
            <p:nvPr/>
          </p:nvGrpSpPr>
          <p:grpSpPr bwMode="auto">
            <a:xfrm>
              <a:off x="4656" y="1104"/>
              <a:ext cx="912" cy="256"/>
              <a:chOff x="3216" y="3312"/>
              <a:chExt cx="1680" cy="256"/>
            </a:xfrm>
          </p:grpSpPr>
          <p:sp>
            <p:nvSpPr>
              <p:cNvPr id="75810" name="Rectangle 36">
                <a:extLst>
                  <a:ext uri="{FF2B5EF4-FFF2-40B4-BE49-F238E27FC236}">
                    <a16:creationId xmlns:a16="http://schemas.microsoft.com/office/drawing/2014/main" id="{0D38F08D-3BA8-4933-9CB8-684C3FA8F6C0}"/>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75811" name="Line 37">
                <a:extLst>
                  <a:ext uri="{FF2B5EF4-FFF2-40B4-BE49-F238E27FC236}">
                    <a16:creationId xmlns:a16="http://schemas.microsoft.com/office/drawing/2014/main" id="{6661C109-D082-425E-B1D8-0BDDC6D6B56B}"/>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12" name="Line 38">
                <a:extLst>
                  <a:ext uri="{FF2B5EF4-FFF2-40B4-BE49-F238E27FC236}">
                    <a16:creationId xmlns:a16="http://schemas.microsoft.com/office/drawing/2014/main" id="{5BF05AF9-F2A4-41AC-B9B5-27DA6C0F93F1}"/>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13" name="Line 39">
                <a:extLst>
                  <a:ext uri="{FF2B5EF4-FFF2-40B4-BE49-F238E27FC236}">
                    <a16:creationId xmlns:a16="http://schemas.microsoft.com/office/drawing/2014/main" id="{D7647EE6-4F1A-4F01-B456-966F0124F22B}"/>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14" name="Line 40">
                <a:extLst>
                  <a:ext uri="{FF2B5EF4-FFF2-40B4-BE49-F238E27FC236}">
                    <a16:creationId xmlns:a16="http://schemas.microsoft.com/office/drawing/2014/main" id="{BD37BAD5-3A8C-470B-8A09-2DB6008A694B}"/>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8889" name="Group 41">
              <a:extLst>
                <a:ext uri="{FF2B5EF4-FFF2-40B4-BE49-F238E27FC236}">
                  <a16:creationId xmlns:a16="http://schemas.microsoft.com/office/drawing/2014/main" id="{0956D1D8-F8AF-4C4F-975A-AE5B1065B4F6}"/>
                </a:ext>
              </a:extLst>
            </p:cNvPr>
            <p:cNvGrpSpPr>
              <a:grpSpLocks/>
            </p:cNvGrpSpPr>
            <p:nvPr/>
          </p:nvGrpSpPr>
          <p:grpSpPr bwMode="auto">
            <a:xfrm>
              <a:off x="3264" y="1728"/>
              <a:ext cx="912" cy="256"/>
              <a:chOff x="3216" y="3312"/>
              <a:chExt cx="1680" cy="256"/>
            </a:xfrm>
          </p:grpSpPr>
          <p:sp>
            <p:nvSpPr>
              <p:cNvPr id="75816" name="Rectangle 42">
                <a:extLst>
                  <a:ext uri="{FF2B5EF4-FFF2-40B4-BE49-F238E27FC236}">
                    <a16:creationId xmlns:a16="http://schemas.microsoft.com/office/drawing/2014/main" id="{D482F403-9BFE-4823-8E71-5CFF9328822B}"/>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C</a:t>
                </a:r>
              </a:p>
            </p:txBody>
          </p:sp>
          <p:sp>
            <p:nvSpPr>
              <p:cNvPr id="75817" name="Line 43">
                <a:extLst>
                  <a:ext uri="{FF2B5EF4-FFF2-40B4-BE49-F238E27FC236}">
                    <a16:creationId xmlns:a16="http://schemas.microsoft.com/office/drawing/2014/main" id="{7086D72E-D617-419A-9E43-087DFED8ABA6}"/>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18" name="Line 44">
                <a:extLst>
                  <a:ext uri="{FF2B5EF4-FFF2-40B4-BE49-F238E27FC236}">
                    <a16:creationId xmlns:a16="http://schemas.microsoft.com/office/drawing/2014/main" id="{F79E551D-C0D4-4DE9-AD04-FBA8FBDD805A}"/>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19" name="Line 45">
                <a:extLst>
                  <a:ext uri="{FF2B5EF4-FFF2-40B4-BE49-F238E27FC236}">
                    <a16:creationId xmlns:a16="http://schemas.microsoft.com/office/drawing/2014/main" id="{07401D18-6ACC-40F8-A0E9-20F407DEE67D}"/>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20" name="Line 46">
                <a:extLst>
                  <a:ext uri="{FF2B5EF4-FFF2-40B4-BE49-F238E27FC236}">
                    <a16:creationId xmlns:a16="http://schemas.microsoft.com/office/drawing/2014/main" id="{63B4C7B5-2669-4D40-A186-A40AA00D8822}"/>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8890" name="Group 47">
              <a:extLst>
                <a:ext uri="{FF2B5EF4-FFF2-40B4-BE49-F238E27FC236}">
                  <a16:creationId xmlns:a16="http://schemas.microsoft.com/office/drawing/2014/main" id="{BCC546FA-E1A6-0348-A1E5-C8F27E1840E3}"/>
                </a:ext>
              </a:extLst>
            </p:cNvPr>
            <p:cNvGrpSpPr>
              <a:grpSpLocks/>
            </p:cNvGrpSpPr>
            <p:nvPr/>
          </p:nvGrpSpPr>
          <p:grpSpPr bwMode="auto">
            <a:xfrm>
              <a:off x="4272" y="1728"/>
              <a:ext cx="912" cy="256"/>
              <a:chOff x="3216" y="3312"/>
              <a:chExt cx="1680" cy="256"/>
            </a:xfrm>
          </p:grpSpPr>
          <p:sp>
            <p:nvSpPr>
              <p:cNvPr id="75822" name="Rectangle 48">
                <a:extLst>
                  <a:ext uri="{FF2B5EF4-FFF2-40B4-BE49-F238E27FC236}">
                    <a16:creationId xmlns:a16="http://schemas.microsoft.com/office/drawing/2014/main" id="{4F03D52D-EE9D-45C3-AAFD-E3928B2EB66C}"/>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E</a:t>
                </a:r>
              </a:p>
            </p:txBody>
          </p:sp>
          <p:sp>
            <p:nvSpPr>
              <p:cNvPr id="75823" name="Line 49">
                <a:extLst>
                  <a:ext uri="{FF2B5EF4-FFF2-40B4-BE49-F238E27FC236}">
                    <a16:creationId xmlns:a16="http://schemas.microsoft.com/office/drawing/2014/main" id="{3D69A370-FB26-4BA0-82EC-FF38BE5BC8E7}"/>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24" name="Line 50">
                <a:extLst>
                  <a:ext uri="{FF2B5EF4-FFF2-40B4-BE49-F238E27FC236}">
                    <a16:creationId xmlns:a16="http://schemas.microsoft.com/office/drawing/2014/main" id="{30B6A658-D94D-4DDE-917F-099CA5DA47AF}"/>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25" name="Line 51">
                <a:extLst>
                  <a:ext uri="{FF2B5EF4-FFF2-40B4-BE49-F238E27FC236}">
                    <a16:creationId xmlns:a16="http://schemas.microsoft.com/office/drawing/2014/main" id="{EB7FD3FB-FD5A-41C8-A132-DFF92C9D2AEA}"/>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26" name="Line 52">
                <a:extLst>
                  <a:ext uri="{FF2B5EF4-FFF2-40B4-BE49-F238E27FC236}">
                    <a16:creationId xmlns:a16="http://schemas.microsoft.com/office/drawing/2014/main" id="{7053774E-F8AC-44E7-84BB-49BC5539C64D}"/>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827" name="Line 53">
              <a:extLst>
                <a:ext uri="{FF2B5EF4-FFF2-40B4-BE49-F238E27FC236}">
                  <a16:creationId xmlns:a16="http://schemas.microsoft.com/office/drawing/2014/main" id="{ADC3EA79-84F3-4828-AF25-6509CE6254D6}"/>
                </a:ext>
              </a:extLst>
            </p:cNvPr>
            <p:cNvSpPr>
              <a:spLocks noChangeShapeType="1"/>
            </p:cNvSpPr>
            <p:nvPr/>
          </p:nvSpPr>
          <p:spPr bwMode="auto">
            <a:xfrm flipH="1">
              <a:off x="4272" y="288"/>
              <a:ext cx="96" cy="24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28" name="Text Box 54">
              <a:extLst>
                <a:ext uri="{FF2B5EF4-FFF2-40B4-BE49-F238E27FC236}">
                  <a16:creationId xmlns:a16="http://schemas.microsoft.com/office/drawing/2014/main" id="{37D6EEED-7861-48CA-A20E-A7E72478E55C}"/>
                </a:ext>
              </a:extLst>
            </p:cNvPr>
            <p:cNvSpPr txBox="1">
              <a:spLocks noChangeArrowheads="1"/>
            </p:cNvSpPr>
            <p:nvPr/>
          </p:nvSpPr>
          <p:spPr bwMode="auto">
            <a:xfrm>
              <a:off x="4368" y="144"/>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T</a:t>
              </a:r>
            </a:p>
          </p:txBody>
        </p:sp>
        <p:sp>
          <p:nvSpPr>
            <p:cNvPr id="75829" name="Text Box 55">
              <a:extLst>
                <a:ext uri="{FF2B5EF4-FFF2-40B4-BE49-F238E27FC236}">
                  <a16:creationId xmlns:a16="http://schemas.microsoft.com/office/drawing/2014/main" id="{E45975A8-A9F9-4E77-B879-CDC97F78D16B}"/>
                </a:ext>
              </a:extLst>
            </p:cNvPr>
            <p:cNvSpPr txBox="1">
              <a:spLocks noChangeArrowheads="1"/>
            </p:cNvSpPr>
            <p:nvPr/>
          </p:nvSpPr>
          <p:spPr bwMode="auto">
            <a:xfrm>
              <a:off x="3369" y="2078"/>
              <a:ext cx="17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zh-CN" sz="2400" b="0" dirty="0">
                  <a:latin typeface="+mn-lt"/>
                  <a:ea typeface="+mn-ea"/>
                  <a:cs typeface="+mn-ea"/>
                  <a:sym typeface="+mn-lt"/>
                </a:rPr>
                <a:t>先序序列：</a:t>
              </a:r>
              <a:r>
                <a:rPr lang="en-US" altLang="zh-CN" sz="2400" b="0" dirty="0">
                  <a:latin typeface="+mn-lt"/>
                  <a:ea typeface="+mn-ea"/>
                  <a:cs typeface="+mn-ea"/>
                  <a:sym typeface="+mn-lt"/>
                </a:rPr>
                <a:t>ABCDE</a:t>
              </a:r>
            </a:p>
          </p:txBody>
        </p:sp>
      </p:grpSp>
      <p:sp>
        <p:nvSpPr>
          <p:cNvPr id="937016" name="Text Box 56">
            <a:extLst>
              <a:ext uri="{FF2B5EF4-FFF2-40B4-BE49-F238E27FC236}">
                <a16:creationId xmlns:a16="http://schemas.microsoft.com/office/drawing/2014/main" id="{CE4BE72D-A3A6-46F6-8802-A579FCEA47D8}"/>
              </a:ext>
            </a:extLst>
          </p:cNvPr>
          <p:cNvSpPr txBox="1">
            <a:spLocks noChangeArrowheads="1"/>
          </p:cNvSpPr>
          <p:nvPr/>
        </p:nvSpPr>
        <p:spPr bwMode="auto">
          <a:xfrm>
            <a:off x="6189663" y="31321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7017" name="Text Box 57">
            <a:extLst>
              <a:ext uri="{FF2B5EF4-FFF2-40B4-BE49-F238E27FC236}">
                <a16:creationId xmlns:a16="http://schemas.microsoft.com/office/drawing/2014/main" id="{EEF840E0-F998-4DF9-B567-EB363EE8F73F}"/>
              </a:ext>
            </a:extLst>
          </p:cNvPr>
          <p:cNvSpPr txBox="1">
            <a:spLocks noChangeArrowheads="1"/>
          </p:cNvSpPr>
          <p:nvPr/>
        </p:nvSpPr>
        <p:spPr bwMode="auto">
          <a:xfrm>
            <a:off x="6762750" y="31353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7018" name="Text Box 58">
            <a:extLst>
              <a:ext uri="{FF2B5EF4-FFF2-40B4-BE49-F238E27FC236}">
                <a16:creationId xmlns:a16="http://schemas.microsoft.com/office/drawing/2014/main" id="{D0C58E10-9E87-4B6D-9430-2C397F2B2257}"/>
              </a:ext>
            </a:extLst>
          </p:cNvPr>
          <p:cNvSpPr txBox="1">
            <a:spLocks noChangeArrowheads="1"/>
          </p:cNvSpPr>
          <p:nvPr/>
        </p:nvSpPr>
        <p:spPr bwMode="auto">
          <a:xfrm>
            <a:off x="5389563" y="40401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7019" name="Text Box 59">
            <a:extLst>
              <a:ext uri="{FF2B5EF4-FFF2-40B4-BE49-F238E27FC236}">
                <a16:creationId xmlns:a16="http://schemas.microsoft.com/office/drawing/2014/main" id="{F5DD9578-2401-48BF-B187-123EDEE27994}"/>
              </a:ext>
            </a:extLst>
          </p:cNvPr>
          <p:cNvSpPr txBox="1">
            <a:spLocks noChangeArrowheads="1"/>
          </p:cNvSpPr>
          <p:nvPr/>
        </p:nvSpPr>
        <p:spPr bwMode="auto">
          <a:xfrm>
            <a:off x="7542213" y="4038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7020" name="Text Box 60">
            <a:extLst>
              <a:ext uri="{FF2B5EF4-FFF2-40B4-BE49-F238E27FC236}">
                <a16:creationId xmlns:a16="http://schemas.microsoft.com/office/drawing/2014/main" id="{2C177A40-5523-4FC4-85A6-F0AE3ED64263}"/>
              </a:ext>
            </a:extLst>
          </p:cNvPr>
          <p:cNvSpPr txBox="1">
            <a:spLocks noChangeArrowheads="1"/>
          </p:cNvSpPr>
          <p:nvPr/>
        </p:nvSpPr>
        <p:spPr bwMode="auto">
          <a:xfrm>
            <a:off x="4808538" y="40259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7021" name="Text Box 61">
            <a:extLst>
              <a:ext uri="{FF2B5EF4-FFF2-40B4-BE49-F238E27FC236}">
                <a16:creationId xmlns:a16="http://schemas.microsoft.com/office/drawing/2014/main" id="{1931313A-41E2-419C-864E-86C468C51A53}"/>
              </a:ext>
            </a:extLst>
          </p:cNvPr>
          <p:cNvSpPr txBox="1">
            <a:spLocks noChangeArrowheads="1"/>
          </p:cNvSpPr>
          <p:nvPr/>
        </p:nvSpPr>
        <p:spPr bwMode="auto">
          <a:xfrm>
            <a:off x="8123238" y="4038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7022" name="Text Box 62">
            <a:extLst>
              <a:ext uri="{FF2B5EF4-FFF2-40B4-BE49-F238E27FC236}">
                <a16:creationId xmlns:a16="http://schemas.microsoft.com/office/drawing/2014/main" id="{35AA0E28-C23E-45AB-BAD5-693310D4CC52}"/>
              </a:ext>
            </a:extLst>
          </p:cNvPr>
          <p:cNvSpPr txBox="1">
            <a:spLocks noChangeArrowheads="1"/>
          </p:cNvSpPr>
          <p:nvPr/>
        </p:nvSpPr>
        <p:spPr bwMode="auto">
          <a:xfrm>
            <a:off x="5946775" y="50419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7023" name="Text Box 63">
            <a:extLst>
              <a:ext uri="{FF2B5EF4-FFF2-40B4-BE49-F238E27FC236}">
                <a16:creationId xmlns:a16="http://schemas.microsoft.com/office/drawing/2014/main" id="{FB685692-7764-4F8B-B917-E0B8FE3C37B2}"/>
              </a:ext>
            </a:extLst>
          </p:cNvPr>
          <p:cNvSpPr txBox="1">
            <a:spLocks noChangeArrowheads="1"/>
          </p:cNvSpPr>
          <p:nvPr/>
        </p:nvSpPr>
        <p:spPr bwMode="auto">
          <a:xfrm>
            <a:off x="7529513" y="50165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7024" name="Text Box 64">
            <a:extLst>
              <a:ext uri="{FF2B5EF4-FFF2-40B4-BE49-F238E27FC236}">
                <a16:creationId xmlns:a16="http://schemas.microsoft.com/office/drawing/2014/main" id="{10BDDB09-1C82-4954-941D-DC2A76FB5879}"/>
              </a:ext>
            </a:extLst>
          </p:cNvPr>
          <p:cNvSpPr txBox="1">
            <a:spLocks noChangeArrowheads="1"/>
          </p:cNvSpPr>
          <p:nvPr/>
        </p:nvSpPr>
        <p:spPr bwMode="auto">
          <a:xfrm>
            <a:off x="7789863" y="4986338"/>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endParaRPr lang="en-US" altLang="zh-CN" sz="2400">
              <a:latin typeface="+mn-lt"/>
              <a:ea typeface="+mn-ea"/>
              <a:cs typeface="+mn-ea"/>
              <a:sym typeface="+mn-lt"/>
            </a:endParaRPr>
          </a:p>
        </p:txBody>
      </p:sp>
      <p:sp>
        <p:nvSpPr>
          <p:cNvPr id="937025" name="Text Box 65">
            <a:extLst>
              <a:ext uri="{FF2B5EF4-FFF2-40B4-BE49-F238E27FC236}">
                <a16:creationId xmlns:a16="http://schemas.microsoft.com/office/drawing/2014/main" id="{15C24B72-6D5D-4FEC-BECC-157BAB507D33}"/>
              </a:ext>
            </a:extLst>
          </p:cNvPr>
          <p:cNvSpPr txBox="1">
            <a:spLocks noChangeArrowheads="1"/>
          </p:cNvSpPr>
          <p:nvPr/>
        </p:nvSpPr>
        <p:spPr bwMode="auto">
          <a:xfrm>
            <a:off x="5327650" y="50403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7026" name="Text Box 66">
            <a:extLst>
              <a:ext uri="{FF2B5EF4-FFF2-40B4-BE49-F238E27FC236}">
                <a16:creationId xmlns:a16="http://schemas.microsoft.com/office/drawing/2014/main" id="{7C7166B7-F698-4836-A518-29222D1C5929}"/>
              </a:ext>
            </a:extLst>
          </p:cNvPr>
          <p:cNvSpPr txBox="1">
            <a:spLocks noChangeArrowheads="1"/>
          </p:cNvSpPr>
          <p:nvPr/>
        </p:nvSpPr>
        <p:spPr bwMode="auto">
          <a:xfrm>
            <a:off x="6948488" y="50403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grpSp>
        <p:nvGrpSpPr>
          <p:cNvPr id="8" name="Group 67">
            <a:extLst>
              <a:ext uri="{FF2B5EF4-FFF2-40B4-BE49-F238E27FC236}">
                <a16:creationId xmlns:a16="http://schemas.microsoft.com/office/drawing/2014/main" id="{50C46812-4DDE-C347-8A9C-5B21AEB3F7A2}"/>
              </a:ext>
            </a:extLst>
          </p:cNvPr>
          <p:cNvGrpSpPr>
            <a:grpSpLocks/>
          </p:cNvGrpSpPr>
          <p:nvPr/>
        </p:nvGrpSpPr>
        <p:grpSpPr bwMode="auto">
          <a:xfrm>
            <a:off x="4264025" y="1673225"/>
            <a:ext cx="4700588" cy="430213"/>
            <a:chOff x="3349" y="3305"/>
            <a:chExt cx="1547" cy="271"/>
          </a:xfrm>
        </p:grpSpPr>
        <p:sp>
          <p:nvSpPr>
            <p:cNvPr id="75842" name="Rectangle 68">
              <a:extLst>
                <a:ext uri="{FF2B5EF4-FFF2-40B4-BE49-F238E27FC236}">
                  <a16:creationId xmlns:a16="http://schemas.microsoft.com/office/drawing/2014/main" id="{37185122-08B3-4585-BAA3-4F2D071BD91B}"/>
                </a:ext>
              </a:extLst>
            </p:cNvPr>
            <p:cNvSpPr>
              <a:spLocks noChangeArrowheads="1"/>
            </p:cNvSpPr>
            <p:nvPr/>
          </p:nvSpPr>
          <p:spPr bwMode="auto">
            <a:xfrm>
              <a:off x="3349" y="3305"/>
              <a:ext cx="1547" cy="2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200" b="0" dirty="0">
                  <a:latin typeface="+mn-lt"/>
                  <a:ea typeface="+mn-ea"/>
                  <a:cs typeface="+mn-ea"/>
                  <a:sym typeface="+mn-lt"/>
                </a:rPr>
                <a:t> </a:t>
              </a:r>
              <a:r>
                <a:rPr lang="en-US" altLang="zh-CN" sz="2200" b="0" dirty="0" err="1">
                  <a:latin typeface="+mn-lt"/>
                  <a:ea typeface="+mn-ea"/>
                  <a:cs typeface="+mn-ea"/>
                  <a:sym typeface="+mn-lt"/>
                </a:rPr>
                <a:t>lchild</a:t>
              </a:r>
              <a:r>
                <a:rPr lang="en-US" altLang="zh-CN" sz="2200" b="0" dirty="0">
                  <a:latin typeface="+mn-lt"/>
                  <a:ea typeface="+mn-ea"/>
                  <a:cs typeface="+mn-ea"/>
                  <a:sym typeface="+mn-lt"/>
                </a:rPr>
                <a:t>    </a:t>
              </a:r>
              <a:r>
                <a:rPr lang="en-US" altLang="zh-CN" sz="2200" b="0" dirty="0" err="1">
                  <a:latin typeface="+mn-lt"/>
                  <a:ea typeface="+mn-ea"/>
                  <a:cs typeface="+mn-ea"/>
                  <a:sym typeface="+mn-lt"/>
                </a:rPr>
                <a:t>LTag</a:t>
              </a:r>
              <a:r>
                <a:rPr lang="en-US" altLang="zh-CN" sz="2200" b="0" dirty="0">
                  <a:latin typeface="+mn-lt"/>
                  <a:ea typeface="+mn-ea"/>
                  <a:cs typeface="+mn-ea"/>
                  <a:sym typeface="+mn-lt"/>
                </a:rPr>
                <a:t>     data      </a:t>
              </a:r>
              <a:r>
                <a:rPr lang="en-US" altLang="zh-CN" sz="2200" b="0" dirty="0" err="1">
                  <a:latin typeface="+mn-lt"/>
                  <a:ea typeface="+mn-ea"/>
                  <a:cs typeface="+mn-ea"/>
                  <a:sym typeface="+mn-lt"/>
                </a:rPr>
                <a:t>RTag</a:t>
              </a:r>
              <a:r>
                <a:rPr lang="en-US" altLang="zh-CN" sz="2200" b="0" dirty="0">
                  <a:latin typeface="+mn-lt"/>
                  <a:ea typeface="+mn-ea"/>
                  <a:cs typeface="+mn-ea"/>
                  <a:sym typeface="+mn-lt"/>
                </a:rPr>
                <a:t>     </a:t>
              </a:r>
              <a:r>
                <a:rPr lang="en-US" altLang="zh-CN" sz="2200" b="0" dirty="0" err="1">
                  <a:latin typeface="+mn-lt"/>
                  <a:ea typeface="+mn-ea"/>
                  <a:cs typeface="+mn-ea"/>
                  <a:sym typeface="+mn-lt"/>
                </a:rPr>
                <a:t>rchild</a:t>
              </a:r>
              <a:endParaRPr lang="en-US" altLang="zh-CN" sz="2200" b="0" dirty="0">
                <a:latin typeface="+mn-lt"/>
                <a:ea typeface="+mn-ea"/>
                <a:cs typeface="+mn-ea"/>
                <a:sym typeface="+mn-lt"/>
              </a:endParaRPr>
            </a:p>
          </p:txBody>
        </p:sp>
        <p:sp>
          <p:nvSpPr>
            <p:cNvPr id="75843" name="Line 69">
              <a:extLst>
                <a:ext uri="{FF2B5EF4-FFF2-40B4-BE49-F238E27FC236}">
                  <a16:creationId xmlns:a16="http://schemas.microsoft.com/office/drawing/2014/main" id="{B7262035-8C5A-4A44-9587-4451D006ADF7}"/>
                </a:ext>
              </a:extLst>
            </p:cNvPr>
            <p:cNvSpPr>
              <a:spLocks noChangeShapeType="1"/>
            </p:cNvSpPr>
            <p:nvPr/>
          </p:nvSpPr>
          <p:spPr bwMode="auto">
            <a:xfrm>
              <a:off x="3650"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44" name="Line 70">
              <a:extLst>
                <a:ext uri="{FF2B5EF4-FFF2-40B4-BE49-F238E27FC236}">
                  <a16:creationId xmlns:a16="http://schemas.microsoft.com/office/drawing/2014/main" id="{EEFF8463-6EEB-4F2C-9D4B-0636003D44AC}"/>
                </a:ext>
              </a:extLst>
            </p:cNvPr>
            <p:cNvSpPr>
              <a:spLocks noChangeShapeType="1"/>
            </p:cNvSpPr>
            <p:nvPr/>
          </p:nvSpPr>
          <p:spPr bwMode="auto">
            <a:xfrm>
              <a:off x="393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45" name="Line 71">
              <a:extLst>
                <a:ext uri="{FF2B5EF4-FFF2-40B4-BE49-F238E27FC236}">
                  <a16:creationId xmlns:a16="http://schemas.microsoft.com/office/drawing/2014/main" id="{548B52FE-B0E4-4277-9D66-C3319E34CD07}"/>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46" name="Line 72">
              <a:extLst>
                <a:ext uri="{FF2B5EF4-FFF2-40B4-BE49-F238E27FC236}">
                  <a16:creationId xmlns:a16="http://schemas.microsoft.com/office/drawing/2014/main" id="{CC6CB8CA-46CB-41E8-8103-2B3A392AE431}"/>
                </a:ext>
              </a:extLst>
            </p:cNvPr>
            <p:cNvSpPr>
              <a:spLocks noChangeShapeType="1"/>
            </p:cNvSpPr>
            <p:nvPr/>
          </p:nvSpPr>
          <p:spPr bwMode="auto">
            <a:xfrm>
              <a:off x="4560"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847" name="Rectangle 74">
            <a:extLst>
              <a:ext uri="{FF2B5EF4-FFF2-40B4-BE49-F238E27FC236}">
                <a16:creationId xmlns:a16="http://schemas.microsoft.com/office/drawing/2014/main" id="{3612D59A-E53C-424F-9CF9-44A00461CAFA}"/>
              </a:ext>
            </a:extLst>
          </p:cNvPr>
          <p:cNvSpPr>
            <a:spLocks noChangeArrowheads="1"/>
          </p:cNvSpPr>
          <p:nvPr/>
        </p:nvSpPr>
        <p:spPr bwMode="auto">
          <a:xfrm>
            <a:off x="800100" y="203200"/>
            <a:ext cx="41973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先序线索二叉树</a:t>
            </a:r>
          </a:p>
        </p:txBody>
      </p:sp>
      <p:sp>
        <p:nvSpPr>
          <p:cNvPr id="75848" name="Rectangle 75">
            <a:extLst>
              <a:ext uri="{FF2B5EF4-FFF2-40B4-BE49-F238E27FC236}">
                <a16:creationId xmlns:a16="http://schemas.microsoft.com/office/drawing/2014/main" id="{F5C45B4A-63DA-429A-BC45-2A2CE1C93161}"/>
              </a:ext>
            </a:extLst>
          </p:cNvPr>
          <p:cNvSpPr>
            <a:spLocks noChangeArrowheads="1"/>
          </p:cNvSpPr>
          <p:nvPr/>
        </p:nvSpPr>
        <p:spPr bwMode="auto">
          <a:xfrm>
            <a:off x="182563" y="1535113"/>
            <a:ext cx="386397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20000"/>
              </a:spcBef>
              <a:buFont typeface="Arial" panose="020B0604020202020204" pitchFamily="34" charset="0"/>
              <a:buNone/>
            </a:pPr>
            <a:r>
              <a:rPr lang="en-US" altLang="zh-CN" sz="2400" b="0">
                <a:ea typeface="微软雅黑" panose="020B0503020204020204" pitchFamily="34" charset="-122"/>
                <a:sym typeface="+mn-lt"/>
              </a:rPr>
              <a:t>LTag=0, lchild</a:t>
            </a:r>
            <a:r>
              <a:rPr lang="zh-CN" altLang="zh-CN" sz="2400" b="0">
                <a:ea typeface="微软雅黑" panose="020B0503020204020204" pitchFamily="34" charset="-122"/>
                <a:sym typeface="+mn-lt"/>
              </a:rPr>
              <a:t>域指向左孩子</a:t>
            </a:r>
            <a:br>
              <a:rPr lang="zh-CN" altLang="en-US" sz="2400" b="0">
                <a:ea typeface="微软雅黑" panose="020B0503020204020204" pitchFamily="34" charset="-122"/>
                <a:sym typeface="+mn-lt"/>
              </a:rPr>
            </a:br>
            <a:r>
              <a:rPr lang="en-US" altLang="zh-CN" sz="2400" b="0">
                <a:ea typeface="微软雅黑" panose="020B0503020204020204" pitchFamily="34" charset="-122"/>
                <a:sym typeface="+mn-lt"/>
              </a:rPr>
              <a:t>LTag=1, lchild</a:t>
            </a:r>
            <a:r>
              <a:rPr lang="zh-CN" altLang="zh-CN" sz="2400" b="0">
                <a:ea typeface="微软雅黑" panose="020B0503020204020204" pitchFamily="34" charset="-122"/>
                <a:sym typeface="+mn-lt"/>
              </a:rPr>
              <a:t>域指向其前驱</a:t>
            </a:r>
            <a:endParaRPr lang="zh-CN" altLang="en-US" sz="2400" b="0">
              <a:ea typeface="微软雅黑" panose="020B0503020204020204" pitchFamily="34" charset="-122"/>
              <a:sym typeface="+mn-lt"/>
            </a:endParaRPr>
          </a:p>
          <a:p>
            <a:pPr eaLnBrk="1" hangingPunct="1">
              <a:lnSpc>
                <a:spcPct val="125000"/>
              </a:lnSpc>
              <a:spcBef>
                <a:spcPct val="20000"/>
              </a:spcBef>
              <a:buFont typeface="Arial" panose="020B0604020202020204" pitchFamily="34" charset="0"/>
              <a:buNone/>
            </a:pPr>
            <a:r>
              <a:rPr lang="en-US" altLang="zh-CN" sz="2400" b="0">
                <a:ea typeface="微软雅黑" panose="020B0503020204020204" pitchFamily="34" charset="-122"/>
                <a:sym typeface="+mn-lt"/>
              </a:rPr>
              <a:t>RTag=0, rchild</a:t>
            </a:r>
            <a:r>
              <a:rPr lang="zh-CN" altLang="zh-CN" sz="2400" b="0">
                <a:ea typeface="微软雅黑" panose="020B0503020204020204" pitchFamily="34" charset="-122"/>
                <a:sym typeface="+mn-lt"/>
              </a:rPr>
              <a:t>域指向右孩子</a:t>
            </a:r>
            <a:br>
              <a:rPr lang="zh-CN" altLang="en-US" sz="2400" b="0">
                <a:ea typeface="微软雅黑" panose="020B0503020204020204" pitchFamily="34" charset="-122"/>
                <a:sym typeface="+mn-lt"/>
              </a:rPr>
            </a:br>
            <a:r>
              <a:rPr lang="en-US" altLang="zh-CN" sz="2400" b="0">
                <a:ea typeface="微软雅黑" panose="020B0503020204020204" pitchFamily="34" charset="-122"/>
                <a:sym typeface="+mn-lt"/>
              </a:rPr>
              <a:t>RTag=1, rchild</a:t>
            </a:r>
            <a:r>
              <a:rPr lang="zh-CN" altLang="zh-CN" sz="2400" b="0">
                <a:ea typeface="微软雅黑" panose="020B0503020204020204" pitchFamily="34" charset="-122"/>
                <a:sym typeface="+mn-lt"/>
              </a:rPr>
              <a:t>域指向其后继</a:t>
            </a:r>
            <a:r>
              <a:rPr lang="zh-CN" altLang="en-US" sz="2400" b="0">
                <a:ea typeface="微软雅黑" panose="020B0503020204020204" pitchFamily="34" charset="-122"/>
                <a:sym typeface="+mn-lt"/>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3971"/>
                                        </p:tgtEl>
                                        <p:attrNameLst>
                                          <p:attrName>style.visibility</p:attrName>
                                        </p:attrNameLst>
                                      </p:cBhvr>
                                      <p:to>
                                        <p:strVal val="visible"/>
                                      </p:to>
                                    </p:set>
                                    <p:anim calcmode="lin" valueType="num">
                                      <p:cBhvr additive="base">
                                        <p:cTn id="12" dur="500" fill="hold"/>
                                        <p:tgtEl>
                                          <p:spTgt spid="83971"/>
                                        </p:tgtEl>
                                        <p:attrNameLst>
                                          <p:attrName>ppt_x</p:attrName>
                                        </p:attrNameLst>
                                      </p:cBhvr>
                                      <p:tavLst>
                                        <p:tav tm="0">
                                          <p:val>
                                            <p:strVal val="#ppt_x"/>
                                          </p:val>
                                        </p:tav>
                                        <p:tav tm="100000">
                                          <p:val>
                                            <p:strVal val="#ppt_x"/>
                                          </p:val>
                                        </p:tav>
                                      </p:tavLst>
                                    </p:anim>
                                    <p:anim calcmode="lin" valueType="num">
                                      <p:cBhvr additive="base">
                                        <p:cTn id="13" dur="500" fill="hold"/>
                                        <p:tgtEl>
                                          <p:spTgt spid="83971"/>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in)">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ox(out)">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937016">
                                            <p:txEl>
                                              <p:pRg st="0" end="0"/>
                                            </p:txEl>
                                          </p:spTgt>
                                        </p:tgtEl>
                                        <p:attrNameLst>
                                          <p:attrName>style.visibility</p:attrName>
                                        </p:attrNameLst>
                                      </p:cBhvr>
                                      <p:to>
                                        <p:strVal val="visible"/>
                                      </p:to>
                                    </p:set>
                                    <p:animEffect transition="in" filter="box(out)">
                                      <p:cBhvr>
                                        <p:cTn id="28" dur="500"/>
                                        <p:tgtEl>
                                          <p:spTgt spid="937016">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936974"/>
                                        </p:tgtEl>
                                        <p:attrNameLst>
                                          <p:attrName>style.visibility</p:attrName>
                                        </p:attrNameLst>
                                      </p:cBhvr>
                                      <p:to>
                                        <p:strVal val="visible"/>
                                      </p:to>
                                    </p:set>
                                    <p:animEffect transition="in" filter="box(out)">
                                      <p:cBhvr>
                                        <p:cTn id="33" dur="500"/>
                                        <p:tgtEl>
                                          <p:spTgt spid="93697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937017">
                                            <p:txEl>
                                              <p:pRg st="0" end="0"/>
                                            </p:txEl>
                                          </p:spTgt>
                                        </p:tgtEl>
                                        <p:attrNameLst>
                                          <p:attrName>style.visibility</p:attrName>
                                        </p:attrNameLst>
                                      </p:cBhvr>
                                      <p:to>
                                        <p:strVal val="visible"/>
                                      </p:to>
                                    </p:set>
                                    <p:animEffect transition="in" filter="box(out)">
                                      <p:cBhvr>
                                        <p:cTn id="38" dur="500"/>
                                        <p:tgtEl>
                                          <p:spTgt spid="937017">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nodeType="clickEffect">
                                  <p:stCondLst>
                                    <p:cond delay="0"/>
                                  </p:stCondLst>
                                  <p:childTnLst>
                                    <p:set>
                                      <p:cBhvr>
                                        <p:cTn id="42" dur="1" fill="hold">
                                          <p:stCondLst>
                                            <p:cond delay="0"/>
                                          </p:stCondLst>
                                        </p:cTn>
                                        <p:tgtEl>
                                          <p:spTgt spid="936976"/>
                                        </p:tgtEl>
                                        <p:attrNameLst>
                                          <p:attrName>style.visibility</p:attrName>
                                        </p:attrNameLst>
                                      </p:cBhvr>
                                      <p:to>
                                        <p:strVal val="visible"/>
                                      </p:to>
                                    </p:set>
                                    <p:animEffect transition="in" filter="box(out)">
                                      <p:cBhvr>
                                        <p:cTn id="43" dur="500"/>
                                        <p:tgtEl>
                                          <p:spTgt spid="93697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937020">
                                            <p:txEl>
                                              <p:pRg st="0" end="0"/>
                                            </p:txEl>
                                          </p:spTgt>
                                        </p:tgtEl>
                                        <p:attrNameLst>
                                          <p:attrName>style.visibility</p:attrName>
                                        </p:attrNameLst>
                                      </p:cBhvr>
                                      <p:to>
                                        <p:strVal val="visible"/>
                                      </p:to>
                                    </p:set>
                                    <p:animEffect transition="in" filter="box(out)">
                                      <p:cBhvr>
                                        <p:cTn id="48" dur="500"/>
                                        <p:tgtEl>
                                          <p:spTgt spid="937020">
                                            <p:txEl>
                                              <p:pRg st="0" end="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nodeType="clickEffect">
                                  <p:stCondLst>
                                    <p:cond delay="0"/>
                                  </p:stCondLst>
                                  <p:childTnLst>
                                    <p:set>
                                      <p:cBhvr>
                                        <p:cTn id="52" dur="1" fill="hold">
                                          <p:stCondLst>
                                            <p:cond delay="0"/>
                                          </p:stCondLst>
                                        </p:cTn>
                                        <p:tgtEl>
                                          <p:spTgt spid="936975"/>
                                        </p:tgtEl>
                                        <p:attrNameLst>
                                          <p:attrName>style.visibility</p:attrName>
                                        </p:attrNameLst>
                                      </p:cBhvr>
                                      <p:to>
                                        <p:strVal val="visible"/>
                                      </p:to>
                                    </p:set>
                                    <p:animEffect transition="in" filter="box(out)">
                                      <p:cBhvr>
                                        <p:cTn id="53" dur="500"/>
                                        <p:tgtEl>
                                          <p:spTgt spid="93697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937018">
                                            <p:txEl>
                                              <p:pRg st="0" end="0"/>
                                            </p:txEl>
                                          </p:spTgt>
                                        </p:tgtEl>
                                        <p:attrNameLst>
                                          <p:attrName>style.visibility</p:attrName>
                                        </p:attrNameLst>
                                      </p:cBhvr>
                                      <p:to>
                                        <p:strVal val="visible"/>
                                      </p:to>
                                    </p:set>
                                    <p:animEffect transition="in" filter="box(out)">
                                      <p:cBhvr>
                                        <p:cTn id="58" dur="500"/>
                                        <p:tgtEl>
                                          <p:spTgt spid="937018">
                                            <p:txEl>
                                              <p:pRg st="0" end="0"/>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32" fill="hold" nodeType="clickEffect">
                                  <p:stCondLst>
                                    <p:cond delay="0"/>
                                  </p:stCondLst>
                                  <p:childTnLst>
                                    <p:set>
                                      <p:cBhvr>
                                        <p:cTn id="62" dur="1" fill="hold">
                                          <p:stCondLst>
                                            <p:cond delay="0"/>
                                          </p:stCondLst>
                                        </p:cTn>
                                        <p:tgtEl>
                                          <p:spTgt spid="936977"/>
                                        </p:tgtEl>
                                        <p:attrNameLst>
                                          <p:attrName>style.visibility</p:attrName>
                                        </p:attrNameLst>
                                      </p:cBhvr>
                                      <p:to>
                                        <p:strVal val="visible"/>
                                      </p:to>
                                    </p:set>
                                    <p:animEffect transition="in" filter="box(out)">
                                      <p:cBhvr>
                                        <p:cTn id="63" dur="500"/>
                                        <p:tgtEl>
                                          <p:spTgt spid="93697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937019">
                                            <p:txEl>
                                              <p:pRg st="0" end="0"/>
                                            </p:txEl>
                                          </p:spTgt>
                                        </p:tgtEl>
                                        <p:attrNameLst>
                                          <p:attrName>style.visibility</p:attrName>
                                        </p:attrNameLst>
                                      </p:cBhvr>
                                      <p:to>
                                        <p:strVal val="visible"/>
                                      </p:to>
                                    </p:set>
                                    <p:animEffect transition="in" filter="box(out)">
                                      <p:cBhvr>
                                        <p:cTn id="68" dur="500"/>
                                        <p:tgtEl>
                                          <p:spTgt spid="937019">
                                            <p:txEl>
                                              <p:pRg st="0" end="0"/>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32" fill="hold" nodeType="clickEffect">
                                  <p:stCondLst>
                                    <p:cond delay="0"/>
                                  </p:stCondLst>
                                  <p:childTnLst>
                                    <p:set>
                                      <p:cBhvr>
                                        <p:cTn id="72" dur="1" fill="hold">
                                          <p:stCondLst>
                                            <p:cond delay="0"/>
                                          </p:stCondLst>
                                        </p:cTn>
                                        <p:tgtEl>
                                          <p:spTgt spid="936979"/>
                                        </p:tgtEl>
                                        <p:attrNameLst>
                                          <p:attrName>style.visibility</p:attrName>
                                        </p:attrNameLst>
                                      </p:cBhvr>
                                      <p:to>
                                        <p:strVal val="visible"/>
                                      </p:to>
                                    </p:set>
                                    <p:animEffect transition="in" filter="box(out)">
                                      <p:cBhvr>
                                        <p:cTn id="73" dur="500"/>
                                        <p:tgtEl>
                                          <p:spTgt spid="93697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937021">
                                            <p:txEl>
                                              <p:pRg st="0" end="0"/>
                                            </p:txEl>
                                          </p:spTgt>
                                        </p:tgtEl>
                                        <p:attrNameLst>
                                          <p:attrName>style.visibility</p:attrName>
                                        </p:attrNameLst>
                                      </p:cBhvr>
                                      <p:to>
                                        <p:strVal val="visible"/>
                                      </p:to>
                                    </p:set>
                                    <p:animEffect transition="in" filter="box(out)">
                                      <p:cBhvr>
                                        <p:cTn id="78" dur="500"/>
                                        <p:tgtEl>
                                          <p:spTgt spid="937021">
                                            <p:txEl>
                                              <p:pRg st="0" end="0"/>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32" fill="hold" nodeType="clickEffect">
                                  <p:stCondLst>
                                    <p:cond delay="0"/>
                                  </p:stCondLst>
                                  <p:childTnLst>
                                    <p:set>
                                      <p:cBhvr>
                                        <p:cTn id="82" dur="1" fill="hold">
                                          <p:stCondLst>
                                            <p:cond delay="0"/>
                                          </p:stCondLst>
                                        </p:cTn>
                                        <p:tgtEl>
                                          <p:spTgt spid="936981"/>
                                        </p:tgtEl>
                                        <p:attrNameLst>
                                          <p:attrName>style.visibility</p:attrName>
                                        </p:attrNameLst>
                                      </p:cBhvr>
                                      <p:to>
                                        <p:strVal val="visible"/>
                                      </p:to>
                                    </p:set>
                                    <p:animEffect transition="in" filter="box(out)">
                                      <p:cBhvr>
                                        <p:cTn id="83" dur="500"/>
                                        <p:tgtEl>
                                          <p:spTgt spid="936981"/>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937025">
                                            <p:txEl>
                                              <p:pRg st="0" end="0"/>
                                            </p:txEl>
                                          </p:spTgt>
                                        </p:tgtEl>
                                        <p:attrNameLst>
                                          <p:attrName>style.visibility</p:attrName>
                                        </p:attrNameLst>
                                      </p:cBhvr>
                                      <p:to>
                                        <p:strVal val="visible"/>
                                      </p:to>
                                    </p:set>
                                    <p:animEffect transition="in" filter="box(out)">
                                      <p:cBhvr>
                                        <p:cTn id="88" dur="500"/>
                                        <p:tgtEl>
                                          <p:spTgt spid="937025">
                                            <p:txEl>
                                              <p:pRg st="0" end="0"/>
                                            </p:txEl>
                                          </p:spTgt>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4" presetClass="entr" presetSubtype="32" fill="hold" nodeType="clickEffect">
                                  <p:stCondLst>
                                    <p:cond delay="0"/>
                                  </p:stCondLst>
                                  <p:childTnLst>
                                    <p:set>
                                      <p:cBhvr>
                                        <p:cTn id="92" dur="1" fill="hold">
                                          <p:stCondLst>
                                            <p:cond delay="0"/>
                                          </p:stCondLst>
                                        </p:cTn>
                                        <p:tgtEl>
                                          <p:spTgt spid="936978"/>
                                        </p:tgtEl>
                                        <p:attrNameLst>
                                          <p:attrName>style.visibility</p:attrName>
                                        </p:attrNameLst>
                                      </p:cBhvr>
                                      <p:to>
                                        <p:strVal val="visible"/>
                                      </p:to>
                                    </p:set>
                                    <p:animEffect transition="in" filter="box(out)">
                                      <p:cBhvr>
                                        <p:cTn id="93" dur="500"/>
                                        <p:tgtEl>
                                          <p:spTgt spid="936978"/>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4" presetClass="entr" presetSubtype="32" fill="hold" grpId="0" nodeType="clickEffect">
                                  <p:stCondLst>
                                    <p:cond delay="0"/>
                                  </p:stCondLst>
                                  <p:childTnLst>
                                    <p:set>
                                      <p:cBhvr>
                                        <p:cTn id="97" dur="1" fill="hold">
                                          <p:stCondLst>
                                            <p:cond delay="0"/>
                                          </p:stCondLst>
                                        </p:cTn>
                                        <p:tgtEl>
                                          <p:spTgt spid="937022">
                                            <p:txEl>
                                              <p:pRg st="0" end="0"/>
                                            </p:txEl>
                                          </p:spTgt>
                                        </p:tgtEl>
                                        <p:attrNameLst>
                                          <p:attrName>style.visibility</p:attrName>
                                        </p:attrNameLst>
                                      </p:cBhvr>
                                      <p:to>
                                        <p:strVal val="visible"/>
                                      </p:to>
                                    </p:set>
                                    <p:animEffect transition="in" filter="box(out)">
                                      <p:cBhvr>
                                        <p:cTn id="98" dur="500"/>
                                        <p:tgtEl>
                                          <p:spTgt spid="937022">
                                            <p:txEl>
                                              <p:pRg st="0" end="0"/>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4" presetClass="entr" presetSubtype="32" fill="hold" nodeType="clickEffect">
                                  <p:stCondLst>
                                    <p:cond delay="0"/>
                                  </p:stCondLst>
                                  <p:childTnLst>
                                    <p:set>
                                      <p:cBhvr>
                                        <p:cTn id="102" dur="1" fill="hold">
                                          <p:stCondLst>
                                            <p:cond delay="0"/>
                                          </p:stCondLst>
                                        </p:cTn>
                                        <p:tgtEl>
                                          <p:spTgt spid="936980"/>
                                        </p:tgtEl>
                                        <p:attrNameLst>
                                          <p:attrName>style.visibility</p:attrName>
                                        </p:attrNameLst>
                                      </p:cBhvr>
                                      <p:to>
                                        <p:strVal val="visible"/>
                                      </p:to>
                                    </p:set>
                                    <p:animEffect transition="in" filter="box(out)">
                                      <p:cBhvr>
                                        <p:cTn id="103" dur="500"/>
                                        <p:tgtEl>
                                          <p:spTgt spid="936980"/>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4" presetClass="entr" presetSubtype="32" fill="hold" grpId="0" nodeType="clickEffect">
                                  <p:stCondLst>
                                    <p:cond delay="0"/>
                                  </p:stCondLst>
                                  <p:childTnLst>
                                    <p:set>
                                      <p:cBhvr>
                                        <p:cTn id="107" dur="1" fill="hold">
                                          <p:stCondLst>
                                            <p:cond delay="0"/>
                                          </p:stCondLst>
                                        </p:cTn>
                                        <p:tgtEl>
                                          <p:spTgt spid="937026">
                                            <p:txEl>
                                              <p:pRg st="0" end="0"/>
                                            </p:txEl>
                                          </p:spTgt>
                                        </p:tgtEl>
                                        <p:attrNameLst>
                                          <p:attrName>style.visibility</p:attrName>
                                        </p:attrNameLst>
                                      </p:cBhvr>
                                      <p:to>
                                        <p:strVal val="visible"/>
                                      </p:to>
                                    </p:set>
                                    <p:animEffect transition="in" filter="box(out)">
                                      <p:cBhvr>
                                        <p:cTn id="108" dur="500"/>
                                        <p:tgtEl>
                                          <p:spTgt spid="937026">
                                            <p:txEl>
                                              <p:pRg st="0" end="0"/>
                                            </p:txEl>
                                          </p:spTgt>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4" presetClass="entr" presetSubtype="32" fill="hold" nodeType="clickEffect">
                                  <p:stCondLst>
                                    <p:cond delay="0"/>
                                  </p:stCondLst>
                                  <p:childTnLst>
                                    <p:set>
                                      <p:cBhvr>
                                        <p:cTn id="112" dur="1" fill="hold">
                                          <p:stCondLst>
                                            <p:cond delay="0"/>
                                          </p:stCondLst>
                                        </p:cTn>
                                        <p:tgtEl>
                                          <p:spTgt spid="936982"/>
                                        </p:tgtEl>
                                        <p:attrNameLst>
                                          <p:attrName>style.visibility</p:attrName>
                                        </p:attrNameLst>
                                      </p:cBhvr>
                                      <p:to>
                                        <p:strVal val="visible"/>
                                      </p:to>
                                    </p:set>
                                    <p:animEffect transition="in" filter="box(out)">
                                      <p:cBhvr>
                                        <p:cTn id="113" dur="500"/>
                                        <p:tgtEl>
                                          <p:spTgt spid="936982"/>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4" presetClass="entr" presetSubtype="32" fill="hold" grpId="0" nodeType="clickEffect">
                                  <p:stCondLst>
                                    <p:cond delay="0"/>
                                  </p:stCondLst>
                                  <p:childTnLst>
                                    <p:set>
                                      <p:cBhvr>
                                        <p:cTn id="117" dur="1" fill="hold">
                                          <p:stCondLst>
                                            <p:cond delay="0"/>
                                          </p:stCondLst>
                                        </p:cTn>
                                        <p:tgtEl>
                                          <p:spTgt spid="937023">
                                            <p:txEl>
                                              <p:pRg st="0" end="0"/>
                                            </p:txEl>
                                          </p:spTgt>
                                        </p:tgtEl>
                                        <p:attrNameLst>
                                          <p:attrName>style.visibility</p:attrName>
                                        </p:attrNameLst>
                                      </p:cBhvr>
                                      <p:to>
                                        <p:strVal val="visible"/>
                                      </p:to>
                                    </p:set>
                                    <p:animEffect transition="in" filter="box(out)">
                                      <p:cBhvr>
                                        <p:cTn id="118" dur="500"/>
                                        <p:tgtEl>
                                          <p:spTgt spid="937023">
                                            <p:txEl>
                                              <p:pRg st="0" end="0"/>
                                            </p:txEl>
                                          </p:spTgt>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4" presetClass="entr" presetSubtype="32" fill="hold" grpId="0" nodeType="clickEffect">
                                  <p:stCondLst>
                                    <p:cond delay="0"/>
                                  </p:stCondLst>
                                  <p:childTnLst>
                                    <p:set>
                                      <p:cBhvr>
                                        <p:cTn id="122" dur="1" fill="hold">
                                          <p:stCondLst>
                                            <p:cond delay="0"/>
                                          </p:stCondLst>
                                        </p:cTn>
                                        <p:tgtEl>
                                          <p:spTgt spid="937024">
                                            <p:txEl>
                                              <p:pRg st="0" end="0"/>
                                            </p:txEl>
                                          </p:spTgt>
                                        </p:tgtEl>
                                        <p:attrNameLst>
                                          <p:attrName>style.visibility</p:attrName>
                                        </p:attrNameLst>
                                      </p:cBhvr>
                                      <p:to>
                                        <p:strVal val="visible"/>
                                      </p:to>
                                    </p:set>
                                    <p:animEffect transition="in" filter="box(out)">
                                      <p:cBhvr>
                                        <p:cTn id="123" dur="500"/>
                                        <p:tgtEl>
                                          <p:spTgt spid="9370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animBg="1"/>
      <p:bldP spid="937016" grpId="0" build="p"/>
      <p:bldP spid="937017" grpId="0" build="p"/>
      <p:bldP spid="937018" grpId="0" build="p"/>
      <p:bldP spid="937019" grpId="0" build="p"/>
      <p:bldP spid="937020" grpId="0" build="p"/>
      <p:bldP spid="937021" grpId="0" build="p"/>
      <p:bldP spid="937022" grpId="0" build="p"/>
      <p:bldP spid="937023" grpId="0" build="p"/>
      <p:bldP spid="937024" grpId="0" build="p"/>
      <p:bldP spid="937025" grpId="0" build="p"/>
      <p:bldP spid="937026"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4983118-F30D-40DE-9AA0-A48E47A7D32A}"/>
              </a:ext>
            </a:extLst>
          </p:cNvPr>
          <p:cNvSpPr/>
          <p:nvPr/>
        </p:nvSpPr>
        <p:spPr bwMode="auto">
          <a:xfrm>
            <a:off x="0" y="2278063"/>
            <a:ext cx="9144000" cy="3743325"/>
          </a:xfrm>
          <a:prstGeom prst="rect">
            <a:avLst/>
          </a:prstGeom>
          <a:solidFill>
            <a:schemeClr val="bg2">
              <a:lumMod val="40000"/>
              <a:lumOff val="6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grpSp>
        <p:nvGrpSpPr>
          <p:cNvPr id="2" name="Group 4">
            <a:extLst>
              <a:ext uri="{FF2B5EF4-FFF2-40B4-BE49-F238E27FC236}">
                <a16:creationId xmlns:a16="http://schemas.microsoft.com/office/drawing/2014/main" id="{2FA55A80-1001-CA4F-92C5-B82F3C745291}"/>
              </a:ext>
            </a:extLst>
          </p:cNvPr>
          <p:cNvGrpSpPr>
            <a:grpSpLocks/>
          </p:cNvGrpSpPr>
          <p:nvPr/>
        </p:nvGrpSpPr>
        <p:grpSpPr bwMode="auto">
          <a:xfrm>
            <a:off x="1447800" y="3414713"/>
            <a:ext cx="1852613" cy="1668462"/>
            <a:chOff x="1632" y="768"/>
            <a:chExt cx="1167" cy="1051"/>
          </a:xfrm>
        </p:grpSpPr>
        <p:sp>
          <p:nvSpPr>
            <p:cNvPr id="76803" name="Oval 5">
              <a:extLst>
                <a:ext uri="{FF2B5EF4-FFF2-40B4-BE49-F238E27FC236}">
                  <a16:creationId xmlns:a16="http://schemas.microsoft.com/office/drawing/2014/main" id="{17220611-02DA-4F44-9E98-A0514C1D1411}"/>
                </a:ext>
              </a:extLst>
            </p:cNvPr>
            <p:cNvSpPr>
              <a:spLocks noChangeArrowheads="1"/>
            </p:cNvSpPr>
            <p:nvPr/>
          </p:nvSpPr>
          <p:spPr bwMode="auto">
            <a:xfrm>
              <a:off x="2112" y="768"/>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A</a:t>
              </a:r>
            </a:p>
          </p:txBody>
        </p:sp>
        <p:sp>
          <p:nvSpPr>
            <p:cNvPr id="76804" name="Oval 6">
              <a:extLst>
                <a:ext uri="{FF2B5EF4-FFF2-40B4-BE49-F238E27FC236}">
                  <a16:creationId xmlns:a16="http://schemas.microsoft.com/office/drawing/2014/main" id="{99F13EBA-5B1E-49CF-9916-679A5CFDC630}"/>
                </a:ext>
              </a:extLst>
            </p:cNvPr>
            <p:cNvSpPr>
              <a:spLocks noChangeArrowheads="1"/>
            </p:cNvSpPr>
            <p:nvPr/>
          </p:nvSpPr>
          <p:spPr bwMode="auto">
            <a:xfrm>
              <a:off x="1632" y="1152"/>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76805" name="Oval 7">
              <a:extLst>
                <a:ext uri="{FF2B5EF4-FFF2-40B4-BE49-F238E27FC236}">
                  <a16:creationId xmlns:a16="http://schemas.microsoft.com/office/drawing/2014/main" id="{F3D471A5-AD6E-485A-868B-B5544CA177F8}"/>
                </a:ext>
              </a:extLst>
            </p:cNvPr>
            <p:cNvSpPr>
              <a:spLocks noChangeArrowheads="1"/>
            </p:cNvSpPr>
            <p:nvPr/>
          </p:nvSpPr>
          <p:spPr bwMode="auto">
            <a:xfrm>
              <a:off x="1920" y="1584"/>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C</a:t>
              </a:r>
            </a:p>
          </p:txBody>
        </p:sp>
        <p:sp>
          <p:nvSpPr>
            <p:cNvPr id="76806" name="Oval 8">
              <a:extLst>
                <a:ext uri="{FF2B5EF4-FFF2-40B4-BE49-F238E27FC236}">
                  <a16:creationId xmlns:a16="http://schemas.microsoft.com/office/drawing/2014/main" id="{5903C591-1435-4B39-83D6-9E15F34C5565}"/>
                </a:ext>
              </a:extLst>
            </p:cNvPr>
            <p:cNvSpPr>
              <a:spLocks noChangeArrowheads="1"/>
            </p:cNvSpPr>
            <p:nvPr/>
          </p:nvSpPr>
          <p:spPr bwMode="auto">
            <a:xfrm>
              <a:off x="2544" y="1152"/>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D</a:t>
              </a:r>
            </a:p>
          </p:txBody>
        </p:sp>
        <p:sp>
          <p:nvSpPr>
            <p:cNvPr id="76807" name="Oval 9">
              <a:extLst>
                <a:ext uri="{FF2B5EF4-FFF2-40B4-BE49-F238E27FC236}">
                  <a16:creationId xmlns:a16="http://schemas.microsoft.com/office/drawing/2014/main" id="{46E3BAE5-B5BD-4186-B4C5-9BF9FEFFCF7A}"/>
                </a:ext>
              </a:extLst>
            </p:cNvPr>
            <p:cNvSpPr>
              <a:spLocks noChangeArrowheads="1"/>
            </p:cNvSpPr>
            <p:nvPr/>
          </p:nvSpPr>
          <p:spPr bwMode="auto">
            <a:xfrm>
              <a:off x="2256" y="1584"/>
              <a:ext cx="255" cy="2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E</a:t>
              </a:r>
            </a:p>
          </p:txBody>
        </p:sp>
        <p:sp>
          <p:nvSpPr>
            <p:cNvPr id="76808" name="Line 10">
              <a:extLst>
                <a:ext uri="{FF2B5EF4-FFF2-40B4-BE49-F238E27FC236}">
                  <a16:creationId xmlns:a16="http://schemas.microsoft.com/office/drawing/2014/main" id="{16B30241-94E9-447D-BE67-8A24CA6B2932}"/>
                </a:ext>
              </a:extLst>
            </p:cNvPr>
            <p:cNvSpPr>
              <a:spLocks noChangeShapeType="1"/>
            </p:cNvSpPr>
            <p:nvPr/>
          </p:nvSpPr>
          <p:spPr bwMode="auto">
            <a:xfrm flipH="1">
              <a:off x="1872" y="9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09" name="Line 11">
              <a:extLst>
                <a:ext uri="{FF2B5EF4-FFF2-40B4-BE49-F238E27FC236}">
                  <a16:creationId xmlns:a16="http://schemas.microsoft.com/office/drawing/2014/main" id="{B6649E80-BB3B-48E3-8FB2-578DB105DA6D}"/>
                </a:ext>
              </a:extLst>
            </p:cNvPr>
            <p:cNvSpPr>
              <a:spLocks noChangeShapeType="1"/>
            </p:cNvSpPr>
            <p:nvPr/>
          </p:nvSpPr>
          <p:spPr bwMode="auto">
            <a:xfrm>
              <a:off x="2304" y="9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10" name="Line 12">
              <a:extLst>
                <a:ext uri="{FF2B5EF4-FFF2-40B4-BE49-F238E27FC236}">
                  <a16:creationId xmlns:a16="http://schemas.microsoft.com/office/drawing/2014/main" id="{B9998872-E891-477C-8FBC-0B21B78113EA}"/>
                </a:ext>
              </a:extLst>
            </p:cNvPr>
            <p:cNvSpPr>
              <a:spLocks noChangeShapeType="1"/>
            </p:cNvSpPr>
            <p:nvPr/>
          </p:nvSpPr>
          <p:spPr bwMode="auto">
            <a:xfrm>
              <a:off x="1824" y="1392"/>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11" name="Line 13">
              <a:extLst>
                <a:ext uri="{FF2B5EF4-FFF2-40B4-BE49-F238E27FC236}">
                  <a16:creationId xmlns:a16="http://schemas.microsoft.com/office/drawing/2014/main" id="{5C9ED4BD-8F21-407D-A077-25C75F2D776D}"/>
                </a:ext>
              </a:extLst>
            </p:cNvPr>
            <p:cNvSpPr>
              <a:spLocks noChangeShapeType="1"/>
            </p:cNvSpPr>
            <p:nvPr/>
          </p:nvSpPr>
          <p:spPr bwMode="auto">
            <a:xfrm flipH="1">
              <a:off x="2496" y="1392"/>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37998" name="Line 14">
            <a:extLst>
              <a:ext uri="{FF2B5EF4-FFF2-40B4-BE49-F238E27FC236}">
                <a16:creationId xmlns:a16="http://schemas.microsoft.com/office/drawing/2014/main" id="{DAC9C56A-E884-42D1-9E1C-34A80DC469A5}"/>
              </a:ext>
            </a:extLst>
          </p:cNvPr>
          <p:cNvSpPr>
            <a:spLocks noChangeShapeType="1"/>
          </p:cNvSpPr>
          <p:nvPr/>
        </p:nvSpPr>
        <p:spPr bwMode="auto">
          <a:xfrm flipH="1">
            <a:off x="5437188" y="3190875"/>
            <a:ext cx="609600" cy="609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7999" name="Line 15">
            <a:extLst>
              <a:ext uri="{FF2B5EF4-FFF2-40B4-BE49-F238E27FC236}">
                <a16:creationId xmlns:a16="http://schemas.microsoft.com/office/drawing/2014/main" id="{2ABBA2DB-F1BF-4C5B-BE7D-F896EB13D468}"/>
              </a:ext>
            </a:extLst>
          </p:cNvPr>
          <p:cNvSpPr>
            <a:spLocks noChangeShapeType="1"/>
          </p:cNvSpPr>
          <p:nvPr/>
        </p:nvSpPr>
        <p:spPr bwMode="auto">
          <a:xfrm>
            <a:off x="7265988" y="3190875"/>
            <a:ext cx="838200" cy="609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8000" name="Line 16">
            <a:extLst>
              <a:ext uri="{FF2B5EF4-FFF2-40B4-BE49-F238E27FC236}">
                <a16:creationId xmlns:a16="http://schemas.microsoft.com/office/drawing/2014/main" id="{A3A0598B-C335-47C4-9707-E605488673DD}"/>
              </a:ext>
            </a:extLst>
          </p:cNvPr>
          <p:cNvSpPr>
            <a:spLocks noChangeShapeType="1"/>
          </p:cNvSpPr>
          <p:nvPr/>
        </p:nvSpPr>
        <p:spPr bwMode="auto">
          <a:xfrm>
            <a:off x="5894388" y="4105275"/>
            <a:ext cx="381000" cy="6858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8001" name="Line 17">
            <a:extLst>
              <a:ext uri="{FF2B5EF4-FFF2-40B4-BE49-F238E27FC236}">
                <a16:creationId xmlns:a16="http://schemas.microsoft.com/office/drawing/2014/main" id="{EA58DFA6-EFC3-4968-8775-5C4F8B8D2CE1}"/>
              </a:ext>
            </a:extLst>
          </p:cNvPr>
          <p:cNvSpPr>
            <a:spLocks noChangeShapeType="1"/>
          </p:cNvSpPr>
          <p:nvPr/>
        </p:nvSpPr>
        <p:spPr bwMode="auto">
          <a:xfrm flipH="1">
            <a:off x="7113588" y="4105275"/>
            <a:ext cx="457200" cy="6858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3" name="Group 18">
            <a:extLst>
              <a:ext uri="{FF2B5EF4-FFF2-40B4-BE49-F238E27FC236}">
                <a16:creationId xmlns:a16="http://schemas.microsoft.com/office/drawing/2014/main" id="{51049603-76CE-9145-BE25-4D5DFBADC22B}"/>
              </a:ext>
            </a:extLst>
          </p:cNvPr>
          <p:cNvGrpSpPr>
            <a:grpSpLocks/>
          </p:cNvGrpSpPr>
          <p:nvPr/>
        </p:nvGrpSpPr>
        <p:grpSpPr bwMode="auto">
          <a:xfrm>
            <a:off x="4598988" y="2276475"/>
            <a:ext cx="4191000" cy="3554413"/>
            <a:chOff x="2928" y="144"/>
            <a:chExt cx="2640" cy="2239"/>
          </a:xfrm>
        </p:grpSpPr>
        <p:grpSp>
          <p:nvGrpSpPr>
            <p:cNvPr id="79904" name="Group 19">
              <a:extLst>
                <a:ext uri="{FF2B5EF4-FFF2-40B4-BE49-F238E27FC236}">
                  <a16:creationId xmlns:a16="http://schemas.microsoft.com/office/drawing/2014/main" id="{DD7B154C-4C11-AD4C-A8DA-CD652B6B7BED}"/>
                </a:ext>
              </a:extLst>
            </p:cNvPr>
            <p:cNvGrpSpPr>
              <a:grpSpLocks/>
            </p:cNvGrpSpPr>
            <p:nvPr/>
          </p:nvGrpSpPr>
          <p:grpSpPr bwMode="auto">
            <a:xfrm>
              <a:off x="3792" y="528"/>
              <a:ext cx="912" cy="256"/>
              <a:chOff x="3216" y="3312"/>
              <a:chExt cx="1680" cy="256"/>
            </a:xfrm>
          </p:grpSpPr>
          <p:sp>
            <p:nvSpPr>
              <p:cNvPr id="76818" name="Rectangle 20">
                <a:extLst>
                  <a:ext uri="{FF2B5EF4-FFF2-40B4-BE49-F238E27FC236}">
                    <a16:creationId xmlns:a16="http://schemas.microsoft.com/office/drawing/2014/main" id="{6D1D4967-AEB0-444D-BD58-6E8166BDA31D}"/>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76819" name="Line 21">
                <a:extLst>
                  <a:ext uri="{FF2B5EF4-FFF2-40B4-BE49-F238E27FC236}">
                    <a16:creationId xmlns:a16="http://schemas.microsoft.com/office/drawing/2014/main" id="{73DF9978-D2C1-438A-BD0F-C59645E74350}"/>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20" name="Line 22">
                <a:extLst>
                  <a:ext uri="{FF2B5EF4-FFF2-40B4-BE49-F238E27FC236}">
                    <a16:creationId xmlns:a16="http://schemas.microsoft.com/office/drawing/2014/main" id="{62D786CB-6530-4E59-B037-45D41793966C}"/>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21" name="Line 23">
                <a:extLst>
                  <a:ext uri="{FF2B5EF4-FFF2-40B4-BE49-F238E27FC236}">
                    <a16:creationId xmlns:a16="http://schemas.microsoft.com/office/drawing/2014/main" id="{6D597C65-121A-4543-B4E9-A21343C7B02E}"/>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22" name="Line 24">
                <a:extLst>
                  <a:ext uri="{FF2B5EF4-FFF2-40B4-BE49-F238E27FC236}">
                    <a16:creationId xmlns:a16="http://schemas.microsoft.com/office/drawing/2014/main" id="{94556F7A-7702-4C55-AC17-054C36938DD3}"/>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6823" name="Rectangle 25">
              <a:extLst>
                <a:ext uri="{FF2B5EF4-FFF2-40B4-BE49-F238E27FC236}">
                  <a16:creationId xmlns:a16="http://schemas.microsoft.com/office/drawing/2014/main" id="{E202A112-6F75-49D7-9DCC-1C74D9C1D067}"/>
                </a:ext>
              </a:extLst>
            </p:cNvPr>
            <p:cNvSpPr>
              <a:spLocks noChangeArrowheads="1"/>
            </p:cNvSpPr>
            <p:nvPr/>
          </p:nvSpPr>
          <p:spPr bwMode="auto">
            <a:xfrm>
              <a:off x="2928" y="1104"/>
              <a:ext cx="91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B</a:t>
              </a:r>
            </a:p>
          </p:txBody>
        </p:sp>
        <p:sp>
          <p:nvSpPr>
            <p:cNvPr id="76824" name="Line 26">
              <a:extLst>
                <a:ext uri="{FF2B5EF4-FFF2-40B4-BE49-F238E27FC236}">
                  <a16:creationId xmlns:a16="http://schemas.microsoft.com/office/drawing/2014/main" id="{D19E258A-7B46-4945-B326-83A36C17D93F}"/>
                </a:ext>
              </a:extLst>
            </p:cNvPr>
            <p:cNvSpPr>
              <a:spLocks noChangeShapeType="1"/>
            </p:cNvSpPr>
            <p:nvPr/>
          </p:nvSpPr>
          <p:spPr bwMode="auto">
            <a:xfrm>
              <a:off x="3110" y="1104"/>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25" name="Line 27">
              <a:extLst>
                <a:ext uri="{FF2B5EF4-FFF2-40B4-BE49-F238E27FC236}">
                  <a16:creationId xmlns:a16="http://schemas.microsoft.com/office/drawing/2014/main" id="{6F4A30DF-3663-458E-9BCE-49D4A67E78F6}"/>
                </a:ext>
              </a:extLst>
            </p:cNvPr>
            <p:cNvSpPr>
              <a:spLocks noChangeShapeType="1"/>
            </p:cNvSpPr>
            <p:nvPr/>
          </p:nvSpPr>
          <p:spPr bwMode="auto">
            <a:xfrm>
              <a:off x="3293" y="1104"/>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26" name="Line 28">
              <a:extLst>
                <a:ext uri="{FF2B5EF4-FFF2-40B4-BE49-F238E27FC236}">
                  <a16:creationId xmlns:a16="http://schemas.microsoft.com/office/drawing/2014/main" id="{3698F90B-4970-46E6-A477-5D7175EB1643}"/>
                </a:ext>
              </a:extLst>
            </p:cNvPr>
            <p:cNvSpPr>
              <a:spLocks noChangeShapeType="1"/>
            </p:cNvSpPr>
            <p:nvPr/>
          </p:nvSpPr>
          <p:spPr bwMode="auto">
            <a:xfrm>
              <a:off x="3475" y="1104"/>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27" name="Line 29">
              <a:extLst>
                <a:ext uri="{FF2B5EF4-FFF2-40B4-BE49-F238E27FC236}">
                  <a16:creationId xmlns:a16="http://schemas.microsoft.com/office/drawing/2014/main" id="{0FBB2920-967F-4499-8687-B1B528BE695D}"/>
                </a:ext>
              </a:extLst>
            </p:cNvPr>
            <p:cNvSpPr>
              <a:spLocks noChangeShapeType="1"/>
            </p:cNvSpPr>
            <p:nvPr/>
          </p:nvSpPr>
          <p:spPr bwMode="auto">
            <a:xfrm>
              <a:off x="3658" y="110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79910" name="Group 30">
              <a:extLst>
                <a:ext uri="{FF2B5EF4-FFF2-40B4-BE49-F238E27FC236}">
                  <a16:creationId xmlns:a16="http://schemas.microsoft.com/office/drawing/2014/main" id="{E41BE00B-0CED-5E4F-844D-103E38D5E6A5}"/>
                </a:ext>
              </a:extLst>
            </p:cNvPr>
            <p:cNvGrpSpPr>
              <a:grpSpLocks/>
            </p:cNvGrpSpPr>
            <p:nvPr/>
          </p:nvGrpSpPr>
          <p:grpSpPr bwMode="auto">
            <a:xfrm>
              <a:off x="4656" y="1104"/>
              <a:ext cx="912" cy="256"/>
              <a:chOff x="3216" y="3312"/>
              <a:chExt cx="1680" cy="256"/>
            </a:xfrm>
          </p:grpSpPr>
          <p:sp>
            <p:nvSpPr>
              <p:cNvPr id="76829" name="Rectangle 31">
                <a:extLst>
                  <a:ext uri="{FF2B5EF4-FFF2-40B4-BE49-F238E27FC236}">
                    <a16:creationId xmlns:a16="http://schemas.microsoft.com/office/drawing/2014/main" id="{6C4655D5-114E-4A8D-A64C-E3CDE9E239D4}"/>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76830" name="Line 32">
                <a:extLst>
                  <a:ext uri="{FF2B5EF4-FFF2-40B4-BE49-F238E27FC236}">
                    <a16:creationId xmlns:a16="http://schemas.microsoft.com/office/drawing/2014/main" id="{A83A711A-0BBD-4473-A001-F3AFE40FBEB5}"/>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31" name="Line 33">
                <a:extLst>
                  <a:ext uri="{FF2B5EF4-FFF2-40B4-BE49-F238E27FC236}">
                    <a16:creationId xmlns:a16="http://schemas.microsoft.com/office/drawing/2014/main" id="{BE1320DE-986C-4C28-94C8-BCFFEC99AAF4}"/>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32" name="Line 34">
                <a:extLst>
                  <a:ext uri="{FF2B5EF4-FFF2-40B4-BE49-F238E27FC236}">
                    <a16:creationId xmlns:a16="http://schemas.microsoft.com/office/drawing/2014/main" id="{7DEA67A9-0D10-43C2-8B02-0D01AF18504B}"/>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33" name="Line 35">
                <a:extLst>
                  <a:ext uri="{FF2B5EF4-FFF2-40B4-BE49-F238E27FC236}">
                    <a16:creationId xmlns:a16="http://schemas.microsoft.com/office/drawing/2014/main" id="{5ACDABE9-E3B4-46B0-A878-72793540E5CF}"/>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9911" name="Group 36">
              <a:extLst>
                <a:ext uri="{FF2B5EF4-FFF2-40B4-BE49-F238E27FC236}">
                  <a16:creationId xmlns:a16="http://schemas.microsoft.com/office/drawing/2014/main" id="{A2782F0A-9B2A-8343-8DB1-60A37C3499F6}"/>
                </a:ext>
              </a:extLst>
            </p:cNvPr>
            <p:cNvGrpSpPr>
              <a:grpSpLocks/>
            </p:cNvGrpSpPr>
            <p:nvPr/>
          </p:nvGrpSpPr>
          <p:grpSpPr bwMode="auto">
            <a:xfrm>
              <a:off x="3264" y="1728"/>
              <a:ext cx="912" cy="256"/>
              <a:chOff x="3216" y="3312"/>
              <a:chExt cx="1680" cy="256"/>
            </a:xfrm>
          </p:grpSpPr>
          <p:sp>
            <p:nvSpPr>
              <p:cNvPr id="76835" name="Rectangle 37">
                <a:extLst>
                  <a:ext uri="{FF2B5EF4-FFF2-40B4-BE49-F238E27FC236}">
                    <a16:creationId xmlns:a16="http://schemas.microsoft.com/office/drawing/2014/main" id="{C4BB81D8-8C79-4FCE-B1AB-C303D7C51D6F}"/>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C</a:t>
                </a:r>
              </a:p>
            </p:txBody>
          </p:sp>
          <p:sp>
            <p:nvSpPr>
              <p:cNvPr id="76836" name="Line 38">
                <a:extLst>
                  <a:ext uri="{FF2B5EF4-FFF2-40B4-BE49-F238E27FC236}">
                    <a16:creationId xmlns:a16="http://schemas.microsoft.com/office/drawing/2014/main" id="{FB1D1907-AB81-4840-A222-A13F28CB3D65}"/>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37" name="Line 39">
                <a:extLst>
                  <a:ext uri="{FF2B5EF4-FFF2-40B4-BE49-F238E27FC236}">
                    <a16:creationId xmlns:a16="http://schemas.microsoft.com/office/drawing/2014/main" id="{6E446283-7DC2-41E6-B5B9-9352A831AC20}"/>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38" name="Line 40">
                <a:extLst>
                  <a:ext uri="{FF2B5EF4-FFF2-40B4-BE49-F238E27FC236}">
                    <a16:creationId xmlns:a16="http://schemas.microsoft.com/office/drawing/2014/main" id="{85A13CA8-10F3-4983-B5B3-00BCFD87B2BD}"/>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39" name="Line 41">
                <a:extLst>
                  <a:ext uri="{FF2B5EF4-FFF2-40B4-BE49-F238E27FC236}">
                    <a16:creationId xmlns:a16="http://schemas.microsoft.com/office/drawing/2014/main" id="{C4FBD0D7-9FEF-4ABF-BB0F-73B34AAA8542}"/>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9912" name="Group 42">
              <a:extLst>
                <a:ext uri="{FF2B5EF4-FFF2-40B4-BE49-F238E27FC236}">
                  <a16:creationId xmlns:a16="http://schemas.microsoft.com/office/drawing/2014/main" id="{145A0B60-44BE-C24F-9F05-70BAEE1BECBE}"/>
                </a:ext>
              </a:extLst>
            </p:cNvPr>
            <p:cNvGrpSpPr>
              <a:grpSpLocks/>
            </p:cNvGrpSpPr>
            <p:nvPr/>
          </p:nvGrpSpPr>
          <p:grpSpPr bwMode="auto">
            <a:xfrm>
              <a:off x="4272" y="1728"/>
              <a:ext cx="912" cy="256"/>
              <a:chOff x="3216" y="3312"/>
              <a:chExt cx="1680" cy="256"/>
            </a:xfrm>
          </p:grpSpPr>
          <p:sp>
            <p:nvSpPr>
              <p:cNvPr id="76841" name="Rectangle 43">
                <a:extLst>
                  <a:ext uri="{FF2B5EF4-FFF2-40B4-BE49-F238E27FC236}">
                    <a16:creationId xmlns:a16="http://schemas.microsoft.com/office/drawing/2014/main" id="{D0855B14-9961-4498-A276-07AC284BD226}"/>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E</a:t>
                </a:r>
              </a:p>
            </p:txBody>
          </p:sp>
          <p:sp>
            <p:nvSpPr>
              <p:cNvPr id="76842" name="Line 44">
                <a:extLst>
                  <a:ext uri="{FF2B5EF4-FFF2-40B4-BE49-F238E27FC236}">
                    <a16:creationId xmlns:a16="http://schemas.microsoft.com/office/drawing/2014/main" id="{7DB506AF-8DD6-4CA0-B818-292A8362B2F9}"/>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43" name="Line 45">
                <a:extLst>
                  <a:ext uri="{FF2B5EF4-FFF2-40B4-BE49-F238E27FC236}">
                    <a16:creationId xmlns:a16="http://schemas.microsoft.com/office/drawing/2014/main" id="{18AACC40-3F7D-45BA-A6E0-8EEB5C300F5E}"/>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44" name="Line 46">
                <a:extLst>
                  <a:ext uri="{FF2B5EF4-FFF2-40B4-BE49-F238E27FC236}">
                    <a16:creationId xmlns:a16="http://schemas.microsoft.com/office/drawing/2014/main" id="{D2594515-5C2E-41AD-AEAA-20E06B391643}"/>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45" name="Line 47">
                <a:extLst>
                  <a:ext uri="{FF2B5EF4-FFF2-40B4-BE49-F238E27FC236}">
                    <a16:creationId xmlns:a16="http://schemas.microsoft.com/office/drawing/2014/main" id="{C46B4904-98D7-4360-A7D6-3CC840D38EC8}"/>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6846" name="Line 48">
              <a:extLst>
                <a:ext uri="{FF2B5EF4-FFF2-40B4-BE49-F238E27FC236}">
                  <a16:creationId xmlns:a16="http://schemas.microsoft.com/office/drawing/2014/main" id="{F1A30ECB-DBE7-4527-B5DD-B8ABA1981DC5}"/>
                </a:ext>
              </a:extLst>
            </p:cNvPr>
            <p:cNvSpPr>
              <a:spLocks noChangeShapeType="1"/>
            </p:cNvSpPr>
            <p:nvPr/>
          </p:nvSpPr>
          <p:spPr bwMode="auto">
            <a:xfrm flipH="1">
              <a:off x="4272" y="288"/>
              <a:ext cx="96" cy="24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47" name="Text Box 49">
              <a:extLst>
                <a:ext uri="{FF2B5EF4-FFF2-40B4-BE49-F238E27FC236}">
                  <a16:creationId xmlns:a16="http://schemas.microsoft.com/office/drawing/2014/main" id="{3F005D80-AC8B-4135-8E27-4B560F59B990}"/>
                </a:ext>
              </a:extLst>
            </p:cNvPr>
            <p:cNvSpPr txBox="1">
              <a:spLocks noChangeArrowheads="1"/>
            </p:cNvSpPr>
            <p:nvPr/>
          </p:nvSpPr>
          <p:spPr bwMode="auto">
            <a:xfrm>
              <a:off x="4368" y="144"/>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T</a:t>
              </a:r>
            </a:p>
          </p:txBody>
        </p:sp>
        <p:sp>
          <p:nvSpPr>
            <p:cNvPr id="76848" name="Text Box 50">
              <a:extLst>
                <a:ext uri="{FF2B5EF4-FFF2-40B4-BE49-F238E27FC236}">
                  <a16:creationId xmlns:a16="http://schemas.microsoft.com/office/drawing/2014/main" id="{81E7D1FD-24FE-4585-A2A3-134123233F22}"/>
                </a:ext>
              </a:extLst>
            </p:cNvPr>
            <p:cNvSpPr txBox="1">
              <a:spLocks noChangeArrowheads="1"/>
            </p:cNvSpPr>
            <p:nvPr/>
          </p:nvSpPr>
          <p:spPr bwMode="auto">
            <a:xfrm>
              <a:off x="3368" y="2092"/>
              <a:ext cx="17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zh-CN" sz="2400" b="0" dirty="0">
                  <a:latin typeface="+mn-lt"/>
                  <a:ea typeface="+mn-ea"/>
                  <a:cs typeface="+mn-ea"/>
                  <a:sym typeface="+mn-lt"/>
                </a:rPr>
                <a:t>中序序列：</a:t>
              </a:r>
              <a:r>
                <a:rPr lang="en-US" altLang="zh-CN" sz="2400" b="0" dirty="0">
                  <a:latin typeface="+mn-lt"/>
                  <a:ea typeface="+mn-ea"/>
                  <a:cs typeface="+mn-ea"/>
                  <a:sym typeface="+mn-lt"/>
                </a:rPr>
                <a:t>BCAED</a:t>
              </a:r>
            </a:p>
          </p:txBody>
        </p:sp>
      </p:grpSp>
      <p:sp>
        <p:nvSpPr>
          <p:cNvPr id="938035" name="Text Box 51">
            <a:extLst>
              <a:ext uri="{FF2B5EF4-FFF2-40B4-BE49-F238E27FC236}">
                <a16:creationId xmlns:a16="http://schemas.microsoft.com/office/drawing/2014/main" id="{58B92A83-D8E9-4779-93B3-6A8F95531C0C}"/>
              </a:ext>
            </a:extLst>
          </p:cNvPr>
          <p:cNvSpPr txBox="1">
            <a:spLocks noChangeArrowheads="1"/>
          </p:cNvSpPr>
          <p:nvPr/>
        </p:nvSpPr>
        <p:spPr bwMode="auto">
          <a:xfrm>
            <a:off x="6253163" y="29003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8036" name="Text Box 52">
            <a:extLst>
              <a:ext uri="{FF2B5EF4-FFF2-40B4-BE49-F238E27FC236}">
                <a16:creationId xmlns:a16="http://schemas.microsoft.com/office/drawing/2014/main" id="{9FD241B5-50B5-40D4-8790-EBC946853507}"/>
              </a:ext>
            </a:extLst>
          </p:cNvPr>
          <p:cNvSpPr txBox="1">
            <a:spLocks noChangeArrowheads="1"/>
          </p:cNvSpPr>
          <p:nvPr/>
        </p:nvSpPr>
        <p:spPr bwMode="auto">
          <a:xfrm>
            <a:off x="6826250" y="29035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8037" name="Text Box 53">
            <a:extLst>
              <a:ext uri="{FF2B5EF4-FFF2-40B4-BE49-F238E27FC236}">
                <a16:creationId xmlns:a16="http://schemas.microsoft.com/office/drawing/2014/main" id="{D3BE9A36-0F66-4E33-9AA3-F95B0834A4F3}"/>
              </a:ext>
            </a:extLst>
          </p:cNvPr>
          <p:cNvSpPr txBox="1">
            <a:spLocks noChangeArrowheads="1"/>
          </p:cNvSpPr>
          <p:nvPr/>
        </p:nvSpPr>
        <p:spPr bwMode="auto">
          <a:xfrm>
            <a:off x="5453063" y="38084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8038" name="Text Box 54">
            <a:extLst>
              <a:ext uri="{FF2B5EF4-FFF2-40B4-BE49-F238E27FC236}">
                <a16:creationId xmlns:a16="http://schemas.microsoft.com/office/drawing/2014/main" id="{FA7C94D1-0CBF-4B8D-912A-0A5F24E224DE}"/>
              </a:ext>
            </a:extLst>
          </p:cNvPr>
          <p:cNvSpPr txBox="1">
            <a:spLocks noChangeArrowheads="1"/>
          </p:cNvSpPr>
          <p:nvPr/>
        </p:nvSpPr>
        <p:spPr bwMode="auto">
          <a:xfrm>
            <a:off x="7605713" y="38068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8039" name="Text Box 55">
            <a:extLst>
              <a:ext uri="{FF2B5EF4-FFF2-40B4-BE49-F238E27FC236}">
                <a16:creationId xmlns:a16="http://schemas.microsoft.com/office/drawing/2014/main" id="{55292D41-D71D-4F19-9C52-9657C2F9282D}"/>
              </a:ext>
            </a:extLst>
          </p:cNvPr>
          <p:cNvSpPr txBox="1">
            <a:spLocks noChangeArrowheads="1"/>
          </p:cNvSpPr>
          <p:nvPr/>
        </p:nvSpPr>
        <p:spPr bwMode="auto">
          <a:xfrm>
            <a:off x="4872038" y="37941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8040" name="Text Box 56">
            <a:extLst>
              <a:ext uri="{FF2B5EF4-FFF2-40B4-BE49-F238E27FC236}">
                <a16:creationId xmlns:a16="http://schemas.microsoft.com/office/drawing/2014/main" id="{1972B605-D82A-455F-B806-1894DD9EC76D}"/>
              </a:ext>
            </a:extLst>
          </p:cNvPr>
          <p:cNvSpPr txBox="1">
            <a:spLocks noChangeArrowheads="1"/>
          </p:cNvSpPr>
          <p:nvPr/>
        </p:nvSpPr>
        <p:spPr bwMode="auto">
          <a:xfrm>
            <a:off x="8186738" y="38068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8041" name="Text Box 57">
            <a:extLst>
              <a:ext uri="{FF2B5EF4-FFF2-40B4-BE49-F238E27FC236}">
                <a16:creationId xmlns:a16="http://schemas.microsoft.com/office/drawing/2014/main" id="{1612588A-4172-4280-BA1A-421DC7385CA7}"/>
              </a:ext>
            </a:extLst>
          </p:cNvPr>
          <p:cNvSpPr txBox="1">
            <a:spLocks noChangeArrowheads="1"/>
          </p:cNvSpPr>
          <p:nvPr/>
        </p:nvSpPr>
        <p:spPr bwMode="auto">
          <a:xfrm>
            <a:off x="6010275" y="48101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8042" name="Text Box 58">
            <a:extLst>
              <a:ext uri="{FF2B5EF4-FFF2-40B4-BE49-F238E27FC236}">
                <a16:creationId xmlns:a16="http://schemas.microsoft.com/office/drawing/2014/main" id="{4911305F-7F05-4A8B-B292-C0ADA8783634}"/>
              </a:ext>
            </a:extLst>
          </p:cNvPr>
          <p:cNvSpPr txBox="1">
            <a:spLocks noChangeArrowheads="1"/>
          </p:cNvSpPr>
          <p:nvPr/>
        </p:nvSpPr>
        <p:spPr bwMode="auto">
          <a:xfrm>
            <a:off x="7593013" y="47847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8043" name="Text Box 59">
            <a:extLst>
              <a:ext uri="{FF2B5EF4-FFF2-40B4-BE49-F238E27FC236}">
                <a16:creationId xmlns:a16="http://schemas.microsoft.com/office/drawing/2014/main" id="{EA904943-002F-4E9D-8587-F86C98734EBF}"/>
              </a:ext>
            </a:extLst>
          </p:cNvPr>
          <p:cNvSpPr txBox="1">
            <a:spLocks noChangeArrowheads="1"/>
          </p:cNvSpPr>
          <p:nvPr/>
        </p:nvSpPr>
        <p:spPr bwMode="auto">
          <a:xfrm>
            <a:off x="8458200" y="3790950"/>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endParaRPr lang="en-US" altLang="zh-CN" sz="2400">
              <a:latin typeface="+mn-lt"/>
              <a:ea typeface="+mn-ea"/>
              <a:cs typeface="+mn-ea"/>
              <a:sym typeface="+mn-lt"/>
            </a:endParaRPr>
          </a:p>
        </p:txBody>
      </p:sp>
      <p:sp>
        <p:nvSpPr>
          <p:cNvPr id="938044" name="Text Box 60">
            <a:extLst>
              <a:ext uri="{FF2B5EF4-FFF2-40B4-BE49-F238E27FC236}">
                <a16:creationId xmlns:a16="http://schemas.microsoft.com/office/drawing/2014/main" id="{4B622299-A6EC-4C80-9627-E2195377558A}"/>
              </a:ext>
            </a:extLst>
          </p:cNvPr>
          <p:cNvSpPr txBox="1">
            <a:spLocks noChangeArrowheads="1"/>
          </p:cNvSpPr>
          <p:nvPr/>
        </p:nvSpPr>
        <p:spPr bwMode="auto">
          <a:xfrm>
            <a:off x="5391150" y="48085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dirty="0">
                <a:latin typeface="+mn-lt"/>
                <a:ea typeface="+mn-ea"/>
                <a:cs typeface="+mn-ea"/>
                <a:sym typeface="+mn-lt"/>
              </a:rPr>
              <a:t>1</a:t>
            </a:r>
          </a:p>
        </p:txBody>
      </p:sp>
      <p:sp>
        <p:nvSpPr>
          <p:cNvPr id="938045" name="Text Box 61">
            <a:extLst>
              <a:ext uri="{FF2B5EF4-FFF2-40B4-BE49-F238E27FC236}">
                <a16:creationId xmlns:a16="http://schemas.microsoft.com/office/drawing/2014/main" id="{484C61D1-C1BE-480C-B2A1-B627FFA2C2AC}"/>
              </a:ext>
            </a:extLst>
          </p:cNvPr>
          <p:cNvSpPr txBox="1">
            <a:spLocks noChangeArrowheads="1"/>
          </p:cNvSpPr>
          <p:nvPr/>
        </p:nvSpPr>
        <p:spPr bwMode="auto">
          <a:xfrm>
            <a:off x="7011988" y="48085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8046" name="Line 62">
            <a:extLst>
              <a:ext uri="{FF2B5EF4-FFF2-40B4-BE49-F238E27FC236}">
                <a16:creationId xmlns:a16="http://schemas.microsoft.com/office/drawing/2014/main" id="{2B185F1E-E042-46C3-AAE0-3E79FAB3F551}"/>
              </a:ext>
            </a:extLst>
          </p:cNvPr>
          <p:cNvSpPr>
            <a:spLocks noChangeShapeType="1"/>
          </p:cNvSpPr>
          <p:nvPr/>
        </p:nvSpPr>
        <p:spPr bwMode="auto">
          <a:xfrm flipH="1" flipV="1">
            <a:off x="4916488" y="4195763"/>
            <a:ext cx="381000" cy="7620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8047" name="Line 63">
            <a:extLst>
              <a:ext uri="{FF2B5EF4-FFF2-40B4-BE49-F238E27FC236}">
                <a16:creationId xmlns:a16="http://schemas.microsoft.com/office/drawing/2014/main" id="{B4D7B973-B94C-4296-8024-8978A196C883}"/>
              </a:ext>
            </a:extLst>
          </p:cNvPr>
          <p:cNvSpPr>
            <a:spLocks noChangeShapeType="1"/>
          </p:cNvSpPr>
          <p:nvPr/>
        </p:nvSpPr>
        <p:spPr bwMode="auto">
          <a:xfrm flipV="1">
            <a:off x="6440488" y="3281363"/>
            <a:ext cx="0" cy="16002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8048" name="Line 64">
            <a:extLst>
              <a:ext uri="{FF2B5EF4-FFF2-40B4-BE49-F238E27FC236}">
                <a16:creationId xmlns:a16="http://schemas.microsoft.com/office/drawing/2014/main" id="{CA285793-E620-40BC-8DF0-355F3BAE0951}"/>
              </a:ext>
            </a:extLst>
          </p:cNvPr>
          <p:cNvSpPr>
            <a:spLocks noChangeShapeType="1"/>
          </p:cNvSpPr>
          <p:nvPr/>
        </p:nvSpPr>
        <p:spPr bwMode="auto">
          <a:xfrm flipV="1">
            <a:off x="6897688" y="3281363"/>
            <a:ext cx="0" cy="16002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8049" name="Line 65">
            <a:extLst>
              <a:ext uri="{FF2B5EF4-FFF2-40B4-BE49-F238E27FC236}">
                <a16:creationId xmlns:a16="http://schemas.microsoft.com/office/drawing/2014/main" id="{4091586D-0298-4AB6-B983-B83139D2F8E3}"/>
              </a:ext>
            </a:extLst>
          </p:cNvPr>
          <p:cNvSpPr>
            <a:spLocks noChangeShapeType="1"/>
          </p:cNvSpPr>
          <p:nvPr/>
        </p:nvSpPr>
        <p:spPr bwMode="auto">
          <a:xfrm flipV="1">
            <a:off x="8040688" y="4195763"/>
            <a:ext cx="533400" cy="6858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8050" name="Text Box 66">
            <a:extLst>
              <a:ext uri="{FF2B5EF4-FFF2-40B4-BE49-F238E27FC236}">
                <a16:creationId xmlns:a16="http://schemas.microsoft.com/office/drawing/2014/main" id="{542B9FDE-9CE4-433B-A8E3-7C3B293F2545}"/>
              </a:ext>
            </a:extLst>
          </p:cNvPr>
          <p:cNvSpPr txBox="1">
            <a:spLocks noChangeArrowheads="1"/>
          </p:cNvSpPr>
          <p:nvPr/>
        </p:nvSpPr>
        <p:spPr bwMode="auto">
          <a:xfrm>
            <a:off x="4567238" y="3781425"/>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endParaRPr lang="en-US" altLang="zh-CN" sz="2400">
              <a:latin typeface="+mn-lt"/>
              <a:ea typeface="+mn-ea"/>
              <a:cs typeface="+mn-ea"/>
              <a:sym typeface="+mn-lt"/>
            </a:endParaRPr>
          </a:p>
        </p:txBody>
      </p:sp>
      <p:grpSp>
        <p:nvGrpSpPr>
          <p:cNvPr id="8" name="Group 67">
            <a:extLst>
              <a:ext uri="{FF2B5EF4-FFF2-40B4-BE49-F238E27FC236}">
                <a16:creationId xmlns:a16="http://schemas.microsoft.com/office/drawing/2014/main" id="{4E555489-EC89-0B4E-BF12-B732F9FC2691}"/>
              </a:ext>
            </a:extLst>
          </p:cNvPr>
          <p:cNvGrpSpPr>
            <a:grpSpLocks/>
          </p:cNvGrpSpPr>
          <p:nvPr/>
        </p:nvGrpSpPr>
        <p:grpSpPr bwMode="auto">
          <a:xfrm>
            <a:off x="4038600" y="1549400"/>
            <a:ext cx="5105400" cy="436563"/>
            <a:chOff x="3216" y="3303"/>
            <a:chExt cx="1680" cy="275"/>
          </a:xfrm>
        </p:grpSpPr>
        <p:sp>
          <p:nvSpPr>
            <p:cNvPr id="76866" name="Rectangle 68">
              <a:extLst>
                <a:ext uri="{FF2B5EF4-FFF2-40B4-BE49-F238E27FC236}">
                  <a16:creationId xmlns:a16="http://schemas.microsoft.com/office/drawing/2014/main" id="{4370D29D-220C-47CC-ADF6-8C57135CE71D}"/>
                </a:ext>
              </a:extLst>
            </p:cNvPr>
            <p:cNvSpPr>
              <a:spLocks noChangeArrowheads="1"/>
            </p:cNvSpPr>
            <p:nvPr/>
          </p:nvSpPr>
          <p:spPr bwMode="auto">
            <a:xfrm>
              <a:off x="3216" y="3303"/>
              <a:ext cx="1680" cy="275"/>
            </a:xfrm>
            <a:prstGeom prst="rect">
              <a:avLst/>
            </a:prstGeom>
            <a:solidFill>
              <a:schemeClr val="accent1">
                <a:lumMod val="60000"/>
                <a:lumOff val="40000"/>
              </a:schemeClr>
            </a:solidFill>
            <a:ln w="9525">
              <a:solidFill>
                <a:schemeClr val="tx1"/>
              </a:solidFill>
              <a:miter lim="800000"/>
              <a:headEnd/>
              <a:tailEnd/>
            </a:ln>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dirty="0">
                  <a:solidFill>
                    <a:schemeClr val="bg1"/>
                  </a:solidFill>
                  <a:latin typeface="+mn-lt"/>
                  <a:ea typeface="+mn-ea"/>
                  <a:cs typeface="+mn-ea"/>
                  <a:sym typeface="+mn-lt"/>
                </a:rPr>
                <a:t>  </a:t>
              </a:r>
              <a:r>
                <a:rPr lang="en-US" altLang="zh-CN" sz="2200" b="0" dirty="0" err="1">
                  <a:solidFill>
                    <a:schemeClr val="bg1"/>
                  </a:solidFill>
                  <a:latin typeface="+mn-lt"/>
                  <a:ea typeface="+mn-ea"/>
                  <a:cs typeface="+mn-ea"/>
                  <a:sym typeface="+mn-lt"/>
                </a:rPr>
                <a:t>lchild</a:t>
              </a:r>
              <a:r>
                <a:rPr lang="en-US" altLang="zh-CN" sz="2200" b="0" dirty="0">
                  <a:solidFill>
                    <a:schemeClr val="bg1"/>
                  </a:solidFill>
                  <a:latin typeface="+mn-lt"/>
                  <a:ea typeface="+mn-ea"/>
                  <a:cs typeface="+mn-ea"/>
                  <a:sym typeface="+mn-lt"/>
                </a:rPr>
                <a:t>      </a:t>
              </a:r>
              <a:r>
                <a:rPr lang="en-US" altLang="zh-CN" sz="2200" b="0" dirty="0" err="1">
                  <a:solidFill>
                    <a:schemeClr val="bg1"/>
                  </a:solidFill>
                  <a:latin typeface="+mn-lt"/>
                  <a:ea typeface="+mn-ea"/>
                  <a:cs typeface="+mn-ea"/>
                  <a:sym typeface="+mn-lt"/>
                </a:rPr>
                <a:t>LTag</a:t>
              </a:r>
              <a:r>
                <a:rPr lang="en-US" altLang="zh-CN" sz="2200" b="0" dirty="0">
                  <a:solidFill>
                    <a:schemeClr val="bg1"/>
                  </a:solidFill>
                  <a:latin typeface="+mn-lt"/>
                  <a:ea typeface="+mn-ea"/>
                  <a:cs typeface="+mn-ea"/>
                  <a:sym typeface="+mn-lt"/>
                </a:rPr>
                <a:t>       data       </a:t>
              </a:r>
              <a:r>
                <a:rPr lang="en-US" altLang="zh-CN" sz="2200" b="0" dirty="0" err="1">
                  <a:solidFill>
                    <a:schemeClr val="bg1"/>
                  </a:solidFill>
                  <a:latin typeface="+mn-lt"/>
                  <a:ea typeface="+mn-ea"/>
                  <a:cs typeface="+mn-ea"/>
                  <a:sym typeface="+mn-lt"/>
                </a:rPr>
                <a:t>RTag</a:t>
              </a:r>
              <a:r>
                <a:rPr lang="en-US" altLang="zh-CN" sz="2200" b="0" dirty="0">
                  <a:solidFill>
                    <a:schemeClr val="bg1"/>
                  </a:solidFill>
                  <a:latin typeface="+mn-lt"/>
                  <a:ea typeface="+mn-ea"/>
                  <a:cs typeface="+mn-ea"/>
                  <a:sym typeface="+mn-lt"/>
                </a:rPr>
                <a:t>     </a:t>
              </a:r>
              <a:r>
                <a:rPr lang="en-US" altLang="zh-CN" sz="2200" b="0" dirty="0" err="1">
                  <a:solidFill>
                    <a:schemeClr val="bg1"/>
                  </a:solidFill>
                  <a:latin typeface="+mn-lt"/>
                  <a:ea typeface="+mn-ea"/>
                  <a:cs typeface="+mn-ea"/>
                  <a:sym typeface="+mn-lt"/>
                </a:rPr>
                <a:t>rchild</a:t>
              </a:r>
              <a:endParaRPr lang="en-US" altLang="zh-CN" sz="2200" b="0" dirty="0">
                <a:solidFill>
                  <a:schemeClr val="bg1"/>
                </a:solidFill>
                <a:latin typeface="+mn-lt"/>
                <a:ea typeface="+mn-ea"/>
                <a:cs typeface="+mn-ea"/>
                <a:sym typeface="+mn-lt"/>
              </a:endParaRPr>
            </a:p>
          </p:txBody>
        </p:sp>
        <p:sp>
          <p:nvSpPr>
            <p:cNvPr id="76867" name="Line 69">
              <a:extLst>
                <a:ext uri="{FF2B5EF4-FFF2-40B4-BE49-F238E27FC236}">
                  <a16:creationId xmlns:a16="http://schemas.microsoft.com/office/drawing/2014/main" id="{385475EB-A230-42E0-92C3-6E5A3C773347}"/>
                </a:ext>
              </a:extLst>
            </p:cNvPr>
            <p:cNvSpPr>
              <a:spLocks noChangeShapeType="1"/>
            </p:cNvSpPr>
            <p:nvPr/>
          </p:nvSpPr>
          <p:spPr bwMode="auto">
            <a:xfrm>
              <a:off x="3552"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68" name="Line 70">
              <a:extLst>
                <a:ext uri="{FF2B5EF4-FFF2-40B4-BE49-F238E27FC236}">
                  <a16:creationId xmlns:a16="http://schemas.microsoft.com/office/drawing/2014/main" id="{ED3D76E5-384C-4077-837C-A678A06DF3C4}"/>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69" name="Line 71">
              <a:extLst>
                <a:ext uri="{FF2B5EF4-FFF2-40B4-BE49-F238E27FC236}">
                  <a16:creationId xmlns:a16="http://schemas.microsoft.com/office/drawing/2014/main" id="{F805861A-F98F-4AAA-A3C9-F922A9B38E23}"/>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70" name="Line 72">
              <a:extLst>
                <a:ext uri="{FF2B5EF4-FFF2-40B4-BE49-F238E27FC236}">
                  <a16:creationId xmlns:a16="http://schemas.microsoft.com/office/drawing/2014/main" id="{56C0952B-A964-4739-929D-733BCC3045BF}"/>
                </a:ext>
              </a:extLst>
            </p:cNvPr>
            <p:cNvSpPr>
              <a:spLocks noChangeShapeType="1"/>
            </p:cNvSpPr>
            <p:nvPr/>
          </p:nvSpPr>
          <p:spPr bwMode="auto">
            <a:xfrm>
              <a:off x="4560"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6871" name="Rectangle 73">
            <a:extLst>
              <a:ext uri="{FF2B5EF4-FFF2-40B4-BE49-F238E27FC236}">
                <a16:creationId xmlns:a16="http://schemas.microsoft.com/office/drawing/2014/main" id="{FA53FC13-DC5D-4E68-ADC8-BA9A3F548A6F}"/>
              </a:ext>
            </a:extLst>
          </p:cNvPr>
          <p:cNvSpPr>
            <a:spLocks noChangeArrowheads="1"/>
          </p:cNvSpPr>
          <p:nvPr/>
        </p:nvSpPr>
        <p:spPr bwMode="auto">
          <a:xfrm>
            <a:off x="787400" y="214313"/>
            <a:ext cx="41973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中序线索二叉树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38035">
                                            <p:txEl>
                                              <p:pRg st="0" end="0"/>
                                            </p:txEl>
                                          </p:spTgt>
                                        </p:tgtEl>
                                        <p:attrNameLst>
                                          <p:attrName>style.visibility</p:attrName>
                                        </p:attrNameLst>
                                      </p:cBhvr>
                                      <p:to>
                                        <p:strVal val="visible"/>
                                      </p:to>
                                    </p:set>
                                    <p:animEffect transition="in" filter="box(out)">
                                      <p:cBhvr>
                                        <p:cTn id="17" dur="500"/>
                                        <p:tgtEl>
                                          <p:spTgt spid="93803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937998"/>
                                        </p:tgtEl>
                                        <p:attrNameLst>
                                          <p:attrName>style.visibility</p:attrName>
                                        </p:attrNameLst>
                                      </p:cBhvr>
                                      <p:to>
                                        <p:strVal val="visible"/>
                                      </p:to>
                                    </p:set>
                                    <p:animEffect transition="in" filter="box(out)">
                                      <p:cBhvr>
                                        <p:cTn id="22" dur="500"/>
                                        <p:tgtEl>
                                          <p:spTgt spid="9379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938036">
                                            <p:txEl>
                                              <p:pRg st="0" end="0"/>
                                            </p:txEl>
                                          </p:spTgt>
                                        </p:tgtEl>
                                        <p:attrNameLst>
                                          <p:attrName>style.visibility</p:attrName>
                                        </p:attrNameLst>
                                      </p:cBhvr>
                                      <p:to>
                                        <p:strVal val="visible"/>
                                      </p:to>
                                    </p:set>
                                    <p:animEffect transition="in" filter="box(out)">
                                      <p:cBhvr>
                                        <p:cTn id="27" dur="500"/>
                                        <p:tgtEl>
                                          <p:spTgt spid="93803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937999"/>
                                        </p:tgtEl>
                                        <p:attrNameLst>
                                          <p:attrName>style.visibility</p:attrName>
                                        </p:attrNameLst>
                                      </p:cBhvr>
                                      <p:to>
                                        <p:strVal val="visible"/>
                                      </p:to>
                                    </p:set>
                                    <p:animEffect transition="in" filter="box(out)">
                                      <p:cBhvr>
                                        <p:cTn id="32" dur="500"/>
                                        <p:tgtEl>
                                          <p:spTgt spid="9379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938039">
                                            <p:txEl>
                                              <p:pRg st="0" end="0"/>
                                            </p:txEl>
                                          </p:spTgt>
                                        </p:tgtEl>
                                        <p:attrNameLst>
                                          <p:attrName>style.visibility</p:attrName>
                                        </p:attrNameLst>
                                      </p:cBhvr>
                                      <p:to>
                                        <p:strVal val="visible"/>
                                      </p:to>
                                    </p:set>
                                    <p:animEffect transition="in" filter="box(out)">
                                      <p:cBhvr>
                                        <p:cTn id="37" dur="500"/>
                                        <p:tgtEl>
                                          <p:spTgt spid="938039">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938050">
                                            <p:txEl>
                                              <p:pRg st="0" end="0"/>
                                            </p:txEl>
                                          </p:spTgt>
                                        </p:tgtEl>
                                        <p:attrNameLst>
                                          <p:attrName>style.visibility</p:attrName>
                                        </p:attrNameLst>
                                      </p:cBhvr>
                                      <p:to>
                                        <p:strVal val="visible"/>
                                      </p:to>
                                    </p:set>
                                    <p:animEffect transition="in" filter="box(out)">
                                      <p:cBhvr>
                                        <p:cTn id="42" dur="500"/>
                                        <p:tgtEl>
                                          <p:spTgt spid="938050">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938037">
                                            <p:txEl>
                                              <p:pRg st="0" end="0"/>
                                            </p:txEl>
                                          </p:spTgt>
                                        </p:tgtEl>
                                        <p:attrNameLst>
                                          <p:attrName>style.visibility</p:attrName>
                                        </p:attrNameLst>
                                      </p:cBhvr>
                                      <p:to>
                                        <p:strVal val="visible"/>
                                      </p:to>
                                    </p:set>
                                    <p:animEffect transition="in" filter="box(out)">
                                      <p:cBhvr>
                                        <p:cTn id="47" dur="500"/>
                                        <p:tgtEl>
                                          <p:spTgt spid="938037">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nodeType="clickEffect">
                                  <p:stCondLst>
                                    <p:cond delay="0"/>
                                  </p:stCondLst>
                                  <p:childTnLst>
                                    <p:set>
                                      <p:cBhvr>
                                        <p:cTn id="51" dur="1" fill="hold">
                                          <p:stCondLst>
                                            <p:cond delay="0"/>
                                          </p:stCondLst>
                                        </p:cTn>
                                        <p:tgtEl>
                                          <p:spTgt spid="938000"/>
                                        </p:tgtEl>
                                        <p:attrNameLst>
                                          <p:attrName>style.visibility</p:attrName>
                                        </p:attrNameLst>
                                      </p:cBhvr>
                                      <p:to>
                                        <p:strVal val="visible"/>
                                      </p:to>
                                    </p:set>
                                    <p:animEffect transition="in" filter="box(out)">
                                      <p:cBhvr>
                                        <p:cTn id="52" dur="500"/>
                                        <p:tgtEl>
                                          <p:spTgt spid="93800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938038">
                                            <p:txEl>
                                              <p:pRg st="0" end="0"/>
                                            </p:txEl>
                                          </p:spTgt>
                                        </p:tgtEl>
                                        <p:attrNameLst>
                                          <p:attrName>style.visibility</p:attrName>
                                        </p:attrNameLst>
                                      </p:cBhvr>
                                      <p:to>
                                        <p:strVal val="visible"/>
                                      </p:to>
                                    </p:set>
                                    <p:animEffect transition="in" filter="box(out)">
                                      <p:cBhvr>
                                        <p:cTn id="57" dur="500"/>
                                        <p:tgtEl>
                                          <p:spTgt spid="938038">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938001"/>
                                        </p:tgtEl>
                                        <p:attrNameLst>
                                          <p:attrName>style.visibility</p:attrName>
                                        </p:attrNameLst>
                                      </p:cBhvr>
                                      <p:to>
                                        <p:strVal val="visible"/>
                                      </p:to>
                                    </p:set>
                                    <p:animEffect transition="in" filter="box(out)">
                                      <p:cBhvr>
                                        <p:cTn id="62" dur="500"/>
                                        <p:tgtEl>
                                          <p:spTgt spid="93800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938040">
                                            <p:txEl>
                                              <p:pRg st="0" end="0"/>
                                            </p:txEl>
                                          </p:spTgt>
                                        </p:tgtEl>
                                        <p:attrNameLst>
                                          <p:attrName>style.visibility</p:attrName>
                                        </p:attrNameLst>
                                      </p:cBhvr>
                                      <p:to>
                                        <p:strVal val="visible"/>
                                      </p:to>
                                    </p:set>
                                    <p:animEffect transition="in" filter="box(out)">
                                      <p:cBhvr>
                                        <p:cTn id="67" dur="500"/>
                                        <p:tgtEl>
                                          <p:spTgt spid="938040">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938043">
                                            <p:txEl>
                                              <p:pRg st="0" end="0"/>
                                            </p:txEl>
                                          </p:spTgt>
                                        </p:tgtEl>
                                        <p:attrNameLst>
                                          <p:attrName>style.visibility</p:attrName>
                                        </p:attrNameLst>
                                      </p:cBhvr>
                                      <p:to>
                                        <p:strVal val="visible"/>
                                      </p:to>
                                    </p:set>
                                    <p:animEffect transition="in" filter="box(out)">
                                      <p:cBhvr>
                                        <p:cTn id="72" dur="500"/>
                                        <p:tgtEl>
                                          <p:spTgt spid="938043">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938044">
                                            <p:txEl>
                                              <p:pRg st="0" end="0"/>
                                            </p:txEl>
                                          </p:spTgt>
                                        </p:tgtEl>
                                        <p:attrNameLst>
                                          <p:attrName>style.visibility</p:attrName>
                                        </p:attrNameLst>
                                      </p:cBhvr>
                                      <p:to>
                                        <p:strVal val="visible"/>
                                      </p:to>
                                    </p:set>
                                    <p:animEffect transition="in" filter="box(out)">
                                      <p:cBhvr>
                                        <p:cTn id="77" dur="500"/>
                                        <p:tgtEl>
                                          <p:spTgt spid="938044">
                                            <p:txEl>
                                              <p:pRg st="0" end="0"/>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32" fill="hold" nodeType="clickEffect">
                                  <p:stCondLst>
                                    <p:cond delay="0"/>
                                  </p:stCondLst>
                                  <p:childTnLst>
                                    <p:set>
                                      <p:cBhvr>
                                        <p:cTn id="81" dur="1" fill="hold">
                                          <p:stCondLst>
                                            <p:cond delay="0"/>
                                          </p:stCondLst>
                                        </p:cTn>
                                        <p:tgtEl>
                                          <p:spTgt spid="938046"/>
                                        </p:tgtEl>
                                        <p:attrNameLst>
                                          <p:attrName>style.visibility</p:attrName>
                                        </p:attrNameLst>
                                      </p:cBhvr>
                                      <p:to>
                                        <p:strVal val="visible"/>
                                      </p:to>
                                    </p:set>
                                    <p:animEffect transition="in" filter="box(out)">
                                      <p:cBhvr>
                                        <p:cTn id="82" dur="500"/>
                                        <p:tgtEl>
                                          <p:spTgt spid="93804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938041">
                                            <p:txEl>
                                              <p:pRg st="0" end="0"/>
                                            </p:txEl>
                                          </p:spTgt>
                                        </p:tgtEl>
                                        <p:attrNameLst>
                                          <p:attrName>style.visibility</p:attrName>
                                        </p:attrNameLst>
                                      </p:cBhvr>
                                      <p:to>
                                        <p:strVal val="visible"/>
                                      </p:to>
                                    </p:set>
                                    <p:animEffect transition="in" filter="box(out)">
                                      <p:cBhvr>
                                        <p:cTn id="87" dur="500"/>
                                        <p:tgtEl>
                                          <p:spTgt spid="938041">
                                            <p:txEl>
                                              <p:pRg st="0" end="0"/>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32" fill="hold" nodeType="clickEffect">
                                  <p:stCondLst>
                                    <p:cond delay="0"/>
                                  </p:stCondLst>
                                  <p:childTnLst>
                                    <p:set>
                                      <p:cBhvr>
                                        <p:cTn id="91" dur="1" fill="hold">
                                          <p:stCondLst>
                                            <p:cond delay="0"/>
                                          </p:stCondLst>
                                        </p:cTn>
                                        <p:tgtEl>
                                          <p:spTgt spid="938047"/>
                                        </p:tgtEl>
                                        <p:attrNameLst>
                                          <p:attrName>style.visibility</p:attrName>
                                        </p:attrNameLst>
                                      </p:cBhvr>
                                      <p:to>
                                        <p:strVal val="visible"/>
                                      </p:to>
                                    </p:set>
                                    <p:animEffect transition="in" filter="box(out)">
                                      <p:cBhvr>
                                        <p:cTn id="92" dur="500"/>
                                        <p:tgtEl>
                                          <p:spTgt spid="93804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938045">
                                            <p:txEl>
                                              <p:pRg st="0" end="0"/>
                                            </p:txEl>
                                          </p:spTgt>
                                        </p:tgtEl>
                                        <p:attrNameLst>
                                          <p:attrName>style.visibility</p:attrName>
                                        </p:attrNameLst>
                                      </p:cBhvr>
                                      <p:to>
                                        <p:strVal val="visible"/>
                                      </p:to>
                                    </p:set>
                                    <p:animEffect transition="in" filter="box(out)">
                                      <p:cBhvr>
                                        <p:cTn id="97" dur="500"/>
                                        <p:tgtEl>
                                          <p:spTgt spid="938045">
                                            <p:txEl>
                                              <p:pRg st="0" end="0"/>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4" presetClass="entr" presetSubtype="32" fill="hold" nodeType="clickEffect">
                                  <p:stCondLst>
                                    <p:cond delay="0"/>
                                  </p:stCondLst>
                                  <p:childTnLst>
                                    <p:set>
                                      <p:cBhvr>
                                        <p:cTn id="101" dur="1" fill="hold">
                                          <p:stCondLst>
                                            <p:cond delay="0"/>
                                          </p:stCondLst>
                                        </p:cTn>
                                        <p:tgtEl>
                                          <p:spTgt spid="938048"/>
                                        </p:tgtEl>
                                        <p:attrNameLst>
                                          <p:attrName>style.visibility</p:attrName>
                                        </p:attrNameLst>
                                      </p:cBhvr>
                                      <p:to>
                                        <p:strVal val="visible"/>
                                      </p:to>
                                    </p:set>
                                    <p:animEffect transition="in" filter="box(out)">
                                      <p:cBhvr>
                                        <p:cTn id="102" dur="500"/>
                                        <p:tgtEl>
                                          <p:spTgt spid="938048"/>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938042">
                                            <p:txEl>
                                              <p:pRg st="0" end="0"/>
                                            </p:txEl>
                                          </p:spTgt>
                                        </p:tgtEl>
                                        <p:attrNameLst>
                                          <p:attrName>style.visibility</p:attrName>
                                        </p:attrNameLst>
                                      </p:cBhvr>
                                      <p:to>
                                        <p:strVal val="visible"/>
                                      </p:to>
                                    </p:set>
                                    <p:animEffect transition="in" filter="box(out)">
                                      <p:cBhvr>
                                        <p:cTn id="107" dur="500"/>
                                        <p:tgtEl>
                                          <p:spTgt spid="938042">
                                            <p:txEl>
                                              <p:pRg st="0" end="0"/>
                                            </p:txEl>
                                          </p:spTgt>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4" presetClass="entr" presetSubtype="32" fill="hold" nodeType="clickEffect">
                                  <p:stCondLst>
                                    <p:cond delay="0"/>
                                  </p:stCondLst>
                                  <p:childTnLst>
                                    <p:set>
                                      <p:cBhvr>
                                        <p:cTn id="111" dur="1" fill="hold">
                                          <p:stCondLst>
                                            <p:cond delay="0"/>
                                          </p:stCondLst>
                                        </p:cTn>
                                        <p:tgtEl>
                                          <p:spTgt spid="938049"/>
                                        </p:tgtEl>
                                        <p:attrNameLst>
                                          <p:attrName>style.visibility</p:attrName>
                                        </p:attrNameLst>
                                      </p:cBhvr>
                                      <p:to>
                                        <p:strVal val="visible"/>
                                      </p:to>
                                    </p:set>
                                    <p:animEffect transition="in" filter="box(out)">
                                      <p:cBhvr>
                                        <p:cTn id="112" dur="500"/>
                                        <p:tgtEl>
                                          <p:spTgt spid="938049"/>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4" presetClass="entr" presetSubtype="16" fill="hold" nodeType="clickEffect">
                                  <p:stCondLst>
                                    <p:cond delay="0"/>
                                  </p:stCondLst>
                                  <p:childTnLst>
                                    <p:set>
                                      <p:cBhvr>
                                        <p:cTn id="116" dur="1" fill="hold">
                                          <p:stCondLst>
                                            <p:cond delay="0"/>
                                          </p:stCondLst>
                                        </p:cTn>
                                        <p:tgtEl>
                                          <p:spTgt spid="8"/>
                                        </p:tgtEl>
                                        <p:attrNameLst>
                                          <p:attrName>style.visibility</p:attrName>
                                        </p:attrNameLst>
                                      </p:cBhvr>
                                      <p:to>
                                        <p:strVal val="visible"/>
                                      </p:to>
                                    </p:set>
                                    <p:animEffect transition="in" filter="box(in)">
                                      <p:cBhvr>
                                        <p:cTn id="1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8035" grpId="0" build="p"/>
      <p:bldP spid="938036" grpId="0" build="p"/>
      <p:bldP spid="938037" grpId="0" build="p"/>
      <p:bldP spid="938038" grpId="0" build="p"/>
      <p:bldP spid="938039" grpId="0" build="p"/>
      <p:bldP spid="938040" grpId="0" build="p"/>
      <p:bldP spid="938041" grpId="0" build="p"/>
      <p:bldP spid="938042" grpId="0" build="p"/>
      <p:bldP spid="938043" grpId="0" build="p"/>
      <p:bldP spid="938044" grpId="0" build="p"/>
      <p:bldP spid="938045" grpId="0" build="p"/>
      <p:bldP spid="938050"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a:extLst>
              <a:ext uri="{FF2B5EF4-FFF2-40B4-BE49-F238E27FC236}">
                <a16:creationId xmlns:a16="http://schemas.microsoft.com/office/drawing/2014/main" id="{0750C204-E0E7-438E-ACA4-DDC4E31B87B4}"/>
              </a:ext>
            </a:extLst>
          </p:cNvPr>
          <p:cNvSpPr/>
          <p:nvPr/>
        </p:nvSpPr>
        <p:spPr bwMode="auto">
          <a:xfrm>
            <a:off x="0" y="2205038"/>
            <a:ext cx="9144000" cy="3816350"/>
          </a:xfrm>
          <a:prstGeom prst="rect">
            <a:avLst/>
          </a:prstGeom>
          <a:solidFill>
            <a:schemeClr val="bg2">
              <a:lumMod val="40000"/>
              <a:lumOff val="6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grpSp>
        <p:nvGrpSpPr>
          <p:cNvPr id="2" name="Group 4">
            <a:extLst>
              <a:ext uri="{FF2B5EF4-FFF2-40B4-BE49-F238E27FC236}">
                <a16:creationId xmlns:a16="http://schemas.microsoft.com/office/drawing/2014/main" id="{96F0EEC5-9231-B54D-A569-71BB0B14CAA6}"/>
              </a:ext>
            </a:extLst>
          </p:cNvPr>
          <p:cNvGrpSpPr>
            <a:grpSpLocks/>
          </p:cNvGrpSpPr>
          <p:nvPr/>
        </p:nvGrpSpPr>
        <p:grpSpPr bwMode="auto">
          <a:xfrm>
            <a:off x="3995738" y="1436688"/>
            <a:ext cx="5105400" cy="436562"/>
            <a:chOff x="3216" y="3303"/>
            <a:chExt cx="1680" cy="275"/>
          </a:xfrm>
        </p:grpSpPr>
        <p:sp>
          <p:nvSpPr>
            <p:cNvPr id="77827" name="Rectangle 5">
              <a:extLst>
                <a:ext uri="{FF2B5EF4-FFF2-40B4-BE49-F238E27FC236}">
                  <a16:creationId xmlns:a16="http://schemas.microsoft.com/office/drawing/2014/main" id="{86CECC45-B330-4A33-BE82-A4CFD01C3CE0}"/>
                </a:ext>
              </a:extLst>
            </p:cNvPr>
            <p:cNvSpPr>
              <a:spLocks noChangeArrowheads="1"/>
            </p:cNvSpPr>
            <p:nvPr/>
          </p:nvSpPr>
          <p:spPr bwMode="auto">
            <a:xfrm>
              <a:off x="3216" y="3303"/>
              <a:ext cx="1680" cy="275"/>
            </a:xfrm>
            <a:prstGeom prst="rect">
              <a:avLst/>
            </a:prstGeom>
            <a:solidFill>
              <a:schemeClr val="accent1">
                <a:lumMod val="60000"/>
                <a:lumOff val="40000"/>
              </a:schemeClr>
            </a:solidFill>
            <a:ln w="9525">
              <a:solidFill>
                <a:schemeClr val="tx1"/>
              </a:solidFill>
              <a:miter lim="800000"/>
              <a:headEnd/>
              <a:tailEnd/>
            </a:ln>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dirty="0">
                  <a:latin typeface="+mn-lt"/>
                  <a:ea typeface="+mn-ea"/>
                  <a:cs typeface="+mn-ea"/>
                  <a:sym typeface="+mn-lt"/>
                </a:rPr>
                <a:t>  </a:t>
              </a:r>
              <a:r>
                <a:rPr lang="en-US" altLang="zh-CN" sz="2200" dirty="0" err="1">
                  <a:solidFill>
                    <a:schemeClr val="bg1"/>
                  </a:solidFill>
                  <a:latin typeface="+mn-lt"/>
                  <a:ea typeface="+mn-ea"/>
                  <a:cs typeface="+mn-ea"/>
                  <a:sym typeface="+mn-lt"/>
                </a:rPr>
                <a:t>lchild</a:t>
              </a:r>
              <a:r>
                <a:rPr lang="en-US" altLang="zh-CN" sz="2200" dirty="0">
                  <a:solidFill>
                    <a:schemeClr val="bg1"/>
                  </a:solidFill>
                  <a:latin typeface="+mn-lt"/>
                  <a:ea typeface="+mn-ea"/>
                  <a:cs typeface="+mn-ea"/>
                  <a:sym typeface="+mn-lt"/>
                </a:rPr>
                <a:t>     </a:t>
              </a:r>
              <a:r>
                <a:rPr lang="en-US" altLang="zh-CN" sz="2200" dirty="0" err="1">
                  <a:solidFill>
                    <a:schemeClr val="bg1"/>
                  </a:solidFill>
                  <a:latin typeface="+mn-lt"/>
                  <a:ea typeface="+mn-ea"/>
                  <a:cs typeface="+mn-ea"/>
                  <a:sym typeface="+mn-lt"/>
                </a:rPr>
                <a:t>LTag</a:t>
              </a:r>
              <a:r>
                <a:rPr lang="en-US" altLang="zh-CN" sz="2200" dirty="0">
                  <a:solidFill>
                    <a:schemeClr val="bg1"/>
                  </a:solidFill>
                  <a:latin typeface="+mn-lt"/>
                  <a:ea typeface="+mn-ea"/>
                  <a:cs typeface="+mn-ea"/>
                  <a:sym typeface="+mn-lt"/>
                </a:rPr>
                <a:t>       data      </a:t>
              </a:r>
              <a:r>
                <a:rPr lang="en-US" altLang="zh-CN" sz="2200" dirty="0" err="1">
                  <a:solidFill>
                    <a:schemeClr val="bg1"/>
                  </a:solidFill>
                  <a:latin typeface="+mn-lt"/>
                  <a:ea typeface="+mn-ea"/>
                  <a:cs typeface="+mn-ea"/>
                  <a:sym typeface="+mn-lt"/>
                </a:rPr>
                <a:t>RTag</a:t>
              </a:r>
              <a:r>
                <a:rPr lang="en-US" altLang="zh-CN" sz="2200" dirty="0">
                  <a:solidFill>
                    <a:schemeClr val="bg1"/>
                  </a:solidFill>
                  <a:latin typeface="+mn-lt"/>
                  <a:ea typeface="+mn-ea"/>
                  <a:cs typeface="+mn-ea"/>
                  <a:sym typeface="+mn-lt"/>
                </a:rPr>
                <a:t>     </a:t>
              </a:r>
              <a:r>
                <a:rPr lang="en-US" altLang="zh-CN" sz="2200" dirty="0" err="1">
                  <a:solidFill>
                    <a:schemeClr val="bg1"/>
                  </a:solidFill>
                  <a:latin typeface="+mn-lt"/>
                  <a:ea typeface="+mn-ea"/>
                  <a:cs typeface="+mn-ea"/>
                  <a:sym typeface="+mn-lt"/>
                </a:rPr>
                <a:t>rchild</a:t>
              </a:r>
              <a:endParaRPr lang="en-US" altLang="zh-CN" sz="2200" dirty="0">
                <a:solidFill>
                  <a:schemeClr val="bg1"/>
                </a:solidFill>
                <a:latin typeface="+mn-lt"/>
                <a:ea typeface="+mn-ea"/>
                <a:cs typeface="+mn-ea"/>
                <a:sym typeface="+mn-lt"/>
              </a:endParaRPr>
            </a:p>
          </p:txBody>
        </p:sp>
        <p:sp>
          <p:nvSpPr>
            <p:cNvPr id="77828" name="Line 6">
              <a:extLst>
                <a:ext uri="{FF2B5EF4-FFF2-40B4-BE49-F238E27FC236}">
                  <a16:creationId xmlns:a16="http://schemas.microsoft.com/office/drawing/2014/main" id="{B4709666-8711-44E1-84A5-5054DDB82B17}"/>
                </a:ext>
              </a:extLst>
            </p:cNvPr>
            <p:cNvSpPr>
              <a:spLocks noChangeShapeType="1"/>
            </p:cNvSpPr>
            <p:nvPr/>
          </p:nvSpPr>
          <p:spPr bwMode="auto">
            <a:xfrm>
              <a:off x="3552"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29" name="Line 7">
              <a:extLst>
                <a:ext uri="{FF2B5EF4-FFF2-40B4-BE49-F238E27FC236}">
                  <a16:creationId xmlns:a16="http://schemas.microsoft.com/office/drawing/2014/main" id="{7E672844-87F5-4F2C-BAB8-B0CCD6A37076}"/>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30" name="Line 8">
              <a:extLst>
                <a:ext uri="{FF2B5EF4-FFF2-40B4-BE49-F238E27FC236}">
                  <a16:creationId xmlns:a16="http://schemas.microsoft.com/office/drawing/2014/main" id="{6B515166-FE0D-403B-B832-6A2A618BEB7F}"/>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31" name="Line 9">
              <a:extLst>
                <a:ext uri="{FF2B5EF4-FFF2-40B4-BE49-F238E27FC236}">
                  <a16:creationId xmlns:a16="http://schemas.microsoft.com/office/drawing/2014/main" id="{D19E6875-FE7B-4735-93E1-6E3CC8811E4C}"/>
                </a:ext>
              </a:extLst>
            </p:cNvPr>
            <p:cNvSpPr>
              <a:spLocks noChangeShapeType="1"/>
            </p:cNvSpPr>
            <p:nvPr/>
          </p:nvSpPr>
          <p:spPr bwMode="auto">
            <a:xfrm>
              <a:off x="4560"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3" name="Group 10">
            <a:extLst>
              <a:ext uri="{FF2B5EF4-FFF2-40B4-BE49-F238E27FC236}">
                <a16:creationId xmlns:a16="http://schemas.microsoft.com/office/drawing/2014/main" id="{D70EF35E-5EA2-8748-8D9C-F29B17A44180}"/>
              </a:ext>
            </a:extLst>
          </p:cNvPr>
          <p:cNvGrpSpPr>
            <a:grpSpLocks/>
          </p:cNvGrpSpPr>
          <p:nvPr/>
        </p:nvGrpSpPr>
        <p:grpSpPr bwMode="auto">
          <a:xfrm>
            <a:off x="1466850" y="3519488"/>
            <a:ext cx="1852613" cy="1668462"/>
            <a:chOff x="1632" y="768"/>
            <a:chExt cx="1167" cy="1051"/>
          </a:xfrm>
        </p:grpSpPr>
        <p:sp>
          <p:nvSpPr>
            <p:cNvPr id="77833" name="Oval 11">
              <a:extLst>
                <a:ext uri="{FF2B5EF4-FFF2-40B4-BE49-F238E27FC236}">
                  <a16:creationId xmlns:a16="http://schemas.microsoft.com/office/drawing/2014/main" id="{5C31A71D-0BE8-4F02-B144-7ECF1C0A7CD4}"/>
                </a:ext>
              </a:extLst>
            </p:cNvPr>
            <p:cNvSpPr>
              <a:spLocks noChangeArrowheads="1"/>
            </p:cNvSpPr>
            <p:nvPr/>
          </p:nvSpPr>
          <p:spPr bwMode="auto">
            <a:xfrm>
              <a:off x="2112" y="768"/>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A</a:t>
              </a:r>
            </a:p>
          </p:txBody>
        </p:sp>
        <p:sp>
          <p:nvSpPr>
            <p:cNvPr id="77834" name="Oval 12">
              <a:extLst>
                <a:ext uri="{FF2B5EF4-FFF2-40B4-BE49-F238E27FC236}">
                  <a16:creationId xmlns:a16="http://schemas.microsoft.com/office/drawing/2014/main" id="{18078BC5-791D-4E15-8DEF-7E8212A4FA29}"/>
                </a:ext>
              </a:extLst>
            </p:cNvPr>
            <p:cNvSpPr>
              <a:spLocks noChangeArrowheads="1"/>
            </p:cNvSpPr>
            <p:nvPr/>
          </p:nvSpPr>
          <p:spPr bwMode="auto">
            <a:xfrm>
              <a:off x="1632" y="1152"/>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77835" name="Oval 13">
              <a:extLst>
                <a:ext uri="{FF2B5EF4-FFF2-40B4-BE49-F238E27FC236}">
                  <a16:creationId xmlns:a16="http://schemas.microsoft.com/office/drawing/2014/main" id="{F424BA5C-B813-495B-B9E7-0084869B7DBB}"/>
                </a:ext>
              </a:extLst>
            </p:cNvPr>
            <p:cNvSpPr>
              <a:spLocks noChangeArrowheads="1"/>
            </p:cNvSpPr>
            <p:nvPr/>
          </p:nvSpPr>
          <p:spPr bwMode="auto">
            <a:xfrm>
              <a:off x="1920" y="1584"/>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C</a:t>
              </a:r>
            </a:p>
          </p:txBody>
        </p:sp>
        <p:sp>
          <p:nvSpPr>
            <p:cNvPr id="77836" name="Oval 14">
              <a:extLst>
                <a:ext uri="{FF2B5EF4-FFF2-40B4-BE49-F238E27FC236}">
                  <a16:creationId xmlns:a16="http://schemas.microsoft.com/office/drawing/2014/main" id="{4C15B2EF-B6A2-438B-BF8C-3A374157C55E}"/>
                </a:ext>
              </a:extLst>
            </p:cNvPr>
            <p:cNvSpPr>
              <a:spLocks noChangeArrowheads="1"/>
            </p:cNvSpPr>
            <p:nvPr/>
          </p:nvSpPr>
          <p:spPr bwMode="auto">
            <a:xfrm>
              <a:off x="2544" y="1152"/>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D</a:t>
              </a:r>
            </a:p>
          </p:txBody>
        </p:sp>
        <p:sp>
          <p:nvSpPr>
            <p:cNvPr id="77837" name="Oval 15">
              <a:extLst>
                <a:ext uri="{FF2B5EF4-FFF2-40B4-BE49-F238E27FC236}">
                  <a16:creationId xmlns:a16="http://schemas.microsoft.com/office/drawing/2014/main" id="{0A4963D4-980A-4ADD-86BB-094E6E11F498}"/>
                </a:ext>
              </a:extLst>
            </p:cNvPr>
            <p:cNvSpPr>
              <a:spLocks noChangeArrowheads="1"/>
            </p:cNvSpPr>
            <p:nvPr/>
          </p:nvSpPr>
          <p:spPr bwMode="auto">
            <a:xfrm>
              <a:off x="2256" y="1584"/>
              <a:ext cx="255" cy="2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E</a:t>
              </a:r>
            </a:p>
          </p:txBody>
        </p:sp>
        <p:sp>
          <p:nvSpPr>
            <p:cNvPr id="77838" name="Line 16">
              <a:extLst>
                <a:ext uri="{FF2B5EF4-FFF2-40B4-BE49-F238E27FC236}">
                  <a16:creationId xmlns:a16="http://schemas.microsoft.com/office/drawing/2014/main" id="{1831534B-2BA7-4C2E-8A3F-D10489B13356}"/>
                </a:ext>
              </a:extLst>
            </p:cNvPr>
            <p:cNvSpPr>
              <a:spLocks noChangeShapeType="1"/>
            </p:cNvSpPr>
            <p:nvPr/>
          </p:nvSpPr>
          <p:spPr bwMode="auto">
            <a:xfrm flipH="1">
              <a:off x="1872" y="9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39" name="Line 17">
              <a:extLst>
                <a:ext uri="{FF2B5EF4-FFF2-40B4-BE49-F238E27FC236}">
                  <a16:creationId xmlns:a16="http://schemas.microsoft.com/office/drawing/2014/main" id="{D189AD6C-06B4-4C50-8CFD-9BA057CDCA9B}"/>
                </a:ext>
              </a:extLst>
            </p:cNvPr>
            <p:cNvSpPr>
              <a:spLocks noChangeShapeType="1"/>
            </p:cNvSpPr>
            <p:nvPr/>
          </p:nvSpPr>
          <p:spPr bwMode="auto">
            <a:xfrm>
              <a:off x="2304" y="9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40" name="Line 18">
              <a:extLst>
                <a:ext uri="{FF2B5EF4-FFF2-40B4-BE49-F238E27FC236}">
                  <a16:creationId xmlns:a16="http://schemas.microsoft.com/office/drawing/2014/main" id="{9D8B6414-0C42-4CF5-9C27-6AF2906DE8A5}"/>
                </a:ext>
              </a:extLst>
            </p:cNvPr>
            <p:cNvSpPr>
              <a:spLocks noChangeShapeType="1"/>
            </p:cNvSpPr>
            <p:nvPr/>
          </p:nvSpPr>
          <p:spPr bwMode="auto">
            <a:xfrm>
              <a:off x="1824" y="1392"/>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41" name="Line 19">
              <a:extLst>
                <a:ext uri="{FF2B5EF4-FFF2-40B4-BE49-F238E27FC236}">
                  <a16:creationId xmlns:a16="http://schemas.microsoft.com/office/drawing/2014/main" id="{33C704FE-BE54-4E16-AA40-754A0F558EF7}"/>
                </a:ext>
              </a:extLst>
            </p:cNvPr>
            <p:cNvSpPr>
              <a:spLocks noChangeShapeType="1"/>
            </p:cNvSpPr>
            <p:nvPr/>
          </p:nvSpPr>
          <p:spPr bwMode="auto">
            <a:xfrm flipH="1">
              <a:off x="2496" y="1392"/>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39028" name="Line 20">
            <a:extLst>
              <a:ext uri="{FF2B5EF4-FFF2-40B4-BE49-F238E27FC236}">
                <a16:creationId xmlns:a16="http://schemas.microsoft.com/office/drawing/2014/main" id="{0259A9DF-D1D8-4980-95E4-EF16FE597067}"/>
              </a:ext>
            </a:extLst>
          </p:cNvPr>
          <p:cNvSpPr>
            <a:spLocks noChangeShapeType="1"/>
          </p:cNvSpPr>
          <p:nvPr/>
        </p:nvSpPr>
        <p:spPr bwMode="auto">
          <a:xfrm flipH="1">
            <a:off x="4978400" y="3252788"/>
            <a:ext cx="609600" cy="609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29" name="Line 21">
            <a:extLst>
              <a:ext uri="{FF2B5EF4-FFF2-40B4-BE49-F238E27FC236}">
                <a16:creationId xmlns:a16="http://schemas.microsoft.com/office/drawing/2014/main" id="{124AA12A-D6EB-4A37-B4C1-AD238967C216}"/>
              </a:ext>
            </a:extLst>
          </p:cNvPr>
          <p:cNvSpPr>
            <a:spLocks noChangeShapeType="1"/>
          </p:cNvSpPr>
          <p:nvPr/>
        </p:nvSpPr>
        <p:spPr bwMode="auto">
          <a:xfrm>
            <a:off x="6807200" y="3252788"/>
            <a:ext cx="838200" cy="609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30" name="Line 22">
            <a:extLst>
              <a:ext uri="{FF2B5EF4-FFF2-40B4-BE49-F238E27FC236}">
                <a16:creationId xmlns:a16="http://schemas.microsoft.com/office/drawing/2014/main" id="{4892F3FF-824B-4A36-BD5D-98C1AFE8505D}"/>
              </a:ext>
            </a:extLst>
          </p:cNvPr>
          <p:cNvSpPr>
            <a:spLocks noChangeShapeType="1"/>
          </p:cNvSpPr>
          <p:nvPr/>
        </p:nvSpPr>
        <p:spPr bwMode="auto">
          <a:xfrm>
            <a:off x="5435600" y="4167188"/>
            <a:ext cx="381000" cy="6858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31" name="Line 23">
            <a:extLst>
              <a:ext uri="{FF2B5EF4-FFF2-40B4-BE49-F238E27FC236}">
                <a16:creationId xmlns:a16="http://schemas.microsoft.com/office/drawing/2014/main" id="{C1EC1CC4-1FF3-491C-ADAF-17550DA3C7DD}"/>
              </a:ext>
            </a:extLst>
          </p:cNvPr>
          <p:cNvSpPr>
            <a:spLocks noChangeShapeType="1"/>
          </p:cNvSpPr>
          <p:nvPr/>
        </p:nvSpPr>
        <p:spPr bwMode="auto">
          <a:xfrm flipH="1">
            <a:off x="6654800" y="4167188"/>
            <a:ext cx="457200" cy="6858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4" name="Group 24">
            <a:extLst>
              <a:ext uri="{FF2B5EF4-FFF2-40B4-BE49-F238E27FC236}">
                <a16:creationId xmlns:a16="http://schemas.microsoft.com/office/drawing/2014/main" id="{EF97E060-6969-8545-BC3E-9BB47428BD07}"/>
              </a:ext>
            </a:extLst>
          </p:cNvPr>
          <p:cNvGrpSpPr>
            <a:grpSpLocks/>
          </p:cNvGrpSpPr>
          <p:nvPr/>
        </p:nvGrpSpPr>
        <p:grpSpPr bwMode="auto">
          <a:xfrm>
            <a:off x="4140200" y="2338388"/>
            <a:ext cx="4191000" cy="3536950"/>
            <a:chOff x="2928" y="144"/>
            <a:chExt cx="2640" cy="2228"/>
          </a:xfrm>
        </p:grpSpPr>
        <p:grpSp>
          <p:nvGrpSpPr>
            <p:cNvPr id="80923" name="Group 25">
              <a:extLst>
                <a:ext uri="{FF2B5EF4-FFF2-40B4-BE49-F238E27FC236}">
                  <a16:creationId xmlns:a16="http://schemas.microsoft.com/office/drawing/2014/main" id="{49A1D702-15E4-0A45-9ABC-11D4020E2DB4}"/>
                </a:ext>
              </a:extLst>
            </p:cNvPr>
            <p:cNvGrpSpPr>
              <a:grpSpLocks/>
            </p:cNvGrpSpPr>
            <p:nvPr/>
          </p:nvGrpSpPr>
          <p:grpSpPr bwMode="auto">
            <a:xfrm>
              <a:off x="3792" y="528"/>
              <a:ext cx="912" cy="256"/>
              <a:chOff x="3216" y="3312"/>
              <a:chExt cx="1680" cy="256"/>
            </a:xfrm>
          </p:grpSpPr>
          <p:sp>
            <p:nvSpPr>
              <p:cNvPr id="77848" name="Rectangle 26">
                <a:extLst>
                  <a:ext uri="{FF2B5EF4-FFF2-40B4-BE49-F238E27FC236}">
                    <a16:creationId xmlns:a16="http://schemas.microsoft.com/office/drawing/2014/main" id="{C09BEFD7-E641-49D5-A4C3-C28EECA87BBE}"/>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77849" name="Line 27">
                <a:extLst>
                  <a:ext uri="{FF2B5EF4-FFF2-40B4-BE49-F238E27FC236}">
                    <a16:creationId xmlns:a16="http://schemas.microsoft.com/office/drawing/2014/main" id="{853F9BAC-B9B4-4568-95C6-45A82CF68C90}"/>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50" name="Line 28">
                <a:extLst>
                  <a:ext uri="{FF2B5EF4-FFF2-40B4-BE49-F238E27FC236}">
                    <a16:creationId xmlns:a16="http://schemas.microsoft.com/office/drawing/2014/main" id="{3B64A022-1456-49E1-9390-311A60FF41B2}"/>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51" name="Line 29">
                <a:extLst>
                  <a:ext uri="{FF2B5EF4-FFF2-40B4-BE49-F238E27FC236}">
                    <a16:creationId xmlns:a16="http://schemas.microsoft.com/office/drawing/2014/main" id="{F1937186-AF1C-4733-8388-205AD7D28426}"/>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52" name="Line 30">
                <a:extLst>
                  <a:ext uri="{FF2B5EF4-FFF2-40B4-BE49-F238E27FC236}">
                    <a16:creationId xmlns:a16="http://schemas.microsoft.com/office/drawing/2014/main" id="{83049295-4441-493C-B3A1-87B6249C4851}"/>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7853" name="Rectangle 31">
              <a:extLst>
                <a:ext uri="{FF2B5EF4-FFF2-40B4-BE49-F238E27FC236}">
                  <a16:creationId xmlns:a16="http://schemas.microsoft.com/office/drawing/2014/main" id="{C6FA8D22-B27E-4C55-B4CC-9376EB284858}"/>
                </a:ext>
              </a:extLst>
            </p:cNvPr>
            <p:cNvSpPr>
              <a:spLocks noChangeArrowheads="1"/>
            </p:cNvSpPr>
            <p:nvPr/>
          </p:nvSpPr>
          <p:spPr bwMode="auto">
            <a:xfrm>
              <a:off x="2928" y="1104"/>
              <a:ext cx="91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B</a:t>
              </a:r>
            </a:p>
          </p:txBody>
        </p:sp>
        <p:sp>
          <p:nvSpPr>
            <p:cNvPr id="77854" name="Line 32">
              <a:extLst>
                <a:ext uri="{FF2B5EF4-FFF2-40B4-BE49-F238E27FC236}">
                  <a16:creationId xmlns:a16="http://schemas.microsoft.com/office/drawing/2014/main" id="{981078FA-3364-4DDA-A9D9-4DCD268A41E9}"/>
                </a:ext>
              </a:extLst>
            </p:cNvPr>
            <p:cNvSpPr>
              <a:spLocks noChangeShapeType="1"/>
            </p:cNvSpPr>
            <p:nvPr/>
          </p:nvSpPr>
          <p:spPr bwMode="auto">
            <a:xfrm>
              <a:off x="3110" y="1104"/>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55" name="Line 33">
              <a:extLst>
                <a:ext uri="{FF2B5EF4-FFF2-40B4-BE49-F238E27FC236}">
                  <a16:creationId xmlns:a16="http://schemas.microsoft.com/office/drawing/2014/main" id="{2109AC15-D7C1-4CAF-9B92-E2F3F96663BD}"/>
                </a:ext>
              </a:extLst>
            </p:cNvPr>
            <p:cNvSpPr>
              <a:spLocks noChangeShapeType="1"/>
            </p:cNvSpPr>
            <p:nvPr/>
          </p:nvSpPr>
          <p:spPr bwMode="auto">
            <a:xfrm>
              <a:off x="3293" y="1104"/>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56" name="Line 34">
              <a:extLst>
                <a:ext uri="{FF2B5EF4-FFF2-40B4-BE49-F238E27FC236}">
                  <a16:creationId xmlns:a16="http://schemas.microsoft.com/office/drawing/2014/main" id="{76A80DD2-03DD-47F2-A584-94595130DF66}"/>
                </a:ext>
              </a:extLst>
            </p:cNvPr>
            <p:cNvSpPr>
              <a:spLocks noChangeShapeType="1"/>
            </p:cNvSpPr>
            <p:nvPr/>
          </p:nvSpPr>
          <p:spPr bwMode="auto">
            <a:xfrm>
              <a:off x="3475" y="1104"/>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57" name="Line 35">
              <a:extLst>
                <a:ext uri="{FF2B5EF4-FFF2-40B4-BE49-F238E27FC236}">
                  <a16:creationId xmlns:a16="http://schemas.microsoft.com/office/drawing/2014/main" id="{9C937BE4-66E7-4C31-97CB-C35DADDF148B}"/>
                </a:ext>
              </a:extLst>
            </p:cNvPr>
            <p:cNvSpPr>
              <a:spLocks noChangeShapeType="1"/>
            </p:cNvSpPr>
            <p:nvPr/>
          </p:nvSpPr>
          <p:spPr bwMode="auto">
            <a:xfrm>
              <a:off x="3658" y="110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80929" name="Group 36">
              <a:extLst>
                <a:ext uri="{FF2B5EF4-FFF2-40B4-BE49-F238E27FC236}">
                  <a16:creationId xmlns:a16="http://schemas.microsoft.com/office/drawing/2014/main" id="{05B19009-4DF7-0241-A774-D6BA9E8D4366}"/>
                </a:ext>
              </a:extLst>
            </p:cNvPr>
            <p:cNvGrpSpPr>
              <a:grpSpLocks/>
            </p:cNvGrpSpPr>
            <p:nvPr/>
          </p:nvGrpSpPr>
          <p:grpSpPr bwMode="auto">
            <a:xfrm>
              <a:off x="4656" y="1104"/>
              <a:ext cx="912" cy="256"/>
              <a:chOff x="3216" y="3312"/>
              <a:chExt cx="1680" cy="256"/>
            </a:xfrm>
          </p:grpSpPr>
          <p:sp>
            <p:nvSpPr>
              <p:cNvPr id="77859" name="Rectangle 37">
                <a:extLst>
                  <a:ext uri="{FF2B5EF4-FFF2-40B4-BE49-F238E27FC236}">
                    <a16:creationId xmlns:a16="http://schemas.microsoft.com/office/drawing/2014/main" id="{1F6B3C29-E03D-499C-9146-163DF9390D4A}"/>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77860" name="Line 38">
                <a:extLst>
                  <a:ext uri="{FF2B5EF4-FFF2-40B4-BE49-F238E27FC236}">
                    <a16:creationId xmlns:a16="http://schemas.microsoft.com/office/drawing/2014/main" id="{FA7BC660-3824-4F97-8B21-79F1D3FE3E36}"/>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61" name="Line 39">
                <a:extLst>
                  <a:ext uri="{FF2B5EF4-FFF2-40B4-BE49-F238E27FC236}">
                    <a16:creationId xmlns:a16="http://schemas.microsoft.com/office/drawing/2014/main" id="{C58C1C97-9057-4B74-B46A-6952B6E051DE}"/>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62" name="Line 40">
                <a:extLst>
                  <a:ext uri="{FF2B5EF4-FFF2-40B4-BE49-F238E27FC236}">
                    <a16:creationId xmlns:a16="http://schemas.microsoft.com/office/drawing/2014/main" id="{1DE1EC14-E649-4C58-B1DE-83172085AC5E}"/>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63" name="Line 41">
                <a:extLst>
                  <a:ext uri="{FF2B5EF4-FFF2-40B4-BE49-F238E27FC236}">
                    <a16:creationId xmlns:a16="http://schemas.microsoft.com/office/drawing/2014/main" id="{197A4738-CCF5-4E34-88FE-145818EA1A04}"/>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0930" name="Group 42">
              <a:extLst>
                <a:ext uri="{FF2B5EF4-FFF2-40B4-BE49-F238E27FC236}">
                  <a16:creationId xmlns:a16="http://schemas.microsoft.com/office/drawing/2014/main" id="{540D3221-01BF-0845-920E-4A40FC31DCFC}"/>
                </a:ext>
              </a:extLst>
            </p:cNvPr>
            <p:cNvGrpSpPr>
              <a:grpSpLocks/>
            </p:cNvGrpSpPr>
            <p:nvPr/>
          </p:nvGrpSpPr>
          <p:grpSpPr bwMode="auto">
            <a:xfrm>
              <a:off x="3264" y="1728"/>
              <a:ext cx="912" cy="256"/>
              <a:chOff x="3216" y="3312"/>
              <a:chExt cx="1680" cy="256"/>
            </a:xfrm>
          </p:grpSpPr>
          <p:sp>
            <p:nvSpPr>
              <p:cNvPr id="77865" name="Rectangle 43">
                <a:extLst>
                  <a:ext uri="{FF2B5EF4-FFF2-40B4-BE49-F238E27FC236}">
                    <a16:creationId xmlns:a16="http://schemas.microsoft.com/office/drawing/2014/main" id="{6F20935F-489C-444C-98B9-65A45746E4A9}"/>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C</a:t>
                </a:r>
              </a:p>
            </p:txBody>
          </p:sp>
          <p:sp>
            <p:nvSpPr>
              <p:cNvPr id="77866" name="Line 44">
                <a:extLst>
                  <a:ext uri="{FF2B5EF4-FFF2-40B4-BE49-F238E27FC236}">
                    <a16:creationId xmlns:a16="http://schemas.microsoft.com/office/drawing/2014/main" id="{40C4AAFB-64B1-4AE7-8C53-0C7AFCBD7216}"/>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67" name="Line 45">
                <a:extLst>
                  <a:ext uri="{FF2B5EF4-FFF2-40B4-BE49-F238E27FC236}">
                    <a16:creationId xmlns:a16="http://schemas.microsoft.com/office/drawing/2014/main" id="{EEDDE3A9-F809-44C6-9FFB-2FB21BB095EA}"/>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68" name="Line 46">
                <a:extLst>
                  <a:ext uri="{FF2B5EF4-FFF2-40B4-BE49-F238E27FC236}">
                    <a16:creationId xmlns:a16="http://schemas.microsoft.com/office/drawing/2014/main" id="{49A47A2E-9AF0-4927-B540-2408EEE56DEE}"/>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69" name="Line 47">
                <a:extLst>
                  <a:ext uri="{FF2B5EF4-FFF2-40B4-BE49-F238E27FC236}">
                    <a16:creationId xmlns:a16="http://schemas.microsoft.com/office/drawing/2014/main" id="{7EB9D01F-B752-459F-9A3E-7EB0C0249247}"/>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0931" name="Group 48">
              <a:extLst>
                <a:ext uri="{FF2B5EF4-FFF2-40B4-BE49-F238E27FC236}">
                  <a16:creationId xmlns:a16="http://schemas.microsoft.com/office/drawing/2014/main" id="{3AB944BC-E36B-F440-B96A-0B86D22568E7}"/>
                </a:ext>
              </a:extLst>
            </p:cNvPr>
            <p:cNvGrpSpPr>
              <a:grpSpLocks/>
            </p:cNvGrpSpPr>
            <p:nvPr/>
          </p:nvGrpSpPr>
          <p:grpSpPr bwMode="auto">
            <a:xfrm>
              <a:off x="4272" y="1728"/>
              <a:ext cx="912" cy="256"/>
              <a:chOff x="3216" y="3312"/>
              <a:chExt cx="1680" cy="256"/>
            </a:xfrm>
          </p:grpSpPr>
          <p:sp>
            <p:nvSpPr>
              <p:cNvPr id="77871" name="Rectangle 49">
                <a:extLst>
                  <a:ext uri="{FF2B5EF4-FFF2-40B4-BE49-F238E27FC236}">
                    <a16:creationId xmlns:a16="http://schemas.microsoft.com/office/drawing/2014/main" id="{2569BD3C-9FB3-42C5-9D70-F4F88CA89A15}"/>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E</a:t>
                </a:r>
              </a:p>
            </p:txBody>
          </p:sp>
          <p:sp>
            <p:nvSpPr>
              <p:cNvPr id="77872" name="Line 50">
                <a:extLst>
                  <a:ext uri="{FF2B5EF4-FFF2-40B4-BE49-F238E27FC236}">
                    <a16:creationId xmlns:a16="http://schemas.microsoft.com/office/drawing/2014/main" id="{DF6AC6CC-1473-48C8-B579-1C16C9FB2A91}"/>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73" name="Line 51">
                <a:extLst>
                  <a:ext uri="{FF2B5EF4-FFF2-40B4-BE49-F238E27FC236}">
                    <a16:creationId xmlns:a16="http://schemas.microsoft.com/office/drawing/2014/main" id="{D8AA26A1-6F40-4871-AA6F-40E7A64BE11E}"/>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74" name="Line 52">
                <a:extLst>
                  <a:ext uri="{FF2B5EF4-FFF2-40B4-BE49-F238E27FC236}">
                    <a16:creationId xmlns:a16="http://schemas.microsoft.com/office/drawing/2014/main" id="{7271459D-527E-4518-B7D3-21E60DE21900}"/>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75" name="Line 53">
                <a:extLst>
                  <a:ext uri="{FF2B5EF4-FFF2-40B4-BE49-F238E27FC236}">
                    <a16:creationId xmlns:a16="http://schemas.microsoft.com/office/drawing/2014/main" id="{19793656-5FA4-49C3-BBF3-3920D2E44051}"/>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7876" name="Line 54">
              <a:extLst>
                <a:ext uri="{FF2B5EF4-FFF2-40B4-BE49-F238E27FC236}">
                  <a16:creationId xmlns:a16="http://schemas.microsoft.com/office/drawing/2014/main" id="{8A680B90-7279-4501-97B8-B1AADAD9CCBD}"/>
                </a:ext>
              </a:extLst>
            </p:cNvPr>
            <p:cNvSpPr>
              <a:spLocks noChangeShapeType="1"/>
            </p:cNvSpPr>
            <p:nvPr/>
          </p:nvSpPr>
          <p:spPr bwMode="auto">
            <a:xfrm flipH="1">
              <a:off x="4272" y="288"/>
              <a:ext cx="96" cy="24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77" name="Text Box 55">
              <a:extLst>
                <a:ext uri="{FF2B5EF4-FFF2-40B4-BE49-F238E27FC236}">
                  <a16:creationId xmlns:a16="http://schemas.microsoft.com/office/drawing/2014/main" id="{AD8C085A-5CD8-49BD-895F-4945C681CB97}"/>
                </a:ext>
              </a:extLst>
            </p:cNvPr>
            <p:cNvSpPr txBox="1">
              <a:spLocks noChangeArrowheads="1"/>
            </p:cNvSpPr>
            <p:nvPr/>
          </p:nvSpPr>
          <p:spPr bwMode="auto">
            <a:xfrm>
              <a:off x="4368" y="144"/>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T</a:t>
              </a:r>
            </a:p>
          </p:txBody>
        </p:sp>
        <p:sp>
          <p:nvSpPr>
            <p:cNvPr id="77878" name="Text Box 56">
              <a:extLst>
                <a:ext uri="{FF2B5EF4-FFF2-40B4-BE49-F238E27FC236}">
                  <a16:creationId xmlns:a16="http://schemas.microsoft.com/office/drawing/2014/main" id="{46D04B13-B6B7-446B-829E-FBBD8DF27E53}"/>
                </a:ext>
              </a:extLst>
            </p:cNvPr>
            <p:cNvSpPr txBox="1">
              <a:spLocks noChangeArrowheads="1"/>
            </p:cNvSpPr>
            <p:nvPr/>
          </p:nvSpPr>
          <p:spPr bwMode="auto">
            <a:xfrm>
              <a:off x="3427" y="2084"/>
              <a:ext cx="17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zh-CN" sz="2400" b="0" dirty="0">
                  <a:latin typeface="+mn-lt"/>
                  <a:ea typeface="+mn-ea"/>
                  <a:cs typeface="+mn-ea"/>
                  <a:sym typeface="+mn-lt"/>
                </a:rPr>
                <a:t>后序序列：</a:t>
              </a:r>
              <a:r>
                <a:rPr lang="en-US" altLang="zh-CN" sz="2400" b="0" dirty="0">
                  <a:latin typeface="+mn-lt"/>
                  <a:ea typeface="+mn-ea"/>
                  <a:cs typeface="+mn-ea"/>
                  <a:sym typeface="+mn-lt"/>
                </a:rPr>
                <a:t>CBEDA</a:t>
              </a:r>
            </a:p>
          </p:txBody>
        </p:sp>
      </p:grpSp>
      <p:sp>
        <p:nvSpPr>
          <p:cNvPr id="939065" name="Text Box 57">
            <a:extLst>
              <a:ext uri="{FF2B5EF4-FFF2-40B4-BE49-F238E27FC236}">
                <a16:creationId xmlns:a16="http://schemas.microsoft.com/office/drawing/2014/main" id="{62FDF1E9-E5B4-4171-B81D-042170119276}"/>
              </a:ext>
            </a:extLst>
          </p:cNvPr>
          <p:cNvSpPr txBox="1">
            <a:spLocks noChangeArrowheads="1"/>
          </p:cNvSpPr>
          <p:nvPr/>
        </p:nvSpPr>
        <p:spPr bwMode="auto">
          <a:xfrm>
            <a:off x="5794375" y="29622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9066" name="Text Box 58">
            <a:extLst>
              <a:ext uri="{FF2B5EF4-FFF2-40B4-BE49-F238E27FC236}">
                <a16:creationId xmlns:a16="http://schemas.microsoft.com/office/drawing/2014/main" id="{A7074E8C-4DE5-476F-A8F9-2E22C76C6E9A}"/>
              </a:ext>
            </a:extLst>
          </p:cNvPr>
          <p:cNvSpPr txBox="1">
            <a:spLocks noChangeArrowheads="1"/>
          </p:cNvSpPr>
          <p:nvPr/>
        </p:nvSpPr>
        <p:spPr bwMode="auto">
          <a:xfrm>
            <a:off x="6367463" y="29654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9067" name="Text Box 59">
            <a:extLst>
              <a:ext uri="{FF2B5EF4-FFF2-40B4-BE49-F238E27FC236}">
                <a16:creationId xmlns:a16="http://schemas.microsoft.com/office/drawing/2014/main" id="{9D2B9AD5-61E0-43C8-B3B6-B08E2D3E471E}"/>
              </a:ext>
            </a:extLst>
          </p:cNvPr>
          <p:cNvSpPr txBox="1">
            <a:spLocks noChangeArrowheads="1"/>
          </p:cNvSpPr>
          <p:nvPr/>
        </p:nvSpPr>
        <p:spPr bwMode="auto">
          <a:xfrm>
            <a:off x="4994275" y="38703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9068" name="Text Box 60">
            <a:extLst>
              <a:ext uri="{FF2B5EF4-FFF2-40B4-BE49-F238E27FC236}">
                <a16:creationId xmlns:a16="http://schemas.microsoft.com/office/drawing/2014/main" id="{6849A157-90FC-4FC9-998A-0AC18B6454BB}"/>
              </a:ext>
            </a:extLst>
          </p:cNvPr>
          <p:cNvSpPr txBox="1">
            <a:spLocks noChangeArrowheads="1"/>
          </p:cNvSpPr>
          <p:nvPr/>
        </p:nvSpPr>
        <p:spPr bwMode="auto">
          <a:xfrm>
            <a:off x="7146925" y="38687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9069" name="Text Box 61">
            <a:extLst>
              <a:ext uri="{FF2B5EF4-FFF2-40B4-BE49-F238E27FC236}">
                <a16:creationId xmlns:a16="http://schemas.microsoft.com/office/drawing/2014/main" id="{D68DBCE6-F07C-4C4D-B3DC-61CB6A702B21}"/>
              </a:ext>
            </a:extLst>
          </p:cNvPr>
          <p:cNvSpPr txBox="1">
            <a:spLocks noChangeArrowheads="1"/>
          </p:cNvSpPr>
          <p:nvPr/>
        </p:nvSpPr>
        <p:spPr bwMode="auto">
          <a:xfrm>
            <a:off x="4413250" y="38560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9070" name="Text Box 62">
            <a:extLst>
              <a:ext uri="{FF2B5EF4-FFF2-40B4-BE49-F238E27FC236}">
                <a16:creationId xmlns:a16="http://schemas.microsoft.com/office/drawing/2014/main" id="{12223516-9112-45DB-BF7F-669933EFD4D1}"/>
              </a:ext>
            </a:extLst>
          </p:cNvPr>
          <p:cNvSpPr txBox="1">
            <a:spLocks noChangeArrowheads="1"/>
          </p:cNvSpPr>
          <p:nvPr/>
        </p:nvSpPr>
        <p:spPr bwMode="auto">
          <a:xfrm>
            <a:off x="7727950" y="38687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9071" name="Text Box 63">
            <a:extLst>
              <a:ext uri="{FF2B5EF4-FFF2-40B4-BE49-F238E27FC236}">
                <a16:creationId xmlns:a16="http://schemas.microsoft.com/office/drawing/2014/main" id="{B90568BE-A8ED-45A3-AD27-88805AA06423}"/>
              </a:ext>
            </a:extLst>
          </p:cNvPr>
          <p:cNvSpPr txBox="1">
            <a:spLocks noChangeArrowheads="1"/>
          </p:cNvSpPr>
          <p:nvPr/>
        </p:nvSpPr>
        <p:spPr bwMode="auto">
          <a:xfrm>
            <a:off x="5551488" y="48720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9072" name="Text Box 64">
            <a:extLst>
              <a:ext uri="{FF2B5EF4-FFF2-40B4-BE49-F238E27FC236}">
                <a16:creationId xmlns:a16="http://schemas.microsoft.com/office/drawing/2014/main" id="{3E0010B8-575C-4F8D-BD6A-BB87603FA36F}"/>
              </a:ext>
            </a:extLst>
          </p:cNvPr>
          <p:cNvSpPr txBox="1">
            <a:spLocks noChangeArrowheads="1"/>
          </p:cNvSpPr>
          <p:nvPr/>
        </p:nvSpPr>
        <p:spPr bwMode="auto">
          <a:xfrm>
            <a:off x="7134225" y="48466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9073" name="Text Box 65">
            <a:extLst>
              <a:ext uri="{FF2B5EF4-FFF2-40B4-BE49-F238E27FC236}">
                <a16:creationId xmlns:a16="http://schemas.microsoft.com/office/drawing/2014/main" id="{0670273A-DF3C-4D94-8F78-95B44FA46A04}"/>
              </a:ext>
            </a:extLst>
          </p:cNvPr>
          <p:cNvSpPr txBox="1">
            <a:spLocks noChangeArrowheads="1"/>
          </p:cNvSpPr>
          <p:nvPr/>
        </p:nvSpPr>
        <p:spPr bwMode="auto">
          <a:xfrm>
            <a:off x="4932363" y="48704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9074" name="Text Box 66">
            <a:extLst>
              <a:ext uri="{FF2B5EF4-FFF2-40B4-BE49-F238E27FC236}">
                <a16:creationId xmlns:a16="http://schemas.microsoft.com/office/drawing/2014/main" id="{C809F193-2436-45CB-A3B1-67C83AD1A35B}"/>
              </a:ext>
            </a:extLst>
          </p:cNvPr>
          <p:cNvSpPr txBox="1">
            <a:spLocks noChangeArrowheads="1"/>
          </p:cNvSpPr>
          <p:nvPr/>
        </p:nvSpPr>
        <p:spPr bwMode="auto">
          <a:xfrm>
            <a:off x="6553200" y="48704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9075" name="Text Box 67">
            <a:extLst>
              <a:ext uri="{FF2B5EF4-FFF2-40B4-BE49-F238E27FC236}">
                <a16:creationId xmlns:a16="http://schemas.microsoft.com/office/drawing/2014/main" id="{78A64EB4-D0D1-4A6A-AD75-F4F747B62FF5}"/>
              </a:ext>
            </a:extLst>
          </p:cNvPr>
          <p:cNvSpPr txBox="1">
            <a:spLocks noChangeArrowheads="1"/>
          </p:cNvSpPr>
          <p:nvPr/>
        </p:nvSpPr>
        <p:spPr bwMode="auto">
          <a:xfrm>
            <a:off x="4614863" y="4832350"/>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endParaRPr lang="en-US" altLang="zh-CN" sz="2400">
              <a:latin typeface="+mn-lt"/>
              <a:ea typeface="+mn-ea"/>
              <a:cs typeface="+mn-ea"/>
              <a:sym typeface="+mn-lt"/>
            </a:endParaRPr>
          </a:p>
        </p:txBody>
      </p:sp>
      <p:sp>
        <p:nvSpPr>
          <p:cNvPr id="939076" name="Line 68">
            <a:extLst>
              <a:ext uri="{FF2B5EF4-FFF2-40B4-BE49-F238E27FC236}">
                <a16:creationId xmlns:a16="http://schemas.microsoft.com/office/drawing/2014/main" id="{38A72FBA-9AA0-4844-968E-C7AEDC623EF5}"/>
              </a:ext>
            </a:extLst>
          </p:cNvPr>
          <p:cNvSpPr>
            <a:spLocks noChangeShapeType="1"/>
          </p:cNvSpPr>
          <p:nvPr/>
        </p:nvSpPr>
        <p:spPr bwMode="auto">
          <a:xfrm flipH="1" flipV="1">
            <a:off x="4262438" y="4164013"/>
            <a:ext cx="457200" cy="685800"/>
          </a:xfrm>
          <a:prstGeom prst="line">
            <a:avLst/>
          </a:prstGeom>
          <a:noFill/>
          <a:ln w="38100">
            <a:solidFill>
              <a:srgbClr val="FF3300"/>
            </a:solidFill>
            <a:prstDash val="dash"/>
            <a:round/>
            <a:headEnd type="triangle" w="med" len="me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77" name="Line 69">
            <a:extLst>
              <a:ext uri="{FF2B5EF4-FFF2-40B4-BE49-F238E27FC236}">
                <a16:creationId xmlns:a16="http://schemas.microsoft.com/office/drawing/2014/main" id="{6C98949A-30CD-486B-92B8-F487DF59F220}"/>
              </a:ext>
            </a:extLst>
          </p:cNvPr>
          <p:cNvSpPr>
            <a:spLocks noChangeShapeType="1"/>
          </p:cNvSpPr>
          <p:nvPr/>
        </p:nvSpPr>
        <p:spPr bwMode="auto">
          <a:xfrm flipH="1" flipV="1">
            <a:off x="5557838" y="4087813"/>
            <a:ext cx="381000" cy="822325"/>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78" name="Line 70">
            <a:extLst>
              <a:ext uri="{FF2B5EF4-FFF2-40B4-BE49-F238E27FC236}">
                <a16:creationId xmlns:a16="http://schemas.microsoft.com/office/drawing/2014/main" id="{733801A6-B187-4E5B-B364-CFFCE238B773}"/>
              </a:ext>
            </a:extLst>
          </p:cNvPr>
          <p:cNvSpPr>
            <a:spLocks noChangeShapeType="1"/>
          </p:cNvSpPr>
          <p:nvPr/>
        </p:nvSpPr>
        <p:spPr bwMode="auto">
          <a:xfrm flipH="1" flipV="1">
            <a:off x="5557838" y="3935413"/>
            <a:ext cx="838200" cy="974725"/>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79" name="Line 71">
            <a:extLst>
              <a:ext uri="{FF2B5EF4-FFF2-40B4-BE49-F238E27FC236}">
                <a16:creationId xmlns:a16="http://schemas.microsoft.com/office/drawing/2014/main" id="{2740FE67-4F91-4C60-96F8-87332E555044}"/>
              </a:ext>
            </a:extLst>
          </p:cNvPr>
          <p:cNvSpPr>
            <a:spLocks noChangeShapeType="1"/>
          </p:cNvSpPr>
          <p:nvPr/>
        </p:nvSpPr>
        <p:spPr bwMode="auto">
          <a:xfrm flipV="1">
            <a:off x="7539038" y="4224338"/>
            <a:ext cx="533400" cy="6858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80" name="Line 72">
            <a:extLst>
              <a:ext uri="{FF2B5EF4-FFF2-40B4-BE49-F238E27FC236}">
                <a16:creationId xmlns:a16="http://schemas.microsoft.com/office/drawing/2014/main" id="{5D40DFC7-7F2A-4E41-9BF5-6291B522A679}"/>
              </a:ext>
            </a:extLst>
          </p:cNvPr>
          <p:cNvSpPr>
            <a:spLocks noChangeShapeType="1"/>
          </p:cNvSpPr>
          <p:nvPr/>
        </p:nvSpPr>
        <p:spPr bwMode="auto">
          <a:xfrm flipH="1" flipV="1">
            <a:off x="6929438" y="3097213"/>
            <a:ext cx="1295400" cy="8382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95" name="Rectangle 73">
            <a:extLst>
              <a:ext uri="{FF2B5EF4-FFF2-40B4-BE49-F238E27FC236}">
                <a16:creationId xmlns:a16="http://schemas.microsoft.com/office/drawing/2014/main" id="{441B5CD2-5369-441B-83FC-3D0A5BE21A9D}"/>
              </a:ext>
            </a:extLst>
          </p:cNvPr>
          <p:cNvSpPr>
            <a:spLocks noChangeArrowheads="1"/>
          </p:cNvSpPr>
          <p:nvPr/>
        </p:nvSpPr>
        <p:spPr bwMode="auto">
          <a:xfrm>
            <a:off x="855663" y="196850"/>
            <a:ext cx="41973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后序线索二叉树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939065">
                                            <p:txEl>
                                              <p:pRg st="0" end="0"/>
                                            </p:txEl>
                                          </p:spTgt>
                                        </p:tgtEl>
                                        <p:attrNameLst>
                                          <p:attrName>style.visibility</p:attrName>
                                        </p:attrNameLst>
                                      </p:cBhvr>
                                      <p:to>
                                        <p:strVal val="visible"/>
                                      </p:to>
                                    </p:set>
                                    <p:animEffect transition="in" filter="box(out)">
                                      <p:cBhvr>
                                        <p:cTn id="22" dur="500"/>
                                        <p:tgtEl>
                                          <p:spTgt spid="93906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939028"/>
                                        </p:tgtEl>
                                        <p:attrNameLst>
                                          <p:attrName>style.visibility</p:attrName>
                                        </p:attrNameLst>
                                      </p:cBhvr>
                                      <p:to>
                                        <p:strVal val="visible"/>
                                      </p:to>
                                    </p:set>
                                    <p:animEffect transition="in" filter="box(out)">
                                      <p:cBhvr>
                                        <p:cTn id="27" dur="500"/>
                                        <p:tgtEl>
                                          <p:spTgt spid="9390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939066">
                                            <p:txEl>
                                              <p:pRg st="0" end="0"/>
                                            </p:txEl>
                                          </p:spTgt>
                                        </p:tgtEl>
                                        <p:attrNameLst>
                                          <p:attrName>style.visibility</p:attrName>
                                        </p:attrNameLst>
                                      </p:cBhvr>
                                      <p:to>
                                        <p:strVal val="visible"/>
                                      </p:to>
                                    </p:set>
                                    <p:animEffect transition="in" filter="box(out)">
                                      <p:cBhvr>
                                        <p:cTn id="32" dur="500"/>
                                        <p:tgtEl>
                                          <p:spTgt spid="93906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939029"/>
                                        </p:tgtEl>
                                        <p:attrNameLst>
                                          <p:attrName>style.visibility</p:attrName>
                                        </p:attrNameLst>
                                      </p:cBhvr>
                                      <p:to>
                                        <p:strVal val="visible"/>
                                      </p:to>
                                    </p:set>
                                    <p:animEffect transition="in" filter="box(out)">
                                      <p:cBhvr>
                                        <p:cTn id="37" dur="500"/>
                                        <p:tgtEl>
                                          <p:spTgt spid="9390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939069">
                                            <p:txEl>
                                              <p:pRg st="0" end="0"/>
                                            </p:txEl>
                                          </p:spTgt>
                                        </p:tgtEl>
                                        <p:attrNameLst>
                                          <p:attrName>style.visibility</p:attrName>
                                        </p:attrNameLst>
                                      </p:cBhvr>
                                      <p:to>
                                        <p:strVal val="visible"/>
                                      </p:to>
                                    </p:set>
                                    <p:animEffect transition="in" filter="box(out)">
                                      <p:cBhvr>
                                        <p:cTn id="42" dur="500"/>
                                        <p:tgtEl>
                                          <p:spTgt spid="939069">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939076"/>
                                        </p:tgtEl>
                                        <p:attrNameLst>
                                          <p:attrName>style.visibility</p:attrName>
                                        </p:attrNameLst>
                                      </p:cBhvr>
                                      <p:to>
                                        <p:strVal val="visible"/>
                                      </p:to>
                                    </p:set>
                                    <p:animEffect transition="in" filter="box(out)">
                                      <p:cBhvr>
                                        <p:cTn id="47" dur="500"/>
                                        <p:tgtEl>
                                          <p:spTgt spid="93907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939067">
                                            <p:txEl>
                                              <p:pRg st="0" end="0"/>
                                            </p:txEl>
                                          </p:spTgt>
                                        </p:tgtEl>
                                        <p:attrNameLst>
                                          <p:attrName>style.visibility</p:attrName>
                                        </p:attrNameLst>
                                      </p:cBhvr>
                                      <p:to>
                                        <p:strVal val="visible"/>
                                      </p:to>
                                    </p:set>
                                    <p:animEffect transition="in" filter="box(out)">
                                      <p:cBhvr>
                                        <p:cTn id="52" dur="500"/>
                                        <p:tgtEl>
                                          <p:spTgt spid="939067">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nodeType="clickEffect">
                                  <p:stCondLst>
                                    <p:cond delay="0"/>
                                  </p:stCondLst>
                                  <p:childTnLst>
                                    <p:set>
                                      <p:cBhvr>
                                        <p:cTn id="56" dur="1" fill="hold">
                                          <p:stCondLst>
                                            <p:cond delay="0"/>
                                          </p:stCondLst>
                                        </p:cTn>
                                        <p:tgtEl>
                                          <p:spTgt spid="939030"/>
                                        </p:tgtEl>
                                        <p:attrNameLst>
                                          <p:attrName>style.visibility</p:attrName>
                                        </p:attrNameLst>
                                      </p:cBhvr>
                                      <p:to>
                                        <p:strVal val="visible"/>
                                      </p:to>
                                    </p:set>
                                    <p:animEffect transition="in" filter="box(out)">
                                      <p:cBhvr>
                                        <p:cTn id="57" dur="500"/>
                                        <p:tgtEl>
                                          <p:spTgt spid="93903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939068">
                                            <p:txEl>
                                              <p:pRg st="0" end="0"/>
                                            </p:txEl>
                                          </p:spTgt>
                                        </p:tgtEl>
                                        <p:attrNameLst>
                                          <p:attrName>style.visibility</p:attrName>
                                        </p:attrNameLst>
                                      </p:cBhvr>
                                      <p:to>
                                        <p:strVal val="visible"/>
                                      </p:to>
                                    </p:set>
                                    <p:animEffect transition="in" filter="box(out)">
                                      <p:cBhvr>
                                        <p:cTn id="62" dur="500"/>
                                        <p:tgtEl>
                                          <p:spTgt spid="939068">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nodeType="clickEffect">
                                  <p:stCondLst>
                                    <p:cond delay="0"/>
                                  </p:stCondLst>
                                  <p:childTnLst>
                                    <p:set>
                                      <p:cBhvr>
                                        <p:cTn id="66" dur="1" fill="hold">
                                          <p:stCondLst>
                                            <p:cond delay="0"/>
                                          </p:stCondLst>
                                        </p:cTn>
                                        <p:tgtEl>
                                          <p:spTgt spid="939031"/>
                                        </p:tgtEl>
                                        <p:attrNameLst>
                                          <p:attrName>style.visibility</p:attrName>
                                        </p:attrNameLst>
                                      </p:cBhvr>
                                      <p:to>
                                        <p:strVal val="visible"/>
                                      </p:to>
                                    </p:set>
                                    <p:animEffect transition="in" filter="box(out)">
                                      <p:cBhvr>
                                        <p:cTn id="67" dur="500"/>
                                        <p:tgtEl>
                                          <p:spTgt spid="93903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939070">
                                            <p:txEl>
                                              <p:pRg st="0" end="0"/>
                                            </p:txEl>
                                          </p:spTgt>
                                        </p:tgtEl>
                                        <p:attrNameLst>
                                          <p:attrName>style.visibility</p:attrName>
                                        </p:attrNameLst>
                                      </p:cBhvr>
                                      <p:to>
                                        <p:strVal val="visible"/>
                                      </p:to>
                                    </p:set>
                                    <p:animEffect transition="in" filter="box(out)">
                                      <p:cBhvr>
                                        <p:cTn id="72" dur="500"/>
                                        <p:tgtEl>
                                          <p:spTgt spid="939070">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32" fill="hold" nodeType="clickEffect">
                                  <p:stCondLst>
                                    <p:cond delay="0"/>
                                  </p:stCondLst>
                                  <p:childTnLst>
                                    <p:set>
                                      <p:cBhvr>
                                        <p:cTn id="76" dur="1" fill="hold">
                                          <p:stCondLst>
                                            <p:cond delay="0"/>
                                          </p:stCondLst>
                                        </p:cTn>
                                        <p:tgtEl>
                                          <p:spTgt spid="939080"/>
                                        </p:tgtEl>
                                        <p:attrNameLst>
                                          <p:attrName>style.visibility</p:attrName>
                                        </p:attrNameLst>
                                      </p:cBhvr>
                                      <p:to>
                                        <p:strVal val="visible"/>
                                      </p:to>
                                    </p:set>
                                    <p:animEffect transition="in" filter="box(out)">
                                      <p:cBhvr>
                                        <p:cTn id="77" dur="500"/>
                                        <p:tgtEl>
                                          <p:spTgt spid="93908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939073">
                                            <p:txEl>
                                              <p:pRg st="0" end="0"/>
                                            </p:txEl>
                                          </p:spTgt>
                                        </p:tgtEl>
                                        <p:attrNameLst>
                                          <p:attrName>style.visibility</p:attrName>
                                        </p:attrNameLst>
                                      </p:cBhvr>
                                      <p:to>
                                        <p:strVal val="visible"/>
                                      </p:to>
                                    </p:set>
                                    <p:animEffect transition="in" filter="box(out)">
                                      <p:cBhvr>
                                        <p:cTn id="82" dur="500"/>
                                        <p:tgtEl>
                                          <p:spTgt spid="939073">
                                            <p:txEl>
                                              <p:pRg st="0" end="0"/>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939075">
                                            <p:txEl>
                                              <p:pRg st="0" end="0"/>
                                            </p:txEl>
                                          </p:spTgt>
                                        </p:tgtEl>
                                        <p:attrNameLst>
                                          <p:attrName>style.visibility</p:attrName>
                                        </p:attrNameLst>
                                      </p:cBhvr>
                                      <p:to>
                                        <p:strVal val="visible"/>
                                      </p:to>
                                    </p:set>
                                    <p:animEffect transition="in" filter="box(out)">
                                      <p:cBhvr>
                                        <p:cTn id="87" dur="500"/>
                                        <p:tgtEl>
                                          <p:spTgt spid="939075">
                                            <p:txEl>
                                              <p:pRg st="0" end="0"/>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939071">
                                            <p:txEl>
                                              <p:pRg st="0" end="0"/>
                                            </p:txEl>
                                          </p:spTgt>
                                        </p:tgtEl>
                                        <p:attrNameLst>
                                          <p:attrName>style.visibility</p:attrName>
                                        </p:attrNameLst>
                                      </p:cBhvr>
                                      <p:to>
                                        <p:strVal val="visible"/>
                                      </p:to>
                                    </p:set>
                                    <p:animEffect transition="in" filter="box(out)">
                                      <p:cBhvr>
                                        <p:cTn id="92" dur="500"/>
                                        <p:tgtEl>
                                          <p:spTgt spid="939071">
                                            <p:txEl>
                                              <p:pRg st="0" end="0"/>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32" fill="hold" nodeType="clickEffect">
                                  <p:stCondLst>
                                    <p:cond delay="0"/>
                                  </p:stCondLst>
                                  <p:childTnLst>
                                    <p:set>
                                      <p:cBhvr>
                                        <p:cTn id="96" dur="1" fill="hold">
                                          <p:stCondLst>
                                            <p:cond delay="0"/>
                                          </p:stCondLst>
                                        </p:cTn>
                                        <p:tgtEl>
                                          <p:spTgt spid="939077"/>
                                        </p:tgtEl>
                                        <p:attrNameLst>
                                          <p:attrName>style.visibility</p:attrName>
                                        </p:attrNameLst>
                                      </p:cBhvr>
                                      <p:to>
                                        <p:strVal val="visible"/>
                                      </p:to>
                                    </p:set>
                                    <p:animEffect transition="in" filter="box(out)">
                                      <p:cBhvr>
                                        <p:cTn id="97" dur="500"/>
                                        <p:tgtEl>
                                          <p:spTgt spid="939077"/>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939074">
                                            <p:txEl>
                                              <p:pRg st="0" end="0"/>
                                            </p:txEl>
                                          </p:spTgt>
                                        </p:tgtEl>
                                        <p:attrNameLst>
                                          <p:attrName>style.visibility</p:attrName>
                                        </p:attrNameLst>
                                      </p:cBhvr>
                                      <p:to>
                                        <p:strVal val="visible"/>
                                      </p:to>
                                    </p:set>
                                    <p:animEffect transition="in" filter="box(out)">
                                      <p:cBhvr>
                                        <p:cTn id="102" dur="500"/>
                                        <p:tgtEl>
                                          <p:spTgt spid="939074">
                                            <p:txEl>
                                              <p:pRg st="0" end="0"/>
                                            </p:txEl>
                                          </p:spTgt>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4" presetClass="entr" presetSubtype="32" fill="hold" nodeType="clickEffect">
                                  <p:stCondLst>
                                    <p:cond delay="0"/>
                                  </p:stCondLst>
                                  <p:childTnLst>
                                    <p:set>
                                      <p:cBhvr>
                                        <p:cTn id="106" dur="1" fill="hold">
                                          <p:stCondLst>
                                            <p:cond delay="0"/>
                                          </p:stCondLst>
                                        </p:cTn>
                                        <p:tgtEl>
                                          <p:spTgt spid="939078"/>
                                        </p:tgtEl>
                                        <p:attrNameLst>
                                          <p:attrName>style.visibility</p:attrName>
                                        </p:attrNameLst>
                                      </p:cBhvr>
                                      <p:to>
                                        <p:strVal val="visible"/>
                                      </p:to>
                                    </p:set>
                                    <p:animEffect transition="in" filter="box(out)">
                                      <p:cBhvr>
                                        <p:cTn id="107" dur="500"/>
                                        <p:tgtEl>
                                          <p:spTgt spid="939078"/>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939072">
                                            <p:txEl>
                                              <p:pRg st="0" end="0"/>
                                            </p:txEl>
                                          </p:spTgt>
                                        </p:tgtEl>
                                        <p:attrNameLst>
                                          <p:attrName>style.visibility</p:attrName>
                                        </p:attrNameLst>
                                      </p:cBhvr>
                                      <p:to>
                                        <p:strVal val="visible"/>
                                      </p:to>
                                    </p:set>
                                    <p:animEffect transition="in" filter="box(out)">
                                      <p:cBhvr>
                                        <p:cTn id="112" dur="500"/>
                                        <p:tgtEl>
                                          <p:spTgt spid="939072">
                                            <p:txEl>
                                              <p:pRg st="0" end="0"/>
                                            </p:txEl>
                                          </p:spTgt>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4" presetClass="entr" presetSubtype="32" fill="hold" nodeType="clickEffect">
                                  <p:stCondLst>
                                    <p:cond delay="0"/>
                                  </p:stCondLst>
                                  <p:childTnLst>
                                    <p:set>
                                      <p:cBhvr>
                                        <p:cTn id="116" dur="1" fill="hold">
                                          <p:stCondLst>
                                            <p:cond delay="0"/>
                                          </p:stCondLst>
                                        </p:cTn>
                                        <p:tgtEl>
                                          <p:spTgt spid="939079"/>
                                        </p:tgtEl>
                                        <p:attrNameLst>
                                          <p:attrName>style.visibility</p:attrName>
                                        </p:attrNameLst>
                                      </p:cBhvr>
                                      <p:to>
                                        <p:strVal val="visible"/>
                                      </p:to>
                                    </p:set>
                                    <p:animEffect transition="in" filter="box(out)">
                                      <p:cBhvr>
                                        <p:cTn id="117" dur="500"/>
                                        <p:tgtEl>
                                          <p:spTgt spid="939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65" grpId="0" build="p"/>
      <p:bldP spid="939066" grpId="0" build="p"/>
      <p:bldP spid="939067" grpId="0" build="p"/>
      <p:bldP spid="939068" grpId="0" build="p"/>
      <p:bldP spid="939069" grpId="0" build="p"/>
      <p:bldP spid="939070" grpId="0" build="p"/>
      <p:bldP spid="939071" grpId="0" build="p"/>
      <p:bldP spid="939072" grpId="0" build="p"/>
      <p:bldP spid="939073" grpId="0" build="p"/>
      <p:bldP spid="939074" grpId="0" build="p"/>
      <p:bldP spid="939075"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8">
            <a:extLst>
              <a:ext uri="{FF2B5EF4-FFF2-40B4-BE49-F238E27FC236}">
                <a16:creationId xmlns:a16="http://schemas.microsoft.com/office/drawing/2014/main" id="{A2BCE739-D9A3-4976-B52C-213A7E2B8BE3}"/>
              </a:ext>
            </a:extLst>
          </p:cNvPr>
          <p:cNvSpPr>
            <a:spLocks noChangeArrowheads="1"/>
          </p:cNvSpPr>
          <p:nvPr/>
        </p:nvSpPr>
        <p:spPr bwMode="auto">
          <a:xfrm>
            <a:off x="827088" y="201613"/>
            <a:ext cx="54943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线索化二叉树的几个术语</a:t>
            </a:r>
          </a:p>
        </p:txBody>
      </p:sp>
      <p:grpSp>
        <p:nvGrpSpPr>
          <p:cNvPr id="56" name="e8066064-0b4e-4747-9412-2aa624795e92">
            <a:extLst>
              <a:ext uri="{FF2B5EF4-FFF2-40B4-BE49-F238E27FC236}">
                <a16:creationId xmlns:a16="http://schemas.microsoft.com/office/drawing/2014/main" id="{41F9B0DA-069E-834C-B958-C6E30DAC7D9F}"/>
              </a:ext>
            </a:extLst>
          </p:cNvPr>
          <p:cNvGrpSpPr>
            <a:grpSpLocks noChangeAspect="1"/>
          </p:cNvGrpSpPr>
          <p:nvPr/>
        </p:nvGrpSpPr>
        <p:grpSpPr bwMode="auto">
          <a:xfrm>
            <a:off x="0" y="1801813"/>
            <a:ext cx="9036050" cy="4219575"/>
            <a:chOff x="1643018" y="1819284"/>
            <a:chExt cx="9036496" cy="4219651"/>
          </a:xfrm>
        </p:grpSpPr>
        <p:sp>
          <p:nvSpPr>
            <p:cNvPr id="57" name="íṡľíḍè-Oval 60">
              <a:extLst>
                <a:ext uri="{FF2B5EF4-FFF2-40B4-BE49-F238E27FC236}">
                  <a16:creationId xmlns:a16="http://schemas.microsoft.com/office/drawing/2014/main" id="{F4DC4878-0EB6-4477-814B-1EA697B271F7}"/>
                </a:ext>
              </a:extLst>
            </p:cNvPr>
            <p:cNvSpPr/>
            <p:nvPr/>
          </p:nvSpPr>
          <p:spPr bwMode="auto">
            <a:xfrm>
              <a:off x="6645478" y="4137076"/>
              <a:ext cx="1589165" cy="1589116"/>
            </a:xfrm>
            <a:prstGeom prst="ellipse">
              <a:avLst/>
            </a:prstGeom>
            <a:solidFill>
              <a:srgbClr val="8064A2"/>
            </a:solidFill>
            <a:ln w="19050">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8" name="íṡľíḍè-Oval 61">
              <a:extLst>
                <a:ext uri="{FF2B5EF4-FFF2-40B4-BE49-F238E27FC236}">
                  <a16:creationId xmlns:a16="http://schemas.microsoft.com/office/drawing/2014/main" id="{12479F65-1267-46AE-A234-AD8149B78DB8}"/>
                </a:ext>
              </a:extLst>
            </p:cNvPr>
            <p:cNvSpPr/>
            <p:nvPr/>
          </p:nvSpPr>
          <p:spPr bwMode="auto">
            <a:xfrm>
              <a:off x="4014860" y="4137076"/>
              <a:ext cx="1589166" cy="1589116"/>
            </a:xfrm>
            <a:prstGeom prst="ellipse">
              <a:avLst/>
            </a:prstGeom>
            <a:solidFill>
              <a:srgbClr val="4BACC6"/>
            </a:solidFill>
            <a:ln w="19050">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9" name="íṡľíḍè-Oval 62">
              <a:extLst>
                <a:ext uri="{FF2B5EF4-FFF2-40B4-BE49-F238E27FC236}">
                  <a16:creationId xmlns:a16="http://schemas.microsoft.com/office/drawing/2014/main" id="{5912A109-17FC-4F08-AA1C-C78721D3A956}"/>
                </a:ext>
              </a:extLst>
            </p:cNvPr>
            <p:cNvSpPr/>
            <p:nvPr/>
          </p:nvSpPr>
          <p:spPr bwMode="auto">
            <a:xfrm>
              <a:off x="6645478" y="1819284"/>
              <a:ext cx="1589165" cy="1589116"/>
            </a:xfrm>
            <a:prstGeom prst="ellipse">
              <a:avLst/>
            </a:prstGeom>
            <a:solidFill>
              <a:srgbClr val="EBEBEB"/>
            </a:solidFill>
            <a:ln w="19050">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60" name="íṡľíḍè-Oval 63">
              <a:extLst>
                <a:ext uri="{FF2B5EF4-FFF2-40B4-BE49-F238E27FC236}">
                  <a16:creationId xmlns:a16="http://schemas.microsoft.com/office/drawing/2014/main" id="{733C36DA-DE97-4918-96ED-428565E2F83B}"/>
                </a:ext>
              </a:extLst>
            </p:cNvPr>
            <p:cNvSpPr/>
            <p:nvPr/>
          </p:nvSpPr>
          <p:spPr bwMode="auto">
            <a:xfrm>
              <a:off x="4014860" y="1819284"/>
              <a:ext cx="1589166" cy="1589116"/>
            </a:xfrm>
            <a:prstGeom prst="ellipse">
              <a:avLst/>
            </a:prstGeom>
            <a:solidFill>
              <a:srgbClr val="C0504D"/>
            </a:solidFill>
            <a:ln w="19050">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61" name="íṡľíḍè-Oval 64">
              <a:extLst>
                <a:ext uri="{FF2B5EF4-FFF2-40B4-BE49-F238E27FC236}">
                  <a16:creationId xmlns:a16="http://schemas.microsoft.com/office/drawing/2014/main" id="{0285B09A-3860-487D-A6E7-93BCF12F9E48}"/>
                </a:ext>
              </a:extLst>
            </p:cNvPr>
            <p:cNvSpPr/>
            <p:nvPr/>
          </p:nvSpPr>
          <p:spPr bwMode="auto">
            <a:xfrm>
              <a:off x="4953119" y="2592410"/>
              <a:ext cx="2341678" cy="2340017"/>
            </a:xfrm>
            <a:prstGeom prst="ellipse">
              <a:avLst/>
            </a:prstGeom>
            <a:solidFill>
              <a:srgbClr val="4F81BD"/>
            </a:solidFill>
            <a:ln w="76200">
              <a:solidFill>
                <a:sysClr val="window" lastClr="FFFFFF"/>
              </a:solid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62" name="Group 65">
              <a:extLst>
                <a:ext uri="{FF2B5EF4-FFF2-40B4-BE49-F238E27FC236}">
                  <a16:creationId xmlns:a16="http://schemas.microsoft.com/office/drawing/2014/main" id="{C1DB4A08-D9D2-4735-A51D-4C015087303C}"/>
                </a:ext>
              </a:extLst>
            </p:cNvPr>
            <p:cNvGrpSpPr/>
            <p:nvPr/>
          </p:nvGrpSpPr>
          <p:grpSpPr>
            <a:xfrm>
              <a:off x="5628553" y="3065475"/>
              <a:ext cx="991105" cy="1393202"/>
              <a:chOff x="1939926" y="1295399"/>
              <a:chExt cx="277813" cy="390525"/>
            </a:xfrm>
            <a:solidFill>
              <a:sysClr val="window" lastClr="FFFFFF"/>
            </a:solidFill>
          </p:grpSpPr>
          <p:sp>
            <p:nvSpPr>
              <p:cNvPr id="105" name="íṡľíḍè-Oval 66">
                <a:extLst>
                  <a:ext uri="{FF2B5EF4-FFF2-40B4-BE49-F238E27FC236}">
                    <a16:creationId xmlns:a16="http://schemas.microsoft.com/office/drawing/2014/main" id="{E0032D09-2666-4270-9A74-D9379D194689}"/>
                  </a:ext>
                </a:extLst>
              </p:cNvPr>
              <p:cNvSpPr>
                <a:spLocks/>
              </p:cNvSpPr>
              <p:nvPr/>
            </p:nvSpPr>
            <p:spPr bwMode="auto">
              <a:xfrm>
                <a:off x="2027238" y="1295399"/>
                <a:ext cx="100013" cy="101600"/>
              </a:xfrm>
              <a:prstGeom prst="ellipse">
                <a:avLst/>
              </a:prstGeom>
              <a:grpFill/>
              <a:ln w="9525">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6" name="íṡľíḍè-Freeform: Shape 67">
                <a:extLst>
                  <a:ext uri="{FF2B5EF4-FFF2-40B4-BE49-F238E27FC236}">
                    <a16:creationId xmlns:a16="http://schemas.microsoft.com/office/drawing/2014/main" id="{4C0D30E5-9F7E-4892-9E9D-8C9EE45CB50C}"/>
                  </a:ext>
                </a:extLst>
              </p:cNvPr>
              <p:cNvSpPr>
                <a:spLocks/>
              </p:cNvSpPr>
              <p:nvPr/>
            </p:nvSpPr>
            <p:spPr bwMode="auto">
              <a:xfrm>
                <a:off x="1981201" y="1412874"/>
                <a:ext cx="195263" cy="109538"/>
              </a:xfrm>
              <a:custGeom>
                <a:avLst/>
                <a:gdLst/>
                <a:ahLst/>
                <a:cxnLst>
                  <a:cxn ang="0">
                    <a:pos x="51" y="35"/>
                  </a:cxn>
                  <a:cxn ang="0">
                    <a:pos x="44" y="42"/>
                  </a:cxn>
                  <a:cxn ang="0">
                    <a:pos x="41" y="42"/>
                  </a:cxn>
                  <a:cxn ang="0">
                    <a:pos x="34" y="35"/>
                  </a:cxn>
                  <a:cxn ang="0">
                    <a:pos x="33" y="32"/>
                  </a:cxn>
                  <a:cxn ang="0">
                    <a:pos x="37" y="14"/>
                  </a:cxn>
                  <a:cxn ang="0">
                    <a:pos x="37" y="12"/>
                  </a:cxn>
                  <a:cxn ang="0">
                    <a:pos x="37" y="8"/>
                  </a:cxn>
                  <a:cxn ang="0">
                    <a:pos x="38" y="7"/>
                  </a:cxn>
                  <a:cxn ang="0">
                    <a:pos x="47" y="7"/>
                  </a:cxn>
                  <a:cxn ang="0">
                    <a:pos x="48" y="8"/>
                  </a:cxn>
                  <a:cxn ang="0">
                    <a:pos x="48" y="12"/>
                  </a:cxn>
                  <a:cxn ang="0">
                    <a:pos x="48" y="14"/>
                  </a:cxn>
                  <a:cxn ang="0">
                    <a:pos x="52" y="32"/>
                  </a:cxn>
                  <a:cxn ang="0">
                    <a:pos x="51" y="35"/>
                  </a:cxn>
                  <a:cxn ang="0">
                    <a:pos x="84" y="46"/>
                  </a:cxn>
                  <a:cxn ang="0">
                    <a:pos x="70" y="7"/>
                  </a:cxn>
                  <a:cxn ang="0">
                    <a:pos x="60" y="0"/>
                  </a:cxn>
                  <a:cxn ang="0">
                    <a:pos x="26" y="0"/>
                  </a:cxn>
                  <a:cxn ang="0">
                    <a:pos x="24" y="0"/>
                  </a:cxn>
                  <a:cxn ang="0">
                    <a:pos x="15" y="7"/>
                  </a:cxn>
                  <a:cxn ang="0">
                    <a:pos x="0" y="46"/>
                  </a:cxn>
                  <a:cxn ang="0">
                    <a:pos x="2" y="48"/>
                  </a:cxn>
                  <a:cxn ang="0">
                    <a:pos x="13" y="48"/>
                  </a:cxn>
                  <a:cxn ang="0">
                    <a:pos x="16" y="46"/>
                  </a:cxn>
                  <a:cxn ang="0">
                    <a:pos x="23" y="28"/>
                  </a:cxn>
                  <a:cxn ang="0">
                    <a:pos x="23" y="28"/>
                  </a:cxn>
                  <a:cxn ang="0">
                    <a:pos x="24" y="46"/>
                  </a:cxn>
                  <a:cxn ang="0">
                    <a:pos x="26" y="48"/>
                  </a:cxn>
                  <a:cxn ang="0">
                    <a:pos x="61" y="48"/>
                  </a:cxn>
                  <a:cxn ang="0">
                    <a:pos x="63" y="45"/>
                  </a:cxn>
                  <a:cxn ang="0">
                    <a:pos x="63" y="28"/>
                  </a:cxn>
                  <a:cxn ang="0">
                    <a:pos x="64" y="27"/>
                  </a:cxn>
                  <a:cxn ang="0">
                    <a:pos x="71" y="46"/>
                  </a:cxn>
                  <a:cxn ang="0">
                    <a:pos x="73" y="48"/>
                  </a:cxn>
                  <a:cxn ang="0">
                    <a:pos x="82" y="48"/>
                  </a:cxn>
                  <a:cxn ang="0">
                    <a:pos x="84" y="46"/>
                  </a:cxn>
                </a:cxnLst>
                <a:rect l="0" t="0" r="r" b="b"/>
                <a:pathLst>
                  <a:path w="85" h="48">
                    <a:moveTo>
                      <a:pt x="51" y="35"/>
                    </a:moveTo>
                    <a:cubicBezTo>
                      <a:pt x="44" y="42"/>
                      <a:pt x="44" y="42"/>
                      <a:pt x="44" y="42"/>
                    </a:cubicBezTo>
                    <a:cubicBezTo>
                      <a:pt x="43" y="42"/>
                      <a:pt x="42" y="42"/>
                      <a:pt x="41" y="42"/>
                    </a:cubicBezTo>
                    <a:cubicBezTo>
                      <a:pt x="34" y="35"/>
                      <a:pt x="34" y="35"/>
                      <a:pt x="34" y="35"/>
                    </a:cubicBezTo>
                    <a:cubicBezTo>
                      <a:pt x="33" y="34"/>
                      <a:pt x="33" y="33"/>
                      <a:pt x="33" y="32"/>
                    </a:cubicBezTo>
                    <a:cubicBezTo>
                      <a:pt x="37" y="14"/>
                      <a:pt x="37" y="14"/>
                      <a:pt x="37" y="14"/>
                    </a:cubicBezTo>
                    <a:cubicBezTo>
                      <a:pt x="37" y="13"/>
                      <a:pt x="37" y="13"/>
                      <a:pt x="37" y="12"/>
                    </a:cubicBezTo>
                    <a:cubicBezTo>
                      <a:pt x="37" y="11"/>
                      <a:pt x="37" y="8"/>
                      <a:pt x="37" y="8"/>
                    </a:cubicBezTo>
                    <a:cubicBezTo>
                      <a:pt x="37" y="8"/>
                      <a:pt x="37" y="7"/>
                      <a:pt x="38" y="7"/>
                    </a:cubicBezTo>
                    <a:cubicBezTo>
                      <a:pt x="47" y="7"/>
                      <a:pt x="47" y="7"/>
                      <a:pt x="47" y="7"/>
                    </a:cubicBezTo>
                    <a:cubicBezTo>
                      <a:pt x="47" y="7"/>
                      <a:pt x="48" y="8"/>
                      <a:pt x="48" y="8"/>
                    </a:cubicBezTo>
                    <a:cubicBezTo>
                      <a:pt x="48" y="8"/>
                      <a:pt x="48" y="11"/>
                      <a:pt x="48" y="12"/>
                    </a:cubicBezTo>
                    <a:cubicBezTo>
                      <a:pt x="48" y="13"/>
                      <a:pt x="48" y="13"/>
                      <a:pt x="48" y="14"/>
                    </a:cubicBezTo>
                    <a:cubicBezTo>
                      <a:pt x="52" y="32"/>
                      <a:pt x="52" y="32"/>
                      <a:pt x="52" y="32"/>
                    </a:cubicBezTo>
                    <a:cubicBezTo>
                      <a:pt x="52" y="33"/>
                      <a:pt x="52" y="34"/>
                      <a:pt x="51" y="35"/>
                    </a:cubicBezTo>
                    <a:moveTo>
                      <a:pt x="84" y="46"/>
                    </a:moveTo>
                    <a:cubicBezTo>
                      <a:pt x="70" y="7"/>
                      <a:pt x="70" y="7"/>
                      <a:pt x="70" y="7"/>
                    </a:cubicBezTo>
                    <a:cubicBezTo>
                      <a:pt x="69" y="6"/>
                      <a:pt x="66" y="0"/>
                      <a:pt x="60" y="0"/>
                    </a:cubicBezTo>
                    <a:cubicBezTo>
                      <a:pt x="59" y="0"/>
                      <a:pt x="27" y="0"/>
                      <a:pt x="26" y="0"/>
                    </a:cubicBezTo>
                    <a:cubicBezTo>
                      <a:pt x="24" y="0"/>
                      <a:pt x="24" y="0"/>
                      <a:pt x="24" y="0"/>
                    </a:cubicBezTo>
                    <a:cubicBezTo>
                      <a:pt x="18" y="0"/>
                      <a:pt x="15" y="6"/>
                      <a:pt x="15" y="7"/>
                    </a:cubicBezTo>
                    <a:cubicBezTo>
                      <a:pt x="0" y="46"/>
                      <a:pt x="0" y="46"/>
                      <a:pt x="0" y="46"/>
                    </a:cubicBezTo>
                    <a:cubicBezTo>
                      <a:pt x="0" y="47"/>
                      <a:pt x="0" y="48"/>
                      <a:pt x="2" y="48"/>
                    </a:cubicBezTo>
                    <a:cubicBezTo>
                      <a:pt x="13" y="48"/>
                      <a:pt x="13" y="48"/>
                      <a:pt x="13" y="48"/>
                    </a:cubicBezTo>
                    <a:cubicBezTo>
                      <a:pt x="15" y="48"/>
                      <a:pt x="16" y="46"/>
                      <a:pt x="16" y="46"/>
                    </a:cubicBezTo>
                    <a:cubicBezTo>
                      <a:pt x="23" y="28"/>
                      <a:pt x="23" y="28"/>
                      <a:pt x="23" y="28"/>
                    </a:cubicBezTo>
                    <a:cubicBezTo>
                      <a:pt x="23" y="28"/>
                      <a:pt x="23" y="25"/>
                      <a:pt x="23" y="28"/>
                    </a:cubicBezTo>
                    <a:cubicBezTo>
                      <a:pt x="23" y="31"/>
                      <a:pt x="23" y="41"/>
                      <a:pt x="24" y="46"/>
                    </a:cubicBezTo>
                    <a:cubicBezTo>
                      <a:pt x="24" y="47"/>
                      <a:pt x="24" y="48"/>
                      <a:pt x="26" y="48"/>
                    </a:cubicBezTo>
                    <a:cubicBezTo>
                      <a:pt x="61" y="48"/>
                      <a:pt x="61" y="48"/>
                      <a:pt x="61" y="48"/>
                    </a:cubicBezTo>
                    <a:cubicBezTo>
                      <a:pt x="64" y="48"/>
                      <a:pt x="63" y="47"/>
                      <a:pt x="63" y="45"/>
                    </a:cubicBezTo>
                    <a:cubicBezTo>
                      <a:pt x="63" y="40"/>
                      <a:pt x="63" y="31"/>
                      <a:pt x="63" y="28"/>
                    </a:cubicBezTo>
                    <a:cubicBezTo>
                      <a:pt x="63" y="26"/>
                      <a:pt x="64" y="27"/>
                      <a:pt x="64" y="27"/>
                    </a:cubicBezTo>
                    <a:cubicBezTo>
                      <a:pt x="71" y="46"/>
                      <a:pt x="71" y="46"/>
                      <a:pt x="71" y="46"/>
                    </a:cubicBezTo>
                    <a:cubicBezTo>
                      <a:pt x="71" y="46"/>
                      <a:pt x="71" y="48"/>
                      <a:pt x="73" y="48"/>
                    </a:cubicBezTo>
                    <a:cubicBezTo>
                      <a:pt x="82" y="48"/>
                      <a:pt x="82" y="48"/>
                      <a:pt x="82" y="48"/>
                    </a:cubicBezTo>
                    <a:cubicBezTo>
                      <a:pt x="85" y="48"/>
                      <a:pt x="85" y="47"/>
                      <a:pt x="84" y="46"/>
                    </a:cubicBezTo>
                  </a:path>
                </a:pathLst>
              </a:custGeom>
              <a:grpFill/>
              <a:ln w="9525">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7" name="íṡľíḍè-Freeform: Shape 68">
                <a:extLst>
                  <a:ext uri="{FF2B5EF4-FFF2-40B4-BE49-F238E27FC236}">
                    <a16:creationId xmlns:a16="http://schemas.microsoft.com/office/drawing/2014/main" id="{792318B5-D046-4A28-90FF-8197EE4141E7}"/>
                  </a:ext>
                </a:extLst>
              </p:cNvPr>
              <p:cNvSpPr>
                <a:spLocks/>
              </p:cNvSpPr>
              <p:nvPr/>
            </p:nvSpPr>
            <p:spPr bwMode="auto">
              <a:xfrm>
                <a:off x="1939926" y="1541461"/>
                <a:ext cx="277813" cy="144463"/>
              </a:xfrm>
              <a:custGeom>
                <a:avLst/>
                <a:gdLst/>
                <a:ahLst/>
                <a:cxnLst>
                  <a:cxn ang="0">
                    <a:pos x="119" y="8"/>
                  </a:cxn>
                  <a:cxn ang="0">
                    <a:pos x="114" y="0"/>
                  </a:cxn>
                  <a:cxn ang="0">
                    <a:pos x="7" y="0"/>
                  </a:cxn>
                  <a:cxn ang="0">
                    <a:pos x="2" y="8"/>
                  </a:cxn>
                  <a:cxn ang="0">
                    <a:pos x="5" y="17"/>
                  </a:cxn>
                  <a:cxn ang="0">
                    <a:pos x="12" y="25"/>
                  </a:cxn>
                  <a:cxn ang="0">
                    <a:pos x="17" y="32"/>
                  </a:cxn>
                  <a:cxn ang="0">
                    <a:pos x="22" y="56"/>
                  </a:cxn>
                  <a:cxn ang="0">
                    <a:pos x="31" y="63"/>
                  </a:cxn>
                  <a:cxn ang="0">
                    <a:pos x="90" y="63"/>
                  </a:cxn>
                  <a:cxn ang="0">
                    <a:pos x="99" y="56"/>
                  </a:cxn>
                  <a:cxn ang="0">
                    <a:pos x="104" y="32"/>
                  </a:cxn>
                  <a:cxn ang="0">
                    <a:pos x="109" y="25"/>
                  </a:cxn>
                  <a:cxn ang="0">
                    <a:pos x="115" y="17"/>
                  </a:cxn>
                  <a:cxn ang="0">
                    <a:pos x="119" y="8"/>
                  </a:cxn>
                </a:cxnLst>
                <a:rect l="0" t="0" r="r" b="b"/>
                <a:pathLst>
                  <a:path w="121" h="63">
                    <a:moveTo>
                      <a:pt x="119" y="8"/>
                    </a:moveTo>
                    <a:cubicBezTo>
                      <a:pt x="121" y="4"/>
                      <a:pt x="118" y="0"/>
                      <a:pt x="114" y="0"/>
                    </a:cubicBezTo>
                    <a:cubicBezTo>
                      <a:pt x="7" y="0"/>
                      <a:pt x="7" y="0"/>
                      <a:pt x="7" y="0"/>
                    </a:cubicBezTo>
                    <a:cubicBezTo>
                      <a:pt x="2" y="0"/>
                      <a:pt x="0" y="4"/>
                      <a:pt x="2" y="8"/>
                    </a:cubicBezTo>
                    <a:cubicBezTo>
                      <a:pt x="5" y="17"/>
                      <a:pt x="5" y="17"/>
                      <a:pt x="5" y="17"/>
                    </a:cubicBezTo>
                    <a:cubicBezTo>
                      <a:pt x="7" y="21"/>
                      <a:pt x="10" y="25"/>
                      <a:pt x="12" y="25"/>
                    </a:cubicBezTo>
                    <a:cubicBezTo>
                      <a:pt x="14" y="25"/>
                      <a:pt x="16" y="28"/>
                      <a:pt x="17" y="32"/>
                    </a:cubicBezTo>
                    <a:cubicBezTo>
                      <a:pt x="22" y="56"/>
                      <a:pt x="22" y="56"/>
                      <a:pt x="22" y="56"/>
                    </a:cubicBezTo>
                    <a:cubicBezTo>
                      <a:pt x="22" y="60"/>
                      <a:pt x="26" y="63"/>
                      <a:pt x="31" y="63"/>
                    </a:cubicBezTo>
                    <a:cubicBezTo>
                      <a:pt x="90" y="63"/>
                      <a:pt x="90" y="63"/>
                      <a:pt x="90" y="63"/>
                    </a:cubicBezTo>
                    <a:cubicBezTo>
                      <a:pt x="94" y="63"/>
                      <a:pt x="98" y="60"/>
                      <a:pt x="99" y="56"/>
                    </a:cubicBezTo>
                    <a:cubicBezTo>
                      <a:pt x="104" y="32"/>
                      <a:pt x="104" y="32"/>
                      <a:pt x="104" y="32"/>
                    </a:cubicBezTo>
                    <a:cubicBezTo>
                      <a:pt x="104" y="28"/>
                      <a:pt x="107" y="25"/>
                      <a:pt x="109" y="25"/>
                    </a:cubicBezTo>
                    <a:cubicBezTo>
                      <a:pt x="111" y="25"/>
                      <a:pt x="114" y="21"/>
                      <a:pt x="115" y="17"/>
                    </a:cubicBezTo>
                    <a:lnTo>
                      <a:pt x="119" y="8"/>
                    </a:lnTo>
                    <a:close/>
                  </a:path>
                </a:pathLst>
              </a:custGeom>
              <a:grpFill/>
              <a:ln w="9525">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63" name="Group 69">
              <a:extLst>
                <a:ext uri="{FF2B5EF4-FFF2-40B4-BE49-F238E27FC236}">
                  <a16:creationId xmlns:a16="http://schemas.microsoft.com/office/drawing/2014/main" id="{D8BEB30B-16B8-4A31-9651-CC747B1F4377}"/>
                </a:ext>
              </a:extLst>
            </p:cNvPr>
            <p:cNvGrpSpPr/>
            <p:nvPr/>
          </p:nvGrpSpPr>
          <p:grpSpPr>
            <a:xfrm>
              <a:off x="7059605" y="4715135"/>
              <a:ext cx="759666" cy="434095"/>
              <a:chOff x="3654425" y="2386013"/>
              <a:chExt cx="288926" cy="165100"/>
            </a:xfrm>
            <a:solidFill>
              <a:sysClr val="window" lastClr="FFFFFF"/>
            </a:solidFill>
          </p:grpSpPr>
          <p:sp>
            <p:nvSpPr>
              <p:cNvPr id="102" name="íṡľíḍè-Freeform: Shape 70">
                <a:extLst>
                  <a:ext uri="{FF2B5EF4-FFF2-40B4-BE49-F238E27FC236}">
                    <a16:creationId xmlns:a16="http://schemas.microsoft.com/office/drawing/2014/main" id="{F6BE88C0-EE73-43C6-8E48-A872B2AF6650}"/>
                  </a:ext>
                </a:extLst>
              </p:cNvPr>
              <p:cNvSpPr>
                <a:spLocks/>
              </p:cNvSpPr>
              <p:nvPr/>
            </p:nvSpPr>
            <p:spPr bwMode="auto">
              <a:xfrm>
                <a:off x="3736975" y="2386013"/>
                <a:ext cx="123825" cy="165100"/>
              </a:xfrm>
              <a:custGeom>
                <a:avLst/>
                <a:gdLst>
                  <a:gd name="T0" fmla="*/ 28 w 71"/>
                  <a:gd name="T1" fmla="*/ 45 h 95"/>
                  <a:gd name="T2" fmla="*/ 0 w 71"/>
                  <a:gd name="T3" fmla="*/ 92 h 95"/>
                  <a:gd name="T4" fmla="*/ 0 w 71"/>
                  <a:gd name="T5" fmla="*/ 95 h 95"/>
                  <a:gd name="T6" fmla="*/ 71 w 71"/>
                  <a:gd name="T7" fmla="*/ 95 h 95"/>
                  <a:gd name="T8" fmla="*/ 71 w 71"/>
                  <a:gd name="T9" fmla="*/ 92 h 95"/>
                  <a:gd name="T10" fmla="*/ 43 w 71"/>
                  <a:gd name="T11" fmla="*/ 45 h 95"/>
                  <a:gd name="T12" fmla="*/ 59 w 71"/>
                  <a:gd name="T13" fmla="*/ 23 h 95"/>
                  <a:gd name="T14" fmla="*/ 36 w 71"/>
                  <a:gd name="T15" fmla="*/ 0 h 95"/>
                  <a:gd name="T16" fmla="*/ 12 w 71"/>
                  <a:gd name="T17" fmla="*/ 23 h 95"/>
                  <a:gd name="T18" fmla="*/ 28 w 71"/>
                  <a:gd name="T19"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95">
                    <a:moveTo>
                      <a:pt x="28" y="45"/>
                    </a:moveTo>
                    <a:cubicBezTo>
                      <a:pt x="12" y="49"/>
                      <a:pt x="0" y="69"/>
                      <a:pt x="0" y="92"/>
                    </a:cubicBezTo>
                    <a:cubicBezTo>
                      <a:pt x="0" y="93"/>
                      <a:pt x="0" y="94"/>
                      <a:pt x="0" y="95"/>
                    </a:cubicBezTo>
                    <a:cubicBezTo>
                      <a:pt x="71" y="95"/>
                      <a:pt x="71" y="95"/>
                      <a:pt x="71" y="95"/>
                    </a:cubicBezTo>
                    <a:cubicBezTo>
                      <a:pt x="71" y="94"/>
                      <a:pt x="71" y="93"/>
                      <a:pt x="71" y="92"/>
                    </a:cubicBezTo>
                    <a:cubicBezTo>
                      <a:pt x="71" y="69"/>
                      <a:pt x="59" y="49"/>
                      <a:pt x="43" y="45"/>
                    </a:cubicBezTo>
                    <a:cubicBezTo>
                      <a:pt x="53" y="41"/>
                      <a:pt x="59" y="33"/>
                      <a:pt x="59" y="23"/>
                    </a:cubicBezTo>
                    <a:cubicBezTo>
                      <a:pt x="59" y="10"/>
                      <a:pt x="49" y="0"/>
                      <a:pt x="36" y="0"/>
                    </a:cubicBezTo>
                    <a:cubicBezTo>
                      <a:pt x="23" y="0"/>
                      <a:pt x="12" y="10"/>
                      <a:pt x="12" y="23"/>
                    </a:cubicBezTo>
                    <a:cubicBezTo>
                      <a:pt x="12" y="33"/>
                      <a:pt x="19" y="41"/>
                      <a:pt x="28"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3" name="íṡľíḍè-Freeform: Shape 71">
                <a:extLst>
                  <a:ext uri="{FF2B5EF4-FFF2-40B4-BE49-F238E27FC236}">
                    <a16:creationId xmlns:a16="http://schemas.microsoft.com/office/drawing/2014/main" id="{1CC98703-AFEA-4049-927B-123FC54D5EA4}"/>
                  </a:ext>
                </a:extLst>
              </p:cNvPr>
              <p:cNvSpPr>
                <a:spLocks/>
              </p:cNvSpPr>
              <p:nvPr/>
            </p:nvSpPr>
            <p:spPr bwMode="auto">
              <a:xfrm>
                <a:off x="3654425" y="2398713"/>
                <a:ext cx="92075" cy="138113"/>
              </a:xfrm>
              <a:custGeom>
                <a:avLst/>
                <a:gdLst>
                  <a:gd name="T0" fmla="*/ 24 w 53"/>
                  <a:gd name="T1" fmla="*/ 38 h 80"/>
                  <a:gd name="T2" fmla="*/ 0 w 53"/>
                  <a:gd name="T3" fmla="*/ 78 h 80"/>
                  <a:gd name="T4" fmla="*/ 0 w 53"/>
                  <a:gd name="T5" fmla="*/ 80 h 80"/>
                  <a:gd name="T6" fmla="*/ 43 w 53"/>
                  <a:gd name="T7" fmla="*/ 80 h 80"/>
                  <a:gd name="T8" fmla="*/ 52 w 53"/>
                  <a:gd name="T9" fmla="*/ 52 h 80"/>
                  <a:gd name="T10" fmla="*/ 53 w 53"/>
                  <a:gd name="T11" fmla="*/ 51 h 80"/>
                  <a:gd name="T12" fmla="*/ 37 w 53"/>
                  <a:gd name="T13" fmla="*/ 38 h 80"/>
                  <a:gd name="T14" fmla="*/ 50 w 53"/>
                  <a:gd name="T15" fmla="*/ 20 h 80"/>
                  <a:gd name="T16" fmla="*/ 30 w 53"/>
                  <a:gd name="T17" fmla="*/ 0 h 80"/>
                  <a:gd name="T18" fmla="*/ 11 w 53"/>
                  <a:gd name="T19" fmla="*/ 20 h 80"/>
                  <a:gd name="T20" fmla="*/ 24 w 53"/>
                  <a:gd name="T21" fmla="*/ 3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24" y="38"/>
                    </a:moveTo>
                    <a:cubicBezTo>
                      <a:pt x="11" y="42"/>
                      <a:pt x="0" y="58"/>
                      <a:pt x="0" y="78"/>
                    </a:cubicBezTo>
                    <a:cubicBezTo>
                      <a:pt x="0" y="79"/>
                      <a:pt x="0" y="79"/>
                      <a:pt x="0" y="80"/>
                    </a:cubicBezTo>
                    <a:cubicBezTo>
                      <a:pt x="43" y="80"/>
                      <a:pt x="43" y="80"/>
                      <a:pt x="43" y="80"/>
                    </a:cubicBezTo>
                    <a:cubicBezTo>
                      <a:pt x="44" y="70"/>
                      <a:pt x="47" y="60"/>
                      <a:pt x="52" y="52"/>
                    </a:cubicBezTo>
                    <a:cubicBezTo>
                      <a:pt x="52" y="51"/>
                      <a:pt x="53" y="51"/>
                      <a:pt x="53" y="51"/>
                    </a:cubicBezTo>
                    <a:cubicBezTo>
                      <a:pt x="49" y="44"/>
                      <a:pt x="43" y="40"/>
                      <a:pt x="37" y="38"/>
                    </a:cubicBezTo>
                    <a:cubicBezTo>
                      <a:pt x="45" y="35"/>
                      <a:pt x="50" y="28"/>
                      <a:pt x="50" y="20"/>
                    </a:cubicBezTo>
                    <a:cubicBezTo>
                      <a:pt x="50" y="9"/>
                      <a:pt x="41" y="0"/>
                      <a:pt x="30" y="0"/>
                    </a:cubicBezTo>
                    <a:cubicBezTo>
                      <a:pt x="20" y="0"/>
                      <a:pt x="11" y="9"/>
                      <a:pt x="11" y="20"/>
                    </a:cubicBezTo>
                    <a:cubicBezTo>
                      <a:pt x="11" y="28"/>
                      <a:pt x="16" y="35"/>
                      <a:pt x="2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4" name="íṡľíḍè-Freeform: Shape 72">
                <a:extLst>
                  <a:ext uri="{FF2B5EF4-FFF2-40B4-BE49-F238E27FC236}">
                    <a16:creationId xmlns:a16="http://schemas.microsoft.com/office/drawing/2014/main" id="{D73B30DF-42E4-45F8-AEE5-1D546140B794}"/>
                  </a:ext>
                </a:extLst>
              </p:cNvPr>
              <p:cNvSpPr>
                <a:spLocks/>
              </p:cNvSpPr>
              <p:nvPr/>
            </p:nvSpPr>
            <p:spPr bwMode="auto">
              <a:xfrm>
                <a:off x="3852863" y="2398713"/>
                <a:ext cx="90488" cy="138113"/>
              </a:xfrm>
              <a:custGeom>
                <a:avLst/>
                <a:gdLst>
                  <a:gd name="T0" fmla="*/ 16 w 52"/>
                  <a:gd name="T1" fmla="*/ 38 h 80"/>
                  <a:gd name="T2" fmla="*/ 0 w 52"/>
                  <a:gd name="T3" fmla="*/ 51 h 80"/>
                  <a:gd name="T4" fmla="*/ 0 w 52"/>
                  <a:gd name="T5" fmla="*/ 52 h 80"/>
                  <a:gd name="T6" fmla="*/ 9 w 52"/>
                  <a:gd name="T7" fmla="*/ 80 h 80"/>
                  <a:gd name="T8" fmla="*/ 52 w 52"/>
                  <a:gd name="T9" fmla="*/ 80 h 80"/>
                  <a:gd name="T10" fmla="*/ 52 w 52"/>
                  <a:gd name="T11" fmla="*/ 78 h 80"/>
                  <a:gd name="T12" fmla="*/ 28 w 52"/>
                  <a:gd name="T13" fmla="*/ 38 h 80"/>
                  <a:gd name="T14" fmla="*/ 42 w 52"/>
                  <a:gd name="T15" fmla="*/ 20 h 80"/>
                  <a:gd name="T16" fmla="*/ 22 w 52"/>
                  <a:gd name="T17" fmla="*/ 0 h 80"/>
                  <a:gd name="T18" fmla="*/ 2 w 52"/>
                  <a:gd name="T19" fmla="*/ 20 h 80"/>
                  <a:gd name="T20" fmla="*/ 16 w 52"/>
                  <a:gd name="T21" fmla="*/ 3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80">
                    <a:moveTo>
                      <a:pt x="16" y="38"/>
                    </a:moveTo>
                    <a:cubicBezTo>
                      <a:pt x="9" y="40"/>
                      <a:pt x="4" y="44"/>
                      <a:pt x="0" y="51"/>
                    </a:cubicBezTo>
                    <a:cubicBezTo>
                      <a:pt x="0" y="51"/>
                      <a:pt x="0" y="51"/>
                      <a:pt x="0" y="52"/>
                    </a:cubicBezTo>
                    <a:cubicBezTo>
                      <a:pt x="6" y="60"/>
                      <a:pt x="8" y="70"/>
                      <a:pt x="9" y="80"/>
                    </a:cubicBezTo>
                    <a:cubicBezTo>
                      <a:pt x="52" y="80"/>
                      <a:pt x="52" y="80"/>
                      <a:pt x="52" y="80"/>
                    </a:cubicBezTo>
                    <a:cubicBezTo>
                      <a:pt x="52" y="79"/>
                      <a:pt x="52" y="79"/>
                      <a:pt x="52" y="78"/>
                    </a:cubicBezTo>
                    <a:cubicBezTo>
                      <a:pt x="52" y="58"/>
                      <a:pt x="42" y="42"/>
                      <a:pt x="28" y="38"/>
                    </a:cubicBezTo>
                    <a:cubicBezTo>
                      <a:pt x="36" y="35"/>
                      <a:pt x="42" y="28"/>
                      <a:pt x="42" y="20"/>
                    </a:cubicBezTo>
                    <a:cubicBezTo>
                      <a:pt x="42" y="9"/>
                      <a:pt x="33" y="0"/>
                      <a:pt x="22" y="0"/>
                    </a:cubicBezTo>
                    <a:cubicBezTo>
                      <a:pt x="11" y="0"/>
                      <a:pt x="2" y="9"/>
                      <a:pt x="2" y="20"/>
                    </a:cubicBezTo>
                    <a:cubicBezTo>
                      <a:pt x="2" y="28"/>
                      <a:pt x="8" y="35"/>
                      <a:pt x="1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64" name="Group 73">
              <a:extLst>
                <a:ext uri="{FF2B5EF4-FFF2-40B4-BE49-F238E27FC236}">
                  <a16:creationId xmlns:a16="http://schemas.microsoft.com/office/drawing/2014/main" id="{D19C167E-0826-4D14-8E8B-854778646176}"/>
                </a:ext>
              </a:extLst>
            </p:cNvPr>
            <p:cNvGrpSpPr/>
            <p:nvPr/>
          </p:nvGrpSpPr>
          <p:grpSpPr>
            <a:xfrm>
              <a:off x="4574999" y="4562799"/>
              <a:ext cx="467486" cy="738797"/>
              <a:chOff x="4197350" y="2614613"/>
              <a:chExt cx="177800" cy="280988"/>
            </a:xfrm>
            <a:solidFill>
              <a:sysClr val="window" lastClr="FFFFFF"/>
            </a:solidFill>
          </p:grpSpPr>
          <p:sp>
            <p:nvSpPr>
              <p:cNvPr id="97" name="íṡľíḍè-Freeform: Shape 74">
                <a:extLst>
                  <a:ext uri="{FF2B5EF4-FFF2-40B4-BE49-F238E27FC236}">
                    <a16:creationId xmlns:a16="http://schemas.microsoft.com/office/drawing/2014/main" id="{A4D0761B-2D3E-414F-90AF-4000849F6A07}"/>
                  </a:ext>
                </a:extLst>
              </p:cNvPr>
              <p:cNvSpPr>
                <a:spLocks/>
              </p:cNvSpPr>
              <p:nvPr/>
            </p:nvSpPr>
            <p:spPr bwMode="auto">
              <a:xfrm>
                <a:off x="4227513" y="2614613"/>
                <a:ext cx="117475" cy="68263"/>
              </a:xfrm>
              <a:custGeom>
                <a:avLst/>
                <a:gdLst>
                  <a:gd name="T0" fmla="*/ 14 w 68"/>
                  <a:gd name="T1" fmla="*/ 18 h 40"/>
                  <a:gd name="T2" fmla="*/ 1 w 68"/>
                  <a:gd name="T3" fmla="*/ 23 h 40"/>
                  <a:gd name="T4" fmla="*/ 21 w 68"/>
                  <a:gd name="T5" fmla="*/ 40 h 40"/>
                  <a:gd name="T6" fmla="*/ 46 w 68"/>
                  <a:gd name="T7" fmla="*/ 40 h 40"/>
                  <a:gd name="T8" fmla="*/ 68 w 68"/>
                  <a:gd name="T9" fmla="*/ 25 h 40"/>
                  <a:gd name="T10" fmla="*/ 62 w 68"/>
                  <a:gd name="T11" fmla="*/ 26 h 40"/>
                  <a:gd name="T12" fmla="*/ 56 w 68"/>
                  <a:gd name="T13" fmla="*/ 0 h 40"/>
                  <a:gd name="T14" fmla="*/ 37 w 68"/>
                  <a:gd name="T15" fmla="*/ 16 h 40"/>
                  <a:gd name="T16" fmla="*/ 17 w 68"/>
                  <a:gd name="T17" fmla="*/ 5 h 40"/>
                  <a:gd name="T18" fmla="*/ 14 w 68"/>
                  <a:gd name="T19" fmla="*/ 1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40">
                    <a:moveTo>
                      <a:pt x="14" y="18"/>
                    </a:moveTo>
                    <a:cubicBezTo>
                      <a:pt x="10" y="22"/>
                      <a:pt x="2" y="20"/>
                      <a:pt x="1" y="23"/>
                    </a:cubicBezTo>
                    <a:cubicBezTo>
                      <a:pt x="0" y="29"/>
                      <a:pt x="18" y="38"/>
                      <a:pt x="21" y="40"/>
                    </a:cubicBezTo>
                    <a:cubicBezTo>
                      <a:pt x="30" y="40"/>
                      <a:pt x="38" y="40"/>
                      <a:pt x="46" y="40"/>
                    </a:cubicBezTo>
                    <a:cubicBezTo>
                      <a:pt x="56" y="37"/>
                      <a:pt x="63" y="32"/>
                      <a:pt x="68" y="25"/>
                    </a:cubicBezTo>
                    <a:cubicBezTo>
                      <a:pt x="66" y="26"/>
                      <a:pt x="64" y="26"/>
                      <a:pt x="62" y="26"/>
                    </a:cubicBezTo>
                    <a:cubicBezTo>
                      <a:pt x="43" y="26"/>
                      <a:pt x="63" y="1"/>
                      <a:pt x="56" y="0"/>
                    </a:cubicBezTo>
                    <a:cubicBezTo>
                      <a:pt x="48" y="0"/>
                      <a:pt x="50" y="11"/>
                      <a:pt x="37" y="16"/>
                    </a:cubicBezTo>
                    <a:cubicBezTo>
                      <a:pt x="33" y="18"/>
                      <a:pt x="23" y="5"/>
                      <a:pt x="17" y="5"/>
                    </a:cubicBezTo>
                    <a:cubicBezTo>
                      <a:pt x="12" y="5"/>
                      <a:pt x="17" y="15"/>
                      <a:pt x="1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8" name="íṡľíḍè-Freeform: Shape 75">
                <a:extLst>
                  <a:ext uri="{FF2B5EF4-FFF2-40B4-BE49-F238E27FC236}">
                    <a16:creationId xmlns:a16="http://schemas.microsoft.com/office/drawing/2014/main" id="{BDF2CE57-6A79-49C0-872F-348AD756CF33}"/>
                  </a:ext>
                </a:extLst>
              </p:cNvPr>
              <p:cNvSpPr>
                <a:spLocks/>
              </p:cNvSpPr>
              <p:nvPr/>
            </p:nvSpPr>
            <p:spPr bwMode="auto">
              <a:xfrm>
                <a:off x="4265613" y="2686050"/>
                <a:ext cx="39688" cy="9525"/>
              </a:xfrm>
              <a:custGeom>
                <a:avLst/>
                <a:gdLst>
                  <a:gd name="T0" fmla="*/ 18 w 23"/>
                  <a:gd name="T1" fmla="*/ 0 h 5"/>
                  <a:gd name="T2" fmla="*/ 4 w 23"/>
                  <a:gd name="T3" fmla="*/ 0 h 5"/>
                  <a:gd name="T4" fmla="*/ 0 w 23"/>
                  <a:gd name="T5" fmla="*/ 2 h 5"/>
                  <a:gd name="T6" fmla="*/ 0 w 23"/>
                  <a:gd name="T7" fmla="*/ 2 h 5"/>
                  <a:gd name="T8" fmla="*/ 0 w 23"/>
                  <a:gd name="T9" fmla="*/ 3 h 5"/>
                  <a:gd name="T10" fmla="*/ 0 w 23"/>
                  <a:gd name="T11" fmla="*/ 4 h 5"/>
                  <a:gd name="T12" fmla="*/ 1 w 23"/>
                  <a:gd name="T13" fmla="*/ 4 h 5"/>
                  <a:gd name="T14" fmla="*/ 3 w 23"/>
                  <a:gd name="T15" fmla="*/ 5 h 5"/>
                  <a:gd name="T16" fmla="*/ 20 w 23"/>
                  <a:gd name="T17" fmla="*/ 5 h 5"/>
                  <a:gd name="T18" fmla="*/ 22 w 23"/>
                  <a:gd name="T19" fmla="*/ 4 h 5"/>
                  <a:gd name="T20" fmla="*/ 23 w 23"/>
                  <a:gd name="T21" fmla="*/ 3 h 5"/>
                  <a:gd name="T22" fmla="*/ 23 w 23"/>
                  <a:gd name="T23" fmla="*/ 2 h 5"/>
                  <a:gd name="T24" fmla="*/ 22 w 23"/>
                  <a:gd name="T25" fmla="*/ 2 h 5"/>
                  <a:gd name="T26" fmla="*/ 22 w 23"/>
                  <a:gd name="T27" fmla="*/ 1 h 5"/>
                  <a:gd name="T28" fmla="*/ 18 w 23"/>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5">
                    <a:moveTo>
                      <a:pt x="18" y="0"/>
                    </a:moveTo>
                    <a:cubicBezTo>
                      <a:pt x="4" y="0"/>
                      <a:pt x="4" y="0"/>
                      <a:pt x="4" y="0"/>
                    </a:cubicBezTo>
                    <a:cubicBezTo>
                      <a:pt x="2" y="0"/>
                      <a:pt x="0" y="1"/>
                      <a:pt x="0" y="2"/>
                    </a:cubicBezTo>
                    <a:cubicBezTo>
                      <a:pt x="0" y="2"/>
                      <a:pt x="0" y="2"/>
                      <a:pt x="0" y="2"/>
                    </a:cubicBezTo>
                    <a:cubicBezTo>
                      <a:pt x="0" y="3"/>
                      <a:pt x="0" y="3"/>
                      <a:pt x="0" y="3"/>
                    </a:cubicBezTo>
                    <a:cubicBezTo>
                      <a:pt x="0" y="4"/>
                      <a:pt x="0" y="4"/>
                      <a:pt x="0" y="4"/>
                    </a:cubicBezTo>
                    <a:cubicBezTo>
                      <a:pt x="1" y="4"/>
                      <a:pt x="1" y="4"/>
                      <a:pt x="1" y="4"/>
                    </a:cubicBezTo>
                    <a:cubicBezTo>
                      <a:pt x="3" y="5"/>
                      <a:pt x="3" y="5"/>
                      <a:pt x="3" y="5"/>
                    </a:cubicBezTo>
                    <a:cubicBezTo>
                      <a:pt x="20" y="5"/>
                      <a:pt x="20" y="5"/>
                      <a:pt x="20" y="5"/>
                    </a:cubicBezTo>
                    <a:cubicBezTo>
                      <a:pt x="21" y="4"/>
                      <a:pt x="22" y="4"/>
                      <a:pt x="22" y="4"/>
                    </a:cubicBezTo>
                    <a:cubicBezTo>
                      <a:pt x="23" y="3"/>
                      <a:pt x="23" y="3"/>
                      <a:pt x="23" y="3"/>
                    </a:cubicBezTo>
                    <a:cubicBezTo>
                      <a:pt x="23" y="2"/>
                      <a:pt x="23" y="2"/>
                      <a:pt x="23" y="2"/>
                    </a:cubicBezTo>
                    <a:cubicBezTo>
                      <a:pt x="22" y="2"/>
                      <a:pt x="22" y="2"/>
                      <a:pt x="22" y="2"/>
                    </a:cubicBezTo>
                    <a:cubicBezTo>
                      <a:pt x="22" y="1"/>
                      <a:pt x="22" y="1"/>
                      <a:pt x="22" y="1"/>
                    </a:cubicBezTo>
                    <a:cubicBezTo>
                      <a:pt x="21" y="1"/>
                      <a:pt x="20"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9" name="íṡľíḍè-Freeform: Shape 76">
                <a:extLst>
                  <a:ext uri="{FF2B5EF4-FFF2-40B4-BE49-F238E27FC236}">
                    <a16:creationId xmlns:a16="http://schemas.microsoft.com/office/drawing/2014/main" id="{0C358149-26E6-40ED-9696-6B854D2EE142}"/>
                  </a:ext>
                </a:extLst>
              </p:cNvPr>
              <p:cNvSpPr>
                <a:spLocks/>
              </p:cNvSpPr>
              <p:nvPr/>
            </p:nvSpPr>
            <p:spPr bwMode="auto">
              <a:xfrm>
                <a:off x="4197350" y="2697163"/>
                <a:ext cx="177800" cy="198438"/>
              </a:xfrm>
              <a:custGeom>
                <a:avLst/>
                <a:gdLst>
                  <a:gd name="T0" fmla="*/ 48 w 103"/>
                  <a:gd name="T1" fmla="*/ 24 h 114"/>
                  <a:gd name="T2" fmla="*/ 48 w 103"/>
                  <a:gd name="T3" fmla="*/ 17 h 114"/>
                  <a:gd name="T4" fmla="*/ 57 w 103"/>
                  <a:gd name="T5" fmla="*/ 17 h 114"/>
                  <a:gd name="T6" fmla="*/ 57 w 103"/>
                  <a:gd name="T7" fmla="*/ 24 h 114"/>
                  <a:gd name="T8" fmla="*/ 75 w 103"/>
                  <a:gd name="T9" fmla="*/ 32 h 114"/>
                  <a:gd name="T10" fmla="*/ 65 w 103"/>
                  <a:gd name="T11" fmla="*/ 43 h 114"/>
                  <a:gd name="T12" fmla="*/ 56 w 103"/>
                  <a:gd name="T13" fmla="*/ 38 h 114"/>
                  <a:gd name="T14" fmla="*/ 56 w 103"/>
                  <a:gd name="T15" fmla="*/ 53 h 114"/>
                  <a:gd name="T16" fmla="*/ 77 w 103"/>
                  <a:gd name="T17" fmla="*/ 74 h 114"/>
                  <a:gd name="T18" fmla="*/ 72 w 103"/>
                  <a:gd name="T19" fmla="*/ 87 h 114"/>
                  <a:gd name="T20" fmla="*/ 56 w 103"/>
                  <a:gd name="T21" fmla="*/ 95 h 114"/>
                  <a:gd name="T22" fmla="*/ 56 w 103"/>
                  <a:gd name="T23" fmla="*/ 103 h 114"/>
                  <a:gd name="T24" fmla="*/ 48 w 103"/>
                  <a:gd name="T25" fmla="*/ 103 h 114"/>
                  <a:gd name="T26" fmla="*/ 48 w 103"/>
                  <a:gd name="T27" fmla="*/ 95 h 114"/>
                  <a:gd name="T28" fmla="*/ 46 w 103"/>
                  <a:gd name="T29" fmla="*/ 95 h 114"/>
                  <a:gd name="T30" fmla="*/ 35 w 103"/>
                  <a:gd name="T31" fmla="*/ 92 h 114"/>
                  <a:gd name="T32" fmla="*/ 25 w 103"/>
                  <a:gd name="T33" fmla="*/ 85 h 114"/>
                  <a:gd name="T34" fmla="*/ 34 w 103"/>
                  <a:gd name="T35" fmla="*/ 74 h 114"/>
                  <a:gd name="T36" fmla="*/ 48 w 103"/>
                  <a:gd name="T37" fmla="*/ 82 h 114"/>
                  <a:gd name="T38" fmla="*/ 48 w 103"/>
                  <a:gd name="T39" fmla="*/ 65 h 114"/>
                  <a:gd name="T40" fmla="*/ 33 w 103"/>
                  <a:gd name="T41" fmla="*/ 57 h 114"/>
                  <a:gd name="T42" fmla="*/ 28 w 103"/>
                  <a:gd name="T43" fmla="*/ 44 h 114"/>
                  <a:gd name="T44" fmla="*/ 33 w 103"/>
                  <a:gd name="T45" fmla="*/ 30 h 114"/>
                  <a:gd name="T46" fmla="*/ 48 w 103"/>
                  <a:gd name="T47" fmla="*/ 24 h 114"/>
                  <a:gd name="T48" fmla="*/ 64 w 103"/>
                  <a:gd name="T49" fmla="*/ 0 h 114"/>
                  <a:gd name="T50" fmla="*/ 39 w 103"/>
                  <a:gd name="T51" fmla="*/ 0 h 114"/>
                  <a:gd name="T52" fmla="*/ 0 w 103"/>
                  <a:gd name="T53" fmla="*/ 83 h 114"/>
                  <a:gd name="T54" fmla="*/ 4 w 103"/>
                  <a:gd name="T55" fmla="*/ 101 h 114"/>
                  <a:gd name="T56" fmla="*/ 52 w 103"/>
                  <a:gd name="T57" fmla="*/ 114 h 114"/>
                  <a:gd name="T58" fmla="*/ 99 w 103"/>
                  <a:gd name="T59" fmla="*/ 101 h 114"/>
                  <a:gd name="T60" fmla="*/ 103 w 103"/>
                  <a:gd name="T61" fmla="*/ 83 h 114"/>
                  <a:gd name="T62" fmla="*/ 101 w 103"/>
                  <a:gd name="T63" fmla="*/ 56 h 114"/>
                  <a:gd name="T64" fmla="*/ 64 w 103"/>
                  <a:gd name="T6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14">
                    <a:moveTo>
                      <a:pt x="48" y="24"/>
                    </a:moveTo>
                    <a:cubicBezTo>
                      <a:pt x="48" y="17"/>
                      <a:pt x="48" y="17"/>
                      <a:pt x="48" y="17"/>
                    </a:cubicBezTo>
                    <a:cubicBezTo>
                      <a:pt x="57" y="17"/>
                      <a:pt x="57" y="17"/>
                      <a:pt x="57" y="17"/>
                    </a:cubicBezTo>
                    <a:cubicBezTo>
                      <a:pt x="57" y="24"/>
                      <a:pt x="57" y="24"/>
                      <a:pt x="57" y="24"/>
                    </a:cubicBezTo>
                    <a:cubicBezTo>
                      <a:pt x="64" y="25"/>
                      <a:pt x="70" y="27"/>
                      <a:pt x="75" y="32"/>
                    </a:cubicBezTo>
                    <a:cubicBezTo>
                      <a:pt x="65" y="43"/>
                      <a:pt x="65" y="43"/>
                      <a:pt x="65" y="43"/>
                    </a:cubicBezTo>
                    <a:cubicBezTo>
                      <a:pt x="62" y="41"/>
                      <a:pt x="59" y="39"/>
                      <a:pt x="56" y="38"/>
                    </a:cubicBezTo>
                    <a:cubicBezTo>
                      <a:pt x="56" y="53"/>
                      <a:pt x="56" y="53"/>
                      <a:pt x="56" y="53"/>
                    </a:cubicBezTo>
                    <a:cubicBezTo>
                      <a:pt x="70" y="56"/>
                      <a:pt x="77" y="64"/>
                      <a:pt x="77" y="74"/>
                    </a:cubicBezTo>
                    <a:cubicBezTo>
                      <a:pt x="77" y="79"/>
                      <a:pt x="75" y="84"/>
                      <a:pt x="72" y="87"/>
                    </a:cubicBezTo>
                    <a:cubicBezTo>
                      <a:pt x="68" y="91"/>
                      <a:pt x="63" y="93"/>
                      <a:pt x="56" y="95"/>
                    </a:cubicBezTo>
                    <a:cubicBezTo>
                      <a:pt x="56" y="103"/>
                      <a:pt x="56" y="103"/>
                      <a:pt x="56" y="103"/>
                    </a:cubicBezTo>
                    <a:cubicBezTo>
                      <a:pt x="48" y="103"/>
                      <a:pt x="48" y="103"/>
                      <a:pt x="48" y="103"/>
                    </a:cubicBezTo>
                    <a:cubicBezTo>
                      <a:pt x="48" y="95"/>
                      <a:pt x="48" y="95"/>
                      <a:pt x="48" y="95"/>
                    </a:cubicBezTo>
                    <a:cubicBezTo>
                      <a:pt x="46" y="95"/>
                      <a:pt x="46" y="95"/>
                      <a:pt x="46" y="95"/>
                    </a:cubicBezTo>
                    <a:cubicBezTo>
                      <a:pt x="43" y="95"/>
                      <a:pt x="39" y="94"/>
                      <a:pt x="35" y="92"/>
                    </a:cubicBezTo>
                    <a:cubicBezTo>
                      <a:pt x="30" y="90"/>
                      <a:pt x="27" y="88"/>
                      <a:pt x="25" y="85"/>
                    </a:cubicBezTo>
                    <a:cubicBezTo>
                      <a:pt x="34" y="74"/>
                      <a:pt x="34" y="74"/>
                      <a:pt x="34" y="74"/>
                    </a:cubicBezTo>
                    <a:cubicBezTo>
                      <a:pt x="38" y="78"/>
                      <a:pt x="42" y="81"/>
                      <a:pt x="48" y="82"/>
                    </a:cubicBezTo>
                    <a:cubicBezTo>
                      <a:pt x="48" y="65"/>
                      <a:pt x="48" y="65"/>
                      <a:pt x="48" y="65"/>
                    </a:cubicBezTo>
                    <a:cubicBezTo>
                      <a:pt x="41" y="63"/>
                      <a:pt x="36" y="61"/>
                      <a:pt x="33" y="57"/>
                    </a:cubicBezTo>
                    <a:cubicBezTo>
                      <a:pt x="30" y="53"/>
                      <a:pt x="28" y="49"/>
                      <a:pt x="28" y="44"/>
                    </a:cubicBezTo>
                    <a:cubicBezTo>
                      <a:pt x="28" y="38"/>
                      <a:pt x="29" y="34"/>
                      <a:pt x="33" y="30"/>
                    </a:cubicBezTo>
                    <a:cubicBezTo>
                      <a:pt x="36" y="26"/>
                      <a:pt x="41" y="24"/>
                      <a:pt x="48" y="24"/>
                    </a:cubicBezTo>
                    <a:close/>
                    <a:moveTo>
                      <a:pt x="64" y="0"/>
                    </a:moveTo>
                    <a:cubicBezTo>
                      <a:pt x="39" y="0"/>
                      <a:pt x="39" y="0"/>
                      <a:pt x="39" y="0"/>
                    </a:cubicBezTo>
                    <a:cubicBezTo>
                      <a:pt x="4" y="16"/>
                      <a:pt x="0" y="48"/>
                      <a:pt x="0" y="83"/>
                    </a:cubicBezTo>
                    <a:cubicBezTo>
                      <a:pt x="0" y="91"/>
                      <a:pt x="1" y="99"/>
                      <a:pt x="4" y="101"/>
                    </a:cubicBezTo>
                    <a:cubicBezTo>
                      <a:pt x="12" y="109"/>
                      <a:pt x="32" y="114"/>
                      <a:pt x="52" y="114"/>
                    </a:cubicBezTo>
                    <a:cubicBezTo>
                      <a:pt x="71" y="114"/>
                      <a:pt x="91" y="109"/>
                      <a:pt x="99" y="101"/>
                    </a:cubicBezTo>
                    <a:cubicBezTo>
                      <a:pt x="102" y="99"/>
                      <a:pt x="103" y="91"/>
                      <a:pt x="103" y="83"/>
                    </a:cubicBezTo>
                    <a:cubicBezTo>
                      <a:pt x="103" y="74"/>
                      <a:pt x="102" y="64"/>
                      <a:pt x="101" y="56"/>
                    </a:cubicBezTo>
                    <a:cubicBezTo>
                      <a:pt x="96" y="28"/>
                      <a:pt x="92" y="13"/>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0" name="îŝḷîḓé-Freeform: Shape 77">
                <a:extLst>
                  <a:ext uri="{FF2B5EF4-FFF2-40B4-BE49-F238E27FC236}">
                    <a16:creationId xmlns:a16="http://schemas.microsoft.com/office/drawing/2014/main" id="{7783AB00-5BEC-4CB3-B552-AF8605E21645}"/>
                  </a:ext>
                </a:extLst>
              </p:cNvPr>
              <p:cNvSpPr>
                <a:spLocks/>
              </p:cNvSpPr>
              <p:nvPr/>
            </p:nvSpPr>
            <p:spPr bwMode="auto">
              <a:xfrm>
                <a:off x="4271963" y="2762250"/>
                <a:ext cx="7938" cy="22225"/>
              </a:xfrm>
              <a:custGeom>
                <a:avLst/>
                <a:gdLst>
                  <a:gd name="T0" fmla="*/ 5 w 5"/>
                  <a:gd name="T1" fmla="*/ 0 h 12"/>
                  <a:gd name="T2" fmla="*/ 0 w 5"/>
                  <a:gd name="T3" fmla="*/ 6 h 12"/>
                  <a:gd name="T4" fmla="*/ 5 w 5"/>
                  <a:gd name="T5" fmla="*/ 12 h 12"/>
                  <a:gd name="T6" fmla="*/ 5 w 5"/>
                  <a:gd name="T7" fmla="*/ 0 h 12"/>
                </a:gdLst>
                <a:ahLst/>
                <a:cxnLst>
                  <a:cxn ang="0">
                    <a:pos x="T0" y="T1"/>
                  </a:cxn>
                  <a:cxn ang="0">
                    <a:pos x="T2" y="T3"/>
                  </a:cxn>
                  <a:cxn ang="0">
                    <a:pos x="T4" y="T5"/>
                  </a:cxn>
                  <a:cxn ang="0">
                    <a:pos x="T6" y="T7"/>
                  </a:cxn>
                </a:cxnLst>
                <a:rect l="0" t="0" r="r" b="b"/>
                <a:pathLst>
                  <a:path w="5" h="12">
                    <a:moveTo>
                      <a:pt x="5" y="0"/>
                    </a:moveTo>
                    <a:cubicBezTo>
                      <a:pt x="1" y="1"/>
                      <a:pt x="0" y="3"/>
                      <a:pt x="0" y="6"/>
                    </a:cubicBezTo>
                    <a:cubicBezTo>
                      <a:pt x="0" y="9"/>
                      <a:pt x="1" y="11"/>
                      <a:pt x="5" y="12"/>
                    </a:cubicBez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1" name="îŝḷîḓé-Freeform: Shape 78">
                <a:extLst>
                  <a:ext uri="{FF2B5EF4-FFF2-40B4-BE49-F238E27FC236}">
                    <a16:creationId xmlns:a16="http://schemas.microsoft.com/office/drawing/2014/main" id="{648FA468-302E-4308-95DC-63B3B65A4F08}"/>
                  </a:ext>
                </a:extLst>
              </p:cNvPr>
              <p:cNvSpPr>
                <a:spLocks/>
              </p:cNvSpPr>
              <p:nvPr/>
            </p:nvSpPr>
            <p:spPr bwMode="auto">
              <a:xfrm>
                <a:off x="4294188" y="2814638"/>
                <a:ext cx="9525" cy="22225"/>
              </a:xfrm>
              <a:custGeom>
                <a:avLst/>
                <a:gdLst>
                  <a:gd name="T0" fmla="*/ 0 w 6"/>
                  <a:gd name="T1" fmla="*/ 0 h 13"/>
                  <a:gd name="T2" fmla="*/ 0 w 6"/>
                  <a:gd name="T3" fmla="*/ 13 h 13"/>
                  <a:gd name="T4" fmla="*/ 6 w 6"/>
                  <a:gd name="T5" fmla="*/ 6 h 13"/>
                  <a:gd name="T6" fmla="*/ 0 w 6"/>
                  <a:gd name="T7" fmla="*/ 0 h 13"/>
                </a:gdLst>
                <a:ahLst/>
                <a:cxnLst>
                  <a:cxn ang="0">
                    <a:pos x="T0" y="T1"/>
                  </a:cxn>
                  <a:cxn ang="0">
                    <a:pos x="T2" y="T3"/>
                  </a:cxn>
                  <a:cxn ang="0">
                    <a:pos x="T4" y="T5"/>
                  </a:cxn>
                  <a:cxn ang="0">
                    <a:pos x="T6" y="T7"/>
                  </a:cxn>
                </a:cxnLst>
                <a:rect l="0" t="0" r="r" b="b"/>
                <a:pathLst>
                  <a:path w="6" h="13">
                    <a:moveTo>
                      <a:pt x="0" y="0"/>
                    </a:moveTo>
                    <a:cubicBezTo>
                      <a:pt x="0" y="13"/>
                      <a:pt x="0" y="13"/>
                      <a:pt x="0" y="13"/>
                    </a:cubicBezTo>
                    <a:cubicBezTo>
                      <a:pt x="4" y="12"/>
                      <a:pt x="6" y="10"/>
                      <a:pt x="6" y="6"/>
                    </a:cubicBezTo>
                    <a:cubicBezTo>
                      <a:pt x="6" y="3"/>
                      <a:pt x="4"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65" name="Group 79">
              <a:extLst>
                <a:ext uri="{FF2B5EF4-FFF2-40B4-BE49-F238E27FC236}">
                  <a16:creationId xmlns:a16="http://schemas.microsoft.com/office/drawing/2014/main" id="{61D11FAC-2AB0-47D3-91FB-FDDDD688B953}"/>
                </a:ext>
              </a:extLst>
            </p:cNvPr>
            <p:cNvGrpSpPr/>
            <p:nvPr/>
          </p:nvGrpSpPr>
          <p:grpSpPr>
            <a:xfrm>
              <a:off x="4481080" y="2252814"/>
              <a:ext cx="655318" cy="722093"/>
              <a:chOff x="3371850" y="1820863"/>
              <a:chExt cx="249238" cy="274638"/>
            </a:xfrm>
            <a:solidFill>
              <a:sysClr val="window" lastClr="FFFFFF"/>
            </a:solidFill>
          </p:grpSpPr>
          <p:sp>
            <p:nvSpPr>
              <p:cNvPr id="83" name="îŝḷîḓé-Freeform: Shape 80">
                <a:extLst>
                  <a:ext uri="{FF2B5EF4-FFF2-40B4-BE49-F238E27FC236}">
                    <a16:creationId xmlns:a16="http://schemas.microsoft.com/office/drawing/2014/main" id="{25F5B11C-86A2-471B-9937-78A6F616FA37}"/>
                  </a:ext>
                </a:extLst>
              </p:cNvPr>
              <p:cNvSpPr>
                <a:spLocks/>
              </p:cNvSpPr>
              <p:nvPr/>
            </p:nvSpPr>
            <p:spPr bwMode="auto">
              <a:xfrm>
                <a:off x="3582988" y="1943100"/>
                <a:ext cx="38100" cy="11113"/>
              </a:xfrm>
              <a:custGeom>
                <a:avLst/>
                <a:gdLst>
                  <a:gd name="T0" fmla="*/ 21 w 22"/>
                  <a:gd name="T1" fmla="*/ 1 h 7"/>
                  <a:gd name="T2" fmla="*/ 19 w 22"/>
                  <a:gd name="T3" fmla="*/ 0 h 7"/>
                  <a:gd name="T4" fmla="*/ 4 w 22"/>
                  <a:gd name="T5" fmla="*/ 0 h 7"/>
                  <a:gd name="T6" fmla="*/ 1 w 22"/>
                  <a:gd name="T7" fmla="*/ 1 h 7"/>
                  <a:gd name="T8" fmla="*/ 0 w 22"/>
                  <a:gd name="T9" fmla="*/ 3 h 7"/>
                  <a:gd name="T10" fmla="*/ 1 w 22"/>
                  <a:gd name="T11" fmla="*/ 6 h 7"/>
                  <a:gd name="T12" fmla="*/ 4 w 22"/>
                  <a:gd name="T13" fmla="*/ 7 h 7"/>
                  <a:gd name="T14" fmla="*/ 19 w 22"/>
                  <a:gd name="T15" fmla="*/ 7 h 7"/>
                  <a:gd name="T16" fmla="*/ 21 w 22"/>
                  <a:gd name="T17" fmla="*/ 6 h 7"/>
                  <a:gd name="T18" fmla="*/ 22 w 22"/>
                  <a:gd name="T19" fmla="*/ 3 h 7"/>
                  <a:gd name="T20" fmla="*/ 21 w 22"/>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7">
                    <a:moveTo>
                      <a:pt x="21" y="1"/>
                    </a:moveTo>
                    <a:cubicBezTo>
                      <a:pt x="21" y="0"/>
                      <a:pt x="20" y="0"/>
                      <a:pt x="19" y="0"/>
                    </a:cubicBezTo>
                    <a:cubicBezTo>
                      <a:pt x="4" y="0"/>
                      <a:pt x="4" y="0"/>
                      <a:pt x="4" y="0"/>
                    </a:cubicBezTo>
                    <a:cubicBezTo>
                      <a:pt x="3" y="0"/>
                      <a:pt x="2" y="0"/>
                      <a:pt x="1" y="1"/>
                    </a:cubicBezTo>
                    <a:cubicBezTo>
                      <a:pt x="0" y="1"/>
                      <a:pt x="0" y="2"/>
                      <a:pt x="0" y="3"/>
                    </a:cubicBezTo>
                    <a:cubicBezTo>
                      <a:pt x="0" y="4"/>
                      <a:pt x="1" y="5"/>
                      <a:pt x="1" y="6"/>
                    </a:cubicBezTo>
                    <a:cubicBezTo>
                      <a:pt x="2" y="6"/>
                      <a:pt x="3" y="7"/>
                      <a:pt x="4" y="7"/>
                    </a:cubicBezTo>
                    <a:cubicBezTo>
                      <a:pt x="19" y="7"/>
                      <a:pt x="19" y="7"/>
                      <a:pt x="19" y="7"/>
                    </a:cubicBezTo>
                    <a:cubicBezTo>
                      <a:pt x="20" y="7"/>
                      <a:pt x="21" y="6"/>
                      <a:pt x="21" y="6"/>
                    </a:cubicBezTo>
                    <a:cubicBezTo>
                      <a:pt x="22" y="5"/>
                      <a:pt x="22" y="4"/>
                      <a:pt x="22" y="3"/>
                    </a:cubicBezTo>
                    <a:cubicBezTo>
                      <a:pt x="22" y="2"/>
                      <a:pt x="22" y="1"/>
                      <a:pt x="2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4" name="îŝḷîḓé-Freeform: Shape 81">
                <a:extLst>
                  <a:ext uri="{FF2B5EF4-FFF2-40B4-BE49-F238E27FC236}">
                    <a16:creationId xmlns:a16="http://schemas.microsoft.com/office/drawing/2014/main" id="{23827DAF-F257-41A5-8DF8-1C80784D28C3}"/>
                  </a:ext>
                </a:extLst>
              </p:cNvPr>
              <p:cNvSpPr>
                <a:spLocks/>
              </p:cNvSpPr>
              <p:nvPr/>
            </p:nvSpPr>
            <p:spPr bwMode="auto">
              <a:xfrm>
                <a:off x="3575050" y="1885950"/>
                <a:ext cx="34925" cy="25400"/>
              </a:xfrm>
              <a:custGeom>
                <a:avLst/>
                <a:gdLst>
                  <a:gd name="T0" fmla="*/ 4 w 21"/>
                  <a:gd name="T1" fmla="*/ 15 h 15"/>
                  <a:gd name="T2" fmla="*/ 6 w 21"/>
                  <a:gd name="T3" fmla="*/ 14 h 15"/>
                  <a:gd name="T4" fmla="*/ 19 w 21"/>
                  <a:gd name="T5" fmla="*/ 7 h 15"/>
                  <a:gd name="T6" fmla="*/ 19 w 21"/>
                  <a:gd name="T7" fmla="*/ 6 h 15"/>
                  <a:gd name="T8" fmla="*/ 19 w 21"/>
                  <a:gd name="T9" fmla="*/ 6 h 15"/>
                  <a:gd name="T10" fmla="*/ 20 w 21"/>
                  <a:gd name="T11" fmla="*/ 2 h 15"/>
                  <a:gd name="T12" fmla="*/ 18 w 21"/>
                  <a:gd name="T13" fmla="*/ 0 h 15"/>
                  <a:gd name="T14" fmla="*/ 15 w 21"/>
                  <a:gd name="T15" fmla="*/ 1 h 15"/>
                  <a:gd name="T16" fmla="*/ 2 w 21"/>
                  <a:gd name="T17" fmla="*/ 8 h 15"/>
                  <a:gd name="T18" fmla="*/ 1 w 21"/>
                  <a:gd name="T19" fmla="*/ 9 h 15"/>
                  <a:gd name="T20" fmla="*/ 1 w 21"/>
                  <a:gd name="T21" fmla="*/ 13 h 15"/>
                  <a:gd name="T22" fmla="*/ 4 w 21"/>
                  <a:gd name="T2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5">
                    <a:moveTo>
                      <a:pt x="4" y="15"/>
                    </a:moveTo>
                    <a:cubicBezTo>
                      <a:pt x="4" y="15"/>
                      <a:pt x="5" y="15"/>
                      <a:pt x="6" y="14"/>
                    </a:cubicBezTo>
                    <a:cubicBezTo>
                      <a:pt x="19" y="7"/>
                      <a:pt x="19" y="7"/>
                      <a:pt x="19" y="7"/>
                    </a:cubicBezTo>
                    <a:cubicBezTo>
                      <a:pt x="19" y="6"/>
                      <a:pt x="19" y="6"/>
                      <a:pt x="19" y="6"/>
                    </a:cubicBezTo>
                    <a:cubicBezTo>
                      <a:pt x="19" y="6"/>
                      <a:pt x="19" y="6"/>
                      <a:pt x="19" y="6"/>
                    </a:cubicBezTo>
                    <a:cubicBezTo>
                      <a:pt x="20" y="5"/>
                      <a:pt x="21" y="3"/>
                      <a:pt x="20" y="2"/>
                    </a:cubicBezTo>
                    <a:cubicBezTo>
                      <a:pt x="19" y="1"/>
                      <a:pt x="19" y="0"/>
                      <a:pt x="18" y="0"/>
                    </a:cubicBezTo>
                    <a:cubicBezTo>
                      <a:pt x="17" y="0"/>
                      <a:pt x="16" y="0"/>
                      <a:pt x="15" y="1"/>
                    </a:cubicBezTo>
                    <a:cubicBezTo>
                      <a:pt x="2" y="8"/>
                      <a:pt x="2" y="8"/>
                      <a:pt x="2" y="8"/>
                    </a:cubicBezTo>
                    <a:cubicBezTo>
                      <a:pt x="1" y="9"/>
                      <a:pt x="1" y="9"/>
                      <a:pt x="1" y="9"/>
                    </a:cubicBezTo>
                    <a:cubicBezTo>
                      <a:pt x="0" y="10"/>
                      <a:pt x="0" y="12"/>
                      <a:pt x="1" y="13"/>
                    </a:cubicBezTo>
                    <a:cubicBezTo>
                      <a:pt x="1" y="14"/>
                      <a:pt x="3" y="15"/>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5" name="îŝḷîḓé-Freeform: Shape 82">
                <a:extLst>
                  <a:ext uri="{FF2B5EF4-FFF2-40B4-BE49-F238E27FC236}">
                    <a16:creationId xmlns:a16="http://schemas.microsoft.com/office/drawing/2014/main" id="{84083A1D-8432-469E-9825-A521C24662A1}"/>
                  </a:ext>
                </a:extLst>
              </p:cNvPr>
              <p:cNvSpPr>
                <a:spLocks/>
              </p:cNvSpPr>
              <p:nvPr/>
            </p:nvSpPr>
            <p:spPr bwMode="auto">
              <a:xfrm>
                <a:off x="3540125" y="1836738"/>
                <a:ext cx="25400" cy="36513"/>
              </a:xfrm>
              <a:custGeom>
                <a:avLst/>
                <a:gdLst>
                  <a:gd name="T0" fmla="*/ 13 w 15"/>
                  <a:gd name="T1" fmla="*/ 1 h 21"/>
                  <a:gd name="T2" fmla="*/ 9 w 15"/>
                  <a:gd name="T3" fmla="*/ 2 h 21"/>
                  <a:gd name="T4" fmla="*/ 8 w 15"/>
                  <a:gd name="T5" fmla="*/ 2 h 21"/>
                  <a:gd name="T6" fmla="*/ 1 w 15"/>
                  <a:gd name="T7" fmla="*/ 15 h 21"/>
                  <a:gd name="T8" fmla="*/ 2 w 15"/>
                  <a:gd name="T9" fmla="*/ 20 h 21"/>
                  <a:gd name="T10" fmla="*/ 4 w 15"/>
                  <a:gd name="T11" fmla="*/ 21 h 21"/>
                  <a:gd name="T12" fmla="*/ 7 w 15"/>
                  <a:gd name="T13" fmla="*/ 20 h 21"/>
                  <a:gd name="T14" fmla="*/ 7 w 15"/>
                  <a:gd name="T15" fmla="*/ 19 h 21"/>
                  <a:gd name="T16" fmla="*/ 15 w 15"/>
                  <a:gd name="T17" fmla="*/ 6 h 21"/>
                  <a:gd name="T18" fmla="*/ 13 w 15"/>
                  <a:gd name="T19"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1">
                    <a:moveTo>
                      <a:pt x="13" y="1"/>
                    </a:moveTo>
                    <a:cubicBezTo>
                      <a:pt x="12" y="0"/>
                      <a:pt x="10" y="0"/>
                      <a:pt x="9" y="2"/>
                    </a:cubicBezTo>
                    <a:cubicBezTo>
                      <a:pt x="8" y="2"/>
                      <a:pt x="8" y="2"/>
                      <a:pt x="8" y="2"/>
                    </a:cubicBezTo>
                    <a:cubicBezTo>
                      <a:pt x="1" y="15"/>
                      <a:pt x="1" y="15"/>
                      <a:pt x="1" y="15"/>
                    </a:cubicBezTo>
                    <a:cubicBezTo>
                      <a:pt x="0" y="17"/>
                      <a:pt x="1" y="19"/>
                      <a:pt x="2" y="20"/>
                    </a:cubicBezTo>
                    <a:cubicBezTo>
                      <a:pt x="3" y="21"/>
                      <a:pt x="3" y="21"/>
                      <a:pt x="4" y="21"/>
                    </a:cubicBezTo>
                    <a:cubicBezTo>
                      <a:pt x="5" y="21"/>
                      <a:pt x="6" y="20"/>
                      <a:pt x="7" y="20"/>
                    </a:cubicBezTo>
                    <a:cubicBezTo>
                      <a:pt x="7" y="19"/>
                      <a:pt x="7" y="19"/>
                      <a:pt x="7" y="19"/>
                    </a:cubicBezTo>
                    <a:cubicBezTo>
                      <a:pt x="15" y="6"/>
                      <a:pt x="15" y="6"/>
                      <a:pt x="15" y="6"/>
                    </a:cubicBezTo>
                    <a:cubicBezTo>
                      <a:pt x="15" y="4"/>
                      <a:pt x="15" y="2"/>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6" name="îŝḷîḓé-Freeform: Shape 83">
                <a:extLst>
                  <a:ext uri="{FF2B5EF4-FFF2-40B4-BE49-F238E27FC236}">
                    <a16:creationId xmlns:a16="http://schemas.microsoft.com/office/drawing/2014/main" id="{34E80ABA-5DDD-4E2D-814B-4D3CDFE9CAE5}"/>
                  </a:ext>
                </a:extLst>
              </p:cNvPr>
              <p:cNvSpPr>
                <a:spLocks/>
              </p:cNvSpPr>
              <p:nvPr/>
            </p:nvSpPr>
            <p:spPr bwMode="auto">
              <a:xfrm>
                <a:off x="3376613" y="1884363"/>
                <a:ext cx="36513" cy="25400"/>
              </a:xfrm>
              <a:custGeom>
                <a:avLst/>
                <a:gdLst>
                  <a:gd name="T0" fmla="*/ 3 w 21"/>
                  <a:gd name="T1" fmla="*/ 7 h 15"/>
                  <a:gd name="T2" fmla="*/ 16 w 21"/>
                  <a:gd name="T3" fmla="*/ 14 h 15"/>
                  <a:gd name="T4" fmla="*/ 17 w 21"/>
                  <a:gd name="T5" fmla="*/ 15 h 15"/>
                  <a:gd name="T6" fmla="*/ 20 w 21"/>
                  <a:gd name="T7" fmla="*/ 14 h 15"/>
                  <a:gd name="T8" fmla="*/ 20 w 21"/>
                  <a:gd name="T9" fmla="*/ 13 h 15"/>
                  <a:gd name="T10" fmla="*/ 19 w 21"/>
                  <a:gd name="T11" fmla="*/ 8 h 15"/>
                  <a:gd name="T12" fmla="*/ 6 w 21"/>
                  <a:gd name="T13" fmla="*/ 0 h 15"/>
                  <a:gd name="T14" fmla="*/ 2 w 21"/>
                  <a:gd name="T15" fmla="*/ 1 h 15"/>
                  <a:gd name="T16" fmla="*/ 1 w 21"/>
                  <a:gd name="T17" fmla="*/ 2 h 15"/>
                  <a:gd name="T18" fmla="*/ 3 w 21"/>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5">
                    <a:moveTo>
                      <a:pt x="3" y="7"/>
                    </a:moveTo>
                    <a:cubicBezTo>
                      <a:pt x="16" y="14"/>
                      <a:pt x="16" y="14"/>
                      <a:pt x="16" y="14"/>
                    </a:cubicBezTo>
                    <a:cubicBezTo>
                      <a:pt x="16" y="14"/>
                      <a:pt x="17" y="15"/>
                      <a:pt x="17" y="15"/>
                    </a:cubicBezTo>
                    <a:cubicBezTo>
                      <a:pt x="18" y="15"/>
                      <a:pt x="19" y="14"/>
                      <a:pt x="20" y="14"/>
                    </a:cubicBezTo>
                    <a:cubicBezTo>
                      <a:pt x="20" y="13"/>
                      <a:pt x="20" y="13"/>
                      <a:pt x="20" y="13"/>
                    </a:cubicBezTo>
                    <a:cubicBezTo>
                      <a:pt x="21" y="11"/>
                      <a:pt x="21" y="9"/>
                      <a:pt x="19" y="8"/>
                    </a:cubicBezTo>
                    <a:cubicBezTo>
                      <a:pt x="6" y="0"/>
                      <a:pt x="6" y="0"/>
                      <a:pt x="6" y="0"/>
                    </a:cubicBezTo>
                    <a:cubicBezTo>
                      <a:pt x="5" y="0"/>
                      <a:pt x="3" y="0"/>
                      <a:pt x="2" y="1"/>
                    </a:cubicBezTo>
                    <a:cubicBezTo>
                      <a:pt x="1" y="2"/>
                      <a:pt x="1" y="2"/>
                      <a:pt x="1" y="2"/>
                    </a:cubicBezTo>
                    <a:cubicBezTo>
                      <a:pt x="0" y="3"/>
                      <a:pt x="1" y="6"/>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7" name="îŝḷîḓé-Freeform: Shape 84">
                <a:extLst>
                  <a:ext uri="{FF2B5EF4-FFF2-40B4-BE49-F238E27FC236}">
                    <a16:creationId xmlns:a16="http://schemas.microsoft.com/office/drawing/2014/main" id="{03F6CB29-6189-47CA-9CBC-C2A292DAF06B}"/>
                  </a:ext>
                </a:extLst>
              </p:cNvPr>
              <p:cNvSpPr>
                <a:spLocks/>
              </p:cNvSpPr>
              <p:nvPr/>
            </p:nvSpPr>
            <p:spPr bwMode="auto">
              <a:xfrm>
                <a:off x="3575050" y="1982788"/>
                <a:ext cx="34925" cy="25400"/>
              </a:xfrm>
              <a:custGeom>
                <a:avLst/>
                <a:gdLst>
                  <a:gd name="T0" fmla="*/ 19 w 21"/>
                  <a:gd name="T1" fmla="*/ 8 h 15"/>
                  <a:gd name="T2" fmla="*/ 6 w 21"/>
                  <a:gd name="T3" fmla="*/ 1 h 15"/>
                  <a:gd name="T4" fmla="*/ 1 w 21"/>
                  <a:gd name="T5" fmla="*/ 1 h 15"/>
                  <a:gd name="T6" fmla="*/ 1 w 21"/>
                  <a:gd name="T7" fmla="*/ 2 h 15"/>
                  <a:gd name="T8" fmla="*/ 2 w 21"/>
                  <a:gd name="T9" fmla="*/ 7 h 15"/>
                  <a:gd name="T10" fmla="*/ 15 w 21"/>
                  <a:gd name="T11" fmla="*/ 15 h 15"/>
                  <a:gd name="T12" fmla="*/ 17 w 21"/>
                  <a:gd name="T13" fmla="*/ 15 h 15"/>
                  <a:gd name="T14" fmla="*/ 19 w 21"/>
                  <a:gd name="T15" fmla="*/ 14 h 15"/>
                  <a:gd name="T16" fmla="*/ 20 w 21"/>
                  <a:gd name="T17" fmla="*/ 13 h 15"/>
                  <a:gd name="T18" fmla="*/ 19 w 21"/>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5">
                    <a:moveTo>
                      <a:pt x="19" y="8"/>
                    </a:moveTo>
                    <a:cubicBezTo>
                      <a:pt x="6" y="1"/>
                      <a:pt x="6" y="1"/>
                      <a:pt x="6" y="1"/>
                    </a:cubicBezTo>
                    <a:cubicBezTo>
                      <a:pt x="4" y="0"/>
                      <a:pt x="3" y="0"/>
                      <a:pt x="1" y="1"/>
                    </a:cubicBezTo>
                    <a:cubicBezTo>
                      <a:pt x="1" y="2"/>
                      <a:pt x="1" y="2"/>
                      <a:pt x="1" y="2"/>
                    </a:cubicBezTo>
                    <a:cubicBezTo>
                      <a:pt x="0" y="4"/>
                      <a:pt x="0" y="6"/>
                      <a:pt x="2" y="7"/>
                    </a:cubicBezTo>
                    <a:cubicBezTo>
                      <a:pt x="15" y="15"/>
                      <a:pt x="15" y="15"/>
                      <a:pt x="15" y="15"/>
                    </a:cubicBezTo>
                    <a:cubicBezTo>
                      <a:pt x="16" y="15"/>
                      <a:pt x="16" y="15"/>
                      <a:pt x="17" y="15"/>
                    </a:cubicBezTo>
                    <a:cubicBezTo>
                      <a:pt x="18" y="15"/>
                      <a:pt x="19" y="15"/>
                      <a:pt x="19" y="14"/>
                    </a:cubicBezTo>
                    <a:cubicBezTo>
                      <a:pt x="20" y="13"/>
                      <a:pt x="20" y="13"/>
                      <a:pt x="20" y="13"/>
                    </a:cubicBezTo>
                    <a:cubicBezTo>
                      <a:pt x="21" y="12"/>
                      <a:pt x="20" y="9"/>
                      <a:pt x="1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8" name="îŝḷîḓé-Freeform: Shape 85">
                <a:extLst>
                  <a:ext uri="{FF2B5EF4-FFF2-40B4-BE49-F238E27FC236}">
                    <a16:creationId xmlns:a16="http://schemas.microsoft.com/office/drawing/2014/main" id="{51CDD659-D8BE-4424-8270-8FE5989AAD97}"/>
                  </a:ext>
                </a:extLst>
              </p:cNvPr>
              <p:cNvSpPr>
                <a:spLocks/>
              </p:cNvSpPr>
              <p:nvPr/>
            </p:nvSpPr>
            <p:spPr bwMode="auto">
              <a:xfrm>
                <a:off x="3378200" y="1985963"/>
                <a:ext cx="34925" cy="26988"/>
              </a:xfrm>
              <a:custGeom>
                <a:avLst/>
                <a:gdLst>
                  <a:gd name="T0" fmla="*/ 17 w 20"/>
                  <a:gd name="T1" fmla="*/ 0 h 15"/>
                  <a:gd name="T2" fmla="*/ 15 w 20"/>
                  <a:gd name="T3" fmla="*/ 1 h 15"/>
                  <a:gd name="T4" fmla="*/ 2 w 20"/>
                  <a:gd name="T5" fmla="*/ 8 h 15"/>
                  <a:gd name="T6" fmla="*/ 1 w 20"/>
                  <a:gd name="T7" fmla="*/ 9 h 15"/>
                  <a:gd name="T8" fmla="*/ 0 w 20"/>
                  <a:gd name="T9" fmla="*/ 13 h 15"/>
                  <a:gd name="T10" fmla="*/ 4 w 20"/>
                  <a:gd name="T11" fmla="*/ 15 h 15"/>
                  <a:gd name="T12" fmla="*/ 5 w 20"/>
                  <a:gd name="T13" fmla="*/ 14 h 15"/>
                  <a:gd name="T14" fmla="*/ 18 w 20"/>
                  <a:gd name="T15" fmla="*/ 7 h 15"/>
                  <a:gd name="T16" fmla="*/ 19 w 20"/>
                  <a:gd name="T17" fmla="*/ 6 h 15"/>
                  <a:gd name="T18" fmla="*/ 20 w 20"/>
                  <a:gd name="T19" fmla="*/ 2 h 15"/>
                  <a:gd name="T20" fmla="*/ 17 w 20"/>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5">
                    <a:moveTo>
                      <a:pt x="17" y="0"/>
                    </a:moveTo>
                    <a:cubicBezTo>
                      <a:pt x="17" y="0"/>
                      <a:pt x="16" y="0"/>
                      <a:pt x="15" y="1"/>
                    </a:cubicBezTo>
                    <a:cubicBezTo>
                      <a:pt x="2" y="8"/>
                      <a:pt x="2" y="8"/>
                      <a:pt x="2" y="8"/>
                    </a:cubicBezTo>
                    <a:cubicBezTo>
                      <a:pt x="1" y="9"/>
                      <a:pt x="1" y="9"/>
                      <a:pt x="1" y="9"/>
                    </a:cubicBezTo>
                    <a:cubicBezTo>
                      <a:pt x="0" y="10"/>
                      <a:pt x="0" y="12"/>
                      <a:pt x="0" y="13"/>
                    </a:cubicBezTo>
                    <a:cubicBezTo>
                      <a:pt x="1" y="14"/>
                      <a:pt x="2" y="15"/>
                      <a:pt x="4" y="15"/>
                    </a:cubicBezTo>
                    <a:cubicBezTo>
                      <a:pt x="4" y="15"/>
                      <a:pt x="5" y="15"/>
                      <a:pt x="5" y="14"/>
                    </a:cubicBezTo>
                    <a:cubicBezTo>
                      <a:pt x="18" y="7"/>
                      <a:pt x="18" y="7"/>
                      <a:pt x="18" y="7"/>
                    </a:cubicBezTo>
                    <a:cubicBezTo>
                      <a:pt x="19" y="6"/>
                      <a:pt x="19" y="6"/>
                      <a:pt x="19" y="6"/>
                    </a:cubicBezTo>
                    <a:cubicBezTo>
                      <a:pt x="20" y="5"/>
                      <a:pt x="20" y="3"/>
                      <a:pt x="20" y="2"/>
                    </a:cubicBezTo>
                    <a:cubicBezTo>
                      <a:pt x="19" y="1"/>
                      <a:pt x="18" y="1"/>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9" name="îŝḷîḓé-Freeform: Shape 86">
                <a:extLst>
                  <a:ext uri="{FF2B5EF4-FFF2-40B4-BE49-F238E27FC236}">
                    <a16:creationId xmlns:a16="http://schemas.microsoft.com/office/drawing/2014/main" id="{1EBAE29D-3C75-4BFE-B8AD-39F0F743759B}"/>
                  </a:ext>
                </a:extLst>
              </p:cNvPr>
              <p:cNvSpPr>
                <a:spLocks/>
              </p:cNvSpPr>
              <p:nvPr/>
            </p:nvSpPr>
            <p:spPr bwMode="auto">
              <a:xfrm>
                <a:off x="3421063" y="1835150"/>
                <a:ext cx="26988" cy="34925"/>
              </a:xfrm>
              <a:custGeom>
                <a:avLst/>
                <a:gdLst>
                  <a:gd name="T0" fmla="*/ 7 w 15"/>
                  <a:gd name="T1" fmla="*/ 2 h 20"/>
                  <a:gd name="T2" fmla="*/ 4 w 15"/>
                  <a:gd name="T3" fmla="*/ 0 h 20"/>
                  <a:gd name="T4" fmla="*/ 2 w 15"/>
                  <a:gd name="T5" fmla="*/ 1 h 20"/>
                  <a:gd name="T6" fmla="*/ 1 w 15"/>
                  <a:gd name="T7" fmla="*/ 1 h 20"/>
                  <a:gd name="T8" fmla="*/ 0 w 15"/>
                  <a:gd name="T9" fmla="*/ 6 h 20"/>
                  <a:gd name="T10" fmla="*/ 8 w 15"/>
                  <a:gd name="T11" fmla="*/ 19 h 20"/>
                  <a:gd name="T12" fmla="*/ 11 w 15"/>
                  <a:gd name="T13" fmla="*/ 20 h 20"/>
                  <a:gd name="T14" fmla="*/ 13 w 15"/>
                  <a:gd name="T15" fmla="*/ 20 h 20"/>
                  <a:gd name="T16" fmla="*/ 14 w 15"/>
                  <a:gd name="T17" fmla="*/ 19 h 20"/>
                  <a:gd name="T18" fmla="*/ 14 w 15"/>
                  <a:gd name="T19" fmla="*/ 15 h 20"/>
                  <a:gd name="T20" fmla="*/ 7 w 15"/>
                  <a:gd name="T21"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0">
                    <a:moveTo>
                      <a:pt x="7" y="2"/>
                    </a:moveTo>
                    <a:cubicBezTo>
                      <a:pt x="6" y="1"/>
                      <a:pt x="5" y="1"/>
                      <a:pt x="4" y="0"/>
                    </a:cubicBezTo>
                    <a:cubicBezTo>
                      <a:pt x="4" y="0"/>
                      <a:pt x="3" y="0"/>
                      <a:pt x="2" y="1"/>
                    </a:cubicBezTo>
                    <a:cubicBezTo>
                      <a:pt x="1" y="1"/>
                      <a:pt x="1" y="1"/>
                      <a:pt x="1" y="1"/>
                    </a:cubicBezTo>
                    <a:cubicBezTo>
                      <a:pt x="0" y="2"/>
                      <a:pt x="0" y="4"/>
                      <a:pt x="0" y="6"/>
                    </a:cubicBezTo>
                    <a:cubicBezTo>
                      <a:pt x="8" y="19"/>
                      <a:pt x="8" y="19"/>
                      <a:pt x="8" y="19"/>
                    </a:cubicBezTo>
                    <a:cubicBezTo>
                      <a:pt x="9" y="20"/>
                      <a:pt x="10" y="20"/>
                      <a:pt x="11" y="20"/>
                    </a:cubicBezTo>
                    <a:cubicBezTo>
                      <a:pt x="12" y="20"/>
                      <a:pt x="12" y="20"/>
                      <a:pt x="13" y="20"/>
                    </a:cubicBezTo>
                    <a:cubicBezTo>
                      <a:pt x="14" y="19"/>
                      <a:pt x="14" y="19"/>
                      <a:pt x="14" y="19"/>
                    </a:cubicBezTo>
                    <a:cubicBezTo>
                      <a:pt x="15" y="18"/>
                      <a:pt x="15" y="16"/>
                      <a:pt x="14" y="15"/>
                    </a:cubicBezTo>
                    <a:lnTo>
                      <a:pt x="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0" name="îŝḷîḓé-Freeform: Shape 87">
                <a:extLst>
                  <a:ext uri="{FF2B5EF4-FFF2-40B4-BE49-F238E27FC236}">
                    <a16:creationId xmlns:a16="http://schemas.microsoft.com/office/drawing/2014/main" id="{A77EDC2C-D230-484E-9A26-0EEB6149E265}"/>
                  </a:ext>
                </a:extLst>
              </p:cNvPr>
              <p:cNvSpPr>
                <a:spLocks/>
              </p:cNvSpPr>
              <p:nvPr/>
            </p:nvSpPr>
            <p:spPr bwMode="auto">
              <a:xfrm>
                <a:off x="3489325" y="1820863"/>
                <a:ext cx="12700" cy="38100"/>
              </a:xfrm>
              <a:custGeom>
                <a:avLst/>
                <a:gdLst>
                  <a:gd name="T0" fmla="*/ 3 w 7"/>
                  <a:gd name="T1" fmla="*/ 0 h 22"/>
                  <a:gd name="T2" fmla="*/ 1 w 7"/>
                  <a:gd name="T3" fmla="*/ 1 h 22"/>
                  <a:gd name="T4" fmla="*/ 0 w 7"/>
                  <a:gd name="T5" fmla="*/ 4 h 22"/>
                  <a:gd name="T6" fmla="*/ 0 w 7"/>
                  <a:gd name="T7" fmla="*/ 19 h 22"/>
                  <a:gd name="T8" fmla="*/ 3 w 7"/>
                  <a:gd name="T9" fmla="*/ 22 h 22"/>
                  <a:gd name="T10" fmla="*/ 6 w 7"/>
                  <a:gd name="T11" fmla="*/ 21 h 22"/>
                  <a:gd name="T12" fmla="*/ 7 w 7"/>
                  <a:gd name="T13" fmla="*/ 19 h 22"/>
                  <a:gd name="T14" fmla="*/ 7 w 7"/>
                  <a:gd name="T15" fmla="*/ 3 h 22"/>
                  <a:gd name="T16" fmla="*/ 3 w 7"/>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2">
                    <a:moveTo>
                      <a:pt x="3" y="0"/>
                    </a:moveTo>
                    <a:cubicBezTo>
                      <a:pt x="2" y="0"/>
                      <a:pt x="1" y="0"/>
                      <a:pt x="1" y="1"/>
                    </a:cubicBezTo>
                    <a:cubicBezTo>
                      <a:pt x="0" y="2"/>
                      <a:pt x="0" y="3"/>
                      <a:pt x="0" y="4"/>
                    </a:cubicBezTo>
                    <a:cubicBezTo>
                      <a:pt x="0" y="19"/>
                      <a:pt x="0" y="19"/>
                      <a:pt x="0" y="19"/>
                    </a:cubicBezTo>
                    <a:cubicBezTo>
                      <a:pt x="0" y="21"/>
                      <a:pt x="1" y="22"/>
                      <a:pt x="3" y="22"/>
                    </a:cubicBezTo>
                    <a:cubicBezTo>
                      <a:pt x="4" y="22"/>
                      <a:pt x="5" y="22"/>
                      <a:pt x="6" y="21"/>
                    </a:cubicBezTo>
                    <a:cubicBezTo>
                      <a:pt x="6" y="20"/>
                      <a:pt x="7" y="19"/>
                      <a:pt x="7" y="19"/>
                    </a:cubicBezTo>
                    <a:cubicBezTo>
                      <a:pt x="7" y="3"/>
                      <a:pt x="7" y="3"/>
                      <a:pt x="7" y="3"/>
                    </a:cubicBezTo>
                    <a:cubicBezTo>
                      <a:pt x="7" y="2"/>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1" name="îŝḷîḓé-Freeform: Shape 88">
                <a:extLst>
                  <a:ext uri="{FF2B5EF4-FFF2-40B4-BE49-F238E27FC236}">
                    <a16:creationId xmlns:a16="http://schemas.microsoft.com/office/drawing/2014/main" id="{7CD052FA-BD82-4A6E-BC25-EDA5EDE7B52C}"/>
                  </a:ext>
                </a:extLst>
              </p:cNvPr>
              <p:cNvSpPr>
                <a:spLocks/>
              </p:cNvSpPr>
              <p:nvPr/>
            </p:nvSpPr>
            <p:spPr bwMode="auto">
              <a:xfrm>
                <a:off x="3371850" y="1943100"/>
                <a:ext cx="38100" cy="11113"/>
              </a:xfrm>
              <a:custGeom>
                <a:avLst/>
                <a:gdLst>
                  <a:gd name="T0" fmla="*/ 21 w 22"/>
                  <a:gd name="T1" fmla="*/ 6 h 7"/>
                  <a:gd name="T2" fmla="*/ 22 w 22"/>
                  <a:gd name="T3" fmla="*/ 4 h 7"/>
                  <a:gd name="T4" fmla="*/ 21 w 22"/>
                  <a:gd name="T5" fmla="*/ 1 h 7"/>
                  <a:gd name="T6" fmla="*/ 19 w 22"/>
                  <a:gd name="T7" fmla="*/ 0 h 7"/>
                  <a:gd name="T8" fmla="*/ 4 w 22"/>
                  <a:gd name="T9" fmla="*/ 0 h 7"/>
                  <a:gd name="T10" fmla="*/ 1 w 22"/>
                  <a:gd name="T11" fmla="*/ 1 h 7"/>
                  <a:gd name="T12" fmla="*/ 0 w 22"/>
                  <a:gd name="T13" fmla="*/ 4 h 7"/>
                  <a:gd name="T14" fmla="*/ 4 w 22"/>
                  <a:gd name="T15" fmla="*/ 7 h 7"/>
                  <a:gd name="T16" fmla="*/ 19 w 22"/>
                  <a:gd name="T17" fmla="*/ 7 h 7"/>
                  <a:gd name="T18" fmla="*/ 21 w 22"/>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7">
                    <a:moveTo>
                      <a:pt x="21" y="6"/>
                    </a:moveTo>
                    <a:cubicBezTo>
                      <a:pt x="22" y="5"/>
                      <a:pt x="22" y="5"/>
                      <a:pt x="22" y="4"/>
                    </a:cubicBezTo>
                    <a:cubicBezTo>
                      <a:pt x="22" y="3"/>
                      <a:pt x="22" y="2"/>
                      <a:pt x="21" y="1"/>
                    </a:cubicBezTo>
                    <a:cubicBezTo>
                      <a:pt x="20" y="0"/>
                      <a:pt x="20" y="0"/>
                      <a:pt x="19" y="0"/>
                    </a:cubicBezTo>
                    <a:cubicBezTo>
                      <a:pt x="4" y="0"/>
                      <a:pt x="4" y="0"/>
                      <a:pt x="4" y="0"/>
                    </a:cubicBezTo>
                    <a:cubicBezTo>
                      <a:pt x="3" y="0"/>
                      <a:pt x="2" y="0"/>
                      <a:pt x="1" y="1"/>
                    </a:cubicBezTo>
                    <a:cubicBezTo>
                      <a:pt x="0" y="2"/>
                      <a:pt x="0" y="3"/>
                      <a:pt x="0" y="4"/>
                    </a:cubicBezTo>
                    <a:cubicBezTo>
                      <a:pt x="0" y="6"/>
                      <a:pt x="2" y="7"/>
                      <a:pt x="4" y="7"/>
                    </a:cubicBezTo>
                    <a:cubicBezTo>
                      <a:pt x="19" y="7"/>
                      <a:pt x="19" y="7"/>
                      <a:pt x="19" y="7"/>
                    </a:cubicBezTo>
                    <a:cubicBezTo>
                      <a:pt x="20" y="7"/>
                      <a:pt x="20" y="7"/>
                      <a:pt x="2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2" name="îŝḷîḓé-Freeform: Shape 89">
                <a:extLst>
                  <a:ext uri="{FF2B5EF4-FFF2-40B4-BE49-F238E27FC236}">
                    <a16:creationId xmlns:a16="http://schemas.microsoft.com/office/drawing/2014/main" id="{E374714F-D379-410F-BCD1-8EDF5A5B5B73}"/>
                  </a:ext>
                </a:extLst>
              </p:cNvPr>
              <p:cNvSpPr>
                <a:spLocks/>
              </p:cNvSpPr>
              <p:nvPr/>
            </p:nvSpPr>
            <p:spPr bwMode="auto">
              <a:xfrm>
                <a:off x="3467100" y="2044700"/>
                <a:ext cx="58738" cy="15875"/>
              </a:xfrm>
              <a:custGeom>
                <a:avLst/>
                <a:gdLst>
                  <a:gd name="T0" fmla="*/ 34 w 34"/>
                  <a:gd name="T1" fmla="*/ 3 h 9"/>
                  <a:gd name="T2" fmla="*/ 30 w 34"/>
                  <a:gd name="T3" fmla="*/ 7 h 9"/>
                  <a:gd name="T4" fmla="*/ 3 w 34"/>
                  <a:gd name="T5" fmla="*/ 7 h 9"/>
                  <a:gd name="T6" fmla="*/ 0 w 34"/>
                  <a:gd name="T7" fmla="*/ 3 h 9"/>
                  <a:gd name="T8" fmla="*/ 5 w 34"/>
                  <a:gd name="T9" fmla="*/ 0 h 9"/>
                  <a:gd name="T10" fmla="*/ 29 w 34"/>
                  <a:gd name="T11" fmla="*/ 0 h 9"/>
                  <a:gd name="T12" fmla="*/ 34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4" y="3"/>
                    </a:moveTo>
                    <a:cubicBezTo>
                      <a:pt x="34" y="5"/>
                      <a:pt x="33" y="7"/>
                      <a:pt x="30" y="7"/>
                    </a:cubicBezTo>
                    <a:cubicBezTo>
                      <a:pt x="22" y="9"/>
                      <a:pt x="12" y="9"/>
                      <a:pt x="3" y="7"/>
                    </a:cubicBezTo>
                    <a:cubicBezTo>
                      <a:pt x="1" y="7"/>
                      <a:pt x="0" y="5"/>
                      <a:pt x="0" y="3"/>
                    </a:cubicBezTo>
                    <a:cubicBezTo>
                      <a:pt x="1" y="1"/>
                      <a:pt x="3" y="0"/>
                      <a:pt x="5" y="0"/>
                    </a:cubicBezTo>
                    <a:cubicBezTo>
                      <a:pt x="13" y="1"/>
                      <a:pt x="21" y="1"/>
                      <a:pt x="29" y="0"/>
                    </a:cubicBezTo>
                    <a:cubicBezTo>
                      <a:pt x="31" y="0"/>
                      <a:pt x="33" y="1"/>
                      <a:pt x="3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3" name="îŝḷîḓé-Freeform: Shape 90">
                <a:extLst>
                  <a:ext uri="{FF2B5EF4-FFF2-40B4-BE49-F238E27FC236}">
                    <a16:creationId xmlns:a16="http://schemas.microsoft.com/office/drawing/2014/main" id="{2C8B3DCD-06BF-42D0-97BC-9C6481F90684}"/>
                  </a:ext>
                </a:extLst>
              </p:cNvPr>
              <p:cNvSpPr>
                <a:spLocks/>
              </p:cNvSpPr>
              <p:nvPr/>
            </p:nvSpPr>
            <p:spPr bwMode="auto">
              <a:xfrm>
                <a:off x="3465513" y="2058988"/>
                <a:ext cx="58738" cy="15875"/>
              </a:xfrm>
              <a:custGeom>
                <a:avLst/>
                <a:gdLst>
                  <a:gd name="T0" fmla="*/ 34 w 34"/>
                  <a:gd name="T1" fmla="*/ 3 h 9"/>
                  <a:gd name="T2" fmla="*/ 31 w 34"/>
                  <a:gd name="T3" fmla="*/ 7 h 9"/>
                  <a:gd name="T4" fmla="*/ 4 w 34"/>
                  <a:gd name="T5" fmla="*/ 7 h 9"/>
                  <a:gd name="T6" fmla="*/ 1 w 34"/>
                  <a:gd name="T7" fmla="*/ 3 h 9"/>
                  <a:gd name="T8" fmla="*/ 5 w 34"/>
                  <a:gd name="T9" fmla="*/ 0 h 9"/>
                  <a:gd name="T10" fmla="*/ 30 w 34"/>
                  <a:gd name="T11" fmla="*/ 0 h 9"/>
                  <a:gd name="T12" fmla="*/ 34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4" y="3"/>
                    </a:moveTo>
                    <a:cubicBezTo>
                      <a:pt x="34" y="5"/>
                      <a:pt x="33" y="7"/>
                      <a:pt x="31" y="7"/>
                    </a:cubicBezTo>
                    <a:cubicBezTo>
                      <a:pt x="22" y="9"/>
                      <a:pt x="13" y="9"/>
                      <a:pt x="4" y="7"/>
                    </a:cubicBezTo>
                    <a:cubicBezTo>
                      <a:pt x="2" y="7"/>
                      <a:pt x="0" y="5"/>
                      <a:pt x="1" y="3"/>
                    </a:cubicBezTo>
                    <a:cubicBezTo>
                      <a:pt x="1" y="1"/>
                      <a:pt x="3" y="0"/>
                      <a:pt x="5" y="0"/>
                    </a:cubicBezTo>
                    <a:cubicBezTo>
                      <a:pt x="13" y="2"/>
                      <a:pt x="22" y="2"/>
                      <a:pt x="30" y="0"/>
                    </a:cubicBezTo>
                    <a:cubicBezTo>
                      <a:pt x="32" y="0"/>
                      <a:pt x="34" y="1"/>
                      <a:pt x="3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4" name="îŝḷîḓé-Freeform: Shape 91">
                <a:extLst>
                  <a:ext uri="{FF2B5EF4-FFF2-40B4-BE49-F238E27FC236}">
                    <a16:creationId xmlns:a16="http://schemas.microsoft.com/office/drawing/2014/main" id="{D936CFEE-94CE-4E78-ABA0-0FBA227F74F6}"/>
                  </a:ext>
                </a:extLst>
              </p:cNvPr>
              <p:cNvSpPr>
                <a:spLocks/>
              </p:cNvSpPr>
              <p:nvPr/>
            </p:nvSpPr>
            <p:spPr bwMode="auto">
              <a:xfrm>
                <a:off x="3465513" y="2073275"/>
                <a:ext cx="58738" cy="15875"/>
              </a:xfrm>
              <a:custGeom>
                <a:avLst/>
                <a:gdLst>
                  <a:gd name="T0" fmla="*/ 34 w 34"/>
                  <a:gd name="T1" fmla="*/ 3 h 9"/>
                  <a:gd name="T2" fmla="*/ 31 w 34"/>
                  <a:gd name="T3" fmla="*/ 7 h 9"/>
                  <a:gd name="T4" fmla="*/ 4 w 34"/>
                  <a:gd name="T5" fmla="*/ 7 h 9"/>
                  <a:gd name="T6" fmla="*/ 1 w 34"/>
                  <a:gd name="T7" fmla="*/ 3 h 9"/>
                  <a:gd name="T8" fmla="*/ 5 w 34"/>
                  <a:gd name="T9" fmla="*/ 0 h 9"/>
                  <a:gd name="T10" fmla="*/ 30 w 34"/>
                  <a:gd name="T11" fmla="*/ 0 h 9"/>
                  <a:gd name="T12" fmla="*/ 34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4" y="3"/>
                    </a:moveTo>
                    <a:cubicBezTo>
                      <a:pt x="34" y="5"/>
                      <a:pt x="33" y="7"/>
                      <a:pt x="31" y="7"/>
                    </a:cubicBezTo>
                    <a:cubicBezTo>
                      <a:pt x="22" y="9"/>
                      <a:pt x="13" y="9"/>
                      <a:pt x="4" y="7"/>
                    </a:cubicBezTo>
                    <a:cubicBezTo>
                      <a:pt x="2" y="7"/>
                      <a:pt x="0" y="5"/>
                      <a:pt x="1" y="3"/>
                    </a:cubicBezTo>
                    <a:cubicBezTo>
                      <a:pt x="1" y="1"/>
                      <a:pt x="3" y="0"/>
                      <a:pt x="5" y="0"/>
                    </a:cubicBezTo>
                    <a:cubicBezTo>
                      <a:pt x="13" y="2"/>
                      <a:pt x="22" y="2"/>
                      <a:pt x="30" y="0"/>
                    </a:cubicBezTo>
                    <a:cubicBezTo>
                      <a:pt x="32" y="0"/>
                      <a:pt x="34" y="1"/>
                      <a:pt x="3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5" name="îŝḷîḓé-Freeform: Shape 92">
                <a:extLst>
                  <a:ext uri="{FF2B5EF4-FFF2-40B4-BE49-F238E27FC236}">
                    <a16:creationId xmlns:a16="http://schemas.microsoft.com/office/drawing/2014/main" id="{F39CE511-0EB6-4E1E-BE9B-B71A2B9F078A}"/>
                  </a:ext>
                </a:extLst>
              </p:cNvPr>
              <p:cNvSpPr>
                <a:spLocks/>
              </p:cNvSpPr>
              <p:nvPr/>
            </p:nvSpPr>
            <p:spPr bwMode="auto">
              <a:xfrm>
                <a:off x="3478213" y="2084388"/>
                <a:ext cx="33338" cy="11113"/>
              </a:xfrm>
              <a:custGeom>
                <a:avLst/>
                <a:gdLst>
                  <a:gd name="T0" fmla="*/ 19 w 19"/>
                  <a:gd name="T1" fmla="*/ 2 h 6"/>
                  <a:gd name="T2" fmla="*/ 17 w 19"/>
                  <a:gd name="T3" fmla="*/ 5 h 6"/>
                  <a:gd name="T4" fmla="*/ 2 w 19"/>
                  <a:gd name="T5" fmla="*/ 5 h 6"/>
                  <a:gd name="T6" fmla="*/ 0 w 19"/>
                  <a:gd name="T7" fmla="*/ 2 h 6"/>
                  <a:gd name="T8" fmla="*/ 2 w 19"/>
                  <a:gd name="T9" fmla="*/ 0 h 6"/>
                  <a:gd name="T10" fmla="*/ 16 w 19"/>
                  <a:gd name="T11" fmla="*/ 0 h 6"/>
                  <a:gd name="T12" fmla="*/ 19 w 19"/>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19" h="6">
                    <a:moveTo>
                      <a:pt x="19" y="2"/>
                    </a:moveTo>
                    <a:cubicBezTo>
                      <a:pt x="19" y="3"/>
                      <a:pt x="18" y="5"/>
                      <a:pt x="17" y="5"/>
                    </a:cubicBezTo>
                    <a:cubicBezTo>
                      <a:pt x="12" y="6"/>
                      <a:pt x="7" y="6"/>
                      <a:pt x="2" y="5"/>
                    </a:cubicBezTo>
                    <a:cubicBezTo>
                      <a:pt x="0" y="5"/>
                      <a:pt x="0" y="3"/>
                      <a:pt x="0" y="2"/>
                    </a:cubicBezTo>
                    <a:cubicBezTo>
                      <a:pt x="0" y="1"/>
                      <a:pt x="1" y="0"/>
                      <a:pt x="2" y="0"/>
                    </a:cubicBezTo>
                    <a:cubicBezTo>
                      <a:pt x="7" y="1"/>
                      <a:pt x="12" y="1"/>
                      <a:pt x="16" y="0"/>
                    </a:cubicBezTo>
                    <a:cubicBezTo>
                      <a:pt x="18" y="0"/>
                      <a:pt x="19" y="1"/>
                      <a:pt x="1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6" name="îŝḷîḓé-Freeform: Shape 93">
                <a:extLst>
                  <a:ext uri="{FF2B5EF4-FFF2-40B4-BE49-F238E27FC236}">
                    <a16:creationId xmlns:a16="http://schemas.microsoft.com/office/drawing/2014/main" id="{FBB4C7CB-73F9-4DF4-A3C6-EC51F78ECD7B}"/>
                  </a:ext>
                </a:extLst>
              </p:cNvPr>
              <p:cNvSpPr>
                <a:spLocks/>
              </p:cNvSpPr>
              <p:nvPr/>
            </p:nvSpPr>
            <p:spPr bwMode="auto">
              <a:xfrm>
                <a:off x="3417888" y="1866900"/>
                <a:ext cx="157163" cy="179388"/>
              </a:xfrm>
              <a:custGeom>
                <a:avLst/>
                <a:gdLst>
                  <a:gd name="T0" fmla="*/ 45 w 90"/>
                  <a:gd name="T1" fmla="*/ 0 h 104"/>
                  <a:gd name="T2" fmla="*/ 0 w 90"/>
                  <a:gd name="T3" fmla="*/ 45 h 104"/>
                  <a:gd name="T4" fmla="*/ 27 w 90"/>
                  <a:gd name="T5" fmla="*/ 99 h 104"/>
                  <a:gd name="T6" fmla="*/ 63 w 90"/>
                  <a:gd name="T7" fmla="*/ 99 h 104"/>
                  <a:gd name="T8" fmla="*/ 90 w 90"/>
                  <a:gd name="T9" fmla="*/ 45 h 104"/>
                  <a:gd name="T10" fmla="*/ 45 w 90"/>
                  <a:gd name="T11" fmla="*/ 0 h 104"/>
                  <a:gd name="T12" fmla="*/ 76 w 90"/>
                  <a:gd name="T13" fmla="*/ 40 h 104"/>
                  <a:gd name="T14" fmla="*/ 76 w 90"/>
                  <a:gd name="T15" fmla="*/ 40 h 104"/>
                  <a:gd name="T16" fmla="*/ 63 w 90"/>
                  <a:gd name="T17" fmla="*/ 20 h 104"/>
                  <a:gd name="T18" fmla="*/ 61 w 90"/>
                  <a:gd name="T19" fmla="*/ 15 h 104"/>
                  <a:gd name="T20" fmla="*/ 66 w 90"/>
                  <a:gd name="T21" fmla="*/ 14 h 104"/>
                  <a:gd name="T22" fmla="*/ 83 w 90"/>
                  <a:gd name="T23" fmla="*/ 36 h 104"/>
                  <a:gd name="T24" fmla="*/ 80 w 90"/>
                  <a:gd name="T25" fmla="*/ 42 h 104"/>
                  <a:gd name="T26" fmla="*/ 76 w 90"/>
                  <a:gd name="T27" fmla="*/ 4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104">
                    <a:moveTo>
                      <a:pt x="45" y="0"/>
                    </a:moveTo>
                    <a:cubicBezTo>
                      <a:pt x="20" y="0"/>
                      <a:pt x="0" y="20"/>
                      <a:pt x="0" y="45"/>
                    </a:cubicBezTo>
                    <a:cubicBezTo>
                      <a:pt x="0" y="64"/>
                      <a:pt x="20" y="84"/>
                      <a:pt x="27" y="99"/>
                    </a:cubicBezTo>
                    <a:cubicBezTo>
                      <a:pt x="29" y="103"/>
                      <a:pt x="62" y="104"/>
                      <a:pt x="63" y="99"/>
                    </a:cubicBezTo>
                    <a:cubicBezTo>
                      <a:pt x="68" y="88"/>
                      <a:pt x="90" y="64"/>
                      <a:pt x="90" y="45"/>
                    </a:cubicBezTo>
                    <a:cubicBezTo>
                      <a:pt x="90" y="20"/>
                      <a:pt x="70" y="0"/>
                      <a:pt x="45" y="0"/>
                    </a:cubicBezTo>
                    <a:close/>
                    <a:moveTo>
                      <a:pt x="76" y="40"/>
                    </a:moveTo>
                    <a:cubicBezTo>
                      <a:pt x="76" y="40"/>
                      <a:pt x="76" y="40"/>
                      <a:pt x="76" y="40"/>
                    </a:cubicBezTo>
                    <a:cubicBezTo>
                      <a:pt x="74" y="31"/>
                      <a:pt x="69" y="24"/>
                      <a:pt x="63" y="20"/>
                    </a:cubicBezTo>
                    <a:cubicBezTo>
                      <a:pt x="61" y="19"/>
                      <a:pt x="61" y="17"/>
                      <a:pt x="61" y="15"/>
                    </a:cubicBezTo>
                    <a:cubicBezTo>
                      <a:pt x="62" y="14"/>
                      <a:pt x="64" y="13"/>
                      <a:pt x="66" y="14"/>
                    </a:cubicBezTo>
                    <a:cubicBezTo>
                      <a:pt x="73" y="18"/>
                      <a:pt x="80" y="25"/>
                      <a:pt x="83" y="36"/>
                    </a:cubicBezTo>
                    <a:cubicBezTo>
                      <a:pt x="83" y="38"/>
                      <a:pt x="82" y="41"/>
                      <a:pt x="80" y="42"/>
                    </a:cubicBezTo>
                    <a:cubicBezTo>
                      <a:pt x="79" y="43"/>
                      <a:pt x="77" y="42"/>
                      <a:pt x="76"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66" name="Group 94">
              <a:extLst>
                <a:ext uri="{FF2B5EF4-FFF2-40B4-BE49-F238E27FC236}">
                  <a16:creationId xmlns:a16="http://schemas.microsoft.com/office/drawing/2014/main" id="{22E2EE3A-BF5B-4F50-AA17-6E97F25F5FDA}"/>
                </a:ext>
              </a:extLst>
            </p:cNvPr>
            <p:cNvGrpSpPr/>
            <p:nvPr/>
          </p:nvGrpSpPr>
          <p:grpSpPr>
            <a:xfrm>
              <a:off x="7067967" y="2252862"/>
              <a:ext cx="742970" cy="722100"/>
              <a:chOff x="4713288" y="2643188"/>
              <a:chExt cx="282575" cy="274638"/>
            </a:xfrm>
            <a:solidFill>
              <a:sysClr val="window" lastClr="FFFFFF"/>
            </a:solidFill>
          </p:grpSpPr>
          <p:sp>
            <p:nvSpPr>
              <p:cNvPr id="79" name="îŝḷîḓé-Freeform: Shape 95">
                <a:extLst>
                  <a:ext uri="{FF2B5EF4-FFF2-40B4-BE49-F238E27FC236}">
                    <a16:creationId xmlns:a16="http://schemas.microsoft.com/office/drawing/2014/main" id="{5DA9BB4B-3D73-48F0-92A5-119A15FD7394}"/>
                  </a:ext>
                </a:extLst>
              </p:cNvPr>
              <p:cNvSpPr>
                <a:spLocks/>
              </p:cNvSpPr>
              <p:nvPr/>
            </p:nvSpPr>
            <p:spPr bwMode="auto">
              <a:xfrm>
                <a:off x="4805363" y="2643188"/>
                <a:ext cx="190500" cy="187325"/>
              </a:xfrm>
              <a:custGeom>
                <a:avLst/>
                <a:gdLst>
                  <a:gd name="T0" fmla="*/ 55 w 110"/>
                  <a:gd name="T1" fmla="*/ 16 h 108"/>
                  <a:gd name="T2" fmla="*/ 92 w 110"/>
                  <a:gd name="T3" fmla="*/ 54 h 108"/>
                  <a:gd name="T4" fmla="*/ 55 w 110"/>
                  <a:gd name="T5" fmla="*/ 92 h 108"/>
                  <a:gd name="T6" fmla="*/ 17 w 110"/>
                  <a:gd name="T7" fmla="*/ 54 h 108"/>
                  <a:gd name="T8" fmla="*/ 55 w 110"/>
                  <a:gd name="T9" fmla="*/ 16 h 108"/>
                  <a:gd name="T10" fmla="*/ 90 w 110"/>
                  <a:gd name="T11" fmla="*/ 19 h 108"/>
                  <a:gd name="T12" fmla="*/ 19 w 110"/>
                  <a:gd name="T13" fmla="*/ 19 h 108"/>
                  <a:gd name="T14" fmla="*/ 19 w 110"/>
                  <a:gd name="T15" fmla="*/ 89 h 108"/>
                  <a:gd name="T16" fmla="*/ 90 w 110"/>
                  <a:gd name="T17" fmla="*/ 89 h 108"/>
                  <a:gd name="T18" fmla="*/ 90 w 110"/>
                  <a:gd name="T1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108">
                    <a:moveTo>
                      <a:pt x="55" y="16"/>
                    </a:moveTo>
                    <a:cubicBezTo>
                      <a:pt x="76" y="16"/>
                      <a:pt x="92" y="33"/>
                      <a:pt x="92" y="54"/>
                    </a:cubicBezTo>
                    <a:cubicBezTo>
                      <a:pt x="92" y="75"/>
                      <a:pt x="76" y="92"/>
                      <a:pt x="55" y="92"/>
                    </a:cubicBezTo>
                    <a:cubicBezTo>
                      <a:pt x="34" y="92"/>
                      <a:pt x="17" y="75"/>
                      <a:pt x="17" y="54"/>
                    </a:cubicBezTo>
                    <a:cubicBezTo>
                      <a:pt x="17" y="33"/>
                      <a:pt x="34" y="16"/>
                      <a:pt x="55" y="16"/>
                    </a:cubicBezTo>
                    <a:close/>
                    <a:moveTo>
                      <a:pt x="90" y="19"/>
                    </a:moveTo>
                    <a:cubicBezTo>
                      <a:pt x="71" y="0"/>
                      <a:pt x="39" y="0"/>
                      <a:pt x="19" y="19"/>
                    </a:cubicBezTo>
                    <a:cubicBezTo>
                      <a:pt x="0" y="38"/>
                      <a:pt x="0" y="70"/>
                      <a:pt x="19" y="89"/>
                    </a:cubicBezTo>
                    <a:cubicBezTo>
                      <a:pt x="39" y="108"/>
                      <a:pt x="71" y="108"/>
                      <a:pt x="90" y="89"/>
                    </a:cubicBezTo>
                    <a:cubicBezTo>
                      <a:pt x="110" y="70"/>
                      <a:pt x="110" y="38"/>
                      <a:pt x="9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0" name="îŝḷîḓé-Freeform: Shape 96">
                <a:extLst>
                  <a:ext uri="{FF2B5EF4-FFF2-40B4-BE49-F238E27FC236}">
                    <a16:creationId xmlns:a16="http://schemas.microsoft.com/office/drawing/2014/main" id="{C861FFAC-24F8-42C9-AEF3-7418A73EE243}"/>
                  </a:ext>
                </a:extLst>
              </p:cNvPr>
              <p:cNvSpPr>
                <a:spLocks/>
              </p:cNvSpPr>
              <p:nvPr/>
            </p:nvSpPr>
            <p:spPr bwMode="auto">
              <a:xfrm>
                <a:off x="4803775" y="2790825"/>
                <a:ext cx="39688" cy="39688"/>
              </a:xfrm>
              <a:custGeom>
                <a:avLst/>
                <a:gdLst>
                  <a:gd name="T0" fmla="*/ 12 w 23"/>
                  <a:gd name="T1" fmla="*/ 23 h 23"/>
                  <a:gd name="T2" fmla="*/ 23 w 23"/>
                  <a:gd name="T3" fmla="*/ 12 h 23"/>
                  <a:gd name="T4" fmla="*/ 17 w 23"/>
                  <a:gd name="T5" fmla="*/ 7 h 23"/>
                  <a:gd name="T6" fmla="*/ 11 w 23"/>
                  <a:gd name="T7" fmla="*/ 0 h 23"/>
                  <a:gd name="T8" fmla="*/ 0 w 23"/>
                  <a:gd name="T9" fmla="*/ 11 h 23"/>
                  <a:gd name="T10" fmla="*/ 12 w 23"/>
                  <a:gd name="T11" fmla="*/ 23 h 23"/>
                </a:gdLst>
                <a:ahLst/>
                <a:cxnLst>
                  <a:cxn ang="0">
                    <a:pos x="T0" y="T1"/>
                  </a:cxn>
                  <a:cxn ang="0">
                    <a:pos x="T2" y="T3"/>
                  </a:cxn>
                  <a:cxn ang="0">
                    <a:pos x="T4" y="T5"/>
                  </a:cxn>
                  <a:cxn ang="0">
                    <a:pos x="T6" y="T7"/>
                  </a:cxn>
                  <a:cxn ang="0">
                    <a:pos x="T8" y="T9"/>
                  </a:cxn>
                  <a:cxn ang="0">
                    <a:pos x="T10" y="T11"/>
                  </a:cxn>
                </a:cxnLst>
                <a:rect l="0" t="0" r="r" b="b"/>
                <a:pathLst>
                  <a:path w="23" h="23">
                    <a:moveTo>
                      <a:pt x="12" y="23"/>
                    </a:moveTo>
                    <a:cubicBezTo>
                      <a:pt x="23" y="12"/>
                      <a:pt x="23" y="12"/>
                      <a:pt x="23" y="12"/>
                    </a:cubicBezTo>
                    <a:cubicBezTo>
                      <a:pt x="21" y="11"/>
                      <a:pt x="19" y="9"/>
                      <a:pt x="17" y="7"/>
                    </a:cubicBezTo>
                    <a:cubicBezTo>
                      <a:pt x="15" y="5"/>
                      <a:pt x="13" y="2"/>
                      <a:pt x="11" y="0"/>
                    </a:cubicBezTo>
                    <a:cubicBezTo>
                      <a:pt x="0" y="11"/>
                      <a:pt x="0" y="11"/>
                      <a:pt x="0" y="11"/>
                    </a:cubicBezTo>
                    <a:lnTo>
                      <a:pt x="1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1" name="îŝḷîḓé-Freeform: Shape 97">
                <a:extLst>
                  <a:ext uri="{FF2B5EF4-FFF2-40B4-BE49-F238E27FC236}">
                    <a16:creationId xmlns:a16="http://schemas.microsoft.com/office/drawing/2014/main" id="{023E3DAA-91AF-4486-AF5C-A688EE42BB27}"/>
                  </a:ext>
                </a:extLst>
              </p:cNvPr>
              <p:cNvSpPr>
                <a:spLocks/>
              </p:cNvSpPr>
              <p:nvPr/>
            </p:nvSpPr>
            <p:spPr bwMode="auto">
              <a:xfrm>
                <a:off x="4713288" y="2811463"/>
                <a:ext cx="109538" cy="106363"/>
              </a:xfrm>
              <a:custGeom>
                <a:avLst/>
                <a:gdLst>
                  <a:gd name="T0" fmla="*/ 4 w 63"/>
                  <a:gd name="T1" fmla="*/ 43 h 61"/>
                  <a:gd name="T2" fmla="*/ 4 w 63"/>
                  <a:gd name="T3" fmla="*/ 57 h 61"/>
                  <a:gd name="T4" fmla="*/ 19 w 63"/>
                  <a:gd name="T5" fmla="*/ 57 h 61"/>
                  <a:gd name="T6" fmla="*/ 63 w 63"/>
                  <a:gd name="T7" fmla="*/ 14 h 61"/>
                  <a:gd name="T8" fmla="*/ 48 w 63"/>
                  <a:gd name="T9" fmla="*/ 0 h 61"/>
                  <a:gd name="T10" fmla="*/ 4 w 63"/>
                  <a:gd name="T11" fmla="*/ 43 h 61"/>
                </a:gdLst>
                <a:ahLst/>
                <a:cxnLst>
                  <a:cxn ang="0">
                    <a:pos x="T0" y="T1"/>
                  </a:cxn>
                  <a:cxn ang="0">
                    <a:pos x="T2" y="T3"/>
                  </a:cxn>
                  <a:cxn ang="0">
                    <a:pos x="T4" y="T5"/>
                  </a:cxn>
                  <a:cxn ang="0">
                    <a:pos x="T6" y="T7"/>
                  </a:cxn>
                  <a:cxn ang="0">
                    <a:pos x="T8" y="T9"/>
                  </a:cxn>
                  <a:cxn ang="0">
                    <a:pos x="T10" y="T11"/>
                  </a:cxn>
                </a:cxnLst>
                <a:rect l="0" t="0" r="r" b="b"/>
                <a:pathLst>
                  <a:path w="63" h="61">
                    <a:moveTo>
                      <a:pt x="4" y="43"/>
                    </a:moveTo>
                    <a:cubicBezTo>
                      <a:pt x="0" y="47"/>
                      <a:pt x="0" y="53"/>
                      <a:pt x="4" y="57"/>
                    </a:cubicBezTo>
                    <a:cubicBezTo>
                      <a:pt x="8" y="61"/>
                      <a:pt x="15" y="61"/>
                      <a:pt x="19" y="57"/>
                    </a:cubicBezTo>
                    <a:cubicBezTo>
                      <a:pt x="63" y="14"/>
                      <a:pt x="63" y="14"/>
                      <a:pt x="63" y="14"/>
                    </a:cubicBezTo>
                    <a:cubicBezTo>
                      <a:pt x="48" y="0"/>
                      <a:pt x="48" y="0"/>
                      <a:pt x="48" y="0"/>
                    </a:cubicBezTo>
                    <a:lnTo>
                      <a:pt x="4"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2" name="îŝḷîḓé-Freeform: Shape 110">
                <a:extLst>
                  <a:ext uri="{FF2B5EF4-FFF2-40B4-BE49-F238E27FC236}">
                    <a16:creationId xmlns:a16="http://schemas.microsoft.com/office/drawing/2014/main" id="{4FAE6084-02E6-40CC-AC89-B118D7B23278}"/>
                  </a:ext>
                </a:extLst>
              </p:cNvPr>
              <p:cNvSpPr>
                <a:spLocks/>
              </p:cNvSpPr>
              <p:nvPr/>
            </p:nvSpPr>
            <p:spPr bwMode="auto">
              <a:xfrm>
                <a:off x="4881563" y="2757488"/>
                <a:ext cx="63500" cy="33338"/>
              </a:xfrm>
              <a:custGeom>
                <a:avLst/>
                <a:gdLst>
                  <a:gd name="T0" fmla="*/ 14 w 37"/>
                  <a:gd name="T1" fmla="*/ 19 h 19"/>
                  <a:gd name="T2" fmla="*/ 3 w 37"/>
                  <a:gd name="T3" fmla="*/ 17 h 19"/>
                  <a:gd name="T4" fmla="*/ 3 w 37"/>
                  <a:gd name="T5" fmla="*/ 17 h 19"/>
                  <a:gd name="T6" fmla="*/ 1 w 37"/>
                  <a:gd name="T7" fmla="*/ 12 h 19"/>
                  <a:gd name="T8" fmla="*/ 5 w 37"/>
                  <a:gd name="T9" fmla="*/ 10 h 19"/>
                  <a:gd name="T10" fmla="*/ 14 w 37"/>
                  <a:gd name="T11" fmla="*/ 12 h 19"/>
                  <a:gd name="T12" fmla="*/ 30 w 37"/>
                  <a:gd name="T13" fmla="*/ 2 h 19"/>
                  <a:gd name="T14" fmla="*/ 34 w 37"/>
                  <a:gd name="T15" fmla="*/ 0 h 19"/>
                  <a:gd name="T16" fmla="*/ 36 w 37"/>
                  <a:gd name="T17" fmla="*/ 5 h 19"/>
                  <a:gd name="T18" fmla="*/ 14 w 37"/>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19">
                    <a:moveTo>
                      <a:pt x="14" y="19"/>
                    </a:moveTo>
                    <a:cubicBezTo>
                      <a:pt x="10" y="19"/>
                      <a:pt x="7" y="18"/>
                      <a:pt x="3" y="17"/>
                    </a:cubicBezTo>
                    <a:cubicBezTo>
                      <a:pt x="3" y="17"/>
                      <a:pt x="3" y="17"/>
                      <a:pt x="3" y="17"/>
                    </a:cubicBezTo>
                    <a:cubicBezTo>
                      <a:pt x="1" y="16"/>
                      <a:pt x="0" y="14"/>
                      <a:pt x="1" y="12"/>
                    </a:cubicBezTo>
                    <a:cubicBezTo>
                      <a:pt x="2" y="11"/>
                      <a:pt x="4" y="10"/>
                      <a:pt x="5" y="10"/>
                    </a:cubicBezTo>
                    <a:cubicBezTo>
                      <a:pt x="8" y="12"/>
                      <a:pt x="11" y="12"/>
                      <a:pt x="14" y="12"/>
                    </a:cubicBezTo>
                    <a:cubicBezTo>
                      <a:pt x="21" y="12"/>
                      <a:pt x="28" y="8"/>
                      <a:pt x="30" y="2"/>
                    </a:cubicBezTo>
                    <a:cubicBezTo>
                      <a:pt x="31" y="0"/>
                      <a:pt x="33" y="0"/>
                      <a:pt x="34" y="0"/>
                    </a:cubicBezTo>
                    <a:cubicBezTo>
                      <a:pt x="36" y="1"/>
                      <a:pt x="37" y="3"/>
                      <a:pt x="36" y="5"/>
                    </a:cubicBezTo>
                    <a:cubicBezTo>
                      <a:pt x="33" y="14"/>
                      <a:pt x="24" y="19"/>
                      <a:pt x="14"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81934" name="Group 4">
              <a:extLst>
                <a:ext uri="{FF2B5EF4-FFF2-40B4-BE49-F238E27FC236}">
                  <a16:creationId xmlns:a16="http://schemas.microsoft.com/office/drawing/2014/main" id="{89B458CE-2079-CF45-8422-7C1000C68148}"/>
                </a:ext>
              </a:extLst>
            </p:cNvPr>
            <p:cNvGrpSpPr>
              <a:grpSpLocks/>
            </p:cNvGrpSpPr>
            <p:nvPr/>
          </p:nvGrpSpPr>
          <p:grpSpPr bwMode="auto">
            <a:xfrm>
              <a:off x="8234082" y="4438060"/>
              <a:ext cx="2445432" cy="1600875"/>
              <a:chOff x="8536589" y="4170845"/>
              <a:chExt cx="2445432" cy="1600875"/>
            </a:xfrm>
          </p:grpSpPr>
          <p:sp>
            <p:nvSpPr>
              <p:cNvPr id="77" name="îŝḷîḓé-TextBox 48">
                <a:extLst>
                  <a:ext uri="{FF2B5EF4-FFF2-40B4-BE49-F238E27FC236}">
                    <a16:creationId xmlns:a16="http://schemas.microsoft.com/office/drawing/2014/main" id="{5B79079D-17F0-4DFB-95A3-87DE2E3BB40A}"/>
                  </a:ext>
                </a:extLst>
              </p:cNvPr>
              <p:cNvSpPr txBox="1">
                <a:spLocks/>
              </p:cNvSpPr>
              <p:nvPr/>
            </p:nvSpPr>
            <p:spPr bwMode="auto">
              <a:xfrm>
                <a:off x="8537150" y="4171491"/>
                <a:ext cx="1520900" cy="246066"/>
              </a:xfrm>
              <a:prstGeom prst="rect">
                <a:avLst/>
              </a:prstGeom>
              <a:noFill/>
            </p:spPr>
            <p:txBody>
              <a:bodyPr wrap="none"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lang="zh-CN" altLang="en-US" sz="2400" b="0">
                    <a:solidFill>
                      <a:srgbClr val="8064A2"/>
                    </a:solidFill>
                    <a:latin typeface="Arial" panose="020B0604020202020204" pitchFamily="34" charset="0"/>
                    <a:ea typeface="微软雅黑" panose="020B0503020204020204" pitchFamily="34" charset="-122"/>
                    <a:sym typeface="Arial" panose="020B0604020202020204" pitchFamily="34" charset="0"/>
                  </a:rPr>
                  <a:t>线索化</a:t>
                </a:r>
              </a:p>
            </p:txBody>
          </p:sp>
          <p:sp>
            <p:nvSpPr>
              <p:cNvPr id="78" name="îŝḷîḓé-TextBox 49">
                <a:extLst>
                  <a:ext uri="{FF2B5EF4-FFF2-40B4-BE49-F238E27FC236}">
                    <a16:creationId xmlns:a16="http://schemas.microsoft.com/office/drawing/2014/main" id="{E827942C-3C0B-469D-99F6-08853CB40A6E}"/>
                  </a:ext>
                </a:extLst>
              </p:cNvPr>
              <p:cNvSpPr txBox="1">
                <a:spLocks/>
              </p:cNvSpPr>
              <p:nvPr/>
            </p:nvSpPr>
            <p:spPr bwMode="auto">
              <a:xfrm>
                <a:off x="8562551" y="4563610"/>
                <a:ext cx="2419470" cy="1208110"/>
              </a:xfrm>
              <a:prstGeom prst="rect">
                <a:avLst/>
              </a:prstGeom>
              <a:noFill/>
            </p:spPr>
            <p:txBody>
              <a:bodyPr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0000"/>
                  </a:lnSpc>
                </a:pPr>
                <a:r>
                  <a:rPr lang="zh-CN" altLang="en-US" sz="2000" b="0">
                    <a:solidFill>
                      <a:srgbClr val="000000"/>
                    </a:solidFill>
                    <a:latin typeface="Arial" panose="020B0604020202020204" pitchFamily="34" charset="0"/>
                    <a:ea typeface="微软雅黑" panose="020B0503020204020204" pitchFamily="34" charset="-122"/>
                    <a:sym typeface="Arial" panose="020B0604020202020204" pitchFamily="34" charset="0"/>
                  </a:rPr>
                  <a:t>对二叉树以某种次序遍历使其变为线索二叉树的过程</a:t>
                </a:r>
              </a:p>
            </p:txBody>
          </p:sp>
        </p:grpSp>
        <p:grpSp>
          <p:nvGrpSpPr>
            <p:cNvPr id="81935" name="Group 3">
              <a:extLst>
                <a:ext uri="{FF2B5EF4-FFF2-40B4-BE49-F238E27FC236}">
                  <a16:creationId xmlns:a16="http://schemas.microsoft.com/office/drawing/2014/main" id="{3EF01389-986D-184F-B592-EEACE0650132}"/>
                </a:ext>
              </a:extLst>
            </p:cNvPr>
            <p:cNvGrpSpPr>
              <a:grpSpLocks/>
            </p:cNvGrpSpPr>
            <p:nvPr/>
          </p:nvGrpSpPr>
          <p:grpSpPr bwMode="auto">
            <a:xfrm>
              <a:off x="8234082" y="2077414"/>
              <a:ext cx="2189224" cy="1305463"/>
              <a:chOff x="8536589" y="1962764"/>
              <a:chExt cx="2189224" cy="1305463"/>
            </a:xfrm>
          </p:grpSpPr>
          <p:sp>
            <p:nvSpPr>
              <p:cNvPr id="75" name="îŝḷîḓé-TextBox 50">
                <a:extLst>
                  <a:ext uri="{FF2B5EF4-FFF2-40B4-BE49-F238E27FC236}">
                    <a16:creationId xmlns:a16="http://schemas.microsoft.com/office/drawing/2014/main" id="{3D37AB3A-C676-423F-88F2-3B51784696DC}"/>
                  </a:ext>
                </a:extLst>
              </p:cNvPr>
              <p:cNvSpPr txBox="1">
                <a:spLocks/>
              </p:cNvSpPr>
              <p:nvPr/>
            </p:nvSpPr>
            <p:spPr bwMode="auto">
              <a:xfrm>
                <a:off x="8537150" y="1963401"/>
                <a:ext cx="1522488" cy="246068"/>
              </a:xfrm>
              <a:prstGeom prst="rect">
                <a:avLst/>
              </a:prstGeom>
              <a:noFill/>
            </p:spPr>
            <p:txBody>
              <a:bodyPr wrap="none"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lang="zh-CN" altLang="en-US" sz="2400" b="0">
                    <a:solidFill>
                      <a:srgbClr val="9BBB59"/>
                    </a:solidFill>
                    <a:latin typeface="Arial" panose="020B0604020202020204" pitchFamily="34" charset="0"/>
                    <a:ea typeface="微软雅黑" panose="020B0503020204020204" pitchFamily="34" charset="-122"/>
                    <a:sym typeface="Arial" panose="020B0604020202020204" pitchFamily="34" charset="0"/>
                  </a:rPr>
                  <a:t>线索二叉树</a:t>
                </a:r>
              </a:p>
            </p:txBody>
          </p:sp>
          <p:sp>
            <p:nvSpPr>
              <p:cNvPr id="76" name="îŝḷîḓé-TextBox 51">
                <a:extLst>
                  <a:ext uri="{FF2B5EF4-FFF2-40B4-BE49-F238E27FC236}">
                    <a16:creationId xmlns:a16="http://schemas.microsoft.com/office/drawing/2014/main" id="{CED0CD69-A902-4B52-A670-3326B4752A7A}"/>
                  </a:ext>
                </a:extLst>
              </p:cNvPr>
              <p:cNvSpPr txBox="1">
                <a:spLocks/>
              </p:cNvSpPr>
              <p:nvPr/>
            </p:nvSpPr>
            <p:spPr bwMode="auto">
              <a:xfrm>
                <a:off x="8568902" y="2361871"/>
                <a:ext cx="2157519" cy="906479"/>
              </a:xfrm>
              <a:prstGeom prst="rect">
                <a:avLst/>
              </a:prstGeom>
              <a:noFill/>
            </p:spPr>
            <p:txBody>
              <a:bodyPr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0000"/>
                  </a:lnSpc>
                </a:pPr>
                <a:r>
                  <a:rPr lang="zh-CN" altLang="en-US" sz="2000" b="0">
                    <a:solidFill>
                      <a:srgbClr val="000000"/>
                    </a:solidFill>
                    <a:latin typeface="Arial" panose="020B0604020202020204" pitchFamily="34" charset="0"/>
                    <a:ea typeface="微软雅黑" panose="020B0503020204020204" pitchFamily="34" charset="-122"/>
                    <a:sym typeface="Arial" panose="020B0604020202020204" pitchFamily="34" charset="0"/>
                  </a:rPr>
                  <a:t>加上线索的二叉树（图形式样）</a:t>
                </a:r>
              </a:p>
            </p:txBody>
          </p:sp>
        </p:grpSp>
        <p:grpSp>
          <p:nvGrpSpPr>
            <p:cNvPr id="81936" name="Group 2">
              <a:extLst>
                <a:ext uri="{FF2B5EF4-FFF2-40B4-BE49-F238E27FC236}">
                  <a16:creationId xmlns:a16="http://schemas.microsoft.com/office/drawing/2014/main" id="{E2D524B3-AC3C-A142-B59E-1E8D03360073}"/>
                </a:ext>
              </a:extLst>
            </p:cNvPr>
            <p:cNvGrpSpPr>
              <a:grpSpLocks/>
            </p:cNvGrpSpPr>
            <p:nvPr/>
          </p:nvGrpSpPr>
          <p:grpSpPr bwMode="auto">
            <a:xfrm>
              <a:off x="1643018" y="4438060"/>
              <a:ext cx="2371095" cy="839866"/>
              <a:chOff x="1201867" y="4170845"/>
              <a:chExt cx="2371095" cy="839866"/>
            </a:xfrm>
          </p:grpSpPr>
          <p:sp>
            <p:nvSpPr>
              <p:cNvPr id="73" name="îŝḷîḓé-TextBox 52">
                <a:extLst>
                  <a:ext uri="{FF2B5EF4-FFF2-40B4-BE49-F238E27FC236}">
                    <a16:creationId xmlns:a16="http://schemas.microsoft.com/office/drawing/2014/main" id="{64C36762-10E3-440E-BA8C-915CB50089B1}"/>
                  </a:ext>
                </a:extLst>
              </p:cNvPr>
              <p:cNvSpPr txBox="1">
                <a:spLocks/>
              </p:cNvSpPr>
              <p:nvPr/>
            </p:nvSpPr>
            <p:spPr bwMode="auto">
              <a:xfrm>
                <a:off x="2051222" y="4171491"/>
                <a:ext cx="1522487" cy="246066"/>
              </a:xfrm>
              <a:prstGeom prst="rect">
                <a:avLst/>
              </a:prstGeom>
              <a:noFill/>
            </p:spPr>
            <p:txBody>
              <a:bodyPr wrap="none"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r" eaLnBrk="1" hangingPunct="1"/>
                <a:r>
                  <a:rPr lang="zh-CN" altLang="en-US" sz="2400" b="0">
                    <a:solidFill>
                      <a:srgbClr val="4BACC6"/>
                    </a:solidFill>
                    <a:latin typeface="Arial" panose="020B0604020202020204" pitchFamily="34" charset="0"/>
                    <a:ea typeface="微软雅黑" panose="020B0503020204020204" pitchFamily="34" charset="-122"/>
                    <a:sym typeface="Arial" panose="020B0604020202020204" pitchFamily="34" charset="0"/>
                  </a:rPr>
                  <a:t>线索链表</a:t>
                </a:r>
              </a:p>
            </p:txBody>
          </p:sp>
          <p:sp>
            <p:nvSpPr>
              <p:cNvPr id="74" name="îŝḷîḓé-TextBox 53">
                <a:extLst>
                  <a:ext uri="{FF2B5EF4-FFF2-40B4-BE49-F238E27FC236}">
                    <a16:creationId xmlns:a16="http://schemas.microsoft.com/office/drawing/2014/main" id="{C470ADFE-2213-4BEB-AFA6-7698E29CC262}"/>
                  </a:ext>
                </a:extLst>
              </p:cNvPr>
              <p:cNvSpPr txBox="1">
                <a:spLocks/>
              </p:cNvSpPr>
              <p:nvPr/>
            </p:nvSpPr>
            <p:spPr bwMode="auto">
              <a:xfrm>
                <a:off x="1201867" y="4595361"/>
                <a:ext cx="2371842" cy="415932"/>
              </a:xfrm>
              <a:prstGeom prst="rect">
                <a:avLst/>
              </a:prstGeom>
              <a:noFill/>
            </p:spPr>
            <p:txBody>
              <a:bodyPr lIns="144000" tIns="0" rIns="144000" bIns="0">
                <a:norm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r" eaLnBrk="1" hangingPunct="1">
                  <a:lnSpc>
                    <a:spcPct val="120000"/>
                  </a:lnSpc>
                </a:pPr>
                <a:r>
                  <a:rPr lang="zh-CN" altLang="en-US" sz="2000" b="0">
                    <a:solidFill>
                      <a:srgbClr val="000000"/>
                    </a:solidFill>
                    <a:latin typeface="Arial" panose="020B0604020202020204" pitchFamily="34" charset="0"/>
                    <a:ea typeface="微软雅黑" panose="020B0503020204020204" pitchFamily="34" charset="-122"/>
                    <a:sym typeface="Arial" panose="020B0604020202020204" pitchFamily="34" charset="0"/>
                  </a:rPr>
                  <a:t>加上线索二叉链表</a:t>
                </a:r>
              </a:p>
            </p:txBody>
          </p:sp>
        </p:grpSp>
        <p:grpSp>
          <p:nvGrpSpPr>
            <p:cNvPr id="81937" name="Group 1">
              <a:extLst>
                <a:ext uri="{FF2B5EF4-FFF2-40B4-BE49-F238E27FC236}">
                  <a16:creationId xmlns:a16="http://schemas.microsoft.com/office/drawing/2014/main" id="{81A47497-3596-144C-B585-DCB091577443}"/>
                </a:ext>
              </a:extLst>
            </p:cNvPr>
            <p:cNvGrpSpPr>
              <a:grpSpLocks/>
            </p:cNvGrpSpPr>
            <p:nvPr/>
          </p:nvGrpSpPr>
          <p:grpSpPr bwMode="auto">
            <a:xfrm>
              <a:off x="1831313" y="2077414"/>
              <a:ext cx="2182800" cy="1305463"/>
              <a:chOff x="1390162" y="1962764"/>
              <a:chExt cx="2182800" cy="1305463"/>
            </a:xfrm>
          </p:grpSpPr>
          <p:sp>
            <p:nvSpPr>
              <p:cNvPr id="71" name="îŝḷîḓé-TextBox 54">
                <a:extLst>
                  <a:ext uri="{FF2B5EF4-FFF2-40B4-BE49-F238E27FC236}">
                    <a16:creationId xmlns:a16="http://schemas.microsoft.com/office/drawing/2014/main" id="{D638AADB-EC8B-46AB-B0CA-A5498B73E7D9}"/>
                  </a:ext>
                </a:extLst>
              </p:cNvPr>
              <p:cNvSpPr txBox="1">
                <a:spLocks/>
              </p:cNvSpPr>
              <p:nvPr/>
            </p:nvSpPr>
            <p:spPr bwMode="auto">
              <a:xfrm>
                <a:off x="2051222" y="1963401"/>
                <a:ext cx="1522487" cy="246068"/>
              </a:xfrm>
              <a:prstGeom prst="rect">
                <a:avLst/>
              </a:prstGeom>
              <a:noFill/>
            </p:spPr>
            <p:txBody>
              <a:bodyPr wrap="none"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r" eaLnBrk="1" hangingPunct="1"/>
                <a:r>
                  <a:rPr lang="zh-CN" altLang="en-US" sz="2400" b="0">
                    <a:solidFill>
                      <a:srgbClr val="C0504D"/>
                    </a:solidFill>
                    <a:latin typeface="Arial" panose="020B0604020202020204" pitchFamily="34" charset="0"/>
                    <a:ea typeface="微软雅黑" panose="020B0503020204020204" pitchFamily="34" charset="-122"/>
                    <a:sym typeface="Arial" panose="020B0604020202020204" pitchFamily="34" charset="0"/>
                  </a:rPr>
                  <a:t>线索</a:t>
                </a:r>
              </a:p>
            </p:txBody>
          </p:sp>
          <p:sp>
            <p:nvSpPr>
              <p:cNvPr id="72" name="îŝḷîḓé-TextBox 55">
                <a:extLst>
                  <a:ext uri="{FF2B5EF4-FFF2-40B4-BE49-F238E27FC236}">
                    <a16:creationId xmlns:a16="http://schemas.microsoft.com/office/drawing/2014/main" id="{CBF1B4B1-580D-4879-915A-5AB34243B817}"/>
                  </a:ext>
                </a:extLst>
              </p:cNvPr>
              <p:cNvSpPr txBox="1">
                <a:spLocks/>
              </p:cNvSpPr>
              <p:nvPr/>
            </p:nvSpPr>
            <p:spPr bwMode="auto">
              <a:xfrm>
                <a:off x="1390789" y="2361871"/>
                <a:ext cx="2182920" cy="906479"/>
              </a:xfrm>
              <a:prstGeom prst="rect">
                <a:avLst/>
              </a:prstGeom>
              <a:noFill/>
            </p:spPr>
            <p:txBody>
              <a:bodyPr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r" eaLnBrk="1" hangingPunct="1">
                  <a:lnSpc>
                    <a:spcPct val="120000"/>
                  </a:lnSpc>
                </a:pPr>
                <a:r>
                  <a:rPr lang="zh-CN" altLang="en-US" sz="2000" b="0">
                    <a:solidFill>
                      <a:srgbClr val="000000"/>
                    </a:solidFill>
                    <a:latin typeface="Arial" panose="020B0604020202020204" pitchFamily="34" charset="0"/>
                    <a:ea typeface="微软雅黑" panose="020B0503020204020204" pitchFamily="34" charset="-122"/>
                    <a:sym typeface="Arial" panose="020B0604020202020204" pitchFamily="34" charset="0"/>
                  </a:rPr>
                  <a:t>指向结点前驱和后继的指针</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fltVal val="0"/>
                                          </p:val>
                                        </p:tav>
                                        <p:tav tm="100000">
                                          <p:val>
                                            <p:strVal val="#ppt_h"/>
                                          </p:val>
                                        </p:tav>
                                      </p:tavLst>
                                    </p:anim>
                                    <p:animEffect transition="in" filter="fade">
                                      <p:cBhvr>
                                        <p:cTn id="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矩形 12">
            <a:extLst>
              <a:ext uri="{FF2B5EF4-FFF2-40B4-BE49-F238E27FC236}">
                <a16:creationId xmlns:a16="http://schemas.microsoft.com/office/drawing/2014/main" id="{33F48813-B2E9-6D4B-A222-984F6A288E12}"/>
              </a:ext>
            </a:extLst>
          </p:cNvPr>
          <p:cNvSpPr>
            <a:spLocks noChangeArrowheads="1"/>
          </p:cNvSpPr>
          <p:nvPr/>
        </p:nvSpPr>
        <p:spPr bwMode="auto">
          <a:xfrm>
            <a:off x="0" y="2349500"/>
            <a:ext cx="9144000" cy="4392613"/>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78323" name="Rectangle 83">
            <a:extLst>
              <a:ext uri="{FF2B5EF4-FFF2-40B4-BE49-F238E27FC236}">
                <a16:creationId xmlns:a16="http://schemas.microsoft.com/office/drawing/2014/main" id="{FCE31DC9-23BE-492F-958A-00713D889267}"/>
              </a:ext>
            </a:extLst>
          </p:cNvPr>
          <p:cNvSpPr>
            <a:spLocks noGrp="1" noChangeArrowheads="1"/>
          </p:cNvSpPr>
          <p:nvPr>
            <p:ph type="title"/>
          </p:nvPr>
        </p:nvSpPr>
        <p:spPr>
          <a:xfrm>
            <a:off x="676275" y="1001713"/>
            <a:ext cx="7772400" cy="609600"/>
          </a:xfrm>
          <a:ln w="28575">
            <a:solidFill>
              <a:srgbClr val="FF0000"/>
            </a:solidFill>
          </a:ln>
        </p:spPr>
        <p:txBody>
          <a:bodyPr/>
          <a:lstStyle/>
          <a:p>
            <a:r>
              <a:rPr kumimoji="1" lang="zh-CN" altLang="en-US">
                <a:solidFill>
                  <a:schemeClr val="tx1"/>
                </a:solidFill>
                <a:sym typeface="+mn-lt"/>
              </a:rPr>
              <a:t>画出以下二叉树对应的中序线索二叉树。</a:t>
            </a:r>
          </a:p>
        </p:txBody>
      </p:sp>
      <p:grpSp>
        <p:nvGrpSpPr>
          <p:cNvPr id="2" name="Group 12">
            <a:extLst>
              <a:ext uri="{FF2B5EF4-FFF2-40B4-BE49-F238E27FC236}">
                <a16:creationId xmlns:a16="http://schemas.microsoft.com/office/drawing/2014/main" id="{192D81C3-35E8-3E41-A4BC-0725F78D888A}"/>
              </a:ext>
            </a:extLst>
          </p:cNvPr>
          <p:cNvGrpSpPr>
            <a:grpSpLocks/>
          </p:cNvGrpSpPr>
          <p:nvPr/>
        </p:nvGrpSpPr>
        <p:grpSpPr bwMode="auto">
          <a:xfrm>
            <a:off x="2963863" y="4283075"/>
            <a:ext cx="485775" cy="2058988"/>
            <a:chOff x="1895" y="2426"/>
            <a:chExt cx="306" cy="1297"/>
          </a:xfrm>
        </p:grpSpPr>
        <p:sp>
          <p:nvSpPr>
            <p:cNvPr id="79875" name="Line 13">
              <a:extLst>
                <a:ext uri="{FF2B5EF4-FFF2-40B4-BE49-F238E27FC236}">
                  <a16:creationId xmlns:a16="http://schemas.microsoft.com/office/drawing/2014/main" id="{37CCE9BC-CE43-47C0-88A9-21C6A35E89DE}"/>
                </a:ext>
              </a:extLst>
            </p:cNvPr>
            <p:cNvSpPr>
              <a:spLocks noChangeShapeType="1"/>
            </p:cNvSpPr>
            <p:nvPr/>
          </p:nvSpPr>
          <p:spPr bwMode="auto">
            <a:xfrm>
              <a:off x="2078" y="3715"/>
              <a:ext cx="123"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76" name="Line 14">
              <a:extLst>
                <a:ext uri="{FF2B5EF4-FFF2-40B4-BE49-F238E27FC236}">
                  <a16:creationId xmlns:a16="http://schemas.microsoft.com/office/drawing/2014/main" id="{5CF05B8D-AD80-42F8-B0C4-3CD0A858C6BC}"/>
                </a:ext>
              </a:extLst>
            </p:cNvPr>
            <p:cNvSpPr>
              <a:spLocks noChangeShapeType="1"/>
            </p:cNvSpPr>
            <p:nvPr/>
          </p:nvSpPr>
          <p:spPr bwMode="auto">
            <a:xfrm>
              <a:off x="1895" y="2426"/>
              <a:ext cx="305" cy="1297"/>
            </a:xfrm>
            <a:prstGeom prst="line">
              <a:avLst/>
            </a:prstGeom>
            <a:noFill/>
            <a:ln w="12700">
              <a:solidFill>
                <a:schemeClr val="hlink"/>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3" name="Group 15">
            <a:extLst>
              <a:ext uri="{FF2B5EF4-FFF2-40B4-BE49-F238E27FC236}">
                <a16:creationId xmlns:a16="http://schemas.microsoft.com/office/drawing/2014/main" id="{97A4ACF5-7E3C-2A40-A2A0-62D15AB7AC12}"/>
              </a:ext>
            </a:extLst>
          </p:cNvPr>
          <p:cNvGrpSpPr>
            <a:grpSpLocks/>
          </p:cNvGrpSpPr>
          <p:nvPr/>
        </p:nvGrpSpPr>
        <p:grpSpPr bwMode="auto">
          <a:xfrm>
            <a:off x="3136900" y="4259263"/>
            <a:ext cx="762000" cy="904875"/>
            <a:chOff x="2004" y="2411"/>
            <a:chExt cx="480" cy="570"/>
          </a:xfrm>
        </p:grpSpPr>
        <p:sp>
          <p:nvSpPr>
            <p:cNvPr id="79878" name="Line 16">
              <a:extLst>
                <a:ext uri="{FF2B5EF4-FFF2-40B4-BE49-F238E27FC236}">
                  <a16:creationId xmlns:a16="http://schemas.microsoft.com/office/drawing/2014/main" id="{05C94DA7-0247-4C50-AEAE-3CF90C124361}"/>
                </a:ext>
              </a:extLst>
            </p:cNvPr>
            <p:cNvSpPr>
              <a:spLocks noChangeShapeType="1"/>
            </p:cNvSpPr>
            <p:nvPr/>
          </p:nvSpPr>
          <p:spPr bwMode="auto">
            <a:xfrm flipH="1">
              <a:off x="2237" y="2973"/>
              <a:ext cx="247"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79" name="Line 17">
              <a:extLst>
                <a:ext uri="{FF2B5EF4-FFF2-40B4-BE49-F238E27FC236}">
                  <a16:creationId xmlns:a16="http://schemas.microsoft.com/office/drawing/2014/main" id="{79C89B8B-FB88-4FBE-A0F6-DFBA96828426}"/>
                </a:ext>
              </a:extLst>
            </p:cNvPr>
            <p:cNvSpPr>
              <a:spLocks noChangeShapeType="1"/>
            </p:cNvSpPr>
            <p:nvPr/>
          </p:nvSpPr>
          <p:spPr bwMode="auto">
            <a:xfrm>
              <a:off x="2004" y="2411"/>
              <a:ext cx="233" cy="570"/>
            </a:xfrm>
            <a:prstGeom prst="line">
              <a:avLst/>
            </a:prstGeom>
            <a:noFill/>
            <a:ln w="12700">
              <a:solidFill>
                <a:schemeClr val="hlink"/>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 name="Group 18">
            <a:extLst>
              <a:ext uri="{FF2B5EF4-FFF2-40B4-BE49-F238E27FC236}">
                <a16:creationId xmlns:a16="http://schemas.microsoft.com/office/drawing/2014/main" id="{A63C855A-0595-4341-B6DC-09C6AA36F7DD}"/>
              </a:ext>
            </a:extLst>
          </p:cNvPr>
          <p:cNvGrpSpPr>
            <a:grpSpLocks/>
          </p:cNvGrpSpPr>
          <p:nvPr/>
        </p:nvGrpSpPr>
        <p:grpSpPr bwMode="auto">
          <a:xfrm>
            <a:off x="2184400" y="5461000"/>
            <a:ext cx="438150" cy="811213"/>
            <a:chOff x="1404" y="3168"/>
            <a:chExt cx="276" cy="511"/>
          </a:xfrm>
        </p:grpSpPr>
        <p:sp>
          <p:nvSpPr>
            <p:cNvPr id="79881" name="Line 19">
              <a:extLst>
                <a:ext uri="{FF2B5EF4-FFF2-40B4-BE49-F238E27FC236}">
                  <a16:creationId xmlns:a16="http://schemas.microsoft.com/office/drawing/2014/main" id="{6381383D-77BE-45FB-B71D-71C25D904EA8}"/>
                </a:ext>
              </a:extLst>
            </p:cNvPr>
            <p:cNvSpPr>
              <a:spLocks noChangeShapeType="1"/>
            </p:cNvSpPr>
            <p:nvPr/>
          </p:nvSpPr>
          <p:spPr bwMode="auto">
            <a:xfrm flipH="1">
              <a:off x="1410" y="3678"/>
              <a:ext cx="270"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82" name="Line 20">
              <a:extLst>
                <a:ext uri="{FF2B5EF4-FFF2-40B4-BE49-F238E27FC236}">
                  <a16:creationId xmlns:a16="http://schemas.microsoft.com/office/drawing/2014/main" id="{0AB14731-2463-4CE7-AEEB-60C6A918328C}"/>
                </a:ext>
              </a:extLst>
            </p:cNvPr>
            <p:cNvSpPr>
              <a:spLocks noChangeShapeType="1"/>
            </p:cNvSpPr>
            <p:nvPr/>
          </p:nvSpPr>
          <p:spPr bwMode="auto">
            <a:xfrm flipV="1">
              <a:off x="1404" y="3168"/>
              <a:ext cx="1" cy="510"/>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21">
            <a:extLst>
              <a:ext uri="{FF2B5EF4-FFF2-40B4-BE49-F238E27FC236}">
                <a16:creationId xmlns:a16="http://schemas.microsoft.com/office/drawing/2014/main" id="{102402B3-B33C-5245-B05B-1D6E7F76096E}"/>
              </a:ext>
            </a:extLst>
          </p:cNvPr>
          <p:cNvGrpSpPr>
            <a:grpSpLocks/>
          </p:cNvGrpSpPr>
          <p:nvPr/>
        </p:nvGrpSpPr>
        <p:grpSpPr bwMode="auto">
          <a:xfrm>
            <a:off x="1544638" y="5484813"/>
            <a:ext cx="392112" cy="835025"/>
            <a:chOff x="1001" y="3183"/>
            <a:chExt cx="247" cy="526"/>
          </a:xfrm>
        </p:grpSpPr>
        <p:sp>
          <p:nvSpPr>
            <p:cNvPr id="79884" name="Line 22">
              <a:extLst>
                <a:ext uri="{FF2B5EF4-FFF2-40B4-BE49-F238E27FC236}">
                  <a16:creationId xmlns:a16="http://schemas.microsoft.com/office/drawing/2014/main" id="{4E18013F-1268-4895-8CCE-1D4F73CAFF9E}"/>
                </a:ext>
              </a:extLst>
            </p:cNvPr>
            <p:cNvSpPr>
              <a:spLocks noChangeShapeType="1"/>
            </p:cNvSpPr>
            <p:nvPr/>
          </p:nvSpPr>
          <p:spPr bwMode="auto">
            <a:xfrm>
              <a:off x="1001" y="3708"/>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85" name="Line 23">
              <a:extLst>
                <a:ext uri="{FF2B5EF4-FFF2-40B4-BE49-F238E27FC236}">
                  <a16:creationId xmlns:a16="http://schemas.microsoft.com/office/drawing/2014/main" id="{2B94CF91-3655-4D66-8B33-5FD28C7AA575}"/>
                </a:ext>
              </a:extLst>
            </p:cNvPr>
            <p:cNvSpPr>
              <a:spLocks noChangeShapeType="1"/>
            </p:cNvSpPr>
            <p:nvPr/>
          </p:nvSpPr>
          <p:spPr bwMode="auto">
            <a:xfrm flipV="1">
              <a:off x="1247" y="3183"/>
              <a:ext cx="1"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 name="Group 24">
            <a:extLst>
              <a:ext uri="{FF2B5EF4-FFF2-40B4-BE49-F238E27FC236}">
                <a16:creationId xmlns:a16="http://schemas.microsoft.com/office/drawing/2014/main" id="{94A9C073-EBD1-6A49-A5CF-E94D9B09384C}"/>
              </a:ext>
            </a:extLst>
          </p:cNvPr>
          <p:cNvGrpSpPr>
            <a:grpSpLocks/>
          </p:cNvGrpSpPr>
          <p:nvPr/>
        </p:nvGrpSpPr>
        <p:grpSpPr bwMode="auto">
          <a:xfrm>
            <a:off x="5224463" y="3222625"/>
            <a:ext cx="679450" cy="1893888"/>
            <a:chOff x="3319" y="1758"/>
            <a:chExt cx="428" cy="1193"/>
          </a:xfrm>
        </p:grpSpPr>
        <p:sp>
          <p:nvSpPr>
            <p:cNvPr id="79887" name="Line 25">
              <a:extLst>
                <a:ext uri="{FF2B5EF4-FFF2-40B4-BE49-F238E27FC236}">
                  <a16:creationId xmlns:a16="http://schemas.microsoft.com/office/drawing/2014/main" id="{1E4E0709-3FDE-43E0-8F88-E3787B576914}"/>
                </a:ext>
              </a:extLst>
            </p:cNvPr>
            <p:cNvSpPr>
              <a:spLocks noChangeShapeType="1"/>
            </p:cNvSpPr>
            <p:nvPr/>
          </p:nvSpPr>
          <p:spPr bwMode="auto">
            <a:xfrm flipH="1" flipV="1">
              <a:off x="3332" y="2950"/>
              <a:ext cx="415"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88" name="Line 26">
              <a:extLst>
                <a:ext uri="{FF2B5EF4-FFF2-40B4-BE49-F238E27FC236}">
                  <a16:creationId xmlns:a16="http://schemas.microsoft.com/office/drawing/2014/main" id="{86EABA8E-B3F8-4F47-98A0-166CD59ACD54}"/>
                </a:ext>
              </a:extLst>
            </p:cNvPr>
            <p:cNvSpPr>
              <a:spLocks noChangeShapeType="1"/>
            </p:cNvSpPr>
            <p:nvPr/>
          </p:nvSpPr>
          <p:spPr bwMode="auto">
            <a:xfrm flipH="1" flipV="1">
              <a:off x="3319" y="1758"/>
              <a:ext cx="6" cy="1192"/>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 name="Group 27">
            <a:extLst>
              <a:ext uri="{FF2B5EF4-FFF2-40B4-BE49-F238E27FC236}">
                <a16:creationId xmlns:a16="http://schemas.microsoft.com/office/drawing/2014/main" id="{BF1A7809-D586-8E4F-B592-5D9009D77405}"/>
              </a:ext>
            </a:extLst>
          </p:cNvPr>
          <p:cNvGrpSpPr>
            <a:grpSpLocks/>
          </p:cNvGrpSpPr>
          <p:nvPr/>
        </p:nvGrpSpPr>
        <p:grpSpPr bwMode="auto">
          <a:xfrm>
            <a:off x="7297738" y="4235450"/>
            <a:ext cx="557212" cy="892175"/>
            <a:chOff x="4625" y="2396"/>
            <a:chExt cx="351" cy="562"/>
          </a:xfrm>
        </p:grpSpPr>
        <p:sp>
          <p:nvSpPr>
            <p:cNvPr id="79890" name="Line 28">
              <a:extLst>
                <a:ext uri="{FF2B5EF4-FFF2-40B4-BE49-F238E27FC236}">
                  <a16:creationId xmlns:a16="http://schemas.microsoft.com/office/drawing/2014/main" id="{E7F4A885-EBFC-48BC-BBD3-5E0C88907D56}"/>
                </a:ext>
              </a:extLst>
            </p:cNvPr>
            <p:cNvSpPr>
              <a:spLocks noChangeShapeType="1"/>
            </p:cNvSpPr>
            <p:nvPr/>
          </p:nvSpPr>
          <p:spPr bwMode="auto">
            <a:xfrm flipH="1" flipV="1">
              <a:off x="4632" y="2957"/>
              <a:ext cx="344"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91" name="Line 29">
              <a:extLst>
                <a:ext uri="{FF2B5EF4-FFF2-40B4-BE49-F238E27FC236}">
                  <a16:creationId xmlns:a16="http://schemas.microsoft.com/office/drawing/2014/main" id="{85A5CC1B-FB2F-46FF-9223-B58CB9111C09}"/>
                </a:ext>
              </a:extLst>
            </p:cNvPr>
            <p:cNvSpPr>
              <a:spLocks noChangeShapeType="1"/>
            </p:cNvSpPr>
            <p:nvPr/>
          </p:nvSpPr>
          <p:spPr bwMode="auto">
            <a:xfrm flipV="1">
              <a:off x="4625" y="2396"/>
              <a:ext cx="2" cy="561"/>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30">
            <a:extLst>
              <a:ext uri="{FF2B5EF4-FFF2-40B4-BE49-F238E27FC236}">
                <a16:creationId xmlns:a16="http://schemas.microsoft.com/office/drawing/2014/main" id="{B411EB60-4736-3447-AFBB-A7CE0A49BA89}"/>
              </a:ext>
            </a:extLst>
          </p:cNvPr>
          <p:cNvGrpSpPr>
            <a:grpSpLocks/>
          </p:cNvGrpSpPr>
          <p:nvPr/>
        </p:nvGrpSpPr>
        <p:grpSpPr bwMode="auto">
          <a:xfrm>
            <a:off x="676275" y="5530850"/>
            <a:ext cx="292100" cy="811213"/>
            <a:chOff x="454" y="3212"/>
            <a:chExt cx="184" cy="511"/>
          </a:xfrm>
        </p:grpSpPr>
        <p:sp>
          <p:nvSpPr>
            <p:cNvPr id="79893" name="Line 31">
              <a:extLst>
                <a:ext uri="{FF2B5EF4-FFF2-40B4-BE49-F238E27FC236}">
                  <a16:creationId xmlns:a16="http://schemas.microsoft.com/office/drawing/2014/main" id="{2EC631A0-33EC-4AC4-9802-3F2993D68789}"/>
                </a:ext>
              </a:extLst>
            </p:cNvPr>
            <p:cNvSpPr>
              <a:spLocks noChangeShapeType="1"/>
            </p:cNvSpPr>
            <p:nvPr/>
          </p:nvSpPr>
          <p:spPr bwMode="auto">
            <a:xfrm flipH="1" flipV="1">
              <a:off x="461" y="3722"/>
              <a:ext cx="177" cy="1"/>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94" name="Line 32">
              <a:extLst>
                <a:ext uri="{FF2B5EF4-FFF2-40B4-BE49-F238E27FC236}">
                  <a16:creationId xmlns:a16="http://schemas.microsoft.com/office/drawing/2014/main" id="{9948E3BC-ACF0-42E3-A2A8-040B16D2F017}"/>
                </a:ext>
              </a:extLst>
            </p:cNvPr>
            <p:cNvSpPr>
              <a:spLocks noChangeShapeType="1"/>
            </p:cNvSpPr>
            <p:nvPr/>
          </p:nvSpPr>
          <p:spPr bwMode="auto">
            <a:xfrm flipV="1">
              <a:off x="454" y="3212"/>
              <a:ext cx="1" cy="510"/>
            </a:xfrm>
            <a:prstGeom prst="line">
              <a:avLst/>
            </a:prstGeom>
            <a:noFill/>
            <a:ln w="12700">
              <a:solidFill>
                <a:schemeClr val="tx1"/>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33">
            <a:extLst>
              <a:ext uri="{FF2B5EF4-FFF2-40B4-BE49-F238E27FC236}">
                <a16:creationId xmlns:a16="http://schemas.microsoft.com/office/drawing/2014/main" id="{24B88BA3-3F9F-A14B-854B-1A9AD807F1A9}"/>
              </a:ext>
            </a:extLst>
          </p:cNvPr>
          <p:cNvGrpSpPr>
            <a:grpSpLocks/>
          </p:cNvGrpSpPr>
          <p:nvPr/>
        </p:nvGrpSpPr>
        <p:grpSpPr bwMode="auto">
          <a:xfrm>
            <a:off x="4475163" y="3246438"/>
            <a:ext cx="495300" cy="1881187"/>
            <a:chOff x="2847" y="1773"/>
            <a:chExt cx="312" cy="1185"/>
          </a:xfrm>
        </p:grpSpPr>
        <p:sp>
          <p:nvSpPr>
            <p:cNvPr id="79896" name="Line 34">
              <a:extLst>
                <a:ext uri="{FF2B5EF4-FFF2-40B4-BE49-F238E27FC236}">
                  <a16:creationId xmlns:a16="http://schemas.microsoft.com/office/drawing/2014/main" id="{66328452-8054-474A-8087-0E699EF2853E}"/>
                </a:ext>
              </a:extLst>
            </p:cNvPr>
            <p:cNvSpPr>
              <a:spLocks noChangeShapeType="1"/>
            </p:cNvSpPr>
            <p:nvPr/>
          </p:nvSpPr>
          <p:spPr bwMode="auto">
            <a:xfrm flipV="1">
              <a:off x="2847" y="2949"/>
              <a:ext cx="303" cy="9"/>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97" name="Line 35">
              <a:extLst>
                <a:ext uri="{FF2B5EF4-FFF2-40B4-BE49-F238E27FC236}">
                  <a16:creationId xmlns:a16="http://schemas.microsoft.com/office/drawing/2014/main" id="{B1DE6D30-4C04-4FA4-A9C7-29A843938E51}"/>
                </a:ext>
              </a:extLst>
            </p:cNvPr>
            <p:cNvSpPr>
              <a:spLocks noChangeShapeType="1"/>
            </p:cNvSpPr>
            <p:nvPr/>
          </p:nvSpPr>
          <p:spPr bwMode="auto">
            <a:xfrm flipV="1">
              <a:off x="3157" y="1773"/>
              <a:ext cx="2" cy="1176"/>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36">
            <a:extLst>
              <a:ext uri="{FF2B5EF4-FFF2-40B4-BE49-F238E27FC236}">
                <a16:creationId xmlns:a16="http://schemas.microsoft.com/office/drawing/2014/main" id="{D594B584-EE5D-B447-9A55-6770D7D54A7E}"/>
              </a:ext>
            </a:extLst>
          </p:cNvPr>
          <p:cNvGrpSpPr>
            <a:grpSpLocks/>
          </p:cNvGrpSpPr>
          <p:nvPr/>
        </p:nvGrpSpPr>
        <p:grpSpPr bwMode="auto">
          <a:xfrm>
            <a:off x="6470650" y="4246563"/>
            <a:ext cx="587375" cy="866775"/>
            <a:chOff x="4104" y="2403"/>
            <a:chExt cx="370" cy="546"/>
          </a:xfrm>
        </p:grpSpPr>
        <p:sp>
          <p:nvSpPr>
            <p:cNvPr id="79899" name="Line 37">
              <a:extLst>
                <a:ext uri="{FF2B5EF4-FFF2-40B4-BE49-F238E27FC236}">
                  <a16:creationId xmlns:a16="http://schemas.microsoft.com/office/drawing/2014/main" id="{8F9C7DF3-AE8F-4482-97B5-3E5B20690BE9}"/>
                </a:ext>
              </a:extLst>
            </p:cNvPr>
            <p:cNvSpPr>
              <a:spLocks noChangeShapeType="1"/>
            </p:cNvSpPr>
            <p:nvPr/>
          </p:nvSpPr>
          <p:spPr bwMode="auto">
            <a:xfrm>
              <a:off x="4104" y="2943"/>
              <a:ext cx="362" cy="6"/>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00" name="Line 38">
              <a:extLst>
                <a:ext uri="{FF2B5EF4-FFF2-40B4-BE49-F238E27FC236}">
                  <a16:creationId xmlns:a16="http://schemas.microsoft.com/office/drawing/2014/main" id="{AE05C8F3-4EB8-4AC2-9E3D-7ECEB2B66FBC}"/>
                </a:ext>
              </a:extLst>
            </p:cNvPr>
            <p:cNvSpPr>
              <a:spLocks noChangeShapeType="1"/>
            </p:cNvSpPr>
            <p:nvPr/>
          </p:nvSpPr>
          <p:spPr bwMode="auto">
            <a:xfrm flipV="1">
              <a:off x="4472" y="2403"/>
              <a:ext cx="2" cy="546"/>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39">
            <a:extLst>
              <a:ext uri="{FF2B5EF4-FFF2-40B4-BE49-F238E27FC236}">
                <a16:creationId xmlns:a16="http://schemas.microsoft.com/office/drawing/2014/main" id="{3F402BF3-3D30-374B-97C9-379D64F6058E}"/>
              </a:ext>
            </a:extLst>
          </p:cNvPr>
          <p:cNvGrpSpPr>
            <a:grpSpLocks/>
          </p:cNvGrpSpPr>
          <p:nvPr/>
        </p:nvGrpSpPr>
        <p:grpSpPr bwMode="auto">
          <a:xfrm>
            <a:off x="8431213" y="3794125"/>
            <a:ext cx="393700" cy="1320800"/>
            <a:chOff x="5339" y="2118"/>
            <a:chExt cx="248" cy="832"/>
          </a:xfrm>
        </p:grpSpPr>
        <p:sp>
          <p:nvSpPr>
            <p:cNvPr id="79902" name="Line 40">
              <a:extLst>
                <a:ext uri="{FF2B5EF4-FFF2-40B4-BE49-F238E27FC236}">
                  <a16:creationId xmlns:a16="http://schemas.microsoft.com/office/drawing/2014/main" id="{2D2D89A1-5794-4DC0-BB51-9A2779AFA167}"/>
                </a:ext>
              </a:extLst>
            </p:cNvPr>
            <p:cNvSpPr>
              <a:spLocks noChangeShapeType="1"/>
            </p:cNvSpPr>
            <p:nvPr/>
          </p:nvSpPr>
          <p:spPr bwMode="auto">
            <a:xfrm>
              <a:off x="5339" y="2949"/>
              <a:ext cx="239" cy="1"/>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03" name="Line 41">
              <a:extLst>
                <a:ext uri="{FF2B5EF4-FFF2-40B4-BE49-F238E27FC236}">
                  <a16:creationId xmlns:a16="http://schemas.microsoft.com/office/drawing/2014/main" id="{63BDC489-9D2E-4292-86B8-D6D514F6BD15}"/>
                </a:ext>
              </a:extLst>
            </p:cNvPr>
            <p:cNvSpPr>
              <a:spLocks noChangeShapeType="1"/>
            </p:cNvSpPr>
            <p:nvPr/>
          </p:nvSpPr>
          <p:spPr bwMode="auto">
            <a:xfrm flipV="1">
              <a:off x="5585" y="2118"/>
              <a:ext cx="2" cy="831"/>
            </a:xfrm>
            <a:prstGeom prst="line">
              <a:avLst/>
            </a:prstGeom>
            <a:noFill/>
            <a:ln w="12700">
              <a:solidFill>
                <a:schemeClr val="tx1"/>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42">
            <a:extLst>
              <a:ext uri="{FF2B5EF4-FFF2-40B4-BE49-F238E27FC236}">
                <a16:creationId xmlns:a16="http://schemas.microsoft.com/office/drawing/2014/main" id="{F7474DAC-06ED-D541-A45F-2B27E1FA89BA}"/>
              </a:ext>
            </a:extLst>
          </p:cNvPr>
          <p:cNvGrpSpPr>
            <a:grpSpLocks/>
          </p:cNvGrpSpPr>
          <p:nvPr/>
        </p:nvGrpSpPr>
        <p:grpSpPr bwMode="auto">
          <a:xfrm>
            <a:off x="974725" y="2492375"/>
            <a:ext cx="7434263" cy="4111625"/>
            <a:chOff x="642" y="1298"/>
            <a:chExt cx="4683" cy="2590"/>
          </a:xfrm>
        </p:grpSpPr>
        <p:grpSp>
          <p:nvGrpSpPr>
            <p:cNvPr id="82964" name="Group 43">
              <a:extLst>
                <a:ext uri="{FF2B5EF4-FFF2-40B4-BE49-F238E27FC236}">
                  <a16:creationId xmlns:a16="http://schemas.microsoft.com/office/drawing/2014/main" id="{3DEAA4E2-53B6-F743-9719-659E7D19CB1C}"/>
                </a:ext>
              </a:extLst>
            </p:cNvPr>
            <p:cNvGrpSpPr>
              <a:grpSpLocks/>
            </p:cNvGrpSpPr>
            <p:nvPr/>
          </p:nvGrpSpPr>
          <p:grpSpPr bwMode="auto">
            <a:xfrm>
              <a:off x="3056" y="1321"/>
              <a:ext cx="349" cy="359"/>
              <a:chOff x="3089" y="1206"/>
              <a:chExt cx="360" cy="359"/>
            </a:xfrm>
          </p:grpSpPr>
          <p:sp>
            <p:nvSpPr>
              <p:cNvPr id="79906" name="Oval 44">
                <a:extLst>
                  <a:ext uri="{FF2B5EF4-FFF2-40B4-BE49-F238E27FC236}">
                    <a16:creationId xmlns:a16="http://schemas.microsoft.com/office/drawing/2014/main" id="{710103EF-56AD-4B1B-B795-F0927AE0862A}"/>
                  </a:ext>
                </a:extLst>
              </p:cNvPr>
              <p:cNvSpPr>
                <a:spLocks noChangeArrowheads="1"/>
              </p:cNvSpPr>
              <p:nvPr/>
            </p:nvSpPr>
            <p:spPr bwMode="auto">
              <a:xfrm>
                <a:off x="3089" y="1206"/>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07" name="Rectangle 45">
                <a:extLst>
                  <a:ext uri="{FF2B5EF4-FFF2-40B4-BE49-F238E27FC236}">
                    <a16:creationId xmlns:a16="http://schemas.microsoft.com/office/drawing/2014/main" id="{3A5C06F7-33DC-4967-ACAE-2C4321488AA6}"/>
                  </a:ext>
                </a:extLst>
              </p:cNvPr>
              <p:cNvSpPr>
                <a:spLocks noChangeArrowheads="1"/>
              </p:cNvSpPr>
              <p:nvPr/>
            </p:nvSpPr>
            <p:spPr bwMode="auto">
              <a:xfrm>
                <a:off x="3158" y="1259"/>
                <a:ext cx="2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A</a:t>
                </a:r>
              </a:p>
            </p:txBody>
          </p:sp>
        </p:grpSp>
        <p:grpSp>
          <p:nvGrpSpPr>
            <p:cNvPr id="82965" name="Group 46">
              <a:extLst>
                <a:ext uri="{FF2B5EF4-FFF2-40B4-BE49-F238E27FC236}">
                  <a16:creationId xmlns:a16="http://schemas.microsoft.com/office/drawing/2014/main" id="{6A656DBA-4491-2A43-80EA-52847162BAAA}"/>
                </a:ext>
              </a:extLst>
            </p:cNvPr>
            <p:cNvGrpSpPr>
              <a:grpSpLocks/>
            </p:cNvGrpSpPr>
            <p:nvPr/>
          </p:nvGrpSpPr>
          <p:grpSpPr bwMode="auto">
            <a:xfrm>
              <a:off x="1774" y="2055"/>
              <a:ext cx="349" cy="359"/>
              <a:chOff x="1766" y="1940"/>
              <a:chExt cx="360" cy="359"/>
            </a:xfrm>
          </p:grpSpPr>
          <p:sp>
            <p:nvSpPr>
              <p:cNvPr id="79909" name="Oval 47">
                <a:extLst>
                  <a:ext uri="{FF2B5EF4-FFF2-40B4-BE49-F238E27FC236}">
                    <a16:creationId xmlns:a16="http://schemas.microsoft.com/office/drawing/2014/main" id="{49C45C07-0616-46FD-9315-363C6DD1DBF5}"/>
                  </a:ext>
                </a:extLst>
              </p:cNvPr>
              <p:cNvSpPr>
                <a:spLocks noChangeArrowheads="1"/>
              </p:cNvSpPr>
              <p:nvPr/>
            </p:nvSpPr>
            <p:spPr bwMode="auto">
              <a:xfrm>
                <a:off x="1766" y="1940"/>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10" name="Rectangle 48">
                <a:extLst>
                  <a:ext uri="{FF2B5EF4-FFF2-40B4-BE49-F238E27FC236}">
                    <a16:creationId xmlns:a16="http://schemas.microsoft.com/office/drawing/2014/main" id="{355ECA14-BB8C-4804-98EC-D98D868CB01B}"/>
                  </a:ext>
                </a:extLst>
              </p:cNvPr>
              <p:cNvSpPr>
                <a:spLocks noChangeArrowheads="1"/>
              </p:cNvSpPr>
              <p:nvPr/>
            </p:nvSpPr>
            <p:spPr bwMode="auto">
              <a:xfrm>
                <a:off x="1835" y="1993"/>
                <a:ext cx="25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B</a:t>
                </a:r>
              </a:p>
            </p:txBody>
          </p:sp>
        </p:grpSp>
        <p:sp>
          <p:nvSpPr>
            <p:cNvPr id="79911" name="Line 49">
              <a:extLst>
                <a:ext uri="{FF2B5EF4-FFF2-40B4-BE49-F238E27FC236}">
                  <a16:creationId xmlns:a16="http://schemas.microsoft.com/office/drawing/2014/main" id="{C498CBB0-CBE6-4506-B9F3-69F4928B84CE}"/>
                </a:ext>
              </a:extLst>
            </p:cNvPr>
            <p:cNvSpPr>
              <a:spLocks noChangeShapeType="1"/>
            </p:cNvSpPr>
            <p:nvPr/>
          </p:nvSpPr>
          <p:spPr bwMode="auto">
            <a:xfrm flipH="1">
              <a:off x="1931" y="1630"/>
              <a:ext cx="1183" cy="4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82967" name="Group 50">
              <a:extLst>
                <a:ext uri="{FF2B5EF4-FFF2-40B4-BE49-F238E27FC236}">
                  <a16:creationId xmlns:a16="http://schemas.microsoft.com/office/drawing/2014/main" id="{8394ADA8-C287-D24E-B590-6F45B07E3B71}"/>
                </a:ext>
              </a:extLst>
            </p:cNvPr>
            <p:cNvGrpSpPr>
              <a:grpSpLocks/>
            </p:cNvGrpSpPr>
            <p:nvPr/>
          </p:nvGrpSpPr>
          <p:grpSpPr bwMode="auto">
            <a:xfrm>
              <a:off x="4374" y="2031"/>
              <a:ext cx="349" cy="359"/>
              <a:chOff x="4449" y="1916"/>
              <a:chExt cx="360" cy="359"/>
            </a:xfrm>
          </p:grpSpPr>
          <p:sp>
            <p:nvSpPr>
              <p:cNvPr id="79913" name="Oval 51">
                <a:extLst>
                  <a:ext uri="{FF2B5EF4-FFF2-40B4-BE49-F238E27FC236}">
                    <a16:creationId xmlns:a16="http://schemas.microsoft.com/office/drawing/2014/main" id="{E25B24CD-5347-428B-98CB-AD60D517CECE}"/>
                  </a:ext>
                </a:extLst>
              </p:cNvPr>
              <p:cNvSpPr>
                <a:spLocks noChangeArrowheads="1"/>
              </p:cNvSpPr>
              <p:nvPr/>
            </p:nvSpPr>
            <p:spPr bwMode="auto">
              <a:xfrm>
                <a:off x="4449" y="1916"/>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14" name="Rectangle 52">
                <a:extLst>
                  <a:ext uri="{FF2B5EF4-FFF2-40B4-BE49-F238E27FC236}">
                    <a16:creationId xmlns:a16="http://schemas.microsoft.com/office/drawing/2014/main" id="{8BD5F330-58C3-4A68-A28C-9F317CAA1A69}"/>
                  </a:ext>
                </a:extLst>
              </p:cNvPr>
              <p:cNvSpPr>
                <a:spLocks noChangeArrowheads="1"/>
              </p:cNvSpPr>
              <p:nvPr/>
            </p:nvSpPr>
            <p:spPr bwMode="auto">
              <a:xfrm>
                <a:off x="4518" y="1969"/>
                <a:ext cx="25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C</a:t>
                </a:r>
              </a:p>
            </p:txBody>
          </p:sp>
        </p:grpSp>
        <p:grpSp>
          <p:nvGrpSpPr>
            <p:cNvPr id="82968" name="Group 53">
              <a:extLst>
                <a:ext uri="{FF2B5EF4-FFF2-40B4-BE49-F238E27FC236}">
                  <a16:creationId xmlns:a16="http://schemas.microsoft.com/office/drawing/2014/main" id="{90228C82-C5E7-7445-A270-3A678B950E86}"/>
                </a:ext>
              </a:extLst>
            </p:cNvPr>
            <p:cNvGrpSpPr>
              <a:grpSpLocks/>
            </p:cNvGrpSpPr>
            <p:nvPr/>
          </p:nvGrpSpPr>
          <p:grpSpPr bwMode="auto">
            <a:xfrm>
              <a:off x="4976" y="2729"/>
              <a:ext cx="349" cy="359"/>
              <a:chOff x="5070" y="2614"/>
              <a:chExt cx="360" cy="359"/>
            </a:xfrm>
          </p:grpSpPr>
          <p:sp>
            <p:nvSpPr>
              <p:cNvPr id="79916" name="Oval 54">
                <a:extLst>
                  <a:ext uri="{FF2B5EF4-FFF2-40B4-BE49-F238E27FC236}">
                    <a16:creationId xmlns:a16="http://schemas.microsoft.com/office/drawing/2014/main" id="{76DD6AFE-65DB-4153-879D-A12D313B56D4}"/>
                  </a:ext>
                </a:extLst>
              </p:cNvPr>
              <p:cNvSpPr>
                <a:spLocks noChangeArrowheads="1"/>
              </p:cNvSpPr>
              <p:nvPr/>
            </p:nvSpPr>
            <p:spPr bwMode="auto">
              <a:xfrm>
                <a:off x="5070" y="2614"/>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17" name="Rectangle 55">
                <a:extLst>
                  <a:ext uri="{FF2B5EF4-FFF2-40B4-BE49-F238E27FC236}">
                    <a16:creationId xmlns:a16="http://schemas.microsoft.com/office/drawing/2014/main" id="{6C84F018-BBD7-4F2B-94DD-1E11878548CB}"/>
                  </a:ext>
                </a:extLst>
              </p:cNvPr>
              <p:cNvSpPr>
                <a:spLocks noChangeArrowheads="1"/>
              </p:cNvSpPr>
              <p:nvPr/>
            </p:nvSpPr>
            <p:spPr bwMode="auto">
              <a:xfrm>
                <a:off x="5139" y="2667"/>
                <a:ext cx="2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G</a:t>
                </a:r>
              </a:p>
            </p:txBody>
          </p:sp>
        </p:grpSp>
        <p:sp>
          <p:nvSpPr>
            <p:cNvPr id="79918" name="Line 56">
              <a:extLst>
                <a:ext uri="{FF2B5EF4-FFF2-40B4-BE49-F238E27FC236}">
                  <a16:creationId xmlns:a16="http://schemas.microsoft.com/office/drawing/2014/main" id="{A8AF2642-DC13-44B7-A736-59C8C80C6DD3}"/>
                </a:ext>
              </a:extLst>
            </p:cNvPr>
            <p:cNvSpPr>
              <a:spLocks noChangeShapeType="1"/>
            </p:cNvSpPr>
            <p:nvPr/>
          </p:nvSpPr>
          <p:spPr bwMode="auto">
            <a:xfrm>
              <a:off x="4693" y="2353"/>
              <a:ext cx="436" cy="3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82970" name="Group 57">
              <a:extLst>
                <a:ext uri="{FF2B5EF4-FFF2-40B4-BE49-F238E27FC236}">
                  <a16:creationId xmlns:a16="http://schemas.microsoft.com/office/drawing/2014/main" id="{DD0D1B55-1C8B-8E47-81D4-DC5829DBD2B7}"/>
                </a:ext>
              </a:extLst>
            </p:cNvPr>
            <p:cNvGrpSpPr>
              <a:grpSpLocks/>
            </p:cNvGrpSpPr>
            <p:nvPr/>
          </p:nvGrpSpPr>
          <p:grpSpPr bwMode="auto">
            <a:xfrm>
              <a:off x="2496" y="2768"/>
              <a:ext cx="349" cy="359"/>
              <a:chOff x="2511" y="2653"/>
              <a:chExt cx="360" cy="359"/>
            </a:xfrm>
          </p:grpSpPr>
          <p:sp>
            <p:nvSpPr>
              <p:cNvPr id="79920" name="Oval 58">
                <a:extLst>
                  <a:ext uri="{FF2B5EF4-FFF2-40B4-BE49-F238E27FC236}">
                    <a16:creationId xmlns:a16="http://schemas.microsoft.com/office/drawing/2014/main" id="{1763A542-60E2-40B5-BF27-B53F7B48793D}"/>
                  </a:ext>
                </a:extLst>
              </p:cNvPr>
              <p:cNvSpPr>
                <a:spLocks noChangeArrowheads="1"/>
              </p:cNvSpPr>
              <p:nvPr/>
            </p:nvSpPr>
            <p:spPr bwMode="auto">
              <a:xfrm>
                <a:off x="2511" y="2653"/>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21" name="Rectangle 59">
                <a:extLst>
                  <a:ext uri="{FF2B5EF4-FFF2-40B4-BE49-F238E27FC236}">
                    <a16:creationId xmlns:a16="http://schemas.microsoft.com/office/drawing/2014/main" id="{F1B70756-9C92-4444-939B-B3F65A4FA7BF}"/>
                  </a:ext>
                </a:extLst>
              </p:cNvPr>
              <p:cNvSpPr>
                <a:spLocks noChangeArrowheads="1"/>
              </p:cNvSpPr>
              <p:nvPr/>
            </p:nvSpPr>
            <p:spPr bwMode="auto">
              <a:xfrm>
                <a:off x="2580" y="2706"/>
                <a:ext cx="24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E</a:t>
                </a:r>
              </a:p>
            </p:txBody>
          </p:sp>
        </p:grpSp>
        <p:grpSp>
          <p:nvGrpSpPr>
            <p:cNvPr id="82971" name="Group 60">
              <a:extLst>
                <a:ext uri="{FF2B5EF4-FFF2-40B4-BE49-F238E27FC236}">
                  <a16:creationId xmlns:a16="http://schemas.microsoft.com/office/drawing/2014/main" id="{F0C0891B-31C4-6A41-86B9-E12ADB03C76C}"/>
                </a:ext>
              </a:extLst>
            </p:cNvPr>
            <p:cNvGrpSpPr>
              <a:grpSpLocks/>
            </p:cNvGrpSpPr>
            <p:nvPr/>
          </p:nvGrpSpPr>
          <p:grpSpPr bwMode="auto">
            <a:xfrm>
              <a:off x="1708" y="3514"/>
              <a:ext cx="348" cy="359"/>
              <a:chOff x="1697" y="3399"/>
              <a:chExt cx="360" cy="359"/>
            </a:xfrm>
          </p:grpSpPr>
          <p:sp>
            <p:nvSpPr>
              <p:cNvPr id="79923" name="Oval 61">
                <a:extLst>
                  <a:ext uri="{FF2B5EF4-FFF2-40B4-BE49-F238E27FC236}">
                    <a16:creationId xmlns:a16="http://schemas.microsoft.com/office/drawing/2014/main" id="{22058C03-4C22-44FB-9B12-8FA71B878566}"/>
                  </a:ext>
                </a:extLst>
              </p:cNvPr>
              <p:cNvSpPr>
                <a:spLocks noChangeArrowheads="1"/>
              </p:cNvSpPr>
              <p:nvPr/>
            </p:nvSpPr>
            <p:spPr bwMode="auto">
              <a:xfrm>
                <a:off x="1697" y="3399"/>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24" name="Rectangle 62">
                <a:extLst>
                  <a:ext uri="{FF2B5EF4-FFF2-40B4-BE49-F238E27FC236}">
                    <a16:creationId xmlns:a16="http://schemas.microsoft.com/office/drawing/2014/main" id="{5FDDD99D-E149-480B-A6A2-F8BCCB7C5A0F}"/>
                  </a:ext>
                </a:extLst>
              </p:cNvPr>
              <p:cNvSpPr>
                <a:spLocks noChangeArrowheads="1"/>
              </p:cNvSpPr>
              <p:nvPr/>
            </p:nvSpPr>
            <p:spPr bwMode="auto">
              <a:xfrm>
                <a:off x="1766" y="3452"/>
                <a:ext cx="1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I</a:t>
                </a:r>
              </a:p>
            </p:txBody>
          </p:sp>
        </p:grpSp>
        <p:sp>
          <p:nvSpPr>
            <p:cNvPr id="79925" name="Line 63">
              <a:extLst>
                <a:ext uri="{FF2B5EF4-FFF2-40B4-BE49-F238E27FC236}">
                  <a16:creationId xmlns:a16="http://schemas.microsoft.com/office/drawing/2014/main" id="{05E85D4F-E1C5-4E2C-ADE8-1BC218160CE9}"/>
                </a:ext>
              </a:extLst>
            </p:cNvPr>
            <p:cNvSpPr>
              <a:spLocks noChangeShapeType="1"/>
            </p:cNvSpPr>
            <p:nvPr/>
          </p:nvSpPr>
          <p:spPr bwMode="auto">
            <a:xfrm>
              <a:off x="1474" y="3103"/>
              <a:ext cx="422" cy="40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82973" name="Group 64">
              <a:extLst>
                <a:ext uri="{FF2B5EF4-FFF2-40B4-BE49-F238E27FC236}">
                  <a16:creationId xmlns:a16="http://schemas.microsoft.com/office/drawing/2014/main" id="{51D2D93D-76AB-E84E-9357-36C4E12BBD9E}"/>
                </a:ext>
              </a:extLst>
            </p:cNvPr>
            <p:cNvGrpSpPr>
              <a:grpSpLocks/>
            </p:cNvGrpSpPr>
            <p:nvPr/>
          </p:nvGrpSpPr>
          <p:grpSpPr bwMode="auto">
            <a:xfrm>
              <a:off x="1180" y="2772"/>
              <a:ext cx="349" cy="359"/>
              <a:chOff x="1153" y="2657"/>
              <a:chExt cx="360" cy="359"/>
            </a:xfrm>
          </p:grpSpPr>
          <p:sp>
            <p:nvSpPr>
              <p:cNvPr id="79927" name="Oval 65">
                <a:extLst>
                  <a:ext uri="{FF2B5EF4-FFF2-40B4-BE49-F238E27FC236}">
                    <a16:creationId xmlns:a16="http://schemas.microsoft.com/office/drawing/2014/main" id="{3F1CFC53-4CE3-4A45-B577-8BACA0A86C34}"/>
                  </a:ext>
                </a:extLst>
              </p:cNvPr>
              <p:cNvSpPr>
                <a:spLocks noChangeArrowheads="1"/>
              </p:cNvSpPr>
              <p:nvPr/>
            </p:nvSpPr>
            <p:spPr bwMode="auto">
              <a:xfrm>
                <a:off x="1153" y="2657"/>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28" name="Rectangle 66">
                <a:extLst>
                  <a:ext uri="{FF2B5EF4-FFF2-40B4-BE49-F238E27FC236}">
                    <a16:creationId xmlns:a16="http://schemas.microsoft.com/office/drawing/2014/main" id="{903D470A-966F-4AF1-8A50-E65602AD3FA5}"/>
                  </a:ext>
                </a:extLst>
              </p:cNvPr>
              <p:cNvSpPr>
                <a:spLocks noChangeArrowheads="1"/>
              </p:cNvSpPr>
              <p:nvPr/>
            </p:nvSpPr>
            <p:spPr bwMode="auto">
              <a:xfrm>
                <a:off x="1222" y="2710"/>
                <a:ext cx="2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D</a:t>
                </a:r>
              </a:p>
            </p:txBody>
          </p:sp>
        </p:grpSp>
        <p:grpSp>
          <p:nvGrpSpPr>
            <p:cNvPr id="82974" name="Group 67">
              <a:extLst>
                <a:ext uri="{FF2B5EF4-FFF2-40B4-BE49-F238E27FC236}">
                  <a16:creationId xmlns:a16="http://schemas.microsoft.com/office/drawing/2014/main" id="{D5FB6738-58E5-4547-95C7-274BB2B90FC4}"/>
                </a:ext>
              </a:extLst>
            </p:cNvPr>
            <p:cNvGrpSpPr>
              <a:grpSpLocks/>
            </p:cNvGrpSpPr>
            <p:nvPr/>
          </p:nvGrpSpPr>
          <p:grpSpPr bwMode="auto">
            <a:xfrm>
              <a:off x="642" y="3529"/>
              <a:ext cx="349" cy="359"/>
              <a:chOff x="598" y="3414"/>
              <a:chExt cx="360" cy="359"/>
            </a:xfrm>
          </p:grpSpPr>
          <p:sp>
            <p:nvSpPr>
              <p:cNvPr id="79930" name="Oval 68">
                <a:extLst>
                  <a:ext uri="{FF2B5EF4-FFF2-40B4-BE49-F238E27FC236}">
                    <a16:creationId xmlns:a16="http://schemas.microsoft.com/office/drawing/2014/main" id="{9A25820F-F69E-443B-B337-5CC7024BEC37}"/>
                  </a:ext>
                </a:extLst>
              </p:cNvPr>
              <p:cNvSpPr>
                <a:spLocks noChangeArrowheads="1"/>
              </p:cNvSpPr>
              <p:nvPr/>
            </p:nvSpPr>
            <p:spPr bwMode="auto">
              <a:xfrm>
                <a:off x="598" y="3414"/>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31" name="Rectangle 69">
                <a:extLst>
                  <a:ext uri="{FF2B5EF4-FFF2-40B4-BE49-F238E27FC236}">
                    <a16:creationId xmlns:a16="http://schemas.microsoft.com/office/drawing/2014/main" id="{4FC2B27F-5323-407C-9538-28434A01E6EF}"/>
                  </a:ext>
                </a:extLst>
              </p:cNvPr>
              <p:cNvSpPr>
                <a:spLocks noChangeArrowheads="1"/>
              </p:cNvSpPr>
              <p:nvPr/>
            </p:nvSpPr>
            <p:spPr bwMode="auto">
              <a:xfrm>
                <a:off x="667" y="3467"/>
                <a:ext cx="2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H</a:t>
                </a:r>
              </a:p>
            </p:txBody>
          </p:sp>
        </p:grpSp>
        <p:grpSp>
          <p:nvGrpSpPr>
            <p:cNvPr id="82975" name="Group 70">
              <a:extLst>
                <a:ext uri="{FF2B5EF4-FFF2-40B4-BE49-F238E27FC236}">
                  <a16:creationId xmlns:a16="http://schemas.microsoft.com/office/drawing/2014/main" id="{D2A07D49-4CEB-0F41-8D48-87DE01943C0C}"/>
                </a:ext>
              </a:extLst>
            </p:cNvPr>
            <p:cNvGrpSpPr>
              <a:grpSpLocks/>
            </p:cNvGrpSpPr>
            <p:nvPr/>
          </p:nvGrpSpPr>
          <p:grpSpPr bwMode="auto">
            <a:xfrm>
              <a:off x="3750" y="2736"/>
              <a:ext cx="349" cy="359"/>
              <a:chOff x="3805" y="2621"/>
              <a:chExt cx="360" cy="359"/>
            </a:xfrm>
          </p:grpSpPr>
          <p:sp>
            <p:nvSpPr>
              <p:cNvPr id="79933" name="Oval 71">
                <a:extLst>
                  <a:ext uri="{FF2B5EF4-FFF2-40B4-BE49-F238E27FC236}">
                    <a16:creationId xmlns:a16="http://schemas.microsoft.com/office/drawing/2014/main" id="{A34F800F-02CE-45C5-A896-E51DA01A31EE}"/>
                  </a:ext>
                </a:extLst>
              </p:cNvPr>
              <p:cNvSpPr>
                <a:spLocks noChangeArrowheads="1"/>
              </p:cNvSpPr>
              <p:nvPr/>
            </p:nvSpPr>
            <p:spPr bwMode="auto">
              <a:xfrm>
                <a:off x="3805" y="2621"/>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34" name="Rectangle 72">
                <a:extLst>
                  <a:ext uri="{FF2B5EF4-FFF2-40B4-BE49-F238E27FC236}">
                    <a16:creationId xmlns:a16="http://schemas.microsoft.com/office/drawing/2014/main" id="{240A62C1-B70C-47C1-866E-D02DDE520313}"/>
                  </a:ext>
                </a:extLst>
              </p:cNvPr>
              <p:cNvSpPr>
                <a:spLocks noChangeArrowheads="1"/>
              </p:cNvSpPr>
              <p:nvPr/>
            </p:nvSpPr>
            <p:spPr bwMode="auto">
              <a:xfrm>
                <a:off x="3874" y="2674"/>
                <a:ext cx="2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F</a:t>
                </a:r>
              </a:p>
            </p:txBody>
          </p:sp>
        </p:grpSp>
        <p:sp>
          <p:nvSpPr>
            <p:cNvPr id="79935" name="Line 73">
              <a:extLst>
                <a:ext uri="{FF2B5EF4-FFF2-40B4-BE49-F238E27FC236}">
                  <a16:creationId xmlns:a16="http://schemas.microsoft.com/office/drawing/2014/main" id="{BC57B0B6-19A9-4BDA-8A79-69B4271CCCE6}"/>
                </a:ext>
              </a:extLst>
            </p:cNvPr>
            <p:cNvSpPr>
              <a:spLocks noChangeShapeType="1"/>
            </p:cNvSpPr>
            <p:nvPr/>
          </p:nvSpPr>
          <p:spPr bwMode="auto">
            <a:xfrm flipH="1">
              <a:off x="3908" y="2344"/>
              <a:ext cx="506" cy="38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36" name="Line 74">
              <a:extLst>
                <a:ext uri="{FF2B5EF4-FFF2-40B4-BE49-F238E27FC236}">
                  <a16:creationId xmlns:a16="http://schemas.microsoft.com/office/drawing/2014/main" id="{74D14B3A-7A9A-4AAB-A844-2C926834FEF2}"/>
                </a:ext>
              </a:extLst>
            </p:cNvPr>
            <p:cNvSpPr>
              <a:spLocks noChangeShapeType="1"/>
            </p:cNvSpPr>
            <p:nvPr/>
          </p:nvSpPr>
          <p:spPr bwMode="auto">
            <a:xfrm>
              <a:off x="2088" y="2373"/>
              <a:ext cx="578" cy="39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37" name="Line 75">
              <a:extLst>
                <a:ext uri="{FF2B5EF4-FFF2-40B4-BE49-F238E27FC236}">
                  <a16:creationId xmlns:a16="http://schemas.microsoft.com/office/drawing/2014/main" id="{56C4B01D-0C8A-4028-935C-331B1F679979}"/>
                </a:ext>
              </a:extLst>
            </p:cNvPr>
            <p:cNvSpPr>
              <a:spLocks noChangeShapeType="1"/>
            </p:cNvSpPr>
            <p:nvPr/>
          </p:nvSpPr>
          <p:spPr bwMode="auto">
            <a:xfrm flipH="1">
              <a:off x="1343" y="2369"/>
              <a:ext cx="466" cy="40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38" name="Line 76">
              <a:extLst>
                <a:ext uri="{FF2B5EF4-FFF2-40B4-BE49-F238E27FC236}">
                  <a16:creationId xmlns:a16="http://schemas.microsoft.com/office/drawing/2014/main" id="{A7CAA83A-5634-4404-A15E-A39299115B7E}"/>
                </a:ext>
              </a:extLst>
            </p:cNvPr>
            <p:cNvSpPr>
              <a:spLocks noChangeShapeType="1"/>
            </p:cNvSpPr>
            <p:nvPr/>
          </p:nvSpPr>
          <p:spPr bwMode="auto">
            <a:xfrm flipH="1">
              <a:off x="827" y="3106"/>
              <a:ext cx="392" cy="4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39" name="Line 77">
              <a:extLst>
                <a:ext uri="{FF2B5EF4-FFF2-40B4-BE49-F238E27FC236}">
                  <a16:creationId xmlns:a16="http://schemas.microsoft.com/office/drawing/2014/main" id="{2BF607A9-03C6-405D-B82E-E84024A7724F}"/>
                </a:ext>
              </a:extLst>
            </p:cNvPr>
            <p:cNvSpPr>
              <a:spLocks noChangeShapeType="1"/>
            </p:cNvSpPr>
            <p:nvPr/>
          </p:nvSpPr>
          <p:spPr bwMode="auto">
            <a:xfrm>
              <a:off x="3342" y="1641"/>
              <a:ext cx="1191" cy="37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40" name="Line 78">
              <a:extLst>
                <a:ext uri="{FF2B5EF4-FFF2-40B4-BE49-F238E27FC236}">
                  <a16:creationId xmlns:a16="http://schemas.microsoft.com/office/drawing/2014/main" id="{87AE8808-DB34-4F94-A5F4-1C2E3949AAA3}"/>
                </a:ext>
              </a:extLst>
            </p:cNvPr>
            <p:cNvSpPr>
              <a:spLocks noChangeShapeType="1"/>
            </p:cNvSpPr>
            <p:nvPr/>
          </p:nvSpPr>
          <p:spPr bwMode="auto">
            <a:xfrm>
              <a:off x="2019" y="1465"/>
              <a:ext cx="1024" cy="1"/>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41" name="Rectangle 79">
              <a:extLst>
                <a:ext uri="{FF2B5EF4-FFF2-40B4-BE49-F238E27FC236}">
                  <a16:creationId xmlns:a16="http://schemas.microsoft.com/office/drawing/2014/main" id="{2DBA96F1-DE65-4A7D-A319-62CF1091DBEE}"/>
                </a:ext>
              </a:extLst>
            </p:cNvPr>
            <p:cNvSpPr>
              <a:spLocks noChangeArrowheads="1"/>
            </p:cNvSpPr>
            <p:nvPr/>
          </p:nvSpPr>
          <p:spPr bwMode="auto">
            <a:xfrm>
              <a:off x="1570" y="1298"/>
              <a:ext cx="42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root</a:t>
              </a:r>
            </a:p>
          </p:txBody>
        </p:sp>
      </p:grpSp>
      <p:sp>
        <p:nvSpPr>
          <p:cNvPr id="778320" name="Text Box 80">
            <a:extLst>
              <a:ext uri="{FF2B5EF4-FFF2-40B4-BE49-F238E27FC236}">
                <a16:creationId xmlns:a16="http://schemas.microsoft.com/office/drawing/2014/main" id="{A8EE8A30-B0E5-4F91-82FC-E95885FD58B3}"/>
              </a:ext>
            </a:extLst>
          </p:cNvPr>
          <p:cNvSpPr txBox="1">
            <a:spLocks noChangeArrowheads="1"/>
          </p:cNvSpPr>
          <p:nvPr/>
        </p:nvSpPr>
        <p:spPr bwMode="auto">
          <a:xfrm>
            <a:off x="203200" y="4789488"/>
            <a:ext cx="1298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TW" altLang="en-US" sz="2400" b="0">
                <a:solidFill>
                  <a:srgbClr val="FF3300"/>
                </a:solidFill>
                <a:ea typeface="微软雅黑" panose="020B0503020204020204" pitchFamily="34" charset="-122"/>
                <a:sym typeface="+mn-lt"/>
              </a:rPr>
              <a:t>悬空？</a:t>
            </a:r>
          </a:p>
        </p:txBody>
      </p:sp>
      <p:sp>
        <p:nvSpPr>
          <p:cNvPr id="778321" name="Rectangle 81">
            <a:extLst>
              <a:ext uri="{FF2B5EF4-FFF2-40B4-BE49-F238E27FC236}">
                <a16:creationId xmlns:a16="http://schemas.microsoft.com/office/drawing/2014/main" id="{1954A07A-544C-4109-908E-6C278EFC2F4C}"/>
              </a:ext>
            </a:extLst>
          </p:cNvPr>
          <p:cNvSpPr>
            <a:spLocks noChangeArrowheads="1"/>
          </p:cNvSpPr>
          <p:nvPr/>
        </p:nvSpPr>
        <p:spPr bwMode="auto">
          <a:xfrm>
            <a:off x="7854950" y="3327400"/>
            <a:ext cx="124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TW" altLang="en-US" sz="2400" b="0">
                <a:solidFill>
                  <a:srgbClr val="FF3300"/>
                </a:solidFill>
                <a:ea typeface="微软雅黑" panose="020B0503020204020204" pitchFamily="34" charset="-122"/>
                <a:sym typeface="+mn-lt"/>
              </a:rPr>
              <a:t>悬空？</a:t>
            </a:r>
          </a:p>
        </p:txBody>
      </p:sp>
      <p:sp>
        <p:nvSpPr>
          <p:cNvPr id="778322" name="Text Box 82">
            <a:extLst>
              <a:ext uri="{FF2B5EF4-FFF2-40B4-BE49-F238E27FC236}">
                <a16:creationId xmlns:a16="http://schemas.microsoft.com/office/drawing/2014/main" id="{023132A0-5095-4BF4-9178-ECAF7A4957B2}"/>
              </a:ext>
            </a:extLst>
          </p:cNvPr>
          <p:cNvSpPr txBox="1">
            <a:spLocks noChangeArrowheads="1"/>
          </p:cNvSpPr>
          <p:nvPr/>
        </p:nvSpPr>
        <p:spPr bwMode="auto">
          <a:xfrm>
            <a:off x="608013" y="17399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ea typeface="微软雅黑" panose="020B0503020204020204" pitchFamily="34" charset="-122"/>
                <a:sym typeface="+mn-lt"/>
              </a:rPr>
              <a:t>该二叉树中序遍历结果为</a:t>
            </a:r>
            <a:r>
              <a:rPr lang="zh-TW" altLang="en-US" sz="2400" b="0">
                <a:ea typeface="微软雅黑" panose="020B0503020204020204" pitchFamily="34" charset="-122"/>
                <a:sym typeface="+mn-lt"/>
              </a:rPr>
              <a:t>:</a:t>
            </a:r>
            <a:r>
              <a:rPr lang="zh-TW" altLang="en-US" sz="2400" b="0">
                <a:solidFill>
                  <a:srgbClr val="66FF33"/>
                </a:solidFill>
                <a:ea typeface="微软雅黑" panose="020B0503020204020204" pitchFamily="34" charset="-122"/>
                <a:sym typeface="+mn-lt"/>
              </a:rPr>
              <a:t>  </a:t>
            </a:r>
            <a:r>
              <a:rPr lang="en-US" altLang="zh-TW" sz="2400" b="0">
                <a:solidFill>
                  <a:srgbClr val="FF3300"/>
                </a:solidFill>
                <a:ea typeface="微软雅黑" panose="020B0503020204020204" pitchFamily="34" charset="-122"/>
                <a:sym typeface="+mn-lt"/>
              </a:rPr>
              <a:t>H, </a:t>
            </a:r>
            <a:r>
              <a:rPr lang="en-US" altLang="zh-TW" sz="2400" b="0">
                <a:solidFill>
                  <a:schemeClr val="hlink"/>
                </a:solidFill>
                <a:ea typeface="微软雅黑" panose="020B0503020204020204" pitchFamily="34" charset="-122"/>
                <a:sym typeface="+mn-lt"/>
              </a:rPr>
              <a:t>D, I, B, E, A, F, C</a:t>
            </a:r>
            <a:r>
              <a:rPr lang="en-US" altLang="zh-TW" sz="2400" b="0">
                <a:solidFill>
                  <a:srgbClr val="FF3300"/>
                </a:solidFill>
                <a:ea typeface="微软雅黑" panose="020B0503020204020204" pitchFamily="34" charset="-122"/>
                <a:sym typeface="+mn-lt"/>
              </a:rPr>
              <a:t>, G</a:t>
            </a:r>
            <a:endParaRPr lang="zh-TW" altLang="en-US" sz="2400" b="0">
              <a:ea typeface="微软雅黑" panose="020B0503020204020204" pitchFamily="34" charset="-122"/>
              <a:sym typeface="+mn-lt"/>
            </a:endParaRPr>
          </a:p>
        </p:txBody>
      </p:sp>
      <p:sp>
        <p:nvSpPr>
          <p:cNvPr id="778324" name="AutoShape 84">
            <a:extLst>
              <a:ext uri="{FF2B5EF4-FFF2-40B4-BE49-F238E27FC236}">
                <a16:creationId xmlns:a16="http://schemas.microsoft.com/office/drawing/2014/main" id="{968D0860-B71A-4A83-8643-32BFEBA7E975}"/>
              </a:ext>
            </a:extLst>
          </p:cNvPr>
          <p:cNvSpPr>
            <a:spLocks noChangeArrowheads="1"/>
          </p:cNvSpPr>
          <p:nvPr/>
        </p:nvSpPr>
        <p:spPr bwMode="auto">
          <a:xfrm>
            <a:off x="184150" y="3479800"/>
            <a:ext cx="1600200" cy="990600"/>
          </a:xfrm>
          <a:prstGeom prst="wedgeRoundRectCallout">
            <a:avLst>
              <a:gd name="adj1" fmla="val 199"/>
              <a:gd name="adj2" fmla="val 87981"/>
              <a:gd name="adj3" fmla="val 16667"/>
            </a:avLst>
          </a:prstGeom>
          <a:solidFill>
            <a:srgbClr val="EBEBEB"/>
          </a:solidFill>
          <a:ln w="9525">
            <a:solidFill>
              <a:schemeClr val="accent6">
                <a:lumMod val="60000"/>
                <a:lumOff val="40000"/>
              </a:schemeClr>
            </a:solidFill>
            <a:miter lim="800000"/>
            <a:headEnd/>
            <a:tailEnd/>
          </a:ln>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000" b="0">
                <a:solidFill>
                  <a:srgbClr val="FF3300"/>
                </a:solidFill>
                <a:ea typeface="微软雅黑" panose="020B0503020204020204" pitchFamily="34" charset="-122"/>
                <a:sym typeface="+mn-lt"/>
              </a:rPr>
              <a:t>为避免悬空态，应增设一个头结点</a:t>
            </a:r>
          </a:p>
        </p:txBody>
      </p:sp>
      <p:sp>
        <p:nvSpPr>
          <p:cNvPr id="79947" name="Rectangle 86">
            <a:extLst>
              <a:ext uri="{FF2B5EF4-FFF2-40B4-BE49-F238E27FC236}">
                <a16:creationId xmlns:a16="http://schemas.microsoft.com/office/drawing/2014/main" id="{2CB381B4-A32F-406E-AE26-71EEB14B08C9}"/>
              </a:ext>
            </a:extLst>
          </p:cNvPr>
          <p:cNvSpPr>
            <a:spLocks noChangeArrowheads="1"/>
          </p:cNvSpPr>
          <p:nvPr/>
        </p:nvSpPr>
        <p:spPr bwMode="auto">
          <a:xfrm>
            <a:off x="825500" y="153988"/>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j-lt"/>
                <a:ea typeface="微软雅黑" panose="020B0503020204020204" pitchFamily="34" charset="-122"/>
                <a:cs typeface="+mj-cs"/>
                <a:sym typeface="+mn-lt"/>
              </a:rPr>
              <a:t>练习</a:t>
            </a:r>
          </a:p>
        </p:txBody>
      </p:sp>
    </p:spTree>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78322">
                                            <p:txEl>
                                              <p:pRg st="0" end="0"/>
                                            </p:txEl>
                                          </p:spTgt>
                                        </p:tgtEl>
                                        <p:attrNameLst>
                                          <p:attrName>style.visibility</p:attrName>
                                        </p:attrNameLst>
                                      </p:cBhvr>
                                      <p:to>
                                        <p:strVal val="visible"/>
                                      </p:to>
                                    </p:set>
                                    <p:animEffect transition="in" filter="strips(downRight)">
                                      <p:cBhvr>
                                        <p:cTn id="12" dur="500"/>
                                        <p:tgtEl>
                                          <p:spTgt spid="77832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1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499"/>
                                          </p:stCondLst>
                                        </p:cTn>
                                        <p:tgtEl>
                                          <p:spTgt spid="11"/>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778320"/>
                                        </p:tgtEl>
                                        <p:attrNameLst>
                                          <p:attrName>style.visibility</p:attrName>
                                        </p:attrNameLst>
                                      </p:cBhvr>
                                      <p:to>
                                        <p:strVal val="visible"/>
                                      </p:to>
                                    </p:set>
                                  </p:childTnLst>
                                </p:cTn>
                              </p:par>
                            </p:childTnLst>
                          </p:cTn>
                        </p:par>
                        <p:par>
                          <p:cTn id="57" fill="hold" nodeType="afterGroup">
                            <p:stCondLst>
                              <p:cond delay="500"/>
                            </p:stCondLst>
                            <p:childTnLst>
                              <p:par>
                                <p:cTn id="58" presetID="1" presetClass="entr" presetSubtype="0" fill="hold" grpId="0" nodeType="afterEffect">
                                  <p:stCondLst>
                                    <p:cond delay="0"/>
                                  </p:stCondLst>
                                  <p:childTnLst>
                                    <p:set>
                                      <p:cBhvr>
                                        <p:cTn id="59" dur="1" fill="hold">
                                          <p:stCondLst>
                                            <p:cond delay="499"/>
                                          </p:stCondLst>
                                        </p:cTn>
                                        <p:tgtEl>
                                          <p:spTgt spid="778321"/>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778324"/>
                                        </p:tgtEl>
                                        <p:attrNameLst>
                                          <p:attrName>style.visibility</p:attrName>
                                        </p:attrNameLst>
                                      </p:cBhvr>
                                      <p:to>
                                        <p:strVal val="visible"/>
                                      </p:to>
                                    </p:set>
                                    <p:animEffect transition="in" filter="wipe(up)">
                                      <p:cBhvr>
                                        <p:cTn id="64" dur="500"/>
                                        <p:tgtEl>
                                          <p:spTgt spid="778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20" grpId="0"/>
      <p:bldP spid="778321" grpId="0"/>
      <p:bldP spid="778322" grpId="0" build="p"/>
      <p:bldP spid="778324"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矩形 147">
            <a:extLst>
              <a:ext uri="{FF2B5EF4-FFF2-40B4-BE49-F238E27FC236}">
                <a16:creationId xmlns:a16="http://schemas.microsoft.com/office/drawing/2014/main" id="{F1020250-D28C-4247-87BB-7BD940C088CB}"/>
              </a:ext>
            </a:extLst>
          </p:cNvPr>
          <p:cNvSpPr>
            <a:spLocks noChangeArrowheads="1"/>
          </p:cNvSpPr>
          <p:nvPr/>
        </p:nvSpPr>
        <p:spPr bwMode="auto">
          <a:xfrm>
            <a:off x="0" y="2093913"/>
            <a:ext cx="9144000" cy="4648200"/>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79267" name="Rectangle 3">
            <a:extLst>
              <a:ext uri="{FF2B5EF4-FFF2-40B4-BE49-F238E27FC236}">
                <a16:creationId xmlns:a16="http://schemas.microsoft.com/office/drawing/2014/main" id="{8A6126F3-590F-4502-85DB-01523956F5FB}"/>
              </a:ext>
            </a:extLst>
          </p:cNvPr>
          <p:cNvSpPr>
            <a:spLocks noChangeArrowheads="1"/>
          </p:cNvSpPr>
          <p:nvPr/>
        </p:nvSpPr>
        <p:spPr bwMode="auto">
          <a:xfrm>
            <a:off x="547688" y="819150"/>
            <a:ext cx="7162800" cy="609600"/>
          </a:xfrm>
          <a:prstGeom prst="rect">
            <a:avLst/>
          </a:prstGeom>
          <a:noFill/>
          <a:ln w="9525">
            <a:noFill/>
            <a:miter lim="800000"/>
          </a:ln>
          <a:effectLst/>
        </p:spPr>
        <p:txBody>
          <a:bodyPr lIns="92075" tIns="46038" rIns="92075" bIns="46038"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r>
              <a:rPr kumimoji="1" lang="zh-CN" altLang="en-US" b="0">
                <a:ea typeface="微软雅黑" panose="020B0503020204020204" pitchFamily="34" charset="-122"/>
                <a:sym typeface="+mn-lt"/>
              </a:rPr>
              <a:t>对应的中序线索二叉树存储结构如图所示：</a:t>
            </a:r>
          </a:p>
        </p:txBody>
      </p:sp>
      <p:grpSp>
        <p:nvGrpSpPr>
          <p:cNvPr id="2" name="Group 4">
            <a:extLst>
              <a:ext uri="{FF2B5EF4-FFF2-40B4-BE49-F238E27FC236}">
                <a16:creationId xmlns:a16="http://schemas.microsoft.com/office/drawing/2014/main" id="{1B80AF57-9B6F-E646-9C84-EDAA8E142F46}"/>
              </a:ext>
            </a:extLst>
          </p:cNvPr>
          <p:cNvGrpSpPr>
            <a:grpSpLocks/>
          </p:cNvGrpSpPr>
          <p:nvPr/>
        </p:nvGrpSpPr>
        <p:grpSpPr bwMode="auto">
          <a:xfrm>
            <a:off x="190500" y="2816225"/>
            <a:ext cx="3700463" cy="3667125"/>
            <a:chOff x="115" y="1134"/>
            <a:chExt cx="2331" cy="2310"/>
          </a:xfrm>
        </p:grpSpPr>
        <p:sp>
          <p:nvSpPr>
            <p:cNvPr id="80900" name="Line 5">
              <a:extLst>
                <a:ext uri="{FF2B5EF4-FFF2-40B4-BE49-F238E27FC236}">
                  <a16:creationId xmlns:a16="http://schemas.microsoft.com/office/drawing/2014/main" id="{D95B3AF5-1AFD-4540-8B9F-8B74C893CC08}"/>
                </a:ext>
              </a:extLst>
            </p:cNvPr>
            <p:cNvSpPr>
              <a:spLocks noChangeShapeType="1"/>
            </p:cNvSpPr>
            <p:nvPr/>
          </p:nvSpPr>
          <p:spPr bwMode="auto">
            <a:xfrm>
              <a:off x="551" y="3200"/>
              <a:ext cx="8" cy="218"/>
            </a:xfrm>
            <a:prstGeom prst="line">
              <a:avLst/>
            </a:prstGeom>
            <a:noFill/>
            <a:ln w="2540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01" name="Line 6">
              <a:extLst>
                <a:ext uri="{FF2B5EF4-FFF2-40B4-BE49-F238E27FC236}">
                  <a16:creationId xmlns:a16="http://schemas.microsoft.com/office/drawing/2014/main" id="{1231BA30-DBE8-468C-8A20-A9D7266F6CC5}"/>
                </a:ext>
              </a:extLst>
            </p:cNvPr>
            <p:cNvSpPr>
              <a:spLocks noChangeShapeType="1"/>
            </p:cNvSpPr>
            <p:nvPr/>
          </p:nvSpPr>
          <p:spPr bwMode="auto">
            <a:xfrm>
              <a:off x="115" y="3435"/>
              <a:ext cx="447" cy="0"/>
            </a:xfrm>
            <a:prstGeom prst="line">
              <a:avLst/>
            </a:prstGeom>
            <a:noFill/>
            <a:ln w="2540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02" name="Line 7">
              <a:extLst>
                <a:ext uri="{FF2B5EF4-FFF2-40B4-BE49-F238E27FC236}">
                  <a16:creationId xmlns:a16="http://schemas.microsoft.com/office/drawing/2014/main" id="{D4FAFCBC-04D2-49C3-9697-9DC541B37429}"/>
                </a:ext>
              </a:extLst>
            </p:cNvPr>
            <p:cNvSpPr>
              <a:spLocks noChangeShapeType="1"/>
            </p:cNvSpPr>
            <p:nvPr/>
          </p:nvSpPr>
          <p:spPr bwMode="auto">
            <a:xfrm flipH="1">
              <a:off x="115" y="1788"/>
              <a:ext cx="16" cy="1656"/>
            </a:xfrm>
            <a:prstGeom prst="line">
              <a:avLst/>
            </a:prstGeom>
            <a:noFill/>
            <a:ln w="2540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03" name="Line 8">
              <a:extLst>
                <a:ext uri="{FF2B5EF4-FFF2-40B4-BE49-F238E27FC236}">
                  <a16:creationId xmlns:a16="http://schemas.microsoft.com/office/drawing/2014/main" id="{4B837FB7-9B2F-4519-8D5A-A5B9E0F83F7F}"/>
                </a:ext>
              </a:extLst>
            </p:cNvPr>
            <p:cNvSpPr>
              <a:spLocks noChangeShapeType="1"/>
            </p:cNvSpPr>
            <p:nvPr/>
          </p:nvSpPr>
          <p:spPr bwMode="auto">
            <a:xfrm flipV="1">
              <a:off x="133" y="1134"/>
              <a:ext cx="2313" cy="646"/>
            </a:xfrm>
            <a:prstGeom prst="line">
              <a:avLst/>
            </a:prstGeom>
            <a:noFill/>
            <a:ln w="25400">
              <a:solidFill>
                <a:srgbClr val="CC3300"/>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3" name="Group 9">
            <a:extLst>
              <a:ext uri="{FF2B5EF4-FFF2-40B4-BE49-F238E27FC236}">
                <a16:creationId xmlns:a16="http://schemas.microsoft.com/office/drawing/2014/main" id="{014706B4-DF4A-5E4D-BB7B-BC7C8C194602}"/>
              </a:ext>
            </a:extLst>
          </p:cNvPr>
          <p:cNvGrpSpPr>
            <a:grpSpLocks/>
          </p:cNvGrpSpPr>
          <p:nvPr/>
        </p:nvGrpSpPr>
        <p:grpSpPr bwMode="auto">
          <a:xfrm>
            <a:off x="5951538" y="2520950"/>
            <a:ext cx="2630487" cy="2384425"/>
            <a:chOff x="3744" y="1152"/>
            <a:chExt cx="1657" cy="1502"/>
          </a:xfrm>
        </p:grpSpPr>
        <p:sp>
          <p:nvSpPr>
            <p:cNvPr id="80905" name="Line 10">
              <a:extLst>
                <a:ext uri="{FF2B5EF4-FFF2-40B4-BE49-F238E27FC236}">
                  <a16:creationId xmlns:a16="http://schemas.microsoft.com/office/drawing/2014/main" id="{FB093A9B-1E0B-4F27-B06B-D772FDCA93CF}"/>
                </a:ext>
              </a:extLst>
            </p:cNvPr>
            <p:cNvSpPr>
              <a:spLocks noChangeShapeType="1"/>
            </p:cNvSpPr>
            <p:nvPr/>
          </p:nvSpPr>
          <p:spPr bwMode="auto">
            <a:xfrm flipV="1">
              <a:off x="3744" y="1152"/>
              <a:ext cx="1632" cy="0"/>
            </a:xfrm>
            <a:prstGeom prst="line">
              <a:avLst/>
            </a:prstGeom>
            <a:noFill/>
            <a:ln w="25400">
              <a:solidFill>
                <a:srgbClr val="CC3300"/>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06" name="Line 11">
              <a:extLst>
                <a:ext uri="{FF2B5EF4-FFF2-40B4-BE49-F238E27FC236}">
                  <a16:creationId xmlns:a16="http://schemas.microsoft.com/office/drawing/2014/main" id="{F1DA8792-BDBC-4A36-A951-75CD600FF92B}"/>
                </a:ext>
              </a:extLst>
            </p:cNvPr>
            <p:cNvSpPr>
              <a:spLocks noChangeShapeType="1"/>
            </p:cNvSpPr>
            <p:nvPr/>
          </p:nvSpPr>
          <p:spPr bwMode="auto">
            <a:xfrm flipV="1">
              <a:off x="5401" y="1164"/>
              <a:ext cx="0" cy="1490"/>
            </a:xfrm>
            <a:prstGeom prst="line">
              <a:avLst/>
            </a:prstGeom>
            <a:noFill/>
            <a:ln w="2540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 name="Group 12">
            <a:extLst>
              <a:ext uri="{FF2B5EF4-FFF2-40B4-BE49-F238E27FC236}">
                <a16:creationId xmlns:a16="http://schemas.microsoft.com/office/drawing/2014/main" id="{AEDE4666-DE66-5A4C-B4EA-47B6C0AC113F}"/>
              </a:ext>
            </a:extLst>
          </p:cNvPr>
          <p:cNvGrpSpPr>
            <a:grpSpLocks/>
          </p:cNvGrpSpPr>
          <p:nvPr/>
        </p:nvGrpSpPr>
        <p:grpSpPr bwMode="auto">
          <a:xfrm>
            <a:off x="403225" y="3232150"/>
            <a:ext cx="8566150" cy="3054350"/>
            <a:chOff x="249" y="1600"/>
            <a:chExt cx="5396" cy="1924"/>
          </a:xfrm>
        </p:grpSpPr>
        <p:grpSp>
          <p:nvGrpSpPr>
            <p:cNvPr id="84022" name="Group 13">
              <a:extLst>
                <a:ext uri="{FF2B5EF4-FFF2-40B4-BE49-F238E27FC236}">
                  <a16:creationId xmlns:a16="http://schemas.microsoft.com/office/drawing/2014/main" id="{8C21A3FF-D30D-5049-9336-5C8B30A9CE3E}"/>
                </a:ext>
              </a:extLst>
            </p:cNvPr>
            <p:cNvGrpSpPr>
              <a:grpSpLocks/>
            </p:cNvGrpSpPr>
            <p:nvPr/>
          </p:nvGrpSpPr>
          <p:grpSpPr bwMode="auto">
            <a:xfrm>
              <a:off x="2493" y="1602"/>
              <a:ext cx="1274" cy="274"/>
              <a:chOff x="2530" y="1805"/>
              <a:chExt cx="1274" cy="274"/>
            </a:xfrm>
          </p:grpSpPr>
          <p:sp>
            <p:nvSpPr>
              <p:cNvPr id="80909" name="Rectangle 14">
                <a:extLst>
                  <a:ext uri="{FF2B5EF4-FFF2-40B4-BE49-F238E27FC236}">
                    <a16:creationId xmlns:a16="http://schemas.microsoft.com/office/drawing/2014/main" id="{51A1B0D6-33DF-4448-9473-9BFEBF659E53}"/>
                  </a:ext>
                </a:extLst>
              </p:cNvPr>
              <p:cNvSpPr>
                <a:spLocks noChangeArrowheads="1"/>
              </p:cNvSpPr>
              <p:nvPr/>
            </p:nvSpPr>
            <p:spPr bwMode="auto">
              <a:xfrm>
                <a:off x="2530" y="1809"/>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10" name="Line 15">
                <a:extLst>
                  <a:ext uri="{FF2B5EF4-FFF2-40B4-BE49-F238E27FC236}">
                    <a16:creationId xmlns:a16="http://schemas.microsoft.com/office/drawing/2014/main" id="{E90B1D74-146C-445D-9189-4DBA55272266}"/>
                  </a:ext>
                </a:extLst>
              </p:cNvPr>
              <p:cNvSpPr>
                <a:spLocks noChangeShapeType="1"/>
              </p:cNvSpPr>
              <p:nvPr/>
            </p:nvSpPr>
            <p:spPr bwMode="auto">
              <a:xfrm>
                <a:off x="2766" y="1813"/>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11" name="Line 16">
                <a:extLst>
                  <a:ext uri="{FF2B5EF4-FFF2-40B4-BE49-F238E27FC236}">
                    <a16:creationId xmlns:a16="http://schemas.microsoft.com/office/drawing/2014/main" id="{58015C18-D5FE-423D-AE3F-8C9D15DD739C}"/>
                  </a:ext>
                </a:extLst>
              </p:cNvPr>
              <p:cNvSpPr>
                <a:spLocks noChangeShapeType="1"/>
              </p:cNvSpPr>
              <p:nvPr/>
            </p:nvSpPr>
            <p:spPr bwMode="auto">
              <a:xfrm>
                <a:off x="3576" y="1813"/>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12" name="Line 17">
                <a:extLst>
                  <a:ext uri="{FF2B5EF4-FFF2-40B4-BE49-F238E27FC236}">
                    <a16:creationId xmlns:a16="http://schemas.microsoft.com/office/drawing/2014/main" id="{7D0892C6-C624-4528-80D8-1F4EF0D80B50}"/>
                  </a:ext>
                </a:extLst>
              </p:cNvPr>
              <p:cNvSpPr>
                <a:spLocks noChangeShapeType="1"/>
              </p:cNvSpPr>
              <p:nvPr/>
            </p:nvSpPr>
            <p:spPr bwMode="auto">
              <a:xfrm>
                <a:off x="2991" y="1805"/>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13" name="Line 18">
                <a:extLst>
                  <a:ext uri="{FF2B5EF4-FFF2-40B4-BE49-F238E27FC236}">
                    <a16:creationId xmlns:a16="http://schemas.microsoft.com/office/drawing/2014/main" id="{BA3E2222-7858-48F5-9C7A-E8A9AB19631D}"/>
                  </a:ext>
                </a:extLst>
              </p:cNvPr>
              <p:cNvSpPr>
                <a:spLocks noChangeShapeType="1"/>
              </p:cNvSpPr>
              <p:nvPr/>
            </p:nvSpPr>
            <p:spPr bwMode="auto">
              <a:xfrm>
                <a:off x="3358" y="1805"/>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14" name="Rectangle 19">
              <a:extLst>
                <a:ext uri="{FF2B5EF4-FFF2-40B4-BE49-F238E27FC236}">
                  <a16:creationId xmlns:a16="http://schemas.microsoft.com/office/drawing/2014/main" id="{C102FE68-FA8C-4206-B4C3-C3E63F0FC0A8}"/>
                </a:ext>
              </a:extLst>
            </p:cNvPr>
            <p:cNvSpPr>
              <a:spLocks noChangeArrowheads="1"/>
            </p:cNvSpPr>
            <p:nvPr/>
          </p:nvSpPr>
          <p:spPr bwMode="auto">
            <a:xfrm>
              <a:off x="2514" y="1622"/>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15" name="Rectangle 20">
              <a:extLst>
                <a:ext uri="{FF2B5EF4-FFF2-40B4-BE49-F238E27FC236}">
                  <a16:creationId xmlns:a16="http://schemas.microsoft.com/office/drawing/2014/main" id="{A543B549-E7A4-482E-9DB8-5E61FE9CB6BB}"/>
                </a:ext>
              </a:extLst>
            </p:cNvPr>
            <p:cNvSpPr>
              <a:spLocks noChangeArrowheads="1"/>
            </p:cNvSpPr>
            <p:nvPr/>
          </p:nvSpPr>
          <p:spPr bwMode="auto">
            <a:xfrm>
              <a:off x="3562" y="162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16" name="Rectangle 21">
              <a:extLst>
                <a:ext uri="{FF2B5EF4-FFF2-40B4-BE49-F238E27FC236}">
                  <a16:creationId xmlns:a16="http://schemas.microsoft.com/office/drawing/2014/main" id="{3157BE80-2152-41C6-97BC-72F7312B016B}"/>
                </a:ext>
              </a:extLst>
            </p:cNvPr>
            <p:cNvSpPr>
              <a:spLocks noChangeArrowheads="1"/>
            </p:cNvSpPr>
            <p:nvPr/>
          </p:nvSpPr>
          <p:spPr bwMode="auto">
            <a:xfrm>
              <a:off x="3009" y="1600"/>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A</a:t>
              </a:r>
            </a:p>
          </p:txBody>
        </p:sp>
        <p:grpSp>
          <p:nvGrpSpPr>
            <p:cNvPr id="84026" name="Group 22">
              <a:extLst>
                <a:ext uri="{FF2B5EF4-FFF2-40B4-BE49-F238E27FC236}">
                  <a16:creationId xmlns:a16="http://schemas.microsoft.com/office/drawing/2014/main" id="{B9C039FD-FDE1-7D43-BBD2-B400484D9492}"/>
                </a:ext>
              </a:extLst>
            </p:cNvPr>
            <p:cNvGrpSpPr>
              <a:grpSpLocks/>
            </p:cNvGrpSpPr>
            <p:nvPr/>
          </p:nvGrpSpPr>
          <p:grpSpPr bwMode="auto">
            <a:xfrm>
              <a:off x="3917" y="2098"/>
              <a:ext cx="1274" cy="274"/>
              <a:chOff x="3954" y="2301"/>
              <a:chExt cx="1274" cy="274"/>
            </a:xfrm>
          </p:grpSpPr>
          <p:sp>
            <p:nvSpPr>
              <p:cNvPr id="80918" name="Rectangle 23">
                <a:extLst>
                  <a:ext uri="{FF2B5EF4-FFF2-40B4-BE49-F238E27FC236}">
                    <a16:creationId xmlns:a16="http://schemas.microsoft.com/office/drawing/2014/main" id="{17A39194-2516-4DF0-96D3-49A095006A48}"/>
                  </a:ext>
                </a:extLst>
              </p:cNvPr>
              <p:cNvSpPr>
                <a:spLocks noChangeArrowheads="1"/>
              </p:cNvSpPr>
              <p:nvPr/>
            </p:nvSpPr>
            <p:spPr bwMode="auto">
              <a:xfrm>
                <a:off x="3954" y="2305"/>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19" name="Line 24">
                <a:extLst>
                  <a:ext uri="{FF2B5EF4-FFF2-40B4-BE49-F238E27FC236}">
                    <a16:creationId xmlns:a16="http://schemas.microsoft.com/office/drawing/2014/main" id="{DE5488A1-4FC7-41D2-8C58-94A2C410248F}"/>
                  </a:ext>
                </a:extLst>
              </p:cNvPr>
              <p:cNvSpPr>
                <a:spLocks noChangeShapeType="1"/>
              </p:cNvSpPr>
              <p:nvPr/>
            </p:nvSpPr>
            <p:spPr bwMode="auto">
              <a:xfrm>
                <a:off x="4190" y="230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20" name="Line 25">
                <a:extLst>
                  <a:ext uri="{FF2B5EF4-FFF2-40B4-BE49-F238E27FC236}">
                    <a16:creationId xmlns:a16="http://schemas.microsoft.com/office/drawing/2014/main" id="{A72E67B3-2EA3-44AD-B0A1-9188AB2A504D}"/>
                  </a:ext>
                </a:extLst>
              </p:cNvPr>
              <p:cNvSpPr>
                <a:spLocks noChangeShapeType="1"/>
              </p:cNvSpPr>
              <p:nvPr/>
            </p:nvSpPr>
            <p:spPr bwMode="auto">
              <a:xfrm>
                <a:off x="5000" y="230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21" name="Line 26">
                <a:extLst>
                  <a:ext uri="{FF2B5EF4-FFF2-40B4-BE49-F238E27FC236}">
                    <a16:creationId xmlns:a16="http://schemas.microsoft.com/office/drawing/2014/main" id="{35BE154B-2419-4C3B-B409-58DE28BF1B96}"/>
                  </a:ext>
                </a:extLst>
              </p:cNvPr>
              <p:cNvSpPr>
                <a:spLocks noChangeShapeType="1"/>
              </p:cNvSpPr>
              <p:nvPr/>
            </p:nvSpPr>
            <p:spPr bwMode="auto">
              <a:xfrm>
                <a:off x="4415" y="2301"/>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22" name="Line 27">
                <a:extLst>
                  <a:ext uri="{FF2B5EF4-FFF2-40B4-BE49-F238E27FC236}">
                    <a16:creationId xmlns:a16="http://schemas.microsoft.com/office/drawing/2014/main" id="{11264E8E-3D5B-43A1-8455-23E416D38611}"/>
                  </a:ext>
                </a:extLst>
              </p:cNvPr>
              <p:cNvSpPr>
                <a:spLocks noChangeShapeType="1"/>
              </p:cNvSpPr>
              <p:nvPr/>
            </p:nvSpPr>
            <p:spPr bwMode="auto">
              <a:xfrm>
                <a:off x="4782" y="2301"/>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23" name="Rectangle 28">
              <a:extLst>
                <a:ext uri="{FF2B5EF4-FFF2-40B4-BE49-F238E27FC236}">
                  <a16:creationId xmlns:a16="http://schemas.microsoft.com/office/drawing/2014/main" id="{7628AA1E-C99E-4BD1-959C-C2B503D7440C}"/>
                </a:ext>
              </a:extLst>
            </p:cNvPr>
            <p:cNvSpPr>
              <a:spLocks noChangeArrowheads="1"/>
            </p:cNvSpPr>
            <p:nvPr/>
          </p:nvSpPr>
          <p:spPr bwMode="auto">
            <a:xfrm>
              <a:off x="3938" y="211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24" name="Rectangle 29">
              <a:extLst>
                <a:ext uri="{FF2B5EF4-FFF2-40B4-BE49-F238E27FC236}">
                  <a16:creationId xmlns:a16="http://schemas.microsoft.com/office/drawing/2014/main" id="{C8FABF2A-AAC9-4358-9F85-4918F961FB99}"/>
                </a:ext>
              </a:extLst>
            </p:cNvPr>
            <p:cNvSpPr>
              <a:spLocks noChangeArrowheads="1"/>
            </p:cNvSpPr>
            <p:nvPr/>
          </p:nvSpPr>
          <p:spPr bwMode="auto">
            <a:xfrm>
              <a:off x="4986" y="2124"/>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25" name="Rectangle 30">
              <a:extLst>
                <a:ext uri="{FF2B5EF4-FFF2-40B4-BE49-F238E27FC236}">
                  <a16:creationId xmlns:a16="http://schemas.microsoft.com/office/drawing/2014/main" id="{464A9575-2117-4140-9A90-8E9EDBAD6C08}"/>
                </a:ext>
              </a:extLst>
            </p:cNvPr>
            <p:cNvSpPr>
              <a:spLocks noChangeArrowheads="1"/>
            </p:cNvSpPr>
            <p:nvPr/>
          </p:nvSpPr>
          <p:spPr bwMode="auto">
            <a:xfrm>
              <a:off x="4433" y="2096"/>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C</a:t>
              </a:r>
            </a:p>
          </p:txBody>
        </p:sp>
        <p:grpSp>
          <p:nvGrpSpPr>
            <p:cNvPr id="84030" name="Group 31">
              <a:extLst>
                <a:ext uri="{FF2B5EF4-FFF2-40B4-BE49-F238E27FC236}">
                  <a16:creationId xmlns:a16="http://schemas.microsoft.com/office/drawing/2014/main" id="{47EDDAD5-0B28-A34E-8660-FD34551574FA}"/>
                </a:ext>
              </a:extLst>
            </p:cNvPr>
            <p:cNvGrpSpPr>
              <a:grpSpLocks/>
            </p:cNvGrpSpPr>
            <p:nvPr/>
          </p:nvGrpSpPr>
          <p:grpSpPr bwMode="auto">
            <a:xfrm>
              <a:off x="1015" y="2105"/>
              <a:ext cx="1274" cy="274"/>
              <a:chOff x="1052" y="2308"/>
              <a:chExt cx="1274" cy="274"/>
            </a:xfrm>
          </p:grpSpPr>
          <p:sp>
            <p:nvSpPr>
              <p:cNvPr id="80927" name="Rectangle 32">
                <a:extLst>
                  <a:ext uri="{FF2B5EF4-FFF2-40B4-BE49-F238E27FC236}">
                    <a16:creationId xmlns:a16="http://schemas.microsoft.com/office/drawing/2014/main" id="{52F26E67-F720-41DB-A0FD-DBA020E9E094}"/>
                  </a:ext>
                </a:extLst>
              </p:cNvPr>
              <p:cNvSpPr>
                <a:spLocks noChangeArrowheads="1"/>
              </p:cNvSpPr>
              <p:nvPr/>
            </p:nvSpPr>
            <p:spPr bwMode="auto">
              <a:xfrm>
                <a:off x="1052" y="2312"/>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28" name="Line 33">
                <a:extLst>
                  <a:ext uri="{FF2B5EF4-FFF2-40B4-BE49-F238E27FC236}">
                    <a16:creationId xmlns:a16="http://schemas.microsoft.com/office/drawing/2014/main" id="{C6BB4C3C-73C9-4222-B648-85A0B5B5C5FD}"/>
                  </a:ext>
                </a:extLst>
              </p:cNvPr>
              <p:cNvSpPr>
                <a:spLocks noChangeShapeType="1"/>
              </p:cNvSpPr>
              <p:nvPr/>
            </p:nvSpPr>
            <p:spPr bwMode="auto">
              <a:xfrm>
                <a:off x="1288" y="2316"/>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29" name="Line 34">
                <a:extLst>
                  <a:ext uri="{FF2B5EF4-FFF2-40B4-BE49-F238E27FC236}">
                    <a16:creationId xmlns:a16="http://schemas.microsoft.com/office/drawing/2014/main" id="{7F1F68B8-8377-4E9D-A2C6-41908EF7A1E2}"/>
                  </a:ext>
                </a:extLst>
              </p:cNvPr>
              <p:cNvSpPr>
                <a:spLocks noChangeShapeType="1"/>
              </p:cNvSpPr>
              <p:nvPr/>
            </p:nvSpPr>
            <p:spPr bwMode="auto">
              <a:xfrm>
                <a:off x="2098" y="2316"/>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30" name="Line 35">
                <a:extLst>
                  <a:ext uri="{FF2B5EF4-FFF2-40B4-BE49-F238E27FC236}">
                    <a16:creationId xmlns:a16="http://schemas.microsoft.com/office/drawing/2014/main" id="{89EF62A4-A63A-4E83-BD1E-40CCB0C321AD}"/>
                  </a:ext>
                </a:extLst>
              </p:cNvPr>
              <p:cNvSpPr>
                <a:spLocks noChangeShapeType="1"/>
              </p:cNvSpPr>
              <p:nvPr/>
            </p:nvSpPr>
            <p:spPr bwMode="auto">
              <a:xfrm>
                <a:off x="1513" y="2308"/>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31" name="Line 36">
                <a:extLst>
                  <a:ext uri="{FF2B5EF4-FFF2-40B4-BE49-F238E27FC236}">
                    <a16:creationId xmlns:a16="http://schemas.microsoft.com/office/drawing/2014/main" id="{7697E051-C7EB-4CA0-9310-331CE5B2AD73}"/>
                  </a:ext>
                </a:extLst>
              </p:cNvPr>
              <p:cNvSpPr>
                <a:spLocks noChangeShapeType="1"/>
              </p:cNvSpPr>
              <p:nvPr/>
            </p:nvSpPr>
            <p:spPr bwMode="auto">
              <a:xfrm>
                <a:off x="1880" y="2308"/>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32" name="Rectangle 37">
              <a:extLst>
                <a:ext uri="{FF2B5EF4-FFF2-40B4-BE49-F238E27FC236}">
                  <a16:creationId xmlns:a16="http://schemas.microsoft.com/office/drawing/2014/main" id="{CCAD7406-DAEC-4B4C-B503-3659119E7B8C}"/>
                </a:ext>
              </a:extLst>
            </p:cNvPr>
            <p:cNvSpPr>
              <a:spLocks noChangeArrowheads="1"/>
            </p:cNvSpPr>
            <p:nvPr/>
          </p:nvSpPr>
          <p:spPr bwMode="auto">
            <a:xfrm>
              <a:off x="1036" y="2125"/>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33" name="Rectangle 38">
              <a:extLst>
                <a:ext uri="{FF2B5EF4-FFF2-40B4-BE49-F238E27FC236}">
                  <a16:creationId xmlns:a16="http://schemas.microsoft.com/office/drawing/2014/main" id="{3A091DEB-1CDE-4D39-AD72-C9A74E09578E}"/>
                </a:ext>
              </a:extLst>
            </p:cNvPr>
            <p:cNvSpPr>
              <a:spLocks noChangeArrowheads="1"/>
            </p:cNvSpPr>
            <p:nvPr/>
          </p:nvSpPr>
          <p:spPr bwMode="auto">
            <a:xfrm>
              <a:off x="2084" y="2131"/>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34" name="Rectangle 39">
              <a:extLst>
                <a:ext uri="{FF2B5EF4-FFF2-40B4-BE49-F238E27FC236}">
                  <a16:creationId xmlns:a16="http://schemas.microsoft.com/office/drawing/2014/main" id="{29FE198B-C64E-4858-876F-7EB0602E3A24}"/>
                </a:ext>
              </a:extLst>
            </p:cNvPr>
            <p:cNvSpPr>
              <a:spLocks noChangeArrowheads="1"/>
            </p:cNvSpPr>
            <p:nvPr/>
          </p:nvSpPr>
          <p:spPr bwMode="auto">
            <a:xfrm>
              <a:off x="1531" y="2103"/>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B</a:t>
              </a:r>
            </a:p>
          </p:txBody>
        </p:sp>
        <p:grpSp>
          <p:nvGrpSpPr>
            <p:cNvPr id="84034" name="Group 40">
              <a:extLst>
                <a:ext uri="{FF2B5EF4-FFF2-40B4-BE49-F238E27FC236}">
                  <a16:creationId xmlns:a16="http://schemas.microsoft.com/office/drawing/2014/main" id="{382F8375-A22A-4F4B-B84A-A9F268A7F577}"/>
                </a:ext>
              </a:extLst>
            </p:cNvPr>
            <p:cNvGrpSpPr>
              <a:grpSpLocks/>
            </p:cNvGrpSpPr>
            <p:nvPr/>
          </p:nvGrpSpPr>
          <p:grpSpPr bwMode="auto">
            <a:xfrm>
              <a:off x="1721" y="2630"/>
              <a:ext cx="1274" cy="274"/>
              <a:chOff x="1758" y="2833"/>
              <a:chExt cx="1274" cy="274"/>
            </a:xfrm>
          </p:grpSpPr>
          <p:sp>
            <p:nvSpPr>
              <p:cNvPr id="80936" name="Rectangle 41">
                <a:extLst>
                  <a:ext uri="{FF2B5EF4-FFF2-40B4-BE49-F238E27FC236}">
                    <a16:creationId xmlns:a16="http://schemas.microsoft.com/office/drawing/2014/main" id="{644072A3-424E-41E1-B839-8A2315DC3D36}"/>
                  </a:ext>
                </a:extLst>
              </p:cNvPr>
              <p:cNvSpPr>
                <a:spLocks noChangeArrowheads="1"/>
              </p:cNvSpPr>
              <p:nvPr/>
            </p:nvSpPr>
            <p:spPr bwMode="auto">
              <a:xfrm>
                <a:off x="1758" y="2837"/>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37" name="Line 42">
                <a:extLst>
                  <a:ext uri="{FF2B5EF4-FFF2-40B4-BE49-F238E27FC236}">
                    <a16:creationId xmlns:a16="http://schemas.microsoft.com/office/drawing/2014/main" id="{1F0C6F24-D668-47F3-A6DD-F51E3282BE31}"/>
                  </a:ext>
                </a:extLst>
              </p:cNvPr>
              <p:cNvSpPr>
                <a:spLocks noChangeShapeType="1"/>
              </p:cNvSpPr>
              <p:nvPr/>
            </p:nvSpPr>
            <p:spPr bwMode="auto">
              <a:xfrm>
                <a:off x="1994" y="2841"/>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38" name="Line 43">
                <a:extLst>
                  <a:ext uri="{FF2B5EF4-FFF2-40B4-BE49-F238E27FC236}">
                    <a16:creationId xmlns:a16="http://schemas.microsoft.com/office/drawing/2014/main" id="{C901509C-F8A5-4A0F-B903-442D63557133}"/>
                  </a:ext>
                </a:extLst>
              </p:cNvPr>
              <p:cNvSpPr>
                <a:spLocks noChangeShapeType="1"/>
              </p:cNvSpPr>
              <p:nvPr/>
            </p:nvSpPr>
            <p:spPr bwMode="auto">
              <a:xfrm>
                <a:off x="2804" y="2841"/>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39" name="Line 44">
                <a:extLst>
                  <a:ext uri="{FF2B5EF4-FFF2-40B4-BE49-F238E27FC236}">
                    <a16:creationId xmlns:a16="http://schemas.microsoft.com/office/drawing/2014/main" id="{336759FD-D2E7-4612-9030-07DB902C3F6D}"/>
                  </a:ext>
                </a:extLst>
              </p:cNvPr>
              <p:cNvSpPr>
                <a:spLocks noChangeShapeType="1"/>
              </p:cNvSpPr>
              <p:nvPr/>
            </p:nvSpPr>
            <p:spPr bwMode="auto">
              <a:xfrm>
                <a:off x="2219" y="2833"/>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40" name="Line 45">
                <a:extLst>
                  <a:ext uri="{FF2B5EF4-FFF2-40B4-BE49-F238E27FC236}">
                    <a16:creationId xmlns:a16="http://schemas.microsoft.com/office/drawing/2014/main" id="{C7DE7D12-92D1-4320-B6B7-536A68B40368}"/>
                  </a:ext>
                </a:extLst>
              </p:cNvPr>
              <p:cNvSpPr>
                <a:spLocks noChangeShapeType="1"/>
              </p:cNvSpPr>
              <p:nvPr/>
            </p:nvSpPr>
            <p:spPr bwMode="auto">
              <a:xfrm>
                <a:off x="2586" y="2833"/>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41" name="Rectangle 46">
              <a:extLst>
                <a:ext uri="{FF2B5EF4-FFF2-40B4-BE49-F238E27FC236}">
                  <a16:creationId xmlns:a16="http://schemas.microsoft.com/office/drawing/2014/main" id="{B42B7092-2F2E-40DE-84C9-41FEEA3539D1}"/>
                </a:ext>
              </a:extLst>
            </p:cNvPr>
            <p:cNvSpPr>
              <a:spLocks noChangeArrowheads="1"/>
            </p:cNvSpPr>
            <p:nvPr/>
          </p:nvSpPr>
          <p:spPr bwMode="auto">
            <a:xfrm>
              <a:off x="1742" y="2650"/>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42" name="Rectangle 47">
              <a:extLst>
                <a:ext uri="{FF2B5EF4-FFF2-40B4-BE49-F238E27FC236}">
                  <a16:creationId xmlns:a16="http://schemas.microsoft.com/office/drawing/2014/main" id="{E79DE269-ED75-4EC7-8DA7-D5EECB40091B}"/>
                </a:ext>
              </a:extLst>
            </p:cNvPr>
            <p:cNvSpPr>
              <a:spLocks noChangeArrowheads="1"/>
            </p:cNvSpPr>
            <p:nvPr/>
          </p:nvSpPr>
          <p:spPr bwMode="auto">
            <a:xfrm>
              <a:off x="2790" y="2656"/>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43" name="Rectangle 48">
              <a:extLst>
                <a:ext uri="{FF2B5EF4-FFF2-40B4-BE49-F238E27FC236}">
                  <a16:creationId xmlns:a16="http://schemas.microsoft.com/office/drawing/2014/main" id="{A293CE43-328A-45DD-B9B7-C69C043CB62A}"/>
                </a:ext>
              </a:extLst>
            </p:cNvPr>
            <p:cNvSpPr>
              <a:spLocks noChangeArrowheads="1"/>
            </p:cNvSpPr>
            <p:nvPr/>
          </p:nvSpPr>
          <p:spPr bwMode="auto">
            <a:xfrm>
              <a:off x="2237" y="2628"/>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E</a:t>
              </a:r>
            </a:p>
          </p:txBody>
        </p:sp>
        <p:grpSp>
          <p:nvGrpSpPr>
            <p:cNvPr id="84038" name="Group 49">
              <a:extLst>
                <a:ext uri="{FF2B5EF4-FFF2-40B4-BE49-F238E27FC236}">
                  <a16:creationId xmlns:a16="http://schemas.microsoft.com/office/drawing/2014/main" id="{EB133867-7BC8-CF4B-A524-B60B4DE6DADD}"/>
                </a:ext>
              </a:extLst>
            </p:cNvPr>
            <p:cNvGrpSpPr>
              <a:grpSpLocks/>
            </p:cNvGrpSpPr>
            <p:nvPr/>
          </p:nvGrpSpPr>
          <p:grpSpPr bwMode="auto">
            <a:xfrm>
              <a:off x="3198" y="2623"/>
              <a:ext cx="1274" cy="274"/>
              <a:chOff x="3235" y="2826"/>
              <a:chExt cx="1274" cy="274"/>
            </a:xfrm>
          </p:grpSpPr>
          <p:sp>
            <p:nvSpPr>
              <p:cNvPr id="80945" name="Rectangle 50">
                <a:extLst>
                  <a:ext uri="{FF2B5EF4-FFF2-40B4-BE49-F238E27FC236}">
                    <a16:creationId xmlns:a16="http://schemas.microsoft.com/office/drawing/2014/main" id="{F7D77E19-C169-4B13-A29A-E3AA6F040F9A}"/>
                  </a:ext>
                </a:extLst>
              </p:cNvPr>
              <p:cNvSpPr>
                <a:spLocks noChangeArrowheads="1"/>
              </p:cNvSpPr>
              <p:nvPr/>
            </p:nvSpPr>
            <p:spPr bwMode="auto">
              <a:xfrm>
                <a:off x="3235" y="2830"/>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46" name="Line 51">
                <a:extLst>
                  <a:ext uri="{FF2B5EF4-FFF2-40B4-BE49-F238E27FC236}">
                    <a16:creationId xmlns:a16="http://schemas.microsoft.com/office/drawing/2014/main" id="{C552CE92-C18B-4A43-8E3F-B2A3D079252A}"/>
                  </a:ext>
                </a:extLst>
              </p:cNvPr>
              <p:cNvSpPr>
                <a:spLocks noChangeShapeType="1"/>
              </p:cNvSpPr>
              <p:nvPr/>
            </p:nvSpPr>
            <p:spPr bwMode="auto">
              <a:xfrm>
                <a:off x="3471" y="2834"/>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47" name="Line 52">
                <a:extLst>
                  <a:ext uri="{FF2B5EF4-FFF2-40B4-BE49-F238E27FC236}">
                    <a16:creationId xmlns:a16="http://schemas.microsoft.com/office/drawing/2014/main" id="{394F5A87-9677-49F7-AC2C-8D74FD65C89A}"/>
                  </a:ext>
                </a:extLst>
              </p:cNvPr>
              <p:cNvSpPr>
                <a:spLocks noChangeShapeType="1"/>
              </p:cNvSpPr>
              <p:nvPr/>
            </p:nvSpPr>
            <p:spPr bwMode="auto">
              <a:xfrm>
                <a:off x="4281" y="2834"/>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48" name="Line 53">
                <a:extLst>
                  <a:ext uri="{FF2B5EF4-FFF2-40B4-BE49-F238E27FC236}">
                    <a16:creationId xmlns:a16="http://schemas.microsoft.com/office/drawing/2014/main" id="{9ABC0B9F-8C39-4A2D-B462-7AFB8ECD3895}"/>
                  </a:ext>
                </a:extLst>
              </p:cNvPr>
              <p:cNvSpPr>
                <a:spLocks noChangeShapeType="1"/>
              </p:cNvSpPr>
              <p:nvPr/>
            </p:nvSpPr>
            <p:spPr bwMode="auto">
              <a:xfrm>
                <a:off x="3696" y="2826"/>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49" name="Line 54">
                <a:extLst>
                  <a:ext uri="{FF2B5EF4-FFF2-40B4-BE49-F238E27FC236}">
                    <a16:creationId xmlns:a16="http://schemas.microsoft.com/office/drawing/2014/main" id="{71537FD0-575E-4EDF-BC9C-4D3A5701C6A0}"/>
                  </a:ext>
                </a:extLst>
              </p:cNvPr>
              <p:cNvSpPr>
                <a:spLocks noChangeShapeType="1"/>
              </p:cNvSpPr>
              <p:nvPr/>
            </p:nvSpPr>
            <p:spPr bwMode="auto">
              <a:xfrm>
                <a:off x="4063" y="2826"/>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50" name="Rectangle 55">
              <a:extLst>
                <a:ext uri="{FF2B5EF4-FFF2-40B4-BE49-F238E27FC236}">
                  <a16:creationId xmlns:a16="http://schemas.microsoft.com/office/drawing/2014/main" id="{0653050A-8DF6-467E-A447-34C5053B9707}"/>
                </a:ext>
              </a:extLst>
            </p:cNvPr>
            <p:cNvSpPr>
              <a:spLocks noChangeArrowheads="1"/>
            </p:cNvSpPr>
            <p:nvPr/>
          </p:nvSpPr>
          <p:spPr bwMode="auto">
            <a:xfrm>
              <a:off x="3219" y="2643"/>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51" name="Rectangle 56">
              <a:extLst>
                <a:ext uri="{FF2B5EF4-FFF2-40B4-BE49-F238E27FC236}">
                  <a16:creationId xmlns:a16="http://schemas.microsoft.com/office/drawing/2014/main" id="{2CC87C75-0B38-4F3A-806C-A58D9300B379}"/>
                </a:ext>
              </a:extLst>
            </p:cNvPr>
            <p:cNvSpPr>
              <a:spLocks noChangeArrowheads="1"/>
            </p:cNvSpPr>
            <p:nvPr/>
          </p:nvSpPr>
          <p:spPr bwMode="auto">
            <a:xfrm>
              <a:off x="4267" y="2649"/>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52" name="Rectangle 57">
              <a:extLst>
                <a:ext uri="{FF2B5EF4-FFF2-40B4-BE49-F238E27FC236}">
                  <a16:creationId xmlns:a16="http://schemas.microsoft.com/office/drawing/2014/main" id="{4BDDDB92-2FCC-46A2-990A-7575CB5121AD}"/>
                </a:ext>
              </a:extLst>
            </p:cNvPr>
            <p:cNvSpPr>
              <a:spLocks noChangeArrowheads="1"/>
            </p:cNvSpPr>
            <p:nvPr/>
          </p:nvSpPr>
          <p:spPr bwMode="auto">
            <a:xfrm>
              <a:off x="3714" y="2621"/>
              <a:ext cx="2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F</a:t>
              </a:r>
            </a:p>
          </p:txBody>
        </p:sp>
        <p:grpSp>
          <p:nvGrpSpPr>
            <p:cNvPr id="84042" name="Group 58">
              <a:extLst>
                <a:ext uri="{FF2B5EF4-FFF2-40B4-BE49-F238E27FC236}">
                  <a16:creationId xmlns:a16="http://schemas.microsoft.com/office/drawing/2014/main" id="{8B44AE77-A914-E64F-9E89-1ACA2D0EEA7C}"/>
                </a:ext>
              </a:extLst>
            </p:cNvPr>
            <p:cNvGrpSpPr>
              <a:grpSpLocks/>
            </p:cNvGrpSpPr>
            <p:nvPr/>
          </p:nvGrpSpPr>
          <p:grpSpPr bwMode="auto">
            <a:xfrm>
              <a:off x="4653" y="2608"/>
              <a:ext cx="992" cy="274"/>
              <a:chOff x="4690" y="2811"/>
              <a:chExt cx="1274" cy="274"/>
            </a:xfrm>
          </p:grpSpPr>
          <p:sp>
            <p:nvSpPr>
              <p:cNvPr id="80954" name="Rectangle 59">
                <a:extLst>
                  <a:ext uri="{FF2B5EF4-FFF2-40B4-BE49-F238E27FC236}">
                    <a16:creationId xmlns:a16="http://schemas.microsoft.com/office/drawing/2014/main" id="{2ACFC43F-F208-41B6-BDF2-7AD59EE740DD}"/>
                  </a:ext>
                </a:extLst>
              </p:cNvPr>
              <p:cNvSpPr>
                <a:spLocks noChangeArrowheads="1"/>
              </p:cNvSpPr>
              <p:nvPr/>
            </p:nvSpPr>
            <p:spPr bwMode="auto">
              <a:xfrm>
                <a:off x="4690" y="2815"/>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55" name="Line 60">
                <a:extLst>
                  <a:ext uri="{FF2B5EF4-FFF2-40B4-BE49-F238E27FC236}">
                    <a16:creationId xmlns:a16="http://schemas.microsoft.com/office/drawing/2014/main" id="{80737F3E-72D6-41B6-A1D0-39336B336718}"/>
                  </a:ext>
                </a:extLst>
              </p:cNvPr>
              <p:cNvSpPr>
                <a:spLocks noChangeShapeType="1"/>
              </p:cNvSpPr>
              <p:nvPr/>
            </p:nvSpPr>
            <p:spPr bwMode="auto">
              <a:xfrm>
                <a:off x="4926" y="281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56" name="Line 61">
                <a:extLst>
                  <a:ext uri="{FF2B5EF4-FFF2-40B4-BE49-F238E27FC236}">
                    <a16:creationId xmlns:a16="http://schemas.microsoft.com/office/drawing/2014/main" id="{F9C864CB-D37B-44A1-8DA9-63AC1BDCE398}"/>
                  </a:ext>
                </a:extLst>
              </p:cNvPr>
              <p:cNvSpPr>
                <a:spLocks noChangeShapeType="1"/>
              </p:cNvSpPr>
              <p:nvPr/>
            </p:nvSpPr>
            <p:spPr bwMode="auto">
              <a:xfrm>
                <a:off x="5735" y="281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57" name="Line 62">
                <a:extLst>
                  <a:ext uri="{FF2B5EF4-FFF2-40B4-BE49-F238E27FC236}">
                    <a16:creationId xmlns:a16="http://schemas.microsoft.com/office/drawing/2014/main" id="{6D73AA90-78F3-4D63-A3B7-67CCF185F61D}"/>
                  </a:ext>
                </a:extLst>
              </p:cNvPr>
              <p:cNvSpPr>
                <a:spLocks noChangeShapeType="1"/>
              </p:cNvSpPr>
              <p:nvPr/>
            </p:nvSpPr>
            <p:spPr bwMode="auto">
              <a:xfrm>
                <a:off x="5151" y="2811"/>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58" name="Line 63">
                <a:extLst>
                  <a:ext uri="{FF2B5EF4-FFF2-40B4-BE49-F238E27FC236}">
                    <a16:creationId xmlns:a16="http://schemas.microsoft.com/office/drawing/2014/main" id="{FC2E7FE9-5323-4953-9E38-4B2579787C24}"/>
                  </a:ext>
                </a:extLst>
              </p:cNvPr>
              <p:cNvSpPr>
                <a:spLocks noChangeShapeType="1"/>
              </p:cNvSpPr>
              <p:nvPr/>
            </p:nvSpPr>
            <p:spPr bwMode="auto">
              <a:xfrm>
                <a:off x="5518" y="2811"/>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59" name="Rectangle 64">
              <a:extLst>
                <a:ext uri="{FF2B5EF4-FFF2-40B4-BE49-F238E27FC236}">
                  <a16:creationId xmlns:a16="http://schemas.microsoft.com/office/drawing/2014/main" id="{72366A6C-6744-4FFF-A27B-6BC80F3BE11C}"/>
                </a:ext>
              </a:extLst>
            </p:cNvPr>
            <p:cNvSpPr>
              <a:spLocks noChangeArrowheads="1"/>
            </p:cNvSpPr>
            <p:nvPr/>
          </p:nvSpPr>
          <p:spPr bwMode="auto">
            <a:xfrm>
              <a:off x="4674" y="262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60" name="Rectangle 65">
              <a:extLst>
                <a:ext uri="{FF2B5EF4-FFF2-40B4-BE49-F238E27FC236}">
                  <a16:creationId xmlns:a16="http://schemas.microsoft.com/office/drawing/2014/main" id="{C8CAA061-64C8-4C46-AEAE-56C749A67F37}"/>
                </a:ext>
              </a:extLst>
            </p:cNvPr>
            <p:cNvSpPr>
              <a:spLocks noChangeArrowheads="1"/>
            </p:cNvSpPr>
            <p:nvPr/>
          </p:nvSpPr>
          <p:spPr bwMode="auto">
            <a:xfrm>
              <a:off x="5472" y="2605"/>
              <a:ext cx="15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61" name="Rectangle 66">
              <a:extLst>
                <a:ext uri="{FF2B5EF4-FFF2-40B4-BE49-F238E27FC236}">
                  <a16:creationId xmlns:a16="http://schemas.microsoft.com/office/drawing/2014/main" id="{FEA311A0-BDCB-4259-850B-9B12721C41AD}"/>
                </a:ext>
              </a:extLst>
            </p:cNvPr>
            <p:cNvSpPr>
              <a:spLocks noChangeArrowheads="1"/>
            </p:cNvSpPr>
            <p:nvPr/>
          </p:nvSpPr>
          <p:spPr bwMode="auto">
            <a:xfrm>
              <a:off x="5034" y="2606"/>
              <a:ext cx="2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G</a:t>
              </a:r>
            </a:p>
          </p:txBody>
        </p:sp>
        <p:grpSp>
          <p:nvGrpSpPr>
            <p:cNvPr id="84046" name="Group 67">
              <a:extLst>
                <a:ext uri="{FF2B5EF4-FFF2-40B4-BE49-F238E27FC236}">
                  <a16:creationId xmlns:a16="http://schemas.microsoft.com/office/drawing/2014/main" id="{22A2D157-496E-B54A-A9B4-A4405754FE1A}"/>
                </a:ext>
              </a:extLst>
            </p:cNvPr>
            <p:cNvGrpSpPr>
              <a:grpSpLocks/>
            </p:cNvGrpSpPr>
            <p:nvPr/>
          </p:nvGrpSpPr>
          <p:grpSpPr bwMode="auto">
            <a:xfrm>
              <a:off x="281" y="2631"/>
              <a:ext cx="1274" cy="274"/>
              <a:chOff x="318" y="2834"/>
              <a:chExt cx="1274" cy="274"/>
            </a:xfrm>
          </p:grpSpPr>
          <p:sp>
            <p:nvSpPr>
              <p:cNvPr id="80963" name="Rectangle 68">
                <a:extLst>
                  <a:ext uri="{FF2B5EF4-FFF2-40B4-BE49-F238E27FC236}">
                    <a16:creationId xmlns:a16="http://schemas.microsoft.com/office/drawing/2014/main" id="{AC8E2F7A-CD40-4DB7-98D0-63217A7960A5}"/>
                  </a:ext>
                </a:extLst>
              </p:cNvPr>
              <p:cNvSpPr>
                <a:spLocks noChangeArrowheads="1"/>
              </p:cNvSpPr>
              <p:nvPr/>
            </p:nvSpPr>
            <p:spPr bwMode="auto">
              <a:xfrm>
                <a:off x="318" y="2838"/>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64" name="Line 69">
                <a:extLst>
                  <a:ext uri="{FF2B5EF4-FFF2-40B4-BE49-F238E27FC236}">
                    <a16:creationId xmlns:a16="http://schemas.microsoft.com/office/drawing/2014/main" id="{C74CBB8B-5872-4B3E-87F9-750DBC8DBAEA}"/>
                  </a:ext>
                </a:extLst>
              </p:cNvPr>
              <p:cNvSpPr>
                <a:spLocks noChangeShapeType="1"/>
              </p:cNvSpPr>
              <p:nvPr/>
            </p:nvSpPr>
            <p:spPr bwMode="auto">
              <a:xfrm>
                <a:off x="554" y="2842"/>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65" name="Line 70">
                <a:extLst>
                  <a:ext uri="{FF2B5EF4-FFF2-40B4-BE49-F238E27FC236}">
                    <a16:creationId xmlns:a16="http://schemas.microsoft.com/office/drawing/2014/main" id="{02972891-354D-4CB4-848F-CF261A55DB40}"/>
                  </a:ext>
                </a:extLst>
              </p:cNvPr>
              <p:cNvSpPr>
                <a:spLocks noChangeShapeType="1"/>
              </p:cNvSpPr>
              <p:nvPr/>
            </p:nvSpPr>
            <p:spPr bwMode="auto">
              <a:xfrm>
                <a:off x="1364" y="2842"/>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66" name="Line 71">
                <a:extLst>
                  <a:ext uri="{FF2B5EF4-FFF2-40B4-BE49-F238E27FC236}">
                    <a16:creationId xmlns:a16="http://schemas.microsoft.com/office/drawing/2014/main" id="{3C130F7C-5A07-461C-9B97-452B1D2D6936}"/>
                  </a:ext>
                </a:extLst>
              </p:cNvPr>
              <p:cNvSpPr>
                <a:spLocks noChangeShapeType="1"/>
              </p:cNvSpPr>
              <p:nvPr/>
            </p:nvSpPr>
            <p:spPr bwMode="auto">
              <a:xfrm>
                <a:off x="779" y="2834"/>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67" name="Line 72">
                <a:extLst>
                  <a:ext uri="{FF2B5EF4-FFF2-40B4-BE49-F238E27FC236}">
                    <a16:creationId xmlns:a16="http://schemas.microsoft.com/office/drawing/2014/main" id="{36D5635A-572C-4F3F-92E6-A27F9B58AB2C}"/>
                  </a:ext>
                </a:extLst>
              </p:cNvPr>
              <p:cNvSpPr>
                <a:spLocks noChangeShapeType="1"/>
              </p:cNvSpPr>
              <p:nvPr/>
            </p:nvSpPr>
            <p:spPr bwMode="auto">
              <a:xfrm>
                <a:off x="1146" y="2834"/>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68" name="Rectangle 73">
              <a:extLst>
                <a:ext uri="{FF2B5EF4-FFF2-40B4-BE49-F238E27FC236}">
                  <a16:creationId xmlns:a16="http://schemas.microsoft.com/office/drawing/2014/main" id="{FD7638CF-5821-4BC3-8BFB-49C2D1F83FBF}"/>
                </a:ext>
              </a:extLst>
            </p:cNvPr>
            <p:cNvSpPr>
              <a:spLocks noChangeArrowheads="1"/>
            </p:cNvSpPr>
            <p:nvPr/>
          </p:nvSpPr>
          <p:spPr bwMode="auto">
            <a:xfrm>
              <a:off x="302" y="2651"/>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69" name="Rectangle 74">
              <a:extLst>
                <a:ext uri="{FF2B5EF4-FFF2-40B4-BE49-F238E27FC236}">
                  <a16:creationId xmlns:a16="http://schemas.microsoft.com/office/drawing/2014/main" id="{F8834ECF-65D5-409E-9382-DFE171F99361}"/>
                </a:ext>
              </a:extLst>
            </p:cNvPr>
            <p:cNvSpPr>
              <a:spLocks noChangeArrowheads="1"/>
            </p:cNvSpPr>
            <p:nvPr/>
          </p:nvSpPr>
          <p:spPr bwMode="auto">
            <a:xfrm>
              <a:off x="1350" y="2657"/>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70" name="Rectangle 75">
              <a:extLst>
                <a:ext uri="{FF2B5EF4-FFF2-40B4-BE49-F238E27FC236}">
                  <a16:creationId xmlns:a16="http://schemas.microsoft.com/office/drawing/2014/main" id="{DCDCB034-20C9-4EA2-9242-48DB2468C761}"/>
                </a:ext>
              </a:extLst>
            </p:cNvPr>
            <p:cNvSpPr>
              <a:spLocks noChangeArrowheads="1"/>
            </p:cNvSpPr>
            <p:nvPr/>
          </p:nvSpPr>
          <p:spPr bwMode="auto">
            <a:xfrm>
              <a:off x="797" y="2629"/>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D</a:t>
              </a:r>
            </a:p>
          </p:txBody>
        </p:sp>
        <p:grpSp>
          <p:nvGrpSpPr>
            <p:cNvPr id="84050" name="Group 76">
              <a:extLst>
                <a:ext uri="{FF2B5EF4-FFF2-40B4-BE49-F238E27FC236}">
                  <a16:creationId xmlns:a16="http://schemas.microsoft.com/office/drawing/2014/main" id="{97CF74A5-82E3-874A-94B6-CC8BD30EE682}"/>
                </a:ext>
              </a:extLst>
            </p:cNvPr>
            <p:cNvGrpSpPr>
              <a:grpSpLocks/>
            </p:cNvGrpSpPr>
            <p:nvPr/>
          </p:nvGrpSpPr>
          <p:grpSpPr bwMode="auto">
            <a:xfrm>
              <a:off x="1579" y="3207"/>
              <a:ext cx="1274" cy="274"/>
              <a:chOff x="1616" y="3410"/>
              <a:chExt cx="1274" cy="274"/>
            </a:xfrm>
          </p:grpSpPr>
          <p:sp>
            <p:nvSpPr>
              <p:cNvPr id="80972" name="Rectangle 77">
                <a:extLst>
                  <a:ext uri="{FF2B5EF4-FFF2-40B4-BE49-F238E27FC236}">
                    <a16:creationId xmlns:a16="http://schemas.microsoft.com/office/drawing/2014/main" id="{286F5328-00EB-4344-8A41-DAEC264D6EF6}"/>
                  </a:ext>
                </a:extLst>
              </p:cNvPr>
              <p:cNvSpPr>
                <a:spLocks noChangeArrowheads="1"/>
              </p:cNvSpPr>
              <p:nvPr/>
            </p:nvSpPr>
            <p:spPr bwMode="auto">
              <a:xfrm>
                <a:off x="1616" y="3414"/>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73" name="Line 78">
                <a:extLst>
                  <a:ext uri="{FF2B5EF4-FFF2-40B4-BE49-F238E27FC236}">
                    <a16:creationId xmlns:a16="http://schemas.microsoft.com/office/drawing/2014/main" id="{67A72050-79F4-48A7-882F-E5A1A3DDF08E}"/>
                  </a:ext>
                </a:extLst>
              </p:cNvPr>
              <p:cNvSpPr>
                <a:spLocks noChangeShapeType="1"/>
              </p:cNvSpPr>
              <p:nvPr/>
            </p:nvSpPr>
            <p:spPr bwMode="auto">
              <a:xfrm>
                <a:off x="1852" y="3418"/>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74" name="Line 79">
                <a:extLst>
                  <a:ext uri="{FF2B5EF4-FFF2-40B4-BE49-F238E27FC236}">
                    <a16:creationId xmlns:a16="http://schemas.microsoft.com/office/drawing/2014/main" id="{BCBFAAA7-9080-4F1B-B884-FEFF0410F671}"/>
                  </a:ext>
                </a:extLst>
              </p:cNvPr>
              <p:cNvSpPr>
                <a:spLocks noChangeShapeType="1"/>
              </p:cNvSpPr>
              <p:nvPr/>
            </p:nvSpPr>
            <p:spPr bwMode="auto">
              <a:xfrm>
                <a:off x="2662" y="3418"/>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75" name="Line 80">
                <a:extLst>
                  <a:ext uri="{FF2B5EF4-FFF2-40B4-BE49-F238E27FC236}">
                    <a16:creationId xmlns:a16="http://schemas.microsoft.com/office/drawing/2014/main" id="{6F8512CB-8F12-4387-B511-2CACA8FF354C}"/>
                  </a:ext>
                </a:extLst>
              </p:cNvPr>
              <p:cNvSpPr>
                <a:spLocks noChangeShapeType="1"/>
              </p:cNvSpPr>
              <p:nvPr/>
            </p:nvSpPr>
            <p:spPr bwMode="auto">
              <a:xfrm>
                <a:off x="2077" y="3410"/>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76" name="Line 81">
                <a:extLst>
                  <a:ext uri="{FF2B5EF4-FFF2-40B4-BE49-F238E27FC236}">
                    <a16:creationId xmlns:a16="http://schemas.microsoft.com/office/drawing/2014/main" id="{41552469-670C-415C-B1F4-5F1B3248113E}"/>
                  </a:ext>
                </a:extLst>
              </p:cNvPr>
              <p:cNvSpPr>
                <a:spLocks noChangeShapeType="1"/>
              </p:cNvSpPr>
              <p:nvPr/>
            </p:nvSpPr>
            <p:spPr bwMode="auto">
              <a:xfrm>
                <a:off x="2444" y="3410"/>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77" name="Rectangle 82">
              <a:extLst>
                <a:ext uri="{FF2B5EF4-FFF2-40B4-BE49-F238E27FC236}">
                  <a16:creationId xmlns:a16="http://schemas.microsoft.com/office/drawing/2014/main" id="{0B858A32-CB98-44B5-9908-3BD3094E819E}"/>
                </a:ext>
              </a:extLst>
            </p:cNvPr>
            <p:cNvSpPr>
              <a:spLocks noChangeArrowheads="1"/>
            </p:cNvSpPr>
            <p:nvPr/>
          </p:nvSpPr>
          <p:spPr bwMode="auto">
            <a:xfrm>
              <a:off x="1600" y="3227"/>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78" name="Rectangle 83">
              <a:extLst>
                <a:ext uri="{FF2B5EF4-FFF2-40B4-BE49-F238E27FC236}">
                  <a16:creationId xmlns:a16="http://schemas.microsoft.com/office/drawing/2014/main" id="{371E04DE-0C17-4991-A48C-C2D7D4065CA9}"/>
                </a:ext>
              </a:extLst>
            </p:cNvPr>
            <p:cNvSpPr>
              <a:spLocks noChangeArrowheads="1"/>
            </p:cNvSpPr>
            <p:nvPr/>
          </p:nvSpPr>
          <p:spPr bwMode="auto">
            <a:xfrm>
              <a:off x="2648" y="3233"/>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79" name="Rectangle 84">
              <a:extLst>
                <a:ext uri="{FF2B5EF4-FFF2-40B4-BE49-F238E27FC236}">
                  <a16:creationId xmlns:a16="http://schemas.microsoft.com/office/drawing/2014/main" id="{9C45BB95-D943-4CD2-A403-5AAF661A881D}"/>
                </a:ext>
              </a:extLst>
            </p:cNvPr>
            <p:cNvSpPr>
              <a:spLocks noChangeArrowheads="1"/>
            </p:cNvSpPr>
            <p:nvPr/>
          </p:nvSpPr>
          <p:spPr bwMode="auto">
            <a:xfrm>
              <a:off x="2148" y="3205"/>
              <a:ext cx="19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I</a:t>
              </a:r>
            </a:p>
          </p:txBody>
        </p:sp>
        <p:grpSp>
          <p:nvGrpSpPr>
            <p:cNvPr id="84054" name="Group 85">
              <a:extLst>
                <a:ext uri="{FF2B5EF4-FFF2-40B4-BE49-F238E27FC236}">
                  <a16:creationId xmlns:a16="http://schemas.microsoft.com/office/drawing/2014/main" id="{087738DC-D387-404D-87CA-91E0141C6E0E}"/>
                </a:ext>
              </a:extLst>
            </p:cNvPr>
            <p:cNvGrpSpPr>
              <a:grpSpLocks/>
            </p:cNvGrpSpPr>
            <p:nvPr/>
          </p:nvGrpSpPr>
          <p:grpSpPr bwMode="auto">
            <a:xfrm>
              <a:off x="249" y="3208"/>
              <a:ext cx="1111" cy="274"/>
              <a:chOff x="78" y="3411"/>
              <a:chExt cx="1274" cy="274"/>
            </a:xfrm>
          </p:grpSpPr>
          <p:sp>
            <p:nvSpPr>
              <p:cNvPr id="80981" name="Rectangle 86">
                <a:extLst>
                  <a:ext uri="{FF2B5EF4-FFF2-40B4-BE49-F238E27FC236}">
                    <a16:creationId xmlns:a16="http://schemas.microsoft.com/office/drawing/2014/main" id="{21CCC36C-AE44-49F8-BB8F-3ED3243B23FA}"/>
                  </a:ext>
                </a:extLst>
              </p:cNvPr>
              <p:cNvSpPr>
                <a:spLocks noChangeArrowheads="1"/>
              </p:cNvSpPr>
              <p:nvPr/>
            </p:nvSpPr>
            <p:spPr bwMode="auto">
              <a:xfrm>
                <a:off x="78" y="3415"/>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82" name="Line 87">
                <a:extLst>
                  <a:ext uri="{FF2B5EF4-FFF2-40B4-BE49-F238E27FC236}">
                    <a16:creationId xmlns:a16="http://schemas.microsoft.com/office/drawing/2014/main" id="{0BD5217A-7AAC-478F-98AD-ACB74F84078A}"/>
                  </a:ext>
                </a:extLst>
              </p:cNvPr>
              <p:cNvSpPr>
                <a:spLocks noChangeShapeType="1"/>
              </p:cNvSpPr>
              <p:nvPr/>
            </p:nvSpPr>
            <p:spPr bwMode="auto">
              <a:xfrm>
                <a:off x="314" y="341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83" name="Line 88">
                <a:extLst>
                  <a:ext uri="{FF2B5EF4-FFF2-40B4-BE49-F238E27FC236}">
                    <a16:creationId xmlns:a16="http://schemas.microsoft.com/office/drawing/2014/main" id="{5B804A60-40EB-46C9-AFFA-DFDD60F16C87}"/>
                  </a:ext>
                </a:extLst>
              </p:cNvPr>
              <p:cNvSpPr>
                <a:spLocks noChangeShapeType="1"/>
              </p:cNvSpPr>
              <p:nvPr/>
            </p:nvSpPr>
            <p:spPr bwMode="auto">
              <a:xfrm>
                <a:off x="1124" y="341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84" name="Line 89">
                <a:extLst>
                  <a:ext uri="{FF2B5EF4-FFF2-40B4-BE49-F238E27FC236}">
                    <a16:creationId xmlns:a16="http://schemas.microsoft.com/office/drawing/2014/main" id="{F625D36A-ED60-464D-BC87-05BD9712A57A}"/>
                  </a:ext>
                </a:extLst>
              </p:cNvPr>
              <p:cNvSpPr>
                <a:spLocks noChangeShapeType="1"/>
              </p:cNvSpPr>
              <p:nvPr/>
            </p:nvSpPr>
            <p:spPr bwMode="auto">
              <a:xfrm>
                <a:off x="539" y="3411"/>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85" name="Line 90">
                <a:extLst>
                  <a:ext uri="{FF2B5EF4-FFF2-40B4-BE49-F238E27FC236}">
                    <a16:creationId xmlns:a16="http://schemas.microsoft.com/office/drawing/2014/main" id="{072B30D8-C8EE-4F85-BDD5-F622E274BC04}"/>
                  </a:ext>
                </a:extLst>
              </p:cNvPr>
              <p:cNvSpPr>
                <a:spLocks noChangeShapeType="1"/>
              </p:cNvSpPr>
              <p:nvPr/>
            </p:nvSpPr>
            <p:spPr bwMode="auto">
              <a:xfrm>
                <a:off x="906" y="3411"/>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86" name="Rectangle 91">
              <a:extLst>
                <a:ext uri="{FF2B5EF4-FFF2-40B4-BE49-F238E27FC236}">
                  <a16:creationId xmlns:a16="http://schemas.microsoft.com/office/drawing/2014/main" id="{40DF7D57-4074-4C5A-BA24-260E29B6C92B}"/>
                </a:ext>
              </a:extLst>
            </p:cNvPr>
            <p:cNvSpPr>
              <a:spLocks noChangeArrowheads="1"/>
            </p:cNvSpPr>
            <p:nvPr/>
          </p:nvSpPr>
          <p:spPr bwMode="auto">
            <a:xfrm>
              <a:off x="263" y="3199"/>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87" name="Rectangle 92">
              <a:extLst>
                <a:ext uri="{FF2B5EF4-FFF2-40B4-BE49-F238E27FC236}">
                  <a16:creationId xmlns:a16="http://schemas.microsoft.com/office/drawing/2014/main" id="{F14697D9-277D-4721-AC3A-751AF748CD3C}"/>
                </a:ext>
              </a:extLst>
            </p:cNvPr>
            <p:cNvSpPr>
              <a:spLocks noChangeArrowheads="1"/>
            </p:cNvSpPr>
            <p:nvPr/>
          </p:nvSpPr>
          <p:spPr bwMode="auto">
            <a:xfrm>
              <a:off x="1176" y="3194"/>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88" name="Rectangle 93">
              <a:extLst>
                <a:ext uri="{FF2B5EF4-FFF2-40B4-BE49-F238E27FC236}">
                  <a16:creationId xmlns:a16="http://schemas.microsoft.com/office/drawing/2014/main" id="{79704DD8-783E-4374-B50D-36444B6FD868}"/>
                </a:ext>
              </a:extLst>
            </p:cNvPr>
            <p:cNvSpPr>
              <a:spLocks noChangeArrowheads="1"/>
            </p:cNvSpPr>
            <p:nvPr/>
          </p:nvSpPr>
          <p:spPr bwMode="auto">
            <a:xfrm>
              <a:off x="672" y="3187"/>
              <a:ext cx="2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H</a:t>
              </a:r>
            </a:p>
          </p:txBody>
        </p:sp>
        <p:sp>
          <p:nvSpPr>
            <p:cNvPr id="80989" name="Line 94">
              <a:extLst>
                <a:ext uri="{FF2B5EF4-FFF2-40B4-BE49-F238E27FC236}">
                  <a16:creationId xmlns:a16="http://schemas.microsoft.com/office/drawing/2014/main" id="{B6F73337-66DD-4E0C-981C-47C2D83DEEEB}"/>
                </a:ext>
              </a:extLst>
            </p:cNvPr>
            <p:cNvSpPr>
              <a:spLocks noChangeShapeType="1"/>
            </p:cNvSpPr>
            <p:nvPr/>
          </p:nvSpPr>
          <p:spPr bwMode="auto">
            <a:xfrm flipH="1">
              <a:off x="2041" y="1747"/>
              <a:ext cx="787" cy="33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0" name="Line 95">
              <a:extLst>
                <a:ext uri="{FF2B5EF4-FFF2-40B4-BE49-F238E27FC236}">
                  <a16:creationId xmlns:a16="http://schemas.microsoft.com/office/drawing/2014/main" id="{8431B808-09E9-4E5A-A732-1FAC15F1D41E}"/>
                </a:ext>
              </a:extLst>
            </p:cNvPr>
            <p:cNvSpPr>
              <a:spLocks noChangeShapeType="1"/>
            </p:cNvSpPr>
            <p:nvPr/>
          </p:nvSpPr>
          <p:spPr bwMode="auto">
            <a:xfrm>
              <a:off x="3435" y="1754"/>
              <a:ext cx="833" cy="323"/>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1" name="Line 96">
              <a:extLst>
                <a:ext uri="{FF2B5EF4-FFF2-40B4-BE49-F238E27FC236}">
                  <a16:creationId xmlns:a16="http://schemas.microsoft.com/office/drawing/2014/main" id="{64063BC1-DC07-476E-B9EA-1373E1FDD48F}"/>
                </a:ext>
              </a:extLst>
            </p:cNvPr>
            <p:cNvSpPr>
              <a:spLocks noChangeShapeType="1"/>
            </p:cNvSpPr>
            <p:nvPr/>
          </p:nvSpPr>
          <p:spPr bwMode="auto">
            <a:xfrm flipH="1">
              <a:off x="953" y="2272"/>
              <a:ext cx="405" cy="33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2" name="Line 97">
              <a:extLst>
                <a:ext uri="{FF2B5EF4-FFF2-40B4-BE49-F238E27FC236}">
                  <a16:creationId xmlns:a16="http://schemas.microsoft.com/office/drawing/2014/main" id="{7B6D965E-94EA-4CCF-B2A6-D33EA2BFE142}"/>
                </a:ext>
              </a:extLst>
            </p:cNvPr>
            <p:cNvSpPr>
              <a:spLocks noChangeShapeType="1"/>
            </p:cNvSpPr>
            <p:nvPr/>
          </p:nvSpPr>
          <p:spPr bwMode="auto">
            <a:xfrm>
              <a:off x="1951" y="2272"/>
              <a:ext cx="390" cy="34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3" name="Line 98">
              <a:extLst>
                <a:ext uri="{FF2B5EF4-FFF2-40B4-BE49-F238E27FC236}">
                  <a16:creationId xmlns:a16="http://schemas.microsoft.com/office/drawing/2014/main" id="{8A4B0674-22DC-4AB3-BF7F-ABB510078564}"/>
                </a:ext>
              </a:extLst>
            </p:cNvPr>
            <p:cNvSpPr>
              <a:spLocks noChangeShapeType="1"/>
            </p:cNvSpPr>
            <p:nvPr/>
          </p:nvSpPr>
          <p:spPr bwMode="auto">
            <a:xfrm flipH="1">
              <a:off x="3870" y="2265"/>
              <a:ext cx="398" cy="337"/>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4" name="Line 99">
              <a:extLst>
                <a:ext uri="{FF2B5EF4-FFF2-40B4-BE49-F238E27FC236}">
                  <a16:creationId xmlns:a16="http://schemas.microsoft.com/office/drawing/2014/main" id="{14B6DEAF-0D43-4E48-A57D-1E298644A9E4}"/>
                </a:ext>
              </a:extLst>
            </p:cNvPr>
            <p:cNvSpPr>
              <a:spLocks noChangeShapeType="1"/>
            </p:cNvSpPr>
            <p:nvPr/>
          </p:nvSpPr>
          <p:spPr bwMode="auto">
            <a:xfrm>
              <a:off x="4860" y="2280"/>
              <a:ext cx="413" cy="31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5" name="Line 100">
              <a:extLst>
                <a:ext uri="{FF2B5EF4-FFF2-40B4-BE49-F238E27FC236}">
                  <a16:creationId xmlns:a16="http://schemas.microsoft.com/office/drawing/2014/main" id="{0D5C59AA-5A0A-4507-B801-CC9663350CA2}"/>
                </a:ext>
              </a:extLst>
            </p:cNvPr>
            <p:cNvSpPr>
              <a:spLocks noChangeShapeType="1"/>
            </p:cNvSpPr>
            <p:nvPr/>
          </p:nvSpPr>
          <p:spPr bwMode="auto">
            <a:xfrm flipH="1">
              <a:off x="524" y="2820"/>
              <a:ext cx="114" cy="40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6" name="Line 101">
              <a:extLst>
                <a:ext uri="{FF2B5EF4-FFF2-40B4-BE49-F238E27FC236}">
                  <a16:creationId xmlns:a16="http://schemas.microsoft.com/office/drawing/2014/main" id="{C0C596D6-D8EE-43BD-947D-DA3AA327500A}"/>
                </a:ext>
              </a:extLst>
            </p:cNvPr>
            <p:cNvSpPr>
              <a:spLocks noChangeShapeType="1"/>
            </p:cNvSpPr>
            <p:nvPr/>
          </p:nvSpPr>
          <p:spPr bwMode="auto">
            <a:xfrm>
              <a:off x="1231" y="2812"/>
              <a:ext cx="652" cy="37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4" name="Group 102">
            <a:extLst>
              <a:ext uri="{FF2B5EF4-FFF2-40B4-BE49-F238E27FC236}">
                <a16:creationId xmlns:a16="http://schemas.microsoft.com/office/drawing/2014/main" id="{82E2D81B-D6FA-A04C-BB76-C431CC17104F}"/>
              </a:ext>
            </a:extLst>
          </p:cNvPr>
          <p:cNvGrpSpPr>
            <a:grpSpLocks/>
          </p:cNvGrpSpPr>
          <p:nvPr/>
        </p:nvGrpSpPr>
        <p:grpSpPr bwMode="auto">
          <a:xfrm>
            <a:off x="1604963" y="3738563"/>
            <a:ext cx="6242050" cy="2668587"/>
            <a:chOff x="1006" y="1919"/>
            <a:chExt cx="3932" cy="1681"/>
          </a:xfrm>
        </p:grpSpPr>
        <p:sp>
          <p:nvSpPr>
            <p:cNvPr id="80998" name="Line 103">
              <a:extLst>
                <a:ext uri="{FF2B5EF4-FFF2-40B4-BE49-F238E27FC236}">
                  <a16:creationId xmlns:a16="http://schemas.microsoft.com/office/drawing/2014/main" id="{C24CBF18-D031-497E-9698-A1D2E0300D96}"/>
                </a:ext>
              </a:extLst>
            </p:cNvPr>
            <p:cNvSpPr>
              <a:spLocks noChangeShapeType="1"/>
            </p:cNvSpPr>
            <p:nvPr/>
          </p:nvSpPr>
          <p:spPr bwMode="auto">
            <a:xfrm>
              <a:off x="1079" y="3356"/>
              <a:ext cx="0" cy="24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9" name="Line 104">
              <a:extLst>
                <a:ext uri="{FF2B5EF4-FFF2-40B4-BE49-F238E27FC236}">
                  <a16:creationId xmlns:a16="http://schemas.microsoft.com/office/drawing/2014/main" id="{4BA3D12A-F85B-48BB-92FC-425B7EDD3303}"/>
                </a:ext>
              </a:extLst>
            </p:cNvPr>
            <p:cNvSpPr>
              <a:spLocks noChangeShapeType="1"/>
            </p:cNvSpPr>
            <p:nvPr/>
          </p:nvSpPr>
          <p:spPr bwMode="auto">
            <a:xfrm>
              <a:off x="1089" y="3599"/>
              <a:ext cx="303" cy="1"/>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0" name="Line 105">
              <a:extLst>
                <a:ext uri="{FF2B5EF4-FFF2-40B4-BE49-F238E27FC236}">
                  <a16:creationId xmlns:a16="http://schemas.microsoft.com/office/drawing/2014/main" id="{122D8C26-69AD-41A4-89BC-0CD6644CDC5D}"/>
                </a:ext>
              </a:extLst>
            </p:cNvPr>
            <p:cNvSpPr>
              <a:spLocks noChangeShapeType="1"/>
            </p:cNvSpPr>
            <p:nvPr/>
          </p:nvSpPr>
          <p:spPr bwMode="auto">
            <a:xfrm flipH="1" flipV="1">
              <a:off x="1388" y="3157"/>
              <a:ext cx="1" cy="422"/>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1" name="Line 106">
              <a:extLst>
                <a:ext uri="{FF2B5EF4-FFF2-40B4-BE49-F238E27FC236}">
                  <a16:creationId xmlns:a16="http://schemas.microsoft.com/office/drawing/2014/main" id="{8A95715B-3B94-48DC-8840-7EED727F74EE}"/>
                </a:ext>
              </a:extLst>
            </p:cNvPr>
            <p:cNvSpPr>
              <a:spLocks noChangeShapeType="1"/>
            </p:cNvSpPr>
            <p:nvPr/>
          </p:nvSpPr>
          <p:spPr bwMode="auto">
            <a:xfrm>
              <a:off x="1006" y="2940"/>
              <a:ext cx="382" cy="217"/>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2" name="Line 107">
              <a:extLst>
                <a:ext uri="{FF2B5EF4-FFF2-40B4-BE49-F238E27FC236}">
                  <a16:creationId xmlns:a16="http://schemas.microsoft.com/office/drawing/2014/main" id="{8E3649A0-11DB-4108-863A-1E9517C991EC}"/>
                </a:ext>
              </a:extLst>
            </p:cNvPr>
            <p:cNvSpPr>
              <a:spLocks noChangeShapeType="1"/>
            </p:cNvSpPr>
            <p:nvPr/>
          </p:nvSpPr>
          <p:spPr bwMode="auto">
            <a:xfrm>
              <a:off x="1936" y="3375"/>
              <a:ext cx="0" cy="21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3" name="Line 108">
              <a:extLst>
                <a:ext uri="{FF2B5EF4-FFF2-40B4-BE49-F238E27FC236}">
                  <a16:creationId xmlns:a16="http://schemas.microsoft.com/office/drawing/2014/main" id="{C24F25A7-05DF-48DC-8B54-CF370488BDA5}"/>
                </a:ext>
              </a:extLst>
            </p:cNvPr>
            <p:cNvSpPr>
              <a:spLocks noChangeShapeType="1"/>
            </p:cNvSpPr>
            <p:nvPr/>
          </p:nvSpPr>
          <p:spPr bwMode="auto">
            <a:xfrm>
              <a:off x="1463" y="3592"/>
              <a:ext cx="466"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4" name="Line 109">
              <a:extLst>
                <a:ext uri="{FF2B5EF4-FFF2-40B4-BE49-F238E27FC236}">
                  <a16:creationId xmlns:a16="http://schemas.microsoft.com/office/drawing/2014/main" id="{FD149635-249B-461A-972C-20B4B35DC582}"/>
                </a:ext>
              </a:extLst>
            </p:cNvPr>
            <p:cNvSpPr>
              <a:spLocks noChangeShapeType="1"/>
            </p:cNvSpPr>
            <p:nvPr/>
          </p:nvSpPr>
          <p:spPr bwMode="auto">
            <a:xfrm>
              <a:off x="1463" y="2977"/>
              <a:ext cx="0" cy="615"/>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5" name="Line 110">
              <a:extLst>
                <a:ext uri="{FF2B5EF4-FFF2-40B4-BE49-F238E27FC236}">
                  <a16:creationId xmlns:a16="http://schemas.microsoft.com/office/drawing/2014/main" id="{2B846EBE-91C5-4C68-BE61-7F0E4F4E9540}"/>
                </a:ext>
              </a:extLst>
            </p:cNvPr>
            <p:cNvSpPr>
              <a:spLocks noChangeShapeType="1"/>
            </p:cNvSpPr>
            <p:nvPr/>
          </p:nvSpPr>
          <p:spPr bwMode="auto">
            <a:xfrm>
              <a:off x="1590" y="2430"/>
              <a:ext cx="1" cy="675"/>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6" name="Line 111">
              <a:extLst>
                <a:ext uri="{FF2B5EF4-FFF2-40B4-BE49-F238E27FC236}">
                  <a16:creationId xmlns:a16="http://schemas.microsoft.com/office/drawing/2014/main" id="{2F6251A9-F6F5-4F21-A394-DDF8803690AC}"/>
                </a:ext>
              </a:extLst>
            </p:cNvPr>
            <p:cNvSpPr>
              <a:spLocks noChangeShapeType="1"/>
            </p:cNvSpPr>
            <p:nvPr/>
          </p:nvSpPr>
          <p:spPr bwMode="auto">
            <a:xfrm>
              <a:off x="1591" y="3097"/>
              <a:ext cx="1372"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7" name="Line 112">
              <a:extLst>
                <a:ext uri="{FF2B5EF4-FFF2-40B4-BE49-F238E27FC236}">
                  <a16:creationId xmlns:a16="http://schemas.microsoft.com/office/drawing/2014/main" id="{3FE8981E-07AC-4C2E-A056-8CE8E7209097}"/>
                </a:ext>
              </a:extLst>
            </p:cNvPr>
            <p:cNvSpPr>
              <a:spLocks noChangeShapeType="1"/>
            </p:cNvSpPr>
            <p:nvPr/>
          </p:nvSpPr>
          <p:spPr bwMode="auto">
            <a:xfrm>
              <a:off x="2963" y="3105"/>
              <a:ext cx="0" cy="495"/>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8" name="Line 113">
              <a:extLst>
                <a:ext uri="{FF2B5EF4-FFF2-40B4-BE49-F238E27FC236}">
                  <a16:creationId xmlns:a16="http://schemas.microsoft.com/office/drawing/2014/main" id="{329C4C6A-09AC-4906-A52C-6B2345CADF01}"/>
                </a:ext>
              </a:extLst>
            </p:cNvPr>
            <p:cNvSpPr>
              <a:spLocks noChangeShapeType="1"/>
            </p:cNvSpPr>
            <p:nvPr/>
          </p:nvSpPr>
          <p:spPr bwMode="auto">
            <a:xfrm>
              <a:off x="2513" y="3600"/>
              <a:ext cx="443"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9" name="Line 114">
              <a:extLst>
                <a:ext uri="{FF2B5EF4-FFF2-40B4-BE49-F238E27FC236}">
                  <a16:creationId xmlns:a16="http://schemas.microsoft.com/office/drawing/2014/main" id="{B947D26A-5583-4D48-A993-C6E669586875}"/>
                </a:ext>
              </a:extLst>
            </p:cNvPr>
            <p:cNvSpPr>
              <a:spLocks noChangeShapeType="1"/>
            </p:cNvSpPr>
            <p:nvPr/>
          </p:nvSpPr>
          <p:spPr bwMode="auto">
            <a:xfrm>
              <a:off x="2513" y="3375"/>
              <a:ext cx="0" cy="21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0" name="Line 115">
              <a:extLst>
                <a:ext uri="{FF2B5EF4-FFF2-40B4-BE49-F238E27FC236}">
                  <a16:creationId xmlns:a16="http://schemas.microsoft.com/office/drawing/2014/main" id="{886CBB10-A03E-4DE2-B1DF-14F05A5394C5}"/>
                </a:ext>
              </a:extLst>
            </p:cNvPr>
            <p:cNvSpPr>
              <a:spLocks noChangeShapeType="1"/>
            </p:cNvSpPr>
            <p:nvPr/>
          </p:nvSpPr>
          <p:spPr bwMode="auto">
            <a:xfrm>
              <a:off x="2063" y="2797"/>
              <a:ext cx="8" cy="218"/>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1" name="Line 116">
              <a:extLst>
                <a:ext uri="{FF2B5EF4-FFF2-40B4-BE49-F238E27FC236}">
                  <a16:creationId xmlns:a16="http://schemas.microsoft.com/office/drawing/2014/main" id="{2CD4AB91-BE88-4681-B9EC-518A240F74F3}"/>
                </a:ext>
              </a:extLst>
            </p:cNvPr>
            <p:cNvSpPr>
              <a:spLocks noChangeShapeType="1"/>
            </p:cNvSpPr>
            <p:nvPr/>
          </p:nvSpPr>
          <p:spPr bwMode="auto">
            <a:xfrm>
              <a:off x="1666" y="3022"/>
              <a:ext cx="390"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2" name="Line 117">
              <a:extLst>
                <a:ext uri="{FF2B5EF4-FFF2-40B4-BE49-F238E27FC236}">
                  <a16:creationId xmlns:a16="http://schemas.microsoft.com/office/drawing/2014/main" id="{3272F0AC-81D8-4E3F-845B-EDE3A1B45744}"/>
                </a:ext>
              </a:extLst>
            </p:cNvPr>
            <p:cNvSpPr>
              <a:spLocks noChangeShapeType="1"/>
            </p:cNvSpPr>
            <p:nvPr/>
          </p:nvSpPr>
          <p:spPr bwMode="auto">
            <a:xfrm>
              <a:off x="1666" y="2430"/>
              <a:ext cx="0" cy="592"/>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3" name="Line 118">
              <a:extLst>
                <a:ext uri="{FF2B5EF4-FFF2-40B4-BE49-F238E27FC236}">
                  <a16:creationId xmlns:a16="http://schemas.microsoft.com/office/drawing/2014/main" id="{3F832D94-08F3-4B44-85E9-79DB2A7845B9}"/>
                </a:ext>
              </a:extLst>
            </p:cNvPr>
            <p:cNvSpPr>
              <a:spLocks noChangeShapeType="1"/>
            </p:cNvSpPr>
            <p:nvPr/>
          </p:nvSpPr>
          <p:spPr bwMode="auto">
            <a:xfrm>
              <a:off x="3523" y="2765"/>
              <a:ext cx="8" cy="218"/>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4" name="Line 119">
              <a:extLst>
                <a:ext uri="{FF2B5EF4-FFF2-40B4-BE49-F238E27FC236}">
                  <a16:creationId xmlns:a16="http://schemas.microsoft.com/office/drawing/2014/main" id="{0ADFCCA7-6D07-490C-9A1F-7B6DD06ED8D1}"/>
                </a:ext>
              </a:extLst>
            </p:cNvPr>
            <p:cNvSpPr>
              <a:spLocks noChangeShapeType="1"/>
            </p:cNvSpPr>
            <p:nvPr/>
          </p:nvSpPr>
          <p:spPr bwMode="auto">
            <a:xfrm>
              <a:off x="3126" y="2990"/>
              <a:ext cx="390"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5" name="Line 120">
              <a:extLst>
                <a:ext uri="{FF2B5EF4-FFF2-40B4-BE49-F238E27FC236}">
                  <a16:creationId xmlns:a16="http://schemas.microsoft.com/office/drawing/2014/main" id="{E503632F-BADC-44D5-B84F-2878EE8BA53C}"/>
                </a:ext>
              </a:extLst>
            </p:cNvPr>
            <p:cNvSpPr>
              <a:spLocks noChangeShapeType="1"/>
            </p:cNvSpPr>
            <p:nvPr/>
          </p:nvSpPr>
          <p:spPr bwMode="auto">
            <a:xfrm flipH="1">
              <a:off x="3126" y="1919"/>
              <a:ext cx="3" cy="1071"/>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6" name="Line 121">
              <a:extLst>
                <a:ext uri="{FF2B5EF4-FFF2-40B4-BE49-F238E27FC236}">
                  <a16:creationId xmlns:a16="http://schemas.microsoft.com/office/drawing/2014/main" id="{9192D05E-48AF-40D1-AC1D-BA357671DCBD}"/>
                </a:ext>
              </a:extLst>
            </p:cNvPr>
            <p:cNvSpPr>
              <a:spLocks noChangeShapeType="1"/>
            </p:cNvSpPr>
            <p:nvPr/>
          </p:nvSpPr>
          <p:spPr bwMode="auto">
            <a:xfrm>
              <a:off x="4929" y="2752"/>
              <a:ext cx="8" cy="218"/>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7" name="Line 122">
              <a:extLst>
                <a:ext uri="{FF2B5EF4-FFF2-40B4-BE49-F238E27FC236}">
                  <a16:creationId xmlns:a16="http://schemas.microsoft.com/office/drawing/2014/main" id="{A1778348-DB32-4CE3-A72A-8FAC060AA019}"/>
                </a:ext>
              </a:extLst>
            </p:cNvPr>
            <p:cNvSpPr>
              <a:spLocks noChangeShapeType="1"/>
            </p:cNvSpPr>
            <p:nvPr/>
          </p:nvSpPr>
          <p:spPr bwMode="auto">
            <a:xfrm>
              <a:off x="4596" y="2968"/>
              <a:ext cx="342"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8" name="Line 123">
              <a:extLst>
                <a:ext uri="{FF2B5EF4-FFF2-40B4-BE49-F238E27FC236}">
                  <a16:creationId xmlns:a16="http://schemas.microsoft.com/office/drawing/2014/main" id="{0766EF1B-43CF-4AF8-9220-466BAA5D295A}"/>
                </a:ext>
              </a:extLst>
            </p:cNvPr>
            <p:cNvSpPr>
              <a:spLocks noChangeShapeType="1"/>
            </p:cNvSpPr>
            <p:nvPr/>
          </p:nvSpPr>
          <p:spPr bwMode="auto">
            <a:xfrm flipH="1">
              <a:off x="4589" y="2407"/>
              <a:ext cx="1" cy="561"/>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9" name="Line 124">
              <a:extLst>
                <a:ext uri="{FF2B5EF4-FFF2-40B4-BE49-F238E27FC236}">
                  <a16:creationId xmlns:a16="http://schemas.microsoft.com/office/drawing/2014/main" id="{1AB2DE17-AA6E-4ABB-912F-124D747D3BEE}"/>
                </a:ext>
              </a:extLst>
            </p:cNvPr>
            <p:cNvSpPr>
              <a:spLocks noChangeShapeType="1"/>
            </p:cNvSpPr>
            <p:nvPr/>
          </p:nvSpPr>
          <p:spPr bwMode="auto">
            <a:xfrm>
              <a:off x="3054" y="1927"/>
              <a:ext cx="5" cy="1056"/>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20" name="Line 125">
              <a:extLst>
                <a:ext uri="{FF2B5EF4-FFF2-40B4-BE49-F238E27FC236}">
                  <a16:creationId xmlns:a16="http://schemas.microsoft.com/office/drawing/2014/main" id="{0238A837-CF43-4E66-BE56-0D6C45A76DB3}"/>
                </a:ext>
              </a:extLst>
            </p:cNvPr>
            <p:cNvSpPr>
              <a:spLocks noChangeShapeType="1"/>
            </p:cNvSpPr>
            <p:nvPr/>
          </p:nvSpPr>
          <p:spPr bwMode="auto">
            <a:xfrm>
              <a:off x="2661" y="2983"/>
              <a:ext cx="385" cy="2"/>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21" name="Line 126">
              <a:extLst>
                <a:ext uri="{FF2B5EF4-FFF2-40B4-BE49-F238E27FC236}">
                  <a16:creationId xmlns:a16="http://schemas.microsoft.com/office/drawing/2014/main" id="{AD6CEDA5-D2AC-4ACE-B8D5-01441981B603}"/>
                </a:ext>
              </a:extLst>
            </p:cNvPr>
            <p:cNvSpPr>
              <a:spLocks noChangeShapeType="1"/>
            </p:cNvSpPr>
            <p:nvPr/>
          </p:nvSpPr>
          <p:spPr bwMode="auto">
            <a:xfrm>
              <a:off x="2661" y="2758"/>
              <a:ext cx="0" cy="21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22" name="Line 127">
              <a:extLst>
                <a:ext uri="{FF2B5EF4-FFF2-40B4-BE49-F238E27FC236}">
                  <a16:creationId xmlns:a16="http://schemas.microsoft.com/office/drawing/2014/main" id="{BC4C4FAE-7514-4F27-93AF-C5D852B8C60F}"/>
                </a:ext>
              </a:extLst>
            </p:cNvPr>
            <p:cNvSpPr>
              <a:spLocks noChangeShapeType="1"/>
            </p:cNvSpPr>
            <p:nvPr/>
          </p:nvSpPr>
          <p:spPr bwMode="auto">
            <a:xfrm flipH="1">
              <a:off x="4529" y="2407"/>
              <a:ext cx="1" cy="568"/>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23" name="Line 128">
              <a:extLst>
                <a:ext uri="{FF2B5EF4-FFF2-40B4-BE49-F238E27FC236}">
                  <a16:creationId xmlns:a16="http://schemas.microsoft.com/office/drawing/2014/main" id="{B5BB8463-D65B-4FE3-B9AC-FB41F6725637}"/>
                </a:ext>
              </a:extLst>
            </p:cNvPr>
            <p:cNvSpPr>
              <a:spLocks noChangeShapeType="1"/>
            </p:cNvSpPr>
            <p:nvPr/>
          </p:nvSpPr>
          <p:spPr bwMode="auto">
            <a:xfrm>
              <a:off x="4139" y="2975"/>
              <a:ext cx="391" cy="2"/>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24" name="Line 129">
              <a:extLst>
                <a:ext uri="{FF2B5EF4-FFF2-40B4-BE49-F238E27FC236}">
                  <a16:creationId xmlns:a16="http://schemas.microsoft.com/office/drawing/2014/main" id="{90209B1D-B061-4D46-95DC-5C14B734FED5}"/>
                </a:ext>
              </a:extLst>
            </p:cNvPr>
            <p:cNvSpPr>
              <a:spLocks noChangeShapeType="1"/>
            </p:cNvSpPr>
            <p:nvPr/>
          </p:nvSpPr>
          <p:spPr bwMode="auto">
            <a:xfrm>
              <a:off x="4139" y="2750"/>
              <a:ext cx="0" cy="21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79394" name="Text Box 130">
            <a:extLst>
              <a:ext uri="{FF2B5EF4-FFF2-40B4-BE49-F238E27FC236}">
                <a16:creationId xmlns:a16="http://schemas.microsoft.com/office/drawing/2014/main" id="{57ED1A02-A76D-49CB-8BAA-83F3D59CDF7E}"/>
              </a:ext>
            </a:extLst>
          </p:cNvPr>
          <p:cNvSpPr txBox="1">
            <a:spLocks noChangeArrowheads="1"/>
          </p:cNvSpPr>
          <p:nvPr/>
        </p:nvSpPr>
        <p:spPr bwMode="auto">
          <a:xfrm>
            <a:off x="547688" y="142875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chemeClr val="accent2"/>
                </a:solidFill>
                <a:ea typeface="微软雅黑" panose="020B0503020204020204" pitchFamily="34" charset="-122"/>
                <a:sym typeface="+mn-lt"/>
              </a:rPr>
              <a:t>注：此图中序遍历结果为</a:t>
            </a:r>
            <a:r>
              <a:rPr lang="zh-TW" altLang="en-US" sz="2400" b="0">
                <a:solidFill>
                  <a:schemeClr val="accent2"/>
                </a:solidFill>
                <a:ea typeface="微软雅黑" panose="020B0503020204020204" pitchFamily="34" charset="-122"/>
                <a:sym typeface="+mn-lt"/>
              </a:rPr>
              <a:t>:  </a:t>
            </a:r>
            <a:r>
              <a:rPr lang="en-US" altLang="zh-TW" sz="2400" b="0">
                <a:solidFill>
                  <a:srgbClr val="FF3300"/>
                </a:solidFill>
                <a:ea typeface="微软雅黑" panose="020B0503020204020204" pitchFamily="34" charset="-122"/>
                <a:sym typeface="+mn-lt"/>
              </a:rPr>
              <a:t>H</a:t>
            </a:r>
            <a:r>
              <a:rPr lang="en-US" altLang="zh-TW" sz="2400" b="0">
                <a:solidFill>
                  <a:schemeClr val="accent2"/>
                </a:solidFill>
                <a:ea typeface="微软雅黑" panose="020B0503020204020204" pitchFamily="34" charset="-122"/>
                <a:sym typeface="+mn-lt"/>
              </a:rPr>
              <a:t>, D, I, B, E, A, F, C, </a:t>
            </a:r>
            <a:r>
              <a:rPr lang="en-US" altLang="zh-TW" sz="2400" b="0">
                <a:solidFill>
                  <a:srgbClr val="FF3300"/>
                </a:solidFill>
                <a:ea typeface="微软雅黑" panose="020B0503020204020204" pitchFamily="34" charset="-122"/>
                <a:sym typeface="+mn-lt"/>
              </a:rPr>
              <a:t>G</a:t>
            </a:r>
          </a:p>
        </p:txBody>
      </p:sp>
      <p:grpSp>
        <p:nvGrpSpPr>
          <p:cNvPr id="15" name="Group 132">
            <a:extLst>
              <a:ext uri="{FF2B5EF4-FFF2-40B4-BE49-F238E27FC236}">
                <a16:creationId xmlns:a16="http://schemas.microsoft.com/office/drawing/2014/main" id="{E2B7CD59-1B40-CE4B-9FF7-46B0C3CF78BC}"/>
              </a:ext>
            </a:extLst>
          </p:cNvPr>
          <p:cNvGrpSpPr>
            <a:grpSpLocks/>
          </p:cNvGrpSpPr>
          <p:nvPr/>
        </p:nvGrpSpPr>
        <p:grpSpPr bwMode="auto">
          <a:xfrm>
            <a:off x="2405063" y="2222500"/>
            <a:ext cx="4003675" cy="981075"/>
            <a:chOff x="1510" y="964"/>
            <a:chExt cx="2522" cy="618"/>
          </a:xfrm>
        </p:grpSpPr>
        <p:grpSp>
          <p:nvGrpSpPr>
            <p:cNvPr id="83979" name="Group 133">
              <a:extLst>
                <a:ext uri="{FF2B5EF4-FFF2-40B4-BE49-F238E27FC236}">
                  <a16:creationId xmlns:a16="http://schemas.microsoft.com/office/drawing/2014/main" id="{A5B4D11B-8465-E441-AD49-0CD3EF421920}"/>
                </a:ext>
              </a:extLst>
            </p:cNvPr>
            <p:cNvGrpSpPr>
              <a:grpSpLocks/>
            </p:cNvGrpSpPr>
            <p:nvPr/>
          </p:nvGrpSpPr>
          <p:grpSpPr bwMode="auto">
            <a:xfrm>
              <a:off x="2487" y="1042"/>
              <a:ext cx="1274" cy="274"/>
              <a:chOff x="2524" y="1245"/>
              <a:chExt cx="1274" cy="274"/>
            </a:xfrm>
          </p:grpSpPr>
          <p:sp>
            <p:nvSpPr>
              <p:cNvPr id="81028" name="Rectangle 134">
                <a:extLst>
                  <a:ext uri="{FF2B5EF4-FFF2-40B4-BE49-F238E27FC236}">
                    <a16:creationId xmlns:a16="http://schemas.microsoft.com/office/drawing/2014/main" id="{47099940-8D28-4D9A-A3E5-F8AFA5F1E554}"/>
                  </a:ext>
                </a:extLst>
              </p:cNvPr>
              <p:cNvSpPr>
                <a:spLocks noChangeArrowheads="1"/>
              </p:cNvSpPr>
              <p:nvPr/>
            </p:nvSpPr>
            <p:spPr bwMode="auto">
              <a:xfrm>
                <a:off x="2524" y="1249"/>
                <a:ext cx="1274" cy="270"/>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29" name="Line 135">
                <a:extLst>
                  <a:ext uri="{FF2B5EF4-FFF2-40B4-BE49-F238E27FC236}">
                    <a16:creationId xmlns:a16="http://schemas.microsoft.com/office/drawing/2014/main" id="{02F073CF-1B24-4044-BE23-2C2A0F7F38A6}"/>
                  </a:ext>
                </a:extLst>
              </p:cNvPr>
              <p:cNvSpPr>
                <a:spLocks noChangeShapeType="1"/>
              </p:cNvSpPr>
              <p:nvPr/>
            </p:nvSpPr>
            <p:spPr bwMode="auto">
              <a:xfrm>
                <a:off x="2760" y="1253"/>
                <a:ext cx="0" cy="262"/>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0" name="Line 136">
                <a:extLst>
                  <a:ext uri="{FF2B5EF4-FFF2-40B4-BE49-F238E27FC236}">
                    <a16:creationId xmlns:a16="http://schemas.microsoft.com/office/drawing/2014/main" id="{578463F4-930C-4782-AB42-A40F20CE6671}"/>
                  </a:ext>
                </a:extLst>
              </p:cNvPr>
              <p:cNvSpPr>
                <a:spLocks noChangeShapeType="1"/>
              </p:cNvSpPr>
              <p:nvPr/>
            </p:nvSpPr>
            <p:spPr bwMode="auto">
              <a:xfrm>
                <a:off x="3570" y="1253"/>
                <a:ext cx="0" cy="262"/>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1" name="Line 137">
                <a:extLst>
                  <a:ext uri="{FF2B5EF4-FFF2-40B4-BE49-F238E27FC236}">
                    <a16:creationId xmlns:a16="http://schemas.microsoft.com/office/drawing/2014/main" id="{C99B2D59-470A-4C12-8762-2505E43E11F2}"/>
                  </a:ext>
                </a:extLst>
              </p:cNvPr>
              <p:cNvSpPr>
                <a:spLocks noChangeShapeType="1"/>
              </p:cNvSpPr>
              <p:nvPr/>
            </p:nvSpPr>
            <p:spPr bwMode="auto">
              <a:xfrm>
                <a:off x="2985" y="1245"/>
                <a:ext cx="0" cy="270"/>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2" name="Line 138">
                <a:extLst>
                  <a:ext uri="{FF2B5EF4-FFF2-40B4-BE49-F238E27FC236}">
                    <a16:creationId xmlns:a16="http://schemas.microsoft.com/office/drawing/2014/main" id="{F723D6F1-96EE-412D-BB05-22B68A9F9F7F}"/>
                  </a:ext>
                </a:extLst>
              </p:cNvPr>
              <p:cNvSpPr>
                <a:spLocks noChangeShapeType="1"/>
              </p:cNvSpPr>
              <p:nvPr/>
            </p:nvSpPr>
            <p:spPr bwMode="auto">
              <a:xfrm>
                <a:off x="3352" y="1245"/>
                <a:ext cx="0" cy="263"/>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1033" name="Rectangle 139">
              <a:extLst>
                <a:ext uri="{FF2B5EF4-FFF2-40B4-BE49-F238E27FC236}">
                  <a16:creationId xmlns:a16="http://schemas.microsoft.com/office/drawing/2014/main" id="{266C298B-86EF-49F8-A40D-F24122168DE1}"/>
                </a:ext>
              </a:extLst>
            </p:cNvPr>
            <p:cNvSpPr>
              <a:spLocks noChangeArrowheads="1"/>
            </p:cNvSpPr>
            <p:nvPr/>
          </p:nvSpPr>
          <p:spPr bwMode="auto">
            <a:xfrm>
              <a:off x="2518" y="1050"/>
              <a:ext cx="17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1034" name="Rectangle 140">
              <a:extLst>
                <a:ext uri="{FF2B5EF4-FFF2-40B4-BE49-F238E27FC236}">
                  <a16:creationId xmlns:a16="http://schemas.microsoft.com/office/drawing/2014/main" id="{99666918-BB45-4D16-A608-BBE5D13F6EAE}"/>
                </a:ext>
              </a:extLst>
            </p:cNvPr>
            <p:cNvSpPr>
              <a:spLocks noChangeArrowheads="1"/>
            </p:cNvSpPr>
            <p:nvPr/>
          </p:nvSpPr>
          <p:spPr bwMode="auto">
            <a:xfrm>
              <a:off x="2948" y="1024"/>
              <a:ext cx="389" cy="29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zh-TW" altLang="en-US" sz="2400">
                  <a:solidFill>
                    <a:srgbClr val="66FF33"/>
                  </a:solidFill>
                  <a:latin typeface="+mn-lt"/>
                  <a:ea typeface="+mn-ea"/>
                  <a:cs typeface="+mn-ea"/>
                  <a:sym typeface="+mn-lt"/>
                </a:rPr>
                <a:t>--</a:t>
              </a:r>
            </a:p>
          </p:txBody>
        </p:sp>
        <p:sp>
          <p:nvSpPr>
            <p:cNvPr id="81035" name="Line 141">
              <a:extLst>
                <a:ext uri="{FF2B5EF4-FFF2-40B4-BE49-F238E27FC236}">
                  <a16:creationId xmlns:a16="http://schemas.microsoft.com/office/drawing/2014/main" id="{0CA917FF-2E22-4D58-908F-B5F07D222099}"/>
                </a:ext>
              </a:extLst>
            </p:cNvPr>
            <p:cNvSpPr>
              <a:spLocks noChangeShapeType="1"/>
            </p:cNvSpPr>
            <p:nvPr/>
          </p:nvSpPr>
          <p:spPr bwMode="auto">
            <a:xfrm flipH="1">
              <a:off x="2626" y="1237"/>
              <a:ext cx="240" cy="345"/>
            </a:xfrm>
            <a:prstGeom prst="line">
              <a:avLst/>
            </a:prstGeom>
            <a:noFill/>
            <a:ln w="127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6" name="Line 142">
              <a:extLst>
                <a:ext uri="{FF2B5EF4-FFF2-40B4-BE49-F238E27FC236}">
                  <a16:creationId xmlns:a16="http://schemas.microsoft.com/office/drawing/2014/main" id="{19D5DAB3-B3AC-42B0-BA24-4983A86C70A4}"/>
                </a:ext>
              </a:extLst>
            </p:cNvPr>
            <p:cNvSpPr>
              <a:spLocks noChangeShapeType="1"/>
            </p:cNvSpPr>
            <p:nvPr/>
          </p:nvSpPr>
          <p:spPr bwMode="auto">
            <a:xfrm>
              <a:off x="3456" y="1215"/>
              <a:ext cx="0" cy="225"/>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7" name="Line 143">
              <a:extLst>
                <a:ext uri="{FF2B5EF4-FFF2-40B4-BE49-F238E27FC236}">
                  <a16:creationId xmlns:a16="http://schemas.microsoft.com/office/drawing/2014/main" id="{86423F93-C9BE-43BE-B96A-3B3BDA89B58B}"/>
                </a:ext>
              </a:extLst>
            </p:cNvPr>
            <p:cNvSpPr>
              <a:spLocks noChangeShapeType="1"/>
            </p:cNvSpPr>
            <p:nvPr/>
          </p:nvSpPr>
          <p:spPr bwMode="auto">
            <a:xfrm>
              <a:off x="3469" y="1440"/>
              <a:ext cx="563" cy="0"/>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8" name="Line 144">
              <a:extLst>
                <a:ext uri="{FF2B5EF4-FFF2-40B4-BE49-F238E27FC236}">
                  <a16:creationId xmlns:a16="http://schemas.microsoft.com/office/drawing/2014/main" id="{733801A6-F012-4959-AA29-91A6AD7A3191}"/>
                </a:ext>
              </a:extLst>
            </p:cNvPr>
            <p:cNvSpPr>
              <a:spLocks noChangeShapeType="1"/>
            </p:cNvSpPr>
            <p:nvPr/>
          </p:nvSpPr>
          <p:spPr bwMode="auto">
            <a:xfrm>
              <a:off x="4032" y="1248"/>
              <a:ext cx="0" cy="192"/>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9" name="Line 145">
              <a:extLst>
                <a:ext uri="{FF2B5EF4-FFF2-40B4-BE49-F238E27FC236}">
                  <a16:creationId xmlns:a16="http://schemas.microsoft.com/office/drawing/2014/main" id="{2FE1A9B3-5748-44A3-A1B7-E3200896660D}"/>
                </a:ext>
              </a:extLst>
            </p:cNvPr>
            <p:cNvSpPr>
              <a:spLocks noChangeShapeType="1"/>
            </p:cNvSpPr>
            <p:nvPr/>
          </p:nvSpPr>
          <p:spPr bwMode="auto">
            <a:xfrm>
              <a:off x="3744" y="1248"/>
              <a:ext cx="288" cy="0"/>
            </a:xfrm>
            <a:prstGeom prst="line">
              <a:avLst/>
            </a:prstGeom>
            <a:noFill/>
            <a:ln w="12700">
              <a:solidFill>
                <a:schemeClr val="accent2"/>
              </a:solidFill>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40" name="Line 146">
              <a:extLst>
                <a:ext uri="{FF2B5EF4-FFF2-40B4-BE49-F238E27FC236}">
                  <a16:creationId xmlns:a16="http://schemas.microsoft.com/office/drawing/2014/main" id="{52208690-7153-45E1-A0D3-424D0C3A021A}"/>
                </a:ext>
              </a:extLst>
            </p:cNvPr>
            <p:cNvSpPr>
              <a:spLocks noChangeShapeType="1"/>
            </p:cNvSpPr>
            <p:nvPr/>
          </p:nvSpPr>
          <p:spPr bwMode="auto">
            <a:xfrm>
              <a:off x="1906" y="1169"/>
              <a:ext cx="570" cy="0"/>
            </a:xfrm>
            <a:prstGeom prst="line">
              <a:avLst/>
            </a:prstGeom>
            <a:noFill/>
            <a:ln w="127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41" name="Rectangle 147">
              <a:extLst>
                <a:ext uri="{FF2B5EF4-FFF2-40B4-BE49-F238E27FC236}">
                  <a16:creationId xmlns:a16="http://schemas.microsoft.com/office/drawing/2014/main" id="{DA49E95A-66D3-4A4D-9FDA-1D71F76330B5}"/>
                </a:ext>
              </a:extLst>
            </p:cNvPr>
            <p:cNvSpPr>
              <a:spLocks noChangeArrowheads="1"/>
            </p:cNvSpPr>
            <p:nvPr/>
          </p:nvSpPr>
          <p:spPr bwMode="auto">
            <a:xfrm>
              <a:off x="1510" y="964"/>
              <a:ext cx="45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root</a:t>
              </a:r>
            </a:p>
          </p:txBody>
        </p:sp>
        <p:sp>
          <p:nvSpPr>
            <p:cNvPr id="81042" name="Rectangle 148">
              <a:extLst>
                <a:ext uri="{FF2B5EF4-FFF2-40B4-BE49-F238E27FC236}">
                  <a16:creationId xmlns:a16="http://schemas.microsoft.com/office/drawing/2014/main" id="{DA45CFE7-BAB0-4B72-BDF3-0EC9063B039E}"/>
                </a:ext>
              </a:extLst>
            </p:cNvPr>
            <p:cNvSpPr>
              <a:spLocks noChangeArrowheads="1"/>
            </p:cNvSpPr>
            <p:nvPr/>
          </p:nvSpPr>
          <p:spPr bwMode="auto">
            <a:xfrm>
              <a:off x="3552" y="105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TW" sz="2400">
                  <a:latin typeface="+mn-lt"/>
                  <a:ea typeface="+mn-ea"/>
                  <a:cs typeface="+mn-ea"/>
                  <a:sym typeface="+mn-lt"/>
                </a:rPr>
                <a:t>0</a:t>
              </a:r>
              <a:endParaRPr lang="en-US" altLang="zh-CN" sz="2400">
                <a:latin typeface="+mn-lt"/>
                <a:ea typeface="+mn-ea"/>
                <a:cs typeface="+mn-ea"/>
                <a:sym typeface="+mn-lt"/>
              </a:endParaRPr>
            </a:p>
          </p:txBody>
        </p:sp>
      </p:grpSp>
      <p:sp>
        <p:nvSpPr>
          <p:cNvPr id="147" name="Rectangle 86">
            <a:extLst>
              <a:ext uri="{FF2B5EF4-FFF2-40B4-BE49-F238E27FC236}">
                <a16:creationId xmlns:a16="http://schemas.microsoft.com/office/drawing/2014/main" id="{ABCAA915-57E2-44E8-8A31-0FF92718E994}"/>
              </a:ext>
            </a:extLst>
          </p:cNvPr>
          <p:cNvSpPr>
            <a:spLocks noChangeArrowheads="1"/>
          </p:cNvSpPr>
          <p:nvPr/>
        </p:nvSpPr>
        <p:spPr bwMode="auto">
          <a:xfrm>
            <a:off x="825500" y="153988"/>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j-lt"/>
                <a:ea typeface="微软雅黑" panose="020B0503020204020204" pitchFamily="34" charset="-122"/>
                <a:cs typeface="+mj-cs"/>
                <a:sym typeface="+mn-lt"/>
              </a:rPr>
              <a:t>练习</a:t>
            </a: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779394"/>
                                        </p:tgtEl>
                                        <p:attrNameLst>
                                          <p:attrName>style.visibility</p:attrName>
                                        </p:attrNameLst>
                                      </p:cBhvr>
                                      <p:to>
                                        <p:strVal val="visible"/>
                                      </p:to>
                                    </p:set>
                                    <p:animEffect transition="in" filter="strips(downRight)">
                                      <p:cBhvr>
                                        <p:cTn id="11" dur="500"/>
                                        <p:tgtEl>
                                          <p:spTgt spid="77939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down)">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right)">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394"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矩形 2">
            <a:extLst>
              <a:ext uri="{FF2B5EF4-FFF2-40B4-BE49-F238E27FC236}">
                <a16:creationId xmlns:a16="http://schemas.microsoft.com/office/drawing/2014/main" id="{56F90546-7670-D043-AF65-4AF26BE8D4CC}"/>
              </a:ext>
            </a:extLst>
          </p:cNvPr>
          <p:cNvSpPr>
            <a:spLocks noChangeArrowheads="1"/>
          </p:cNvSpPr>
          <p:nvPr/>
        </p:nvSpPr>
        <p:spPr bwMode="auto">
          <a:xfrm>
            <a:off x="0" y="2486025"/>
            <a:ext cx="5219700" cy="3463925"/>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90115" name="矩形 54">
            <a:extLst>
              <a:ext uri="{FF2B5EF4-FFF2-40B4-BE49-F238E27FC236}">
                <a16:creationId xmlns:a16="http://schemas.microsoft.com/office/drawing/2014/main" id="{3ED976B8-6D72-BF4D-B96E-D42AA9F38F22}"/>
              </a:ext>
            </a:extLst>
          </p:cNvPr>
          <p:cNvSpPr>
            <a:spLocks noChangeArrowheads="1"/>
          </p:cNvSpPr>
          <p:nvPr/>
        </p:nvSpPr>
        <p:spPr bwMode="auto">
          <a:xfrm>
            <a:off x="5499100" y="2486025"/>
            <a:ext cx="3644900" cy="3463925"/>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81922" name="Rectangle 6">
            <a:extLst>
              <a:ext uri="{FF2B5EF4-FFF2-40B4-BE49-F238E27FC236}">
                <a16:creationId xmlns:a16="http://schemas.microsoft.com/office/drawing/2014/main" id="{DFF1872B-087E-4A91-8F57-5C9A35A0B0D7}"/>
              </a:ext>
            </a:extLst>
          </p:cNvPr>
          <p:cNvSpPr>
            <a:spLocks noChangeArrowheads="1"/>
          </p:cNvSpPr>
          <p:nvPr/>
        </p:nvSpPr>
        <p:spPr bwMode="auto">
          <a:xfrm>
            <a:off x="-17463" y="1468438"/>
            <a:ext cx="6207126" cy="657225"/>
          </a:xfrm>
          <a:prstGeom prst="roundRect">
            <a:avLst/>
          </a:prstGeom>
          <a:solidFill>
            <a:srgbClr val="A78DC2"/>
          </a:solidFill>
          <a:ln w="38100">
            <a:noFill/>
            <a:miter lim="800000"/>
            <a:headEnd/>
            <a:tailEnd/>
          </a:ln>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画出与二叉树对应的中序线索二叉树 </a:t>
            </a:r>
          </a:p>
        </p:txBody>
      </p:sp>
      <p:grpSp>
        <p:nvGrpSpPr>
          <p:cNvPr id="2" name="Group 7">
            <a:extLst>
              <a:ext uri="{FF2B5EF4-FFF2-40B4-BE49-F238E27FC236}">
                <a16:creationId xmlns:a16="http://schemas.microsoft.com/office/drawing/2014/main" id="{3AF9B8FC-4430-F042-A396-7A7DBE0EFF80}"/>
              </a:ext>
            </a:extLst>
          </p:cNvPr>
          <p:cNvGrpSpPr>
            <a:grpSpLocks/>
          </p:cNvGrpSpPr>
          <p:nvPr/>
        </p:nvGrpSpPr>
        <p:grpSpPr bwMode="auto">
          <a:xfrm>
            <a:off x="1022350" y="2735263"/>
            <a:ext cx="3429000" cy="2881312"/>
            <a:chOff x="1174" y="864"/>
            <a:chExt cx="2160" cy="1815"/>
          </a:xfrm>
        </p:grpSpPr>
        <p:sp>
          <p:nvSpPr>
            <p:cNvPr id="81924" name="Rectangle 8">
              <a:extLst>
                <a:ext uri="{FF2B5EF4-FFF2-40B4-BE49-F238E27FC236}">
                  <a16:creationId xmlns:a16="http://schemas.microsoft.com/office/drawing/2014/main" id="{71C1CFAA-D2C7-4118-BDE3-493D718E3BB0}"/>
                </a:ext>
              </a:extLst>
            </p:cNvPr>
            <p:cNvSpPr>
              <a:spLocks noChangeArrowheads="1"/>
            </p:cNvSpPr>
            <p:nvPr/>
          </p:nvSpPr>
          <p:spPr bwMode="auto">
            <a:xfrm>
              <a:off x="2192" y="864"/>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28</a:t>
              </a:r>
            </a:p>
          </p:txBody>
        </p:sp>
        <p:sp>
          <p:nvSpPr>
            <p:cNvPr id="81925" name="Rectangle 9">
              <a:extLst>
                <a:ext uri="{FF2B5EF4-FFF2-40B4-BE49-F238E27FC236}">
                  <a16:creationId xmlns:a16="http://schemas.microsoft.com/office/drawing/2014/main" id="{2E40876F-8C3D-46E0-82BF-01741D2F8C6D}"/>
                </a:ext>
              </a:extLst>
            </p:cNvPr>
            <p:cNvSpPr>
              <a:spLocks noChangeArrowheads="1"/>
            </p:cNvSpPr>
            <p:nvPr/>
          </p:nvSpPr>
          <p:spPr bwMode="auto">
            <a:xfrm>
              <a:off x="1798" y="139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25</a:t>
              </a:r>
            </a:p>
          </p:txBody>
        </p:sp>
        <p:grpSp>
          <p:nvGrpSpPr>
            <p:cNvPr id="85032" name="Group 10">
              <a:extLst>
                <a:ext uri="{FF2B5EF4-FFF2-40B4-BE49-F238E27FC236}">
                  <a16:creationId xmlns:a16="http://schemas.microsoft.com/office/drawing/2014/main" id="{BA036D27-3563-A74C-B46D-BB71A443A0CE}"/>
                </a:ext>
              </a:extLst>
            </p:cNvPr>
            <p:cNvGrpSpPr>
              <a:grpSpLocks/>
            </p:cNvGrpSpPr>
            <p:nvPr/>
          </p:nvGrpSpPr>
          <p:grpSpPr bwMode="auto">
            <a:xfrm>
              <a:off x="1680" y="1680"/>
              <a:ext cx="480" cy="240"/>
              <a:chOff x="2304" y="2352"/>
              <a:chExt cx="480" cy="240"/>
            </a:xfrm>
          </p:grpSpPr>
          <p:sp>
            <p:nvSpPr>
              <p:cNvPr id="81927" name="Line 11">
                <a:extLst>
                  <a:ext uri="{FF2B5EF4-FFF2-40B4-BE49-F238E27FC236}">
                    <a16:creationId xmlns:a16="http://schemas.microsoft.com/office/drawing/2014/main" id="{B4C4987F-6A4D-4F63-B47D-B119C71F55E0}"/>
                  </a:ext>
                </a:extLst>
              </p:cNvPr>
              <p:cNvSpPr>
                <a:spLocks noChangeShapeType="1"/>
              </p:cNvSpPr>
              <p:nvPr/>
            </p:nvSpPr>
            <p:spPr bwMode="auto">
              <a:xfrm flipH="1">
                <a:off x="2304" y="2352"/>
                <a:ext cx="192"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28" name="Line 12">
                <a:extLst>
                  <a:ext uri="{FF2B5EF4-FFF2-40B4-BE49-F238E27FC236}">
                    <a16:creationId xmlns:a16="http://schemas.microsoft.com/office/drawing/2014/main" id="{8CFE2C8F-0724-4A68-9C7A-927C88E203F8}"/>
                  </a:ext>
                </a:extLst>
              </p:cNvPr>
              <p:cNvSpPr>
                <a:spLocks noChangeShapeType="1"/>
              </p:cNvSpPr>
              <p:nvPr/>
            </p:nvSpPr>
            <p:spPr bwMode="auto">
              <a:xfrm>
                <a:off x="2640" y="2352"/>
                <a:ext cx="144"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33" name="Group 13">
              <a:extLst>
                <a:ext uri="{FF2B5EF4-FFF2-40B4-BE49-F238E27FC236}">
                  <a16:creationId xmlns:a16="http://schemas.microsoft.com/office/drawing/2014/main" id="{D69279E6-35A5-4348-8888-06872235509B}"/>
                </a:ext>
              </a:extLst>
            </p:cNvPr>
            <p:cNvGrpSpPr>
              <a:grpSpLocks/>
            </p:cNvGrpSpPr>
            <p:nvPr/>
          </p:nvGrpSpPr>
          <p:grpSpPr bwMode="auto">
            <a:xfrm>
              <a:off x="2112" y="1200"/>
              <a:ext cx="480" cy="240"/>
              <a:chOff x="2304" y="2352"/>
              <a:chExt cx="480" cy="240"/>
            </a:xfrm>
          </p:grpSpPr>
          <p:sp>
            <p:nvSpPr>
              <p:cNvPr id="81930" name="Line 14">
                <a:extLst>
                  <a:ext uri="{FF2B5EF4-FFF2-40B4-BE49-F238E27FC236}">
                    <a16:creationId xmlns:a16="http://schemas.microsoft.com/office/drawing/2014/main" id="{60E70E3A-D7EA-435D-B8B1-298AEE6C3676}"/>
                  </a:ext>
                </a:extLst>
              </p:cNvPr>
              <p:cNvSpPr>
                <a:spLocks noChangeShapeType="1"/>
              </p:cNvSpPr>
              <p:nvPr/>
            </p:nvSpPr>
            <p:spPr bwMode="auto">
              <a:xfrm flipH="1">
                <a:off x="2304" y="2352"/>
                <a:ext cx="192"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31" name="Line 15">
                <a:extLst>
                  <a:ext uri="{FF2B5EF4-FFF2-40B4-BE49-F238E27FC236}">
                    <a16:creationId xmlns:a16="http://schemas.microsoft.com/office/drawing/2014/main" id="{FDD55512-3D9E-4845-8F60-15F6B11581C5}"/>
                  </a:ext>
                </a:extLst>
              </p:cNvPr>
              <p:cNvSpPr>
                <a:spLocks noChangeShapeType="1"/>
              </p:cNvSpPr>
              <p:nvPr/>
            </p:nvSpPr>
            <p:spPr bwMode="auto">
              <a:xfrm>
                <a:off x="2640" y="2352"/>
                <a:ext cx="144"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1932" name="Rectangle 16">
              <a:extLst>
                <a:ext uri="{FF2B5EF4-FFF2-40B4-BE49-F238E27FC236}">
                  <a16:creationId xmlns:a16="http://schemas.microsoft.com/office/drawing/2014/main" id="{FED1AF64-D9D6-422E-A9FF-6649260C9975}"/>
                </a:ext>
              </a:extLst>
            </p:cNvPr>
            <p:cNvSpPr>
              <a:spLocks noChangeArrowheads="1"/>
            </p:cNvSpPr>
            <p:nvPr/>
          </p:nvSpPr>
          <p:spPr bwMode="auto">
            <a:xfrm>
              <a:off x="1462" y="187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40</a:t>
              </a:r>
            </a:p>
          </p:txBody>
        </p:sp>
        <p:sp>
          <p:nvSpPr>
            <p:cNvPr id="81933" name="Line 17">
              <a:extLst>
                <a:ext uri="{FF2B5EF4-FFF2-40B4-BE49-F238E27FC236}">
                  <a16:creationId xmlns:a16="http://schemas.microsoft.com/office/drawing/2014/main" id="{AE9536D5-6EF2-46F2-ABDB-AA02295BE4A4}"/>
                </a:ext>
              </a:extLst>
            </p:cNvPr>
            <p:cNvSpPr>
              <a:spLocks noChangeShapeType="1"/>
            </p:cNvSpPr>
            <p:nvPr/>
          </p:nvSpPr>
          <p:spPr bwMode="auto">
            <a:xfrm flipH="1">
              <a:off x="1366" y="2160"/>
              <a:ext cx="192"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34" name="Rectangle 18">
              <a:extLst>
                <a:ext uri="{FF2B5EF4-FFF2-40B4-BE49-F238E27FC236}">
                  <a16:creationId xmlns:a16="http://schemas.microsoft.com/office/drawing/2014/main" id="{B265E19C-0E25-4F37-AFCB-E409A591976D}"/>
                </a:ext>
              </a:extLst>
            </p:cNvPr>
            <p:cNvSpPr>
              <a:spLocks noChangeArrowheads="1"/>
            </p:cNvSpPr>
            <p:nvPr/>
          </p:nvSpPr>
          <p:spPr bwMode="auto">
            <a:xfrm>
              <a:off x="1174" y="23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55</a:t>
              </a:r>
            </a:p>
          </p:txBody>
        </p:sp>
        <p:sp>
          <p:nvSpPr>
            <p:cNvPr id="81935" name="Rectangle 19">
              <a:extLst>
                <a:ext uri="{FF2B5EF4-FFF2-40B4-BE49-F238E27FC236}">
                  <a16:creationId xmlns:a16="http://schemas.microsoft.com/office/drawing/2014/main" id="{13F79919-E73B-44CB-9F47-B247945BDC98}"/>
                </a:ext>
              </a:extLst>
            </p:cNvPr>
            <p:cNvSpPr>
              <a:spLocks noChangeArrowheads="1"/>
            </p:cNvSpPr>
            <p:nvPr/>
          </p:nvSpPr>
          <p:spPr bwMode="auto">
            <a:xfrm>
              <a:off x="1990" y="1872"/>
              <a:ext cx="3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60</a:t>
              </a:r>
            </a:p>
          </p:txBody>
        </p:sp>
        <p:sp>
          <p:nvSpPr>
            <p:cNvPr id="81936" name="Rectangle 20">
              <a:extLst>
                <a:ext uri="{FF2B5EF4-FFF2-40B4-BE49-F238E27FC236}">
                  <a16:creationId xmlns:a16="http://schemas.microsoft.com/office/drawing/2014/main" id="{DBB0D6DD-FB22-4F7A-BB17-E58C61913D5D}"/>
                </a:ext>
              </a:extLst>
            </p:cNvPr>
            <p:cNvSpPr>
              <a:spLocks noChangeArrowheads="1"/>
            </p:cNvSpPr>
            <p:nvPr/>
          </p:nvSpPr>
          <p:spPr bwMode="auto">
            <a:xfrm>
              <a:off x="2564" y="139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33</a:t>
              </a:r>
            </a:p>
          </p:txBody>
        </p:sp>
        <p:grpSp>
          <p:nvGrpSpPr>
            <p:cNvPr id="85039" name="Group 21">
              <a:extLst>
                <a:ext uri="{FF2B5EF4-FFF2-40B4-BE49-F238E27FC236}">
                  <a16:creationId xmlns:a16="http://schemas.microsoft.com/office/drawing/2014/main" id="{891B039D-BE27-C248-B331-9F2307AB241F}"/>
                </a:ext>
              </a:extLst>
            </p:cNvPr>
            <p:cNvGrpSpPr>
              <a:grpSpLocks/>
            </p:cNvGrpSpPr>
            <p:nvPr/>
          </p:nvGrpSpPr>
          <p:grpSpPr bwMode="auto">
            <a:xfrm>
              <a:off x="2470" y="1680"/>
              <a:ext cx="480" cy="240"/>
              <a:chOff x="2304" y="2352"/>
              <a:chExt cx="480" cy="240"/>
            </a:xfrm>
          </p:grpSpPr>
          <p:sp>
            <p:nvSpPr>
              <p:cNvPr id="81938" name="Line 22">
                <a:extLst>
                  <a:ext uri="{FF2B5EF4-FFF2-40B4-BE49-F238E27FC236}">
                    <a16:creationId xmlns:a16="http://schemas.microsoft.com/office/drawing/2014/main" id="{8F84D163-6633-4D4C-9B5E-CDF37E94427D}"/>
                  </a:ext>
                </a:extLst>
              </p:cNvPr>
              <p:cNvSpPr>
                <a:spLocks noChangeShapeType="1"/>
              </p:cNvSpPr>
              <p:nvPr/>
            </p:nvSpPr>
            <p:spPr bwMode="auto">
              <a:xfrm flipH="1">
                <a:off x="2304" y="2352"/>
                <a:ext cx="192"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39" name="Line 23">
                <a:extLst>
                  <a:ext uri="{FF2B5EF4-FFF2-40B4-BE49-F238E27FC236}">
                    <a16:creationId xmlns:a16="http://schemas.microsoft.com/office/drawing/2014/main" id="{7E71E363-8D48-4B94-9A61-EFB188542564}"/>
                  </a:ext>
                </a:extLst>
              </p:cNvPr>
              <p:cNvSpPr>
                <a:spLocks noChangeShapeType="1"/>
              </p:cNvSpPr>
              <p:nvPr/>
            </p:nvSpPr>
            <p:spPr bwMode="auto">
              <a:xfrm>
                <a:off x="2640" y="2352"/>
                <a:ext cx="144"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1940" name="Rectangle 24">
              <a:extLst>
                <a:ext uri="{FF2B5EF4-FFF2-40B4-BE49-F238E27FC236}">
                  <a16:creationId xmlns:a16="http://schemas.microsoft.com/office/drawing/2014/main" id="{C9F66B7A-DED1-4D71-A2F3-1B237C87A0BA}"/>
                </a:ext>
              </a:extLst>
            </p:cNvPr>
            <p:cNvSpPr>
              <a:spLocks noChangeArrowheads="1"/>
            </p:cNvSpPr>
            <p:nvPr/>
          </p:nvSpPr>
          <p:spPr bwMode="auto">
            <a:xfrm>
              <a:off x="2304" y="187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08</a:t>
              </a:r>
            </a:p>
          </p:txBody>
        </p:sp>
        <p:sp>
          <p:nvSpPr>
            <p:cNvPr id="81941" name="Rectangle 25">
              <a:extLst>
                <a:ext uri="{FF2B5EF4-FFF2-40B4-BE49-F238E27FC236}">
                  <a16:creationId xmlns:a16="http://schemas.microsoft.com/office/drawing/2014/main" id="{427B8DDA-0722-49CE-BFF9-434A8C4EB5DE}"/>
                </a:ext>
              </a:extLst>
            </p:cNvPr>
            <p:cNvSpPr>
              <a:spLocks noChangeArrowheads="1"/>
            </p:cNvSpPr>
            <p:nvPr/>
          </p:nvSpPr>
          <p:spPr bwMode="auto">
            <a:xfrm>
              <a:off x="2854" y="1872"/>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54</a:t>
              </a:r>
            </a:p>
          </p:txBody>
        </p:sp>
      </p:grpSp>
      <p:sp>
        <p:nvSpPr>
          <p:cNvPr id="780314" name="Rectangle 26">
            <a:extLst>
              <a:ext uri="{FF2B5EF4-FFF2-40B4-BE49-F238E27FC236}">
                <a16:creationId xmlns:a16="http://schemas.microsoft.com/office/drawing/2014/main" id="{FCF9B4F6-6A23-4CB4-AB91-C76C9D73C71F}"/>
              </a:ext>
            </a:extLst>
          </p:cNvPr>
          <p:cNvSpPr>
            <a:spLocks noChangeArrowheads="1"/>
          </p:cNvSpPr>
          <p:nvPr/>
        </p:nvSpPr>
        <p:spPr bwMode="auto">
          <a:xfrm>
            <a:off x="5491163" y="2565400"/>
            <a:ext cx="3652837"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b="0">
                <a:ea typeface="微软雅黑" panose="020B0503020204020204" pitchFamily="34" charset="-122"/>
                <a:sym typeface="+mn-lt"/>
              </a:rPr>
              <a:t>因为中序遍历序列是：</a:t>
            </a:r>
            <a:r>
              <a:rPr lang="en-US" altLang="zh-CN" b="0">
                <a:solidFill>
                  <a:srgbClr val="FF3300"/>
                </a:solidFill>
                <a:ea typeface="微软雅黑" panose="020B0503020204020204" pitchFamily="34" charset="-122"/>
                <a:sym typeface="+mn-lt"/>
              </a:rPr>
              <a:t>55</a:t>
            </a:r>
            <a:r>
              <a:rPr lang="en-US" altLang="zh-CN" b="0">
                <a:ea typeface="微软雅黑" panose="020B0503020204020204" pitchFamily="34" charset="-122"/>
                <a:sym typeface="+mn-lt"/>
              </a:rPr>
              <a:t> 40 25 60 </a:t>
            </a:r>
            <a:r>
              <a:rPr lang="en-US" altLang="zh-CN" b="0">
                <a:solidFill>
                  <a:schemeClr val="hlink"/>
                </a:solidFill>
                <a:ea typeface="微软雅黑" panose="020B0503020204020204" pitchFamily="34" charset="-122"/>
                <a:sym typeface="+mn-lt"/>
              </a:rPr>
              <a:t>28</a:t>
            </a:r>
            <a:r>
              <a:rPr lang="en-US" altLang="zh-CN" b="0">
                <a:ea typeface="微软雅黑" panose="020B0503020204020204" pitchFamily="34" charset="-122"/>
                <a:sym typeface="+mn-lt"/>
              </a:rPr>
              <a:t>  08 33 </a:t>
            </a:r>
            <a:r>
              <a:rPr lang="en-US" altLang="zh-CN" b="0">
                <a:solidFill>
                  <a:srgbClr val="FF3300"/>
                </a:solidFill>
                <a:ea typeface="微软雅黑" panose="020B0503020204020204" pitchFamily="34" charset="-122"/>
                <a:sym typeface="+mn-lt"/>
              </a:rPr>
              <a:t>54</a:t>
            </a:r>
          </a:p>
          <a:p>
            <a:pPr eaLnBrk="1" hangingPunct="1">
              <a:lnSpc>
                <a:spcPct val="125000"/>
              </a:lnSpc>
              <a:buFont typeface="Arial" panose="020B0604020202020204" pitchFamily="34" charset="0"/>
              <a:buNone/>
            </a:pPr>
            <a:r>
              <a:rPr lang="zh-CN" altLang="en-US" b="0">
                <a:ea typeface="微软雅黑" panose="020B0503020204020204" pitchFamily="34" charset="-122"/>
                <a:sym typeface="+mn-lt"/>
              </a:rPr>
              <a:t>对应线索树应当按此规律连线，即</a:t>
            </a:r>
            <a:r>
              <a:rPr lang="zh-CN" altLang="en-US" b="0">
                <a:solidFill>
                  <a:schemeClr val="accent2"/>
                </a:solidFill>
                <a:ea typeface="微软雅黑" panose="020B0503020204020204" pitchFamily="34" charset="-122"/>
                <a:sym typeface="+mn-lt"/>
              </a:rPr>
              <a:t>在原二叉树中添加虚线。</a:t>
            </a:r>
            <a:endParaRPr lang="zh-CN" altLang="en-US" b="0">
              <a:ea typeface="微软雅黑" panose="020B0503020204020204" pitchFamily="34" charset="-122"/>
              <a:sym typeface="+mn-lt"/>
            </a:endParaRPr>
          </a:p>
        </p:txBody>
      </p:sp>
      <p:grpSp>
        <p:nvGrpSpPr>
          <p:cNvPr id="6" name="Group 27">
            <a:extLst>
              <a:ext uri="{FF2B5EF4-FFF2-40B4-BE49-F238E27FC236}">
                <a16:creationId xmlns:a16="http://schemas.microsoft.com/office/drawing/2014/main" id="{A5701A0C-467D-2540-AE54-ED92E24F82DB}"/>
              </a:ext>
            </a:extLst>
          </p:cNvPr>
          <p:cNvGrpSpPr>
            <a:grpSpLocks/>
          </p:cNvGrpSpPr>
          <p:nvPr/>
        </p:nvGrpSpPr>
        <p:grpSpPr bwMode="auto">
          <a:xfrm>
            <a:off x="301625" y="3192463"/>
            <a:ext cx="4578350" cy="2133600"/>
            <a:chOff x="720" y="1200"/>
            <a:chExt cx="2884" cy="1344"/>
          </a:xfrm>
        </p:grpSpPr>
        <p:grpSp>
          <p:nvGrpSpPr>
            <p:cNvPr id="85001" name="Group 28">
              <a:extLst>
                <a:ext uri="{FF2B5EF4-FFF2-40B4-BE49-F238E27FC236}">
                  <a16:creationId xmlns:a16="http://schemas.microsoft.com/office/drawing/2014/main" id="{07E9F8D0-5198-4A42-B80B-3A63894C9291}"/>
                </a:ext>
              </a:extLst>
            </p:cNvPr>
            <p:cNvGrpSpPr>
              <a:grpSpLocks/>
            </p:cNvGrpSpPr>
            <p:nvPr/>
          </p:nvGrpSpPr>
          <p:grpSpPr bwMode="auto">
            <a:xfrm>
              <a:off x="912" y="1922"/>
              <a:ext cx="247" cy="622"/>
              <a:chOff x="192" y="2208"/>
              <a:chExt cx="247" cy="622"/>
            </a:xfrm>
          </p:grpSpPr>
          <p:sp>
            <p:nvSpPr>
              <p:cNvPr id="81945" name="Line 29">
                <a:extLst>
                  <a:ext uri="{FF2B5EF4-FFF2-40B4-BE49-F238E27FC236}">
                    <a16:creationId xmlns:a16="http://schemas.microsoft.com/office/drawing/2014/main" id="{A590C680-E0C8-42E7-B95D-153B1C721A19}"/>
                  </a:ext>
                </a:extLst>
              </p:cNvPr>
              <p:cNvSpPr>
                <a:spLocks noChangeShapeType="1"/>
              </p:cNvSpPr>
              <p:nvPr/>
            </p:nvSpPr>
            <p:spPr bwMode="auto">
              <a:xfrm flipH="1">
                <a:off x="200" y="2829"/>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46" name="Line 30">
                <a:extLst>
                  <a:ext uri="{FF2B5EF4-FFF2-40B4-BE49-F238E27FC236}">
                    <a16:creationId xmlns:a16="http://schemas.microsoft.com/office/drawing/2014/main" id="{06D4F1DF-3020-4292-99CA-34C0B6B54722}"/>
                  </a:ext>
                </a:extLst>
              </p:cNvPr>
              <p:cNvSpPr>
                <a:spLocks noChangeShapeType="1"/>
              </p:cNvSpPr>
              <p:nvPr/>
            </p:nvSpPr>
            <p:spPr bwMode="auto">
              <a:xfrm flipH="1" flipV="1">
                <a:off x="192" y="2208"/>
                <a:ext cx="1" cy="621"/>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1947" name="Rectangle 31">
              <a:extLst>
                <a:ext uri="{FF2B5EF4-FFF2-40B4-BE49-F238E27FC236}">
                  <a16:creationId xmlns:a16="http://schemas.microsoft.com/office/drawing/2014/main" id="{78DC8A45-C2A5-490F-BDE2-CDE0916CD889}"/>
                </a:ext>
              </a:extLst>
            </p:cNvPr>
            <p:cNvSpPr>
              <a:spLocks noChangeArrowheads="1"/>
            </p:cNvSpPr>
            <p:nvPr/>
          </p:nvSpPr>
          <p:spPr bwMode="auto">
            <a:xfrm>
              <a:off x="720" y="1536"/>
              <a:ext cx="4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solidFill>
                    <a:srgbClr val="FFC000"/>
                  </a:solidFill>
                  <a:latin typeface="+mn-lt"/>
                  <a:ea typeface="+mn-ea"/>
                  <a:cs typeface="+mn-ea"/>
                  <a:sym typeface="+mn-lt"/>
                </a:rPr>
                <a:t>NIL</a:t>
              </a:r>
            </a:p>
          </p:txBody>
        </p:sp>
        <p:grpSp>
          <p:nvGrpSpPr>
            <p:cNvPr id="85003" name="Group 32">
              <a:extLst>
                <a:ext uri="{FF2B5EF4-FFF2-40B4-BE49-F238E27FC236}">
                  <a16:creationId xmlns:a16="http://schemas.microsoft.com/office/drawing/2014/main" id="{669A9201-20D5-834F-A6C7-A4129BC1E4A6}"/>
                </a:ext>
              </a:extLst>
            </p:cNvPr>
            <p:cNvGrpSpPr>
              <a:grpSpLocks/>
            </p:cNvGrpSpPr>
            <p:nvPr/>
          </p:nvGrpSpPr>
          <p:grpSpPr bwMode="auto">
            <a:xfrm>
              <a:off x="1462" y="2160"/>
              <a:ext cx="199" cy="384"/>
              <a:chOff x="1001" y="3183"/>
              <a:chExt cx="247" cy="526"/>
            </a:xfrm>
          </p:grpSpPr>
          <p:sp>
            <p:nvSpPr>
              <p:cNvPr id="81949" name="Line 33">
                <a:extLst>
                  <a:ext uri="{FF2B5EF4-FFF2-40B4-BE49-F238E27FC236}">
                    <a16:creationId xmlns:a16="http://schemas.microsoft.com/office/drawing/2014/main" id="{5EC420A8-3A0A-48E2-A9A0-8A99D13FB070}"/>
                  </a:ext>
                </a:extLst>
              </p:cNvPr>
              <p:cNvSpPr>
                <a:spLocks noChangeShapeType="1"/>
              </p:cNvSpPr>
              <p:nvPr/>
            </p:nvSpPr>
            <p:spPr bwMode="auto">
              <a:xfrm>
                <a:off x="1001" y="3708"/>
                <a:ext cx="240"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50" name="Line 34">
                <a:extLst>
                  <a:ext uri="{FF2B5EF4-FFF2-40B4-BE49-F238E27FC236}">
                    <a16:creationId xmlns:a16="http://schemas.microsoft.com/office/drawing/2014/main" id="{0A37B74E-2A2A-48DA-A144-7478C03005C7}"/>
                  </a:ext>
                </a:extLst>
              </p:cNvPr>
              <p:cNvSpPr>
                <a:spLocks noChangeShapeType="1"/>
              </p:cNvSpPr>
              <p:nvPr/>
            </p:nvSpPr>
            <p:spPr bwMode="auto">
              <a:xfrm flipV="1">
                <a:off x="1247" y="3183"/>
                <a:ext cx="1"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04" name="Group 35">
              <a:extLst>
                <a:ext uri="{FF2B5EF4-FFF2-40B4-BE49-F238E27FC236}">
                  <a16:creationId xmlns:a16="http://schemas.microsoft.com/office/drawing/2014/main" id="{49679690-C73D-A048-84B3-8E72640638D0}"/>
                </a:ext>
              </a:extLst>
            </p:cNvPr>
            <p:cNvGrpSpPr>
              <a:grpSpLocks/>
            </p:cNvGrpSpPr>
            <p:nvPr/>
          </p:nvGrpSpPr>
          <p:grpSpPr bwMode="auto">
            <a:xfrm>
              <a:off x="1750" y="1680"/>
              <a:ext cx="96" cy="382"/>
              <a:chOff x="1001" y="3183"/>
              <a:chExt cx="247" cy="526"/>
            </a:xfrm>
          </p:grpSpPr>
          <p:sp>
            <p:nvSpPr>
              <p:cNvPr id="81952" name="Line 36">
                <a:extLst>
                  <a:ext uri="{FF2B5EF4-FFF2-40B4-BE49-F238E27FC236}">
                    <a16:creationId xmlns:a16="http://schemas.microsoft.com/office/drawing/2014/main" id="{13C63A42-0DD4-4D08-81FB-EABBAA32D4C9}"/>
                  </a:ext>
                </a:extLst>
              </p:cNvPr>
              <p:cNvSpPr>
                <a:spLocks noChangeShapeType="1"/>
              </p:cNvSpPr>
              <p:nvPr/>
            </p:nvSpPr>
            <p:spPr bwMode="auto">
              <a:xfrm>
                <a:off x="1001" y="3708"/>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53" name="Line 37">
                <a:extLst>
                  <a:ext uri="{FF2B5EF4-FFF2-40B4-BE49-F238E27FC236}">
                    <a16:creationId xmlns:a16="http://schemas.microsoft.com/office/drawing/2014/main" id="{B3FD2D6D-76E0-4531-BF37-8AB4016B9B1A}"/>
                  </a:ext>
                </a:extLst>
              </p:cNvPr>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05" name="Group 38">
              <a:extLst>
                <a:ext uri="{FF2B5EF4-FFF2-40B4-BE49-F238E27FC236}">
                  <a16:creationId xmlns:a16="http://schemas.microsoft.com/office/drawing/2014/main" id="{A94B8038-7D14-414E-A24F-3ACCA25518BC}"/>
                </a:ext>
              </a:extLst>
            </p:cNvPr>
            <p:cNvGrpSpPr>
              <a:grpSpLocks/>
            </p:cNvGrpSpPr>
            <p:nvPr/>
          </p:nvGrpSpPr>
          <p:grpSpPr bwMode="auto">
            <a:xfrm>
              <a:off x="2230" y="1200"/>
              <a:ext cx="96" cy="864"/>
              <a:chOff x="1001" y="3183"/>
              <a:chExt cx="247" cy="526"/>
            </a:xfrm>
          </p:grpSpPr>
          <p:sp>
            <p:nvSpPr>
              <p:cNvPr id="81955" name="Line 39">
                <a:extLst>
                  <a:ext uri="{FF2B5EF4-FFF2-40B4-BE49-F238E27FC236}">
                    <a16:creationId xmlns:a16="http://schemas.microsoft.com/office/drawing/2014/main" id="{34235BC9-3A90-4B90-A1F4-58364C600130}"/>
                  </a:ext>
                </a:extLst>
              </p:cNvPr>
              <p:cNvSpPr>
                <a:spLocks noChangeShapeType="1"/>
              </p:cNvSpPr>
              <p:nvPr/>
            </p:nvSpPr>
            <p:spPr bwMode="auto">
              <a:xfrm>
                <a:off x="1001" y="3708"/>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56" name="Line 40">
                <a:extLst>
                  <a:ext uri="{FF2B5EF4-FFF2-40B4-BE49-F238E27FC236}">
                    <a16:creationId xmlns:a16="http://schemas.microsoft.com/office/drawing/2014/main" id="{ED06B674-856F-4CEE-B624-BB1FCE02D6B6}"/>
                  </a:ext>
                </a:extLst>
              </p:cNvPr>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06" name="Group 41">
              <a:extLst>
                <a:ext uri="{FF2B5EF4-FFF2-40B4-BE49-F238E27FC236}">
                  <a16:creationId xmlns:a16="http://schemas.microsoft.com/office/drawing/2014/main" id="{74199B9E-A8E0-584D-849B-02C87CED1DE2}"/>
                </a:ext>
              </a:extLst>
            </p:cNvPr>
            <p:cNvGrpSpPr>
              <a:grpSpLocks/>
            </p:cNvGrpSpPr>
            <p:nvPr/>
          </p:nvGrpSpPr>
          <p:grpSpPr bwMode="auto">
            <a:xfrm flipH="1">
              <a:off x="1990" y="1680"/>
              <a:ext cx="48" cy="384"/>
              <a:chOff x="1001" y="3183"/>
              <a:chExt cx="247" cy="526"/>
            </a:xfrm>
          </p:grpSpPr>
          <p:sp>
            <p:nvSpPr>
              <p:cNvPr id="81958" name="Line 42">
                <a:extLst>
                  <a:ext uri="{FF2B5EF4-FFF2-40B4-BE49-F238E27FC236}">
                    <a16:creationId xmlns:a16="http://schemas.microsoft.com/office/drawing/2014/main" id="{E6F9E520-ED6B-4354-B572-D7742253D019}"/>
                  </a:ext>
                </a:extLst>
              </p:cNvPr>
              <p:cNvSpPr>
                <a:spLocks noChangeShapeType="1"/>
              </p:cNvSpPr>
              <p:nvPr/>
            </p:nvSpPr>
            <p:spPr bwMode="auto">
              <a:xfrm>
                <a:off x="1001" y="3708"/>
                <a:ext cx="237"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59" name="Line 43">
                <a:extLst>
                  <a:ext uri="{FF2B5EF4-FFF2-40B4-BE49-F238E27FC236}">
                    <a16:creationId xmlns:a16="http://schemas.microsoft.com/office/drawing/2014/main" id="{42086842-66A0-48AA-AEA4-981C68AE01F5}"/>
                  </a:ext>
                </a:extLst>
              </p:cNvPr>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07" name="Group 44">
              <a:extLst>
                <a:ext uri="{FF2B5EF4-FFF2-40B4-BE49-F238E27FC236}">
                  <a16:creationId xmlns:a16="http://schemas.microsoft.com/office/drawing/2014/main" id="{2982F11D-1DA3-FE47-9692-59382205B2DE}"/>
                </a:ext>
              </a:extLst>
            </p:cNvPr>
            <p:cNvGrpSpPr>
              <a:grpSpLocks/>
            </p:cNvGrpSpPr>
            <p:nvPr/>
          </p:nvGrpSpPr>
          <p:grpSpPr bwMode="auto">
            <a:xfrm flipH="1">
              <a:off x="2806" y="1776"/>
              <a:ext cx="48" cy="384"/>
              <a:chOff x="1001" y="3183"/>
              <a:chExt cx="247" cy="526"/>
            </a:xfrm>
          </p:grpSpPr>
          <p:sp>
            <p:nvSpPr>
              <p:cNvPr id="81961" name="Line 45">
                <a:extLst>
                  <a:ext uri="{FF2B5EF4-FFF2-40B4-BE49-F238E27FC236}">
                    <a16:creationId xmlns:a16="http://schemas.microsoft.com/office/drawing/2014/main" id="{D509EC45-B081-4A09-BD7D-D087F12E43A7}"/>
                  </a:ext>
                </a:extLst>
              </p:cNvPr>
              <p:cNvSpPr>
                <a:spLocks noChangeShapeType="1"/>
              </p:cNvSpPr>
              <p:nvPr/>
            </p:nvSpPr>
            <p:spPr bwMode="auto">
              <a:xfrm>
                <a:off x="1001" y="3708"/>
                <a:ext cx="237"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62" name="Line 46">
                <a:extLst>
                  <a:ext uri="{FF2B5EF4-FFF2-40B4-BE49-F238E27FC236}">
                    <a16:creationId xmlns:a16="http://schemas.microsoft.com/office/drawing/2014/main" id="{638A81F7-EC7B-4F73-9054-CAD2643D46A4}"/>
                  </a:ext>
                </a:extLst>
              </p:cNvPr>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08" name="Group 47">
              <a:extLst>
                <a:ext uri="{FF2B5EF4-FFF2-40B4-BE49-F238E27FC236}">
                  <a16:creationId xmlns:a16="http://schemas.microsoft.com/office/drawing/2014/main" id="{D2FCD65A-AF24-604B-8DB6-4E7D924C4F14}"/>
                </a:ext>
              </a:extLst>
            </p:cNvPr>
            <p:cNvGrpSpPr>
              <a:grpSpLocks/>
            </p:cNvGrpSpPr>
            <p:nvPr/>
          </p:nvGrpSpPr>
          <p:grpSpPr bwMode="auto">
            <a:xfrm flipH="1">
              <a:off x="2374" y="1200"/>
              <a:ext cx="96" cy="960"/>
              <a:chOff x="1001" y="3183"/>
              <a:chExt cx="247" cy="526"/>
            </a:xfrm>
          </p:grpSpPr>
          <p:sp>
            <p:nvSpPr>
              <p:cNvPr id="81964" name="Line 48">
                <a:extLst>
                  <a:ext uri="{FF2B5EF4-FFF2-40B4-BE49-F238E27FC236}">
                    <a16:creationId xmlns:a16="http://schemas.microsoft.com/office/drawing/2014/main" id="{97E4D48A-716D-42AA-8537-8D366BD9CABC}"/>
                  </a:ext>
                </a:extLst>
              </p:cNvPr>
              <p:cNvSpPr>
                <a:spLocks noChangeShapeType="1"/>
              </p:cNvSpPr>
              <p:nvPr/>
            </p:nvSpPr>
            <p:spPr bwMode="auto">
              <a:xfrm>
                <a:off x="1001" y="3708"/>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65" name="Line 49">
                <a:extLst>
                  <a:ext uri="{FF2B5EF4-FFF2-40B4-BE49-F238E27FC236}">
                    <a16:creationId xmlns:a16="http://schemas.microsoft.com/office/drawing/2014/main" id="{BD5538A0-4AC8-44EA-B9D9-5654465D35FC}"/>
                  </a:ext>
                </a:extLst>
              </p:cNvPr>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09" name="Group 50">
              <a:extLst>
                <a:ext uri="{FF2B5EF4-FFF2-40B4-BE49-F238E27FC236}">
                  <a16:creationId xmlns:a16="http://schemas.microsoft.com/office/drawing/2014/main" id="{53CFA1D0-0591-1C42-AA7F-98D3023EFBBF}"/>
                </a:ext>
              </a:extLst>
            </p:cNvPr>
            <p:cNvGrpSpPr>
              <a:grpSpLocks/>
            </p:cNvGrpSpPr>
            <p:nvPr/>
          </p:nvGrpSpPr>
          <p:grpSpPr bwMode="auto">
            <a:xfrm>
              <a:off x="2614" y="1776"/>
              <a:ext cx="96" cy="382"/>
              <a:chOff x="1001" y="3183"/>
              <a:chExt cx="247" cy="526"/>
            </a:xfrm>
          </p:grpSpPr>
          <p:sp>
            <p:nvSpPr>
              <p:cNvPr id="81967" name="Line 51">
                <a:extLst>
                  <a:ext uri="{FF2B5EF4-FFF2-40B4-BE49-F238E27FC236}">
                    <a16:creationId xmlns:a16="http://schemas.microsoft.com/office/drawing/2014/main" id="{E42ADC63-CDE1-4A7F-8A55-567DB18500E2}"/>
                  </a:ext>
                </a:extLst>
              </p:cNvPr>
              <p:cNvSpPr>
                <a:spLocks noChangeShapeType="1"/>
              </p:cNvSpPr>
              <p:nvPr/>
            </p:nvSpPr>
            <p:spPr bwMode="auto">
              <a:xfrm>
                <a:off x="1001" y="3708"/>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68" name="Line 52">
                <a:extLst>
                  <a:ext uri="{FF2B5EF4-FFF2-40B4-BE49-F238E27FC236}">
                    <a16:creationId xmlns:a16="http://schemas.microsoft.com/office/drawing/2014/main" id="{124985F3-D042-411C-8A98-218EE7D249CC}"/>
                  </a:ext>
                </a:extLst>
              </p:cNvPr>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10" name="Group 53">
              <a:extLst>
                <a:ext uri="{FF2B5EF4-FFF2-40B4-BE49-F238E27FC236}">
                  <a16:creationId xmlns:a16="http://schemas.microsoft.com/office/drawing/2014/main" id="{1F2DED1F-2F1E-1B4E-A697-76B5E040722C}"/>
                </a:ext>
              </a:extLst>
            </p:cNvPr>
            <p:cNvGrpSpPr>
              <a:grpSpLocks/>
            </p:cNvGrpSpPr>
            <p:nvPr/>
          </p:nvGrpSpPr>
          <p:grpSpPr bwMode="auto">
            <a:xfrm>
              <a:off x="3161" y="1728"/>
              <a:ext cx="199" cy="432"/>
              <a:chOff x="1001" y="3183"/>
              <a:chExt cx="247" cy="526"/>
            </a:xfrm>
          </p:grpSpPr>
          <p:sp>
            <p:nvSpPr>
              <p:cNvPr id="81970" name="Line 54">
                <a:extLst>
                  <a:ext uri="{FF2B5EF4-FFF2-40B4-BE49-F238E27FC236}">
                    <a16:creationId xmlns:a16="http://schemas.microsoft.com/office/drawing/2014/main" id="{FBDEDB81-71C0-45CD-BAC6-7D79D732C4AE}"/>
                  </a:ext>
                </a:extLst>
              </p:cNvPr>
              <p:cNvSpPr>
                <a:spLocks noChangeShapeType="1"/>
              </p:cNvSpPr>
              <p:nvPr/>
            </p:nvSpPr>
            <p:spPr bwMode="auto">
              <a:xfrm>
                <a:off x="1001" y="3708"/>
                <a:ext cx="240"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71" name="Line 55">
                <a:extLst>
                  <a:ext uri="{FF2B5EF4-FFF2-40B4-BE49-F238E27FC236}">
                    <a16:creationId xmlns:a16="http://schemas.microsoft.com/office/drawing/2014/main" id="{36FD1FE9-C0F3-4AF4-8447-43A9C370AC8C}"/>
                  </a:ext>
                </a:extLst>
              </p:cNvPr>
              <p:cNvSpPr>
                <a:spLocks noChangeShapeType="1"/>
              </p:cNvSpPr>
              <p:nvPr/>
            </p:nvSpPr>
            <p:spPr bwMode="auto">
              <a:xfrm flipV="1">
                <a:off x="1247" y="3183"/>
                <a:ext cx="1"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1972" name="Rectangle 56">
              <a:extLst>
                <a:ext uri="{FF2B5EF4-FFF2-40B4-BE49-F238E27FC236}">
                  <a16:creationId xmlns:a16="http://schemas.microsoft.com/office/drawing/2014/main" id="{92673E6B-9702-434D-997A-A718EAD5345E}"/>
                </a:ext>
              </a:extLst>
            </p:cNvPr>
            <p:cNvSpPr>
              <a:spLocks noChangeArrowheads="1"/>
            </p:cNvSpPr>
            <p:nvPr/>
          </p:nvSpPr>
          <p:spPr bwMode="auto">
            <a:xfrm>
              <a:off x="3142" y="1440"/>
              <a:ext cx="4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solidFill>
                    <a:srgbClr val="FF0000"/>
                  </a:solidFill>
                  <a:latin typeface="+mn-lt"/>
                  <a:ea typeface="+mn-ea"/>
                  <a:cs typeface="+mn-ea"/>
                  <a:sym typeface="+mn-lt"/>
                </a:rPr>
                <a:t>NIL</a:t>
              </a:r>
            </a:p>
          </p:txBody>
        </p:sp>
      </p:grpSp>
      <p:sp>
        <p:nvSpPr>
          <p:cNvPr id="81973" name="Rectangle 58">
            <a:extLst>
              <a:ext uri="{FF2B5EF4-FFF2-40B4-BE49-F238E27FC236}">
                <a16:creationId xmlns:a16="http://schemas.microsoft.com/office/drawing/2014/main" id="{4706D488-6183-49EA-B676-67957BE1384C}"/>
              </a:ext>
            </a:extLst>
          </p:cNvPr>
          <p:cNvSpPr>
            <a:spLocks noChangeArrowheads="1"/>
          </p:cNvSpPr>
          <p:nvPr/>
        </p:nvSpPr>
        <p:spPr bwMode="auto">
          <a:xfrm>
            <a:off x="963613" y="15240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a:solidFill>
                  <a:schemeClr val="bg1"/>
                </a:solidFill>
                <a:latin typeface="+mj-lt"/>
                <a:ea typeface="微软雅黑" panose="020B0503020204020204" pitchFamily="34" charset="-122"/>
                <a:cs typeface="+mj-cs"/>
                <a:sym typeface="+mn-lt"/>
              </a:rPr>
              <a:t>练习</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0114"/>
                                        </p:tgtEl>
                                        <p:attrNameLst>
                                          <p:attrName>style.visibility</p:attrName>
                                        </p:attrNameLst>
                                      </p:cBhvr>
                                      <p:to>
                                        <p:strVal val="visible"/>
                                      </p:to>
                                    </p:set>
                                    <p:anim calcmode="lin" valueType="num">
                                      <p:cBhvr additive="base">
                                        <p:cTn id="7" dur="500" fill="hold"/>
                                        <p:tgtEl>
                                          <p:spTgt spid="90114"/>
                                        </p:tgtEl>
                                        <p:attrNameLst>
                                          <p:attrName>ppt_x</p:attrName>
                                        </p:attrNameLst>
                                      </p:cBhvr>
                                      <p:tavLst>
                                        <p:tav tm="0">
                                          <p:val>
                                            <p:strVal val="#ppt_x"/>
                                          </p:val>
                                        </p:tav>
                                        <p:tav tm="100000">
                                          <p:val>
                                            <p:strVal val="#ppt_x"/>
                                          </p:val>
                                        </p:tav>
                                      </p:tavLst>
                                    </p:anim>
                                    <p:anim calcmode="lin" valueType="num">
                                      <p:cBhvr additive="base">
                                        <p:cTn id="8" dur="500" fill="hold"/>
                                        <p:tgtEl>
                                          <p:spTgt spid="9011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0115"/>
                                        </p:tgtEl>
                                        <p:attrNameLst>
                                          <p:attrName>style.visibility</p:attrName>
                                        </p:attrNameLst>
                                      </p:cBhvr>
                                      <p:to>
                                        <p:strVal val="visible"/>
                                      </p:to>
                                    </p:set>
                                    <p:animEffect transition="in" filter="wipe(down)">
                                      <p:cBhvr>
                                        <p:cTn id="22" dur="500"/>
                                        <p:tgtEl>
                                          <p:spTgt spid="901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780314">
                                            <p:txEl>
                                              <p:pRg st="0" end="0"/>
                                            </p:txEl>
                                          </p:spTgt>
                                        </p:tgtEl>
                                        <p:attrNameLst>
                                          <p:attrName>style.visibility</p:attrName>
                                        </p:attrNameLst>
                                      </p:cBhvr>
                                      <p:to>
                                        <p:strVal val="visible"/>
                                      </p:to>
                                    </p:set>
                                    <p:animEffect transition="in" filter="strips(downRight)">
                                      <p:cBhvr>
                                        <p:cTn id="27" dur="500"/>
                                        <p:tgtEl>
                                          <p:spTgt spid="78031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780314">
                                            <p:txEl>
                                              <p:pRg st="1" end="1"/>
                                            </p:txEl>
                                          </p:spTgt>
                                        </p:tgtEl>
                                        <p:attrNameLst>
                                          <p:attrName>style.visibility</p:attrName>
                                        </p:attrNameLst>
                                      </p:cBhvr>
                                      <p:to>
                                        <p:strVal val="visible"/>
                                      </p:to>
                                    </p:set>
                                    <p:animEffect transition="in" filter="strips(downRight)">
                                      <p:cBhvr>
                                        <p:cTn id="32" dur="500"/>
                                        <p:tgtEl>
                                          <p:spTgt spid="7803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animBg="1"/>
      <p:bldP spid="90115" grpId="0" animBg="1"/>
      <p:bldP spid="780314"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图片 9">
            <a:extLst>
              <a:ext uri="{FF2B5EF4-FFF2-40B4-BE49-F238E27FC236}">
                <a16:creationId xmlns:a16="http://schemas.microsoft.com/office/drawing/2014/main" id="{F6DDD520-DF8E-1246-876E-B43ABC7DF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34C6CD76-AA9C-44A7-992D-C24AF0D55972}"/>
              </a:ext>
            </a:extLst>
          </p:cNvPr>
          <p:cNvSpPr>
            <a:spLocks noChangeArrowheads="1"/>
          </p:cNvSpPr>
          <p:nvPr/>
        </p:nvSpPr>
        <p:spPr bwMode="auto">
          <a:xfrm>
            <a:off x="2444750" y="4986338"/>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655ADD95-FFB3-47F1-91FB-4B8EC7DE4A72}"/>
              </a:ext>
            </a:extLst>
          </p:cNvPr>
          <p:cNvSpPr>
            <a:spLocks noChangeArrowheads="1"/>
          </p:cNvSpPr>
          <p:nvPr/>
        </p:nvSpPr>
        <p:spPr bwMode="auto">
          <a:xfrm>
            <a:off x="1500188" y="4986338"/>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F20DA548-9572-4EA4-B3F4-A986E0E32BA7}"/>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A95AA162-728D-4F42-8C61-DD4C0637A79D}"/>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6FD862DB-4B1E-44EA-B89C-9B5A1B8D49C2}"/>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06AC9E0F-27A6-450D-A917-799D697874E9}"/>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5.2</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5.3</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5.4</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5.5</a:t>
            </a:r>
            <a:endParaRPr lang="zh-CN" altLang="en-US" sz="2400" b="0" dirty="0">
              <a:latin typeface="+mn-lt"/>
              <a:ea typeface="+mn-ea"/>
              <a:cs typeface="+mn-ea"/>
              <a:sym typeface="+mn-lt"/>
            </a:endParaRPr>
          </a:p>
          <a:p>
            <a:pPr>
              <a:lnSpc>
                <a:spcPct val="150000"/>
              </a:lnSpc>
              <a:defRPr/>
            </a:pPr>
            <a:r>
              <a:rPr lang="en-US" altLang="zh-CN" sz="2400" b="0" dirty="0">
                <a:solidFill>
                  <a:schemeClr val="bg1"/>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626CE9A8-EF3D-4AB4-B22C-A20A4BDD899D}"/>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ea typeface="微软雅黑" panose="020B0503020204020204" pitchFamily="34" charset="-122"/>
                <a:sym typeface="+mn-lt"/>
              </a:rPr>
              <a:t>案例引入</a:t>
            </a:r>
          </a:p>
          <a:p>
            <a:pPr>
              <a:lnSpc>
                <a:spcPct val="150000"/>
              </a:lnSpc>
            </a:pPr>
            <a:r>
              <a:rPr lang="zh-CN" altLang="en-US" sz="2400" b="0">
                <a:ea typeface="微软雅黑" panose="020B0503020204020204" pitchFamily="34" charset="-122"/>
                <a:sym typeface="+mn-lt"/>
              </a:rPr>
              <a:t>树和二叉树的抽象数据类型定义</a:t>
            </a:r>
          </a:p>
          <a:p>
            <a:pPr>
              <a:lnSpc>
                <a:spcPct val="150000"/>
              </a:lnSpc>
            </a:pPr>
            <a:r>
              <a:rPr lang="zh-CN" altLang="en-US" sz="2400" b="0">
                <a:ea typeface="微软雅黑" panose="020B0503020204020204" pitchFamily="34" charset="-122"/>
                <a:sym typeface="+mn-lt"/>
              </a:rPr>
              <a:t>二叉树的性质和存储结构</a:t>
            </a:r>
          </a:p>
          <a:p>
            <a:pPr>
              <a:lnSpc>
                <a:spcPct val="150000"/>
              </a:lnSpc>
            </a:pPr>
            <a:r>
              <a:rPr lang="zh-CN" altLang="en-US" sz="2400" b="0">
                <a:ea typeface="微软雅黑" panose="020B0503020204020204" pitchFamily="34" charset="-122"/>
                <a:sym typeface="+mn-lt"/>
              </a:rPr>
              <a:t>遍历二叉树和线索二叉树</a:t>
            </a:r>
          </a:p>
          <a:p>
            <a:pPr>
              <a:lnSpc>
                <a:spcPct val="150000"/>
              </a:lnSpc>
            </a:pPr>
            <a:r>
              <a:rPr lang="zh-CN" altLang="en-US" sz="2400" b="0">
                <a:solidFill>
                  <a:schemeClr val="bg1"/>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2E1099CE-1B9B-43F6-9A01-C69CA5533EED}"/>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2">
            <a:extLst>
              <a:ext uri="{FF2B5EF4-FFF2-40B4-BE49-F238E27FC236}">
                <a16:creationId xmlns:a16="http://schemas.microsoft.com/office/drawing/2014/main" id="{93A1CE85-0911-4A43-9A27-A1C7DC68514F}"/>
              </a:ext>
            </a:extLst>
          </p:cNvPr>
          <p:cNvSpPr>
            <a:spLocks noChangeArrowheads="1"/>
          </p:cNvSpPr>
          <p:nvPr/>
        </p:nvSpPr>
        <p:spPr bwMode="auto">
          <a:xfrm>
            <a:off x="250825" y="2989064"/>
            <a:ext cx="11080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2400" b="0" dirty="0">
                <a:solidFill>
                  <a:srgbClr val="FF3300"/>
                </a:solidFill>
                <a:ea typeface="微软雅黑" panose="020B0503020204020204" pitchFamily="34" charset="-122"/>
                <a:sym typeface="+mn-lt"/>
              </a:rPr>
              <a:t>有序树</a:t>
            </a:r>
          </a:p>
          <a:p>
            <a:pPr eaLnBrk="1" hangingPunct="1">
              <a:lnSpc>
                <a:spcPct val="125000"/>
              </a:lnSpc>
              <a:buFont typeface="Arial" panose="020B0604020202020204" pitchFamily="34" charset="0"/>
              <a:buNone/>
            </a:pPr>
            <a:r>
              <a:rPr lang="zh-CN" altLang="en-US" sz="2400" b="0" dirty="0">
                <a:solidFill>
                  <a:schemeClr val="accent1"/>
                </a:solidFill>
                <a:ea typeface="微软雅黑" panose="020B0503020204020204" pitchFamily="34" charset="-122"/>
                <a:sym typeface="+mn-lt"/>
              </a:rPr>
              <a:t>无序树</a:t>
            </a:r>
          </a:p>
        </p:txBody>
      </p:sp>
      <p:sp>
        <p:nvSpPr>
          <p:cNvPr id="22531" name="Rectangle 13">
            <a:extLst>
              <a:ext uri="{FF2B5EF4-FFF2-40B4-BE49-F238E27FC236}">
                <a16:creationId xmlns:a16="http://schemas.microsoft.com/office/drawing/2014/main" id="{EF51E89E-5E27-488B-B033-8AEB7DF18DE3}"/>
              </a:ext>
            </a:extLst>
          </p:cNvPr>
          <p:cNvSpPr>
            <a:spLocks noChangeArrowheads="1"/>
          </p:cNvSpPr>
          <p:nvPr/>
        </p:nvSpPr>
        <p:spPr bwMode="auto">
          <a:xfrm>
            <a:off x="1366838" y="1033463"/>
            <a:ext cx="7689850"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buFont typeface="Arial" panose="020B0604020202020204" pitchFamily="34" charset="0"/>
              <a:buNone/>
            </a:pPr>
            <a:r>
              <a:rPr lang="en-US" altLang="zh-CN" sz="2400" b="0" dirty="0">
                <a:solidFill>
                  <a:schemeClr val="accent1"/>
                </a:solidFill>
                <a:ea typeface="微软雅黑" panose="020B0503020204020204" pitchFamily="34" charset="-122"/>
                <a:sym typeface="+mn-lt"/>
              </a:rPr>
              <a:t>——</a:t>
            </a:r>
            <a:r>
              <a:rPr lang="zh-CN" altLang="en-US" sz="2400" b="0" dirty="0">
                <a:ea typeface="微软雅黑" panose="020B0503020204020204" pitchFamily="34" charset="-122"/>
                <a:sym typeface="+mn-lt"/>
              </a:rPr>
              <a:t>即根结点</a:t>
            </a:r>
            <a:r>
              <a:rPr lang="en-US" altLang="zh-CN" sz="2400" b="0" dirty="0">
                <a:ea typeface="微软雅黑" panose="020B0503020204020204" pitchFamily="34" charset="-122"/>
                <a:sym typeface="+mn-lt"/>
              </a:rPr>
              <a:t>(</a:t>
            </a:r>
            <a:r>
              <a:rPr lang="zh-CN" altLang="en-US" sz="2400" b="0" dirty="0">
                <a:ea typeface="微软雅黑" panose="020B0503020204020204" pitchFamily="34" charset="-122"/>
                <a:sym typeface="+mn-lt"/>
              </a:rPr>
              <a:t>没有前驱</a:t>
            </a:r>
            <a:r>
              <a:rPr lang="en-US" altLang="zh-CN" sz="2400" b="0" dirty="0">
                <a:ea typeface="微软雅黑" panose="020B0503020204020204" pitchFamily="34" charset="-122"/>
                <a:sym typeface="+mn-lt"/>
              </a:rPr>
              <a:t>)</a:t>
            </a:r>
          </a:p>
          <a:p>
            <a:pPr>
              <a:lnSpc>
                <a:spcPct val="125000"/>
              </a:lnSpc>
              <a:buFont typeface="Arial" panose="020B0604020202020204" pitchFamily="34" charset="0"/>
              <a:buNone/>
            </a:pPr>
            <a:r>
              <a:rPr lang="en-US" altLang="zh-CN" sz="2400" b="0" dirty="0">
                <a:solidFill>
                  <a:schemeClr val="accent1"/>
                </a:solidFill>
                <a:ea typeface="微软雅黑" panose="020B0503020204020204" pitchFamily="34" charset="-122"/>
                <a:sym typeface="+mn-lt"/>
              </a:rPr>
              <a:t>——</a:t>
            </a:r>
            <a:r>
              <a:rPr lang="zh-CN" altLang="en-US" sz="2400" b="0" dirty="0">
                <a:ea typeface="微软雅黑" panose="020B0503020204020204" pitchFamily="34" charset="-122"/>
                <a:sym typeface="+mn-lt"/>
              </a:rPr>
              <a:t>即终端结点</a:t>
            </a:r>
            <a:r>
              <a:rPr lang="en-US" altLang="zh-CN" sz="2400" b="0" dirty="0">
                <a:ea typeface="微软雅黑" panose="020B0503020204020204" pitchFamily="34" charset="-122"/>
                <a:sym typeface="+mn-lt"/>
              </a:rPr>
              <a:t>(</a:t>
            </a:r>
            <a:r>
              <a:rPr lang="zh-CN" altLang="en-US" sz="2400" b="0" dirty="0">
                <a:ea typeface="微软雅黑" panose="020B0503020204020204" pitchFamily="34" charset="-122"/>
                <a:sym typeface="+mn-lt"/>
              </a:rPr>
              <a:t>没有后继</a:t>
            </a:r>
            <a:r>
              <a:rPr lang="en-US" altLang="zh-CN" sz="2400" b="0" dirty="0">
                <a:ea typeface="微软雅黑" panose="020B0503020204020204" pitchFamily="34" charset="-122"/>
                <a:sym typeface="+mn-lt"/>
              </a:rPr>
              <a:t>)</a:t>
            </a:r>
          </a:p>
          <a:p>
            <a:pPr>
              <a:spcBef>
                <a:spcPts val="0"/>
              </a:spcBef>
              <a:buFont typeface="Arial" panose="020B0604020202020204" pitchFamily="34" charset="0"/>
              <a:buNone/>
            </a:pPr>
            <a:r>
              <a:rPr lang="en-US" altLang="zh-CN" sz="2400" b="0" dirty="0">
                <a:solidFill>
                  <a:schemeClr val="accent1"/>
                </a:solidFill>
                <a:ea typeface="微软雅黑" panose="020B0503020204020204" pitchFamily="34" charset="-122"/>
                <a:sym typeface="+mn-lt"/>
              </a:rPr>
              <a:t>——</a:t>
            </a:r>
            <a:r>
              <a:rPr lang="en-US" altLang="zh-CN" sz="1600" dirty="0"/>
              <a:t>m</a:t>
            </a:r>
            <a:r>
              <a:rPr lang="zh-CN" altLang="zh-CN" sz="1600" dirty="0"/>
              <a:t>棵互不相交的树构成一个森林。如果把一棵非空的树的根结点删除，则该树就变成了一个森林，森林中的树由原来的根结点各个子树构成。如果把一个森林加上一个根结点，将森林中的树变成根结点的子树，则该森林就转换成一棵树。</a:t>
            </a:r>
            <a:endParaRPr lang="en-US" altLang="zh-CN" sz="1600" dirty="0">
              <a:sym typeface="+mn-lt"/>
            </a:endParaRPr>
          </a:p>
        </p:txBody>
      </p:sp>
      <p:sp>
        <p:nvSpPr>
          <p:cNvPr id="22532" name="Rectangle 14">
            <a:extLst>
              <a:ext uri="{FF2B5EF4-FFF2-40B4-BE49-F238E27FC236}">
                <a16:creationId xmlns:a16="http://schemas.microsoft.com/office/drawing/2014/main" id="{27160664-F938-423A-8226-90B5BF0E4592}"/>
              </a:ext>
            </a:extLst>
          </p:cNvPr>
          <p:cNvSpPr>
            <a:spLocks noChangeArrowheads="1"/>
          </p:cNvSpPr>
          <p:nvPr/>
        </p:nvSpPr>
        <p:spPr bwMode="auto">
          <a:xfrm>
            <a:off x="1358900" y="2963664"/>
            <a:ext cx="75898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buFont typeface="Arial" panose="020B0604020202020204" pitchFamily="34" charset="0"/>
              <a:buNone/>
            </a:pPr>
            <a:r>
              <a:rPr lang="en-US" altLang="zh-CN" sz="2400" b="0" dirty="0">
                <a:solidFill>
                  <a:schemeClr val="accent1"/>
                </a:solidFill>
                <a:ea typeface="微软雅黑" panose="020B0503020204020204" pitchFamily="34" charset="-122"/>
                <a:sym typeface="+mn-lt"/>
              </a:rPr>
              <a:t>——</a:t>
            </a:r>
            <a:r>
              <a:rPr lang="zh-CN" altLang="en-US" sz="2400" b="0" dirty="0">
                <a:ea typeface="微软雅黑" panose="020B0503020204020204" pitchFamily="34" charset="-122"/>
                <a:sym typeface="+mn-lt"/>
              </a:rPr>
              <a:t>结点各子树从左至右有序，不能互换（左为第一）</a:t>
            </a:r>
          </a:p>
          <a:p>
            <a:pPr>
              <a:lnSpc>
                <a:spcPct val="125000"/>
              </a:lnSpc>
              <a:buFont typeface="Arial" panose="020B0604020202020204" pitchFamily="34" charset="0"/>
              <a:buNone/>
            </a:pPr>
            <a:r>
              <a:rPr lang="en-US" altLang="zh-CN" sz="2400" b="0" dirty="0">
                <a:solidFill>
                  <a:schemeClr val="accent1"/>
                </a:solidFill>
                <a:ea typeface="微软雅黑" panose="020B0503020204020204" pitchFamily="34" charset="-122"/>
                <a:sym typeface="+mn-lt"/>
              </a:rPr>
              <a:t>——</a:t>
            </a:r>
            <a:r>
              <a:rPr lang="zh-CN" altLang="en-US" sz="2400" b="0" dirty="0">
                <a:ea typeface="微软雅黑" panose="020B0503020204020204" pitchFamily="34" charset="-122"/>
                <a:sym typeface="+mn-lt"/>
              </a:rPr>
              <a:t>结点各子树可互换位置。</a:t>
            </a:r>
          </a:p>
        </p:txBody>
      </p:sp>
      <p:graphicFrame>
        <p:nvGraphicFramePr>
          <p:cNvPr id="19461" name="Object 15">
            <a:extLst>
              <a:ext uri="{FF2B5EF4-FFF2-40B4-BE49-F238E27FC236}">
                <a16:creationId xmlns:a16="http://schemas.microsoft.com/office/drawing/2014/main" id="{D4794C3A-534D-D641-B234-47A4DE5FF721}"/>
              </a:ext>
            </a:extLst>
          </p:cNvPr>
          <p:cNvGraphicFramePr>
            <a:graphicFrameLocks/>
          </p:cNvGraphicFramePr>
          <p:nvPr/>
        </p:nvGraphicFramePr>
        <p:xfrm>
          <a:off x="2195513" y="3867150"/>
          <a:ext cx="4495800" cy="2493963"/>
        </p:xfrm>
        <a:graphic>
          <a:graphicData uri="http://schemas.openxmlformats.org/presentationml/2006/ole">
            <mc:AlternateContent xmlns:mc="http://schemas.openxmlformats.org/markup-compatibility/2006">
              <mc:Choice xmlns:v="urn:schemas-microsoft-com:vml" Requires="v">
                <p:oleObj spid="_x0000_s19493" r:id="rId3" imgW="24752300" imgH="13741400" progId="Visio.Drawing.5">
                  <p:embed/>
                </p:oleObj>
              </mc:Choice>
              <mc:Fallback>
                <p:oleObj r:id="rId3" imgW="24752300" imgH="13741400" progId="Visio.Drawing.5">
                  <p:embed/>
                  <p:pic>
                    <p:nvPicPr>
                      <p:cNvPr id="0" name="Object 1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3867150"/>
                        <a:ext cx="4495800" cy="2493963"/>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34" name="Rectangle 16">
            <a:extLst>
              <a:ext uri="{FF2B5EF4-FFF2-40B4-BE49-F238E27FC236}">
                <a16:creationId xmlns:a16="http://schemas.microsoft.com/office/drawing/2014/main" id="{3E25CAC7-54A7-47F4-9706-73A55147020F}"/>
              </a:ext>
            </a:extLst>
          </p:cNvPr>
          <p:cNvSpPr>
            <a:spLocks noChangeArrowheads="1"/>
          </p:cNvSpPr>
          <p:nvPr/>
        </p:nvSpPr>
        <p:spPr bwMode="auto">
          <a:xfrm>
            <a:off x="749300" y="231775"/>
            <a:ext cx="39227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基本术语</a:t>
            </a:r>
          </a:p>
        </p:txBody>
      </p:sp>
      <p:sp>
        <p:nvSpPr>
          <p:cNvPr id="8" name="Rectangle 12">
            <a:extLst>
              <a:ext uri="{FF2B5EF4-FFF2-40B4-BE49-F238E27FC236}">
                <a16:creationId xmlns:a16="http://schemas.microsoft.com/office/drawing/2014/main" id="{D7314E7B-195A-4DA3-8593-083587A3E3B6}"/>
              </a:ext>
            </a:extLst>
          </p:cNvPr>
          <p:cNvSpPr>
            <a:spLocks noChangeArrowheads="1"/>
          </p:cNvSpPr>
          <p:nvPr/>
        </p:nvSpPr>
        <p:spPr bwMode="auto">
          <a:xfrm>
            <a:off x="412750" y="1050925"/>
            <a:ext cx="95408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125000"/>
              </a:lnSpc>
              <a:buFont typeface="Arial" panose="020B0604020202020204" pitchFamily="34" charset="0"/>
              <a:buNone/>
              <a:defRPr/>
            </a:pPr>
            <a:r>
              <a:rPr lang="en-US" altLang="zh-CN" sz="2400" b="0" dirty="0">
                <a:solidFill>
                  <a:schemeClr val="accent1"/>
                </a:solidFill>
                <a:latin typeface="+mn-lt"/>
                <a:ea typeface="+mn-ea"/>
                <a:cs typeface="+mn-ea"/>
                <a:sym typeface="+mn-lt"/>
              </a:rPr>
              <a:t>     </a:t>
            </a:r>
            <a:r>
              <a:rPr lang="zh-CN" altLang="en-US" sz="2400" b="0" dirty="0">
                <a:solidFill>
                  <a:schemeClr val="accent1"/>
                </a:solidFill>
                <a:latin typeface="+mn-lt"/>
                <a:ea typeface="+mn-ea"/>
                <a:cs typeface="+mn-ea"/>
                <a:sym typeface="+mn-lt"/>
              </a:rPr>
              <a:t>根 </a:t>
            </a:r>
          </a:p>
          <a:p>
            <a:pPr eaLnBrk="1" hangingPunct="1">
              <a:lnSpc>
                <a:spcPct val="125000"/>
              </a:lnSpc>
              <a:buFont typeface="Arial" panose="020B0604020202020204" pitchFamily="34" charset="0"/>
              <a:buNone/>
              <a:defRPr/>
            </a:pPr>
            <a:r>
              <a:rPr lang="zh-CN" altLang="en-US" sz="2400" b="0" dirty="0">
                <a:solidFill>
                  <a:schemeClr val="accent1"/>
                </a:solidFill>
                <a:latin typeface="+mn-lt"/>
                <a:ea typeface="+mn-ea"/>
                <a:cs typeface="+mn-ea"/>
                <a:sym typeface="+mn-lt"/>
              </a:rPr>
              <a:t> 叶子</a:t>
            </a:r>
          </a:p>
          <a:p>
            <a:pPr eaLnBrk="1" hangingPunct="1">
              <a:lnSpc>
                <a:spcPct val="125000"/>
              </a:lnSpc>
              <a:buFont typeface="Arial" panose="020B0604020202020204" pitchFamily="34" charset="0"/>
              <a:buNone/>
              <a:defRPr/>
            </a:pPr>
            <a:r>
              <a:rPr lang="zh-CN" altLang="en-US" sz="2400" b="0" dirty="0">
                <a:solidFill>
                  <a:schemeClr val="accent1"/>
                </a:solidFill>
                <a:latin typeface="+mn-lt"/>
                <a:ea typeface="+mn-ea"/>
                <a:cs typeface="+mn-ea"/>
                <a:sym typeface="+mn-lt"/>
              </a:rPr>
              <a:t> </a:t>
            </a:r>
            <a:r>
              <a:rPr lang="zh-CN" altLang="en-US" sz="2400" b="0" dirty="0">
                <a:solidFill>
                  <a:srgbClr val="FF3300"/>
                </a:solidFill>
                <a:latin typeface="+mn-lt"/>
                <a:ea typeface="+mn-ea"/>
                <a:cs typeface="+mn-ea"/>
                <a:sym typeface="+mn-lt"/>
              </a:rPr>
              <a:t>森林</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7">
            <a:extLst>
              <a:ext uri="{FF2B5EF4-FFF2-40B4-BE49-F238E27FC236}">
                <a16:creationId xmlns:a16="http://schemas.microsoft.com/office/drawing/2014/main" id="{83D171A8-DCDA-47C3-A12B-E75EE5558589}"/>
              </a:ext>
            </a:extLst>
          </p:cNvPr>
          <p:cNvSpPr>
            <a:spLocks noChangeArrowheads="1"/>
          </p:cNvSpPr>
          <p:nvPr/>
        </p:nvSpPr>
        <p:spPr bwMode="auto">
          <a:xfrm>
            <a:off x="836613" y="234950"/>
            <a:ext cx="68389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树的存储结构－－二叉链表表示法</a:t>
            </a:r>
          </a:p>
        </p:txBody>
      </p:sp>
      <p:sp>
        <p:nvSpPr>
          <p:cNvPr id="82950" name="Rectangle 8">
            <a:extLst>
              <a:ext uri="{FF2B5EF4-FFF2-40B4-BE49-F238E27FC236}">
                <a16:creationId xmlns:a16="http://schemas.microsoft.com/office/drawing/2014/main" id="{2AB23A74-13EF-4251-A35D-189842F49D09}"/>
              </a:ext>
            </a:extLst>
          </p:cNvPr>
          <p:cNvSpPr>
            <a:spLocks noChangeArrowheads="1"/>
          </p:cNvSpPr>
          <p:nvPr/>
        </p:nvSpPr>
        <p:spPr bwMode="auto">
          <a:xfrm>
            <a:off x="684213" y="1044575"/>
            <a:ext cx="3887787" cy="2438400"/>
          </a:xfrm>
          <a:prstGeom prst="rect">
            <a:avLst/>
          </a:prstGeom>
          <a:solidFill>
            <a:srgbClr val="EBEBEB"/>
          </a:solidFill>
          <a:ln>
            <a:noFill/>
          </a:ln>
        </p:spPr>
        <p:txBody>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nSpc>
                <a:spcPct val="120000"/>
              </a:lnSpc>
              <a:spcBef>
                <a:spcPct val="20000"/>
              </a:spcBef>
              <a:buFont typeface="Arial" panose="020B0604020202020204" pitchFamily="34" charset="0"/>
              <a:buNone/>
              <a:defRPr/>
            </a:pPr>
            <a:r>
              <a:rPr lang="en-US" altLang="zh-CN" sz="2400" b="0" dirty="0">
                <a:latin typeface="+mn-lt"/>
                <a:ea typeface="+mn-ea"/>
                <a:cs typeface="+mn-ea"/>
                <a:sym typeface="+mn-lt"/>
              </a:rPr>
              <a:t>typedef </a:t>
            </a:r>
            <a:r>
              <a:rPr lang="en-US" altLang="zh-CN" sz="2400" b="0" dirty="0" err="1">
                <a:latin typeface="+mn-lt"/>
                <a:ea typeface="+mn-ea"/>
                <a:cs typeface="+mn-ea"/>
                <a:sym typeface="+mn-lt"/>
              </a:rPr>
              <a:t>struct</a:t>
            </a:r>
            <a:r>
              <a:rPr lang="en-US" altLang="zh-CN" sz="2400" b="0" dirty="0">
                <a:latin typeface="+mn-lt"/>
                <a:ea typeface="+mn-ea"/>
                <a:cs typeface="+mn-ea"/>
                <a:sym typeface="+mn-lt"/>
              </a:rPr>
              <a:t> </a:t>
            </a:r>
            <a:r>
              <a:rPr lang="en-US" altLang="zh-CN" sz="2400" b="0" dirty="0" err="1">
                <a:latin typeface="+mn-lt"/>
                <a:ea typeface="+mn-ea"/>
                <a:cs typeface="+mn-ea"/>
                <a:sym typeface="+mn-lt"/>
              </a:rPr>
              <a:t>CSNode</a:t>
            </a:r>
            <a:r>
              <a:rPr lang="en-US" altLang="zh-CN" sz="2400" b="0" dirty="0">
                <a:latin typeface="+mn-lt"/>
                <a:ea typeface="+mn-ea"/>
                <a:cs typeface="+mn-ea"/>
                <a:sym typeface="+mn-lt"/>
              </a:rPr>
              <a:t>{</a:t>
            </a:r>
          </a:p>
          <a:p>
            <a:pPr>
              <a:lnSpc>
                <a:spcPct val="120000"/>
              </a:lnSpc>
              <a:spcBef>
                <a:spcPct val="20000"/>
              </a:spcBef>
              <a:buFont typeface="Arial" panose="020B0604020202020204" pitchFamily="34" charset="0"/>
              <a:buNone/>
              <a:defRPr/>
            </a:pPr>
            <a:r>
              <a:rPr lang="en-US" altLang="zh-CN" sz="2400" b="0" dirty="0">
                <a:latin typeface="+mn-lt"/>
                <a:ea typeface="+mn-ea"/>
                <a:cs typeface="+mn-ea"/>
                <a:sym typeface="+mn-lt"/>
              </a:rPr>
              <a:t>  </a:t>
            </a:r>
            <a:r>
              <a:rPr lang="en-US" altLang="zh-CN" sz="2400" b="0" dirty="0" err="1">
                <a:latin typeface="+mn-lt"/>
                <a:ea typeface="+mn-ea"/>
                <a:cs typeface="+mn-ea"/>
                <a:sym typeface="+mn-lt"/>
              </a:rPr>
              <a:t>ElemType</a:t>
            </a:r>
            <a:r>
              <a:rPr lang="en-US" altLang="zh-CN" sz="2400" b="0" dirty="0">
                <a:latin typeface="+mn-lt"/>
                <a:ea typeface="+mn-ea"/>
                <a:cs typeface="+mn-ea"/>
                <a:sym typeface="+mn-lt"/>
              </a:rPr>
              <a:t>          data;</a:t>
            </a:r>
          </a:p>
          <a:p>
            <a:pPr>
              <a:lnSpc>
                <a:spcPct val="120000"/>
              </a:lnSpc>
              <a:spcBef>
                <a:spcPct val="20000"/>
              </a:spcBef>
              <a:buFont typeface="Arial" panose="020B0604020202020204" pitchFamily="34" charset="0"/>
              <a:buNone/>
              <a:defRPr/>
            </a:pPr>
            <a:r>
              <a:rPr lang="en-US" altLang="zh-CN" sz="2400" b="0" dirty="0">
                <a:latin typeface="+mn-lt"/>
                <a:ea typeface="+mn-ea"/>
                <a:cs typeface="+mn-ea"/>
                <a:sym typeface="+mn-lt"/>
              </a:rPr>
              <a:t>  </a:t>
            </a:r>
            <a:r>
              <a:rPr lang="en-US" altLang="zh-CN" sz="2400" b="0" dirty="0" err="1">
                <a:latin typeface="+mn-lt"/>
                <a:ea typeface="+mn-ea"/>
                <a:cs typeface="+mn-ea"/>
                <a:sym typeface="+mn-lt"/>
              </a:rPr>
              <a:t>struct</a:t>
            </a:r>
            <a:r>
              <a:rPr lang="en-US" altLang="zh-CN" sz="2400" b="0" dirty="0">
                <a:latin typeface="+mn-lt"/>
                <a:ea typeface="+mn-ea"/>
                <a:cs typeface="+mn-ea"/>
                <a:sym typeface="+mn-lt"/>
              </a:rPr>
              <a:t> </a:t>
            </a:r>
            <a:r>
              <a:rPr lang="en-US" altLang="zh-CN" sz="2400" b="0" dirty="0" err="1">
                <a:latin typeface="+mn-lt"/>
                <a:ea typeface="+mn-ea"/>
                <a:cs typeface="+mn-ea"/>
                <a:sym typeface="+mn-lt"/>
              </a:rPr>
              <a:t>CSNode</a:t>
            </a:r>
            <a:r>
              <a:rPr lang="en-US" altLang="zh-CN" sz="2400" b="0" dirty="0">
                <a:latin typeface="+mn-lt"/>
                <a:ea typeface="+mn-ea"/>
                <a:cs typeface="+mn-ea"/>
                <a:sym typeface="+mn-lt"/>
              </a:rPr>
              <a:t>     </a:t>
            </a:r>
            <a:r>
              <a:rPr lang="en-US" altLang="zh-CN" sz="2400" b="0" dirty="0">
                <a:solidFill>
                  <a:srgbClr val="FF3300"/>
                </a:solidFill>
                <a:latin typeface="+mn-lt"/>
                <a:ea typeface="+mn-ea"/>
                <a:cs typeface="+mn-ea"/>
                <a:sym typeface="+mn-lt"/>
              </a:rPr>
              <a:t>*</a:t>
            </a:r>
            <a:r>
              <a:rPr lang="en-US" altLang="zh-CN" sz="2400" b="0" dirty="0" err="1">
                <a:solidFill>
                  <a:srgbClr val="FF3300"/>
                </a:solidFill>
                <a:latin typeface="+mn-lt"/>
                <a:ea typeface="+mn-ea"/>
                <a:cs typeface="+mn-ea"/>
                <a:sym typeface="+mn-lt"/>
              </a:rPr>
              <a:t>firstchild</a:t>
            </a:r>
            <a:r>
              <a:rPr lang="en-US" altLang="zh-CN" sz="2400" b="0" dirty="0">
                <a:solidFill>
                  <a:srgbClr val="FF3300"/>
                </a:solidFill>
                <a:latin typeface="+mn-lt"/>
                <a:ea typeface="+mn-ea"/>
                <a:cs typeface="+mn-ea"/>
                <a:sym typeface="+mn-lt"/>
              </a:rPr>
              <a:t>,*</a:t>
            </a:r>
            <a:r>
              <a:rPr lang="en-US" altLang="zh-CN" sz="2400" b="0" dirty="0" err="1">
                <a:solidFill>
                  <a:srgbClr val="FF3300"/>
                </a:solidFill>
                <a:latin typeface="+mn-lt"/>
                <a:ea typeface="+mn-ea"/>
                <a:cs typeface="+mn-ea"/>
                <a:sym typeface="+mn-lt"/>
              </a:rPr>
              <a:t>nextsibling</a:t>
            </a:r>
            <a:r>
              <a:rPr lang="en-US" altLang="zh-CN" sz="2400" b="0" dirty="0">
                <a:solidFill>
                  <a:srgbClr val="FF3300"/>
                </a:solidFill>
                <a:latin typeface="+mn-lt"/>
                <a:ea typeface="+mn-ea"/>
                <a:cs typeface="+mn-ea"/>
                <a:sym typeface="+mn-lt"/>
              </a:rPr>
              <a:t>;</a:t>
            </a:r>
          </a:p>
          <a:p>
            <a:pPr>
              <a:lnSpc>
                <a:spcPct val="120000"/>
              </a:lnSpc>
              <a:spcBef>
                <a:spcPct val="20000"/>
              </a:spcBef>
              <a:buFont typeface="Arial" panose="020B0604020202020204" pitchFamily="34" charset="0"/>
              <a:buNone/>
              <a:defRPr/>
            </a:pPr>
            <a:r>
              <a:rPr lang="en-US" altLang="zh-CN" sz="2400" b="0" dirty="0">
                <a:latin typeface="+mn-lt"/>
                <a:ea typeface="+mn-ea"/>
                <a:cs typeface="+mn-ea"/>
                <a:sym typeface="+mn-lt"/>
              </a:rPr>
              <a:t>}</a:t>
            </a:r>
            <a:r>
              <a:rPr lang="en-US" altLang="zh-CN" sz="2400" b="0" dirty="0" err="1">
                <a:latin typeface="+mn-lt"/>
                <a:ea typeface="+mn-ea"/>
                <a:cs typeface="+mn-ea"/>
                <a:sym typeface="+mn-lt"/>
              </a:rPr>
              <a:t>CSNode</a:t>
            </a:r>
            <a:r>
              <a:rPr lang="en-US" altLang="zh-CN" sz="2400" b="0" dirty="0">
                <a:latin typeface="+mn-lt"/>
                <a:ea typeface="+mn-ea"/>
                <a:cs typeface="+mn-ea"/>
                <a:sym typeface="+mn-lt"/>
              </a:rPr>
              <a:t>,*</a:t>
            </a:r>
            <a:r>
              <a:rPr lang="en-US" altLang="zh-CN" sz="2400" b="0" dirty="0" err="1">
                <a:latin typeface="+mn-lt"/>
                <a:ea typeface="+mn-ea"/>
                <a:cs typeface="+mn-ea"/>
                <a:sym typeface="+mn-lt"/>
              </a:rPr>
              <a:t>CSTree</a:t>
            </a:r>
            <a:r>
              <a:rPr lang="en-US" altLang="zh-CN" sz="2400" b="0" dirty="0">
                <a:latin typeface="+mn-lt"/>
                <a:ea typeface="+mn-ea"/>
                <a:cs typeface="+mn-ea"/>
                <a:sym typeface="+mn-lt"/>
              </a:rPr>
              <a:t>;</a:t>
            </a:r>
          </a:p>
        </p:txBody>
      </p:sp>
      <p:graphicFrame>
        <p:nvGraphicFramePr>
          <p:cNvPr id="87044" name="Object 5">
            <a:extLst>
              <a:ext uri="{FF2B5EF4-FFF2-40B4-BE49-F238E27FC236}">
                <a16:creationId xmlns:a16="http://schemas.microsoft.com/office/drawing/2014/main" id="{ECC87EAC-534A-C641-B66D-5993B1729567}"/>
              </a:ext>
            </a:extLst>
          </p:cNvPr>
          <p:cNvGraphicFramePr>
            <a:graphicFrameLocks/>
          </p:cNvGraphicFramePr>
          <p:nvPr/>
        </p:nvGraphicFramePr>
        <p:xfrm>
          <a:off x="682625" y="3546475"/>
          <a:ext cx="3889375" cy="2860675"/>
        </p:xfrm>
        <a:graphic>
          <a:graphicData uri="http://schemas.openxmlformats.org/presentationml/2006/ole">
            <mc:AlternateContent xmlns:mc="http://schemas.openxmlformats.org/markup-compatibility/2006">
              <mc:Choice xmlns:v="urn:schemas-microsoft-com:vml" Requires="v">
                <p:oleObj spid="_x0000_s87104" r:id="rId3" imgW="21602700" imgH="18364200" progId="Visio.Drawing.5">
                  <p:embed/>
                </p:oleObj>
              </mc:Choice>
              <mc:Fallback>
                <p:oleObj r:id="rId3" imgW="21602700" imgH="18364200" progId="Visio.Drawing.5">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25" y="3546475"/>
                        <a:ext cx="3889375" cy="286067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45" name="Object 4">
            <a:extLst>
              <a:ext uri="{FF2B5EF4-FFF2-40B4-BE49-F238E27FC236}">
                <a16:creationId xmlns:a16="http://schemas.microsoft.com/office/drawing/2014/main" id="{A508BB63-FA39-E44D-A432-5548EE3240E4}"/>
              </a:ext>
            </a:extLst>
          </p:cNvPr>
          <p:cNvGraphicFramePr>
            <a:graphicFrameLocks/>
          </p:cNvGraphicFramePr>
          <p:nvPr/>
        </p:nvGraphicFramePr>
        <p:xfrm>
          <a:off x="5076825" y="1098550"/>
          <a:ext cx="3513138" cy="5308600"/>
        </p:xfrm>
        <a:graphic>
          <a:graphicData uri="http://schemas.openxmlformats.org/presentationml/2006/ole">
            <mc:AlternateContent xmlns:mc="http://schemas.openxmlformats.org/markup-compatibility/2006">
              <mc:Choice xmlns:v="urn:schemas-microsoft-com:vml" Requires="v">
                <p:oleObj spid="_x0000_s87105" r:id="rId5" imgW="22898100" imgH="34582100" progId="Visio.Drawing.5">
                  <p:embed/>
                </p:oleObj>
              </mc:Choice>
              <mc:Fallback>
                <p:oleObj r:id="rId5" imgW="22898100" imgH="34582100" progId="Visio.Drawing.5">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1098550"/>
                        <a:ext cx="3513138" cy="5308600"/>
                      </a:xfrm>
                      <a:prstGeom prst="rect">
                        <a:avLst/>
                      </a:prstGeom>
                      <a:solidFill>
                        <a:srgbClr val="E2D9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pull dir="ru"/>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3394" name="Object 34">
            <a:extLst>
              <a:ext uri="{FF2B5EF4-FFF2-40B4-BE49-F238E27FC236}">
                <a16:creationId xmlns:a16="http://schemas.microsoft.com/office/drawing/2014/main" id="{EFC67589-EBED-4347-8275-96E2E2833EEA}"/>
              </a:ext>
            </a:extLst>
          </p:cNvPr>
          <p:cNvGraphicFramePr>
            <a:graphicFrameLocks/>
          </p:cNvGraphicFramePr>
          <p:nvPr/>
        </p:nvGraphicFramePr>
        <p:xfrm>
          <a:off x="4127500" y="2730500"/>
          <a:ext cx="1171575" cy="2613025"/>
        </p:xfrm>
        <a:graphic>
          <a:graphicData uri="http://schemas.openxmlformats.org/presentationml/2006/ole">
            <mc:AlternateContent xmlns:mc="http://schemas.openxmlformats.org/markup-compatibility/2006">
              <mc:Choice xmlns:v="urn:schemas-microsoft-com:vml" Requires="v">
                <p:oleObj spid="_x0000_s88237" r:id="rId3" imgW="9423400" imgH="20548600" progId="Visio.Drawing.5">
                  <p:embed/>
                </p:oleObj>
              </mc:Choice>
              <mc:Fallback>
                <p:oleObj r:id="rId3" imgW="9423400" imgH="20548600" progId="Visio.Drawing.5">
                  <p:embed/>
                  <p:pic>
                    <p:nvPicPr>
                      <p:cNvPr id="0" name="Object 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500" y="2730500"/>
                        <a:ext cx="1171575" cy="261302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3395" name="Object 35">
            <a:extLst>
              <a:ext uri="{FF2B5EF4-FFF2-40B4-BE49-F238E27FC236}">
                <a16:creationId xmlns:a16="http://schemas.microsoft.com/office/drawing/2014/main" id="{7BABDF41-2843-AF4F-9B58-9F36FDB6A281}"/>
              </a:ext>
            </a:extLst>
          </p:cNvPr>
          <p:cNvGraphicFramePr>
            <a:graphicFrameLocks/>
          </p:cNvGraphicFramePr>
          <p:nvPr/>
        </p:nvGraphicFramePr>
        <p:xfrm>
          <a:off x="255588" y="5094288"/>
          <a:ext cx="3475037" cy="1504950"/>
        </p:xfrm>
        <a:graphic>
          <a:graphicData uri="http://schemas.openxmlformats.org/presentationml/2006/ole">
            <mc:AlternateContent xmlns:mc="http://schemas.openxmlformats.org/markup-compatibility/2006">
              <mc:Choice xmlns:v="urn:schemas-microsoft-com:vml" Requires="v">
                <p:oleObj spid="_x0000_s88238" r:id="rId5" imgW="23977600" imgH="11239500" progId="Visio.Drawing.5">
                  <p:embed/>
                </p:oleObj>
              </mc:Choice>
              <mc:Fallback>
                <p:oleObj r:id="rId5" imgW="23977600" imgH="11239500" progId="Visio.Drawing.5">
                  <p:embed/>
                  <p:pic>
                    <p:nvPicPr>
                      <p:cNvPr id="0" name="Object 3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8" y="5094288"/>
                        <a:ext cx="3475037"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3396" name="Object 36">
            <a:extLst>
              <a:ext uri="{FF2B5EF4-FFF2-40B4-BE49-F238E27FC236}">
                <a16:creationId xmlns:a16="http://schemas.microsoft.com/office/drawing/2014/main" id="{158489A2-95B6-B742-9AA6-CBA949BA5BD0}"/>
              </a:ext>
            </a:extLst>
          </p:cNvPr>
          <p:cNvGraphicFramePr>
            <a:graphicFrameLocks/>
          </p:cNvGraphicFramePr>
          <p:nvPr/>
        </p:nvGraphicFramePr>
        <p:xfrm>
          <a:off x="6611938" y="4314825"/>
          <a:ext cx="2284412" cy="2354263"/>
        </p:xfrm>
        <a:graphic>
          <a:graphicData uri="http://schemas.openxmlformats.org/presentationml/2006/ole">
            <mc:AlternateContent xmlns:mc="http://schemas.openxmlformats.org/markup-compatibility/2006">
              <mc:Choice xmlns:v="urn:schemas-microsoft-com:vml" Requires="v">
                <p:oleObj spid="_x0000_s88239" r:id="rId7" imgW="17500600" imgH="18580100" progId="Visio.Drawing.5">
                  <p:embed/>
                </p:oleObj>
              </mc:Choice>
              <mc:Fallback>
                <p:oleObj r:id="rId7" imgW="17500600" imgH="18580100" progId="Visio.Drawing.5">
                  <p:embed/>
                  <p:pic>
                    <p:nvPicPr>
                      <p:cNvPr id="0" name="Object 3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11938" y="4314825"/>
                        <a:ext cx="2284412" cy="235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8069" name="Group 37">
            <a:extLst>
              <a:ext uri="{FF2B5EF4-FFF2-40B4-BE49-F238E27FC236}">
                <a16:creationId xmlns:a16="http://schemas.microsoft.com/office/drawing/2014/main" id="{C004FE16-5556-8D4C-9B3D-AC125F303DB9}"/>
              </a:ext>
            </a:extLst>
          </p:cNvPr>
          <p:cNvGrpSpPr>
            <a:grpSpLocks/>
          </p:cNvGrpSpPr>
          <p:nvPr/>
        </p:nvGrpSpPr>
        <p:grpSpPr bwMode="auto">
          <a:xfrm>
            <a:off x="600075" y="958850"/>
            <a:ext cx="1800225" cy="2017713"/>
            <a:chOff x="378" y="171"/>
            <a:chExt cx="1134" cy="1271"/>
          </a:xfrm>
        </p:grpSpPr>
        <p:graphicFrame>
          <p:nvGraphicFramePr>
            <p:cNvPr id="88090" name="Object 38">
              <a:extLst>
                <a:ext uri="{FF2B5EF4-FFF2-40B4-BE49-F238E27FC236}">
                  <a16:creationId xmlns:a16="http://schemas.microsoft.com/office/drawing/2014/main" id="{F0F5F88A-4296-5C42-9F20-5B27502D8EFD}"/>
                </a:ext>
              </a:extLst>
            </p:cNvPr>
            <p:cNvGraphicFramePr>
              <a:graphicFrameLocks/>
            </p:cNvGraphicFramePr>
            <p:nvPr/>
          </p:nvGraphicFramePr>
          <p:xfrm>
            <a:off x="378" y="522"/>
            <a:ext cx="1134" cy="920"/>
          </p:xfrm>
          <a:graphic>
            <a:graphicData uri="http://schemas.openxmlformats.org/presentationml/2006/ole">
              <mc:AlternateContent xmlns:mc="http://schemas.openxmlformats.org/markup-compatibility/2006">
                <mc:Choice xmlns:v="urn:schemas-microsoft-com:vml" Requires="v">
                  <p:oleObj spid="_x0000_s88240" r:id="rId9" imgW="15227300" imgH="13169900" progId="Visio.Drawing.5">
                    <p:embed/>
                  </p:oleObj>
                </mc:Choice>
                <mc:Fallback>
                  <p:oleObj r:id="rId9" imgW="15227300" imgH="13169900" progId="Visio.Drawing.5">
                    <p:embed/>
                    <p:pic>
                      <p:nvPicPr>
                        <p:cNvPr id="0" name="Object 3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8" y="522"/>
                          <a:ext cx="1134" cy="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01" name="Text Box 39">
              <a:extLst>
                <a:ext uri="{FF2B5EF4-FFF2-40B4-BE49-F238E27FC236}">
                  <a16:creationId xmlns:a16="http://schemas.microsoft.com/office/drawing/2014/main" id="{E9BD1B73-31E8-4E84-934B-3AC8F1047DD9}"/>
                </a:ext>
              </a:extLst>
            </p:cNvPr>
            <p:cNvSpPr txBox="1">
              <a:spLocks noChangeArrowheads="1"/>
            </p:cNvSpPr>
            <p:nvPr/>
          </p:nvSpPr>
          <p:spPr bwMode="auto">
            <a:xfrm>
              <a:off x="781" y="171"/>
              <a:ext cx="410" cy="33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hlink"/>
                  </a:solidFill>
                  <a:latin typeface="+mn-lt"/>
                  <a:ea typeface="+mn-ea"/>
                  <a:cs typeface="+mn-ea"/>
                  <a:sym typeface="+mn-lt"/>
                </a:rPr>
                <a:t> </a:t>
              </a:r>
              <a:r>
                <a:rPr lang="zh-CN" altLang="zh-CN" b="0" dirty="0">
                  <a:solidFill>
                    <a:schemeClr val="hlink"/>
                  </a:solidFill>
                  <a:latin typeface="+mn-lt"/>
                  <a:ea typeface="+mn-ea"/>
                  <a:cs typeface="+mn-ea"/>
                  <a:sym typeface="+mn-lt"/>
                </a:rPr>
                <a:t>树</a:t>
              </a:r>
              <a:endParaRPr lang="zh-CN" altLang="en-US" b="0" dirty="0">
                <a:solidFill>
                  <a:schemeClr val="hlink"/>
                </a:solidFill>
                <a:latin typeface="+mn-lt"/>
                <a:ea typeface="+mn-ea"/>
                <a:cs typeface="+mn-ea"/>
                <a:sym typeface="+mn-lt"/>
              </a:endParaRPr>
            </a:p>
          </p:txBody>
        </p:sp>
      </p:grpSp>
      <p:grpSp>
        <p:nvGrpSpPr>
          <p:cNvPr id="3" name="Group 40">
            <a:extLst>
              <a:ext uri="{FF2B5EF4-FFF2-40B4-BE49-F238E27FC236}">
                <a16:creationId xmlns:a16="http://schemas.microsoft.com/office/drawing/2014/main" id="{260164C3-74F9-9A4C-8899-B14A9793FB33}"/>
              </a:ext>
            </a:extLst>
          </p:cNvPr>
          <p:cNvGrpSpPr>
            <a:grpSpLocks/>
          </p:cNvGrpSpPr>
          <p:nvPr/>
        </p:nvGrpSpPr>
        <p:grpSpPr bwMode="auto">
          <a:xfrm>
            <a:off x="7327900" y="958850"/>
            <a:ext cx="1196975" cy="2392363"/>
            <a:chOff x="4616" y="123"/>
            <a:chExt cx="754" cy="1507"/>
          </a:xfrm>
        </p:grpSpPr>
        <p:graphicFrame>
          <p:nvGraphicFramePr>
            <p:cNvPr id="88088" name="Object 41">
              <a:extLst>
                <a:ext uri="{FF2B5EF4-FFF2-40B4-BE49-F238E27FC236}">
                  <a16:creationId xmlns:a16="http://schemas.microsoft.com/office/drawing/2014/main" id="{135F5FF1-0C66-C548-A59E-B4B1E1031A4E}"/>
                </a:ext>
              </a:extLst>
            </p:cNvPr>
            <p:cNvGraphicFramePr>
              <a:graphicFrameLocks/>
            </p:cNvGraphicFramePr>
            <p:nvPr/>
          </p:nvGraphicFramePr>
          <p:xfrm>
            <a:off x="4616" y="414"/>
            <a:ext cx="749" cy="1216"/>
          </p:xfrm>
          <a:graphic>
            <a:graphicData uri="http://schemas.openxmlformats.org/presentationml/2006/ole">
              <mc:AlternateContent xmlns:mc="http://schemas.openxmlformats.org/markup-compatibility/2006">
                <mc:Choice xmlns:v="urn:schemas-microsoft-com:vml" Requires="v">
                  <p:oleObj spid="_x0000_s88241" r:id="rId11" imgW="10756900" imgH="17068800" progId="Visio.Drawing.5">
                    <p:embed/>
                  </p:oleObj>
                </mc:Choice>
                <mc:Fallback>
                  <p:oleObj r:id="rId11" imgW="10756900" imgH="17068800" progId="Visio.Drawing.5">
                    <p:embed/>
                    <p:pic>
                      <p:nvPicPr>
                        <p:cNvPr id="0" name="Object 4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16" y="414"/>
                          <a:ext cx="749" cy="121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04" name="Text Box 42">
              <a:extLst>
                <a:ext uri="{FF2B5EF4-FFF2-40B4-BE49-F238E27FC236}">
                  <a16:creationId xmlns:a16="http://schemas.microsoft.com/office/drawing/2014/main" id="{9E27FB1C-BA47-4B15-B1E9-0349F56CC0B7}"/>
                </a:ext>
              </a:extLst>
            </p:cNvPr>
            <p:cNvSpPr txBox="1">
              <a:spLocks noChangeArrowheads="1"/>
            </p:cNvSpPr>
            <p:nvPr/>
          </p:nvSpPr>
          <p:spPr bwMode="auto">
            <a:xfrm>
              <a:off x="4624" y="123"/>
              <a:ext cx="746" cy="2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dirty="0">
                  <a:solidFill>
                    <a:schemeClr val="hlink"/>
                  </a:solidFill>
                  <a:latin typeface="+mn-lt"/>
                  <a:ea typeface="+mn-ea"/>
                  <a:cs typeface="+mn-ea"/>
                  <a:sym typeface="+mn-lt"/>
                </a:rPr>
                <a:t> </a:t>
              </a:r>
              <a:r>
                <a:rPr lang="zh-CN" altLang="en-US" sz="2400" b="0" dirty="0">
                  <a:solidFill>
                    <a:schemeClr val="hlink"/>
                  </a:solidFill>
                  <a:latin typeface="+mn-lt"/>
                  <a:ea typeface="+mn-ea"/>
                  <a:cs typeface="+mn-ea"/>
                  <a:sym typeface="+mn-lt"/>
                </a:rPr>
                <a:t>二叉</a:t>
              </a:r>
              <a:r>
                <a:rPr lang="zh-CN" altLang="zh-CN" sz="2400" b="0" dirty="0">
                  <a:solidFill>
                    <a:schemeClr val="hlink"/>
                  </a:solidFill>
                  <a:latin typeface="+mn-lt"/>
                  <a:ea typeface="+mn-ea"/>
                  <a:cs typeface="+mn-ea"/>
                  <a:sym typeface="+mn-lt"/>
                </a:rPr>
                <a:t>树</a:t>
              </a:r>
              <a:endParaRPr lang="zh-CN" altLang="en-US" sz="2400" b="0" dirty="0">
                <a:solidFill>
                  <a:schemeClr val="hlink"/>
                </a:solidFill>
                <a:latin typeface="+mn-lt"/>
                <a:ea typeface="+mn-ea"/>
                <a:cs typeface="+mn-ea"/>
                <a:sym typeface="+mn-lt"/>
              </a:endParaRPr>
            </a:p>
          </p:txBody>
        </p:sp>
      </p:grpSp>
      <p:grpSp>
        <p:nvGrpSpPr>
          <p:cNvPr id="4" name="Group 43">
            <a:extLst>
              <a:ext uri="{FF2B5EF4-FFF2-40B4-BE49-F238E27FC236}">
                <a16:creationId xmlns:a16="http://schemas.microsoft.com/office/drawing/2014/main" id="{6EA031B8-C2F4-3D4E-9ED0-B179832DE481}"/>
              </a:ext>
            </a:extLst>
          </p:cNvPr>
          <p:cNvGrpSpPr>
            <a:grpSpLocks/>
          </p:cNvGrpSpPr>
          <p:nvPr/>
        </p:nvGrpSpPr>
        <p:grpSpPr bwMode="auto">
          <a:xfrm>
            <a:off x="3938588" y="1293813"/>
            <a:ext cx="1600200" cy="795337"/>
            <a:chOff x="2640" y="507"/>
            <a:chExt cx="1008" cy="501"/>
          </a:xfrm>
        </p:grpSpPr>
        <p:sp>
          <p:nvSpPr>
            <p:cNvPr id="85006" name="AutoShape 44">
              <a:extLst>
                <a:ext uri="{FF2B5EF4-FFF2-40B4-BE49-F238E27FC236}">
                  <a16:creationId xmlns:a16="http://schemas.microsoft.com/office/drawing/2014/main" id="{39BC36D1-8B33-4F83-AAD7-A16D58E3B93E}"/>
                </a:ext>
              </a:extLst>
            </p:cNvPr>
            <p:cNvSpPr>
              <a:spLocks noChangeArrowheads="1"/>
            </p:cNvSpPr>
            <p:nvPr/>
          </p:nvSpPr>
          <p:spPr bwMode="auto">
            <a:xfrm>
              <a:off x="2640" y="864"/>
              <a:ext cx="1008" cy="144"/>
            </a:xfrm>
            <a:prstGeom prst="leftRightArrow">
              <a:avLst>
                <a:gd name="adj1" fmla="val 50000"/>
                <a:gd name="adj2" fmla="val 140000"/>
              </a:avLst>
            </a:prstGeom>
            <a:solidFill>
              <a:srgbClr val="FF0066"/>
            </a:solidFill>
            <a:ln w="952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5007" name="Text Box 45">
              <a:extLst>
                <a:ext uri="{FF2B5EF4-FFF2-40B4-BE49-F238E27FC236}">
                  <a16:creationId xmlns:a16="http://schemas.microsoft.com/office/drawing/2014/main" id="{16B8D40B-DCA7-4B05-AD61-F07129648ACA}"/>
                </a:ext>
              </a:extLst>
            </p:cNvPr>
            <p:cNvSpPr txBox="1">
              <a:spLocks noChangeArrowheads="1"/>
            </p:cNvSpPr>
            <p:nvPr/>
          </p:nvSpPr>
          <p:spPr bwMode="auto">
            <a:xfrm>
              <a:off x="2838" y="507"/>
              <a:ext cx="5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dirty="0">
                  <a:solidFill>
                    <a:schemeClr val="hlink"/>
                  </a:solidFill>
                  <a:latin typeface="+mn-lt"/>
                  <a:ea typeface="+mn-ea"/>
                  <a:cs typeface="+mn-ea"/>
                  <a:sym typeface="+mn-lt"/>
                </a:rPr>
                <a:t> </a:t>
              </a:r>
              <a:r>
                <a:rPr lang="zh-CN" altLang="zh-CN" sz="2400" b="0" dirty="0">
                  <a:solidFill>
                    <a:schemeClr val="hlink"/>
                  </a:solidFill>
                  <a:latin typeface="+mn-lt"/>
                  <a:ea typeface="+mn-ea"/>
                  <a:cs typeface="+mn-ea"/>
                  <a:sym typeface="+mn-lt"/>
                </a:rPr>
                <a:t>对应</a:t>
              </a:r>
              <a:endParaRPr lang="zh-CN" altLang="en-US" sz="2400" b="0" dirty="0">
                <a:solidFill>
                  <a:schemeClr val="hlink"/>
                </a:solidFill>
                <a:latin typeface="+mn-lt"/>
                <a:ea typeface="+mn-ea"/>
                <a:cs typeface="+mn-ea"/>
                <a:sym typeface="+mn-lt"/>
              </a:endParaRPr>
            </a:p>
          </p:txBody>
        </p:sp>
      </p:grpSp>
      <p:grpSp>
        <p:nvGrpSpPr>
          <p:cNvPr id="5" name="Group 46">
            <a:extLst>
              <a:ext uri="{FF2B5EF4-FFF2-40B4-BE49-F238E27FC236}">
                <a16:creationId xmlns:a16="http://schemas.microsoft.com/office/drawing/2014/main" id="{1E2D822B-9670-DA4A-9D9D-4FB7F5BAAC42}"/>
              </a:ext>
            </a:extLst>
          </p:cNvPr>
          <p:cNvGrpSpPr>
            <a:grpSpLocks/>
          </p:cNvGrpSpPr>
          <p:nvPr/>
        </p:nvGrpSpPr>
        <p:grpSpPr bwMode="auto">
          <a:xfrm>
            <a:off x="2871788" y="2360613"/>
            <a:ext cx="1066800" cy="952500"/>
            <a:chOff x="1920" y="1131"/>
            <a:chExt cx="672" cy="600"/>
          </a:xfrm>
        </p:grpSpPr>
        <p:sp>
          <p:nvSpPr>
            <p:cNvPr id="85009" name="AutoShape 47">
              <a:extLst>
                <a:ext uri="{FF2B5EF4-FFF2-40B4-BE49-F238E27FC236}">
                  <a16:creationId xmlns:a16="http://schemas.microsoft.com/office/drawing/2014/main" id="{7E0F9ED2-680B-43D4-BBC7-70C8D8B375C7}"/>
                </a:ext>
              </a:extLst>
            </p:cNvPr>
            <p:cNvSpPr>
              <a:spLocks noChangeArrowheads="1"/>
            </p:cNvSpPr>
            <p:nvPr/>
          </p:nvSpPr>
          <p:spPr bwMode="auto">
            <a:xfrm rot="2146450">
              <a:off x="1920" y="1584"/>
              <a:ext cx="672" cy="147"/>
            </a:xfrm>
            <a:prstGeom prst="rightArrow">
              <a:avLst>
                <a:gd name="adj1" fmla="val 50000"/>
                <a:gd name="adj2" fmla="val 114243"/>
              </a:avLst>
            </a:prstGeom>
            <a:solidFill>
              <a:srgbClr val="7030A0"/>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5010" name="Text Box 48">
              <a:extLst>
                <a:ext uri="{FF2B5EF4-FFF2-40B4-BE49-F238E27FC236}">
                  <a16:creationId xmlns:a16="http://schemas.microsoft.com/office/drawing/2014/main" id="{13E5C082-16E3-4D90-AE38-F1984669B17F}"/>
                </a:ext>
              </a:extLst>
            </p:cNvPr>
            <p:cNvSpPr txBox="1">
              <a:spLocks noChangeArrowheads="1"/>
            </p:cNvSpPr>
            <p:nvPr/>
          </p:nvSpPr>
          <p:spPr bwMode="auto">
            <a:xfrm>
              <a:off x="1968" y="1131"/>
              <a:ext cx="5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 </a:t>
              </a:r>
              <a:r>
                <a:rPr lang="zh-CN" altLang="zh-CN" sz="2400" b="0">
                  <a:solidFill>
                    <a:schemeClr val="hlink"/>
                  </a:solidFill>
                  <a:ea typeface="微软雅黑" panose="020B0503020204020204" pitchFamily="34" charset="-122"/>
                  <a:sym typeface="+mn-lt"/>
                </a:rPr>
                <a:t>存储</a:t>
              </a:r>
              <a:endParaRPr lang="zh-CN" altLang="en-US" sz="2400" b="0">
                <a:solidFill>
                  <a:schemeClr val="hlink"/>
                </a:solidFill>
                <a:ea typeface="微软雅黑" panose="020B0503020204020204" pitchFamily="34" charset="-122"/>
                <a:sym typeface="+mn-lt"/>
              </a:endParaRPr>
            </a:p>
          </p:txBody>
        </p:sp>
      </p:grpSp>
      <p:grpSp>
        <p:nvGrpSpPr>
          <p:cNvPr id="6" name="Group 49">
            <a:extLst>
              <a:ext uri="{FF2B5EF4-FFF2-40B4-BE49-F238E27FC236}">
                <a16:creationId xmlns:a16="http://schemas.microsoft.com/office/drawing/2014/main" id="{46C7B006-44CF-0448-9350-F73EF2C85B32}"/>
              </a:ext>
            </a:extLst>
          </p:cNvPr>
          <p:cNvGrpSpPr>
            <a:grpSpLocks/>
          </p:cNvGrpSpPr>
          <p:nvPr/>
        </p:nvGrpSpPr>
        <p:grpSpPr bwMode="auto">
          <a:xfrm>
            <a:off x="5386388" y="2436813"/>
            <a:ext cx="1219200" cy="947737"/>
            <a:chOff x="3504" y="1179"/>
            <a:chExt cx="768" cy="597"/>
          </a:xfrm>
        </p:grpSpPr>
        <p:sp>
          <p:nvSpPr>
            <p:cNvPr id="85012" name="AutoShape 50">
              <a:extLst>
                <a:ext uri="{FF2B5EF4-FFF2-40B4-BE49-F238E27FC236}">
                  <a16:creationId xmlns:a16="http://schemas.microsoft.com/office/drawing/2014/main" id="{6D959AAE-6EE6-4FAD-B0DC-F7BF9CC2BB69}"/>
                </a:ext>
              </a:extLst>
            </p:cNvPr>
            <p:cNvSpPr>
              <a:spLocks noChangeArrowheads="1"/>
            </p:cNvSpPr>
            <p:nvPr/>
          </p:nvSpPr>
          <p:spPr bwMode="auto">
            <a:xfrm rot="8277140">
              <a:off x="3600" y="1632"/>
              <a:ext cx="672" cy="144"/>
            </a:xfrm>
            <a:prstGeom prst="rightArrow">
              <a:avLst>
                <a:gd name="adj1" fmla="val 50000"/>
                <a:gd name="adj2" fmla="val 116623"/>
              </a:avLst>
            </a:prstGeom>
            <a:solidFill>
              <a:srgbClr val="7030A0"/>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5013" name="Text Box 51">
              <a:extLst>
                <a:ext uri="{FF2B5EF4-FFF2-40B4-BE49-F238E27FC236}">
                  <a16:creationId xmlns:a16="http://schemas.microsoft.com/office/drawing/2014/main" id="{12731ADF-8EC3-4306-BED0-68D8B5254744}"/>
                </a:ext>
              </a:extLst>
            </p:cNvPr>
            <p:cNvSpPr txBox="1">
              <a:spLocks noChangeArrowheads="1"/>
            </p:cNvSpPr>
            <p:nvPr/>
          </p:nvSpPr>
          <p:spPr bwMode="auto">
            <a:xfrm>
              <a:off x="3504" y="1179"/>
              <a:ext cx="5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 </a:t>
              </a:r>
              <a:r>
                <a:rPr lang="zh-CN" altLang="zh-CN" sz="2400" b="0">
                  <a:solidFill>
                    <a:schemeClr val="hlink"/>
                  </a:solidFill>
                  <a:ea typeface="微软雅黑" panose="020B0503020204020204" pitchFamily="34" charset="-122"/>
                  <a:sym typeface="+mn-lt"/>
                </a:rPr>
                <a:t>存储</a:t>
              </a:r>
              <a:endParaRPr lang="zh-CN" altLang="en-US" sz="2400" b="0">
                <a:solidFill>
                  <a:schemeClr val="hlink"/>
                </a:solidFill>
                <a:ea typeface="微软雅黑" panose="020B0503020204020204" pitchFamily="34" charset="-122"/>
                <a:sym typeface="+mn-lt"/>
              </a:endParaRPr>
            </a:p>
          </p:txBody>
        </p:sp>
      </p:grpSp>
      <p:grpSp>
        <p:nvGrpSpPr>
          <p:cNvPr id="7" name="Group 52">
            <a:extLst>
              <a:ext uri="{FF2B5EF4-FFF2-40B4-BE49-F238E27FC236}">
                <a16:creationId xmlns:a16="http://schemas.microsoft.com/office/drawing/2014/main" id="{38817AEF-CBF9-C740-91E9-2CA7EE821495}"/>
              </a:ext>
            </a:extLst>
          </p:cNvPr>
          <p:cNvGrpSpPr>
            <a:grpSpLocks/>
          </p:cNvGrpSpPr>
          <p:nvPr/>
        </p:nvGrpSpPr>
        <p:grpSpPr bwMode="auto">
          <a:xfrm>
            <a:off x="2414588" y="3960813"/>
            <a:ext cx="1585912" cy="706437"/>
            <a:chOff x="1632" y="2139"/>
            <a:chExt cx="999" cy="445"/>
          </a:xfrm>
        </p:grpSpPr>
        <p:sp>
          <p:nvSpPr>
            <p:cNvPr id="85015" name="AutoShape 53">
              <a:extLst>
                <a:ext uri="{FF2B5EF4-FFF2-40B4-BE49-F238E27FC236}">
                  <a16:creationId xmlns:a16="http://schemas.microsoft.com/office/drawing/2014/main" id="{6FC7767A-1218-45FF-8B9E-A1DED308F88A}"/>
                </a:ext>
              </a:extLst>
            </p:cNvPr>
            <p:cNvSpPr>
              <a:spLocks noChangeArrowheads="1"/>
            </p:cNvSpPr>
            <p:nvPr/>
          </p:nvSpPr>
          <p:spPr bwMode="auto">
            <a:xfrm rot="8292122">
              <a:off x="1948" y="2429"/>
              <a:ext cx="683" cy="155"/>
            </a:xfrm>
            <a:prstGeom prst="rightArrow">
              <a:avLst>
                <a:gd name="adj1" fmla="val 50000"/>
                <a:gd name="adj2" fmla="val 110120"/>
              </a:avLst>
            </a:prstGeom>
            <a:solidFill>
              <a:srgbClr val="7030A0"/>
            </a:solidFill>
            <a:ln w="9525">
              <a:noFill/>
              <a:miter lim="800000"/>
              <a:headEnd/>
              <a:tailEnd/>
            </a:ln>
          </p:spPr>
          <p:txBody>
            <a:bodyPr rot="10800000"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a:solidFill>
                  <a:schemeClr val="hlink"/>
                </a:solidFill>
                <a:latin typeface="+mn-lt"/>
                <a:ea typeface="+mn-ea"/>
                <a:cs typeface="+mn-ea"/>
                <a:sym typeface="+mn-lt"/>
              </a:endParaRPr>
            </a:p>
          </p:txBody>
        </p:sp>
        <p:sp>
          <p:nvSpPr>
            <p:cNvPr id="85016" name="Text Box 54">
              <a:extLst>
                <a:ext uri="{FF2B5EF4-FFF2-40B4-BE49-F238E27FC236}">
                  <a16:creationId xmlns:a16="http://schemas.microsoft.com/office/drawing/2014/main" id="{D5CCD3DD-5D8F-4B92-9229-518A488EA78E}"/>
                </a:ext>
              </a:extLst>
            </p:cNvPr>
            <p:cNvSpPr txBox="1">
              <a:spLocks noChangeArrowheads="1"/>
            </p:cNvSpPr>
            <p:nvPr/>
          </p:nvSpPr>
          <p:spPr bwMode="auto">
            <a:xfrm>
              <a:off x="1632" y="2139"/>
              <a:ext cx="5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 </a:t>
              </a:r>
              <a:r>
                <a:rPr lang="zh-CN" altLang="zh-CN" sz="2400" b="0">
                  <a:solidFill>
                    <a:schemeClr val="hlink"/>
                  </a:solidFill>
                  <a:ea typeface="微软雅黑" panose="020B0503020204020204" pitchFamily="34" charset="-122"/>
                  <a:sym typeface="+mn-lt"/>
                </a:rPr>
                <a:t>解释</a:t>
              </a:r>
              <a:endParaRPr lang="zh-CN" altLang="en-US" sz="2400" b="0">
                <a:solidFill>
                  <a:schemeClr val="hlink"/>
                </a:solidFill>
                <a:ea typeface="微软雅黑" panose="020B0503020204020204" pitchFamily="34" charset="-122"/>
                <a:sym typeface="+mn-lt"/>
              </a:endParaRPr>
            </a:p>
          </p:txBody>
        </p:sp>
      </p:grpSp>
      <p:grpSp>
        <p:nvGrpSpPr>
          <p:cNvPr id="8" name="Group 55">
            <a:extLst>
              <a:ext uri="{FF2B5EF4-FFF2-40B4-BE49-F238E27FC236}">
                <a16:creationId xmlns:a16="http://schemas.microsoft.com/office/drawing/2014/main" id="{59886C39-DDFD-2742-870A-BDD911C57869}"/>
              </a:ext>
            </a:extLst>
          </p:cNvPr>
          <p:cNvGrpSpPr>
            <a:grpSpLocks/>
          </p:cNvGrpSpPr>
          <p:nvPr/>
        </p:nvGrpSpPr>
        <p:grpSpPr bwMode="auto">
          <a:xfrm>
            <a:off x="5538788" y="3851275"/>
            <a:ext cx="1249362" cy="622300"/>
            <a:chOff x="3600" y="1905"/>
            <a:chExt cx="905" cy="451"/>
          </a:xfrm>
        </p:grpSpPr>
        <p:sp>
          <p:nvSpPr>
            <p:cNvPr id="85018" name="AutoShape 56">
              <a:extLst>
                <a:ext uri="{FF2B5EF4-FFF2-40B4-BE49-F238E27FC236}">
                  <a16:creationId xmlns:a16="http://schemas.microsoft.com/office/drawing/2014/main" id="{2E6CF065-C033-49BA-929D-04BBF327372E}"/>
                </a:ext>
              </a:extLst>
            </p:cNvPr>
            <p:cNvSpPr>
              <a:spLocks noChangeArrowheads="1"/>
            </p:cNvSpPr>
            <p:nvPr/>
          </p:nvSpPr>
          <p:spPr bwMode="auto">
            <a:xfrm rot="2146450">
              <a:off x="3600" y="2208"/>
              <a:ext cx="624" cy="148"/>
            </a:xfrm>
            <a:prstGeom prst="rightArrow">
              <a:avLst>
                <a:gd name="adj1" fmla="val 50000"/>
                <a:gd name="adj2" fmla="val 105366"/>
              </a:avLst>
            </a:prstGeom>
            <a:solidFill>
              <a:srgbClr val="7030A0"/>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5019" name="Text Box 57">
              <a:extLst>
                <a:ext uri="{FF2B5EF4-FFF2-40B4-BE49-F238E27FC236}">
                  <a16:creationId xmlns:a16="http://schemas.microsoft.com/office/drawing/2014/main" id="{BE912934-30FA-491F-A5D9-7F2095FE2FC8}"/>
                </a:ext>
              </a:extLst>
            </p:cNvPr>
            <p:cNvSpPr txBox="1">
              <a:spLocks noChangeArrowheads="1"/>
            </p:cNvSpPr>
            <p:nvPr/>
          </p:nvSpPr>
          <p:spPr bwMode="auto">
            <a:xfrm>
              <a:off x="3870" y="1905"/>
              <a:ext cx="63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 </a:t>
              </a:r>
              <a:r>
                <a:rPr lang="zh-CN" altLang="zh-CN" sz="2400" b="0">
                  <a:solidFill>
                    <a:schemeClr val="hlink"/>
                  </a:solidFill>
                  <a:ea typeface="微软雅黑" panose="020B0503020204020204" pitchFamily="34" charset="-122"/>
                  <a:sym typeface="+mn-lt"/>
                </a:rPr>
                <a:t>解释</a:t>
              </a:r>
              <a:endParaRPr lang="zh-CN" altLang="en-US" sz="2400" b="0">
                <a:solidFill>
                  <a:schemeClr val="hlink"/>
                </a:solidFill>
                <a:ea typeface="微软雅黑" panose="020B0503020204020204" pitchFamily="34" charset="-122"/>
                <a:sym typeface="+mn-lt"/>
              </a:endParaRPr>
            </a:p>
          </p:txBody>
        </p:sp>
      </p:grpSp>
      <p:sp>
        <p:nvSpPr>
          <p:cNvPr id="32" name="AutoShape 44">
            <a:extLst>
              <a:ext uri="{FF2B5EF4-FFF2-40B4-BE49-F238E27FC236}">
                <a16:creationId xmlns:a16="http://schemas.microsoft.com/office/drawing/2014/main" id="{4C3CA4B0-DB08-45BE-8F0B-2B0E54918D38}"/>
              </a:ext>
            </a:extLst>
          </p:cNvPr>
          <p:cNvSpPr>
            <a:spLocks noChangeArrowheads="1"/>
          </p:cNvSpPr>
          <p:nvPr/>
        </p:nvSpPr>
        <p:spPr bwMode="auto">
          <a:xfrm>
            <a:off x="3951288" y="1860550"/>
            <a:ext cx="1600200" cy="228600"/>
          </a:xfrm>
          <a:prstGeom prst="leftRightArrow">
            <a:avLst>
              <a:gd name="adj1" fmla="val 50000"/>
              <a:gd name="adj2" fmla="val 140000"/>
            </a:avLst>
          </a:prstGeom>
          <a:solidFill>
            <a:srgbClr val="7030A0"/>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6" name="Rectangle 7">
            <a:extLst>
              <a:ext uri="{FF2B5EF4-FFF2-40B4-BE49-F238E27FC236}">
                <a16:creationId xmlns:a16="http://schemas.microsoft.com/office/drawing/2014/main" id="{F853D1C6-21DE-4C4C-A054-A35FBD6A0643}"/>
              </a:ext>
            </a:extLst>
          </p:cNvPr>
          <p:cNvSpPr>
            <a:spLocks noChangeArrowheads="1"/>
          </p:cNvSpPr>
          <p:nvPr/>
        </p:nvSpPr>
        <p:spPr bwMode="auto">
          <a:xfrm>
            <a:off x="836613" y="234950"/>
            <a:ext cx="68389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树的存储结构－－二叉链表表示法</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833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8339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8339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图片 9">
            <a:extLst>
              <a:ext uri="{FF2B5EF4-FFF2-40B4-BE49-F238E27FC236}">
                <a16:creationId xmlns:a16="http://schemas.microsoft.com/office/drawing/2014/main" id="{EC8AFB0B-800A-D54A-AAF8-23904BCC96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8138C034-A64D-4932-8FEC-4D497E8C8CB5}"/>
              </a:ext>
            </a:extLst>
          </p:cNvPr>
          <p:cNvSpPr>
            <a:spLocks noChangeArrowheads="1"/>
          </p:cNvSpPr>
          <p:nvPr/>
        </p:nvSpPr>
        <p:spPr bwMode="auto">
          <a:xfrm>
            <a:off x="2444750" y="5529263"/>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3F5AB9DA-C4BD-421F-BF54-7C48BA5C2118}"/>
              </a:ext>
            </a:extLst>
          </p:cNvPr>
          <p:cNvSpPr>
            <a:spLocks noChangeArrowheads="1"/>
          </p:cNvSpPr>
          <p:nvPr/>
        </p:nvSpPr>
        <p:spPr bwMode="auto">
          <a:xfrm>
            <a:off x="1500188" y="5529263"/>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AB7F59D9-66CE-4E11-9FF2-8FFDB0361B4B}"/>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B943ED0E-BE33-42B1-B1FE-8FDA35E05F4C}"/>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EF308B1E-8CA5-4BF1-8503-05F5D079223A}"/>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6631D2CF-B5C3-46F5-AA68-1BF99043D77F}"/>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5.2</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5.3</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5.4</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5.5</a:t>
            </a:r>
            <a:endParaRPr lang="zh-CN" altLang="en-US" sz="2400" b="0" dirty="0">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chemeClr val="bg1"/>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3954712D-9200-496E-8B3F-7B9C6520CCB0}"/>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ea typeface="微软雅黑" panose="020B0503020204020204" pitchFamily="34" charset="-122"/>
                <a:sym typeface="+mn-lt"/>
              </a:rPr>
              <a:t>案例引入</a:t>
            </a:r>
          </a:p>
          <a:p>
            <a:pPr>
              <a:lnSpc>
                <a:spcPct val="150000"/>
              </a:lnSpc>
            </a:pPr>
            <a:r>
              <a:rPr lang="zh-CN" altLang="en-US" sz="2400" b="0">
                <a:ea typeface="微软雅黑" panose="020B0503020204020204" pitchFamily="34" charset="-122"/>
                <a:sym typeface="+mn-lt"/>
              </a:rPr>
              <a:t>树和二叉树的抽象数据类型定义</a:t>
            </a:r>
          </a:p>
          <a:p>
            <a:pPr>
              <a:lnSpc>
                <a:spcPct val="150000"/>
              </a:lnSpc>
            </a:pPr>
            <a:r>
              <a:rPr lang="zh-CN" altLang="en-US" sz="2400" b="0">
                <a:ea typeface="微软雅黑" panose="020B0503020204020204" pitchFamily="34" charset="-122"/>
                <a:sym typeface="+mn-lt"/>
              </a:rPr>
              <a:t>二叉树的性质和存储结构</a:t>
            </a:r>
          </a:p>
          <a:p>
            <a:pPr>
              <a:lnSpc>
                <a:spcPct val="150000"/>
              </a:lnSpc>
            </a:pPr>
            <a:r>
              <a:rPr lang="zh-CN" altLang="en-US" sz="2400" b="0">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chemeClr val="bg1"/>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C63F2CAC-AAA7-4960-AFC4-44777A2675B9}"/>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9" descr="@~X3FO03[CME)(U@Q`UK%ZK">
            <a:extLst>
              <a:ext uri="{FF2B5EF4-FFF2-40B4-BE49-F238E27FC236}">
                <a16:creationId xmlns:a16="http://schemas.microsoft.com/office/drawing/2014/main" id="{FE72EE74-4BBA-C444-9D47-5EA6A2AD38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4492625"/>
            <a:ext cx="724217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5" name="Picture 10" descr="`L@[6I`3T2YU{)O9Y}R8XYX">
            <a:extLst>
              <a:ext uri="{FF2B5EF4-FFF2-40B4-BE49-F238E27FC236}">
                <a16:creationId xmlns:a16="http://schemas.microsoft.com/office/drawing/2014/main" id="{ED377C28-632C-0B4B-9D62-C6358AB07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1484313"/>
            <a:ext cx="3346450"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3355" name="Rectangle 11">
            <a:extLst>
              <a:ext uri="{FF2B5EF4-FFF2-40B4-BE49-F238E27FC236}">
                <a16:creationId xmlns:a16="http://schemas.microsoft.com/office/drawing/2014/main" id="{729E04FC-2C42-4FC9-B21A-3184EA947420}"/>
              </a:ext>
            </a:extLst>
          </p:cNvPr>
          <p:cNvSpPr>
            <a:spLocks noChangeArrowheads="1"/>
          </p:cNvSpPr>
          <p:nvPr/>
        </p:nvSpPr>
        <p:spPr bwMode="auto">
          <a:xfrm>
            <a:off x="250825" y="1484313"/>
            <a:ext cx="5148263" cy="2165350"/>
          </a:xfrm>
          <a:prstGeom prst="roundRect">
            <a:avLst>
              <a:gd name="adj" fmla="val 9629"/>
            </a:avLst>
          </a:prstGeom>
          <a:solidFill>
            <a:srgbClr val="EBEBEB"/>
          </a:solidFill>
          <a:ln w="9525">
            <a:noFill/>
            <a:miter lim="800000"/>
          </a:ln>
          <a:effectLst/>
        </p:spPr>
        <p:txBody>
          <a:bodyPr lIns="0" anchor="ctr"/>
          <a:lstStyle>
            <a:lvl1pPr marL="342900" indent="-342900">
              <a:defRPr sz="2800" b="1">
                <a:solidFill>
                  <a:schemeClr val="tx1"/>
                </a:solidFill>
                <a:latin typeface="Times New Roman" panose="02020603050405020304" pitchFamily="18" charset="0"/>
                <a:ea typeface="仿宋_GB2312"/>
                <a:cs typeface="仿宋_GB2312"/>
              </a:defRPr>
            </a:lvl1pPr>
            <a:lvl2pPr marL="719138" indent="-45720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lvl="1" algn="just">
              <a:lnSpc>
                <a:spcPct val="125000"/>
              </a:lnSpc>
              <a:spcBef>
                <a:spcPct val="20000"/>
              </a:spcBef>
              <a:buClr>
                <a:srgbClr val="FF3300"/>
              </a:buClr>
              <a:buFont typeface="Wingdings" pitchFamily="2" charset="2"/>
              <a:buChar char=""/>
            </a:pPr>
            <a:r>
              <a:rPr kumimoji="1" lang="zh-CN" altLang="en-US" b="0">
                <a:solidFill>
                  <a:srgbClr val="FF3300"/>
                </a:solidFill>
                <a:ea typeface="微软雅黑" panose="020B0503020204020204" pitchFamily="34" charset="-122"/>
                <a:sym typeface="+mn-lt"/>
              </a:rPr>
              <a:t>游戏</a:t>
            </a:r>
            <a:r>
              <a:rPr kumimoji="1" lang="zh-CN" altLang="en-US" b="0">
                <a:ea typeface="微软雅黑" panose="020B0503020204020204" pitchFamily="34" charset="-122"/>
                <a:sym typeface="+mn-lt"/>
              </a:rPr>
              <a:t>中主角的生命值</a:t>
            </a:r>
            <a:r>
              <a:rPr kumimoji="1" lang="en-US" altLang="zh-CN" b="0">
                <a:ea typeface="微软雅黑" panose="020B0503020204020204" pitchFamily="34" charset="-122"/>
                <a:sym typeface="+mn-lt"/>
              </a:rPr>
              <a:t>d</a:t>
            </a:r>
            <a:r>
              <a:rPr kumimoji="1" lang="zh-CN" altLang="en-US" b="0">
                <a:ea typeface="微软雅黑" panose="020B0503020204020204" pitchFamily="34" charset="-122"/>
                <a:sym typeface="+mn-lt"/>
              </a:rPr>
              <a:t>，有这样的条件判定：当怪物碰到主角后，</a:t>
            </a:r>
            <a:r>
              <a:rPr kumimoji="1" lang="zh-CN" altLang="en-US" b="0">
                <a:solidFill>
                  <a:srgbClr val="FF3300"/>
                </a:solidFill>
                <a:ea typeface="微软雅黑" panose="020B0503020204020204" pitchFamily="34" charset="-122"/>
                <a:sym typeface="+mn-lt"/>
              </a:rPr>
              <a:t>怪物的反应</a:t>
            </a:r>
            <a:r>
              <a:rPr kumimoji="1" lang="zh-CN" altLang="en-US" b="0">
                <a:ea typeface="微软雅黑" panose="020B0503020204020204" pitchFamily="34" charset="-122"/>
                <a:sym typeface="+mn-lt"/>
              </a:rPr>
              <a:t>遵从下规则 </a:t>
            </a:r>
            <a:r>
              <a:rPr kumimoji="1" lang="en-US" altLang="zh-CN" b="0">
                <a:ea typeface="微软雅黑" panose="020B0503020204020204" pitchFamily="34" charset="-122"/>
                <a:sym typeface="+mn-lt"/>
              </a:rPr>
              <a:t>:</a:t>
            </a:r>
          </a:p>
        </p:txBody>
      </p:sp>
      <p:sp>
        <p:nvSpPr>
          <p:cNvPr id="86021" name="AutoShape 12">
            <a:extLst>
              <a:ext uri="{FF2B5EF4-FFF2-40B4-BE49-F238E27FC236}">
                <a16:creationId xmlns:a16="http://schemas.microsoft.com/office/drawing/2014/main" id="{FCEDA485-B1F8-4038-95E4-204EE9963C2C}"/>
              </a:ext>
            </a:extLst>
          </p:cNvPr>
          <p:cNvSpPr>
            <a:spLocks noChangeArrowheads="1"/>
          </p:cNvSpPr>
          <p:nvPr/>
        </p:nvSpPr>
        <p:spPr bwMode="auto">
          <a:xfrm>
            <a:off x="2627313" y="3700463"/>
            <a:ext cx="288925" cy="808037"/>
          </a:xfrm>
          <a:prstGeom prst="downArrow">
            <a:avLst>
              <a:gd name="adj1" fmla="val 50000"/>
              <a:gd name="adj2" fmla="val 6989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6022" name="Rectangle 58">
            <a:extLst>
              <a:ext uri="{FF2B5EF4-FFF2-40B4-BE49-F238E27FC236}">
                <a16:creationId xmlns:a16="http://schemas.microsoft.com/office/drawing/2014/main" id="{6563F39C-2CC1-4EBE-BA2B-A9877B0C3DEB}"/>
              </a:ext>
            </a:extLst>
          </p:cNvPr>
          <p:cNvSpPr>
            <a:spLocks noChangeArrowheads="1"/>
          </p:cNvSpPr>
          <p:nvPr/>
        </p:nvSpPr>
        <p:spPr bwMode="auto">
          <a:xfrm>
            <a:off x="900113" y="134938"/>
            <a:ext cx="6775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哈夫曼树及其应用</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2" name="Text Box 4">
            <a:extLst>
              <a:ext uri="{FF2B5EF4-FFF2-40B4-BE49-F238E27FC236}">
                <a16:creationId xmlns:a16="http://schemas.microsoft.com/office/drawing/2014/main" id="{BFBE1B12-3689-4B01-AFE7-AC70A394B5F5}"/>
              </a:ext>
            </a:extLst>
          </p:cNvPr>
          <p:cNvSpPr txBox="1">
            <a:spLocks noChangeArrowheads="1"/>
          </p:cNvSpPr>
          <p:nvPr/>
        </p:nvSpPr>
        <p:spPr bwMode="auto">
          <a:xfrm>
            <a:off x="227013" y="3179763"/>
            <a:ext cx="8728075" cy="2786062"/>
          </a:xfrm>
          <a:prstGeom prst="rect">
            <a:avLst/>
          </a:prstGeom>
          <a:solidFill>
            <a:schemeClr val="accent1">
              <a:lumMod val="20000"/>
              <a:lumOff val="80000"/>
            </a:schemeClr>
          </a:solidFill>
          <a:ln w="38100">
            <a:solidFill>
              <a:schemeClr val="accent2"/>
            </a:solid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5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if(d&lt;100) state=</a:t>
            </a:r>
            <a:r>
              <a:rPr lang="zh-CN" altLang="en-US" b="0">
                <a:ea typeface="微软雅黑" panose="020B0503020204020204" pitchFamily="34" charset="-122"/>
                <a:sym typeface="+mn-lt"/>
              </a:rPr>
              <a:t>嘲笑，单挑</a:t>
            </a:r>
            <a:r>
              <a:rPr lang="en-US" altLang="zh-CN" b="0">
                <a:ea typeface="微软雅黑" panose="020B0503020204020204" pitchFamily="34" charset="-122"/>
                <a:sym typeface="+mn-lt"/>
              </a:rPr>
              <a:t>;</a:t>
            </a:r>
            <a:br>
              <a:rPr lang="en-US" altLang="zh-CN" b="0">
                <a:ea typeface="微软雅黑" panose="020B0503020204020204" pitchFamily="34" charset="-122"/>
                <a:sym typeface="+mn-lt"/>
              </a:rPr>
            </a:b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if(d&lt;200) state=</a:t>
            </a:r>
            <a:r>
              <a:rPr lang="zh-CN" altLang="en-US" b="0">
                <a:ea typeface="微软雅黑" panose="020B0503020204020204" pitchFamily="34" charset="-122"/>
                <a:sym typeface="+mn-lt"/>
              </a:rPr>
              <a:t>单挑</a:t>
            </a:r>
            <a:r>
              <a:rPr lang="en-US" altLang="zh-CN" b="0">
                <a:ea typeface="微软雅黑" panose="020B0503020204020204" pitchFamily="34" charset="-122"/>
                <a:sym typeface="+mn-lt"/>
              </a:rPr>
              <a:t>;</a:t>
            </a:r>
            <a:br>
              <a:rPr lang="en-US" altLang="zh-CN" b="0">
                <a:ea typeface="微软雅黑" panose="020B0503020204020204" pitchFamily="34" charset="-122"/>
                <a:sym typeface="+mn-lt"/>
              </a:rPr>
            </a:b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if(d&lt;300) state=</a:t>
            </a:r>
            <a:r>
              <a:rPr lang="zh-CN" altLang="en-US" b="0">
                <a:ea typeface="微软雅黑" panose="020B0503020204020204" pitchFamily="34" charset="-122"/>
                <a:sym typeface="+mn-lt"/>
              </a:rPr>
              <a:t>嗜血魔法</a:t>
            </a:r>
            <a:r>
              <a:rPr lang="en-US" altLang="zh-CN" b="0">
                <a:ea typeface="微软雅黑" panose="020B0503020204020204" pitchFamily="34" charset="-122"/>
                <a:sym typeface="+mn-lt"/>
              </a:rPr>
              <a:t>;</a:t>
            </a:r>
            <a:br>
              <a:rPr lang="en-US" altLang="zh-CN" b="0">
                <a:ea typeface="微软雅黑" panose="020B0503020204020204" pitchFamily="34" charset="-122"/>
                <a:sym typeface="+mn-lt"/>
              </a:rPr>
            </a:b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if(d&lt;500) state=</a:t>
            </a:r>
            <a:r>
              <a:rPr lang="zh-CN" altLang="en-US" b="0">
                <a:ea typeface="微软雅黑" panose="020B0503020204020204" pitchFamily="34" charset="-122"/>
                <a:sym typeface="+mn-lt"/>
              </a:rPr>
              <a:t>呼唤同伴</a:t>
            </a:r>
            <a:r>
              <a:rPr lang="en-US" altLang="zh-CN" b="0">
                <a:ea typeface="微软雅黑" panose="020B0503020204020204" pitchFamily="34" charset="-122"/>
                <a:sym typeface="+mn-lt"/>
              </a:rPr>
              <a:t>;</a:t>
            </a:r>
            <a:br>
              <a:rPr lang="en-US" altLang="zh-CN" b="0">
                <a:ea typeface="微软雅黑" panose="020B0503020204020204" pitchFamily="34" charset="-122"/>
                <a:sym typeface="+mn-lt"/>
              </a:rPr>
            </a:b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state=</a:t>
            </a:r>
            <a:r>
              <a:rPr lang="zh-CN" altLang="en-US" b="0">
                <a:ea typeface="微软雅黑" panose="020B0503020204020204" pitchFamily="34" charset="-122"/>
                <a:sym typeface="+mn-lt"/>
              </a:rPr>
              <a:t>逃跑</a:t>
            </a:r>
            <a:r>
              <a:rPr lang="en-US" altLang="zh-CN" b="0">
                <a:ea typeface="微软雅黑" panose="020B0503020204020204" pitchFamily="34" charset="-122"/>
                <a:sym typeface="+mn-lt"/>
              </a:rPr>
              <a:t>; </a:t>
            </a:r>
          </a:p>
        </p:txBody>
      </p:sp>
      <p:sp>
        <p:nvSpPr>
          <p:cNvPr id="87043" name="AutoShape 8">
            <a:extLst>
              <a:ext uri="{FF2B5EF4-FFF2-40B4-BE49-F238E27FC236}">
                <a16:creationId xmlns:a16="http://schemas.microsoft.com/office/drawing/2014/main" id="{40E239A8-1C11-4367-A167-8A0E106B6CF6}"/>
              </a:ext>
            </a:extLst>
          </p:cNvPr>
          <p:cNvSpPr>
            <a:spLocks noChangeArrowheads="1"/>
          </p:cNvSpPr>
          <p:nvPr/>
        </p:nvSpPr>
        <p:spPr bwMode="auto">
          <a:xfrm>
            <a:off x="3756025" y="2371725"/>
            <a:ext cx="288925" cy="808038"/>
          </a:xfrm>
          <a:prstGeom prst="downArrow">
            <a:avLst>
              <a:gd name="adj1" fmla="val 50000"/>
              <a:gd name="adj2" fmla="val 6989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pic>
        <p:nvPicPr>
          <p:cNvPr id="91140" name="Picture 9" descr="`L@[6I`3T2YU{)O9Y}R8XYX">
            <a:extLst>
              <a:ext uri="{FF2B5EF4-FFF2-40B4-BE49-F238E27FC236}">
                <a16:creationId xmlns:a16="http://schemas.microsoft.com/office/drawing/2014/main" id="{FD3495D8-F0D0-494F-8492-9958DE3E51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1863" y="1625600"/>
            <a:ext cx="167322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1" name="Picture 10" descr="datastruct_1">
            <a:extLst>
              <a:ext uri="{FF2B5EF4-FFF2-40B4-BE49-F238E27FC236}">
                <a16:creationId xmlns:a16="http://schemas.microsoft.com/office/drawing/2014/main" id="{1F0C0262-9BC7-4849-B49A-D7D436F3F6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13" y="1504950"/>
            <a:ext cx="7056437"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8">
            <a:extLst>
              <a:ext uri="{FF2B5EF4-FFF2-40B4-BE49-F238E27FC236}">
                <a16:creationId xmlns:a16="http://schemas.microsoft.com/office/drawing/2014/main" id="{31842A43-3FD2-43AF-8386-699E972249E7}"/>
              </a:ext>
            </a:extLst>
          </p:cNvPr>
          <p:cNvSpPr>
            <a:spLocks noChangeArrowheads="1"/>
          </p:cNvSpPr>
          <p:nvPr/>
        </p:nvSpPr>
        <p:spPr bwMode="auto">
          <a:xfrm>
            <a:off x="900113" y="134938"/>
            <a:ext cx="6775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哈夫曼树及其应用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59492"/>
                                        </p:tgtEl>
                                        <p:attrNameLst>
                                          <p:attrName>style.visibility</p:attrName>
                                        </p:attrNameLst>
                                      </p:cBhvr>
                                      <p:to>
                                        <p:strVal val="visible"/>
                                      </p:to>
                                    </p:set>
                                    <p:animEffect transition="in" filter="box(in)">
                                      <p:cBhvr>
                                        <p:cTn id="7" dur="500"/>
                                        <p:tgtEl>
                                          <p:spTgt spid="959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2"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6" name="Rectangle 4">
            <a:extLst>
              <a:ext uri="{FF2B5EF4-FFF2-40B4-BE49-F238E27FC236}">
                <a16:creationId xmlns:a16="http://schemas.microsoft.com/office/drawing/2014/main" id="{2DBB2197-2E41-499C-8B04-95A2C151E0E3}"/>
              </a:ext>
            </a:extLst>
          </p:cNvPr>
          <p:cNvSpPr>
            <a:spLocks noChangeArrowheads="1"/>
          </p:cNvSpPr>
          <p:nvPr/>
        </p:nvSpPr>
        <p:spPr bwMode="auto">
          <a:xfrm>
            <a:off x="142875" y="1412875"/>
            <a:ext cx="5148263" cy="3384550"/>
          </a:xfrm>
          <a:prstGeom prst="roundRect">
            <a:avLst>
              <a:gd name="adj" fmla="val 5785"/>
            </a:avLst>
          </a:prstGeom>
          <a:solidFill>
            <a:schemeClr val="accent1">
              <a:lumMod val="20000"/>
              <a:lumOff val="80000"/>
            </a:schemeClr>
          </a:solidFill>
          <a:ln w="9525">
            <a:noFill/>
            <a:miter lim="800000"/>
          </a:ln>
          <a:effectLst/>
        </p:spPr>
        <p:txBody>
          <a:bodyPr lIns="0"/>
          <a:lstStyle>
            <a:lvl1pPr marL="342900" indent="-342900">
              <a:defRPr sz="2800" b="1">
                <a:solidFill>
                  <a:schemeClr val="tx1"/>
                </a:solidFill>
                <a:latin typeface="Times New Roman" panose="02020603050405020304" pitchFamily="18" charset="0"/>
                <a:ea typeface="仿宋_GB2312"/>
                <a:cs typeface="仿宋_GB2312"/>
              </a:defRPr>
            </a:lvl1pPr>
            <a:lvl2pPr marL="719138" indent="-45720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lvl="1" algn="just">
              <a:lnSpc>
                <a:spcPct val="125000"/>
              </a:lnSpc>
              <a:spcBef>
                <a:spcPct val="20000"/>
              </a:spcBef>
              <a:buClr>
                <a:srgbClr val="FF3300"/>
              </a:buClr>
              <a:buFont typeface="Wingdings" pitchFamily="2" charset="2"/>
              <a:buChar char=""/>
            </a:pPr>
            <a:r>
              <a:rPr kumimoji="1" lang="zh-CN" altLang="en-US" b="0">
                <a:ea typeface="微软雅黑" panose="020B0503020204020204" pitchFamily="34" charset="-122"/>
                <a:sym typeface="+mn-lt"/>
              </a:rPr>
              <a:t>分析主角生命值</a:t>
            </a:r>
            <a:r>
              <a:rPr kumimoji="1" lang="en-US" altLang="zh-CN" b="0">
                <a:ea typeface="微软雅黑" panose="020B0503020204020204" pitchFamily="34" charset="-122"/>
                <a:sym typeface="+mn-lt"/>
              </a:rPr>
              <a:t>d</a:t>
            </a:r>
            <a:r>
              <a:rPr kumimoji="1" lang="zh-CN" altLang="en-US" b="0">
                <a:ea typeface="微软雅黑" panose="020B0503020204020204" pitchFamily="34" charset="-122"/>
                <a:sym typeface="+mn-lt"/>
              </a:rPr>
              <a:t>的特点，即预测出每种条件占总条件的</a:t>
            </a:r>
            <a:r>
              <a:rPr kumimoji="1" lang="zh-CN" altLang="en-US" b="0">
                <a:solidFill>
                  <a:srgbClr val="FF3300"/>
                </a:solidFill>
                <a:ea typeface="微软雅黑" panose="020B0503020204020204" pitchFamily="34" charset="-122"/>
                <a:sym typeface="+mn-lt"/>
              </a:rPr>
              <a:t>百分比</a:t>
            </a:r>
            <a:r>
              <a:rPr kumimoji="1" lang="zh-CN" altLang="en-US" b="0">
                <a:ea typeface="微软雅黑" panose="020B0503020204020204" pitchFamily="34" charset="-122"/>
                <a:sym typeface="+mn-lt"/>
              </a:rPr>
              <a:t>，将这些比值作为权值来构造最优二叉树（</a:t>
            </a:r>
            <a:r>
              <a:rPr kumimoji="1" lang="zh-CN" altLang="en-US" b="0">
                <a:solidFill>
                  <a:srgbClr val="FF3300"/>
                </a:solidFill>
                <a:ea typeface="微软雅黑" panose="020B0503020204020204" pitchFamily="34" charset="-122"/>
                <a:sym typeface="+mn-lt"/>
              </a:rPr>
              <a:t>哈夫曼树</a:t>
            </a:r>
            <a:r>
              <a:rPr kumimoji="1" lang="zh-CN" altLang="en-US" b="0">
                <a:ea typeface="微软雅黑" panose="020B0503020204020204" pitchFamily="34" charset="-122"/>
                <a:sym typeface="+mn-lt"/>
              </a:rPr>
              <a:t>），作为判定树来设定算法。 </a:t>
            </a:r>
          </a:p>
        </p:txBody>
      </p:sp>
      <p:pic>
        <p:nvPicPr>
          <p:cNvPr id="92163" name="Picture 5" descr="`L@[6I`3T2YU{)O9Y}R8XYX">
            <a:extLst>
              <a:ext uri="{FF2B5EF4-FFF2-40B4-BE49-F238E27FC236}">
                <a16:creationId xmlns:a16="http://schemas.microsoft.com/office/drawing/2014/main" id="{DF6CE2CD-8D15-5D46-957F-1A5C38035E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813" y="1412875"/>
            <a:ext cx="2844800"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4" name="Picture 6" descr="datastruct_2">
            <a:extLst>
              <a:ext uri="{FF2B5EF4-FFF2-40B4-BE49-F238E27FC236}">
                <a16:creationId xmlns:a16="http://schemas.microsoft.com/office/drawing/2014/main" id="{79437275-BCEB-F746-BAF8-212B1C9C91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4960938"/>
            <a:ext cx="9001125"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9" name="AutoShape 8">
            <a:extLst>
              <a:ext uri="{FF2B5EF4-FFF2-40B4-BE49-F238E27FC236}">
                <a16:creationId xmlns:a16="http://schemas.microsoft.com/office/drawing/2014/main" id="{9E807714-8DE2-4634-90E4-CD73788539F8}"/>
              </a:ext>
            </a:extLst>
          </p:cNvPr>
          <p:cNvSpPr>
            <a:spLocks noChangeArrowheads="1"/>
          </p:cNvSpPr>
          <p:nvPr/>
        </p:nvSpPr>
        <p:spPr bwMode="auto">
          <a:xfrm>
            <a:off x="5472113" y="3117850"/>
            <a:ext cx="647700" cy="1824038"/>
          </a:xfrm>
          <a:prstGeom prst="curvedLeftArrow">
            <a:avLst>
              <a:gd name="adj1" fmla="val 29507"/>
              <a:gd name="adj2" fmla="val 59014"/>
              <a:gd name="adj3" fmla="val 3332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8070" name="Rectangle 9">
            <a:extLst>
              <a:ext uri="{FF2B5EF4-FFF2-40B4-BE49-F238E27FC236}">
                <a16:creationId xmlns:a16="http://schemas.microsoft.com/office/drawing/2014/main" id="{555E7223-D564-4593-9758-162857B96CE2}"/>
              </a:ext>
            </a:extLst>
          </p:cNvPr>
          <p:cNvSpPr>
            <a:spLocks noChangeArrowheads="1"/>
          </p:cNvSpPr>
          <p:nvPr/>
        </p:nvSpPr>
        <p:spPr bwMode="auto">
          <a:xfrm>
            <a:off x="6119813" y="4294188"/>
            <a:ext cx="2844800" cy="503237"/>
          </a:xfrm>
          <a:prstGeom prst="roundRect">
            <a:avLst>
              <a:gd name="adj" fmla="val 50000"/>
            </a:avLst>
          </a:prstGeom>
          <a:solidFill>
            <a:schemeClr val="accent1">
              <a:lumMod val="20000"/>
              <a:lumOff val="80000"/>
            </a:schemeClr>
          </a:solidFill>
          <a:ln>
            <a:noFill/>
          </a:ln>
        </p:spPr>
        <p:txBody>
          <a:bodyPr lIns="0" tIns="0" rIns="0" bIns="0"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zh-CN" altLang="en-US" sz="2400" b="0" dirty="0">
                <a:latin typeface="+mn-lt"/>
                <a:ea typeface="+mn-ea"/>
                <a:cs typeface="+mn-ea"/>
                <a:sym typeface="+mn-lt"/>
              </a:rPr>
              <a:t>提高效率</a:t>
            </a:r>
          </a:p>
        </p:txBody>
      </p:sp>
      <p:sp>
        <p:nvSpPr>
          <p:cNvPr id="7" name="Rectangle 58">
            <a:extLst>
              <a:ext uri="{FF2B5EF4-FFF2-40B4-BE49-F238E27FC236}">
                <a16:creationId xmlns:a16="http://schemas.microsoft.com/office/drawing/2014/main" id="{C954D513-CC13-421B-B261-98A36CF964D9}"/>
              </a:ext>
            </a:extLst>
          </p:cNvPr>
          <p:cNvSpPr>
            <a:spLocks noChangeArrowheads="1"/>
          </p:cNvSpPr>
          <p:nvPr/>
        </p:nvSpPr>
        <p:spPr bwMode="auto">
          <a:xfrm>
            <a:off x="900113" y="134938"/>
            <a:ext cx="6775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哈夫曼树及其应用</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16" descr="datastruct_2">
            <a:extLst>
              <a:ext uri="{FF2B5EF4-FFF2-40B4-BE49-F238E27FC236}">
                <a16:creationId xmlns:a16="http://schemas.microsoft.com/office/drawing/2014/main" id="{56443C44-6926-B34F-8190-D6622860C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50" y="908050"/>
            <a:ext cx="88392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AutoShape 17">
            <a:extLst>
              <a:ext uri="{FF2B5EF4-FFF2-40B4-BE49-F238E27FC236}">
                <a16:creationId xmlns:a16="http://schemas.microsoft.com/office/drawing/2014/main" id="{4DE219D0-7ADD-4B0C-9EF6-AD38D7A79971}"/>
              </a:ext>
            </a:extLst>
          </p:cNvPr>
          <p:cNvSpPr>
            <a:spLocks noChangeArrowheads="1"/>
          </p:cNvSpPr>
          <p:nvPr/>
        </p:nvSpPr>
        <p:spPr bwMode="auto">
          <a:xfrm>
            <a:off x="1565275" y="2195513"/>
            <a:ext cx="288925" cy="808037"/>
          </a:xfrm>
          <a:prstGeom prst="downArrow">
            <a:avLst>
              <a:gd name="adj1" fmla="val 50000"/>
              <a:gd name="adj2" fmla="val 6989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93188" name="组合 3">
            <a:extLst>
              <a:ext uri="{FF2B5EF4-FFF2-40B4-BE49-F238E27FC236}">
                <a16:creationId xmlns:a16="http://schemas.microsoft.com/office/drawing/2014/main" id="{8141CD9F-2EF9-7D47-9066-FFE024C061C2}"/>
              </a:ext>
            </a:extLst>
          </p:cNvPr>
          <p:cNvGrpSpPr>
            <a:grpSpLocks/>
          </p:cNvGrpSpPr>
          <p:nvPr/>
        </p:nvGrpSpPr>
        <p:grpSpPr bwMode="auto">
          <a:xfrm>
            <a:off x="165100" y="3386138"/>
            <a:ext cx="3675063" cy="3041650"/>
            <a:chOff x="107949" y="2893466"/>
            <a:chExt cx="5645253" cy="3297238"/>
          </a:xfrm>
        </p:grpSpPr>
        <p:pic>
          <p:nvPicPr>
            <p:cNvPr id="93196" name="Picture 15">
              <a:extLst>
                <a:ext uri="{FF2B5EF4-FFF2-40B4-BE49-F238E27FC236}">
                  <a16:creationId xmlns:a16="http://schemas.microsoft.com/office/drawing/2014/main" id="{FB27D69D-D377-3F4C-9493-738084CBEB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9" y="2893466"/>
              <a:ext cx="5645253" cy="32972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89099" name="Oval 24">
              <a:extLst>
                <a:ext uri="{FF2B5EF4-FFF2-40B4-BE49-F238E27FC236}">
                  <a16:creationId xmlns:a16="http://schemas.microsoft.com/office/drawing/2014/main" id="{2C6FC1F9-D60D-400D-AB22-636F6B4A702B}"/>
                </a:ext>
              </a:extLst>
            </p:cNvPr>
            <p:cNvSpPr>
              <a:spLocks noChangeArrowheads="1"/>
            </p:cNvSpPr>
            <p:nvPr/>
          </p:nvSpPr>
          <p:spPr bwMode="auto">
            <a:xfrm>
              <a:off x="1251632" y="5636575"/>
              <a:ext cx="609638" cy="457759"/>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100" name="Oval 25">
              <a:extLst>
                <a:ext uri="{FF2B5EF4-FFF2-40B4-BE49-F238E27FC236}">
                  <a16:creationId xmlns:a16="http://schemas.microsoft.com/office/drawing/2014/main" id="{2BD3D4A1-E5C2-42D7-B4FB-5EC7945449F1}"/>
                </a:ext>
              </a:extLst>
            </p:cNvPr>
            <p:cNvSpPr>
              <a:spLocks noChangeArrowheads="1"/>
            </p:cNvSpPr>
            <p:nvPr/>
          </p:nvSpPr>
          <p:spPr bwMode="auto">
            <a:xfrm>
              <a:off x="1997829" y="5670993"/>
              <a:ext cx="609638" cy="45603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101" name="Oval 26">
              <a:extLst>
                <a:ext uri="{FF2B5EF4-FFF2-40B4-BE49-F238E27FC236}">
                  <a16:creationId xmlns:a16="http://schemas.microsoft.com/office/drawing/2014/main" id="{516C1BC9-ABCF-485A-B695-0D6F73AD6198}"/>
                </a:ext>
              </a:extLst>
            </p:cNvPr>
            <p:cNvSpPr>
              <a:spLocks noChangeArrowheads="1"/>
            </p:cNvSpPr>
            <p:nvPr/>
          </p:nvSpPr>
          <p:spPr bwMode="auto">
            <a:xfrm>
              <a:off x="2375804" y="4951658"/>
              <a:ext cx="609638" cy="45603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102" name="Oval 27">
              <a:extLst>
                <a:ext uri="{FF2B5EF4-FFF2-40B4-BE49-F238E27FC236}">
                  <a16:creationId xmlns:a16="http://schemas.microsoft.com/office/drawing/2014/main" id="{D295A937-EF59-42B0-AEFB-79012FBD5D15}"/>
                </a:ext>
              </a:extLst>
            </p:cNvPr>
            <p:cNvSpPr>
              <a:spLocks noChangeArrowheads="1"/>
            </p:cNvSpPr>
            <p:nvPr/>
          </p:nvSpPr>
          <p:spPr bwMode="auto">
            <a:xfrm>
              <a:off x="2785481" y="4230602"/>
              <a:ext cx="609638" cy="457759"/>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103" name="Oval 28">
              <a:extLst>
                <a:ext uri="{FF2B5EF4-FFF2-40B4-BE49-F238E27FC236}">
                  <a16:creationId xmlns:a16="http://schemas.microsoft.com/office/drawing/2014/main" id="{44D30A6D-5627-4304-AA54-8F39BC1EC115}"/>
                </a:ext>
              </a:extLst>
            </p:cNvPr>
            <p:cNvSpPr>
              <a:spLocks noChangeArrowheads="1"/>
            </p:cNvSpPr>
            <p:nvPr/>
          </p:nvSpPr>
          <p:spPr bwMode="auto">
            <a:xfrm>
              <a:off x="3134195" y="3545685"/>
              <a:ext cx="609638" cy="457759"/>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16" name="Rectangle 58">
            <a:extLst>
              <a:ext uri="{FF2B5EF4-FFF2-40B4-BE49-F238E27FC236}">
                <a16:creationId xmlns:a16="http://schemas.microsoft.com/office/drawing/2014/main" id="{E408500F-C36C-4F18-9AA3-71CA08F636FE}"/>
              </a:ext>
            </a:extLst>
          </p:cNvPr>
          <p:cNvSpPr>
            <a:spLocks noChangeArrowheads="1"/>
          </p:cNvSpPr>
          <p:nvPr/>
        </p:nvSpPr>
        <p:spPr bwMode="auto">
          <a:xfrm>
            <a:off x="900113" y="134938"/>
            <a:ext cx="6775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哈夫曼树及其应用</a:t>
            </a:r>
          </a:p>
        </p:txBody>
      </p:sp>
      <p:grpSp>
        <p:nvGrpSpPr>
          <p:cNvPr id="2" name="Group 18">
            <a:extLst>
              <a:ext uri="{FF2B5EF4-FFF2-40B4-BE49-F238E27FC236}">
                <a16:creationId xmlns:a16="http://schemas.microsoft.com/office/drawing/2014/main" id="{2E627232-0E0C-7241-9FF1-97B52EBFFEB6}"/>
              </a:ext>
            </a:extLst>
          </p:cNvPr>
          <p:cNvGrpSpPr>
            <a:grpSpLocks/>
          </p:cNvGrpSpPr>
          <p:nvPr/>
        </p:nvGrpSpPr>
        <p:grpSpPr bwMode="auto">
          <a:xfrm>
            <a:off x="2979738" y="2011363"/>
            <a:ext cx="6042025" cy="2093912"/>
            <a:chOff x="1810" y="1138"/>
            <a:chExt cx="3806" cy="1319"/>
          </a:xfrm>
        </p:grpSpPr>
        <p:sp>
          <p:nvSpPr>
            <p:cNvPr id="89094" name="Text Box 19">
              <a:extLst>
                <a:ext uri="{FF2B5EF4-FFF2-40B4-BE49-F238E27FC236}">
                  <a16:creationId xmlns:a16="http://schemas.microsoft.com/office/drawing/2014/main" id="{99C60C6A-3D7B-45C4-99AC-B2FF06FE2A29}"/>
                </a:ext>
              </a:extLst>
            </p:cNvPr>
            <p:cNvSpPr txBox="1">
              <a:spLocks noChangeArrowheads="1"/>
            </p:cNvSpPr>
            <p:nvPr/>
          </p:nvSpPr>
          <p:spPr bwMode="auto">
            <a:xfrm>
              <a:off x="2395" y="1138"/>
              <a:ext cx="3221" cy="1319"/>
            </a:xfrm>
            <a:prstGeom prst="roundRect">
              <a:avLst>
                <a:gd name="adj" fmla="val 6418"/>
              </a:avLst>
            </a:prstGeom>
            <a:solidFill>
              <a:srgbClr val="EBEBEB"/>
            </a:solidFill>
            <a:ln w="38100">
              <a:no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50000"/>
                </a:spcBef>
                <a:buFont typeface="Arial" panose="020B0604020202020204" pitchFamily="34" charset="0"/>
                <a:buNone/>
              </a:pPr>
              <a:r>
                <a:rPr lang="en-US" altLang="zh-CN" sz="2000" b="0">
                  <a:ea typeface="微软雅黑" panose="020B0503020204020204" pitchFamily="34" charset="-122"/>
                  <a:sym typeface="+mn-lt"/>
                </a:rPr>
                <a:t>if(d&gt;=200)&amp;&amp;(d&lt;300) state=</a:t>
              </a:r>
              <a:r>
                <a:rPr lang="zh-CN" altLang="en-US" sz="2000" b="0">
                  <a:ea typeface="微软雅黑" panose="020B0503020204020204" pitchFamily="34" charset="-122"/>
                  <a:sym typeface="+mn-lt"/>
                </a:rPr>
                <a:t>嗜血魔法</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if(d&gt;=300)&amp;&amp;(d&lt;500) state=</a:t>
              </a:r>
              <a:r>
                <a:rPr lang="zh-CN" altLang="en-US" sz="2000" b="0">
                  <a:ea typeface="微软雅黑" panose="020B0503020204020204" pitchFamily="34" charset="-122"/>
                  <a:sym typeface="+mn-lt"/>
                </a:rPr>
                <a:t>呼唤同伴</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if(d&gt;=100)&amp;&amp;(d&lt;200) state=</a:t>
              </a:r>
              <a:r>
                <a:rPr lang="zh-CN" altLang="en-US" sz="2000" b="0">
                  <a:ea typeface="微软雅黑" panose="020B0503020204020204" pitchFamily="34" charset="-122"/>
                  <a:sym typeface="+mn-lt"/>
                </a:rPr>
                <a:t>单挑</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if(d&lt;100) state=</a:t>
              </a:r>
              <a:r>
                <a:rPr lang="zh-CN" altLang="en-US" sz="2000" b="0">
                  <a:ea typeface="微软雅黑" panose="020B0503020204020204" pitchFamily="34" charset="-122"/>
                  <a:sym typeface="+mn-lt"/>
                </a:rPr>
                <a:t>嘲笑，单挑</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state=</a:t>
              </a:r>
              <a:r>
                <a:rPr lang="zh-CN" altLang="en-US" sz="2000" b="0">
                  <a:ea typeface="微软雅黑" panose="020B0503020204020204" pitchFamily="34" charset="-122"/>
                  <a:sym typeface="+mn-lt"/>
                </a:rPr>
                <a:t>逃跑</a:t>
              </a:r>
              <a:r>
                <a:rPr lang="en-US" altLang="zh-CN" sz="2000" b="0">
                  <a:ea typeface="微软雅黑" panose="020B0503020204020204" pitchFamily="34" charset="-122"/>
                  <a:sym typeface="+mn-lt"/>
                </a:rPr>
                <a:t>;</a:t>
              </a:r>
            </a:p>
          </p:txBody>
        </p:sp>
        <p:sp>
          <p:nvSpPr>
            <p:cNvPr id="89095" name="AutoShape 20">
              <a:extLst>
                <a:ext uri="{FF2B5EF4-FFF2-40B4-BE49-F238E27FC236}">
                  <a16:creationId xmlns:a16="http://schemas.microsoft.com/office/drawing/2014/main" id="{69C6FB8F-56D4-4976-9F51-33D926CE39EE}"/>
                </a:ext>
              </a:extLst>
            </p:cNvPr>
            <p:cNvSpPr>
              <a:spLocks noChangeArrowheads="1"/>
            </p:cNvSpPr>
            <p:nvPr/>
          </p:nvSpPr>
          <p:spPr bwMode="auto">
            <a:xfrm rot="16597063">
              <a:off x="1749" y="1467"/>
              <a:ext cx="464" cy="341"/>
            </a:xfrm>
            <a:prstGeom prst="curvedDownArrow">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3" name="Group 21">
            <a:extLst>
              <a:ext uri="{FF2B5EF4-FFF2-40B4-BE49-F238E27FC236}">
                <a16:creationId xmlns:a16="http://schemas.microsoft.com/office/drawing/2014/main" id="{4E2FE423-95A0-F640-A334-3AAFBF9EC2C0}"/>
              </a:ext>
            </a:extLst>
          </p:cNvPr>
          <p:cNvGrpSpPr>
            <a:grpSpLocks/>
          </p:cNvGrpSpPr>
          <p:nvPr/>
        </p:nvGrpSpPr>
        <p:grpSpPr bwMode="auto">
          <a:xfrm>
            <a:off x="3910013" y="4017963"/>
            <a:ext cx="5113337" cy="2409825"/>
            <a:chOff x="2418" y="2127"/>
            <a:chExt cx="3221" cy="1518"/>
          </a:xfrm>
        </p:grpSpPr>
        <p:sp>
          <p:nvSpPr>
            <p:cNvPr id="89097" name="Text Box 22">
              <a:extLst>
                <a:ext uri="{FF2B5EF4-FFF2-40B4-BE49-F238E27FC236}">
                  <a16:creationId xmlns:a16="http://schemas.microsoft.com/office/drawing/2014/main" id="{30235A59-BB4D-47FF-9BD8-2ED91E1D48A2}"/>
                </a:ext>
              </a:extLst>
            </p:cNvPr>
            <p:cNvSpPr txBox="1">
              <a:spLocks noChangeArrowheads="1"/>
            </p:cNvSpPr>
            <p:nvPr/>
          </p:nvSpPr>
          <p:spPr bwMode="auto">
            <a:xfrm>
              <a:off x="2418" y="2326"/>
              <a:ext cx="3221" cy="1319"/>
            </a:xfrm>
            <a:prstGeom prst="roundRect">
              <a:avLst>
                <a:gd name="adj" fmla="val 6987"/>
              </a:avLst>
            </a:prstGeom>
            <a:solidFill>
              <a:srgbClr val="E2D9EB"/>
            </a:solidFill>
            <a:ln w="38100">
              <a:no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50000"/>
                </a:spcBef>
                <a:buFont typeface="Arial" panose="020B0604020202020204" pitchFamily="34" charset="0"/>
                <a:buNone/>
              </a:pPr>
              <a:r>
                <a:rPr lang="en-US" altLang="zh-CN" sz="2000" b="0">
                  <a:ea typeface="微软雅黑" panose="020B0503020204020204" pitchFamily="34" charset="-122"/>
                  <a:sym typeface="+mn-lt"/>
                </a:rPr>
                <a:t>if(d&lt;100) state=</a:t>
              </a:r>
              <a:r>
                <a:rPr lang="zh-CN" altLang="en-US" sz="2000" b="0">
                  <a:ea typeface="微软雅黑" panose="020B0503020204020204" pitchFamily="34" charset="-122"/>
                  <a:sym typeface="+mn-lt"/>
                </a:rPr>
                <a:t>嘲笑，单挑</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if(d&lt;200) state=</a:t>
              </a:r>
              <a:r>
                <a:rPr lang="zh-CN" altLang="en-US" sz="2000" b="0">
                  <a:ea typeface="微软雅黑" panose="020B0503020204020204" pitchFamily="34" charset="-122"/>
                  <a:sym typeface="+mn-lt"/>
                </a:rPr>
                <a:t>单挑</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if(d&lt;300) state=</a:t>
              </a:r>
              <a:r>
                <a:rPr lang="zh-CN" altLang="en-US" sz="2000" b="0">
                  <a:ea typeface="微软雅黑" panose="020B0503020204020204" pitchFamily="34" charset="-122"/>
                  <a:sym typeface="+mn-lt"/>
                </a:rPr>
                <a:t>嗜血魔法</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if(d&lt;500) state=</a:t>
              </a:r>
              <a:r>
                <a:rPr lang="zh-CN" altLang="en-US" sz="2000" b="0">
                  <a:ea typeface="微软雅黑" panose="020B0503020204020204" pitchFamily="34" charset="-122"/>
                  <a:sym typeface="+mn-lt"/>
                </a:rPr>
                <a:t>呼唤同伴</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state=</a:t>
              </a:r>
              <a:r>
                <a:rPr lang="zh-CN" altLang="en-US" sz="2000" b="0">
                  <a:ea typeface="微软雅黑" panose="020B0503020204020204" pitchFamily="34" charset="-122"/>
                  <a:sym typeface="+mn-lt"/>
                </a:rPr>
                <a:t>逃跑</a:t>
              </a:r>
              <a:r>
                <a:rPr lang="en-US" altLang="zh-CN" sz="2000" b="0">
                  <a:ea typeface="微软雅黑" panose="020B0503020204020204" pitchFamily="34" charset="-122"/>
                  <a:sym typeface="+mn-lt"/>
                </a:rPr>
                <a:t>; </a:t>
              </a:r>
            </a:p>
          </p:txBody>
        </p:sp>
        <p:sp>
          <p:nvSpPr>
            <p:cNvPr id="89098" name="AutoShape 23">
              <a:extLst>
                <a:ext uri="{FF2B5EF4-FFF2-40B4-BE49-F238E27FC236}">
                  <a16:creationId xmlns:a16="http://schemas.microsoft.com/office/drawing/2014/main" id="{AC3987D7-70E3-458C-AD37-6C07AF77BE21}"/>
                </a:ext>
              </a:extLst>
            </p:cNvPr>
            <p:cNvSpPr>
              <a:spLocks noChangeArrowheads="1"/>
            </p:cNvSpPr>
            <p:nvPr/>
          </p:nvSpPr>
          <p:spPr bwMode="auto">
            <a:xfrm>
              <a:off x="3924" y="2127"/>
              <a:ext cx="182" cy="311"/>
            </a:xfrm>
            <a:prstGeom prst="upArrow">
              <a:avLst>
                <a:gd name="adj1" fmla="val 50000"/>
                <a:gd name="adj2" fmla="val 54925"/>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圆角矩形 1">
            <a:extLst>
              <a:ext uri="{FF2B5EF4-FFF2-40B4-BE49-F238E27FC236}">
                <a16:creationId xmlns:a16="http://schemas.microsoft.com/office/drawing/2014/main" id="{21E04BAC-9F6F-FB43-BFA3-D538C9307A1F}"/>
              </a:ext>
            </a:extLst>
          </p:cNvPr>
          <p:cNvSpPr>
            <a:spLocks noChangeArrowheads="1"/>
          </p:cNvSpPr>
          <p:nvPr/>
        </p:nvSpPr>
        <p:spPr bwMode="auto">
          <a:xfrm>
            <a:off x="457200" y="2471738"/>
            <a:ext cx="8223250" cy="3384550"/>
          </a:xfrm>
          <a:prstGeom prst="roundRect">
            <a:avLst>
              <a:gd name="adj" fmla="val 5032"/>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90114" name="Text Box 2">
            <a:extLst>
              <a:ext uri="{FF2B5EF4-FFF2-40B4-BE49-F238E27FC236}">
                <a16:creationId xmlns:a16="http://schemas.microsoft.com/office/drawing/2014/main" id="{A094E1D0-76D5-4C55-A6C1-AE5C17A85C9E}"/>
              </a:ext>
            </a:extLst>
          </p:cNvPr>
          <p:cNvSpPr txBox="1">
            <a:spLocks noChangeArrowheads="1"/>
          </p:cNvSpPr>
          <p:nvPr/>
        </p:nvSpPr>
        <p:spPr bwMode="auto">
          <a:xfrm>
            <a:off x="457200" y="1052513"/>
            <a:ext cx="8223250" cy="1254125"/>
          </a:xfrm>
          <a:prstGeom prst="roundRect">
            <a:avLst>
              <a:gd name="adj" fmla="val 11600"/>
            </a:avLst>
          </a:prstGeom>
          <a:solidFill>
            <a:srgbClr val="EBEBEB"/>
          </a:solidFill>
          <a:ln w="38100">
            <a:no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spcBef>
                <a:spcPct val="20000"/>
              </a:spcBef>
              <a:buFont typeface="Wingdings" pitchFamily="2" charset="2"/>
              <a:buNone/>
            </a:pPr>
            <a:r>
              <a:rPr lang="zh-CN" altLang="en-US" sz="2600" b="0">
                <a:ea typeface="微软雅黑" panose="020B0503020204020204" pitchFamily="34" charset="-122"/>
                <a:sym typeface="+mn-lt"/>
              </a:rPr>
              <a:t>在远程通讯中，要将待传字符转换成二进制的字符串，怎样编码才能使它们组成的报文在网络中传得最快？</a:t>
            </a:r>
          </a:p>
        </p:txBody>
      </p:sp>
      <p:graphicFrame>
        <p:nvGraphicFramePr>
          <p:cNvPr id="954371" name="Object 3">
            <a:extLst>
              <a:ext uri="{FF2B5EF4-FFF2-40B4-BE49-F238E27FC236}">
                <a16:creationId xmlns:a16="http://schemas.microsoft.com/office/drawing/2014/main" id="{0E16999A-4A0A-8343-9849-3628234ACB87}"/>
              </a:ext>
            </a:extLst>
          </p:cNvPr>
          <p:cNvGraphicFramePr>
            <a:graphicFrameLocks/>
          </p:cNvGraphicFramePr>
          <p:nvPr/>
        </p:nvGraphicFramePr>
        <p:xfrm>
          <a:off x="709613" y="2870200"/>
          <a:ext cx="1957387" cy="1957388"/>
        </p:xfrm>
        <a:graphic>
          <a:graphicData uri="http://schemas.openxmlformats.org/presentationml/2006/ole">
            <mc:AlternateContent xmlns:mc="http://schemas.openxmlformats.org/markup-compatibility/2006">
              <mc:Choice xmlns:v="urn:schemas-microsoft-com:vml" Requires="v">
                <p:oleObj spid="_x0000_s94279" r:id="rId3" imgW="5308600" imgH="5308600" progId="Visio.Drawing.5">
                  <p:embed/>
                </p:oleObj>
              </mc:Choice>
              <mc:Fallback>
                <p:oleObj r:id="rId3" imgW="5308600" imgH="5308600" progId="Visio.Drawing.5">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613" y="2870200"/>
                        <a:ext cx="1957387" cy="19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54372" name="Text Box 4">
            <a:extLst>
              <a:ext uri="{FF2B5EF4-FFF2-40B4-BE49-F238E27FC236}">
                <a16:creationId xmlns:a16="http://schemas.microsoft.com/office/drawing/2014/main" id="{278A2DE3-5115-4DFB-85DE-8CC04FDBDF41}"/>
              </a:ext>
            </a:extLst>
          </p:cNvPr>
          <p:cNvSpPr txBox="1">
            <a:spLocks noChangeArrowheads="1"/>
          </p:cNvSpPr>
          <p:nvPr/>
        </p:nvSpPr>
        <p:spPr bwMode="auto">
          <a:xfrm>
            <a:off x="3200400" y="3227388"/>
            <a:ext cx="2971800" cy="762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4400" b="0" dirty="0">
                <a:solidFill>
                  <a:schemeClr val="bg1"/>
                </a:solidFill>
                <a:latin typeface="+mn-lt"/>
                <a:ea typeface="+mn-ea"/>
                <a:cs typeface="+mn-ea"/>
                <a:sym typeface="+mn-lt"/>
              </a:rPr>
              <a:t>ABACCDA</a:t>
            </a:r>
          </a:p>
        </p:txBody>
      </p:sp>
      <p:sp>
        <p:nvSpPr>
          <p:cNvPr id="954373" name="Text Box 5">
            <a:extLst>
              <a:ext uri="{FF2B5EF4-FFF2-40B4-BE49-F238E27FC236}">
                <a16:creationId xmlns:a16="http://schemas.microsoft.com/office/drawing/2014/main" id="{B9E10F32-2AAF-441F-A87E-5F90B5D89751}"/>
              </a:ext>
            </a:extLst>
          </p:cNvPr>
          <p:cNvSpPr txBox="1">
            <a:spLocks noChangeArrowheads="1"/>
          </p:cNvSpPr>
          <p:nvPr/>
        </p:nvSpPr>
        <p:spPr bwMode="auto">
          <a:xfrm>
            <a:off x="736600" y="5062538"/>
            <a:ext cx="2851150" cy="519112"/>
          </a:xfrm>
          <a:prstGeom prst="rect">
            <a:avLst/>
          </a:prstGeom>
          <a:solidFill>
            <a:srgbClr val="C00000"/>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bg1"/>
                </a:solidFill>
                <a:latin typeface="+mn-lt"/>
                <a:ea typeface="+mn-ea"/>
                <a:cs typeface="+mn-ea"/>
                <a:sym typeface="+mn-lt"/>
              </a:rPr>
              <a:t>000110010101100</a:t>
            </a:r>
          </a:p>
        </p:txBody>
      </p:sp>
      <p:graphicFrame>
        <p:nvGraphicFramePr>
          <p:cNvPr id="954374" name="Object 6">
            <a:extLst>
              <a:ext uri="{FF2B5EF4-FFF2-40B4-BE49-F238E27FC236}">
                <a16:creationId xmlns:a16="http://schemas.microsoft.com/office/drawing/2014/main" id="{3EA7B4B4-42B7-AD48-8AA0-D0CF11330950}"/>
              </a:ext>
            </a:extLst>
          </p:cNvPr>
          <p:cNvGraphicFramePr>
            <a:graphicFrameLocks/>
          </p:cNvGraphicFramePr>
          <p:nvPr/>
        </p:nvGraphicFramePr>
        <p:xfrm>
          <a:off x="6711950" y="2857500"/>
          <a:ext cx="1822450" cy="1981200"/>
        </p:xfrm>
        <a:graphic>
          <a:graphicData uri="http://schemas.openxmlformats.org/presentationml/2006/ole">
            <mc:AlternateContent xmlns:mc="http://schemas.openxmlformats.org/markup-compatibility/2006">
              <mc:Choice xmlns:v="urn:schemas-microsoft-com:vml" Requires="v">
                <p:oleObj spid="_x0000_s94280" r:id="rId5" imgW="5308600" imgH="5308600" progId="Visio.Drawing.5">
                  <p:embed/>
                </p:oleObj>
              </mc:Choice>
              <mc:Fallback>
                <p:oleObj r:id="rId5" imgW="5308600" imgH="5308600" progId="Visio.Drawing.5">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1950" y="2857500"/>
                        <a:ext cx="18224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54375" name="Text Box 7">
            <a:extLst>
              <a:ext uri="{FF2B5EF4-FFF2-40B4-BE49-F238E27FC236}">
                <a16:creationId xmlns:a16="http://schemas.microsoft.com/office/drawing/2014/main" id="{222735B3-6E46-4B26-BBFB-E10746B2888C}"/>
              </a:ext>
            </a:extLst>
          </p:cNvPr>
          <p:cNvSpPr txBox="1">
            <a:spLocks noChangeArrowheads="1"/>
          </p:cNvSpPr>
          <p:nvPr/>
        </p:nvSpPr>
        <p:spPr bwMode="auto">
          <a:xfrm>
            <a:off x="6750050" y="5064125"/>
            <a:ext cx="1784350" cy="519113"/>
          </a:xfrm>
          <a:prstGeom prst="rect">
            <a:avLst/>
          </a:prstGeom>
          <a:solidFill>
            <a:srgbClr val="C00000"/>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bg1"/>
                </a:solidFill>
                <a:latin typeface="+mn-lt"/>
                <a:ea typeface="+mn-ea"/>
                <a:cs typeface="+mn-ea"/>
                <a:sym typeface="+mn-lt"/>
              </a:rPr>
              <a:t>000011010</a:t>
            </a:r>
          </a:p>
        </p:txBody>
      </p:sp>
      <p:sp>
        <p:nvSpPr>
          <p:cNvPr id="954376" name="Line 8">
            <a:extLst>
              <a:ext uri="{FF2B5EF4-FFF2-40B4-BE49-F238E27FC236}">
                <a16:creationId xmlns:a16="http://schemas.microsoft.com/office/drawing/2014/main" id="{ADF07A6B-EDF0-43CD-B57F-5B206B48F412}"/>
              </a:ext>
            </a:extLst>
          </p:cNvPr>
          <p:cNvSpPr>
            <a:spLocks noChangeShapeType="1"/>
          </p:cNvSpPr>
          <p:nvPr/>
        </p:nvSpPr>
        <p:spPr bwMode="auto">
          <a:xfrm flipH="1">
            <a:off x="2819400" y="4141788"/>
            <a:ext cx="685800" cy="68580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4377" name="Line 9">
            <a:extLst>
              <a:ext uri="{FF2B5EF4-FFF2-40B4-BE49-F238E27FC236}">
                <a16:creationId xmlns:a16="http://schemas.microsoft.com/office/drawing/2014/main" id="{83538B41-7E10-4F49-8115-FA2D0FEB862B}"/>
              </a:ext>
            </a:extLst>
          </p:cNvPr>
          <p:cNvSpPr>
            <a:spLocks noChangeShapeType="1"/>
          </p:cNvSpPr>
          <p:nvPr/>
        </p:nvSpPr>
        <p:spPr bwMode="auto">
          <a:xfrm>
            <a:off x="5867400" y="4065588"/>
            <a:ext cx="685800" cy="762000"/>
          </a:xfrm>
          <a:prstGeom prst="line">
            <a:avLst/>
          </a:prstGeom>
          <a:noFill/>
          <a:ln w="762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122" name="Rectangle 10">
            <a:extLst>
              <a:ext uri="{FF2B5EF4-FFF2-40B4-BE49-F238E27FC236}">
                <a16:creationId xmlns:a16="http://schemas.microsoft.com/office/drawing/2014/main" id="{29BAD2F1-CA71-4188-ABF9-BE69A059C28F}"/>
              </a:ext>
            </a:extLst>
          </p:cNvPr>
          <p:cNvSpPr>
            <a:spLocks noChangeArrowheads="1"/>
          </p:cNvSpPr>
          <p:nvPr/>
        </p:nvSpPr>
        <p:spPr bwMode="auto">
          <a:xfrm>
            <a:off x="827088" y="225425"/>
            <a:ext cx="58674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哈夫曼树应用实例－－哈夫曼编码</a:t>
            </a:r>
          </a:p>
        </p:txBody>
      </p:sp>
      <p:sp>
        <p:nvSpPr>
          <p:cNvPr id="954379" name="Rectangle 11">
            <a:extLst>
              <a:ext uri="{FF2B5EF4-FFF2-40B4-BE49-F238E27FC236}">
                <a16:creationId xmlns:a16="http://schemas.microsoft.com/office/drawing/2014/main" id="{8ED26EAE-DCF2-41DA-83B1-DC7146AA5FD4}"/>
              </a:ext>
            </a:extLst>
          </p:cNvPr>
          <p:cNvSpPr>
            <a:spLocks noChangeArrowheads="1"/>
          </p:cNvSpPr>
          <p:nvPr/>
        </p:nvSpPr>
        <p:spPr bwMode="auto">
          <a:xfrm>
            <a:off x="1371600" y="6005513"/>
            <a:ext cx="6629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zh-CN" altLang="en-US" b="0" u="sng">
                <a:ea typeface="微软雅黑" panose="020B0503020204020204" pitchFamily="34" charset="-122"/>
                <a:sym typeface="+mn-lt"/>
              </a:rPr>
              <a:t>出现次数较多的字符采用尽可能短的编码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9330"/>
                                        </p:tgtEl>
                                        <p:attrNameLst>
                                          <p:attrName>style.visibility</p:attrName>
                                        </p:attrNameLst>
                                      </p:cBhvr>
                                      <p:to>
                                        <p:strVal val="visible"/>
                                      </p:to>
                                    </p:set>
                                    <p:animEffect transition="in" filter="wipe(down)">
                                      <p:cBhvr>
                                        <p:cTn id="7" dur="500"/>
                                        <p:tgtEl>
                                          <p:spTgt spid="99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54372"/>
                                        </p:tgtEl>
                                        <p:attrNameLst>
                                          <p:attrName>style.visibility</p:attrName>
                                        </p:attrNameLst>
                                      </p:cBhvr>
                                      <p:to>
                                        <p:strVal val="visible"/>
                                      </p:to>
                                    </p:set>
                                    <p:anim calcmode="lin" valueType="num">
                                      <p:cBhvr additive="base">
                                        <p:cTn id="12" dur="500" fill="hold"/>
                                        <p:tgtEl>
                                          <p:spTgt spid="954372"/>
                                        </p:tgtEl>
                                        <p:attrNameLst>
                                          <p:attrName>ppt_x</p:attrName>
                                        </p:attrNameLst>
                                      </p:cBhvr>
                                      <p:tavLst>
                                        <p:tav tm="0">
                                          <p:val>
                                            <p:strVal val="#ppt_x"/>
                                          </p:val>
                                        </p:tav>
                                        <p:tav tm="100000">
                                          <p:val>
                                            <p:strVal val="#ppt_x"/>
                                          </p:val>
                                        </p:tav>
                                      </p:tavLst>
                                    </p:anim>
                                    <p:anim calcmode="lin" valueType="num">
                                      <p:cBhvr additive="base">
                                        <p:cTn id="13" dur="500" fill="hold"/>
                                        <p:tgtEl>
                                          <p:spTgt spid="95437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95437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95437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95437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954374"/>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954377"/>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954375"/>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954379"/>
                                        </p:tgtEl>
                                        <p:attrNameLst>
                                          <p:attrName>style.visibility</p:attrName>
                                        </p:attrNameLst>
                                      </p:cBhvr>
                                      <p:to>
                                        <p:strVal val="visible"/>
                                      </p:to>
                                    </p:set>
                                    <p:animEffect transition="in" filter="diamond(in)">
                                      <p:cBhvr>
                                        <p:cTn id="42" dur="2000"/>
                                        <p:tgtEl>
                                          <p:spTgt spid="954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animBg="1"/>
      <p:bldP spid="954372" grpId="0" animBg="1"/>
      <p:bldP spid="954373" grpId="0" animBg="1"/>
      <p:bldP spid="954375" grpId="0" animBg="1"/>
      <p:bldP spid="954379"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矩形 2">
            <a:extLst>
              <a:ext uri="{FF2B5EF4-FFF2-40B4-BE49-F238E27FC236}">
                <a16:creationId xmlns:a16="http://schemas.microsoft.com/office/drawing/2014/main" id="{90AEFB09-D0BE-A045-9417-FCAD423CE835}"/>
              </a:ext>
            </a:extLst>
          </p:cNvPr>
          <p:cNvSpPr>
            <a:spLocks noChangeArrowheads="1"/>
          </p:cNvSpPr>
          <p:nvPr/>
        </p:nvSpPr>
        <p:spPr bwMode="auto">
          <a:xfrm>
            <a:off x="0" y="1419225"/>
            <a:ext cx="9144000" cy="3168650"/>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91138" name="Text Box 2">
            <a:extLst>
              <a:ext uri="{FF2B5EF4-FFF2-40B4-BE49-F238E27FC236}">
                <a16:creationId xmlns:a16="http://schemas.microsoft.com/office/drawing/2014/main" id="{84198907-5438-4E84-B8BD-7DBCA08888DE}"/>
              </a:ext>
            </a:extLst>
          </p:cNvPr>
          <p:cNvSpPr txBox="1">
            <a:spLocks noChangeArrowheads="1"/>
          </p:cNvSpPr>
          <p:nvPr/>
        </p:nvSpPr>
        <p:spPr bwMode="auto">
          <a:xfrm>
            <a:off x="1828800" y="381000"/>
            <a:ext cx="327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Char char=" "/>
              <a:defRPr/>
            </a:pPr>
            <a:endParaRPr lang="zh-CN" altLang="zh-CN" b="0">
              <a:latin typeface="+mn-lt"/>
              <a:ea typeface="+mn-ea"/>
              <a:cs typeface="+mn-ea"/>
              <a:sym typeface="+mn-lt"/>
            </a:endParaRPr>
          </a:p>
        </p:txBody>
      </p:sp>
      <p:sp>
        <p:nvSpPr>
          <p:cNvPr id="91139" name="Text Box 3">
            <a:extLst>
              <a:ext uri="{FF2B5EF4-FFF2-40B4-BE49-F238E27FC236}">
                <a16:creationId xmlns:a16="http://schemas.microsoft.com/office/drawing/2014/main" id="{7F53FAD8-CF41-49B9-99D7-78F2E92112F4}"/>
              </a:ext>
            </a:extLst>
          </p:cNvPr>
          <p:cNvSpPr txBox="1">
            <a:spLocks noChangeArrowheads="1"/>
          </p:cNvSpPr>
          <p:nvPr/>
        </p:nvSpPr>
        <p:spPr bwMode="auto">
          <a:xfrm>
            <a:off x="6337300" y="304165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endParaRPr lang="zh-CN" altLang="zh-CN" sz="2400" b="0">
              <a:latin typeface="+mn-lt"/>
              <a:ea typeface="+mn-ea"/>
              <a:cs typeface="+mn-ea"/>
              <a:sym typeface="+mn-lt"/>
            </a:endParaRPr>
          </a:p>
        </p:txBody>
      </p:sp>
      <p:sp>
        <p:nvSpPr>
          <p:cNvPr id="955396" name="Text Box 4">
            <a:extLst>
              <a:ext uri="{FF2B5EF4-FFF2-40B4-BE49-F238E27FC236}">
                <a16:creationId xmlns:a16="http://schemas.microsoft.com/office/drawing/2014/main" id="{A8C404DB-4497-4A7C-BEE0-6716B4ABA515}"/>
              </a:ext>
            </a:extLst>
          </p:cNvPr>
          <p:cNvSpPr txBox="1">
            <a:spLocks noChangeArrowheads="1"/>
          </p:cNvSpPr>
          <p:nvPr/>
        </p:nvSpPr>
        <p:spPr bwMode="auto">
          <a:xfrm>
            <a:off x="395288" y="4860925"/>
            <a:ext cx="8424862" cy="1016000"/>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50000"/>
              </a:spcBef>
              <a:buFont typeface="Arial" panose="020B0604020202020204" pitchFamily="34" charset="0"/>
              <a:buNone/>
            </a:pPr>
            <a:r>
              <a:rPr lang="zh-CN" altLang="en-US" sz="2400" b="0" u="sng">
                <a:ea typeface="微软雅黑" panose="020B0503020204020204" pitchFamily="34" charset="-122"/>
                <a:sym typeface="+mn-lt"/>
              </a:rPr>
              <a:t>关键：</a:t>
            </a:r>
            <a:r>
              <a:rPr lang="zh-CN" altLang="en-US" sz="2400" b="0">
                <a:ea typeface="微软雅黑" panose="020B0503020204020204" pitchFamily="34" charset="-122"/>
                <a:sym typeface="+mn-lt"/>
              </a:rPr>
              <a:t>要设计长度不等的编码，则必须使任一字符的编码都不是另一个字符的编码的</a:t>
            </a:r>
            <a:r>
              <a:rPr lang="zh-CN" altLang="en-US" sz="2400" b="0">
                <a:solidFill>
                  <a:schemeClr val="accent2"/>
                </a:solidFill>
                <a:ea typeface="微软雅黑" panose="020B0503020204020204" pitchFamily="34" charset="-122"/>
                <a:sym typeface="+mn-lt"/>
              </a:rPr>
              <a:t>前缀－</a:t>
            </a:r>
            <a:r>
              <a:rPr lang="zh-CN" altLang="en-US" sz="2400" b="0">
                <a:solidFill>
                  <a:srgbClr val="FF3300"/>
                </a:solidFill>
                <a:ea typeface="微软雅黑" panose="020B0503020204020204" pitchFamily="34" charset="-122"/>
                <a:sym typeface="+mn-lt"/>
              </a:rPr>
              <a:t>前缀编码</a:t>
            </a:r>
          </a:p>
        </p:txBody>
      </p:sp>
      <p:grpSp>
        <p:nvGrpSpPr>
          <p:cNvPr id="2" name="Group 5">
            <a:extLst>
              <a:ext uri="{FF2B5EF4-FFF2-40B4-BE49-F238E27FC236}">
                <a16:creationId xmlns:a16="http://schemas.microsoft.com/office/drawing/2014/main" id="{BE946D2F-E4D2-E04A-A342-CAD07B895B25}"/>
              </a:ext>
            </a:extLst>
          </p:cNvPr>
          <p:cNvGrpSpPr>
            <a:grpSpLocks/>
          </p:cNvGrpSpPr>
          <p:nvPr/>
        </p:nvGrpSpPr>
        <p:grpSpPr bwMode="auto">
          <a:xfrm>
            <a:off x="2070100" y="3263900"/>
            <a:ext cx="4264025" cy="1108075"/>
            <a:chOff x="1296" y="2640"/>
            <a:chExt cx="2686" cy="698"/>
          </a:xfrm>
        </p:grpSpPr>
        <p:sp>
          <p:nvSpPr>
            <p:cNvPr id="91142" name="Text Box 6">
              <a:extLst>
                <a:ext uri="{FF2B5EF4-FFF2-40B4-BE49-F238E27FC236}">
                  <a16:creationId xmlns:a16="http://schemas.microsoft.com/office/drawing/2014/main" id="{75F79C69-189C-4172-BD83-273FAF5991DF}"/>
                </a:ext>
              </a:extLst>
            </p:cNvPr>
            <p:cNvSpPr txBox="1">
              <a:spLocks noChangeArrowheads="1"/>
            </p:cNvSpPr>
            <p:nvPr/>
          </p:nvSpPr>
          <p:spPr bwMode="auto">
            <a:xfrm>
              <a:off x="1296" y="2640"/>
              <a:ext cx="1968"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70000"/>
                </a:spcBef>
                <a:buFont typeface="Arial" panose="020B0604020202020204" pitchFamily="34" charset="0"/>
                <a:buNone/>
                <a:defRPr/>
              </a:pPr>
              <a:r>
                <a:rPr lang="zh-CN" altLang="en-US" sz="2400" b="0">
                  <a:latin typeface="+mn-lt"/>
                  <a:ea typeface="+mn-ea"/>
                  <a:cs typeface="+mn-ea"/>
                  <a:sym typeface="+mn-lt"/>
                </a:rPr>
                <a:t>　　　</a:t>
              </a:r>
              <a:r>
                <a:rPr lang="en-US" altLang="zh-CN" sz="2400" b="0">
                  <a:latin typeface="+mn-lt"/>
                  <a:ea typeface="+mn-ea"/>
                  <a:cs typeface="+mn-ea"/>
                  <a:sym typeface="+mn-lt"/>
                </a:rPr>
                <a:t>0000</a:t>
              </a:r>
            </a:p>
            <a:p>
              <a:pPr eaLnBrk="1" hangingPunct="1">
                <a:spcBef>
                  <a:spcPct val="70000"/>
                </a:spcBef>
                <a:buFont typeface="Arial" panose="020B0604020202020204" pitchFamily="34" charset="0"/>
                <a:buNone/>
                <a:defRPr/>
              </a:pPr>
              <a:r>
                <a:rPr lang="en-US" altLang="zh-CN" sz="2400" b="0">
                  <a:latin typeface="+mn-lt"/>
                  <a:ea typeface="+mn-ea"/>
                  <a:cs typeface="+mn-ea"/>
                  <a:sym typeface="+mn-lt"/>
                </a:rPr>
                <a:t>AAAA   ABA   BB</a:t>
              </a:r>
            </a:p>
          </p:txBody>
        </p:sp>
        <p:sp>
          <p:nvSpPr>
            <p:cNvPr id="91143" name="Line 7">
              <a:extLst>
                <a:ext uri="{FF2B5EF4-FFF2-40B4-BE49-F238E27FC236}">
                  <a16:creationId xmlns:a16="http://schemas.microsoft.com/office/drawing/2014/main" id="{42535BBA-D39D-404E-B675-2CBD969A89D9}"/>
                </a:ext>
              </a:extLst>
            </p:cNvPr>
            <p:cNvSpPr>
              <a:spLocks noChangeShapeType="1"/>
            </p:cNvSpPr>
            <p:nvPr/>
          </p:nvSpPr>
          <p:spPr bwMode="auto">
            <a:xfrm flipH="1">
              <a:off x="1584" y="2880"/>
              <a:ext cx="384" cy="19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1144" name="Line 8">
              <a:extLst>
                <a:ext uri="{FF2B5EF4-FFF2-40B4-BE49-F238E27FC236}">
                  <a16:creationId xmlns:a16="http://schemas.microsoft.com/office/drawing/2014/main" id="{9B80BC26-1660-4746-B9B4-C9E7A25ABD95}"/>
                </a:ext>
              </a:extLst>
            </p:cNvPr>
            <p:cNvSpPr>
              <a:spLocks noChangeShapeType="1"/>
            </p:cNvSpPr>
            <p:nvPr/>
          </p:nvSpPr>
          <p:spPr bwMode="auto">
            <a:xfrm>
              <a:off x="2160" y="2880"/>
              <a:ext cx="0" cy="24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1145" name="Line 9">
              <a:extLst>
                <a:ext uri="{FF2B5EF4-FFF2-40B4-BE49-F238E27FC236}">
                  <a16:creationId xmlns:a16="http://schemas.microsoft.com/office/drawing/2014/main" id="{8B7C0CB6-61DF-4EA1-A354-AF1882CE1639}"/>
                </a:ext>
              </a:extLst>
            </p:cNvPr>
            <p:cNvSpPr>
              <a:spLocks noChangeShapeType="1"/>
            </p:cNvSpPr>
            <p:nvPr/>
          </p:nvSpPr>
          <p:spPr bwMode="auto">
            <a:xfrm>
              <a:off x="2352" y="2880"/>
              <a:ext cx="336" cy="19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1146" name="AutoShape 10">
              <a:extLst>
                <a:ext uri="{FF2B5EF4-FFF2-40B4-BE49-F238E27FC236}">
                  <a16:creationId xmlns:a16="http://schemas.microsoft.com/office/drawing/2014/main" id="{26A97726-6D06-4154-BF4A-C99A88C44F17}"/>
                </a:ext>
              </a:extLst>
            </p:cNvPr>
            <p:cNvSpPr>
              <a:spLocks noChangeArrowheads="1"/>
            </p:cNvSpPr>
            <p:nvPr/>
          </p:nvSpPr>
          <p:spPr bwMode="auto">
            <a:xfrm>
              <a:off x="3070" y="2837"/>
              <a:ext cx="912" cy="501"/>
            </a:xfrm>
            <a:prstGeom prst="leftArrow">
              <a:avLst>
                <a:gd name="adj1" fmla="val 50000"/>
                <a:gd name="adj2" fmla="val 52758"/>
              </a:avLst>
            </a:prstGeom>
            <a:solidFill>
              <a:schemeClr val="accent1"/>
            </a:solidFill>
            <a:ln w="952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400" b="0">
                  <a:solidFill>
                    <a:schemeClr val="bg1"/>
                  </a:solidFill>
                  <a:ea typeface="微软雅黑" panose="020B0503020204020204" pitchFamily="34" charset="-122"/>
                  <a:sym typeface="+mn-lt"/>
                </a:rPr>
                <a:t>重码</a:t>
              </a:r>
            </a:p>
          </p:txBody>
        </p:sp>
      </p:grpSp>
      <p:grpSp>
        <p:nvGrpSpPr>
          <p:cNvPr id="95239" name="Group 11">
            <a:extLst>
              <a:ext uri="{FF2B5EF4-FFF2-40B4-BE49-F238E27FC236}">
                <a16:creationId xmlns:a16="http://schemas.microsoft.com/office/drawing/2014/main" id="{9FA8F5A6-DF23-4646-AC7E-C1B719415A0E}"/>
              </a:ext>
            </a:extLst>
          </p:cNvPr>
          <p:cNvGrpSpPr>
            <a:grpSpLocks/>
          </p:cNvGrpSpPr>
          <p:nvPr/>
        </p:nvGrpSpPr>
        <p:grpSpPr bwMode="auto">
          <a:xfrm>
            <a:off x="2184400" y="1770063"/>
            <a:ext cx="6176963" cy="2414587"/>
            <a:chOff x="1368" y="687"/>
            <a:chExt cx="3891" cy="1521"/>
          </a:xfrm>
        </p:grpSpPr>
        <p:sp>
          <p:nvSpPr>
            <p:cNvPr id="91148" name="Text Box 12">
              <a:extLst>
                <a:ext uri="{FF2B5EF4-FFF2-40B4-BE49-F238E27FC236}">
                  <a16:creationId xmlns:a16="http://schemas.microsoft.com/office/drawing/2014/main" id="{F3E20C73-71F4-4859-B4C4-9A718AD133D5}"/>
                </a:ext>
              </a:extLst>
            </p:cNvPr>
            <p:cNvSpPr txBox="1">
              <a:spLocks noChangeArrowheads="1"/>
            </p:cNvSpPr>
            <p:nvPr/>
          </p:nvSpPr>
          <p:spPr bwMode="auto">
            <a:xfrm>
              <a:off x="1368" y="687"/>
              <a:ext cx="2304" cy="536"/>
            </a:xfrm>
            <a:prstGeom prst="round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4400" b="0" dirty="0">
                  <a:solidFill>
                    <a:schemeClr val="bg1"/>
                  </a:solidFill>
                  <a:latin typeface="+mn-lt"/>
                  <a:ea typeface="+mn-ea"/>
                  <a:cs typeface="+mn-ea"/>
                  <a:sym typeface="+mn-lt"/>
                </a:rPr>
                <a:t>ABACCDA</a:t>
              </a:r>
            </a:p>
          </p:txBody>
        </p:sp>
        <p:graphicFrame>
          <p:nvGraphicFramePr>
            <p:cNvPr id="95242" name="Object 13">
              <a:extLst>
                <a:ext uri="{FF2B5EF4-FFF2-40B4-BE49-F238E27FC236}">
                  <a16:creationId xmlns:a16="http://schemas.microsoft.com/office/drawing/2014/main" id="{D9AF83C6-3291-3D4D-80AA-5D47A0DA5686}"/>
                </a:ext>
              </a:extLst>
            </p:cNvPr>
            <p:cNvGraphicFramePr>
              <a:graphicFrameLocks/>
            </p:cNvGraphicFramePr>
            <p:nvPr/>
          </p:nvGraphicFramePr>
          <p:xfrm>
            <a:off x="4111" y="687"/>
            <a:ext cx="1148" cy="1050"/>
          </p:xfrm>
          <a:graphic>
            <a:graphicData uri="http://schemas.openxmlformats.org/presentationml/2006/ole">
              <mc:AlternateContent xmlns:mc="http://schemas.openxmlformats.org/markup-compatibility/2006">
                <mc:Choice xmlns:v="urn:schemas-microsoft-com:vml" Requires="v">
                  <p:oleObj spid="_x0000_s95279" r:id="rId3" imgW="5308600" imgH="5308600" progId="Visio.Drawing.5">
                    <p:embed/>
                  </p:oleObj>
                </mc:Choice>
                <mc:Fallback>
                  <p:oleObj r:id="rId3" imgW="5308600" imgH="5308600" progId="Visio.Drawing.5">
                    <p:embed/>
                    <p:pic>
                      <p:nvPicPr>
                        <p:cNvPr id="0" name="Object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 y="687"/>
                          <a:ext cx="1148" cy="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50" name="Text Box 14">
              <a:extLst>
                <a:ext uri="{FF2B5EF4-FFF2-40B4-BE49-F238E27FC236}">
                  <a16:creationId xmlns:a16="http://schemas.microsoft.com/office/drawing/2014/main" id="{9B79A5DC-415D-44D7-882B-73D4B076AF39}"/>
                </a:ext>
              </a:extLst>
            </p:cNvPr>
            <p:cNvSpPr txBox="1">
              <a:spLocks noChangeArrowheads="1"/>
            </p:cNvSpPr>
            <p:nvPr/>
          </p:nvSpPr>
          <p:spPr bwMode="auto">
            <a:xfrm>
              <a:off x="4063" y="1881"/>
              <a:ext cx="1196" cy="327"/>
            </a:xfrm>
            <a:prstGeom prst="rect">
              <a:avLst/>
            </a:prstGeom>
            <a:solidFill>
              <a:srgbClr val="E2D9E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u="sng">
                  <a:solidFill>
                    <a:srgbClr val="FF3300"/>
                  </a:solidFill>
                  <a:latin typeface="+mn-lt"/>
                  <a:ea typeface="+mn-ea"/>
                  <a:cs typeface="+mn-ea"/>
                  <a:sym typeface="+mn-lt"/>
                </a:rPr>
                <a:t>0000</a:t>
              </a:r>
              <a:r>
                <a:rPr lang="en-US" altLang="zh-CN" b="0">
                  <a:latin typeface="+mn-lt"/>
                  <a:ea typeface="+mn-ea"/>
                  <a:cs typeface="+mn-ea"/>
                  <a:sym typeface="+mn-lt"/>
                </a:rPr>
                <a:t>11010</a:t>
              </a:r>
            </a:p>
          </p:txBody>
        </p:sp>
        <p:sp>
          <p:nvSpPr>
            <p:cNvPr id="91151" name="Line 15">
              <a:extLst>
                <a:ext uri="{FF2B5EF4-FFF2-40B4-BE49-F238E27FC236}">
                  <a16:creationId xmlns:a16="http://schemas.microsoft.com/office/drawing/2014/main" id="{BE683202-8F99-4D99-9288-B084A0557773}"/>
                </a:ext>
              </a:extLst>
            </p:cNvPr>
            <p:cNvSpPr>
              <a:spLocks noChangeShapeType="1"/>
            </p:cNvSpPr>
            <p:nvPr/>
          </p:nvSpPr>
          <p:spPr bwMode="auto">
            <a:xfrm>
              <a:off x="3487" y="1305"/>
              <a:ext cx="432" cy="48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152" name="Rectangle 16">
            <a:extLst>
              <a:ext uri="{FF2B5EF4-FFF2-40B4-BE49-F238E27FC236}">
                <a16:creationId xmlns:a16="http://schemas.microsoft.com/office/drawing/2014/main" id="{D413DB58-BFC8-494B-A0F7-CD3D329756B2}"/>
              </a:ext>
            </a:extLst>
          </p:cNvPr>
          <p:cNvSpPr>
            <a:spLocks noChangeArrowheads="1"/>
          </p:cNvSpPr>
          <p:nvPr/>
        </p:nvSpPr>
        <p:spPr bwMode="auto">
          <a:xfrm>
            <a:off x="800100" y="201613"/>
            <a:ext cx="58674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哈夫曼树应用实例－－哈夫曼编码</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55396"/>
                                        </p:tgtEl>
                                        <p:attrNameLst>
                                          <p:attrName>style.visibility</p:attrName>
                                        </p:attrNameLst>
                                      </p:cBhvr>
                                      <p:to>
                                        <p:strVal val="visible"/>
                                      </p:to>
                                    </p:set>
                                    <p:animEffect transition="in" filter="box(in)">
                                      <p:cBhvr>
                                        <p:cTn id="13" dur="500"/>
                                        <p:tgtEl>
                                          <p:spTgt spid="955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5396"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a:extLst>
              <a:ext uri="{FF2B5EF4-FFF2-40B4-BE49-F238E27FC236}">
                <a16:creationId xmlns:a16="http://schemas.microsoft.com/office/drawing/2014/main" id="{AF4CEA65-48F9-4E28-8A78-441500982BB4}"/>
              </a:ext>
            </a:extLst>
          </p:cNvPr>
          <p:cNvSpPr txBox="1">
            <a:spLocks noChangeArrowheads="1"/>
          </p:cNvSpPr>
          <p:nvPr/>
        </p:nvSpPr>
        <p:spPr bwMode="auto">
          <a:xfrm>
            <a:off x="1295400" y="-228600"/>
            <a:ext cx="327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Char char=" "/>
              <a:defRPr/>
            </a:pPr>
            <a:endParaRPr lang="zh-CN" altLang="zh-CN" b="0">
              <a:latin typeface="+mn-lt"/>
              <a:ea typeface="+mn-ea"/>
              <a:cs typeface="+mn-ea"/>
              <a:sym typeface="+mn-lt"/>
            </a:endParaRPr>
          </a:p>
        </p:txBody>
      </p:sp>
      <p:sp>
        <p:nvSpPr>
          <p:cNvPr id="92163" name="Text Box 3">
            <a:extLst>
              <a:ext uri="{FF2B5EF4-FFF2-40B4-BE49-F238E27FC236}">
                <a16:creationId xmlns:a16="http://schemas.microsoft.com/office/drawing/2014/main" id="{AC3A4F42-FBCC-43A0-A45B-FBC002984891}"/>
              </a:ext>
            </a:extLst>
          </p:cNvPr>
          <p:cNvSpPr txBox="1">
            <a:spLocks noChangeArrowheads="1"/>
          </p:cNvSpPr>
          <p:nvPr/>
        </p:nvSpPr>
        <p:spPr bwMode="auto">
          <a:xfrm>
            <a:off x="6457950" y="2268538"/>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endParaRPr lang="zh-CN" altLang="zh-CN" sz="2400" b="0">
              <a:latin typeface="+mn-lt"/>
              <a:ea typeface="+mn-ea"/>
              <a:cs typeface="+mn-ea"/>
              <a:sym typeface="+mn-lt"/>
            </a:endParaRPr>
          </a:p>
        </p:txBody>
      </p:sp>
      <p:sp>
        <p:nvSpPr>
          <p:cNvPr id="92164" name="Oval 4">
            <a:extLst>
              <a:ext uri="{FF2B5EF4-FFF2-40B4-BE49-F238E27FC236}">
                <a16:creationId xmlns:a16="http://schemas.microsoft.com/office/drawing/2014/main" id="{ACE8CC84-4938-40B5-B4FC-BAB95C08C96B}"/>
              </a:ext>
            </a:extLst>
          </p:cNvPr>
          <p:cNvSpPr>
            <a:spLocks noChangeArrowheads="1"/>
          </p:cNvSpPr>
          <p:nvPr/>
        </p:nvSpPr>
        <p:spPr bwMode="auto">
          <a:xfrm>
            <a:off x="3619500" y="38100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65" name="Oval 5">
            <a:extLst>
              <a:ext uri="{FF2B5EF4-FFF2-40B4-BE49-F238E27FC236}">
                <a16:creationId xmlns:a16="http://schemas.microsoft.com/office/drawing/2014/main" id="{53BB4FC5-8514-4CC7-9BBA-CC4F58835381}"/>
              </a:ext>
            </a:extLst>
          </p:cNvPr>
          <p:cNvSpPr>
            <a:spLocks noChangeArrowheads="1"/>
          </p:cNvSpPr>
          <p:nvPr/>
        </p:nvSpPr>
        <p:spPr bwMode="auto">
          <a:xfrm>
            <a:off x="4152900" y="41910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66" name="Oval 6">
            <a:extLst>
              <a:ext uri="{FF2B5EF4-FFF2-40B4-BE49-F238E27FC236}">
                <a16:creationId xmlns:a16="http://schemas.microsoft.com/office/drawing/2014/main" id="{B27C5D14-C61F-4152-A16D-D34E79092019}"/>
              </a:ext>
            </a:extLst>
          </p:cNvPr>
          <p:cNvSpPr>
            <a:spLocks noChangeArrowheads="1"/>
          </p:cNvSpPr>
          <p:nvPr/>
        </p:nvSpPr>
        <p:spPr bwMode="auto">
          <a:xfrm>
            <a:off x="4686300" y="47244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67" name="Oval 7">
            <a:extLst>
              <a:ext uri="{FF2B5EF4-FFF2-40B4-BE49-F238E27FC236}">
                <a16:creationId xmlns:a16="http://schemas.microsoft.com/office/drawing/2014/main" id="{B24B7B3B-5194-4A32-806C-B6127CCEBF2A}"/>
              </a:ext>
            </a:extLst>
          </p:cNvPr>
          <p:cNvSpPr>
            <a:spLocks noChangeArrowheads="1"/>
          </p:cNvSpPr>
          <p:nvPr/>
        </p:nvSpPr>
        <p:spPr bwMode="auto">
          <a:xfrm>
            <a:off x="3086100" y="42672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A</a:t>
            </a:r>
          </a:p>
        </p:txBody>
      </p:sp>
      <p:sp>
        <p:nvSpPr>
          <p:cNvPr id="92168" name="Oval 8">
            <a:extLst>
              <a:ext uri="{FF2B5EF4-FFF2-40B4-BE49-F238E27FC236}">
                <a16:creationId xmlns:a16="http://schemas.microsoft.com/office/drawing/2014/main" id="{C6A3CEE5-67BD-4AC9-B312-FA0D76317AAC}"/>
              </a:ext>
            </a:extLst>
          </p:cNvPr>
          <p:cNvSpPr>
            <a:spLocks noChangeArrowheads="1"/>
          </p:cNvSpPr>
          <p:nvPr/>
        </p:nvSpPr>
        <p:spPr bwMode="auto">
          <a:xfrm>
            <a:off x="3695700" y="48006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C</a:t>
            </a:r>
          </a:p>
        </p:txBody>
      </p:sp>
      <p:sp>
        <p:nvSpPr>
          <p:cNvPr id="92169" name="Oval 9">
            <a:extLst>
              <a:ext uri="{FF2B5EF4-FFF2-40B4-BE49-F238E27FC236}">
                <a16:creationId xmlns:a16="http://schemas.microsoft.com/office/drawing/2014/main" id="{CFB364EA-886E-4C3E-B0E3-E3C6690A0E9D}"/>
              </a:ext>
            </a:extLst>
          </p:cNvPr>
          <p:cNvSpPr>
            <a:spLocks noChangeArrowheads="1"/>
          </p:cNvSpPr>
          <p:nvPr/>
        </p:nvSpPr>
        <p:spPr bwMode="auto">
          <a:xfrm>
            <a:off x="4229100" y="53340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B</a:t>
            </a:r>
          </a:p>
        </p:txBody>
      </p:sp>
      <p:sp>
        <p:nvSpPr>
          <p:cNvPr id="92170" name="Oval 10">
            <a:extLst>
              <a:ext uri="{FF2B5EF4-FFF2-40B4-BE49-F238E27FC236}">
                <a16:creationId xmlns:a16="http://schemas.microsoft.com/office/drawing/2014/main" id="{3E2512F4-9442-47DB-AB67-176ECA04FEB6}"/>
              </a:ext>
            </a:extLst>
          </p:cNvPr>
          <p:cNvSpPr>
            <a:spLocks noChangeArrowheads="1"/>
          </p:cNvSpPr>
          <p:nvPr/>
        </p:nvSpPr>
        <p:spPr bwMode="auto">
          <a:xfrm>
            <a:off x="5143500" y="53340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D</a:t>
            </a:r>
          </a:p>
        </p:txBody>
      </p:sp>
      <p:sp>
        <p:nvSpPr>
          <p:cNvPr id="92171" name="Line 11">
            <a:extLst>
              <a:ext uri="{FF2B5EF4-FFF2-40B4-BE49-F238E27FC236}">
                <a16:creationId xmlns:a16="http://schemas.microsoft.com/office/drawing/2014/main" id="{608FF50F-E2A5-45AF-8149-A9F9B5827E31}"/>
              </a:ext>
            </a:extLst>
          </p:cNvPr>
          <p:cNvSpPr>
            <a:spLocks noChangeShapeType="1"/>
          </p:cNvSpPr>
          <p:nvPr/>
        </p:nvSpPr>
        <p:spPr bwMode="auto">
          <a:xfrm flipH="1">
            <a:off x="3543300" y="4191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72" name="Line 12">
            <a:extLst>
              <a:ext uri="{FF2B5EF4-FFF2-40B4-BE49-F238E27FC236}">
                <a16:creationId xmlns:a16="http://schemas.microsoft.com/office/drawing/2014/main" id="{61C38785-6388-4FE2-8220-CB40C62C4586}"/>
              </a:ext>
            </a:extLst>
          </p:cNvPr>
          <p:cNvSpPr>
            <a:spLocks noChangeShapeType="1"/>
          </p:cNvSpPr>
          <p:nvPr/>
        </p:nvSpPr>
        <p:spPr bwMode="auto">
          <a:xfrm>
            <a:off x="4076700" y="41910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73" name="Line 13">
            <a:extLst>
              <a:ext uri="{FF2B5EF4-FFF2-40B4-BE49-F238E27FC236}">
                <a16:creationId xmlns:a16="http://schemas.microsoft.com/office/drawing/2014/main" id="{8FA94F77-0C3E-43F1-BA71-01B136C7B84E}"/>
              </a:ext>
            </a:extLst>
          </p:cNvPr>
          <p:cNvSpPr>
            <a:spLocks noChangeShapeType="1"/>
          </p:cNvSpPr>
          <p:nvPr/>
        </p:nvSpPr>
        <p:spPr bwMode="auto">
          <a:xfrm flipH="1">
            <a:off x="4076700" y="46482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74" name="Line 14">
            <a:extLst>
              <a:ext uri="{FF2B5EF4-FFF2-40B4-BE49-F238E27FC236}">
                <a16:creationId xmlns:a16="http://schemas.microsoft.com/office/drawing/2014/main" id="{C3B947BC-4CA3-4635-9F8C-5A7CE1258621}"/>
              </a:ext>
            </a:extLst>
          </p:cNvPr>
          <p:cNvSpPr>
            <a:spLocks noChangeShapeType="1"/>
          </p:cNvSpPr>
          <p:nvPr/>
        </p:nvSpPr>
        <p:spPr bwMode="auto">
          <a:xfrm flipH="1">
            <a:off x="4533900" y="51054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75" name="Line 15">
            <a:extLst>
              <a:ext uri="{FF2B5EF4-FFF2-40B4-BE49-F238E27FC236}">
                <a16:creationId xmlns:a16="http://schemas.microsoft.com/office/drawing/2014/main" id="{F6774A52-7D50-4C73-B9E5-58F24EB488E5}"/>
              </a:ext>
            </a:extLst>
          </p:cNvPr>
          <p:cNvSpPr>
            <a:spLocks noChangeShapeType="1"/>
          </p:cNvSpPr>
          <p:nvPr/>
        </p:nvSpPr>
        <p:spPr bwMode="auto">
          <a:xfrm>
            <a:off x="5067300" y="5181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76" name="Line 16">
            <a:extLst>
              <a:ext uri="{FF2B5EF4-FFF2-40B4-BE49-F238E27FC236}">
                <a16:creationId xmlns:a16="http://schemas.microsoft.com/office/drawing/2014/main" id="{4EDA4E20-3C0C-4190-A296-D8DD0A68ADA3}"/>
              </a:ext>
            </a:extLst>
          </p:cNvPr>
          <p:cNvSpPr>
            <a:spLocks noChangeShapeType="1"/>
          </p:cNvSpPr>
          <p:nvPr/>
        </p:nvSpPr>
        <p:spPr bwMode="auto">
          <a:xfrm>
            <a:off x="4533900" y="4572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77" name="Text Box 17">
            <a:extLst>
              <a:ext uri="{FF2B5EF4-FFF2-40B4-BE49-F238E27FC236}">
                <a16:creationId xmlns:a16="http://schemas.microsoft.com/office/drawing/2014/main" id="{9672A39F-69DD-4F99-8AA8-91CE99693970}"/>
              </a:ext>
            </a:extLst>
          </p:cNvPr>
          <p:cNvSpPr txBox="1">
            <a:spLocks noChangeArrowheads="1"/>
          </p:cNvSpPr>
          <p:nvPr/>
        </p:nvSpPr>
        <p:spPr bwMode="auto">
          <a:xfrm>
            <a:off x="3162300" y="3886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2178" name="Text Box 18">
            <a:extLst>
              <a:ext uri="{FF2B5EF4-FFF2-40B4-BE49-F238E27FC236}">
                <a16:creationId xmlns:a16="http://schemas.microsoft.com/office/drawing/2014/main" id="{586C406D-C4E0-4C9D-8FA3-4E8E45DA8E7A}"/>
              </a:ext>
            </a:extLst>
          </p:cNvPr>
          <p:cNvSpPr txBox="1">
            <a:spLocks noChangeArrowheads="1"/>
          </p:cNvSpPr>
          <p:nvPr/>
        </p:nvSpPr>
        <p:spPr bwMode="auto">
          <a:xfrm>
            <a:off x="3695700" y="4419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2179" name="Text Box 19">
            <a:extLst>
              <a:ext uri="{FF2B5EF4-FFF2-40B4-BE49-F238E27FC236}">
                <a16:creationId xmlns:a16="http://schemas.microsoft.com/office/drawing/2014/main" id="{E257EDDE-649D-4D4F-9667-46EBDC4B91D0}"/>
              </a:ext>
            </a:extLst>
          </p:cNvPr>
          <p:cNvSpPr txBox="1">
            <a:spLocks noChangeArrowheads="1"/>
          </p:cNvSpPr>
          <p:nvPr/>
        </p:nvSpPr>
        <p:spPr bwMode="auto">
          <a:xfrm>
            <a:off x="4305300" y="4953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2180" name="Text Box 20">
            <a:extLst>
              <a:ext uri="{FF2B5EF4-FFF2-40B4-BE49-F238E27FC236}">
                <a16:creationId xmlns:a16="http://schemas.microsoft.com/office/drawing/2014/main" id="{E8C551E5-8DCB-4F0A-BD8A-1833558839DD}"/>
              </a:ext>
            </a:extLst>
          </p:cNvPr>
          <p:cNvSpPr txBox="1">
            <a:spLocks noChangeArrowheads="1"/>
          </p:cNvSpPr>
          <p:nvPr/>
        </p:nvSpPr>
        <p:spPr bwMode="auto">
          <a:xfrm>
            <a:off x="4229100" y="3733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2181" name="Text Box 21">
            <a:extLst>
              <a:ext uri="{FF2B5EF4-FFF2-40B4-BE49-F238E27FC236}">
                <a16:creationId xmlns:a16="http://schemas.microsoft.com/office/drawing/2014/main" id="{F5917EFD-6A4F-494C-B024-A3437BEB16F6}"/>
              </a:ext>
            </a:extLst>
          </p:cNvPr>
          <p:cNvSpPr txBox="1">
            <a:spLocks noChangeArrowheads="1"/>
          </p:cNvSpPr>
          <p:nvPr/>
        </p:nvSpPr>
        <p:spPr bwMode="auto">
          <a:xfrm>
            <a:off x="4762500" y="4343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2182" name="Text Box 22">
            <a:extLst>
              <a:ext uri="{FF2B5EF4-FFF2-40B4-BE49-F238E27FC236}">
                <a16:creationId xmlns:a16="http://schemas.microsoft.com/office/drawing/2014/main" id="{294D255D-4B88-4B6E-944F-D748941E86DF}"/>
              </a:ext>
            </a:extLst>
          </p:cNvPr>
          <p:cNvSpPr txBox="1">
            <a:spLocks noChangeArrowheads="1"/>
          </p:cNvSpPr>
          <p:nvPr/>
        </p:nvSpPr>
        <p:spPr bwMode="auto">
          <a:xfrm>
            <a:off x="5219700" y="4953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2183" name="AutoShape 23">
            <a:extLst>
              <a:ext uri="{FF2B5EF4-FFF2-40B4-BE49-F238E27FC236}">
                <a16:creationId xmlns:a16="http://schemas.microsoft.com/office/drawing/2014/main" id="{68BAAE67-9189-450A-A314-2D9B4596A808}"/>
              </a:ext>
            </a:extLst>
          </p:cNvPr>
          <p:cNvSpPr>
            <a:spLocks noChangeArrowheads="1"/>
          </p:cNvSpPr>
          <p:nvPr/>
        </p:nvSpPr>
        <p:spPr bwMode="auto">
          <a:xfrm>
            <a:off x="323850" y="2420938"/>
            <a:ext cx="3219450" cy="1465262"/>
          </a:xfrm>
          <a:prstGeom prst="cloudCallout">
            <a:avLst>
              <a:gd name="adj1" fmla="val 29208"/>
              <a:gd name="adj2" fmla="val 83074"/>
            </a:avLst>
          </a:prstGeom>
          <a:solidFill>
            <a:srgbClr val="E2D9EB"/>
          </a:solidFill>
          <a:ln w="9525">
            <a:noFill/>
            <a:round/>
            <a:headEnd/>
            <a:tailEnd/>
          </a:ln>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400" b="0">
                <a:ea typeface="微软雅黑" panose="020B0503020204020204" pitchFamily="34" charset="-122"/>
                <a:sym typeface="+mn-lt"/>
              </a:rPr>
              <a:t>采用二叉树设计</a:t>
            </a:r>
            <a:r>
              <a:rPr lang="zh-CN" altLang="en-US" sz="2400" b="0">
                <a:solidFill>
                  <a:srgbClr val="FF3300"/>
                </a:solidFill>
                <a:ea typeface="微软雅黑" panose="020B0503020204020204" pitchFamily="34" charset="-122"/>
                <a:sym typeface="+mn-lt"/>
              </a:rPr>
              <a:t>前缀编码</a:t>
            </a:r>
          </a:p>
        </p:txBody>
      </p:sp>
      <p:sp>
        <p:nvSpPr>
          <p:cNvPr id="92184" name="AutoShape 24">
            <a:extLst>
              <a:ext uri="{FF2B5EF4-FFF2-40B4-BE49-F238E27FC236}">
                <a16:creationId xmlns:a16="http://schemas.microsoft.com/office/drawing/2014/main" id="{C6F4A902-C5D1-4030-AAB8-F020E4CBE4F4}"/>
              </a:ext>
            </a:extLst>
          </p:cNvPr>
          <p:cNvSpPr>
            <a:spLocks noChangeArrowheads="1"/>
          </p:cNvSpPr>
          <p:nvPr/>
        </p:nvSpPr>
        <p:spPr bwMode="auto">
          <a:xfrm>
            <a:off x="6134100" y="4800600"/>
            <a:ext cx="2589213" cy="990600"/>
          </a:xfrm>
          <a:prstGeom prst="wedgeRoundRectCallout">
            <a:avLst>
              <a:gd name="adj1" fmla="val -78019"/>
              <a:gd name="adj2" fmla="val 34778"/>
              <a:gd name="adj3" fmla="val 16667"/>
            </a:avLst>
          </a:prstGeom>
          <a:solidFill>
            <a:srgbClr val="A78DC2"/>
          </a:solidFill>
          <a:ln w="9525">
            <a:noFill/>
            <a:miter lim="800000"/>
            <a:headEnd/>
            <a:tailEnd/>
          </a:ln>
        </p:spPr>
        <p:txBody>
          <a:bodyPr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zh-CN" altLang="en-US" sz="2400" b="0" dirty="0">
                <a:solidFill>
                  <a:schemeClr val="bg1"/>
                </a:solidFill>
                <a:latin typeface="+mn-lt"/>
                <a:ea typeface="+mn-ea"/>
                <a:cs typeface="+mn-ea"/>
                <a:sym typeface="+mn-lt"/>
              </a:rPr>
              <a:t>左分支用“</a:t>
            </a:r>
            <a:r>
              <a:rPr lang="en-US" altLang="zh-CN" sz="2400" b="0" dirty="0">
                <a:solidFill>
                  <a:schemeClr val="bg1"/>
                </a:solidFill>
                <a:latin typeface="+mn-lt"/>
                <a:ea typeface="+mn-ea"/>
                <a:cs typeface="+mn-ea"/>
                <a:sym typeface="+mn-lt"/>
              </a:rPr>
              <a:t>0”</a:t>
            </a:r>
          </a:p>
          <a:p>
            <a:pPr algn="ctr" eaLnBrk="1" hangingPunct="1">
              <a:buFont typeface="Arial" panose="020B0604020202020204" pitchFamily="34" charset="0"/>
              <a:buNone/>
              <a:defRPr/>
            </a:pPr>
            <a:r>
              <a:rPr lang="zh-CN" altLang="en-US" sz="2400" b="0" dirty="0">
                <a:solidFill>
                  <a:schemeClr val="bg1"/>
                </a:solidFill>
                <a:latin typeface="+mn-lt"/>
                <a:ea typeface="+mn-ea"/>
                <a:cs typeface="+mn-ea"/>
                <a:sym typeface="+mn-lt"/>
              </a:rPr>
              <a:t>右分支用“</a:t>
            </a:r>
            <a:r>
              <a:rPr lang="en-US" altLang="zh-CN" sz="2400" b="0" dirty="0">
                <a:solidFill>
                  <a:schemeClr val="bg1"/>
                </a:solidFill>
                <a:latin typeface="+mn-lt"/>
                <a:ea typeface="+mn-ea"/>
                <a:cs typeface="+mn-ea"/>
                <a:sym typeface="+mn-lt"/>
              </a:rPr>
              <a:t>1”</a:t>
            </a:r>
          </a:p>
        </p:txBody>
      </p:sp>
      <p:grpSp>
        <p:nvGrpSpPr>
          <p:cNvPr id="2" name="Group 25">
            <a:extLst>
              <a:ext uri="{FF2B5EF4-FFF2-40B4-BE49-F238E27FC236}">
                <a16:creationId xmlns:a16="http://schemas.microsoft.com/office/drawing/2014/main" id="{049F5804-10CE-BA43-8D41-8AEEF972DEBB}"/>
              </a:ext>
            </a:extLst>
          </p:cNvPr>
          <p:cNvGrpSpPr>
            <a:grpSpLocks/>
          </p:cNvGrpSpPr>
          <p:nvPr/>
        </p:nvGrpSpPr>
        <p:grpSpPr bwMode="auto">
          <a:xfrm>
            <a:off x="5808663" y="1871663"/>
            <a:ext cx="2914650" cy="2733675"/>
            <a:chOff x="3348" y="700"/>
            <a:chExt cx="1836" cy="1722"/>
          </a:xfrm>
        </p:grpSpPr>
        <p:sp>
          <p:nvSpPr>
            <p:cNvPr id="92186" name="Text Box 26">
              <a:extLst>
                <a:ext uri="{FF2B5EF4-FFF2-40B4-BE49-F238E27FC236}">
                  <a16:creationId xmlns:a16="http://schemas.microsoft.com/office/drawing/2014/main" id="{1E354292-7CBB-469A-B912-171660313159}"/>
                </a:ext>
              </a:extLst>
            </p:cNvPr>
            <p:cNvSpPr txBox="1">
              <a:spLocks noChangeArrowheads="1"/>
            </p:cNvSpPr>
            <p:nvPr/>
          </p:nvSpPr>
          <p:spPr bwMode="auto">
            <a:xfrm>
              <a:off x="3348" y="700"/>
              <a:ext cx="876" cy="1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Wingdings" panose="05000000000000000000" pitchFamily="2" charset="2"/>
                <a:buNone/>
                <a:defRPr/>
              </a:pPr>
              <a:r>
                <a:rPr lang="en-US" altLang="zh-CN" sz="2600" b="0">
                  <a:solidFill>
                    <a:srgbClr val="000066"/>
                  </a:solidFill>
                  <a:latin typeface="+mn-lt"/>
                  <a:ea typeface="+mn-ea"/>
                  <a:cs typeface="+mn-ea"/>
                  <a:sym typeface="+mn-lt"/>
                </a:rPr>
                <a:t>A—0</a:t>
              </a:r>
            </a:p>
            <a:p>
              <a:pPr eaLnBrk="1" hangingPunct="1">
                <a:spcBef>
                  <a:spcPct val="20000"/>
                </a:spcBef>
                <a:buFont typeface="Wingdings" panose="05000000000000000000" pitchFamily="2" charset="2"/>
                <a:buNone/>
                <a:defRPr/>
              </a:pPr>
              <a:r>
                <a:rPr lang="en-US" altLang="zh-CN" sz="2600" b="0">
                  <a:solidFill>
                    <a:srgbClr val="000066"/>
                  </a:solidFill>
                  <a:latin typeface="+mn-lt"/>
                  <a:ea typeface="+mn-ea"/>
                  <a:cs typeface="+mn-ea"/>
                  <a:sym typeface="+mn-lt"/>
                </a:rPr>
                <a:t>B—110</a:t>
              </a:r>
            </a:p>
            <a:p>
              <a:pPr eaLnBrk="1" hangingPunct="1">
                <a:spcBef>
                  <a:spcPct val="20000"/>
                </a:spcBef>
                <a:buFont typeface="Wingdings" panose="05000000000000000000" pitchFamily="2" charset="2"/>
                <a:buNone/>
                <a:defRPr/>
              </a:pPr>
              <a:r>
                <a:rPr lang="en-US" altLang="zh-CN" sz="2600" b="0">
                  <a:solidFill>
                    <a:srgbClr val="000066"/>
                  </a:solidFill>
                  <a:latin typeface="+mn-lt"/>
                  <a:ea typeface="+mn-ea"/>
                  <a:cs typeface="+mn-ea"/>
                  <a:sym typeface="+mn-lt"/>
                </a:rPr>
                <a:t>C—10</a:t>
              </a:r>
            </a:p>
            <a:p>
              <a:pPr eaLnBrk="1" hangingPunct="1">
                <a:spcBef>
                  <a:spcPct val="20000"/>
                </a:spcBef>
                <a:buFont typeface="Wingdings" panose="05000000000000000000" pitchFamily="2" charset="2"/>
                <a:buNone/>
                <a:defRPr/>
              </a:pPr>
              <a:r>
                <a:rPr lang="en-US" altLang="zh-CN" sz="2600" b="0">
                  <a:solidFill>
                    <a:srgbClr val="000066"/>
                  </a:solidFill>
                  <a:latin typeface="+mn-lt"/>
                  <a:ea typeface="+mn-ea"/>
                  <a:cs typeface="+mn-ea"/>
                  <a:sym typeface="+mn-lt"/>
                </a:rPr>
                <a:t>D</a:t>
              </a:r>
              <a:r>
                <a:rPr lang="en-US" altLang="zh-CN" b="0">
                  <a:solidFill>
                    <a:srgbClr val="000066"/>
                  </a:solidFill>
                  <a:latin typeface="+mn-lt"/>
                  <a:ea typeface="+mn-ea"/>
                  <a:cs typeface="+mn-ea"/>
                  <a:sym typeface="+mn-lt"/>
                </a:rPr>
                <a:t>—</a:t>
              </a:r>
              <a:r>
                <a:rPr lang="en-US" altLang="zh-CN" sz="2600" b="0">
                  <a:solidFill>
                    <a:srgbClr val="000066"/>
                  </a:solidFill>
                  <a:latin typeface="+mn-lt"/>
                  <a:ea typeface="+mn-ea"/>
                  <a:cs typeface="+mn-ea"/>
                  <a:sym typeface="+mn-lt"/>
                </a:rPr>
                <a:t>111</a:t>
              </a:r>
              <a:r>
                <a:rPr lang="en-US" altLang="zh-CN" sz="2600">
                  <a:solidFill>
                    <a:srgbClr val="000066"/>
                  </a:solidFill>
                  <a:latin typeface="+mn-lt"/>
                  <a:ea typeface="+mn-ea"/>
                  <a:cs typeface="+mn-ea"/>
                  <a:sym typeface="+mn-lt"/>
                </a:rPr>
                <a:t>                                                  </a:t>
              </a:r>
            </a:p>
          </p:txBody>
        </p:sp>
        <p:sp>
          <p:nvSpPr>
            <p:cNvPr id="92187" name="AutoShape 27">
              <a:extLst>
                <a:ext uri="{FF2B5EF4-FFF2-40B4-BE49-F238E27FC236}">
                  <a16:creationId xmlns:a16="http://schemas.microsoft.com/office/drawing/2014/main" id="{B0DFEDC6-D8D2-4F54-84EB-E9E4EE3529EC}"/>
                </a:ext>
              </a:extLst>
            </p:cNvPr>
            <p:cNvSpPr>
              <a:spLocks noChangeArrowheads="1"/>
            </p:cNvSpPr>
            <p:nvPr/>
          </p:nvSpPr>
          <p:spPr bwMode="auto">
            <a:xfrm>
              <a:off x="4440" y="700"/>
              <a:ext cx="432" cy="1364"/>
            </a:xfrm>
            <a:prstGeom prst="downArrow">
              <a:avLst>
                <a:gd name="adj1" fmla="val 50000"/>
                <a:gd name="adj2" fmla="val 78906"/>
              </a:avLst>
            </a:prstGeom>
            <a:solidFill>
              <a:schemeClr val="accent1"/>
            </a:solidFill>
            <a:ln w="9525">
              <a:solidFill>
                <a:schemeClr val="tx1"/>
              </a:solidFill>
              <a:miter lim="800000"/>
              <a:headEnd/>
              <a:tailEnd/>
            </a:ln>
          </p:spPr>
          <p:txBody>
            <a:bodyPr vert="eaVert"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88" name="Text Box 28">
              <a:extLst>
                <a:ext uri="{FF2B5EF4-FFF2-40B4-BE49-F238E27FC236}">
                  <a16:creationId xmlns:a16="http://schemas.microsoft.com/office/drawing/2014/main" id="{3D472D77-2A17-4144-ACB5-80D2321E7ECD}"/>
                </a:ext>
              </a:extLst>
            </p:cNvPr>
            <p:cNvSpPr txBox="1">
              <a:spLocks noChangeArrowheads="1"/>
            </p:cNvSpPr>
            <p:nvPr/>
          </p:nvSpPr>
          <p:spPr bwMode="auto">
            <a:xfrm>
              <a:off x="3348" y="2112"/>
              <a:ext cx="1836" cy="31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spcBef>
                  <a:spcPct val="50000"/>
                </a:spcBef>
                <a:buFont typeface="Arial" panose="020B0604020202020204" pitchFamily="34" charset="0"/>
                <a:buNone/>
                <a:defRPr/>
              </a:pPr>
              <a:r>
                <a:rPr lang="en-US" altLang="zh-CN" sz="2600" b="0">
                  <a:solidFill>
                    <a:srgbClr val="000066"/>
                  </a:solidFill>
                  <a:latin typeface="+mn-lt"/>
                  <a:ea typeface="+mn-ea"/>
                  <a:cs typeface="+mn-ea"/>
                  <a:sym typeface="+mn-lt"/>
                </a:rPr>
                <a:t>0110010101110</a:t>
              </a:r>
            </a:p>
          </p:txBody>
        </p:sp>
      </p:grpSp>
      <p:sp>
        <p:nvSpPr>
          <p:cNvPr id="92189" name="Text Box 29">
            <a:extLst>
              <a:ext uri="{FF2B5EF4-FFF2-40B4-BE49-F238E27FC236}">
                <a16:creationId xmlns:a16="http://schemas.microsoft.com/office/drawing/2014/main" id="{9FEB725C-FFD1-4344-9239-C92E2A72F291}"/>
              </a:ext>
            </a:extLst>
          </p:cNvPr>
          <p:cNvSpPr txBox="1">
            <a:spLocks noChangeArrowheads="1"/>
          </p:cNvSpPr>
          <p:nvPr/>
        </p:nvSpPr>
        <p:spPr bwMode="auto">
          <a:xfrm>
            <a:off x="5753100" y="1290638"/>
            <a:ext cx="2970213" cy="488950"/>
          </a:xfrm>
          <a:prstGeom prst="rect">
            <a:avLst/>
          </a:prstGeom>
          <a:solidFill>
            <a:srgbClr val="EBEBEB"/>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spcBef>
                <a:spcPct val="50000"/>
              </a:spcBef>
              <a:buFont typeface="Arial" panose="020B0604020202020204" pitchFamily="34" charset="0"/>
              <a:buNone/>
              <a:defRPr/>
            </a:pPr>
            <a:r>
              <a:rPr lang="en-US" altLang="zh-CN" sz="2600" b="0" dirty="0">
                <a:solidFill>
                  <a:srgbClr val="000066"/>
                </a:solidFill>
                <a:latin typeface="+mn-lt"/>
                <a:ea typeface="+mn-ea"/>
                <a:cs typeface="+mn-ea"/>
                <a:sym typeface="+mn-lt"/>
              </a:rPr>
              <a:t> ABACCDA</a:t>
            </a:r>
          </a:p>
        </p:txBody>
      </p:sp>
      <p:sp>
        <p:nvSpPr>
          <p:cNvPr id="30" name="Rectangle 16">
            <a:extLst>
              <a:ext uri="{FF2B5EF4-FFF2-40B4-BE49-F238E27FC236}">
                <a16:creationId xmlns:a16="http://schemas.microsoft.com/office/drawing/2014/main" id="{D3E78910-57D7-47FD-9103-CF31E2B04A5B}"/>
              </a:ext>
            </a:extLst>
          </p:cNvPr>
          <p:cNvSpPr>
            <a:spLocks noChangeArrowheads="1"/>
          </p:cNvSpPr>
          <p:nvPr/>
        </p:nvSpPr>
        <p:spPr bwMode="auto">
          <a:xfrm>
            <a:off x="800100" y="201613"/>
            <a:ext cx="58674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哈夫曼树应用实例－－哈夫曼编码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16">
            <a:extLst>
              <a:ext uri="{FF2B5EF4-FFF2-40B4-BE49-F238E27FC236}">
                <a16:creationId xmlns:a16="http://schemas.microsoft.com/office/drawing/2014/main" id="{3E25CAC7-54A7-47F4-9706-73A55147020F}"/>
              </a:ext>
            </a:extLst>
          </p:cNvPr>
          <p:cNvSpPr>
            <a:spLocks noChangeArrowheads="1"/>
          </p:cNvSpPr>
          <p:nvPr/>
        </p:nvSpPr>
        <p:spPr bwMode="auto">
          <a:xfrm>
            <a:off x="749300" y="231775"/>
            <a:ext cx="39227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基本术语</a:t>
            </a:r>
          </a:p>
        </p:txBody>
      </p:sp>
      <p:sp>
        <p:nvSpPr>
          <p:cNvPr id="9" name="Rectangle 3">
            <a:extLst>
              <a:ext uri="{FF2B5EF4-FFF2-40B4-BE49-F238E27FC236}">
                <a16:creationId xmlns:a16="http://schemas.microsoft.com/office/drawing/2014/main" id="{71CAA066-4D49-D145-882B-EA4EC50CCF96}"/>
              </a:ext>
            </a:extLst>
          </p:cNvPr>
          <p:cNvSpPr txBox="1">
            <a:spLocks noChangeArrowheads="1"/>
          </p:cNvSpPr>
          <p:nvPr/>
        </p:nvSpPr>
        <p:spPr>
          <a:xfrm>
            <a:off x="533400" y="838200"/>
            <a:ext cx="8077200" cy="5399088"/>
          </a:xfrm>
          <a:prstGeom prst="rect">
            <a:avLst/>
          </a:prstGeom>
        </p:spPr>
        <p:txBody>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eaLnBrk="1" hangingPunct="1">
              <a:lnSpc>
                <a:spcPct val="150000"/>
              </a:lnSpc>
            </a:pPr>
            <a:r>
              <a:rPr lang="zh-CN" altLang="zh-CN" sz="1800" b="0" kern="0" dirty="0">
                <a:solidFill>
                  <a:srgbClr val="FF0000"/>
                </a:solidFill>
              </a:rPr>
              <a:t>双亲结点：</a:t>
            </a:r>
            <a:r>
              <a:rPr lang="zh-CN" altLang="zh-CN" sz="1800" b="0" kern="0" dirty="0"/>
              <a:t>也称父结点，如果一个结点存在孩子结点，则该结点就称为孩子结点的双亲结点。例如，</a:t>
            </a:r>
            <a:r>
              <a:rPr lang="en-US" altLang="zh-CN" sz="1800" b="0" kern="0" dirty="0"/>
              <a:t>’E’</a:t>
            </a:r>
            <a:r>
              <a:rPr lang="zh-CN" altLang="zh-CN" sz="1800" b="0" kern="0" dirty="0"/>
              <a:t>是</a:t>
            </a:r>
            <a:r>
              <a:rPr lang="en-US" altLang="zh-CN" sz="1800" b="0" kern="0" dirty="0"/>
              <a:t>’B’</a:t>
            </a:r>
            <a:r>
              <a:rPr lang="zh-CN" altLang="zh-CN" sz="1800" b="0" kern="0" dirty="0"/>
              <a:t>孩子结点，而</a:t>
            </a:r>
            <a:r>
              <a:rPr lang="en-US" altLang="zh-CN" sz="1800" b="0" kern="0" dirty="0"/>
              <a:t>’B’</a:t>
            </a:r>
            <a:r>
              <a:rPr lang="zh-CN" altLang="zh-CN" sz="1800" b="0" kern="0" dirty="0"/>
              <a:t>又是</a:t>
            </a:r>
            <a:r>
              <a:rPr lang="en-US" altLang="zh-CN" sz="1800" b="0" kern="0" dirty="0"/>
              <a:t>’E’</a:t>
            </a:r>
            <a:r>
              <a:rPr lang="zh-CN" altLang="zh-CN" sz="1800" b="0" kern="0" dirty="0"/>
              <a:t>的双亲结点。</a:t>
            </a:r>
          </a:p>
          <a:p>
            <a:pPr eaLnBrk="1" hangingPunct="1">
              <a:lnSpc>
                <a:spcPct val="150000"/>
              </a:lnSpc>
            </a:pPr>
            <a:r>
              <a:rPr lang="zh-CN" altLang="zh-CN" sz="1800" b="0" kern="0" dirty="0">
                <a:solidFill>
                  <a:srgbClr val="FF0000"/>
                </a:solidFill>
              </a:rPr>
              <a:t>子孙结点：</a:t>
            </a:r>
            <a:r>
              <a:rPr lang="zh-CN" altLang="zh-CN" sz="1800" b="0" kern="0" dirty="0"/>
              <a:t>在一个根结点的子树中的任何一个结点都称为该根结点的子孙结点。例如，</a:t>
            </a:r>
            <a:r>
              <a:rPr lang="en-US" altLang="zh-CN" sz="1800" b="0" kern="0" dirty="0"/>
              <a:t>{G,H,I,M,N}</a:t>
            </a:r>
            <a:r>
              <a:rPr lang="zh-CN" altLang="zh-CN" sz="1800" b="0" kern="0" dirty="0"/>
              <a:t>是</a:t>
            </a:r>
            <a:r>
              <a:rPr lang="en-US" altLang="zh-CN" sz="1800" b="0" kern="0" dirty="0"/>
              <a:t>’C’</a:t>
            </a:r>
            <a:r>
              <a:rPr lang="zh-CN" altLang="zh-CN" sz="1800" b="0" kern="0" dirty="0"/>
              <a:t>的子树，子树中的结点</a:t>
            </a:r>
            <a:r>
              <a:rPr lang="en-US" altLang="zh-CN" sz="1800" b="0" kern="0" dirty="0"/>
              <a:t>’G’</a:t>
            </a:r>
            <a:r>
              <a:rPr lang="zh-CN" altLang="zh-CN" sz="1800" b="0" kern="0" dirty="0"/>
              <a:t>、</a:t>
            </a:r>
            <a:r>
              <a:rPr lang="en-US" altLang="zh-CN" sz="1800" b="0" kern="0" dirty="0"/>
              <a:t>’H’</a:t>
            </a:r>
            <a:r>
              <a:rPr lang="zh-CN" altLang="zh-CN" sz="1800" b="0" kern="0" dirty="0"/>
              <a:t>、</a:t>
            </a:r>
            <a:r>
              <a:rPr lang="en-US" altLang="zh-CN" sz="1800" b="0" kern="0" dirty="0"/>
              <a:t>’I’</a:t>
            </a:r>
            <a:r>
              <a:rPr lang="zh-CN" altLang="zh-CN" sz="1800" b="0" kern="0" dirty="0"/>
              <a:t>、</a:t>
            </a:r>
            <a:r>
              <a:rPr lang="en-US" altLang="zh-CN" sz="1800" b="0" kern="0" dirty="0"/>
              <a:t>’M’</a:t>
            </a:r>
            <a:r>
              <a:rPr lang="zh-CN" altLang="zh-CN" sz="1800" b="0" kern="0" dirty="0"/>
              <a:t>和</a:t>
            </a:r>
            <a:r>
              <a:rPr lang="en-US" altLang="zh-CN" sz="1800" b="0" kern="0" dirty="0"/>
              <a:t>’N’</a:t>
            </a:r>
            <a:r>
              <a:rPr lang="zh-CN" altLang="zh-CN" sz="1800" b="0" kern="0" dirty="0"/>
              <a:t>都是</a:t>
            </a:r>
            <a:r>
              <a:rPr lang="en-US" altLang="zh-CN" sz="1800" b="0" kern="0" dirty="0"/>
              <a:t>’C’</a:t>
            </a:r>
            <a:r>
              <a:rPr lang="zh-CN" altLang="zh-CN" sz="1800" b="0" kern="0" dirty="0"/>
              <a:t>的子孙结点。</a:t>
            </a:r>
          </a:p>
          <a:p>
            <a:pPr eaLnBrk="1" hangingPunct="1">
              <a:lnSpc>
                <a:spcPct val="150000"/>
              </a:lnSpc>
            </a:pPr>
            <a:r>
              <a:rPr lang="zh-CN" altLang="zh-CN" sz="1800" b="0" kern="0" dirty="0">
                <a:solidFill>
                  <a:srgbClr val="FF0000"/>
                </a:solidFill>
              </a:rPr>
              <a:t>祖先结点：</a:t>
            </a:r>
            <a:r>
              <a:rPr lang="zh-CN" altLang="zh-CN" sz="1800" b="0" kern="0" dirty="0"/>
              <a:t>从根结点开始到达一个结点，所经过的所有分支结点，都称为该结点的祖先结点。例如，</a:t>
            </a:r>
            <a:r>
              <a:rPr lang="en-US" altLang="zh-CN" sz="1800" b="0" kern="0" dirty="0"/>
              <a:t>’N’</a:t>
            </a:r>
            <a:r>
              <a:rPr lang="zh-CN" altLang="zh-CN" sz="1800" b="0" kern="0" dirty="0"/>
              <a:t>的祖先结点为</a:t>
            </a:r>
            <a:r>
              <a:rPr lang="en-US" altLang="zh-CN" sz="1800" b="0" kern="0" dirty="0"/>
              <a:t>’A’</a:t>
            </a:r>
            <a:r>
              <a:rPr lang="zh-CN" altLang="zh-CN" sz="1800" b="0" kern="0" dirty="0"/>
              <a:t>、</a:t>
            </a:r>
            <a:r>
              <a:rPr lang="en-US" altLang="zh-CN" sz="1800" b="0" kern="0" dirty="0"/>
              <a:t>’C’</a:t>
            </a:r>
            <a:r>
              <a:rPr lang="zh-CN" altLang="zh-CN" sz="1800" b="0" kern="0" dirty="0"/>
              <a:t>和</a:t>
            </a:r>
            <a:r>
              <a:rPr lang="en-US" altLang="zh-CN" sz="1800" b="0" kern="0" dirty="0"/>
              <a:t>’I’</a:t>
            </a:r>
            <a:r>
              <a:rPr lang="zh-CN" altLang="zh-CN" sz="1800" b="0" kern="0" dirty="0"/>
              <a:t>。</a:t>
            </a:r>
          </a:p>
          <a:p>
            <a:pPr eaLnBrk="1" hangingPunct="1">
              <a:lnSpc>
                <a:spcPct val="150000"/>
              </a:lnSpc>
            </a:pPr>
            <a:r>
              <a:rPr lang="zh-CN" altLang="zh-CN" sz="1800" b="0" kern="0" dirty="0">
                <a:solidFill>
                  <a:srgbClr val="FF0000"/>
                </a:solidFill>
              </a:rPr>
              <a:t>兄弟结点：</a:t>
            </a:r>
            <a:r>
              <a:rPr lang="zh-CN" altLang="zh-CN" sz="1800" b="0" kern="0" dirty="0"/>
              <a:t>一个双亲结点的所有孩子结点之间互相称为兄弟结点。例如，</a:t>
            </a:r>
            <a:r>
              <a:rPr lang="en-US" altLang="zh-CN" sz="1800" b="0" kern="0" dirty="0"/>
              <a:t>’E’</a:t>
            </a:r>
            <a:r>
              <a:rPr lang="zh-CN" altLang="zh-CN" sz="1800" b="0" kern="0" dirty="0"/>
              <a:t>和</a:t>
            </a:r>
            <a:r>
              <a:rPr lang="en-US" altLang="zh-CN" sz="1800" b="0" kern="0" dirty="0"/>
              <a:t>’F’</a:t>
            </a:r>
            <a:r>
              <a:rPr lang="zh-CN" altLang="zh-CN" sz="1800" b="0" kern="0" dirty="0"/>
              <a:t>是</a:t>
            </a:r>
            <a:r>
              <a:rPr lang="en-US" altLang="zh-CN" sz="1800" b="0" kern="0" dirty="0"/>
              <a:t>’B’</a:t>
            </a:r>
            <a:r>
              <a:rPr lang="zh-CN" altLang="zh-CN" sz="1800" b="0" kern="0" dirty="0"/>
              <a:t>的孩子结点，因此，</a:t>
            </a:r>
            <a:r>
              <a:rPr lang="en-US" altLang="zh-CN" sz="1800" b="0" kern="0" dirty="0"/>
              <a:t>’E’</a:t>
            </a:r>
            <a:r>
              <a:rPr lang="zh-CN" altLang="zh-CN" sz="1800" b="0" kern="0" dirty="0"/>
              <a:t>和</a:t>
            </a:r>
            <a:r>
              <a:rPr lang="en-US" altLang="zh-CN" sz="1800" b="0" kern="0" dirty="0"/>
              <a:t>’F’</a:t>
            </a:r>
            <a:r>
              <a:rPr lang="zh-CN" altLang="zh-CN" sz="1800" b="0" kern="0" dirty="0"/>
              <a:t>互为兄弟结点。</a:t>
            </a:r>
          </a:p>
        </p:txBody>
      </p:sp>
      <p:pic>
        <p:nvPicPr>
          <p:cNvPr id="10" name="图片 1">
            <a:extLst>
              <a:ext uri="{FF2B5EF4-FFF2-40B4-BE49-F238E27FC236}">
                <a16:creationId xmlns:a16="http://schemas.microsoft.com/office/drawing/2014/main" id="{81C0A589-C4B6-EF4E-B467-0171B98B8B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4698536"/>
            <a:ext cx="2304256" cy="2159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741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a:extLst>
              <a:ext uri="{FF2B5EF4-FFF2-40B4-BE49-F238E27FC236}">
                <a16:creationId xmlns:a16="http://schemas.microsoft.com/office/drawing/2014/main" id="{B0B9A295-0F2F-4284-896E-2087E7CC766C}"/>
              </a:ext>
            </a:extLst>
          </p:cNvPr>
          <p:cNvSpPr txBox="1">
            <a:spLocks noChangeArrowheads="1"/>
          </p:cNvSpPr>
          <p:nvPr/>
        </p:nvSpPr>
        <p:spPr bwMode="auto">
          <a:xfrm>
            <a:off x="1330325" y="42863"/>
            <a:ext cx="3276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Char char=" "/>
              <a:defRPr/>
            </a:pPr>
            <a:endParaRPr lang="zh-CN" altLang="zh-CN" b="0">
              <a:latin typeface="+mn-lt"/>
              <a:ea typeface="+mn-ea"/>
              <a:cs typeface="+mn-ea"/>
              <a:sym typeface="+mn-lt"/>
            </a:endParaRPr>
          </a:p>
        </p:txBody>
      </p:sp>
      <p:sp>
        <p:nvSpPr>
          <p:cNvPr id="93187" name="Text Box 3">
            <a:extLst>
              <a:ext uri="{FF2B5EF4-FFF2-40B4-BE49-F238E27FC236}">
                <a16:creationId xmlns:a16="http://schemas.microsoft.com/office/drawing/2014/main" id="{5DFFBAED-ADA8-4163-9F70-69B7DAE2E254}"/>
              </a:ext>
            </a:extLst>
          </p:cNvPr>
          <p:cNvSpPr txBox="1">
            <a:spLocks noChangeArrowheads="1"/>
          </p:cNvSpPr>
          <p:nvPr/>
        </p:nvSpPr>
        <p:spPr bwMode="auto">
          <a:xfrm>
            <a:off x="323850" y="1052513"/>
            <a:ext cx="8569325" cy="1890712"/>
          </a:xfrm>
          <a:prstGeom prst="roundRect">
            <a:avLst>
              <a:gd name="adj" fmla="val 10619"/>
            </a:avLst>
          </a:prstGeom>
          <a:solidFill>
            <a:srgbClr val="EBEBEB"/>
          </a:solidFill>
          <a:ln w="28575">
            <a:noFill/>
            <a:miter lim="800000"/>
            <a:headEnd/>
            <a:tailEnd/>
          </a:ln>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20000"/>
              </a:spcBef>
              <a:buFont typeface="Wingdings" pitchFamily="2" charset="2"/>
              <a:buNone/>
            </a:pPr>
            <a:r>
              <a:rPr lang="zh-CN" altLang="en-US" b="0">
                <a:ea typeface="微软雅黑" panose="020B0503020204020204" pitchFamily="34" charset="-122"/>
                <a:sym typeface="+mn-lt"/>
              </a:rPr>
              <a:t>分解接收字符串：遇“</a:t>
            </a:r>
            <a:r>
              <a:rPr lang="en-US" altLang="zh-CN" b="0">
                <a:ea typeface="微软雅黑" panose="020B0503020204020204" pitchFamily="34" charset="-122"/>
                <a:sym typeface="+mn-lt"/>
              </a:rPr>
              <a:t>0”</a:t>
            </a:r>
            <a:r>
              <a:rPr lang="zh-CN" altLang="en-US" b="0">
                <a:ea typeface="微软雅黑" panose="020B0503020204020204" pitchFamily="34" charset="-122"/>
                <a:sym typeface="+mn-lt"/>
              </a:rPr>
              <a:t>向左，遇“</a:t>
            </a:r>
            <a:r>
              <a:rPr lang="en-US" altLang="zh-CN" b="0">
                <a:ea typeface="微软雅黑" panose="020B0503020204020204" pitchFamily="34" charset="-122"/>
                <a:sym typeface="+mn-lt"/>
              </a:rPr>
              <a:t>1”</a:t>
            </a:r>
            <a:r>
              <a:rPr lang="zh-CN" altLang="en-US" b="0">
                <a:ea typeface="微软雅黑" panose="020B0503020204020204" pitchFamily="34" charset="-122"/>
                <a:sym typeface="+mn-lt"/>
              </a:rPr>
              <a:t>向右；一旦到达叶子结点，则译出一个字符，反复由根出发，直到译码完成。                                                  </a:t>
            </a:r>
          </a:p>
        </p:txBody>
      </p:sp>
      <p:sp>
        <p:nvSpPr>
          <p:cNvPr id="93188" name="Text Box 4">
            <a:extLst>
              <a:ext uri="{FF2B5EF4-FFF2-40B4-BE49-F238E27FC236}">
                <a16:creationId xmlns:a16="http://schemas.microsoft.com/office/drawing/2014/main" id="{8D350414-5A23-4F2E-8120-473D8564F05C}"/>
              </a:ext>
            </a:extLst>
          </p:cNvPr>
          <p:cNvSpPr txBox="1">
            <a:spLocks noChangeArrowheads="1"/>
          </p:cNvSpPr>
          <p:nvPr/>
        </p:nvSpPr>
        <p:spPr bwMode="auto">
          <a:xfrm>
            <a:off x="5826125" y="2354263"/>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endParaRPr lang="zh-CN" altLang="zh-CN" sz="2400" b="0">
              <a:latin typeface="+mn-lt"/>
              <a:ea typeface="+mn-ea"/>
              <a:cs typeface="+mn-ea"/>
              <a:sym typeface="+mn-lt"/>
            </a:endParaRPr>
          </a:p>
        </p:txBody>
      </p:sp>
      <p:sp>
        <p:nvSpPr>
          <p:cNvPr id="93189" name="AutoShape 5">
            <a:extLst>
              <a:ext uri="{FF2B5EF4-FFF2-40B4-BE49-F238E27FC236}">
                <a16:creationId xmlns:a16="http://schemas.microsoft.com/office/drawing/2014/main" id="{C69BD3A8-77DF-43D2-B354-82664E3714DE}"/>
              </a:ext>
            </a:extLst>
          </p:cNvPr>
          <p:cNvSpPr>
            <a:spLocks noChangeArrowheads="1"/>
          </p:cNvSpPr>
          <p:nvPr/>
        </p:nvSpPr>
        <p:spPr bwMode="auto">
          <a:xfrm>
            <a:off x="6297613" y="3798888"/>
            <a:ext cx="381000" cy="1444625"/>
          </a:xfrm>
          <a:prstGeom prst="downArrow">
            <a:avLst>
              <a:gd name="adj1" fmla="val 50000"/>
              <a:gd name="adj2" fmla="val 90752"/>
            </a:avLst>
          </a:prstGeom>
          <a:solidFill>
            <a:schemeClr val="accent1"/>
          </a:solidFill>
          <a:ln w="9525">
            <a:noFill/>
            <a:miter lim="800000"/>
            <a:headEnd/>
            <a:tailEnd/>
          </a:ln>
        </p:spPr>
        <p:txBody>
          <a:bodyPr vert="eaVert"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190" name="Text Box 6">
            <a:extLst>
              <a:ext uri="{FF2B5EF4-FFF2-40B4-BE49-F238E27FC236}">
                <a16:creationId xmlns:a16="http://schemas.microsoft.com/office/drawing/2014/main" id="{0DE5B066-1AB7-4D1E-8D06-2181CF49D0A6}"/>
              </a:ext>
            </a:extLst>
          </p:cNvPr>
          <p:cNvSpPr txBox="1">
            <a:spLocks noChangeArrowheads="1"/>
          </p:cNvSpPr>
          <p:nvPr/>
        </p:nvSpPr>
        <p:spPr bwMode="auto">
          <a:xfrm>
            <a:off x="5349875" y="3159125"/>
            <a:ext cx="2514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600" b="0">
                <a:solidFill>
                  <a:srgbClr val="000066"/>
                </a:solidFill>
                <a:latin typeface="+mn-lt"/>
                <a:ea typeface="+mn-ea"/>
                <a:cs typeface="+mn-ea"/>
                <a:sym typeface="+mn-lt"/>
              </a:rPr>
              <a:t>0110010101110</a:t>
            </a:r>
          </a:p>
        </p:txBody>
      </p:sp>
      <p:sp>
        <p:nvSpPr>
          <p:cNvPr id="93191" name="Oval 7">
            <a:extLst>
              <a:ext uri="{FF2B5EF4-FFF2-40B4-BE49-F238E27FC236}">
                <a16:creationId xmlns:a16="http://schemas.microsoft.com/office/drawing/2014/main" id="{1CDB915E-52C3-43A7-ACE6-F3BC80F1AD2B}"/>
              </a:ext>
            </a:extLst>
          </p:cNvPr>
          <p:cNvSpPr>
            <a:spLocks noChangeArrowheads="1"/>
          </p:cNvSpPr>
          <p:nvPr/>
        </p:nvSpPr>
        <p:spPr bwMode="auto">
          <a:xfrm>
            <a:off x="2054225" y="34036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192" name="Oval 8">
            <a:extLst>
              <a:ext uri="{FF2B5EF4-FFF2-40B4-BE49-F238E27FC236}">
                <a16:creationId xmlns:a16="http://schemas.microsoft.com/office/drawing/2014/main" id="{437B418F-59AC-4066-9D05-F3345D779384}"/>
              </a:ext>
            </a:extLst>
          </p:cNvPr>
          <p:cNvSpPr>
            <a:spLocks noChangeArrowheads="1"/>
          </p:cNvSpPr>
          <p:nvPr/>
        </p:nvSpPr>
        <p:spPr bwMode="auto">
          <a:xfrm>
            <a:off x="2587625" y="37846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193" name="Oval 9">
            <a:extLst>
              <a:ext uri="{FF2B5EF4-FFF2-40B4-BE49-F238E27FC236}">
                <a16:creationId xmlns:a16="http://schemas.microsoft.com/office/drawing/2014/main" id="{6F79AD1A-47EF-4D62-B190-3A72591016FD}"/>
              </a:ext>
            </a:extLst>
          </p:cNvPr>
          <p:cNvSpPr>
            <a:spLocks noChangeArrowheads="1"/>
          </p:cNvSpPr>
          <p:nvPr/>
        </p:nvSpPr>
        <p:spPr bwMode="auto">
          <a:xfrm>
            <a:off x="3121025" y="43180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194" name="Oval 10">
            <a:extLst>
              <a:ext uri="{FF2B5EF4-FFF2-40B4-BE49-F238E27FC236}">
                <a16:creationId xmlns:a16="http://schemas.microsoft.com/office/drawing/2014/main" id="{7A8E0AEF-51AE-41CF-AB89-12C4834730D4}"/>
              </a:ext>
            </a:extLst>
          </p:cNvPr>
          <p:cNvSpPr>
            <a:spLocks noChangeArrowheads="1"/>
          </p:cNvSpPr>
          <p:nvPr/>
        </p:nvSpPr>
        <p:spPr bwMode="auto">
          <a:xfrm>
            <a:off x="1520825" y="38608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A</a:t>
            </a:r>
          </a:p>
        </p:txBody>
      </p:sp>
      <p:sp>
        <p:nvSpPr>
          <p:cNvPr id="93195" name="Oval 11">
            <a:extLst>
              <a:ext uri="{FF2B5EF4-FFF2-40B4-BE49-F238E27FC236}">
                <a16:creationId xmlns:a16="http://schemas.microsoft.com/office/drawing/2014/main" id="{0973640B-584D-4535-AE2E-0617B577CE1E}"/>
              </a:ext>
            </a:extLst>
          </p:cNvPr>
          <p:cNvSpPr>
            <a:spLocks noChangeArrowheads="1"/>
          </p:cNvSpPr>
          <p:nvPr/>
        </p:nvSpPr>
        <p:spPr bwMode="auto">
          <a:xfrm>
            <a:off x="2130425" y="43942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C</a:t>
            </a:r>
          </a:p>
        </p:txBody>
      </p:sp>
      <p:sp>
        <p:nvSpPr>
          <p:cNvPr id="93196" name="Oval 12">
            <a:extLst>
              <a:ext uri="{FF2B5EF4-FFF2-40B4-BE49-F238E27FC236}">
                <a16:creationId xmlns:a16="http://schemas.microsoft.com/office/drawing/2014/main" id="{34ABABF3-2946-41A4-AC8D-38EF3FA69C52}"/>
              </a:ext>
            </a:extLst>
          </p:cNvPr>
          <p:cNvSpPr>
            <a:spLocks noChangeArrowheads="1"/>
          </p:cNvSpPr>
          <p:nvPr/>
        </p:nvSpPr>
        <p:spPr bwMode="auto">
          <a:xfrm>
            <a:off x="2663825" y="49276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B</a:t>
            </a:r>
          </a:p>
        </p:txBody>
      </p:sp>
      <p:sp>
        <p:nvSpPr>
          <p:cNvPr id="93197" name="Oval 13">
            <a:extLst>
              <a:ext uri="{FF2B5EF4-FFF2-40B4-BE49-F238E27FC236}">
                <a16:creationId xmlns:a16="http://schemas.microsoft.com/office/drawing/2014/main" id="{B1390735-1CB0-4C06-9A79-3C6B033FAF3D}"/>
              </a:ext>
            </a:extLst>
          </p:cNvPr>
          <p:cNvSpPr>
            <a:spLocks noChangeArrowheads="1"/>
          </p:cNvSpPr>
          <p:nvPr/>
        </p:nvSpPr>
        <p:spPr bwMode="auto">
          <a:xfrm>
            <a:off x="3578225" y="49276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D</a:t>
            </a:r>
          </a:p>
        </p:txBody>
      </p:sp>
      <p:sp>
        <p:nvSpPr>
          <p:cNvPr id="93198" name="Line 14">
            <a:extLst>
              <a:ext uri="{FF2B5EF4-FFF2-40B4-BE49-F238E27FC236}">
                <a16:creationId xmlns:a16="http://schemas.microsoft.com/office/drawing/2014/main" id="{FF53F5BD-528E-42D4-8D77-8DF161D02E07}"/>
              </a:ext>
            </a:extLst>
          </p:cNvPr>
          <p:cNvSpPr>
            <a:spLocks noChangeShapeType="1"/>
          </p:cNvSpPr>
          <p:nvPr/>
        </p:nvSpPr>
        <p:spPr bwMode="auto">
          <a:xfrm flipH="1">
            <a:off x="1978025" y="37846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199" name="Line 15">
            <a:extLst>
              <a:ext uri="{FF2B5EF4-FFF2-40B4-BE49-F238E27FC236}">
                <a16:creationId xmlns:a16="http://schemas.microsoft.com/office/drawing/2014/main" id="{853C9B44-650D-45FC-8B49-6D52055FEFB7}"/>
              </a:ext>
            </a:extLst>
          </p:cNvPr>
          <p:cNvSpPr>
            <a:spLocks noChangeShapeType="1"/>
          </p:cNvSpPr>
          <p:nvPr/>
        </p:nvSpPr>
        <p:spPr bwMode="auto">
          <a:xfrm>
            <a:off x="2473325" y="3762375"/>
            <a:ext cx="153988" cy="98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200" name="Line 16">
            <a:extLst>
              <a:ext uri="{FF2B5EF4-FFF2-40B4-BE49-F238E27FC236}">
                <a16:creationId xmlns:a16="http://schemas.microsoft.com/office/drawing/2014/main" id="{CD46DBB1-EF48-4785-AAC4-FCDAF762C85A}"/>
              </a:ext>
            </a:extLst>
          </p:cNvPr>
          <p:cNvSpPr>
            <a:spLocks noChangeShapeType="1"/>
          </p:cNvSpPr>
          <p:nvPr/>
        </p:nvSpPr>
        <p:spPr bwMode="auto">
          <a:xfrm flipH="1">
            <a:off x="2511425" y="42418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201" name="Line 17">
            <a:extLst>
              <a:ext uri="{FF2B5EF4-FFF2-40B4-BE49-F238E27FC236}">
                <a16:creationId xmlns:a16="http://schemas.microsoft.com/office/drawing/2014/main" id="{0225A1D0-B187-40AC-860B-66945B038A4A}"/>
              </a:ext>
            </a:extLst>
          </p:cNvPr>
          <p:cNvSpPr>
            <a:spLocks noChangeShapeType="1"/>
          </p:cNvSpPr>
          <p:nvPr/>
        </p:nvSpPr>
        <p:spPr bwMode="auto">
          <a:xfrm flipH="1">
            <a:off x="2968625" y="4699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202" name="Line 18">
            <a:extLst>
              <a:ext uri="{FF2B5EF4-FFF2-40B4-BE49-F238E27FC236}">
                <a16:creationId xmlns:a16="http://schemas.microsoft.com/office/drawing/2014/main" id="{0392EF62-BF94-40EE-A66B-731BA5B40885}"/>
              </a:ext>
            </a:extLst>
          </p:cNvPr>
          <p:cNvSpPr>
            <a:spLocks noChangeShapeType="1"/>
          </p:cNvSpPr>
          <p:nvPr/>
        </p:nvSpPr>
        <p:spPr bwMode="auto">
          <a:xfrm>
            <a:off x="3502025" y="4699000"/>
            <a:ext cx="206375" cy="2428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dirty="0">
              <a:latin typeface="+mn-lt"/>
              <a:ea typeface="+mn-ea"/>
              <a:cs typeface="+mn-ea"/>
              <a:sym typeface="+mn-lt"/>
            </a:endParaRPr>
          </a:p>
        </p:txBody>
      </p:sp>
      <p:sp>
        <p:nvSpPr>
          <p:cNvPr id="93203" name="Line 19">
            <a:extLst>
              <a:ext uri="{FF2B5EF4-FFF2-40B4-BE49-F238E27FC236}">
                <a16:creationId xmlns:a16="http://schemas.microsoft.com/office/drawing/2014/main" id="{011BE0CB-66EF-4E04-8080-CFE093F5AF7D}"/>
              </a:ext>
            </a:extLst>
          </p:cNvPr>
          <p:cNvSpPr>
            <a:spLocks noChangeShapeType="1"/>
          </p:cNvSpPr>
          <p:nvPr/>
        </p:nvSpPr>
        <p:spPr bwMode="auto">
          <a:xfrm>
            <a:off x="2968625" y="41656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204" name="Text Box 20">
            <a:extLst>
              <a:ext uri="{FF2B5EF4-FFF2-40B4-BE49-F238E27FC236}">
                <a16:creationId xmlns:a16="http://schemas.microsoft.com/office/drawing/2014/main" id="{6B6CA711-2744-4867-8AC2-064E51DFFBC4}"/>
              </a:ext>
            </a:extLst>
          </p:cNvPr>
          <p:cNvSpPr txBox="1">
            <a:spLocks noChangeArrowheads="1"/>
          </p:cNvSpPr>
          <p:nvPr/>
        </p:nvSpPr>
        <p:spPr bwMode="auto">
          <a:xfrm>
            <a:off x="1597025" y="3479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3205" name="Text Box 21">
            <a:extLst>
              <a:ext uri="{FF2B5EF4-FFF2-40B4-BE49-F238E27FC236}">
                <a16:creationId xmlns:a16="http://schemas.microsoft.com/office/drawing/2014/main" id="{F27572E5-FD16-4999-B3E6-A6F642ED396C}"/>
              </a:ext>
            </a:extLst>
          </p:cNvPr>
          <p:cNvSpPr txBox="1">
            <a:spLocks noChangeArrowheads="1"/>
          </p:cNvSpPr>
          <p:nvPr/>
        </p:nvSpPr>
        <p:spPr bwMode="auto">
          <a:xfrm>
            <a:off x="2130425" y="4013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3206" name="Text Box 22">
            <a:extLst>
              <a:ext uri="{FF2B5EF4-FFF2-40B4-BE49-F238E27FC236}">
                <a16:creationId xmlns:a16="http://schemas.microsoft.com/office/drawing/2014/main" id="{7D24726D-B116-4E71-9DC6-5BBC8AC4E5B0}"/>
              </a:ext>
            </a:extLst>
          </p:cNvPr>
          <p:cNvSpPr txBox="1">
            <a:spLocks noChangeArrowheads="1"/>
          </p:cNvSpPr>
          <p:nvPr/>
        </p:nvSpPr>
        <p:spPr bwMode="auto">
          <a:xfrm>
            <a:off x="2740025" y="4546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3207" name="Text Box 23">
            <a:extLst>
              <a:ext uri="{FF2B5EF4-FFF2-40B4-BE49-F238E27FC236}">
                <a16:creationId xmlns:a16="http://schemas.microsoft.com/office/drawing/2014/main" id="{55376777-119E-4C36-A536-980972AB7A8D}"/>
              </a:ext>
            </a:extLst>
          </p:cNvPr>
          <p:cNvSpPr txBox="1">
            <a:spLocks noChangeArrowheads="1"/>
          </p:cNvSpPr>
          <p:nvPr/>
        </p:nvSpPr>
        <p:spPr bwMode="auto">
          <a:xfrm>
            <a:off x="2663825" y="3327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3208" name="Text Box 24">
            <a:extLst>
              <a:ext uri="{FF2B5EF4-FFF2-40B4-BE49-F238E27FC236}">
                <a16:creationId xmlns:a16="http://schemas.microsoft.com/office/drawing/2014/main" id="{B9256F28-DE7D-4852-BC22-102D074386D5}"/>
              </a:ext>
            </a:extLst>
          </p:cNvPr>
          <p:cNvSpPr txBox="1">
            <a:spLocks noChangeArrowheads="1"/>
          </p:cNvSpPr>
          <p:nvPr/>
        </p:nvSpPr>
        <p:spPr bwMode="auto">
          <a:xfrm>
            <a:off x="3197225" y="3937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3209" name="Text Box 25">
            <a:extLst>
              <a:ext uri="{FF2B5EF4-FFF2-40B4-BE49-F238E27FC236}">
                <a16:creationId xmlns:a16="http://schemas.microsoft.com/office/drawing/2014/main" id="{FCF3C871-2BB0-4655-A81A-F86D748D28F9}"/>
              </a:ext>
            </a:extLst>
          </p:cNvPr>
          <p:cNvSpPr txBox="1">
            <a:spLocks noChangeArrowheads="1"/>
          </p:cNvSpPr>
          <p:nvPr/>
        </p:nvSpPr>
        <p:spPr bwMode="auto">
          <a:xfrm>
            <a:off x="3654425" y="4546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3210" name="Text Box 26">
            <a:extLst>
              <a:ext uri="{FF2B5EF4-FFF2-40B4-BE49-F238E27FC236}">
                <a16:creationId xmlns:a16="http://schemas.microsoft.com/office/drawing/2014/main" id="{0EDB60B0-1953-448F-8FF3-C2DE46AB180E}"/>
              </a:ext>
            </a:extLst>
          </p:cNvPr>
          <p:cNvSpPr txBox="1">
            <a:spLocks noChangeArrowheads="1"/>
          </p:cNvSpPr>
          <p:nvPr/>
        </p:nvSpPr>
        <p:spPr bwMode="auto">
          <a:xfrm>
            <a:off x="5616575" y="5307013"/>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dirty="0">
                <a:solidFill>
                  <a:schemeClr val="accent2"/>
                </a:solidFill>
                <a:latin typeface="+mn-lt"/>
                <a:ea typeface="+mn-ea"/>
                <a:cs typeface="+mn-ea"/>
                <a:sym typeface="+mn-lt"/>
              </a:rPr>
              <a:t>ABACCDA</a:t>
            </a:r>
          </a:p>
        </p:txBody>
      </p:sp>
      <p:sp>
        <p:nvSpPr>
          <p:cNvPr id="957467" name="Rectangle 27">
            <a:extLst>
              <a:ext uri="{FF2B5EF4-FFF2-40B4-BE49-F238E27FC236}">
                <a16:creationId xmlns:a16="http://schemas.microsoft.com/office/drawing/2014/main" id="{223B6DFD-27C4-4C04-8D26-57F9CF595B65}"/>
              </a:ext>
            </a:extLst>
          </p:cNvPr>
          <p:cNvSpPr>
            <a:spLocks noChangeArrowheads="1"/>
          </p:cNvSpPr>
          <p:nvPr/>
        </p:nvSpPr>
        <p:spPr bwMode="auto">
          <a:xfrm>
            <a:off x="355600" y="6073775"/>
            <a:ext cx="850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chemeClr val="tx2"/>
                </a:solidFill>
                <a:ea typeface="微软雅黑" panose="020B0503020204020204" pitchFamily="34" charset="-122"/>
                <a:sym typeface="+mn-lt"/>
              </a:rPr>
              <a:t>特点：每一码都不是另一码的前缀，绝不会错译</a:t>
            </a:r>
            <a:r>
              <a:rPr lang="en-US" altLang="zh-CN" sz="2400" b="0">
                <a:solidFill>
                  <a:schemeClr val="tx2"/>
                </a:solidFill>
                <a:ea typeface="微软雅黑" panose="020B0503020204020204" pitchFamily="34" charset="-122"/>
                <a:sym typeface="+mn-lt"/>
              </a:rPr>
              <a:t>! </a:t>
            </a:r>
            <a:r>
              <a:rPr lang="zh-CN" altLang="en-US" sz="2400" b="0">
                <a:solidFill>
                  <a:schemeClr val="tx2"/>
                </a:solidFill>
                <a:ea typeface="微软雅黑" panose="020B0503020204020204" pitchFamily="34" charset="-122"/>
                <a:sym typeface="+mn-lt"/>
              </a:rPr>
              <a:t>称为前缀码</a:t>
            </a:r>
          </a:p>
        </p:txBody>
      </p:sp>
      <p:sp>
        <p:nvSpPr>
          <p:cNvPr id="93212" name="Rectangle 28">
            <a:extLst>
              <a:ext uri="{FF2B5EF4-FFF2-40B4-BE49-F238E27FC236}">
                <a16:creationId xmlns:a16="http://schemas.microsoft.com/office/drawing/2014/main" id="{A509390D-6D4E-409A-98D0-8F99EC65870A}"/>
              </a:ext>
            </a:extLst>
          </p:cNvPr>
          <p:cNvSpPr>
            <a:spLocks noChangeArrowheads="1"/>
          </p:cNvSpPr>
          <p:nvPr/>
        </p:nvSpPr>
        <p:spPr bwMode="auto">
          <a:xfrm>
            <a:off x="784225" y="223838"/>
            <a:ext cx="45688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哈夫曼编码的译码过程</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7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67"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Group 12">
            <a:extLst>
              <a:ext uri="{FF2B5EF4-FFF2-40B4-BE49-F238E27FC236}">
                <a16:creationId xmlns:a16="http://schemas.microsoft.com/office/drawing/2014/main" id="{DC31AF38-6A36-8248-8B69-B3F9EDAC34C0}"/>
              </a:ext>
            </a:extLst>
          </p:cNvPr>
          <p:cNvGrpSpPr>
            <a:grpSpLocks/>
          </p:cNvGrpSpPr>
          <p:nvPr/>
        </p:nvGrpSpPr>
        <p:grpSpPr bwMode="auto">
          <a:xfrm>
            <a:off x="6007100" y="981075"/>
            <a:ext cx="2903538" cy="2127250"/>
            <a:chOff x="4128" y="227"/>
            <a:chExt cx="1477" cy="1139"/>
          </a:xfrm>
        </p:grpSpPr>
        <p:grpSp>
          <p:nvGrpSpPr>
            <p:cNvPr id="98341" name="Group 13">
              <a:extLst>
                <a:ext uri="{FF2B5EF4-FFF2-40B4-BE49-F238E27FC236}">
                  <a16:creationId xmlns:a16="http://schemas.microsoft.com/office/drawing/2014/main" id="{200805F6-B590-9F43-B23C-6E27F2DD6744}"/>
                </a:ext>
              </a:extLst>
            </p:cNvPr>
            <p:cNvGrpSpPr>
              <a:grpSpLocks/>
            </p:cNvGrpSpPr>
            <p:nvPr/>
          </p:nvGrpSpPr>
          <p:grpSpPr bwMode="auto">
            <a:xfrm>
              <a:off x="4128" y="288"/>
              <a:ext cx="1477" cy="1078"/>
              <a:chOff x="838" y="1898"/>
              <a:chExt cx="1477" cy="1078"/>
            </a:xfrm>
          </p:grpSpPr>
          <p:sp>
            <p:nvSpPr>
              <p:cNvPr id="94217" name="Oval 14">
                <a:extLst>
                  <a:ext uri="{FF2B5EF4-FFF2-40B4-BE49-F238E27FC236}">
                    <a16:creationId xmlns:a16="http://schemas.microsoft.com/office/drawing/2014/main" id="{F14BC764-CDD5-4BF3-BC2E-635DCF6577F6}"/>
                  </a:ext>
                </a:extLst>
              </p:cNvPr>
              <p:cNvSpPr>
                <a:spLocks noChangeArrowheads="1"/>
              </p:cNvSpPr>
              <p:nvPr/>
            </p:nvSpPr>
            <p:spPr bwMode="auto">
              <a:xfrm>
                <a:off x="1450" y="1898"/>
                <a:ext cx="214"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endParaRPr lang="zh-CN" altLang="zh-CN" sz="2400">
                  <a:latin typeface="+mn-lt"/>
                  <a:ea typeface="+mn-ea"/>
                  <a:cs typeface="+mn-ea"/>
                  <a:sym typeface="+mn-lt"/>
                </a:endParaRPr>
              </a:p>
            </p:txBody>
          </p:sp>
          <p:sp>
            <p:nvSpPr>
              <p:cNvPr id="94218" name="Oval 15">
                <a:extLst>
                  <a:ext uri="{FF2B5EF4-FFF2-40B4-BE49-F238E27FC236}">
                    <a16:creationId xmlns:a16="http://schemas.microsoft.com/office/drawing/2014/main" id="{208B5BEC-6001-4E00-B237-F5F8D8C08E35}"/>
                  </a:ext>
                </a:extLst>
              </p:cNvPr>
              <p:cNvSpPr>
                <a:spLocks noChangeArrowheads="1"/>
              </p:cNvSpPr>
              <p:nvPr/>
            </p:nvSpPr>
            <p:spPr bwMode="auto">
              <a:xfrm>
                <a:off x="1117" y="2290"/>
                <a:ext cx="214"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19" name="Oval 16">
                <a:extLst>
                  <a:ext uri="{FF2B5EF4-FFF2-40B4-BE49-F238E27FC236}">
                    <a16:creationId xmlns:a16="http://schemas.microsoft.com/office/drawing/2014/main" id="{D08BD27E-183B-4795-804C-638A08F5A824}"/>
                  </a:ext>
                </a:extLst>
              </p:cNvPr>
              <p:cNvSpPr>
                <a:spLocks noChangeArrowheads="1"/>
              </p:cNvSpPr>
              <p:nvPr/>
            </p:nvSpPr>
            <p:spPr bwMode="auto">
              <a:xfrm>
                <a:off x="1799" y="2274"/>
                <a:ext cx="214"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0" name="Oval 17">
                <a:extLst>
                  <a:ext uri="{FF2B5EF4-FFF2-40B4-BE49-F238E27FC236}">
                    <a16:creationId xmlns:a16="http://schemas.microsoft.com/office/drawing/2014/main" id="{051026C8-EFBF-4DF3-9333-295AAFD162A3}"/>
                  </a:ext>
                </a:extLst>
              </p:cNvPr>
              <p:cNvSpPr>
                <a:spLocks noChangeArrowheads="1"/>
              </p:cNvSpPr>
              <p:nvPr/>
            </p:nvSpPr>
            <p:spPr bwMode="auto">
              <a:xfrm>
                <a:off x="838" y="2725"/>
                <a:ext cx="214"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1" name="Line 18">
                <a:extLst>
                  <a:ext uri="{FF2B5EF4-FFF2-40B4-BE49-F238E27FC236}">
                    <a16:creationId xmlns:a16="http://schemas.microsoft.com/office/drawing/2014/main" id="{4C7D2908-0DBD-49B6-9567-D4517AD9BA2A}"/>
                  </a:ext>
                </a:extLst>
              </p:cNvPr>
              <p:cNvSpPr>
                <a:spLocks noChangeShapeType="1"/>
              </p:cNvSpPr>
              <p:nvPr/>
            </p:nvSpPr>
            <p:spPr bwMode="auto">
              <a:xfrm flipH="1">
                <a:off x="1232" y="2084"/>
                <a:ext cx="268" cy="20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2" name="Line 19">
                <a:extLst>
                  <a:ext uri="{FF2B5EF4-FFF2-40B4-BE49-F238E27FC236}">
                    <a16:creationId xmlns:a16="http://schemas.microsoft.com/office/drawing/2014/main" id="{E35D3E5B-83AD-4654-8359-69224D8EE04D}"/>
                  </a:ext>
                </a:extLst>
              </p:cNvPr>
              <p:cNvSpPr>
                <a:spLocks noChangeShapeType="1"/>
              </p:cNvSpPr>
              <p:nvPr/>
            </p:nvSpPr>
            <p:spPr bwMode="auto">
              <a:xfrm flipH="1">
                <a:off x="951" y="2467"/>
                <a:ext cx="191" cy="25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3" name="Rectangle 20">
                <a:extLst>
                  <a:ext uri="{FF2B5EF4-FFF2-40B4-BE49-F238E27FC236}">
                    <a16:creationId xmlns:a16="http://schemas.microsoft.com/office/drawing/2014/main" id="{279E2820-F262-4B1B-9B23-91AD4E17227A}"/>
                  </a:ext>
                </a:extLst>
              </p:cNvPr>
              <p:cNvSpPr>
                <a:spLocks noChangeArrowheads="1"/>
              </p:cNvSpPr>
              <p:nvPr/>
            </p:nvSpPr>
            <p:spPr bwMode="auto">
              <a:xfrm>
                <a:off x="847" y="2685"/>
                <a:ext cx="15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CN" sz="2400" dirty="0">
                    <a:latin typeface="+mn-lt"/>
                    <a:ea typeface="+mn-ea"/>
                    <a:cs typeface="+mn-ea"/>
                    <a:sym typeface="+mn-lt"/>
                  </a:rPr>
                  <a:t>d</a:t>
                </a:r>
                <a:endParaRPr lang="en-US" altLang="zh-TW" sz="2400" dirty="0">
                  <a:latin typeface="+mn-lt"/>
                  <a:ea typeface="+mn-ea"/>
                  <a:cs typeface="+mn-ea"/>
                  <a:sym typeface="+mn-lt"/>
                </a:endParaRPr>
              </a:p>
            </p:txBody>
          </p:sp>
          <p:sp>
            <p:nvSpPr>
              <p:cNvPr id="94224" name="Line 21">
                <a:extLst>
                  <a:ext uri="{FF2B5EF4-FFF2-40B4-BE49-F238E27FC236}">
                    <a16:creationId xmlns:a16="http://schemas.microsoft.com/office/drawing/2014/main" id="{A5DAC5CC-BF76-4B82-B566-B28534AC8FBD}"/>
                  </a:ext>
                </a:extLst>
              </p:cNvPr>
              <p:cNvSpPr>
                <a:spLocks noChangeShapeType="1"/>
              </p:cNvSpPr>
              <p:nvPr/>
            </p:nvSpPr>
            <p:spPr bwMode="auto">
              <a:xfrm>
                <a:off x="1623" y="2079"/>
                <a:ext cx="293" cy="19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5" name="Oval 22">
                <a:extLst>
                  <a:ext uri="{FF2B5EF4-FFF2-40B4-BE49-F238E27FC236}">
                    <a16:creationId xmlns:a16="http://schemas.microsoft.com/office/drawing/2014/main" id="{AB2FE181-2A85-4D42-8943-47CBF4B1342F}"/>
                  </a:ext>
                </a:extLst>
              </p:cNvPr>
              <p:cNvSpPr>
                <a:spLocks noChangeArrowheads="1"/>
              </p:cNvSpPr>
              <p:nvPr/>
            </p:nvSpPr>
            <p:spPr bwMode="auto">
              <a:xfrm>
                <a:off x="1344" y="2718"/>
                <a:ext cx="214"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6" name="Line 23">
                <a:extLst>
                  <a:ext uri="{FF2B5EF4-FFF2-40B4-BE49-F238E27FC236}">
                    <a16:creationId xmlns:a16="http://schemas.microsoft.com/office/drawing/2014/main" id="{01F58B1E-E26B-4262-813A-98C8914F9449}"/>
                  </a:ext>
                </a:extLst>
              </p:cNvPr>
              <p:cNvSpPr>
                <a:spLocks noChangeShapeType="1"/>
              </p:cNvSpPr>
              <p:nvPr/>
            </p:nvSpPr>
            <p:spPr bwMode="auto">
              <a:xfrm>
                <a:off x="1282" y="2476"/>
                <a:ext cx="182" cy="2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7" name="Rectangle 24">
                <a:extLst>
                  <a:ext uri="{FF2B5EF4-FFF2-40B4-BE49-F238E27FC236}">
                    <a16:creationId xmlns:a16="http://schemas.microsoft.com/office/drawing/2014/main" id="{678C1D13-7E0B-4CC1-8CD7-6AD337B5A9E3}"/>
                  </a:ext>
                </a:extLst>
              </p:cNvPr>
              <p:cNvSpPr>
                <a:spLocks noChangeArrowheads="1"/>
              </p:cNvSpPr>
              <p:nvPr/>
            </p:nvSpPr>
            <p:spPr bwMode="auto">
              <a:xfrm>
                <a:off x="1359" y="2667"/>
                <a:ext cx="14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CN" sz="2400">
                    <a:latin typeface="+mn-lt"/>
                    <a:ea typeface="+mn-ea"/>
                    <a:cs typeface="+mn-ea"/>
                    <a:sym typeface="+mn-lt"/>
                  </a:rPr>
                  <a:t>e</a:t>
                </a:r>
                <a:endParaRPr lang="en-US" altLang="zh-TW" sz="2400">
                  <a:latin typeface="+mn-lt"/>
                  <a:ea typeface="+mn-ea"/>
                  <a:cs typeface="+mn-ea"/>
                  <a:sym typeface="+mn-lt"/>
                </a:endParaRPr>
              </a:p>
            </p:txBody>
          </p:sp>
          <p:sp>
            <p:nvSpPr>
              <p:cNvPr id="94228" name="Oval 25">
                <a:extLst>
                  <a:ext uri="{FF2B5EF4-FFF2-40B4-BE49-F238E27FC236}">
                    <a16:creationId xmlns:a16="http://schemas.microsoft.com/office/drawing/2014/main" id="{C18AA65F-C502-4744-9F32-F9EBEF3225A2}"/>
                  </a:ext>
                </a:extLst>
              </p:cNvPr>
              <p:cNvSpPr>
                <a:spLocks noChangeArrowheads="1"/>
              </p:cNvSpPr>
              <p:nvPr/>
            </p:nvSpPr>
            <p:spPr bwMode="auto">
              <a:xfrm>
                <a:off x="2101" y="2711"/>
                <a:ext cx="214"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30" name="Line 27">
                <a:extLst>
                  <a:ext uri="{FF2B5EF4-FFF2-40B4-BE49-F238E27FC236}">
                    <a16:creationId xmlns:a16="http://schemas.microsoft.com/office/drawing/2014/main" id="{623782F7-B4EB-4B52-81F0-BCBA95A753BA}"/>
                  </a:ext>
                </a:extLst>
              </p:cNvPr>
              <p:cNvSpPr>
                <a:spLocks noChangeShapeType="1"/>
              </p:cNvSpPr>
              <p:nvPr/>
            </p:nvSpPr>
            <p:spPr bwMode="auto">
              <a:xfrm>
                <a:off x="1987" y="2450"/>
                <a:ext cx="238" cy="2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31" name="Line 28">
                <a:extLst>
                  <a:ext uri="{FF2B5EF4-FFF2-40B4-BE49-F238E27FC236}">
                    <a16:creationId xmlns:a16="http://schemas.microsoft.com/office/drawing/2014/main" id="{55C84A95-08AB-4058-8DFB-70455595300A}"/>
                  </a:ext>
                </a:extLst>
              </p:cNvPr>
              <p:cNvSpPr>
                <a:spLocks noChangeShapeType="1"/>
              </p:cNvSpPr>
              <p:nvPr/>
            </p:nvSpPr>
            <p:spPr bwMode="auto">
              <a:xfrm flipH="1">
                <a:off x="1736" y="2450"/>
                <a:ext cx="134"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32" name="Oval 29">
                <a:extLst>
                  <a:ext uri="{FF2B5EF4-FFF2-40B4-BE49-F238E27FC236}">
                    <a16:creationId xmlns:a16="http://schemas.microsoft.com/office/drawing/2014/main" id="{20FFD02E-2DC1-4A92-AC0D-C5B7AF8A7877}"/>
                  </a:ext>
                </a:extLst>
              </p:cNvPr>
              <p:cNvSpPr>
                <a:spLocks noChangeArrowheads="1"/>
              </p:cNvSpPr>
              <p:nvPr/>
            </p:nvSpPr>
            <p:spPr bwMode="auto">
              <a:xfrm>
                <a:off x="1669" y="2718"/>
                <a:ext cx="214"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33" name="Text Box 30">
                <a:extLst>
                  <a:ext uri="{FF2B5EF4-FFF2-40B4-BE49-F238E27FC236}">
                    <a16:creationId xmlns:a16="http://schemas.microsoft.com/office/drawing/2014/main" id="{7C8A887B-4CD2-4873-BFAB-2A310523D1CB}"/>
                  </a:ext>
                </a:extLst>
              </p:cNvPr>
              <p:cNvSpPr txBox="1">
                <a:spLocks noChangeArrowheads="1"/>
              </p:cNvSpPr>
              <p:nvPr/>
            </p:nvSpPr>
            <p:spPr bwMode="auto">
              <a:xfrm>
                <a:off x="1736" y="2638"/>
                <a:ext cx="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en-US" altLang="zh-TW" sz="2400">
                  <a:latin typeface="+mn-lt"/>
                  <a:ea typeface="+mn-ea"/>
                  <a:cs typeface="+mn-ea"/>
                  <a:sym typeface="+mn-lt"/>
                </a:endParaRPr>
              </a:p>
            </p:txBody>
          </p:sp>
          <p:sp>
            <p:nvSpPr>
              <p:cNvPr id="94234" name="Rectangle 31">
                <a:extLst>
                  <a:ext uri="{FF2B5EF4-FFF2-40B4-BE49-F238E27FC236}">
                    <a16:creationId xmlns:a16="http://schemas.microsoft.com/office/drawing/2014/main" id="{9F1DFEFB-73B9-48A6-89C7-D85E434A1295}"/>
                  </a:ext>
                </a:extLst>
              </p:cNvPr>
              <p:cNvSpPr>
                <a:spLocks noChangeArrowheads="1"/>
              </p:cNvSpPr>
              <p:nvPr/>
            </p:nvSpPr>
            <p:spPr bwMode="auto">
              <a:xfrm>
                <a:off x="877" y="2427"/>
                <a:ext cx="8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endParaRPr lang="zh-TW" altLang="en-US" sz="2400">
                  <a:latin typeface="+mn-lt"/>
                  <a:ea typeface="+mn-ea"/>
                  <a:cs typeface="+mn-ea"/>
                  <a:sym typeface="+mn-lt"/>
                </a:endParaRPr>
              </a:p>
            </p:txBody>
          </p:sp>
          <p:sp>
            <p:nvSpPr>
              <p:cNvPr id="94235" name="Rectangle 32">
                <a:extLst>
                  <a:ext uri="{FF2B5EF4-FFF2-40B4-BE49-F238E27FC236}">
                    <a16:creationId xmlns:a16="http://schemas.microsoft.com/office/drawing/2014/main" id="{B94F68A9-5EB6-4B8F-9570-482F10C45A1F}"/>
                  </a:ext>
                </a:extLst>
              </p:cNvPr>
              <p:cNvSpPr>
                <a:spLocks noChangeArrowheads="1"/>
              </p:cNvSpPr>
              <p:nvPr/>
            </p:nvSpPr>
            <p:spPr bwMode="auto">
              <a:xfrm>
                <a:off x="1206" y="2458"/>
                <a:ext cx="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endParaRPr lang="zh-TW" altLang="en-US" sz="2400">
                  <a:latin typeface="+mn-lt"/>
                  <a:ea typeface="+mn-ea"/>
                  <a:cs typeface="+mn-ea"/>
                  <a:sym typeface="+mn-lt"/>
                </a:endParaRPr>
              </a:p>
            </p:txBody>
          </p:sp>
          <p:sp>
            <p:nvSpPr>
              <p:cNvPr id="94236" name="Rectangle 33">
                <a:extLst>
                  <a:ext uri="{FF2B5EF4-FFF2-40B4-BE49-F238E27FC236}">
                    <a16:creationId xmlns:a16="http://schemas.microsoft.com/office/drawing/2014/main" id="{B3AC10A5-2407-497A-9A54-27D7524C74C7}"/>
                  </a:ext>
                </a:extLst>
              </p:cNvPr>
              <p:cNvSpPr>
                <a:spLocks noChangeArrowheads="1"/>
              </p:cNvSpPr>
              <p:nvPr/>
            </p:nvSpPr>
            <p:spPr bwMode="auto">
              <a:xfrm>
                <a:off x="1619" y="2420"/>
                <a:ext cx="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endParaRPr lang="zh-TW" altLang="en-US" sz="2400">
                  <a:latin typeface="+mn-lt"/>
                  <a:ea typeface="+mn-ea"/>
                  <a:cs typeface="+mn-ea"/>
                  <a:sym typeface="+mn-lt"/>
                </a:endParaRPr>
              </a:p>
            </p:txBody>
          </p:sp>
          <p:sp>
            <p:nvSpPr>
              <p:cNvPr id="94237" name="Rectangle 34">
                <a:extLst>
                  <a:ext uri="{FF2B5EF4-FFF2-40B4-BE49-F238E27FC236}">
                    <a16:creationId xmlns:a16="http://schemas.microsoft.com/office/drawing/2014/main" id="{62B2B99A-EB12-4F75-9597-E361724216DE}"/>
                  </a:ext>
                </a:extLst>
              </p:cNvPr>
              <p:cNvSpPr>
                <a:spLocks noChangeArrowheads="1"/>
              </p:cNvSpPr>
              <p:nvPr/>
            </p:nvSpPr>
            <p:spPr bwMode="auto">
              <a:xfrm>
                <a:off x="2066" y="2420"/>
                <a:ext cx="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endParaRPr lang="zh-TW" altLang="en-US" sz="2400">
                  <a:latin typeface="+mn-lt"/>
                  <a:ea typeface="+mn-ea"/>
                  <a:cs typeface="+mn-ea"/>
                  <a:sym typeface="+mn-lt"/>
                </a:endParaRPr>
              </a:p>
            </p:txBody>
          </p:sp>
        </p:grpSp>
        <p:sp>
          <p:nvSpPr>
            <p:cNvPr id="94238" name="Rectangle 35">
              <a:extLst>
                <a:ext uri="{FF2B5EF4-FFF2-40B4-BE49-F238E27FC236}">
                  <a16:creationId xmlns:a16="http://schemas.microsoft.com/office/drawing/2014/main" id="{B43AFABF-9224-4E7E-A4A7-286CEA28E645}"/>
                </a:ext>
              </a:extLst>
            </p:cNvPr>
            <p:cNvSpPr>
              <a:spLocks noChangeArrowheads="1"/>
            </p:cNvSpPr>
            <p:nvPr/>
          </p:nvSpPr>
          <p:spPr bwMode="auto">
            <a:xfrm>
              <a:off x="4416" y="639"/>
              <a:ext cx="1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latin typeface="+mn-lt"/>
                  <a:ea typeface="+mn-ea"/>
                  <a:cs typeface="+mn-ea"/>
                  <a:sym typeface="+mn-lt"/>
                </a:rPr>
                <a:t>b</a:t>
              </a:r>
            </a:p>
          </p:txBody>
        </p:sp>
        <p:sp>
          <p:nvSpPr>
            <p:cNvPr id="94239" name="Rectangle 36">
              <a:extLst>
                <a:ext uri="{FF2B5EF4-FFF2-40B4-BE49-F238E27FC236}">
                  <a16:creationId xmlns:a16="http://schemas.microsoft.com/office/drawing/2014/main" id="{C1AF645C-C92B-4F8E-9BD0-8288C2829F7F}"/>
                </a:ext>
              </a:extLst>
            </p:cNvPr>
            <p:cNvSpPr>
              <a:spLocks noChangeArrowheads="1"/>
            </p:cNvSpPr>
            <p:nvPr/>
          </p:nvSpPr>
          <p:spPr bwMode="auto">
            <a:xfrm>
              <a:off x="4752" y="227"/>
              <a:ext cx="1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a:latin typeface="+mn-lt"/>
                  <a:ea typeface="+mn-ea"/>
                  <a:cs typeface="+mn-ea"/>
                  <a:sym typeface="+mn-lt"/>
                </a:rPr>
                <a:t>a</a:t>
              </a:r>
            </a:p>
          </p:txBody>
        </p:sp>
        <p:sp>
          <p:nvSpPr>
            <p:cNvPr id="94240" name="Rectangle 37">
              <a:extLst>
                <a:ext uri="{FF2B5EF4-FFF2-40B4-BE49-F238E27FC236}">
                  <a16:creationId xmlns:a16="http://schemas.microsoft.com/office/drawing/2014/main" id="{6368EA66-51D3-48B0-8E30-44C397159541}"/>
                </a:ext>
              </a:extLst>
            </p:cNvPr>
            <p:cNvSpPr>
              <a:spLocks noChangeArrowheads="1"/>
            </p:cNvSpPr>
            <p:nvPr/>
          </p:nvSpPr>
          <p:spPr bwMode="auto">
            <a:xfrm>
              <a:off x="5115" y="606"/>
              <a:ext cx="1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latin typeface="+mn-lt"/>
                  <a:ea typeface="+mn-ea"/>
                  <a:cs typeface="+mn-ea"/>
                  <a:sym typeface="+mn-lt"/>
                </a:rPr>
                <a:t>c</a:t>
              </a:r>
            </a:p>
          </p:txBody>
        </p:sp>
        <p:sp>
          <p:nvSpPr>
            <p:cNvPr id="94241" name="Rectangle 38">
              <a:extLst>
                <a:ext uri="{FF2B5EF4-FFF2-40B4-BE49-F238E27FC236}">
                  <a16:creationId xmlns:a16="http://schemas.microsoft.com/office/drawing/2014/main" id="{23F51E4A-7EBB-499F-BB89-92B65B4AFD79}"/>
                </a:ext>
              </a:extLst>
            </p:cNvPr>
            <p:cNvSpPr>
              <a:spLocks noChangeArrowheads="1"/>
            </p:cNvSpPr>
            <p:nvPr/>
          </p:nvSpPr>
          <p:spPr bwMode="auto">
            <a:xfrm>
              <a:off x="4992" y="1075"/>
              <a:ext cx="15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latin typeface="+mn-lt"/>
                  <a:ea typeface="+mn-ea"/>
                  <a:cs typeface="+mn-ea"/>
                  <a:sym typeface="+mn-lt"/>
                </a:rPr>
                <a:t>f </a:t>
              </a:r>
            </a:p>
          </p:txBody>
        </p:sp>
        <p:sp>
          <p:nvSpPr>
            <p:cNvPr id="94242" name="Rectangle 39">
              <a:extLst>
                <a:ext uri="{FF2B5EF4-FFF2-40B4-BE49-F238E27FC236}">
                  <a16:creationId xmlns:a16="http://schemas.microsoft.com/office/drawing/2014/main" id="{8B6BDC96-6803-4B54-9B9E-504A38093B60}"/>
                </a:ext>
              </a:extLst>
            </p:cNvPr>
            <p:cNvSpPr>
              <a:spLocks noChangeArrowheads="1"/>
            </p:cNvSpPr>
            <p:nvPr/>
          </p:nvSpPr>
          <p:spPr bwMode="auto">
            <a:xfrm>
              <a:off x="5404" y="1037"/>
              <a:ext cx="1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latin typeface="+mn-lt"/>
                  <a:ea typeface="+mn-ea"/>
                  <a:cs typeface="+mn-ea"/>
                  <a:sym typeface="+mn-lt"/>
                </a:rPr>
                <a:t>g</a:t>
              </a:r>
            </a:p>
          </p:txBody>
        </p:sp>
      </p:grpSp>
      <p:sp>
        <p:nvSpPr>
          <p:cNvPr id="94251" name="Rectangle 55">
            <a:extLst>
              <a:ext uri="{FF2B5EF4-FFF2-40B4-BE49-F238E27FC236}">
                <a16:creationId xmlns:a16="http://schemas.microsoft.com/office/drawing/2014/main" id="{20E87B1F-6719-44AD-BBFA-FF7CE593DA39}"/>
              </a:ext>
            </a:extLst>
          </p:cNvPr>
          <p:cNvSpPr>
            <a:spLocks noChangeArrowheads="1"/>
          </p:cNvSpPr>
          <p:nvPr/>
        </p:nvSpPr>
        <p:spPr bwMode="auto">
          <a:xfrm>
            <a:off x="841375" y="230188"/>
            <a:ext cx="33480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哈夫曼树的构造</a:t>
            </a:r>
          </a:p>
        </p:txBody>
      </p:sp>
      <p:grpSp>
        <p:nvGrpSpPr>
          <p:cNvPr id="44" name="组合 43">
            <a:extLst>
              <a:ext uri="{FF2B5EF4-FFF2-40B4-BE49-F238E27FC236}">
                <a16:creationId xmlns:a16="http://schemas.microsoft.com/office/drawing/2014/main" id="{299D3C99-2E65-B74E-9025-351CCEDD3879}"/>
              </a:ext>
            </a:extLst>
          </p:cNvPr>
          <p:cNvGrpSpPr>
            <a:grpSpLocks/>
          </p:cNvGrpSpPr>
          <p:nvPr/>
        </p:nvGrpSpPr>
        <p:grpSpPr bwMode="auto">
          <a:xfrm>
            <a:off x="107950" y="1125538"/>
            <a:ext cx="2627313" cy="2379662"/>
            <a:chOff x="1091444" y="1808820"/>
            <a:chExt cx="3034701" cy="2749178"/>
          </a:xfrm>
        </p:grpSpPr>
        <p:sp>
          <p:nvSpPr>
            <p:cNvPr id="45" name="íṩľíḍè-圆角矩形 61">
              <a:extLst>
                <a:ext uri="{FF2B5EF4-FFF2-40B4-BE49-F238E27FC236}">
                  <a16:creationId xmlns:a16="http://schemas.microsoft.com/office/drawing/2014/main" id="{FF1E5653-9222-487D-AB8D-02D13B874C42}"/>
                </a:ext>
              </a:extLst>
            </p:cNvPr>
            <p:cNvSpPr/>
            <p:nvPr/>
          </p:nvSpPr>
          <p:spPr>
            <a:xfrm>
              <a:off x="1091444" y="1808820"/>
              <a:ext cx="3034701" cy="2743677"/>
            </a:xfrm>
            <a:prstGeom prst="roundRect">
              <a:avLst>
                <a:gd name="adj" fmla="val 3485"/>
              </a:avLst>
            </a:prstGeom>
            <a:solidFill>
              <a:srgbClr val="4F81BD"/>
            </a:solidFill>
            <a:ln w="25400" cap="flat" cmpd="sng" algn="ctr">
              <a:noFill/>
              <a:prstDash val="solid"/>
            </a:ln>
            <a:effectLst/>
          </p:spPr>
          <p:txBody>
            <a:bodyPr wrap="none" tIns="216000" bIns="216000" anchorCtr="1">
              <a:normAutofit/>
            </a:bodyPr>
            <a:lstStyle/>
            <a:p>
              <a:pPr algn="ctr" eaLnBrk="1" fontAlgn="auto" hangingPunct="1">
                <a:spcBef>
                  <a:spcPts val="0"/>
                </a:spcBef>
                <a:spcAft>
                  <a:spcPts val="0"/>
                </a:spcAft>
                <a:defRPr/>
              </a:pPr>
              <a:r>
                <a:rPr lang="zh-CN" altLang="en-US" sz="2400" b="0" kern="0" dirty="0">
                  <a:solidFill>
                    <a:prstClr val="white"/>
                  </a:solidFill>
                  <a:latin typeface="+mn-ea"/>
                  <a:ea typeface="+mn-ea"/>
                  <a:cs typeface="+mn-cs"/>
                </a:rPr>
                <a:t>路    径</a:t>
              </a:r>
            </a:p>
          </p:txBody>
        </p:sp>
        <p:sp>
          <p:nvSpPr>
            <p:cNvPr id="46" name="íṩľíḍè-任意多边形 62">
              <a:extLst>
                <a:ext uri="{FF2B5EF4-FFF2-40B4-BE49-F238E27FC236}">
                  <a16:creationId xmlns:a16="http://schemas.microsoft.com/office/drawing/2014/main" id="{0E5045CB-FF4F-46D8-807E-B3B1CC599DA1}"/>
                </a:ext>
              </a:extLst>
            </p:cNvPr>
            <p:cNvSpPr/>
            <p:nvPr/>
          </p:nvSpPr>
          <p:spPr>
            <a:xfrm>
              <a:off x="1091444" y="2854205"/>
              <a:ext cx="3034701" cy="1703793"/>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Calibri"/>
                <a:ea typeface="+mn-ea"/>
                <a:cs typeface="+mn-cs"/>
              </a:endParaRPr>
            </a:p>
          </p:txBody>
        </p:sp>
        <p:sp>
          <p:nvSpPr>
            <p:cNvPr id="47" name="íṩľíḍè-文本框 63">
              <a:extLst>
                <a:ext uri="{FF2B5EF4-FFF2-40B4-BE49-F238E27FC236}">
                  <a16:creationId xmlns:a16="http://schemas.microsoft.com/office/drawing/2014/main" id="{A2EAFADB-6846-43C5-A4EE-0AB2E1B126A7}"/>
                </a:ext>
              </a:extLst>
            </p:cNvPr>
            <p:cNvSpPr txBox="1"/>
            <p:nvPr/>
          </p:nvSpPr>
          <p:spPr>
            <a:xfrm>
              <a:off x="2275986" y="2546091"/>
              <a:ext cx="755466" cy="564875"/>
            </a:xfrm>
            <a:prstGeom prst="rect">
              <a:avLst/>
            </a:prstGeom>
            <a:noFill/>
          </p:spPr>
          <p:txBody>
            <a:bodyPr wrap="none">
              <a:normAutofit lnSpcReduction="10000"/>
            </a:bodyPr>
            <a:lstStyle/>
            <a:p>
              <a:pPr algn="ctr" eaLnBrk="1" fontAlgn="auto" hangingPunct="1">
                <a:spcBef>
                  <a:spcPts val="0"/>
                </a:spcBef>
                <a:spcAft>
                  <a:spcPts val="0"/>
                </a:spcAft>
                <a:defRPr/>
              </a:pPr>
              <a:r>
                <a:rPr lang="en-US" b="0" kern="0" dirty="0">
                  <a:solidFill>
                    <a:srgbClr val="EEECE1"/>
                  </a:solidFill>
                  <a:latin typeface="+mn-lt"/>
                  <a:ea typeface="+mn-ea"/>
                  <a:cs typeface="+mn-cs"/>
                </a:rPr>
                <a:t>01</a:t>
              </a:r>
            </a:p>
          </p:txBody>
        </p:sp>
        <p:sp>
          <p:nvSpPr>
            <p:cNvPr id="48" name="íṩľíḍè-Rectangle 30">
              <a:extLst>
                <a:ext uri="{FF2B5EF4-FFF2-40B4-BE49-F238E27FC236}">
                  <a16:creationId xmlns:a16="http://schemas.microsoft.com/office/drawing/2014/main" id="{D3EB37CE-18EC-4504-B25B-AA5E71D53956}"/>
                </a:ext>
              </a:extLst>
            </p:cNvPr>
            <p:cNvSpPr/>
            <p:nvPr/>
          </p:nvSpPr>
          <p:spPr>
            <a:xfrm>
              <a:off x="1214300" y="3222840"/>
              <a:ext cx="2877005" cy="931676"/>
            </a:xfrm>
            <a:prstGeom prst="rect">
              <a:avLst/>
            </a:prstGeom>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lnSpc>
                  <a:spcPct val="120000"/>
                </a:lnSpc>
              </a:pPr>
              <a:r>
                <a:rPr lang="zh-CN" altLang="en-US" sz="2000" b="0">
                  <a:solidFill>
                    <a:srgbClr val="000000"/>
                  </a:solidFill>
                  <a:latin typeface="微软雅黑" panose="020B0503020204020204" pitchFamily="34" charset="-122"/>
                  <a:ea typeface="微软雅黑" panose="020B0503020204020204" pitchFamily="34" charset="-122"/>
                </a:rPr>
                <a:t>由一结点到另一结点间的分支所构成</a:t>
              </a:r>
            </a:p>
          </p:txBody>
        </p:sp>
      </p:grpSp>
      <p:grpSp>
        <p:nvGrpSpPr>
          <p:cNvPr id="2" name="组合 1">
            <a:extLst>
              <a:ext uri="{FF2B5EF4-FFF2-40B4-BE49-F238E27FC236}">
                <a16:creationId xmlns:a16="http://schemas.microsoft.com/office/drawing/2014/main" id="{6A9467FD-404E-1E44-B21A-F7D0E4EECD57}"/>
              </a:ext>
            </a:extLst>
          </p:cNvPr>
          <p:cNvGrpSpPr>
            <a:grpSpLocks/>
          </p:cNvGrpSpPr>
          <p:nvPr/>
        </p:nvGrpSpPr>
        <p:grpSpPr bwMode="auto">
          <a:xfrm>
            <a:off x="2905125" y="1131888"/>
            <a:ext cx="2962275" cy="2405062"/>
            <a:chOff x="2905464" y="1132553"/>
            <a:chExt cx="2962680" cy="2404456"/>
          </a:xfrm>
        </p:grpSpPr>
        <p:grpSp>
          <p:nvGrpSpPr>
            <p:cNvPr id="98330" name="组合 49">
              <a:extLst>
                <a:ext uri="{FF2B5EF4-FFF2-40B4-BE49-F238E27FC236}">
                  <a16:creationId xmlns:a16="http://schemas.microsoft.com/office/drawing/2014/main" id="{845EAA1D-4239-6544-8BF7-F5A2459D5379}"/>
                </a:ext>
              </a:extLst>
            </p:cNvPr>
            <p:cNvGrpSpPr>
              <a:grpSpLocks/>
            </p:cNvGrpSpPr>
            <p:nvPr/>
          </p:nvGrpSpPr>
          <p:grpSpPr bwMode="auto">
            <a:xfrm>
              <a:off x="2905464" y="1132553"/>
              <a:ext cx="2962680" cy="2404456"/>
              <a:chOff x="3723734" y="1808820"/>
              <a:chExt cx="3420603" cy="2776099"/>
            </a:xfrm>
          </p:grpSpPr>
          <p:sp>
            <p:nvSpPr>
              <p:cNvPr id="51" name="íṩľíḍè-圆角矩形 56">
                <a:extLst>
                  <a:ext uri="{FF2B5EF4-FFF2-40B4-BE49-F238E27FC236}">
                    <a16:creationId xmlns:a16="http://schemas.microsoft.com/office/drawing/2014/main" id="{0C117DFE-F31B-4F0A-97EB-F360087B51DB}"/>
                  </a:ext>
                </a:extLst>
              </p:cNvPr>
              <p:cNvSpPr/>
              <p:nvPr/>
            </p:nvSpPr>
            <p:spPr>
              <a:xfrm>
                <a:off x="3723734" y="1808820"/>
                <a:ext cx="3420603" cy="2776099"/>
              </a:xfrm>
              <a:prstGeom prst="roundRect">
                <a:avLst>
                  <a:gd name="adj" fmla="val 3485"/>
                </a:avLst>
              </a:prstGeom>
              <a:solidFill>
                <a:srgbClr val="C0504D"/>
              </a:solidFill>
              <a:ln w="25400" cap="flat" cmpd="sng" algn="ctr">
                <a:noFill/>
                <a:prstDash val="solid"/>
              </a:ln>
              <a:effectLst/>
            </p:spPr>
            <p:txBody>
              <a:bodyPr wrap="none" tIns="216000" bIns="216000" anchorCtr="1">
                <a:norm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r>
                  <a:rPr lang="zh-CN" altLang="en-US" sz="2400" b="0">
                    <a:solidFill>
                      <a:srgbClr val="FFFFFF"/>
                    </a:solidFill>
                    <a:latin typeface="微软雅黑" panose="020B0503020204020204" pitchFamily="34" charset="-122"/>
                    <a:ea typeface="微软雅黑" panose="020B0503020204020204" pitchFamily="34" charset="-122"/>
                  </a:rPr>
                  <a:t>路径长度</a:t>
                </a:r>
              </a:p>
            </p:txBody>
          </p:sp>
          <p:sp>
            <p:nvSpPr>
              <p:cNvPr id="52" name="íślíḋè-任意多边形 57">
                <a:extLst>
                  <a:ext uri="{FF2B5EF4-FFF2-40B4-BE49-F238E27FC236}">
                    <a16:creationId xmlns:a16="http://schemas.microsoft.com/office/drawing/2014/main" id="{6EC94631-0B9B-49FF-9517-3756B75A4673}"/>
                  </a:ext>
                </a:extLst>
              </p:cNvPr>
              <p:cNvSpPr/>
              <p:nvPr/>
            </p:nvSpPr>
            <p:spPr>
              <a:xfrm>
                <a:off x="3723734" y="2734186"/>
                <a:ext cx="3420603" cy="1850733"/>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Calibri"/>
                  <a:ea typeface="+mn-ea"/>
                  <a:cs typeface="+mn-cs"/>
                </a:endParaRPr>
              </a:p>
            </p:txBody>
          </p:sp>
          <p:sp>
            <p:nvSpPr>
              <p:cNvPr id="53" name="íślíḋè-文本框 58">
                <a:extLst>
                  <a:ext uri="{FF2B5EF4-FFF2-40B4-BE49-F238E27FC236}">
                    <a16:creationId xmlns:a16="http://schemas.microsoft.com/office/drawing/2014/main" id="{3916D6EC-E8E6-48C4-B37C-08699750BF04}"/>
                  </a:ext>
                </a:extLst>
              </p:cNvPr>
              <p:cNvSpPr txBox="1"/>
              <p:nvPr/>
            </p:nvSpPr>
            <p:spPr>
              <a:xfrm>
                <a:off x="5052747" y="2466654"/>
                <a:ext cx="757078" cy="707310"/>
              </a:xfrm>
              <a:prstGeom prst="rect">
                <a:avLst/>
              </a:prstGeom>
              <a:noFill/>
            </p:spPr>
            <p:txBody>
              <a:bodyPr wrap="none">
                <a:normAutofit/>
              </a:bodyPr>
              <a:lstStyle/>
              <a:p>
                <a:pPr algn="ctr" eaLnBrk="1" fontAlgn="auto" hangingPunct="1">
                  <a:spcBef>
                    <a:spcPts val="0"/>
                  </a:spcBef>
                  <a:spcAft>
                    <a:spcPts val="0"/>
                  </a:spcAft>
                  <a:defRPr/>
                </a:pPr>
                <a:r>
                  <a:rPr lang="en-US" b="0" kern="0" dirty="0">
                    <a:solidFill>
                      <a:srgbClr val="EEECE1"/>
                    </a:solidFill>
                    <a:latin typeface="+mn-lt"/>
                    <a:ea typeface="+mn-ea"/>
                    <a:cs typeface="+mn-cs"/>
                  </a:rPr>
                  <a:t>02</a:t>
                </a:r>
              </a:p>
            </p:txBody>
          </p:sp>
          <p:sp>
            <p:nvSpPr>
              <p:cNvPr id="54" name="íślíḋè-Rectangle 25">
                <a:extLst>
                  <a:ext uri="{FF2B5EF4-FFF2-40B4-BE49-F238E27FC236}">
                    <a16:creationId xmlns:a16="http://schemas.microsoft.com/office/drawing/2014/main" id="{77929E4C-BA7B-4E06-A0EE-FA4511A7484F}"/>
                  </a:ext>
                </a:extLst>
              </p:cNvPr>
              <p:cNvSpPr/>
              <p:nvPr/>
            </p:nvSpPr>
            <p:spPr>
              <a:xfrm>
                <a:off x="3872217" y="3161138"/>
                <a:ext cx="2934825" cy="551555"/>
              </a:xfrm>
              <a:prstGeom prst="rect">
                <a:avLst/>
              </a:prstGeom>
            </p:spPr>
            <p:txBody>
              <a:bodyPr/>
              <a:lstStyle/>
              <a:p>
                <a:pPr algn="ctr" eaLnBrk="1" fontAlgn="auto" hangingPunct="1">
                  <a:lnSpc>
                    <a:spcPct val="120000"/>
                  </a:lnSpc>
                  <a:spcBef>
                    <a:spcPts val="0"/>
                  </a:spcBef>
                  <a:spcAft>
                    <a:spcPts val="0"/>
                  </a:spcAft>
                  <a:defRPr/>
                </a:pPr>
                <a:r>
                  <a:rPr lang="zh-CN" altLang="en-US" sz="2000" b="0" kern="0" dirty="0">
                    <a:solidFill>
                      <a:prstClr val="black"/>
                    </a:solidFill>
                    <a:latin typeface="+mn-ea"/>
                    <a:ea typeface="+mn-ea"/>
                    <a:cs typeface="+mn-cs"/>
                  </a:rPr>
                  <a:t>路径上的分支数目</a:t>
                </a:r>
              </a:p>
            </p:txBody>
          </p:sp>
        </p:grpSp>
        <p:sp>
          <p:nvSpPr>
            <p:cNvPr id="784426" name="Rectangle 42">
              <a:extLst>
                <a:ext uri="{FF2B5EF4-FFF2-40B4-BE49-F238E27FC236}">
                  <a16:creationId xmlns:a16="http://schemas.microsoft.com/office/drawing/2014/main" id="{79028ABF-71E2-40E0-95F4-522583C14BF2}"/>
                </a:ext>
              </a:extLst>
            </p:cNvPr>
            <p:cNvSpPr>
              <a:spLocks noChangeArrowheads="1"/>
            </p:cNvSpPr>
            <p:nvPr/>
          </p:nvSpPr>
          <p:spPr bwMode="auto">
            <a:xfrm>
              <a:off x="2970561" y="2727588"/>
              <a:ext cx="2695944" cy="46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a→e</a:t>
              </a:r>
              <a:r>
                <a:rPr lang="zh-CN" altLang="en-US" sz="2400" b="0">
                  <a:solidFill>
                    <a:schemeClr val="hlink"/>
                  </a:solidFill>
                  <a:ea typeface="微软雅黑" panose="020B0503020204020204" pitchFamily="34" charset="-122"/>
                  <a:sym typeface="+mn-lt"/>
                </a:rPr>
                <a:t>的路径长度＝</a:t>
              </a:r>
            </a:p>
          </p:txBody>
        </p:sp>
        <p:sp>
          <p:nvSpPr>
            <p:cNvPr id="784428" name="Rectangle 44">
              <a:extLst>
                <a:ext uri="{FF2B5EF4-FFF2-40B4-BE49-F238E27FC236}">
                  <a16:creationId xmlns:a16="http://schemas.microsoft.com/office/drawing/2014/main" id="{CE3DD465-A6FB-4949-AD10-B25480FCA967}"/>
                </a:ext>
              </a:extLst>
            </p:cNvPr>
            <p:cNvSpPr>
              <a:spLocks noChangeArrowheads="1"/>
            </p:cNvSpPr>
            <p:nvPr/>
          </p:nvSpPr>
          <p:spPr bwMode="auto">
            <a:xfrm>
              <a:off x="5483916" y="2727588"/>
              <a:ext cx="338184" cy="46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a:solidFill>
                    <a:schemeClr val="hlink"/>
                  </a:solidFill>
                  <a:latin typeface="+mn-lt"/>
                  <a:ea typeface="+mn-ea"/>
                  <a:cs typeface="+mn-ea"/>
                  <a:sym typeface="+mn-lt"/>
                </a:rPr>
                <a:t>2</a:t>
              </a:r>
            </a:p>
          </p:txBody>
        </p:sp>
      </p:grpSp>
      <p:grpSp>
        <p:nvGrpSpPr>
          <p:cNvPr id="3" name="组合 2">
            <a:extLst>
              <a:ext uri="{FF2B5EF4-FFF2-40B4-BE49-F238E27FC236}">
                <a16:creationId xmlns:a16="http://schemas.microsoft.com/office/drawing/2014/main" id="{A40697D6-E3A3-E446-9761-23855AB75542}"/>
              </a:ext>
            </a:extLst>
          </p:cNvPr>
          <p:cNvGrpSpPr>
            <a:grpSpLocks/>
          </p:cNvGrpSpPr>
          <p:nvPr/>
        </p:nvGrpSpPr>
        <p:grpSpPr bwMode="auto">
          <a:xfrm>
            <a:off x="3052763" y="3263900"/>
            <a:ext cx="2743200" cy="3203575"/>
            <a:chOff x="3053317" y="3263548"/>
            <a:chExt cx="2742819" cy="3203612"/>
          </a:xfrm>
        </p:grpSpPr>
        <p:grpSp>
          <p:nvGrpSpPr>
            <p:cNvPr id="98321" name="组合 61">
              <a:extLst>
                <a:ext uri="{FF2B5EF4-FFF2-40B4-BE49-F238E27FC236}">
                  <a16:creationId xmlns:a16="http://schemas.microsoft.com/office/drawing/2014/main" id="{FB4B33A6-3B69-0E40-886B-CC9FA6EAEBBB}"/>
                </a:ext>
              </a:extLst>
            </p:cNvPr>
            <p:cNvGrpSpPr>
              <a:grpSpLocks/>
            </p:cNvGrpSpPr>
            <p:nvPr/>
          </p:nvGrpSpPr>
          <p:grpSpPr bwMode="auto">
            <a:xfrm>
              <a:off x="3053317" y="3263548"/>
              <a:ext cx="2742819" cy="3203612"/>
              <a:chOff x="8988320" y="1808820"/>
              <a:chExt cx="3166760" cy="3698776"/>
            </a:xfrm>
          </p:grpSpPr>
          <p:sp>
            <p:nvSpPr>
              <p:cNvPr id="63" name="íślíḋè-圆角矩形 46">
                <a:extLst>
                  <a:ext uri="{FF2B5EF4-FFF2-40B4-BE49-F238E27FC236}">
                    <a16:creationId xmlns:a16="http://schemas.microsoft.com/office/drawing/2014/main" id="{D5188C14-1107-4860-A700-ED34C72FF9DA}"/>
                  </a:ext>
                </a:extLst>
              </p:cNvPr>
              <p:cNvSpPr/>
              <p:nvPr/>
            </p:nvSpPr>
            <p:spPr>
              <a:xfrm>
                <a:off x="8988320" y="1808820"/>
                <a:ext cx="3166760" cy="3698776"/>
              </a:xfrm>
              <a:prstGeom prst="roundRect">
                <a:avLst>
                  <a:gd name="adj" fmla="val 3485"/>
                </a:avLst>
              </a:prstGeom>
              <a:solidFill>
                <a:srgbClr val="8064A2"/>
              </a:solidFill>
              <a:ln w="25400" cap="flat" cmpd="sng" algn="ctr">
                <a:noFill/>
                <a:prstDash val="solid"/>
              </a:ln>
              <a:effectLst/>
            </p:spPr>
            <p:txBody>
              <a:bodyPr wrap="none" tIns="216000" bIns="216000" anchorCtr="1">
                <a:norm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r>
                  <a:rPr lang="zh-CN" altLang="en-US" sz="2400" b="0">
                    <a:solidFill>
                      <a:srgbClr val="FFFFFF"/>
                    </a:solidFill>
                    <a:latin typeface="微软雅黑" panose="020B0503020204020204" pitchFamily="34" charset="-122"/>
                    <a:ea typeface="微软雅黑" panose="020B0503020204020204" pitchFamily="34" charset="-122"/>
                  </a:rPr>
                  <a:t>树的带权路径长度</a:t>
                </a:r>
              </a:p>
            </p:txBody>
          </p:sp>
          <p:sp>
            <p:nvSpPr>
              <p:cNvPr id="64" name="íślíḋè-任意多边形 47">
                <a:extLst>
                  <a:ext uri="{FF2B5EF4-FFF2-40B4-BE49-F238E27FC236}">
                    <a16:creationId xmlns:a16="http://schemas.microsoft.com/office/drawing/2014/main" id="{E951BDE0-F977-4FD4-A936-00D6520C604D}"/>
                  </a:ext>
                </a:extLst>
              </p:cNvPr>
              <p:cNvSpPr/>
              <p:nvPr/>
            </p:nvSpPr>
            <p:spPr>
              <a:xfrm>
                <a:off x="8988320" y="2734431"/>
                <a:ext cx="3166760" cy="2773165"/>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Calibri"/>
                  <a:ea typeface="+mn-ea"/>
                  <a:cs typeface="+mn-cs"/>
                </a:endParaRPr>
              </a:p>
            </p:txBody>
          </p:sp>
          <p:sp>
            <p:nvSpPr>
              <p:cNvPr id="65" name="íślíḋè-文本框 48">
                <a:extLst>
                  <a:ext uri="{FF2B5EF4-FFF2-40B4-BE49-F238E27FC236}">
                    <a16:creationId xmlns:a16="http://schemas.microsoft.com/office/drawing/2014/main" id="{1D2542A9-30ED-490F-94FD-AD2B90392DE5}"/>
                  </a:ext>
                </a:extLst>
              </p:cNvPr>
              <p:cNvSpPr txBox="1"/>
              <p:nvPr/>
            </p:nvSpPr>
            <p:spPr>
              <a:xfrm>
                <a:off x="10153864" y="2516316"/>
                <a:ext cx="755038" cy="707496"/>
              </a:xfrm>
              <a:prstGeom prst="rect">
                <a:avLst/>
              </a:prstGeom>
              <a:noFill/>
            </p:spPr>
            <p:txBody>
              <a:bodyPr wrap="none">
                <a:normAutofit fontScale="92500" lnSpcReduction="10000"/>
              </a:bodyPr>
              <a:lstStyle/>
              <a:p>
                <a:pPr algn="ctr" eaLnBrk="1" fontAlgn="auto" hangingPunct="1">
                  <a:spcBef>
                    <a:spcPts val="0"/>
                  </a:spcBef>
                  <a:spcAft>
                    <a:spcPts val="0"/>
                  </a:spcAft>
                  <a:defRPr/>
                </a:pPr>
                <a:r>
                  <a:rPr lang="en-US" sz="4000" b="0" kern="0" dirty="0">
                    <a:solidFill>
                      <a:srgbClr val="EEECE1"/>
                    </a:solidFill>
                    <a:latin typeface="+mn-lt"/>
                    <a:ea typeface="+mn-ea"/>
                    <a:cs typeface="+mn-cs"/>
                  </a:rPr>
                  <a:t>04</a:t>
                </a:r>
              </a:p>
            </p:txBody>
          </p:sp>
          <p:sp>
            <p:nvSpPr>
              <p:cNvPr id="66" name="íślíḋè-Rectangle 15">
                <a:extLst>
                  <a:ext uri="{FF2B5EF4-FFF2-40B4-BE49-F238E27FC236}">
                    <a16:creationId xmlns:a16="http://schemas.microsoft.com/office/drawing/2014/main" id="{15A59352-4BD5-44E9-90F6-B1FD97ED8B8A}"/>
                  </a:ext>
                </a:extLst>
              </p:cNvPr>
              <p:cNvSpPr/>
              <p:nvPr/>
            </p:nvSpPr>
            <p:spPr>
              <a:xfrm>
                <a:off x="9074452" y="3375943"/>
                <a:ext cx="2934018" cy="949438"/>
              </a:xfrm>
              <a:prstGeom prst="rect">
                <a:avLst/>
              </a:prstGeom>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lnSpc>
                    <a:spcPct val="120000"/>
                  </a:lnSpc>
                </a:pPr>
                <a:r>
                  <a:rPr lang="zh-CN" altLang="en-US" sz="2000" b="0">
                    <a:solidFill>
                      <a:srgbClr val="000000"/>
                    </a:solidFill>
                    <a:latin typeface="微软雅黑" panose="020B0503020204020204" pitchFamily="34" charset="-122"/>
                    <a:ea typeface="微软雅黑" panose="020B0503020204020204" pitchFamily="34" charset="-122"/>
                  </a:rPr>
                  <a:t>树中所有叶子结点的带权路径长度之和</a:t>
                </a:r>
              </a:p>
            </p:txBody>
          </p:sp>
        </p:grpSp>
        <p:grpSp>
          <p:nvGrpSpPr>
            <p:cNvPr id="98322" name="Group 51">
              <a:extLst>
                <a:ext uri="{FF2B5EF4-FFF2-40B4-BE49-F238E27FC236}">
                  <a16:creationId xmlns:a16="http://schemas.microsoft.com/office/drawing/2014/main" id="{A588B915-528E-F34B-855A-4896BC83295D}"/>
                </a:ext>
              </a:extLst>
            </p:cNvPr>
            <p:cNvGrpSpPr>
              <a:grpSpLocks/>
            </p:cNvGrpSpPr>
            <p:nvPr/>
          </p:nvGrpSpPr>
          <p:grpSpPr bwMode="auto">
            <a:xfrm>
              <a:off x="3241011" y="5265861"/>
              <a:ext cx="2501900" cy="1160463"/>
              <a:chOff x="2414" y="791"/>
              <a:chExt cx="1576" cy="585"/>
            </a:xfrm>
          </p:grpSpPr>
          <p:sp>
            <p:nvSpPr>
              <p:cNvPr id="94248" name="Rectangle 52">
                <a:extLst>
                  <a:ext uri="{FF2B5EF4-FFF2-40B4-BE49-F238E27FC236}">
                    <a16:creationId xmlns:a16="http://schemas.microsoft.com/office/drawing/2014/main" id="{1C11D9CC-648B-4E0F-AC34-062958C8B08E}"/>
                  </a:ext>
                </a:extLst>
              </p:cNvPr>
              <p:cNvSpPr>
                <a:spLocks noChangeArrowheads="1"/>
              </p:cNvSpPr>
              <p:nvPr/>
            </p:nvSpPr>
            <p:spPr bwMode="auto">
              <a:xfrm>
                <a:off x="2414" y="898"/>
                <a:ext cx="157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i="1" dirty="0">
                    <a:latin typeface="+mn-lt"/>
                    <a:ea typeface="+mn-ea"/>
                    <a:cs typeface="+mn-ea"/>
                    <a:sym typeface="+mn-lt"/>
                  </a:rPr>
                  <a:t>WPL</a:t>
                </a:r>
                <a:r>
                  <a:rPr lang="en-US" altLang="zh-CN" b="0" dirty="0">
                    <a:latin typeface="+mn-lt"/>
                    <a:ea typeface="+mn-ea"/>
                    <a:cs typeface="+mn-ea"/>
                    <a:sym typeface="+mn-lt"/>
                  </a:rPr>
                  <a:t> = </a:t>
                </a:r>
                <a:r>
                  <a:rPr lang="en-US" altLang="zh-CN" sz="3600" b="0" dirty="0">
                    <a:latin typeface="+mn-lt"/>
                    <a:ea typeface="+mn-ea"/>
                    <a:cs typeface="+mn-ea"/>
                    <a:sym typeface="+mn-lt"/>
                  </a:rPr>
                  <a:t></a:t>
                </a:r>
                <a:r>
                  <a:rPr lang="en-US" altLang="zh-CN" sz="3200" b="0" i="1" dirty="0" err="1">
                    <a:latin typeface="+mn-lt"/>
                    <a:ea typeface="+mn-ea"/>
                    <a:cs typeface="+mn-ea"/>
                    <a:sym typeface="+mn-lt"/>
                  </a:rPr>
                  <a:t>w</a:t>
                </a:r>
                <a:r>
                  <a:rPr lang="en-US" altLang="zh-CN" b="0" baseline="-25000" dirty="0" err="1">
                    <a:latin typeface="+mn-lt"/>
                    <a:ea typeface="+mn-ea"/>
                    <a:cs typeface="+mn-ea"/>
                    <a:sym typeface="+mn-lt"/>
                  </a:rPr>
                  <a:t>k</a:t>
                </a:r>
                <a:r>
                  <a:rPr lang="en-US" altLang="zh-CN" sz="3200" b="0" i="1" dirty="0" err="1">
                    <a:latin typeface="+mn-lt"/>
                    <a:ea typeface="+mn-ea"/>
                    <a:cs typeface="+mn-ea"/>
                    <a:sym typeface="+mn-lt"/>
                  </a:rPr>
                  <a:t>l</a:t>
                </a:r>
                <a:r>
                  <a:rPr lang="en-US" altLang="zh-CN" b="0" baseline="-25000" dirty="0" err="1">
                    <a:latin typeface="+mn-lt"/>
                    <a:ea typeface="+mn-ea"/>
                    <a:cs typeface="+mn-ea"/>
                    <a:sym typeface="+mn-lt"/>
                  </a:rPr>
                  <a:t>k</a:t>
                </a:r>
                <a:r>
                  <a:rPr lang="en-US" altLang="zh-CN" b="0" baseline="-25000" dirty="0">
                    <a:latin typeface="+mn-lt"/>
                    <a:ea typeface="+mn-ea"/>
                    <a:cs typeface="+mn-ea"/>
                    <a:sym typeface="+mn-lt"/>
                  </a:rPr>
                  <a:t> </a:t>
                </a:r>
              </a:p>
            </p:txBody>
          </p:sp>
          <p:sp>
            <p:nvSpPr>
              <p:cNvPr id="94249" name="Rectangle 53">
                <a:extLst>
                  <a:ext uri="{FF2B5EF4-FFF2-40B4-BE49-F238E27FC236}">
                    <a16:creationId xmlns:a16="http://schemas.microsoft.com/office/drawing/2014/main" id="{8DBA1377-5F82-44BE-A687-FC7CE3F90EFB}"/>
                  </a:ext>
                </a:extLst>
              </p:cNvPr>
              <p:cNvSpPr>
                <a:spLocks noChangeArrowheads="1"/>
              </p:cNvSpPr>
              <p:nvPr/>
            </p:nvSpPr>
            <p:spPr bwMode="auto">
              <a:xfrm>
                <a:off x="3102" y="1191"/>
                <a:ext cx="46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1800" b="0" i="1" dirty="0">
                    <a:latin typeface="+mn-lt"/>
                    <a:ea typeface="+mn-ea"/>
                    <a:cs typeface="+mn-ea"/>
                    <a:sym typeface="+mn-lt"/>
                  </a:rPr>
                  <a:t>k=1</a:t>
                </a:r>
              </a:p>
            </p:txBody>
          </p:sp>
          <p:sp>
            <p:nvSpPr>
              <p:cNvPr id="94250" name="Rectangle 54">
                <a:extLst>
                  <a:ext uri="{FF2B5EF4-FFF2-40B4-BE49-F238E27FC236}">
                    <a16:creationId xmlns:a16="http://schemas.microsoft.com/office/drawing/2014/main" id="{275F24C0-774B-4E27-893A-610F2CAB764E}"/>
                  </a:ext>
                </a:extLst>
              </p:cNvPr>
              <p:cNvSpPr>
                <a:spLocks noChangeArrowheads="1"/>
              </p:cNvSpPr>
              <p:nvPr/>
            </p:nvSpPr>
            <p:spPr bwMode="auto">
              <a:xfrm>
                <a:off x="3166" y="791"/>
                <a:ext cx="301"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1800" b="0" i="1" dirty="0">
                    <a:latin typeface="+mn-lt"/>
                    <a:ea typeface="+mn-ea"/>
                    <a:cs typeface="+mn-ea"/>
                    <a:sym typeface="+mn-lt"/>
                  </a:rPr>
                  <a:t>n</a:t>
                </a:r>
              </a:p>
            </p:txBody>
          </p:sp>
        </p:grpSp>
      </p:grpSp>
      <p:grpSp>
        <p:nvGrpSpPr>
          <p:cNvPr id="75" name="组合 74">
            <a:extLst>
              <a:ext uri="{FF2B5EF4-FFF2-40B4-BE49-F238E27FC236}">
                <a16:creationId xmlns:a16="http://schemas.microsoft.com/office/drawing/2014/main" id="{43B49422-2B8D-964D-8518-A716802E4B15}"/>
              </a:ext>
            </a:extLst>
          </p:cNvPr>
          <p:cNvGrpSpPr>
            <a:grpSpLocks/>
          </p:cNvGrpSpPr>
          <p:nvPr/>
        </p:nvGrpSpPr>
        <p:grpSpPr bwMode="auto">
          <a:xfrm>
            <a:off x="338138" y="3273425"/>
            <a:ext cx="2138362" cy="3203575"/>
            <a:chOff x="6356028" y="1808820"/>
            <a:chExt cx="2469587" cy="3698776"/>
          </a:xfrm>
        </p:grpSpPr>
        <p:sp>
          <p:nvSpPr>
            <p:cNvPr id="76" name="íślíḋè-圆角矩形 51">
              <a:extLst>
                <a:ext uri="{FF2B5EF4-FFF2-40B4-BE49-F238E27FC236}">
                  <a16:creationId xmlns:a16="http://schemas.microsoft.com/office/drawing/2014/main" id="{18A4CD7D-B0C2-4480-8CC3-086E48DAE024}"/>
                </a:ext>
              </a:extLst>
            </p:cNvPr>
            <p:cNvSpPr/>
            <p:nvPr/>
          </p:nvSpPr>
          <p:spPr>
            <a:xfrm>
              <a:off x="6356028" y="1808820"/>
              <a:ext cx="2469587" cy="3698776"/>
            </a:xfrm>
            <a:prstGeom prst="roundRect">
              <a:avLst>
                <a:gd name="adj" fmla="val 3485"/>
              </a:avLst>
            </a:prstGeom>
            <a:solidFill>
              <a:srgbClr val="9BBB59"/>
            </a:solidFill>
            <a:ln w="25400" cap="flat" cmpd="sng" algn="ctr">
              <a:noFill/>
              <a:prstDash val="solid"/>
            </a:ln>
            <a:effectLst/>
          </p:spPr>
          <p:txBody>
            <a:bodyPr wrap="none" tIns="216000" bIns="216000" anchorCtr="1">
              <a:norm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r>
                <a:rPr lang="zh-CN" altLang="en-US" sz="2400" b="0">
                  <a:solidFill>
                    <a:srgbClr val="FFFFFF"/>
                  </a:solidFill>
                  <a:latin typeface="微软雅黑" panose="020B0503020204020204" pitchFamily="34" charset="-122"/>
                  <a:ea typeface="微软雅黑" panose="020B0503020204020204" pitchFamily="34" charset="-122"/>
                </a:rPr>
                <a:t>带权路径长度</a:t>
              </a:r>
            </a:p>
          </p:txBody>
        </p:sp>
        <p:sp>
          <p:nvSpPr>
            <p:cNvPr id="77" name="íślíḋè-任意多边形 52">
              <a:extLst>
                <a:ext uri="{FF2B5EF4-FFF2-40B4-BE49-F238E27FC236}">
                  <a16:creationId xmlns:a16="http://schemas.microsoft.com/office/drawing/2014/main" id="{805B0F9E-BB9F-49AA-9AA2-54E3E7345D49}"/>
                </a:ext>
              </a:extLst>
            </p:cNvPr>
            <p:cNvSpPr/>
            <p:nvPr/>
          </p:nvSpPr>
          <p:spPr>
            <a:xfrm>
              <a:off x="6356028" y="2734431"/>
              <a:ext cx="2469587" cy="2773165"/>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Calibri"/>
                <a:ea typeface="+mn-ea"/>
                <a:cs typeface="+mn-cs"/>
              </a:endParaRPr>
            </a:p>
          </p:txBody>
        </p:sp>
        <p:sp>
          <p:nvSpPr>
            <p:cNvPr id="78" name="íślíḋè-文本框 53">
              <a:extLst>
                <a:ext uri="{FF2B5EF4-FFF2-40B4-BE49-F238E27FC236}">
                  <a16:creationId xmlns:a16="http://schemas.microsoft.com/office/drawing/2014/main" id="{5949552F-F75C-4E71-AE0B-D4EC50A07704}"/>
                </a:ext>
              </a:extLst>
            </p:cNvPr>
            <p:cNvSpPr txBox="1"/>
            <p:nvPr/>
          </p:nvSpPr>
          <p:spPr>
            <a:xfrm>
              <a:off x="7215891" y="2453998"/>
              <a:ext cx="755360" cy="707496"/>
            </a:xfrm>
            <a:prstGeom prst="rect">
              <a:avLst/>
            </a:prstGeom>
            <a:noFill/>
          </p:spPr>
          <p:txBody>
            <a:bodyPr wrap="none">
              <a:normAutofit fontScale="92500" lnSpcReduction="10000"/>
            </a:bodyPr>
            <a:lstStyle/>
            <a:p>
              <a:pPr algn="ctr" eaLnBrk="1" fontAlgn="auto" hangingPunct="1">
                <a:spcBef>
                  <a:spcPts val="0"/>
                </a:spcBef>
                <a:spcAft>
                  <a:spcPts val="0"/>
                </a:spcAft>
                <a:defRPr/>
              </a:pPr>
              <a:r>
                <a:rPr lang="en-US" sz="4000" b="0" kern="0" dirty="0">
                  <a:solidFill>
                    <a:srgbClr val="EEECE1"/>
                  </a:solidFill>
                  <a:latin typeface="+mn-lt"/>
                  <a:ea typeface="+mn-ea"/>
                  <a:cs typeface="+mn-cs"/>
                </a:rPr>
                <a:t>03</a:t>
              </a:r>
            </a:p>
          </p:txBody>
        </p:sp>
        <p:sp>
          <p:nvSpPr>
            <p:cNvPr id="79" name="íślíḋè-Rectangle 20">
              <a:extLst>
                <a:ext uri="{FF2B5EF4-FFF2-40B4-BE49-F238E27FC236}">
                  <a16:creationId xmlns:a16="http://schemas.microsoft.com/office/drawing/2014/main" id="{0AD6D614-525D-43FC-89CF-33042E5DE1CB}"/>
                </a:ext>
              </a:extLst>
            </p:cNvPr>
            <p:cNvSpPr/>
            <p:nvPr/>
          </p:nvSpPr>
          <p:spPr>
            <a:xfrm>
              <a:off x="6442197" y="3375943"/>
              <a:ext cx="2084575" cy="1273859"/>
            </a:xfrm>
            <a:prstGeom prst="rect">
              <a:avLst/>
            </a:prstGeom>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lnSpc>
                  <a:spcPct val="120000"/>
                </a:lnSpc>
              </a:pPr>
              <a:r>
                <a:rPr lang="zh-CN" altLang="en-US" sz="2000" b="0">
                  <a:solidFill>
                    <a:srgbClr val="000000"/>
                  </a:solidFill>
                  <a:latin typeface="微软雅黑" panose="020B0503020204020204" pitchFamily="34" charset="-122"/>
                  <a:ea typeface="微软雅黑" panose="020B0503020204020204" pitchFamily="34" charset="-122"/>
                </a:rPr>
                <a:t>结点到根的路径长度与结点上权的乘积</a:t>
              </a:r>
            </a:p>
          </p:txBody>
        </p:sp>
      </p:grpSp>
      <p:grpSp>
        <p:nvGrpSpPr>
          <p:cNvPr id="81" name="组合 80">
            <a:extLst>
              <a:ext uri="{FF2B5EF4-FFF2-40B4-BE49-F238E27FC236}">
                <a16:creationId xmlns:a16="http://schemas.microsoft.com/office/drawing/2014/main" id="{947385ED-A4FC-514E-AD03-0E3A0C5E2981}"/>
              </a:ext>
            </a:extLst>
          </p:cNvPr>
          <p:cNvGrpSpPr>
            <a:grpSpLocks/>
          </p:cNvGrpSpPr>
          <p:nvPr/>
        </p:nvGrpSpPr>
        <p:grpSpPr bwMode="auto">
          <a:xfrm>
            <a:off x="6427788" y="3263900"/>
            <a:ext cx="1954212" cy="3203575"/>
            <a:chOff x="8988321" y="1808820"/>
            <a:chExt cx="2256251" cy="3698776"/>
          </a:xfrm>
        </p:grpSpPr>
        <p:sp>
          <p:nvSpPr>
            <p:cNvPr id="82" name="íślíḋè-圆角矩形 41">
              <a:extLst>
                <a:ext uri="{FF2B5EF4-FFF2-40B4-BE49-F238E27FC236}">
                  <a16:creationId xmlns:a16="http://schemas.microsoft.com/office/drawing/2014/main" id="{85E4B456-977B-47B8-AACE-D92CCD813113}"/>
                </a:ext>
              </a:extLst>
            </p:cNvPr>
            <p:cNvSpPr/>
            <p:nvPr/>
          </p:nvSpPr>
          <p:spPr>
            <a:xfrm>
              <a:off x="8988321" y="1808820"/>
              <a:ext cx="2256251" cy="3698776"/>
            </a:xfrm>
            <a:prstGeom prst="roundRect">
              <a:avLst>
                <a:gd name="adj" fmla="val 3485"/>
              </a:avLst>
            </a:prstGeom>
            <a:solidFill>
              <a:srgbClr val="4BACC6">
                <a:lumMod val="100000"/>
              </a:srgbClr>
            </a:solidFill>
            <a:ln w="25400" cap="flat" cmpd="sng" algn="ctr">
              <a:noFill/>
              <a:prstDash val="solid"/>
            </a:ln>
            <a:effectLst/>
          </p:spPr>
          <p:txBody>
            <a:bodyPr wrap="none" tIns="216000" bIns="216000" anchorCtr="1">
              <a:normAutofit/>
            </a:bodyPr>
            <a:lstStyle/>
            <a:p>
              <a:pPr algn="ctr" eaLnBrk="1" fontAlgn="auto" hangingPunct="1">
                <a:spcBef>
                  <a:spcPts val="0"/>
                </a:spcBef>
                <a:spcAft>
                  <a:spcPts val="0"/>
                </a:spcAft>
                <a:defRPr/>
              </a:pPr>
              <a:r>
                <a:rPr lang="zh-CN" altLang="en-US" sz="2400" b="0" kern="0" dirty="0">
                  <a:solidFill>
                    <a:prstClr val="white"/>
                  </a:solidFill>
                  <a:latin typeface="+mn-ea"/>
                  <a:ea typeface="+mn-ea"/>
                  <a:cs typeface="+mn-cs"/>
                </a:rPr>
                <a:t>哈 夫 曼 树</a:t>
              </a:r>
            </a:p>
          </p:txBody>
        </p:sp>
        <p:sp>
          <p:nvSpPr>
            <p:cNvPr id="83" name="íślíḋè-任意多边形 42">
              <a:extLst>
                <a:ext uri="{FF2B5EF4-FFF2-40B4-BE49-F238E27FC236}">
                  <a16:creationId xmlns:a16="http://schemas.microsoft.com/office/drawing/2014/main" id="{EB2A4092-3852-4612-ACA8-CD0C5EA012EC}"/>
                </a:ext>
              </a:extLst>
            </p:cNvPr>
            <p:cNvSpPr/>
            <p:nvPr/>
          </p:nvSpPr>
          <p:spPr>
            <a:xfrm>
              <a:off x="8988321" y="2734431"/>
              <a:ext cx="2256251" cy="2773165"/>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Calibri"/>
                <a:ea typeface="+mn-ea"/>
                <a:cs typeface="+mn-cs"/>
              </a:endParaRPr>
            </a:p>
          </p:txBody>
        </p:sp>
        <p:sp>
          <p:nvSpPr>
            <p:cNvPr id="84" name="íślíḋè-文本框 43">
              <a:extLst>
                <a:ext uri="{FF2B5EF4-FFF2-40B4-BE49-F238E27FC236}">
                  <a16:creationId xmlns:a16="http://schemas.microsoft.com/office/drawing/2014/main" id="{230D56CF-4C27-44BB-B441-69848A8DB850}"/>
                </a:ext>
              </a:extLst>
            </p:cNvPr>
            <p:cNvSpPr txBox="1"/>
            <p:nvPr/>
          </p:nvSpPr>
          <p:spPr>
            <a:xfrm>
              <a:off x="9737960" y="2453998"/>
              <a:ext cx="756972" cy="707496"/>
            </a:xfrm>
            <a:prstGeom prst="rect">
              <a:avLst/>
            </a:prstGeom>
            <a:noFill/>
          </p:spPr>
          <p:txBody>
            <a:bodyPr wrap="none">
              <a:normAutofit fontScale="92500" lnSpcReduction="10000"/>
            </a:bodyPr>
            <a:lstStyle/>
            <a:p>
              <a:pPr algn="ctr" eaLnBrk="1" fontAlgn="auto" hangingPunct="1">
                <a:spcBef>
                  <a:spcPts val="0"/>
                </a:spcBef>
                <a:spcAft>
                  <a:spcPts val="0"/>
                </a:spcAft>
                <a:defRPr/>
              </a:pPr>
              <a:r>
                <a:rPr lang="en-US" sz="4000" b="0" kern="0" dirty="0">
                  <a:solidFill>
                    <a:srgbClr val="EEECE1"/>
                  </a:solidFill>
                  <a:latin typeface="+mn-lt"/>
                  <a:ea typeface="+mn-ea"/>
                  <a:cs typeface="+mn-cs"/>
                </a:rPr>
                <a:t>05</a:t>
              </a:r>
            </a:p>
          </p:txBody>
        </p:sp>
        <p:sp>
          <p:nvSpPr>
            <p:cNvPr id="85" name="íślíḋè-Rectangle 10">
              <a:extLst>
                <a:ext uri="{FF2B5EF4-FFF2-40B4-BE49-F238E27FC236}">
                  <a16:creationId xmlns:a16="http://schemas.microsoft.com/office/drawing/2014/main" id="{A5AE40CD-6A2B-40BF-99A1-4E8E6057856A}"/>
                </a:ext>
              </a:extLst>
            </p:cNvPr>
            <p:cNvSpPr/>
            <p:nvPr/>
          </p:nvSpPr>
          <p:spPr>
            <a:xfrm>
              <a:off x="9074465" y="3375943"/>
              <a:ext cx="2083963" cy="1198711"/>
            </a:xfrm>
            <a:prstGeom prst="rect">
              <a:avLst/>
            </a:prstGeom>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lnSpc>
                  <a:spcPct val="120000"/>
                </a:lnSpc>
              </a:pPr>
              <a:r>
                <a:rPr lang="zh-CN" altLang="en-US" sz="2000" b="0">
                  <a:solidFill>
                    <a:srgbClr val="000000"/>
                  </a:solidFill>
                  <a:latin typeface="微软雅黑" panose="020B0503020204020204" pitchFamily="34" charset="-122"/>
                  <a:ea typeface="微软雅黑" panose="020B0503020204020204" pitchFamily="34" charset="-122"/>
                </a:rPr>
                <a:t>带权路径长度最小的树</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additive="base">
                                        <p:cTn id="17" dur="500" fill="hold"/>
                                        <p:tgtEl>
                                          <p:spTgt spid="75"/>
                                        </p:tgtEl>
                                        <p:attrNameLst>
                                          <p:attrName>ppt_x</p:attrName>
                                        </p:attrNameLst>
                                      </p:cBhvr>
                                      <p:tavLst>
                                        <p:tav tm="0">
                                          <p:val>
                                            <p:strVal val="#ppt_x"/>
                                          </p:val>
                                        </p:tav>
                                        <p:tav tm="100000">
                                          <p:val>
                                            <p:strVal val="#ppt_x"/>
                                          </p:val>
                                        </p:tav>
                                      </p:tavLst>
                                    </p:anim>
                                    <p:anim calcmode="lin" valueType="num">
                                      <p:cBhvr additive="base">
                                        <p:cTn id="18" dur="500" fill="hold"/>
                                        <p:tgtEl>
                                          <p:spTgt spid="75"/>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nodeType="afterEffect">
                                  <p:stCondLst>
                                    <p:cond delay="0"/>
                                  </p:stCondLst>
                                  <p:childTnLst>
                                    <p:set>
                                      <p:cBhvr>
                                        <p:cTn id="26" dur="1" fill="hold">
                                          <p:stCondLst>
                                            <p:cond delay="0"/>
                                          </p:stCondLst>
                                        </p:cTn>
                                        <p:tgtEl>
                                          <p:spTgt spid="81"/>
                                        </p:tgtEl>
                                        <p:attrNameLst>
                                          <p:attrName>style.visibility</p:attrName>
                                        </p:attrNameLst>
                                      </p:cBhvr>
                                      <p:to>
                                        <p:strVal val="visible"/>
                                      </p:to>
                                    </p:set>
                                    <p:anim calcmode="lin" valueType="num">
                                      <p:cBhvr additive="base">
                                        <p:cTn id="27" dur="500" fill="hold"/>
                                        <p:tgtEl>
                                          <p:spTgt spid="81"/>
                                        </p:tgtEl>
                                        <p:attrNameLst>
                                          <p:attrName>ppt_x</p:attrName>
                                        </p:attrNameLst>
                                      </p:cBhvr>
                                      <p:tavLst>
                                        <p:tav tm="0">
                                          <p:val>
                                            <p:strVal val="#ppt_x"/>
                                          </p:val>
                                        </p:tav>
                                        <p:tav tm="100000">
                                          <p:val>
                                            <p:strVal val="#ppt_x"/>
                                          </p:val>
                                        </p:tav>
                                      </p:tavLst>
                                    </p:anim>
                                    <p:anim calcmode="lin" valueType="num">
                                      <p:cBhvr additive="base">
                                        <p:cTn id="28"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2">
            <a:extLst>
              <a:ext uri="{FF2B5EF4-FFF2-40B4-BE49-F238E27FC236}">
                <a16:creationId xmlns:a16="http://schemas.microsoft.com/office/drawing/2014/main" id="{B55B985D-ED80-8349-9CCD-1FF9361DAD5E}"/>
              </a:ext>
            </a:extLst>
          </p:cNvPr>
          <p:cNvGrpSpPr>
            <a:grpSpLocks/>
          </p:cNvGrpSpPr>
          <p:nvPr/>
        </p:nvGrpSpPr>
        <p:grpSpPr bwMode="auto">
          <a:xfrm>
            <a:off x="4881563" y="1446213"/>
            <a:ext cx="3200400" cy="2690812"/>
            <a:chOff x="192" y="1776"/>
            <a:chExt cx="2112" cy="2144"/>
          </a:xfrm>
        </p:grpSpPr>
        <p:grpSp>
          <p:nvGrpSpPr>
            <p:cNvPr id="99373" name="Group 83">
              <a:extLst>
                <a:ext uri="{FF2B5EF4-FFF2-40B4-BE49-F238E27FC236}">
                  <a16:creationId xmlns:a16="http://schemas.microsoft.com/office/drawing/2014/main" id="{3CA34CB6-AA79-814E-8EB6-C4F26B163ED3}"/>
                </a:ext>
              </a:extLst>
            </p:cNvPr>
            <p:cNvGrpSpPr>
              <a:grpSpLocks/>
            </p:cNvGrpSpPr>
            <p:nvPr/>
          </p:nvGrpSpPr>
          <p:grpSpPr bwMode="auto">
            <a:xfrm>
              <a:off x="192" y="1776"/>
              <a:ext cx="2112" cy="1776"/>
              <a:chOff x="192" y="1776"/>
              <a:chExt cx="2112" cy="1776"/>
            </a:xfrm>
          </p:grpSpPr>
          <p:sp>
            <p:nvSpPr>
              <p:cNvPr id="95236" name="Oval 84">
                <a:extLst>
                  <a:ext uri="{FF2B5EF4-FFF2-40B4-BE49-F238E27FC236}">
                    <a16:creationId xmlns:a16="http://schemas.microsoft.com/office/drawing/2014/main" id="{D2A9BF9F-7DD4-4DCB-8319-456DD685B7FD}"/>
                  </a:ext>
                </a:extLst>
              </p:cNvPr>
              <p:cNvSpPr>
                <a:spLocks noChangeArrowheads="1"/>
              </p:cNvSpPr>
              <p:nvPr/>
            </p:nvSpPr>
            <p:spPr bwMode="auto">
              <a:xfrm>
                <a:off x="1296" y="1776"/>
                <a:ext cx="240" cy="240"/>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37" name="Oval 85">
                <a:extLst>
                  <a:ext uri="{FF2B5EF4-FFF2-40B4-BE49-F238E27FC236}">
                    <a16:creationId xmlns:a16="http://schemas.microsoft.com/office/drawing/2014/main" id="{D4DDC2E3-8827-4554-BD90-C2377437FF20}"/>
                  </a:ext>
                </a:extLst>
              </p:cNvPr>
              <p:cNvSpPr>
                <a:spLocks noChangeArrowheads="1"/>
              </p:cNvSpPr>
              <p:nvPr/>
            </p:nvSpPr>
            <p:spPr bwMode="auto">
              <a:xfrm>
                <a:off x="816" y="2209"/>
                <a:ext cx="240" cy="239"/>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38" name="Oval 86">
                <a:extLst>
                  <a:ext uri="{FF2B5EF4-FFF2-40B4-BE49-F238E27FC236}">
                    <a16:creationId xmlns:a16="http://schemas.microsoft.com/office/drawing/2014/main" id="{0E09675A-6460-4866-87FC-1FA5B1B820C4}"/>
                  </a:ext>
                </a:extLst>
              </p:cNvPr>
              <p:cNvSpPr>
                <a:spLocks noChangeArrowheads="1"/>
              </p:cNvSpPr>
              <p:nvPr/>
            </p:nvSpPr>
            <p:spPr bwMode="auto">
              <a:xfrm>
                <a:off x="432" y="2736"/>
                <a:ext cx="240" cy="240"/>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95239" name="Oval 87">
                <a:extLst>
                  <a:ext uri="{FF2B5EF4-FFF2-40B4-BE49-F238E27FC236}">
                    <a16:creationId xmlns:a16="http://schemas.microsoft.com/office/drawing/2014/main" id="{03E3538B-62A7-424E-9C22-159A7B206D36}"/>
                  </a:ext>
                </a:extLst>
              </p:cNvPr>
              <p:cNvSpPr>
                <a:spLocks noChangeArrowheads="1"/>
              </p:cNvSpPr>
              <p:nvPr/>
            </p:nvSpPr>
            <p:spPr bwMode="auto">
              <a:xfrm>
                <a:off x="1104" y="2736"/>
                <a:ext cx="240" cy="240"/>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endParaRPr lang="zh-CN" altLang="zh-CN" sz="2400">
                  <a:latin typeface="+mn-lt"/>
                  <a:ea typeface="+mn-ea"/>
                  <a:cs typeface="+mn-ea"/>
                  <a:sym typeface="+mn-lt"/>
                </a:endParaRPr>
              </a:p>
            </p:txBody>
          </p:sp>
          <p:sp>
            <p:nvSpPr>
              <p:cNvPr id="95240" name="Oval 88">
                <a:extLst>
                  <a:ext uri="{FF2B5EF4-FFF2-40B4-BE49-F238E27FC236}">
                    <a16:creationId xmlns:a16="http://schemas.microsoft.com/office/drawing/2014/main" id="{63924E88-7F1C-4F3C-9B11-4F453BB6009C}"/>
                  </a:ext>
                </a:extLst>
              </p:cNvPr>
              <p:cNvSpPr>
                <a:spLocks noChangeArrowheads="1"/>
              </p:cNvSpPr>
              <p:nvPr/>
            </p:nvSpPr>
            <p:spPr bwMode="auto">
              <a:xfrm>
                <a:off x="1776" y="2209"/>
                <a:ext cx="240" cy="239"/>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latin typeface="+mn-lt"/>
                    <a:ea typeface="+mn-ea"/>
                    <a:cs typeface="+mn-ea"/>
                    <a:sym typeface="+mn-lt"/>
                  </a:rPr>
                  <a:t>c</a:t>
                </a:r>
              </a:p>
            </p:txBody>
          </p:sp>
          <p:cxnSp>
            <p:nvCxnSpPr>
              <p:cNvPr id="99381" name="AutoShape 89">
                <a:extLst>
                  <a:ext uri="{FF2B5EF4-FFF2-40B4-BE49-F238E27FC236}">
                    <a16:creationId xmlns:a16="http://schemas.microsoft.com/office/drawing/2014/main" id="{D09144F7-4E0C-7A45-964A-8210487B9816}"/>
                  </a:ext>
                </a:extLst>
              </p:cNvPr>
              <p:cNvCxnSpPr>
                <a:cxnSpLocks noChangeShapeType="1"/>
                <a:stCxn id="95236" idx="3"/>
                <a:endCxn id="95237" idx="7"/>
              </p:cNvCxnSpPr>
              <p:nvPr/>
            </p:nvCxnSpPr>
            <p:spPr bwMode="auto">
              <a:xfrm flipH="1">
                <a:off x="1021" y="1987"/>
                <a:ext cx="310" cy="250"/>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82" name="AutoShape 90">
                <a:extLst>
                  <a:ext uri="{FF2B5EF4-FFF2-40B4-BE49-F238E27FC236}">
                    <a16:creationId xmlns:a16="http://schemas.microsoft.com/office/drawing/2014/main" id="{51B54768-BD94-C94F-BFC4-57B66141BA34}"/>
                  </a:ext>
                </a:extLst>
              </p:cNvPr>
              <p:cNvCxnSpPr>
                <a:cxnSpLocks noChangeShapeType="1"/>
                <a:stCxn id="95237" idx="3"/>
                <a:endCxn id="95238" idx="0"/>
              </p:cNvCxnSpPr>
              <p:nvPr/>
            </p:nvCxnSpPr>
            <p:spPr bwMode="auto">
              <a:xfrm flipH="1">
                <a:off x="552" y="2419"/>
                <a:ext cx="299" cy="311"/>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83" name="AutoShape 91">
                <a:extLst>
                  <a:ext uri="{FF2B5EF4-FFF2-40B4-BE49-F238E27FC236}">
                    <a16:creationId xmlns:a16="http://schemas.microsoft.com/office/drawing/2014/main" id="{B1ED8460-7257-9D47-B7DA-36C2ABACD777}"/>
                  </a:ext>
                </a:extLst>
              </p:cNvPr>
              <p:cNvCxnSpPr>
                <a:cxnSpLocks noChangeShapeType="1"/>
                <a:stCxn id="95237" idx="5"/>
                <a:endCxn id="95239" idx="0"/>
              </p:cNvCxnSpPr>
              <p:nvPr/>
            </p:nvCxnSpPr>
            <p:spPr bwMode="auto">
              <a:xfrm>
                <a:off x="1021" y="2419"/>
                <a:ext cx="203" cy="311"/>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84" name="AutoShape 92">
                <a:extLst>
                  <a:ext uri="{FF2B5EF4-FFF2-40B4-BE49-F238E27FC236}">
                    <a16:creationId xmlns:a16="http://schemas.microsoft.com/office/drawing/2014/main" id="{402458DE-70A4-5546-8274-2FCB2DEC0C81}"/>
                  </a:ext>
                </a:extLst>
              </p:cNvPr>
              <p:cNvCxnSpPr>
                <a:cxnSpLocks noChangeShapeType="1"/>
                <a:stCxn id="95236" idx="5"/>
                <a:endCxn id="95240" idx="1"/>
              </p:cNvCxnSpPr>
              <p:nvPr/>
            </p:nvCxnSpPr>
            <p:spPr bwMode="auto">
              <a:xfrm>
                <a:off x="1501" y="1987"/>
                <a:ext cx="310" cy="250"/>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sp>
            <p:nvSpPr>
              <p:cNvPr id="95245" name="Oval 93">
                <a:extLst>
                  <a:ext uri="{FF2B5EF4-FFF2-40B4-BE49-F238E27FC236}">
                    <a16:creationId xmlns:a16="http://schemas.microsoft.com/office/drawing/2014/main" id="{37517F61-99A0-48C9-8871-2F6A478810E4}"/>
                  </a:ext>
                </a:extLst>
              </p:cNvPr>
              <p:cNvSpPr>
                <a:spLocks noChangeArrowheads="1"/>
              </p:cNvSpPr>
              <p:nvPr/>
            </p:nvSpPr>
            <p:spPr bwMode="auto">
              <a:xfrm>
                <a:off x="768" y="3312"/>
                <a:ext cx="240" cy="240"/>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cxnSp>
            <p:nvCxnSpPr>
              <p:cNvPr id="99386" name="AutoShape 94">
                <a:extLst>
                  <a:ext uri="{FF2B5EF4-FFF2-40B4-BE49-F238E27FC236}">
                    <a16:creationId xmlns:a16="http://schemas.microsoft.com/office/drawing/2014/main" id="{F2915609-FDFC-D74B-8E08-B8D0E13C2F32}"/>
                  </a:ext>
                </a:extLst>
              </p:cNvPr>
              <p:cNvCxnSpPr>
                <a:cxnSpLocks noChangeShapeType="1"/>
                <a:stCxn id="95239" idx="3"/>
                <a:endCxn id="95245" idx="0"/>
              </p:cNvCxnSpPr>
              <p:nvPr/>
            </p:nvCxnSpPr>
            <p:spPr bwMode="auto">
              <a:xfrm flipH="1">
                <a:off x="888" y="2947"/>
                <a:ext cx="251" cy="359"/>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sp>
            <p:nvSpPr>
              <p:cNvPr id="95247" name="Oval 95">
                <a:extLst>
                  <a:ext uri="{FF2B5EF4-FFF2-40B4-BE49-F238E27FC236}">
                    <a16:creationId xmlns:a16="http://schemas.microsoft.com/office/drawing/2014/main" id="{F587D1BE-0D5B-487B-B696-13D04325C344}"/>
                  </a:ext>
                </a:extLst>
              </p:cNvPr>
              <p:cNvSpPr>
                <a:spLocks noChangeArrowheads="1"/>
              </p:cNvSpPr>
              <p:nvPr/>
            </p:nvSpPr>
            <p:spPr bwMode="auto">
              <a:xfrm>
                <a:off x="1536" y="3312"/>
                <a:ext cx="240" cy="240"/>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latin typeface="+mn-lt"/>
                    <a:ea typeface="+mn-ea"/>
                    <a:cs typeface="+mn-ea"/>
                    <a:sym typeface="+mn-lt"/>
                  </a:rPr>
                  <a:t>b</a:t>
                </a:r>
              </a:p>
            </p:txBody>
          </p:sp>
          <p:cxnSp>
            <p:nvCxnSpPr>
              <p:cNvPr id="99388" name="AutoShape 96">
                <a:extLst>
                  <a:ext uri="{FF2B5EF4-FFF2-40B4-BE49-F238E27FC236}">
                    <a16:creationId xmlns:a16="http://schemas.microsoft.com/office/drawing/2014/main" id="{D9F173CF-7749-D248-BFDB-FB6E63EF1136}"/>
                  </a:ext>
                </a:extLst>
              </p:cNvPr>
              <p:cNvCxnSpPr>
                <a:cxnSpLocks noChangeShapeType="1"/>
                <a:stCxn id="95239" idx="5"/>
                <a:endCxn id="95247" idx="0"/>
              </p:cNvCxnSpPr>
              <p:nvPr/>
            </p:nvCxnSpPr>
            <p:spPr bwMode="auto">
              <a:xfrm>
                <a:off x="1309" y="2947"/>
                <a:ext cx="347" cy="359"/>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sp>
            <p:nvSpPr>
              <p:cNvPr id="95249" name="Text Box 97">
                <a:extLst>
                  <a:ext uri="{FF2B5EF4-FFF2-40B4-BE49-F238E27FC236}">
                    <a16:creationId xmlns:a16="http://schemas.microsoft.com/office/drawing/2014/main" id="{2B144A33-DBBF-4CF1-834A-1840ABD5F7F0}"/>
                  </a:ext>
                </a:extLst>
              </p:cNvPr>
              <p:cNvSpPr txBox="1">
                <a:spLocks noChangeArrowheads="1"/>
              </p:cNvSpPr>
              <p:nvPr/>
            </p:nvSpPr>
            <p:spPr bwMode="auto">
              <a:xfrm>
                <a:off x="2064" y="2209"/>
                <a:ext cx="24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2</a:t>
                </a:r>
              </a:p>
            </p:txBody>
          </p:sp>
          <p:sp>
            <p:nvSpPr>
              <p:cNvPr id="95250" name="Text Box 98">
                <a:extLst>
                  <a:ext uri="{FF2B5EF4-FFF2-40B4-BE49-F238E27FC236}">
                    <a16:creationId xmlns:a16="http://schemas.microsoft.com/office/drawing/2014/main" id="{FE62450B-CDA8-4D86-BEA6-E0753C1D03EE}"/>
                  </a:ext>
                </a:extLst>
              </p:cNvPr>
              <p:cNvSpPr txBox="1">
                <a:spLocks noChangeArrowheads="1"/>
              </p:cNvSpPr>
              <p:nvPr/>
            </p:nvSpPr>
            <p:spPr bwMode="auto">
              <a:xfrm>
                <a:off x="192" y="2688"/>
                <a:ext cx="24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4</a:t>
                </a:r>
              </a:p>
            </p:txBody>
          </p:sp>
        </p:grpSp>
        <p:sp>
          <p:nvSpPr>
            <p:cNvPr id="95251" name="Text Box 99">
              <a:extLst>
                <a:ext uri="{FF2B5EF4-FFF2-40B4-BE49-F238E27FC236}">
                  <a16:creationId xmlns:a16="http://schemas.microsoft.com/office/drawing/2014/main" id="{2FE05630-4F65-44B3-8A46-B0AC8C20D4B4}"/>
                </a:ext>
              </a:extLst>
            </p:cNvPr>
            <p:cNvSpPr txBox="1">
              <a:spLocks noChangeArrowheads="1"/>
            </p:cNvSpPr>
            <p:nvPr/>
          </p:nvSpPr>
          <p:spPr bwMode="auto">
            <a:xfrm>
              <a:off x="768" y="3552"/>
              <a:ext cx="24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7</a:t>
              </a:r>
            </a:p>
          </p:txBody>
        </p:sp>
        <p:sp>
          <p:nvSpPr>
            <p:cNvPr id="95252" name="Text Box 100">
              <a:extLst>
                <a:ext uri="{FF2B5EF4-FFF2-40B4-BE49-F238E27FC236}">
                  <a16:creationId xmlns:a16="http://schemas.microsoft.com/office/drawing/2014/main" id="{843866E6-2D4A-4E9B-8D16-480749660503}"/>
                </a:ext>
              </a:extLst>
            </p:cNvPr>
            <p:cNvSpPr txBox="1">
              <a:spLocks noChangeArrowheads="1"/>
            </p:cNvSpPr>
            <p:nvPr/>
          </p:nvSpPr>
          <p:spPr bwMode="auto">
            <a:xfrm>
              <a:off x="1536" y="3552"/>
              <a:ext cx="24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5</a:t>
              </a:r>
            </a:p>
          </p:txBody>
        </p:sp>
      </p:grpSp>
      <p:sp>
        <p:nvSpPr>
          <p:cNvPr id="785509" name="Text Box 101">
            <a:extLst>
              <a:ext uri="{FF2B5EF4-FFF2-40B4-BE49-F238E27FC236}">
                <a16:creationId xmlns:a16="http://schemas.microsoft.com/office/drawing/2014/main" id="{61CC0DC4-4D82-4CAD-BF3B-4A863E599D44}"/>
              </a:ext>
            </a:extLst>
          </p:cNvPr>
          <p:cNvSpPr txBox="1">
            <a:spLocks noChangeArrowheads="1"/>
          </p:cNvSpPr>
          <p:nvPr/>
        </p:nvSpPr>
        <p:spPr bwMode="auto">
          <a:xfrm>
            <a:off x="4921250" y="4141788"/>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dirty="0">
                <a:latin typeface="+mn-lt"/>
                <a:ea typeface="+mn-ea"/>
                <a:cs typeface="+mn-ea"/>
                <a:sym typeface="+mn-lt"/>
              </a:rPr>
              <a:t>WPL=</a:t>
            </a:r>
            <a:r>
              <a:rPr lang="en-US" altLang="zh-CN" sz="2400" dirty="0">
                <a:solidFill>
                  <a:srgbClr val="FF0000"/>
                </a:solidFill>
                <a:latin typeface="+mn-lt"/>
                <a:ea typeface="+mn-ea"/>
                <a:cs typeface="+mn-ea"/>
                <a:sym typeface="+mn-lt"/>
              </a:rPr>
              <a:t>7</a:t>
            </a:r>
            <a:r>
              <a:rPr lang="en-US" altLang="zh-CN" sz="2400" dirty="0">
                <a:latin typeface="+mn-lt"/>
                <a:ea typeface="+mn-ea"/>
                <a:cs typeface="+mn-ea"/>
                <a:sym typeface="+mn-lt"/>
              </a:rPr>
              <a:t>*3+</a:t>
            </a:r>
            <a:r>
              <a:rPr lang="en-US" altLang="zh-CN" sz="2400" dirty="0">
                <a:solidFill>
                  <a:srgbClr val="FF0000"/>
                </a:solidFill>
                <a:latin typeface="+mn-lt"/>
                <a:ea typeface="+mn-ea"/>
                <a:cs typeface="+mn-ea"/>
                <a:sym typeface="+mn-lt"/>
              </a:rPr>
              <a:t>5</a:t>
            </a:r>
            <a:r>
              <a:rPr lang="en-US" altLang="zh-CN" sz="2400" dirty="0">
                <a:latin typeface="+mn-lt"/>
                <a:ea typeface="+mn-ea"/>
                <a:cs typeface="+mn-ea"/>
                <a:sym typeface="+mn-lt"/>
              </a:rPr>
              <a:t>*3+</a:t>
            </a:r>
            <a:r>
              <a:rPr lang="en-US" altLang="zh-CN" sz="2400" dirty="0">
                <a:solidFill>
                  <a:srgbClr val="FF0000"/>
                </a:solidFill>
                <a:latin typeface="+mn-lt"/>
                <a:ea typeface="+mn-ea"/>
                <a:cs typeface="+mn-ea"/>
                <a:sym typeface="+mn-lt"/>
              </a:rPr>
              <a:t>2</a:t>
            </a:r>
            <a:r>
              <a:rPr lang="en-US" altLang="zh-CN" sz="2400" dirty="0">
                <a:latin typeface="+mn-lt"/>
                <a:ea typeface="+mn-ea"/>
                <a:cs typeface="+mn-ea"/>
                <a:sym typeface="+mn-lt"/>
              </a:rPr>
              <a:t>*1+</a:t>
            </a:r>
            <a:r>
              <a:rPr lang="en-US" altLang="zh-CN" sz="2400" dirty="0">
                <a:solidFill>
                  <a:srgbClr val="FF0000"/>
                </a:solidFill>
                <a:latin typeface="+mn-lt"/>
                <a:ea typeface="+mn-ea"/>
                <a:cs typeface="+mn-ea"/>
                <a:sym typeface="+mn-lt"/>
              </a:rPr>
              <a:t>4</a:t>
            </a:r>
            <a:r>
              <a:rPr lang="en-US" altLang="zh-CN" sz="2400" dirty="0">
                <a:latin typeface="+mn-lt"/>
                <a:ea typeface="+mn-ea"/>
                <a:cs typeface="+mn-ea"/>
                <a:sym typeface="+mn-lt"/>
              </a:rPr>
              <a:t>*2=46</a:t>
            </a:r>
          </a:p>
        </p:txBody>
      </p:sp>
      <p:grpSp>
        <p:nvGrpSpPr>
          <p:cNvPr id="4" name="Group 102">
            <a:extLst>
              <a:ext uri="{FF2B5EF4-FFF2-40B4-BE49-F238E27FC236}">
                <a16:creationId xmlns:a16="http://schemas.microsoft.com/office/drawing/2014/main" id="{110EC5BA-6B86-EE4E-8883-229BF31E9041}"/>
              </a:ext>
            </a:extLst>
          </p:cNvPr>
          <p:cNvGrpSpPr>
            <a:grpSpLocks/>
          </p:cNvGrpSpPr>
          <p:nvPr/>
        </p:nvGrpSpPr>
        <p:grpSpPr bwMode="auto">
          <a:xfrm>
            <a:off x="762000" y="4657725"/>
            <a:ext cx="3886200" cy="2108200"/>
            <a:chOff x="2880" y="1968"/>
            <a:chExt cx="2448" cy="1839"/>
          </a:xfrm>
        </p:grpSpPr>
        <p:sp>
          <p:nvSpPr>
            <p:cNvPr id="95255" name="Oval 103">
              <a:extLst>
                <a:ext uri="{FF2B5EF4-FFF2-40B4-BE49-F238E27FC236}">
                  <a16:creationId xmlns:a16="http://schemas.microsoft.com/office/drawing/2014/main" id="{CF63510C-2066-467C-AB1A-29E1E60DAF10}"/>
                </a:ext>
              </a:extLst>
            </p:cNvPr>
            <p:cNvSpPr>
              <a:spLocks noChangeArrowheads="1"/>
            </p:cNvSpPr>
            <p:nvPr/>
          </p:nvSpPr>
          <p:spPr bwMode="auto">
            <a:xfrm>
              <a:off x="3600" y="1968"/>
              <a:ext cx="240" cy="240"/>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56" name="Oval 104">
              <a:extLst>
                <a:ext uri="{FF2B5EF4-FFF2-40B4-BE49-F238E27FC236}">
                  <a16:creationId xmlns:a16="http://schemas.microsoft.com/office/drawing/2014/main" id="{7A448CAC-2944-4EAC-ACD4-D56E0EC287D2}"/>
                </a:ext>
              </a:extLst>
            </p:cNvPr>
            <p:cNvSpPr>
              <a:spLocks noChangeArrowheads="1"/>
            </p:cNvSpPr>
            <p:nvPr/>
          </p:nvSpPr>
          <p:spPr bwMode="auto">
            <a:xfrm>
              <a:off x="3120" y="2400"/>
              <a:ext cx="240" cy="240"/>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sp>
          <p:nvSpPr>
            <p:cNvPr id="95257" name="Oval 105">
              <a:extLst>
                <a:ext uri="{FF2B5EF4-FFF2-40B4-BE49-F238E27FC236}">
                  <a16:creationId xmlns:a16="http://schemas.microsoft.com/office/drawing/2014/main" id="{7E2CBD70-7BFA-4715-8DA9-1C3851741DDD}"/>
                </a:ext>
              </a:extLst>
            </p:cNvPr>
            <p:cNvSpPr>
              <a:spLocks noChangeArrowheads="1"/>
            </p:cNvSpPr>
            <p:nvPr/>
          </p:nvSpPr>
          <p:spPr bwMode="auto">
            <a:xfrm>
              <a:off x="4080" y="2400"/>
              <a:ext cx="240" cy="240"/>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58" name="Oval 106">
              <a:extLst>
                <a:ext uri="{FF2B5EF4-FFF2-40B4-BE49-F238E27FC236}">
                  <a16:creationId xmlns:a16="http://schemas.microsoft.com/office/drawing/2014/main" id="{C169731D-F5A8-440F-9964-823A5163D40B}"/>
                </a:ext>
              </a:extLst>
            </p:cNvPr>
            <p:cNvSpPr>
              <a:spLocks noChangeArrowheads="1"/>
            </p:cNvSpPr>
            <p:nvPr/>
          </p:nvSpPr>
          <p:spPr bwMode="auto">
            <a:xfrm>
              <a:off x="3744" y="2928"/>
              <a:ext cx="240" cy="241"/>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sp>
          <p:nvSpPr>
            <p:cNvPr id="95259" name="Oval 107">
              <a:extLst>
                <a:ext uri="{FF2B5EF4-FFF2-40B4-BE49-F238E27FC236}">
                  <a16:creationId xmlns:a16="http://schemas.microsoft.com/office/drawing/2014/main" id="{FF322606-44C7-46EC-951B-14FF85E5DB2F}"/>
                </a:ext>
              </a:extLst>
            </p:cNvPr>
            <p:cNvSpPr>
              <a:spLocks noChangeArrowheads="1"/>
            </p:cNvSpPr>
            <p:nvPr/>
          </p:nvSpPr>
          <p:spPr bwMode="auto">
            <a:xfrm>
              <a:off x="4464" y="2928"/>
              <a:ext cx="240" cy="241"/>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endParaRPr lang="zh-CN" altLang="zh-CN" sz="2400">
                <a:latin typeface="+mn-lt"/>
                <a:ea typeface="+mn-ea"/>
                <a:cs typeface="+mn-ea"/>
                <a:sym typeface="+mn-lt"/>
              </a:endParaRPr>
            </a:p>
          </p:txBody>
        </p:sp>
        <p:cxnSp>
          <p:nvCxnSpPr>
            <p:cNvPr id="99361" name="AutoShape 108">
              <a:extLst>
                <a:ext uri="{FF2B5EF4-FFF2-40B4-BE49-F238E27FC236}">
                  <a16:creationId xmlns:a16="http://schemas.microsoft.com/office/drawing/2014/main" id="{FED6C8D4-5D67-314D-8779-2AD81B422650}"/>
                </a:ext>
              </a:extLst>
            </p:cNvPr>
            <p:cNvCxnSpPr>
              <a:cxnSpLocks noChangeShapeType="1"/>
              <a:stCxn id="95255" idx="3"/>
              <a:endCxn id="95256" idx="7"/>
            </p:cNvCxnSpPr>
            <p:nvPr/>
          </p:nvCxnSpPr>
          <p:spPr bwMode="auto">
            <a:xfrm flipH="1">
              <a:off x="3325" y="2179"/>
              <a:ext cx="310" cy="250"/>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cxnSp>
          <p:nvCxnSpPr>
            <p:cNvPr id="99362" name="AutoShape 109">
              <a:extLst>
                <a:ext uri="{FF2B5EF4-FFF2-40B4-BE49-F238E27FC236}">
                  <a16:creationId xmlns:a16="http://schemas.microsoft.com/office/drawing/2014/main" id="{E0D57F35-46BE-E040-B3AB-B35722F7845D}"/>
                </a:ext>
              </a:extLst>
            </p:cNvPr>
            <p:cNvCxnSpPr>
              <a:cxnSpLocks noChangeShapeType="1"/>
              <a:stCxn id="95255" idx="5"/>
              <a:endCxn id="95257" idx="1"/>
            </p:cNvCxnSpPr>
            <p:nvPr/>
          </p:nvCxnSpPr>
          <p:spPr bwMode="auto">
            <a:xfrm>
              <a:off x="3805" y="2179"/>
              <a:ext cx="310" cy="250"/>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cxnSp>
          <p:nvCxnSpPr>
            <p:cNvPr id="99363" name="AutoShape 110">
              <a:extLst>
                <a:ext uri="{FF2B5EF4-FFF2-40B4-BE49-F238E27FC236}">
                  <a16:creationId xmlns:a16="http://schemas.microsoft.com/office/drawing/2014/main" id="{5696451D-FDF5-5543-85EF-33792F08A55F}"/>
                </a:ext>
              </a:extLst>
            </p:cNvPr>
            <p:cNvCxnSpPr>
              <a:cxnSpLocks noChangeShapeType="1"/>
              <a:stCxn id="95257" idx="3"/>
              <a:endCxn id="95258" idx="0"/>
            </p:cNvCxnSpPr>
            <p:nvPr/>
          </p:nvCxnSpPr>
          <p:spPr bwMode="auto">
            <a:xfrm flipH="1">
              <a:off x="3864" y="2611"/>
              <a:ext cx="251" cy="311"/>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cxnSp>
          <p:nvCxnSpPr>
            <p:cNvPr id="99364" name="AutoShape 111">
              <a:extLst>
                <a:ext uri="{FF2B5EF4-FFF2-40B4-BE49-F238E27FC236}">
                  <a16:creationId xmlns:a16="http://schemas.microsoft.com/office/drawing/2014/main" id="{9B30D785-EB65-B64A-9C87-3D8AA34320E0}"/>
                </a:ext>
              </a:extLst>
            </p:cNvPr>
            <p:cNvCxnSpPr>
              <a:cxnSpLocks noChangeShapeType="1"/>
              <a:stCxn id="95257" idx="5"/>
              <a:endCxn id="95259" idx="0"/>
            </p:cNvCxnSpPr>
            <p:nvPr/>
          </p:nvCxnSpPr>
          <p:spPr bwMode="auto">
            <a:xfrm>
              <a:off x="4285" y="2611"/>
              <a:ext cx="299" cy="311"/>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sp>
          <p:nvSpPr>
            <p:cNvPr id="95264" name="Oval 112">
              <a:extLst>
                <a:ext uri="{FF2B5EF4-FFF2-40B4-BE49-F238E27FC236}">
                  <a16:creationId xmlns:a16="http://schemas.microsoft.com/office/drawing/2014/main" id="{09A7A2D9-7DA8-4725-8874-8FDE8C5D4A3F}"/>
                </a:ext>
              </a:extLst>
            </p:cNvPr>
            <p:cNvSpPr>
              <a:spLocks noChangeArrowheads="1"/>
            </p:cNvSpPr>
            <p:nvPr/>
          </p:nvSpPr>
          <p:spPr bwMode="auto">
            <a:xfrm>
              <a:off x="4128" y="3457"/>
              <a:ext cx="240" cy="241"/>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cxnSp>
          <p:nvCxnSpPr>
            <p:cNvPr id="99366" name="AutoShape 113">
              <a:extLst>
                <a:ext uri="{FF2B5EF4-FFF2-40B4-BE49-F238E27FC236}">
                  <a16:creationId xmlns:a16="http://schemas.microsoft.com/office/drawing/2014/main" id="{D263DCBD-64E1-4E49-8749-A9A212A16013}"/>
                </a:ext>
              </a:extLst>
            </p:cNvPr>
            <p:cNvCxnSpPr>
              <a:cxnSpLocks noChangeShapeType="1"/>
              <a:stCxn id="95257" idx="5"/>
              <a:endCxn id="95264" idx="0"/>
            </p:cNvCxnSpPr>
            <p:nvPr/>
          </p:nvCxnSpPr>
          <p:spPr bwMode="auto">
            <a:xfrm flipH="1">
              <a:off x="4248" y="3127"/>
              <a:ext cx="251" cy="323"/>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sp>
          <p:nvSpPr>
            <p:cNvPr id="95266" name="Oval 114">
              <a:extLst>
                <a:ext uri="{FF2B5EF4-FFF2-40B4-BE49-F238E27FC236}">
                  <a16:creationId xmlns:a16="http://schemas.microsoft.com/office/drawing/2014/main" id="{4DE94DE9-64B4-467C-8550-E94BAFA166FB}"/>
                </a:ext>
              </a:extLst>
            </p:cNvPr>
            <p:cNvSpPr>
              <a:spLocks noChangeArrowheads="1"/>
            </p:cNvSpPr>
            <p:nvPr/>
          </p:nvSpPr>
          <p:spPr bwMode="auto">
            <a:xfrm>
              <a:off x="4800" y="3457"/>
              <a:ext cx="240" cy="241"/>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cxnSp>
          <p:nvCxnSpPr>
            <p:cNvPr id="99368" name="AutoShape 115">
              <a:extLst>
                <a:ext uri="{FF2B5EF4-FFF2-40B4-BE49-F238E27FC236}">
                  <a16:creationId xmlns:a16="http://schemas.microsoft.com/office/drawing/2014/main" id="{36EDC7C7-6F0B-2D4D-9311-7530A3D60711}"/>
                </a:ext>
              </a:extLst>
            </p:cNvPr>
            <p:cNvCxnSpPr>
              <a:cxnSpLocks noChangeShapeType="1"/>
              <a:stCxn id="95259" idx="5"/>
              <a:endCxn id="95266" idx="0"/>
            </p:cNvCxnSpPr>
            <p:nvPr/>
          </p:nvCxnSpPr>
          <p:spPr bwMode="auto">
            <a:xfrm>
              <a:off x="4669" y="3139"/>
              <a:ext cx="251" cy="311"/>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sp>
          <p:nvSpPr>
            <p:cNvPr id="95268" name="Text Box 116">
              <a:extLst>
                <a:ext uri="{FF2B5EF4-FFF2-40B4-BE49-F238E27FC236}">
                  <a16:creationId xmlns:a16="http://schemas.microsoft.com/office/drawing/2014/main" id="{C2E60238-AAF5-44C2-B744-83457578379C}"/>
                </a:ext>
              </a:extLst>
            </p:cNvPr>
            <p:cNvSpPr txBox="1">
              <a:spLocks noChangeArrowheads="1"/>
            </p:cNvSpPr>
            <p:nvPr/>
          </p:nvSpPr>
          <p:spPr bwMode="auto">
            <a:xfrm>
              <a:off x="2880" y="2352"/>
              <a:ext cx="2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7</a:t>
              </a:r>
            </a:p>
          </p:txBody>
        </p:sp>
        <p:sp>
          <p:nvSpPr>
            <p:cNvPr id="95269" name="Text Box 117">
              <a:extLst>
                <a:ext uri="{FF2B5EF4-FFF2-40B4-BE49-F238E27FC236}">
                  <a16:creationId xmlns:a16="http://schemas.microsoft.com/office/drawing/2014/main" id="{0C3048B3-9BCA-4129-8733-834FAE278984}"/>
                </a:ext>
              </a:extLst>
            </p:cNvPr>
            <p:cNvSpPr txBox="1">
              <a:spLocks noChangeArrowheads="1"/>
            </p:cNvSpPr>
            <p:nvPr/>
          </p:nvSpPr>
          <p:spPr bwMode="auto">
            <a:xfrm>
              <a:off x="3456" y="2928"/>
              <a:ext cx="2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5</a:t>
              </a:r>
            </a:p>
          </p:txBody>
        </p:sp>
        <p:sp>
          <p:nvSpPr>
            <p:cNvPr id="95270" name="Text Box 118">
              <a:extLst>
                <a:ext uri="{FF2B5EF4-FFF2-40B4-BE49-F238E27FC236}">
                  <a16:creationId xmlns:a16="http://schemas.microsoft.com/office/drawing/2014/main" id="{0A6DB45F-E9CC-4C47-BA2F-2D2E991C838E}"/>
                </a:ext>
              </a:extLst>
            </p:cNvPr>
            <p:cNvSpPr txBox="1">
              <a:spLocks noChangeArrowheads="1"/>
            </p:cNvSpPr>
            <p:nvPr/>
          </p:nvSpPr>
          <p:spPr bwMode="auto">
            <a:xfrm>
              <a:off x="3792" y="3408"/>
              <a:ext cx="240"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2</a:t>
              </a:r>
            </a:p>
          </p:txBody>
        </p:sp>
        <p:sp>
          <p:nvSpPr>
            <p:cNvPr id="95271" name="Text Box 119">
              <a:extLst>
                <a:ext uri="{FF2B5EF4-FFF2-40B4-BE49-F238E27FC236}">
                  <a16:creationId xmlns:a16="http://schemas.microsoft.com/office/drawing/2014/main" id="{24A951EE-7D8A-4942-B452-53546AA086B0}"/>
                </a:ext>
              </a:extLst>
            </p:cNvPr>
            <p:cNvSpPr txBox="1">
              <a:spLocks noChangeArrowheads="1"/>
            </p:cNvSpPr>
            <p:nvPr/>
          </p:nvSpPr>
          <p:spPr bwMode="auto">
            <a:xfrm>
              <a:off x="5088" y="3408"/>
              <a:ext cx="240"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4</a:t>
              </a:r>
            </a:p>
          </p:txBody>
        </p:sp>
      </p:grpSp>
      <p:sp>
        <p:nvSpPr>
          <p:cNvPr id="785528" name="Text Box 120">
            <a:extLst>
              <a:ext uri="{FF2B5EF4-FFF2-40B4-BE49-F238E27FC236}">
                <a16:creationId xmlns:a16="http://schemas.microsoft.com/office/drawing/2014/main" id="{0BBBC639-0F32-4F1D-9673-EF96A54774EC}"/>
              </a:ext>
            </a:extLst>
          </p:cNvPr>
          <p:cNvSpPr txBox="1">
            <a:spLocks noChangeArrowheads="1"/>
          </p:cNvSpPr>
          <p:nvPr/>
        </p:nvSpPr>
        <p:spPr bwMode="auto">
          <a:xfrm>
            <a:off x="5022850" y="62738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dirty="0">
                <a:latin typeface="+mn-lt"/>
                <a:ea typeface="+mn-ea"/>
                <a:cs typeface="+mn-ea"/>
                <a:sym typeface="+mn-lt"/>
              </a:rPr>
              <a:t>WPL=</a:t>
            </a:r>
            <a:r>
              <a:rPr lang="en-US" altLang="zh-CN" sz="2400" dirty="0">
                <a:solidFill>
                  <a:srgbClr val="FF0000"/>
                </a:solidFill>
                <a:latin typeface="+mn-lt"/>
                <a:ea typeface="+mn-ea"/>
                <a:cs typeface="+mn-ea"/>
                <a:sym typeface="+mn-lt"/>
              </a:rPr>
              <a:t>7</a:t>
            </a:r>
            <a:r>
              <a:rPr lang="en-US" altLang="zh-CN" sz="2400" dirty="0">
                <a:latin typeface="+mn-lt"/>
                <a:ea typeface="+mn-ea"/>
                <a:cs typeface="+mn-ea"/>
                <a:sym typeface="+mn-lt"/>
              </a:rPr>
              <a:t>*1+</a:t>
            </a:r>
            <a:r>
              <a:rPr lang="en-US" altLang="zh-CN" sz="2400" dirty="0">
                <a:solidFill>
                  <a:srgbClr val="FF0000"/>
                </a:solidFill>
                <a:latin typeface="+mn-lt"/>
                <a:ea typeface="+mn-ea"/>
                <a:cs typeface="+mn-ea"/>
                <a:sym typeface="+mn-lt"/>
              </a:rPr>
              <a:t>5</a:t>
            </a:r>
            <a:r>
              <a:rPr lang="en-US" altLang="zh-CN" sz="2400" dirty="0">
                <a:latin typeface="+mn-lt"/>
                <a:ea typeface="+mn-ea"/>
                <a:cs typeface="+mn-ea"/>
                <a:sym typeface="+mn-lt"/>
              </a:rPr>
              <a:t>*2+</a:t>
            </a:r>
            <a:r>
              <a:rPr lang="en-US" altLang="zh-CN" sz="2400" dirty="0">
                <a:solidFill>
                  <a:srgbClr val="FF0000"/>
                </a:solidFill>
                <a:latin typeface="+mn-lt"/>
                <a:ea typeface="+mn-ea"/>
                <a:cs typeface="+mn-ea"/>
                <a:sym typeface="+mn-lt"/>
              </a:rPr>
              <a:t>2</a:t>
            </a:r>
            <a:r>
              <a:rPr lang="en-US" altLang="zh-CN" sz="2400" dirty="0">
                <a:latin typeface="+mn-lt"/>
                <a:ea typeface="+mn-ea"/>
                <a:cs typeface="+mn-ea"/>
                <a:sym typeface="+mn-lt"/>
              </a:rPr>
              <a:t>*3+</a:t>
            </a:r>
            <a:r>
              <a:rPr lang="en-US" altLang="zh-CN" sz="2400" dirty="0">
                <a:solidFill>
                  <a:srgbClr val="FF0000"/>
                </a:solidFill>
                <a:latin typeface="+mn-lt"/>
                <a:ea typeface="+mn-ea"/>
                <a:cs typeface="+mn-ea"/>
                <a:sym typeface="+mn-lt"/>
              </a:rPr>
              <a:t>4</a:t>
            </a:r>
            <a:r>
              <a:rPr lang="en-US" altLang="zh-CN" sz="2400" dirty="0">
                <a:latin typeface="+mn-lt"/>
                <a:ea typeface="+mn-ea"/>
                <a:cs typeface="+mn-ea"/>
                <a:sym typeface="+mn-lt"/>
              </a:rPr>
              <a:t>*3=35</a:t>
            </a:r>
          </a:p>
        </p:txBody>
      </p:sp>
      <p:grpSp>
        <p:nvGrpSpPr>
          <p:cNvPr id="5" name="Group 122">
            <a:extLst>
              <a:ext uri="{FF2B5EF4-FFF2-40B4-BE49-F238E27FC236}">
                <a16:creationId xmlns:a16="http://schemas.microsoft.com/office/drawing/2014/main" id="{89576AC5-1EE1-FB42-9E77-3AA5ECB7B530}"/>
              </a:ext>
            </a:extLst>
          </p:cNvPr>
          <p:cNvGrpSpPr>
            <a:grpSpLocks/>
          </p:cNvGrpSpPr>
          <p:nvPr/>
        </p:nvGrpSpPr>
        <p:grpSpPr bwMode="auto">
          <a:xfrm>
            <a:off x="1119188" y="1820863"/>
            <a:ext cx="2628900" cy="2101850"/>
            <a:chOff x="3120" y="144"/>
            <a:chExt cx="1968" cy="1534"/>
          </a:xfrm>
        </p:grpSpPr>
        <p:grpSp>
          <p:nvGrpSpPr>
            <p:cNvPr id="99338" name="Group 123">
              <a:extLst>
                <a:ext uri="{FF2B5EF4-FFF2-40B4-BE49-F238E27FC236}">
                  <a16:creationId xmlns:a16="http://schemas.microsoft.com/office/drawing/2014/main" id="{667FCD25-2CEC-804D-B28B-8A773D30F780}"/>
                </a:ext>
              </a:extLst>
            </p:cNvPr>
            <p:cNvGrpSpPr>
              <a:grpSpLocks/>
            </p:cNvGrpSpPr>
            <p:nvPr/>
          </p:nvGrpSpPr>
          <p:grpSpPr bwMode="auto">
            <a:xfrm>
              <a:off x="3120" y="144"/>
              <a:ext cx="1968" cy="1200"/>
              <a:chOff x="3120" y="144"/>
              <a:chExt cx="1968" cy="1200"/>
            </a:xfrm>
          </p:grpSpPr>
          <p:sp>
            <p:nvSpPr>
              <p:cNvPr id="95275" name="Oval 124">
                <a:extLst>
                  <a:ext uri="{FF2B5EF4-FFF2-40B4-BE49-F238E27FC236}">
                    <a16:creationId xmlns:a16="http://schemas.microsoft.com/office/drawing/2014/main" id="{CF5B0E9A-C29B-441D-AA11-30FED7ABE68C}"/>
                  </a:ext>
                </a:extLst>
              </p:cNvPr>
              <p:cNvSpPr>
                <a:spLocks noChangeArrowheads="1"/>
              </p:cNvSpPr>
              <p:nvPr/>
            </p:nvSpPr>
            <p:spPr bwMode="auto">
              <a:xfrm>
                <a:off x="3984" y="144"/>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76" name="Oval 125">
                <a:extLst>
                  <a:ext uri="{FF2B5EF4-FFF2-40B4-BE49-F238E27FC236}">
                    <a16:creationId xmlns:a16="http://schemas.microsoft.com/office/drawing/2014/main" id="{453AB845-9462-45AC-BB7D-669F89672196}"/>
                  </a:ext>
                </a:extLst>
              </p:cNvPr>
              <p:cNvSpPr>
                <a:spLocks noChangeArrowheads="1"/>
              </p:cNvSpPr>
              <p:nvPr/>
            </p:nvSpPr>
            <p:spPr bwMode="auto">
              <a:xfrm>
                <a:off x="3504" y="576"/>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77" name="Oval 126">
                <a:extLst>
                  <a:ext uri="{FF2B5EF4-FFF2-40B4-BE49-F238E27FC236}">
                    <a16:creationId xmlns:a16="http://schemas.microsoft.com/office/drawing/2014/main" id="{5D0282E7-7D3A-42C8-9D86-02A73C0EEBCA}"/>
                  </a:ext>
                </a:extLst>
              </p:cNvPr>
              <p:cNvSpPr>
                <a:spLocks noChangeArrowheads="1"/>
              </p:cNvSpPr>
              <p:nvPr/>
            </p:nvSpPr>
            <p:spPr bwMode="auto">
              <a:xfrm>
                <a:off x="3120" y="1104"/>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chemeClr val="bg1"/>
                    </a:solidFill>
                    <a:latin typeface="+mn-lt"/>
                    <a:ea typeface="+mn-ea"/>
                    <a:cs typeface="+mn-ea"/>
                    <a:sym typeface="+mn-lt"/>
                  </a:rPr>
                  <a:t>a</a:t>
                </a:r>
              </a:p>
            </p:txBody>
          </p:sp>
          <p:sp>
            <p:nvSpPr>
              <p:cNvPr id="95278" name="Oval 127">
                <a:extLst>
                  <a:ext uri="{FF2B5EF4-FFF2-40B4-BE49-F238E27FC236}">
                    <a16:creationId xmlns:a16="http://schemas.microsoft.com/office/drawing/2014/main" id="{B7C7D471-EFEE-44AC-815B-3AECB8986571}"/>
                  </a:ext>
                </a:extLst>
              </p:cNvPr>
              <p:cNvSpPr>
                <a:spLocks noChangeArrowheads="1"/>
              </p:cNvSpPr>
              <p:nvPr/>
            </p:nvSpPr>
            <p:spPr bwMode="auto">
              <a:xfrm>
                <a:off x="3791" y="1104"/>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chemeClr val="bg1"/>
                    </a:solidFill>
                    <a:latin typeface="+mn-lt"/>
                    <a:ea typeface="+mn-ea"/>
                    <a:cs typeface="+mn-ea"/>
                    <a:sym typeface="+mn-lt"/>
                  </a:rPr>
                  <a:t>b</a:t>
                </a:r>
              </a:p>
            </p:txBody>
          </p:sp>
          <p:sp>
            <p:nvSpPr>
              <p:cNvPr id="95279" name="Oval 128">
                <a:extLst>
                  <a:ext uri="{FF2B5EF4-FFF2-40B4-BE49-F238E27FC236}">
                    <a16:creationId xmlns:a16="http://schemas.microsoft.com/office/drawing/2014/main" id="{BDBABFD3-A827-4CE9-B427-3093BD3EEEAF}"/>
                  </a:ext>
                </a:extLst>
              </p:cNvPr>
              <p:cNvSpPr>
                <a:spLocks noChangeArrowheads="1"/>
              </p:cNvSpPr>
              <p:nvPr/>
            </p:nvSpPr>
            <p:spPr bwMode="auto">
              <a:xfrm>
                <a:off x="4464" y="576"/>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80" name="Oval 129">
                <a:extLst>
                  <a:ext uri="{FF2B5EF4-FFF2-40B4-BE49-F238E27FC236}">
                    <a16:creationId xmlns:a16="http://schemas.microsoft.com/office/drawing/2014/main" id="{51E43E87-F96A-40D9-B4A1-5F92C2A40B40}"/>
                  </a:ext>
                </a:extLst>
              </p:cNvPr>
              <p:cNvSpPr>
                <a:spLocks noChangeArrowheads="1"/>
              </p:cNvSpPr>
              <p:nvPr/>
            </p:nvSpPr>
            <p:spPr bwMode="auto">
              <a:xfrm>
                <a:off x="4128" y="1104"/>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chemeClr val="bg1"/>
                    </a:solidFill>
                    <a:latin typeface="+mn-lt"/>
                    <a:ea typeface="+mn-ea"/>
                    <a:cs typeface="+mn-ea"/>
                    <a:sym typeface="+mn-lt"/>
                  </a:rPr>
                  <a:t>c</a:t>
                </a:r>
              </a:p>
            </p:txBody>
          </p:sp>
          <p:sp>
            <p:nvSpPr>
              <p:cNvPr id="95281" name="Oval 130">
                <a:extLst>
                  <a:ext uri="{FF2B5EF4-FFF2-40B4-BE49-F238E27FC236}">
                    <a16:creationId xmlns:a16="http://schemas.microsoft.com/office/drawing/2014/main" id="{DB5E67B9-C9F1-452E-AC1B-9DBA530A4E81}"/>
                  </a:ext>
                </a:extLst>
              </p:cNvPr>
              <p:cNvSpPr>
                <a:spLocks noChangeArrowheads="1"/>
              </p:cNvSpPr>
              <p:nvPr/>
            </p:nvSpPr>
            <p:spPr bwMode="auto">
              <a:xfrm>
                <a:off x="4848" y="1104"/>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chemeClr val="bg1"/>
                    </a:solidFill>
                    <a:latin typeface="+mn-lt"/>
                    <a:ea typeface="+mn-ea"/>
                    <a:cs typeface="+mn-ea"/>
                    <a:sym typeface="+mn-lt"/>
                  </a:rPr>
                  <a:t>d</a:t>
                </a:r>
              </a:p>
            </p:txBody>
          </p:sp>
          <p:cxnSp>
            <p:nvCxnSpPr>
              <p:cNvPr id="99350" name="AutoShape 131">
                <a:extLst>
                  <a:ext uri="{FF2B5EF4-FFF2-40B4-BE49-F238E27FC236}">
                    <a16:creationId xmlns:a16="http://schemas.microsoft.com/office/drawing/2014/main" id="{7A013472-02ED-8F4E-B3A6-756955D7859A}"/>
                  </a:ext>
                </a:extLst>
              </p:cNvPr>
              <p:cNvCxnSpPr>
                <a:cxnSpLocks noChangeShapeType="1"/>
                <a:stCxn id="95275" idx="3"/>
                <a:endCxn id="95276" idx="7"/>
              </p:cNvCxnSpPr>
              <p:nvPr/>
            </p:nvCxnSpPr>
            <p:spPr bwMode="auto">
              <a:xfrm flipH="1">
                <a:off x="3709" y="355"/>
                <a:ext cx="310" cy="250"/>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51" name="AutoShape 132">
                <a:extLst>
                  <a:ext uri="{FF2B5EF4-FFF2-40B4-BE49-F238E27FC236}">
                    <a16:creationId xmlns:a16="http://schemas.microsoft.com/office/drawing/2014/main" id="{04AE4130-A4B4-EA43-AE3C-28DD11E1F102}"/>
                  </a:ext>
                </a:extLst>
              </p:cNvPr>
              <p:cNvCxnSpPr>
                <a:cxnSpLocks noChangeShapeType="1"/>
                <a:stCxn id="95276" idx="3"/>
                <a:endCxn id="95277" idx="0"/>
              </p:cNvCxnSpPr>
              <p:nvPr/>
            </p:nvCxnSpPr>
            <p:spPr bwMode="auto">
              <a:xfrm flipH="1">
                <a:off x="3240" y="787"/>
                <a:ext cx="299" cy="311"/>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52" name="AutoShape 133">
                <a:extLst>
                  <a:ext uri="{FF2B5EF4-FFF2-40B4-BE49-F238E27FC236}">
                    <a16:creationId xmlns:a16="http://schemas.microsoft.com/office/drawing/2014/main" id="{08DB2B89-0E31-8246-ABB8-293B8C3B777A}"/>
                  </a:ext>
                </a:extLst>
              </p:cNvPr>
              <p:cNvCxnSpPr>
                <a:cxnSpLocks noChangeShapeType="1"/>
                <a:stCxn id="95276" idx="5"/>
                <a:endCxn id="95278" idx="0"/>
              </p:cNvCxnSpPr>
              <p:nvPr/>
            </p:nvCxnSpPr>
            <p:spPr bwMode="auto">
              <a:xfrm>
                <a:off x="3709" y="787"/>
                <a:ext cx="203" cy="311"/>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53" name="AutoShape 134">
                <a:extLst>
                  <a:ext uri="{FF2B5EF4-FFF2-40B4-BE49-F238E27FC236}">
                    <a16:creationId xmlns:a16="http://schemas.microsoft.com/office/drawing/2014/main" id="{C71D389E-DCD9-3F40-84D2-9AE4781AEBA3}"/>
                  </a:ext>
                </a:extLst>
              </p:cNvPr>
              <p:cNvCxnSpPr>
                <a:cxnSpLocks noChangeShapeType="1"/>
                <a:stCxn id="95275" idx="5"/>
                <a:endCxn id="95279" idx="1"/>
              </p:cNvCxnSpPr>
              <p:nvPr/>
            </p:nvCxnSpPr>
            <p:spPr bwMode="auto">
              <a:xfrm>
                <a:off x="4189" y="355"/>
                <a:ext cx="310" cy="250"/>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54" name="AutoShape 135">
                <a:extLst>
                  <a:ext uri="{FF2B5EF4-FFF2-40B4-BE49-F238E27FC236}">
                    <a16:creationId xmlns:a16="http://schemas.microsoft.com/office/drawing/2014/main" id="{6C9CE03A-53FB-5841-862D-3F1DDAF90513}"/>
                  </a:ext>
                </a:extLst>
              </p:cNvPr>
              <p:cNvCxnSpPr>
                <a:cxnSpLocks noChangeShapeType="1"/>
                <a:stCxn id="95279" idx="3"/>
                <a:endCxn id="95280" idx="0"/>
              </p:cNvCxnSpPr>
              <p:nvPr/>
            </p:nvCxnSpPr>
            <p:spPr bwMode="auto">
              <a:xfrm flipH="1">
                <a:off x="4248" y="787"/>
                <a:ext cx="251" cy="311"/>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55" name="AutoShape 136">
                <a:extLst>
                  <a:ext uri="{FF2B5EF4-FFF2-40B4-BE49-F238E27FC236}">
                    <a16:creationId xmlns:a16="http://schemas.microsoft.com/office/drawing/2014/main" id="{8235264B-2989-1E48-A47E-BD96908F96D5}"/>
                  </a:ext>
                </a:extLst>
              </p:cNvPr>
              <p:cNvCxnSpPr>
                <a:cxnSpLocks noChangeShapeType="1"/>
                <a:stCxn id="95279" idx="5"/>
                <a:endCxn id="95281" idx="0"/>
              </p:cNvCxnSpPr>
              <p:nvPr/>
            </p:nvCxnSpPr>
            <p:spPr bwMode="auto">
              <a:xfrm>
                <a:off x="4669" y="787"/>
                <a:ext cx="299" cy="311"/>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grpSp>
        <p:sp>
          <p:nvSpPr>
            <p:cNvPr id="95288" name="Text Box 137">
              <a:extLst>
                <a:ext uri="{FF2B5EF4-FFF2-40B4-BE49-F238E27FC236}">
                  <a16:creationId xmlns:a16="http://schemas.microsoft.com/office/drawing/2014/main" id="{FC158824-E3F8-49FE-90D3-1C3F3ED81086}"/>
                </a:ext>
              </a:extLst>
            </p:cNvPr>
            <p:cNvSpPr txBox="1">
              <a:spLocks noChangeArrowheads="1"/>
            </p:cNvSpPr>
            <p:nvPr/>
          </p:nvSpPr>
          <p:spPr bwMode="auto">
            <a:xfrm>
              <a:off x="3120" y="1344"/>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7</a:t>
              </a:r>
            </a:p>
          </p:txBody>
        </p:sp>
        <p:sp>
          <p:nvSpPr>
            <p:cNvPr id="95289" name="Text Box 138">
              <a:extLst>
                <a:ext uri="{FF2B5EF4-FFF2-40B4-BE49-F238E27FC236}">
                  <a16:creationId xmlns:a16="http://schemas.microsoft.com/office/drawing/2014/main" id="{19ACCDED-0140-42EA-AB48-8D5F6D6E8F42}"/>
                </a:ext>
              </a:extLst>
            </p:cNvPr>
            <p:cNvSpPr txBox="1">
              <a:spLocks noChangeArrowheads="1"/>
            </p:cNvSpPr>
            <p:nvPr/>
          </p:nvSpPr>
          <p:spPr bwMode="auto">
            <a:xfrm>
              <a:off x="3744" y="1344"/>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5</a:t>
              </a:r>
            </a:p>
          </p:txBody>
        </p:sp>
        <p:sp>
          <p:nvSpPr>
            <p:cNvPr id="95290" name="Text Box 139">
              <a:extLst>
                <a:ext uri="{FF2B5EF4-FFF2-40B4-BE49-F238E27FC236}">
                  <a16:creationId xmlns:a16="http://schemas.microsoft.com/office/drawing/2014/main" id="{4111B61E-B4EA-4B61-B025-E14C69ED7D89}"/>
                </a:ext>
              </a:extLst>
            </p:cNvPr>
            <p:cNvSpPr txBox="1">
              <a:spLocks noChangeArrowheads="1"/>
            </p:cNvSpPr>
            <p:nvPr/>
          </p:nvSpPr>
          <p:spPr bwMode="auto">
            <a:xfrm>
              <a:off x="4128" y="1344"/>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2</a:t>
              </a:r>
            </a:p>
          </p:txBody>
        </p:sp>
        <p:sp>
          <p:nvSpPr>
            <p:cNvPr id="95291" name="Text Box 140">
              <a:extLst>
                <a:ext uri="{FF2B5EF4-FFF2-40B4-BE49-F238E27FC236}">
                  <a16:creationId xmlns:a16="http://schemas.microsoft.com/office/drawing/2014/main" id="{ED72FDBE-3B3F-45AE-A0CC-A31F6D22D514}"/>
                </a:ext>
              </a:extLst>
            </p:cNvPr>
            <p:cNvSpPr txBox="1">
              <a:spLocks noChangeArrowheads="1"/>
            </p:cNvSpPr>
            <p:nvPr/>
          </p:nvSpPr>
          <p:spPr bwMode="auto">
            <a:xfrm>
              <a:off x="4848" y="1343"/>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4</a:t>
              </a:r>
            </a:p>
          </p:txBody>
        </p:sp>
      </p:grpSp>
      <p:sp>
        <p:nvSpPr>
          <p:cNvPr id="785549" name="Text Box 141">
            <a:extLst>
              <a:ext uri="{FF2B5EF4-FFF2-40B4-BE49-F238E27FC236}">
                <a16:creationId xmlns:a16="http://schemas.microsoft.com/office/drawing/2014/main" id="{F735A37B-9729-406C-B9C0-1DC523FA9982}"/>
              </a:ext>
            </a:extLst>
          </p:cNvPr>
          <p:cNvSpPr txBox="1">
            <a:spLocks noChangeArrowheads="1"/>
          </p:cNvSpPr>
          <p:nvPr/>
        </p:nvSpPr>
        <p:spPr bwMode="auto">
          <a:xfrm>
            <a:off x="419100" y="4137025"/>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dirty="0">
                <a:latin typeface="+mn-lt"/>
                <a:ea typeface="+mn-ea"/>
                <a:cs typeface="+mn-ea"/>
                <a:sym typeface="+mn-lt"/>
              </a:rPr>
              <a:t>WPL=</a:t>
            </a:r>
            <a:r>
              <a:rPr lang="en-US" altLang="zh-CN" sz="2400" dirty="0">
                <a:solidFill>
                  <a:srgbClr val="FF0000"/>
                </a:solidFill>
                <a:latin typeface="+mn-lt"/>
                <a:ea typeface="+mn-ea"/>
                <a:cs typeface="+mn-ea"/>
                <a:sym typeface="+mn-lt"/>
              </a:rPr>
              <a:t>7</a:t>
            </a:r>
            <a:r>
              <a:rPr lang="en-US" altLang="zh-CN" sz="2400" dirty="0">
                <a:latin typeface="+mn-lt"/>
                <a:ea typeface="+mn-ea"/>
                <a:cs typeface="+mn-ea"/>
                <a:sym typeface="+mn-lt"/>
              </a:rPr>
              <a:t>*2+</a:t>
            </a:r>
            <a:r>
              <a:rPr lang="en-US" altLang="zh-CN" sz="2400" dirty="0">
                <a:solidFill>
                  <a:srgbClr val="FF0000"/>
                </a:solidFill>
                <a:latin typeface="+mn-lt"/>
                <a:ea typeface="+mn-ea"/>
                <a:cs typeface="+mn-ea"/>
                <a:sym typeface="+mn-lt"/>
              </a:rPr>
              <a:t>5</a:t>
            </a:r>
            <a:r>
              <a:rPr lang="en-US" altLang="zh-CN" sz="2400" dirty="0">
                <a:latin typeface="+mn-lt"/>
                <a:ea typeface="+mn-ea"/>
                <a:cs typeface="+mn-ea"/>
                <a:sym typeface="+mn-lt"/>
              </a:rPr>
              <a:t>*2+</a:t>
            </a:r>
            <a:r>
              <a:rPr lang="en-US" altLang="zh-CN" sz="2400" dirty="0">
                <a:solidFill>
                  <a:srgbClr val="FF0000"/>
                </a:solidFill>
                <a:latin typeface="+mn-lt"/>
                <a:ea typeface="+mn-ea"/>
                <a:cs typeface="+mn-ea"/>
                <a:sym typeface="+mn-lt"/>
              </a:rPr>
              <a:t>2</a:t>
            </a:r>
            <a:r>
              <a:rPr lang="en-US" altLang="zh-CN" sz="2400" dirty="0">
                <a:latin typeface="+mn-lt"/>
                <a:ea typeface="+mn-ea"/>
                <a:cs typeface="+mn-ea"/>
                <a:sym typeface="+mn-lt"/>
              </a:rPr>
              <a:t>*2+</a:t>
            </a:r>
            <a:r>
              <a:rPr lang="en-US" altLang="zh-CN" sz="2400" dirty="0">
                <a:solidFill>
                  <a:srgbClr val="FF0000"/>
                </a:solidFill>
                <a:latin typeface="+mn-lt"/>
                <a:ea typeface="+mn-ea"/>
                <a:cs typeface="+mn-ea"/>
                <a:sym typeface="+mn-lt"/>
              </a:rPr>
              <a:t>4</a:t>
            </a:r>
            <a:r>
              <a:rPr lang="en-US" altLang="zh-CN" sz="2400" dirty="0">
                <a:latin typeface="+mn-lt"/>
                <a:ea typeface="+mn-ea"/>
                <a:cs typeface="+mn-ea"/>
                <a:sym typeface="+mn-lt"/>
              </a:rPr>
              <a:t>*2=36</a:t>
            </a:r>
          </a:p>
        </p:txBody>
      </p:sp>
      <p:sp>
        <p:nvSpPr>
          <p:cNvPr id="95293" name="Rectangle 142">
            <a:extLst>
              <a:ext uri="{FF2B5EF4-FFF2-40B4-BE49-F238E27FC236}">
                <a16:creationId xmlns:a16="http://schemas.microsoft.com/office/drawing/2014/main" id="{CA6F8B72-5C8F-44A3-87D8-F91200E705CA}"/>
              </a:ext>
            </a:extLst>
          </p:cNvPr>
          <p:cNvSpPr>
            <a:spLocks noChangeArrowheads="1"/>
          </p:cNvSpPr>
          <p:nvPr/>
        </p:nvSpPr>
        <p:spPr bwMode="auto">
          <a:xfrm>
            <a:off x="749300" y="884238"/>
            <a:ext cx="81518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sz="2400" b="0">
                <a:ea typeface="微软雅黑" panose="020B0503020204020204" pitchFamily="34" charset="-122"/>
                <a:sym typeface="+mn-lt"/>
              </a:rPr>
              <a:t>权值分别为</a:t>
            </a:r>
            <a:r>
              <a:rPr lang="en-US" altLang="zh-CN" sz="2400" b="0">
                <a:ea typeface="微软雅黑" panose="020B0503020204020204" pitchFamily="34" charset="-122"/>
                <a:sym typeface="+mn-lt"/>
              </a:rPr>
              <a:t>7</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5</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2</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4</a:t>
            </a:r>
            <a:r>
              <a:rPr lang="zh-CN" altLang="en-US" sz="2400" b="0">
                <a:ea typeface="微软雅黑" panose="020B0503020204020204" pitchFamily="34" charset="-122"/>
                <a:sym typeface="+mn-lt"/>
              </a:rPr>
              <a:t>，构造有</a:t>
            </a:r>
            <a:r>
              <a:rPr lang="en-US" altLang="zh-CN" sz="2400" b="0">
                <a:ea typeface="微软雅黑" panose="020B0503020204020204" pitchFamily="34" charset="-122"/>
                <a:sym typeface="+mn-lt"/>
              </a:rPr>
              <a:t>4</a:t>
            </a:r>
            <a:r>
              <a:rPr lang="zh-CN" altLang="en-US" sz="2400" b="0">
                <a:ea typeface="微软雅黑" panose="020B0503020204020204" pitchFamily="34" charset="-122"/>
                <a:sym typeface="+mn-lt"/>
              </a:rPr>
              <a:t>个叶子结点的二叉树</a:t>
            </a:r>
          </a:p>
        </p:txBody>
      </p:sp>
      <p:sp>
        <p:nvSpPr>
          <p:cNvPr id="62" name="Rectangle 55">
            <a:extLst>
              <a:ext uri="{FF2B5EF4-FFF2-40B4-BE49-F238E27FC236}">
                <a16:creationId xmlns:a16="http://schemas.microsoft.com/office/drawing/2014/main" id="{D2BE5DE3-3646-430C-BC15-B0CAA98A369F}"/>
              </a:ext>
            </a:extLst>
          </p:cNvPr>
          <p:cNvSpPr>
            <a:spLocks noChangeArrowheads="1"/>
          </p:cNvSpPr>
          <p:nvPr/>
        </p:nvSpPr>
        <p:spPr bwMode="auto">
          <a:xfrm>
            <a:off x="841375" y="230188"/>
            <a:ext cx="33480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哈夫曼树的构造</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85549">
                                            <p:txEl>
                                              <p:pRg st="0" end="0"/>
                                            </p:txEl>
                                          </p:spTgt>
                                        </p:tgtEl>
                                        <p:attrNameLst>
                                          <p:attrName>style.visibility</p:attrName>
                                        </p:attrNameLst>
                                      </p:cBhvr>
                                      <p:to>
                                        <p:strVal val="visible"/>
                                      </p:to>
                                    </p:set>
                                    <p:animEffect transition="in" filter="box(out)">
                                      <p:cBhvr>
                                        <p:cTn id="22" dur="500"/>
                                        <p:tgtEl>
                                          <p:spTgt spid="78554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85509">
                                            <p:txEl>
                                              <p:pRg st="0" end="0"/>
                                            </p:txEl>
                                          </p:spTgt>
                                        </p:tgtEl>
                                        <p:attrNameLst>
                                          <p:attrName>style.visibility</p:attrName>
                                        </p:attrNameLst>
                                      </p:cBhvr>
                                      <p:to>
                                        <p:strVal val="visible"/>
                                      </p:to>
                                    </p:set>
                                    <p:animEffect transition="in" filter="box(out)">
                                      <p:cBhvr>
                                        <p:cTn id="27" dur="500"/>
                                        <p:tgtEl>
                                          <p:spTgt spid="78550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85528">
                                            <p:txEl>
                                              <p:pRg st="0" end="0"/>
                                            </p:txEl>
                                          </p:spTgt>
                                        </p:tgtEl>
                                        <p:attrNameLst>
                                          <p:attrName>style.visibility</p:attrName>
                                        </p:attrNameLst>
                                      </p:cBhvr>
                                      <p:to>
                                        <p:strVal val="visible"/>
                                      </p:to>
                                    </p:set>
                                    <p:animEffect transition="in" filter="box(out)">
                                      <p:cBhvr>
                                        <p:cTn id="32" dur="500"/>
                                        <p:tgtEl>
                                          <p:spTgt spid="7855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509" grpId="0" build="p"/>
      <p:bldP spid="785528" grpId="0" build="p"/>
      <p:bldP spid="785549"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5123D59A-D8EB-A749-A5D6-21F5C7311094}"/>
              </a:ext>
            </a:extLst>
          </p:cNvPr>
          <p:cNvGrpSpPr>
            <a:grpSpLocks/>
          </p:cNvGrpSpPr>
          <p:nvPr/>
        </p:nvGrpSpPr>
        <p:grpSpPr bwMode="auto">
          <a:xfrm>
            <a:off x="1531938" y="1000125"/>
            <a:ext cx="2411412" cy="687388"/>
            <a:chOff x="588" y="397"/>
            <a:chExt cx="1519" cy="433"/>
          </a:xfrm>
        </p:grpSpPr>
        <p:sp>
          <p:nvSpPr>
            <p:cNvPr id="96259" name="Text Box 5">
              <a:extLst>
                <a:ext uri="{FF2B5EF4-FFF2-40B4-BE49-F238E27FC236}">
                  <a16:creationId xmlns:a16="http://schemas.microsoft.com/office/drawing/2014/main" id="{61EC45E9-829B-4A18-BD68-5F79A3F96A17}"/>
                </a:ext>
              </a:extLst>
            </p:cNvPr>
            <p:cNvSpPr txBox="1">
              <a:spLocks noChangeArrowheads="1"/>
            </p:cNvSpPr>
            <p:nvPr/>
          </p:nvSpPr>
          <p:spPr bwMode="auto">
            <a:xfrm>
              <a:off x="588" y="423"/>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grpSp>
          <p:nvGrpSpPr>
            <p:cNvPr id="100465" name="Group 6">
              <a:extLst>
                <a:ext uri="{FF2B5EF4-FFF2-40B4-BE49-F238E27FC236}">
                  <a16:creationId xmlns:a16="http://schemas.microsoft.com/office/drawing/2014/main" id="{57F59A8B-559A-094E-957B-E15B778C2369}"/>
                </a:ext>
              </a:extLst>
            </p:cNvPr>
            <p:cNvGrpSpPr>
              <a:grpSpLocks/>
            </p:cNvGrpSpPr>
            <p:nvPr/>
          </p:nvGrpSpPr>
          <p:grpSpPr bwMode="auto">
            <a:xfrm>
              <a:off x="1006" y="397"/>
              <a:ext cx="212" cy="433"/>
              <a:chOff x="1006" y="397"/>
              <a:chExt cx="212" cy="433"/>
            </a:xfrm>
          </p:grpSpPr>
          <p:sp>
            <p:nvSpPr>
              <p:cNvPr id="96261" name="Oval 7">
                <a:extLst>
                  <a:ext uri="{FF2B5EF4-FFF2-40B4-BE49-F238E27FC236}">
                    <a16:creationId xmlns:a16="http://schemas.microsoft.com/office/drawing/2014/main" id="{305BB40B-10D5-4FCB-B379-0384F4444E96}"/>
                  </a:ext>
                </a:extLst>
              </p:cNvPr>
              <p:cNvSpPr>
                <a:spLocks noChangeArrowheads="1"/>
              </p:cNvSpPr>
              <p:nvPr/>
            </p:nvSpPr>
            <p:spPr bwMode="auto">
              <a:xfrm>
                <a:off x="1022" y="652"/>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a</a:t>
                </a:r>
              </a:p>
            </p:txBody>
          </p:sp>
          <p:sp>
            <p:nvSpPr>
              <p:cNvPr id="96262" name="Text Box 8">
                <a:extLst>
                  <a:ext uri="{FF2B5EF4-FFF2-40B4-BE49-F238E27FC236}">
                    <a16:creationId xmlns:a16="http://schemas.microsoft.com/office/drawing/2014/main" id="{96929DF7-A715-4B10-A220-526A72942429}"/>
                  </a:ext>
                </a:extLst>
              </p:cNvPr>
              <p:cNvSpPr txBox="1">
                <a:spLocks noChangeArrowheads="1"/>
              </p:cNvSpPr>
              <p:nvPr/>
            </p:nvSpPr>
            <p:spPr bwMode="auto">
              <a:xfrm>
                <a:off x="1006" y="39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7</a:t>
                </a:r>
              </a:p>
            </p:txBody>
          </p:sp>
        </p:grpSp>
        <p:grpSp>
          <p:nvGrpSpPr>
            <p:cNvPr id="100466" name="Group 9">
              <a:extLst>
                <a:ext uri="{FF2B5EF4-FFF2-40B4-BE49-F238E27FC236}">
                  <a16:creationId xmlns:a16="http://schemas.microsoft.com/office/drawing/2014/main" id="{4C199F2A-E106-7444-8137-87A3F8B24E45}"/>
                </a:ext>
              </a:extLst>
            </p:cNvPr>
            <p:cNvGrpSpPr>
              <a:grpSpLocks/>
            </p:cNvGrpSpPr>
            <p:nvPr/>
          </p:nvGrpSpPr>
          <p:grpSpPr bwMode="auto">
            <a:xfrm>
              <a:off x="1284" y="409"/>
              <a:ext cx="212" cy="421"/>
              <a:chOff x="1284" y="409"/>
              <a:chExt cx="212" cy="421"/>
            </a:xfrm>
          </p:grpSpPr>
          <p:sp>
            <p:nvSpPr>
              <p:cNvPr id="96264" name="Oval 10">
                <a:extLst>
                  <a:ext uri="{FF2B5EF4-FFF2-40B4-BE49-F238E27FC236}">
                    <a16:creationId xmlns:a16="http://schemas.microsoft.com/office/drawing/2014/main" id="{9AB81A00-9E88-4ECF-BE8B-737711A0964F}"/>
                  </a:ext>
                </a:extLst>
              </p:cNvPr>
              <p:cNvSpPr>
                <a:spLocks noChangeArrowheads="1"/>
              </p:cNvSpPr>
              <p:nvPr/>
            </p:nvSpPr>
            <p:spPr bwMode="auto">
              <a:xfrm>
                <a:off x="1321" y="652"/>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b</a:t>
                </a:r>
              </a:p>
            </p:txBody>
          </p:sp>
          <p:sp>
            <p:nvSpPr>
              <p:cNvPr id="96265" name="Text Box 11">
                <a:extLst>
                  <a:ext uri="{FF2B5EF4-FFF2-40B4-BE49-F238E27FC236}">
                    <a16:creationId xmlns:a16="http://schemas.microsoft.com/office/drawing/2014/main" id="{027E4C1E-6BD1-4E19-BC50-2BE9D2569D04}"/>
                  </a:ext>
                </a:extLst>
              </p:cNvPr>
              <p:cNvSpPr txBox="1">
                <a:spLocks noChangeArrowheads="1"/>
              </p:cNvSpPr>
              <p:nvPr/>
            </p:nvSpPr>
            <p:spPr bwMode="auto">
              <a:xfrm>
                <a:off x="1284" y="40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5</a:t>
                </a:r>
              </a:p>
            </p:txBody>
          </p:sp>
        </p:grpSp>
        <p:grpSp>
          <p:nvGrpSpPr>
            <p:cNvPr id="100467" name="Group 12">
              <a:extLst>
                <a:ext uri="{FF2B5EF4-FFF2-40B4-BE49-F238E27FC236}">
                  <a16:creationId xmlns:a16="http://schemas.microsoft.com/office/drawing/2014/main" id="{62583F20-FAFC-0544-8501-910FD84F5825}"/>
                </a:ext>
              </a:extLst>
            </p:cNvPr>
            <p:cNvGrpSpPr>
              <a:grpSpLocks/>
            </p:cNvGrpSpPr>
            <p:nvPr/>
          </p:nvGrpSpPr>
          <p:grpSpPr bwMode="auto">
            <a:xfrm>
              <a:off x="1585" y="398"/>
              <a:ext cx="212" cy="432"/>
              <a:chOff x="1585" y="398"/>
              <a:chExt cx="212" cy="432"/>
            </a:xfrm>
          </p:grpSpPr>
          <p:sp>
            <p:nvSpPr>
              <p:cNvPr id="96267" name="Oval 13">
                <a:extLst>
                  <a:ext uri="{FF2B5EF4-FFF2-40B4-BE49-F238E27FC236}">
                    <a16:creationId xmlns:a16="http://schemas.microsoft.com/office/drawing/2014/main" id="{EBDC0BD0-6A34-44E8-90D3-2D76BC33B19E}"/>
                  </a:ext>
                </a:extLst>
              </p:cNvPr>
              <p:cNvSpPr>
                <a:spLocks noChangeArrowheads="1"/>
              </p:cNvSpPr>
              <p:nvPr/>
            </p:nvSpPr>
            <p:spPr bwMode="auto">
              <a:xfrm>
                <a:off x="1620" y="652"/>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c</a:t>
                </a:r>
              </a:p>
            </p:txBody>
          </p:sp>
          <p:sp>
            <p:nvSpPr>
              <p:cNvPr id="96268" name="Text Box 14">
                <a:extLst>
                  <a:ext uri="{FF2B5EF4-FFF2-40B4-BE49-F238E27FC236}">
                    <a16:creationId xmlns:a16="http://schemas.microsoft.com/office/drawing/2014/main" id="{F6D87A75-0004-4D24-B7FB-134043C369EA}"/>
                  </a:ext>
                </a:extLst>
              </p:cNvPr>
              <p:cNvSpPr txBox="1">
                <a:spLocks noChangeArrowheads="1"/>
              </p:cNvSpPr>
              <p:nvPr/>
            </p:nvSpPr>
            <p:spPr bwMode="auto">
              <a:xfrm>
                <a:off x="1585" y="39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2</a:t>
                </a:r>
              </a:p>
            </p:txBody>
          </p:sp>
        </p:grpSp>
        <p:grpSp>
          <p:nvGrpSpPr>
            <p:cNvPr id="100468" name="Group 15">
              <a:extLst>
                <a:ext uri="{FF2B5EF4-FFF2-40B4-BE49-F238E27FC236}">
                  <a16:creationId xmlns:a16="http://schemas.microsoft.com/office/drawing/2014/main" id="{ED9D69A3-7B73-5F40-9826-51037EB81577}"/>
                </a:ext>
              </a:extLst>
            </p:cNvPr>
            <p:cNvGrpSpPr>
              <a:grpSpLocks/>
            </p:cNvGrpSpPr>
            <p:nvPr/>
          </p:nvGrpSpPr>
          <p:grpSpPr bwMode="auto">
            <a:xfrm>
              <a:off x="1895" y="399"/>
              <a:ext cx="212" cy="431"/>
              <a:chOff x="1895" y="399"/>
              <a:chExt cx="212" cy="431"/>
            </a:xfrm>
          </p:grpSpPr>
          <p:sp>
            <p:nvSpPr>
              <p:cNvPr id="96270" name="Oval 16">
                <a:extLst>
                  <a:ext uri="{FF2B5EF4-FFF2-40B4-BE49-F238E27FC236}">
                    <a16:creationId xmlns:a16="http://schemas.microsoft.com/office/drawing/2014/main" id="{1B731EC8-1A4C-491E-A516-554556543CB7}"/>
                  </a:ext>
                </a:extLst>
              </p:cNvPr>
              <p:cNvSpPr>
                <a:spLocks noChangeArrowheads="1"/>
              </p:cNvSpPr>
              <p:nvPr/>
            </p:nvSpPr>
            <p:spPr bwMode="auto">
              <a:xfrm>
                <a:off x="1919" y="652"/>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d</a:t>
                </a:r>
              </a:p>
            </p:txBody>
          </p:sp>
          <p:sp>
            <p:nvSpPr>
              <p:cNvPr id="96271" name="Text Box 17">
                <a:extLst>
                  <a:ext uri="{FF2B5EF4-FFF2-40B4-BE49-F238E27FC236}">
                    <a16:creationId xmlns:a16="http://schemas.microsoft.com/office/drawing/2014/main" id="{FB0A87C2-8ACD-48D9-8A3F-A0B81079DEE4}"/>
                  </a:ext>
                </a:extLst>
              </p:cNvPr>
              <p:cNvSpPr txBox="1">
                <a:spLocks noChangeArrowheads="1"/>
              </p:cNvSpPr>
              <p:nvPr/>
            </p:nvSpPr>
            <p:spPr bwMode="auto">
              <a:xfrm>
                <a:off x="1895" y="39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4</a:t>
                </a:r>
              </a:p>
            </p:txBody>
          </p:sp>
        </p:grpSp>
      </p:grpSp>
      <p:grpSp>
        <p:nvGrpSpPr>
          <p:cNvPr id="7" name="Group 18">
            <a:extLst>
              <a:ext uri="{FF2B5EF4-FFF2-40B4-BE49-F238E27FC236}">
                <a16:creationId xmlns:a16="http://schemas.microsoft.com/office/drawing/2014/main" id="{EA44BA81-E348-F649-B804-90B5DA22E09B}"/>
              </a:ext>
            </a:extLst>
          </p:cNvPr>
          <p:cNvGrpSpPr>
            <a:grpSpLocks/>
          </p:cNvGrpSpPr>
          <p:nvPr/>
        </p:nvGrpSpPr>
        <p:grpSpPr bwMode="auto">
          <a:xfrm>
            <a:off x="523875" y="2379663"/>
            <a:ext cx="1912938" cy="1182687"/>
            <a:chOff x="996" y="1318"/>
            <a:chExt cx="1205" cy="745"/>
          </a:xfrm>
        </p:grpSpPr>
        <p:grpSp>
          <p:nvGrpSpPr>
            <p:cNvPr id="100446" name="Group 19">
              <a:extLst>
                <a:ext uri="{FF2B5EF4-FFF2-40B4-BE49-F238E27FC236}">
                  <a16:creationId xmlns:a16="http://schemas.microsoft.com/office/drawing/2014/main" id="{7F022F6E-7867-5344-8B3D-B1066D50C498}"/>
                </a:ext>
              </a:extLst>
            </p:cNvPr>
            <p:cNvGrpSpPr>
              <a:grpSpLocks/>
            </p:cNvGrpSpPr>
            <p:nvPr/>
          </p:nvGrpSpPr>
          <p:grpSpPr bwMode="auto">
            <a:xfrm>
              <a:off x="996" y="1318"/>
              <a:ext cx="228" cy="390"/>
              <a:chOff x="1022" y="477"/>
              <a:chExt cx="228" cy="390"/>
            </a:xfrm>
          </p:grpSpPr>
          <p:sp>
            <p:nvSpPr>
              <p:cNvPr id="96274" name="Oval 20">
                <a:extLst>
                  <a:ext uri="{FF2B5EF4-FFF2-40B4-BE49-F238E27FC236}">
                    <a16:creationId xmlns:a16="http://schemas.microsoft.com/office/drawing/2014/main" id="{4B9C9BF2-71BF-46A0-80D3-FA9AA7069B06}"/>
                  </a:ext>
                </a:extLst>
              </p:cNvPr>
              <p:cNvSpPr>
                <a:spLocks noChangeArrowheads="1"/>
              </p:cNvSpPr>
              <p:nvPr/>
            </p:nvSpPr>
            <p:spPr bwMode="auto">
              <a:xfrm>
                <a:off x="1022"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a</a:t>
                </a:r>
              </a:p>
            </p:txBody>
          </p:sp>
          <p:sp>
            <p:nvSpPr>
              <p:cNvPr id="96275" name="Text Box 21">
                <a:extLst>
                  <a:ext uri="{FF2B5EF4-FFF2-40B4-BE49-F238E27FC236}">
                    <a16:creationId xmlns:a16="http://schemas.microsoft.com/office/drawing/2014/main" id="{112979D0-0CE9-49FD-B452-2C22C30DD208}"/>
                  </a:ext>
                </a:extLst>
              </p:cNvPr>
              <p:cNvSpPr txBox="1">
                <a:spLocks noChangeArrowheads="1"/>
              </p:cNvSpPr>
              <p:nvPr/>
            </p:nvSpPr>
            <p:spPr bwMode="auto">
              <a:xfrm>
                <a:off x="1038" y="47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7</a:t>
                </a:r>
              </a:p>
            </p:txBody>
          </p:sp>
        </p:grpSp>
        <p:grpSp>
          <p:nvGrpSpPr>
            <p:cNvPr id="100447" name="Group 22">
              <a:extLst>
                <a:ext uri="{FF2B5EF4-FFF2-40B4-BE49-F238E27FC236}">
                  <a16:creationId xmlns:a16="http://schemas.microsoft.com/office/drawing/2014/main" id="{1C1690F5-C562-CB45-A097-FD539F1C84DB}"/>
                </a:ext>
              </a:extLst>
            </p:cNvPr>
            <p:cNvGrpSpPr>
              <a:grpSpLocks/>
            </p:cNvGrpSpPr>
            <p:nvPr/>
          </p:nvGrpSpPr>
          <p:grpSpPr bwMode="auto">
            <a:xfrm>
              <a:off x="1334" y="1341"/>
              <a:ext cx="212" cy="378"/>
              <a:chOff x="1316" y="489"/>
              <a:chExt cx="212" cy="378"/>
            </a:xfrm>
          </p:grpSpPr>
          <p:sp>
            <p:nvSpPr>
              <p:cNvPr id="96277" name="Oval 23">
                <a:extLst>
                  <a:ext uri="{FF2B5EF4-FFF2-40B4-BE49-F238E27FC236}">
                    <a16:creationId xmlns:a16="http://schemas.microsoft.com/office/drawing/2014/main" id="{ECAFEA6B-3DCE-47C6-A564-B430ADA41715}"/>
                  </a:ext>
                </a:extLst>
              </p:cNvPr>
              <p:cNvSpPr>
                <a:spLocks noChangeArrowheads="1"/>
              </p:cNvSpPr>
              <p:nvPr/>
            </p:nvSpPr>
            <p:spPr bwMode="auto">
              <a:xfrm>
                <a:off x="1321"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b</a:t>
                </a:r>
              </a:p>
            </p:txBody>
          </p:sp>
          <p:sp>
            <p:nvSpPr>
              <p:cNvPr id="96278" name="Text Box 24">
                <a:extLst>
                  <a:ext uri="{FF2B5EF4-FFF2-40B4-BE49-F238E27FC236}">
                    <a16:creationId xmlns:a16="http://schemas.microsoft.com/office/drawing/2014/main" id="{8AC8F872-C97C-4303-B0F8-A38A12D8C63B}"/>
                  </a:ext>
                </a:extLst>
              </p:cNvPr>
              <p:cNvSpPr txBox="1">
                <a:spLocks noChangeArrowheads="1"/>
              </p:cNvSpPr>
              <p:nvPr/>
            </p:nvSpPr>
            <p:spPr bwMode="auto">
              <a:xfrm>
                <a:off x="1316" y="48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5</a:t>
                </a:r>
              </a:p>
            </p:txBody>
          </p:sp>
        </p:grpSp>
        <p:grpSp>
          <p:nvGrpSpPr>
            <p:cNvPr id="100448" name="Group 25">
              <a:extLst>
                <a:ext uri="{FF2B5EF4-FFF2-40B4-BE49-F238E27FC236}">
                  <a16:creationId xmlns:a16="http://schemas.microsoft.com/office/drawing/2014/main" id="{142A30F5-1D0C-1F49-9473-ADFF0AB9E145}"/>
                </a:ext>
              </a:extLst>
            </p:cNvPr>
            <p:cNvGrpSpPr>
              <a:grpSpLocks/>
            </p:cNvGrpSpPr>
            <p:nvPr/>
          </p:nvGrpSpPr>
          <p:grpSpPr bwMode="auto">
            <a:xfrm>
              <a:off x="1613" y="1342"/>
              <a:ext cx="588" cy="721"/>
              <a:chOff x="1624" y="1453"/>
              <a:chExt cx="588" cy="721"/>
            </a:xfrm>
          </p:grpSpPr>
          <p:grpSp>
            <p:nvGrpSpPr>
              <p:cNvPr id="100449" name="Group 26">
                <a:extLst>
                  <a:ext uri="{FF2B5EF4-FFF2-40B4-BE49-F238E27FC236}">
                    <a16:creationId xmlns:a16="http://schemas.microsoft.com/office/drawing/2014/main" id="{6D8B7D1F-0F35-0741-8D8D-A9E579BF66FF}"/>
                  </a:ext>
                </a:extLst>
              </p:cNvPr>
              <p:cNvGrpSpPr>
                <a:grpSpLocks/>
              </p:cNvGrpSpPr>
              <p:nvPr/>
            </p:nvGrpSpPr>
            <p:grpSpPr bwMode="auto">
              <a:xfrm>
                <a:off x="1624" y="1785"/>
                <a:ext cx="212" cy="389"/>
                <a:chOff x="1617" y="478"/>
                <a:chExt cx="212" cy="389"/>
              </a:xfrm>
            </p:grpSpPr>
            <p:sp>
              <p:nvSpPr>
                <p:cNvPr id="96281" name="Oval 27">
                  <a:extLst>
                    <a:ext uri="{FF2B5EF4-FFF2-40B4-BE49-F238E27FC236}">
                      <a16:creationId xmlns:a16="http://schemas.microsoft.com/office/drawing/2014/main" id="{E07CE248-BA92-44E6-92AD-F1BD76D1BDF4}"/>
                    </a:ext>
                  </a:extLst>
                </p:cNvPr>
                <p:cNvSpPr>
                  <a:spLocks noChangeArrowheads="1"/>
                </p:cNvSpPr>
                <p:nvPr/>
              </p:nvSpPr>
              <p:spPr bwMode="auto">
                <a:xfrm>
                  <a:off x="1620"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c</a:t>
                  </a:r>
                </a:p>
              </p:txBody>
            </p:sp>
            <p:sp>
              <p:nvSpPr>
                <p:cNvPr id="96282" name="Text Box 28">
                  <a:extLst>
                    <a:ext uri="{FF2B5EF4-FFF2-40B4-BE49-F238E27FC236}">
                      <a16:creationId xmlns:a16="http://schemas.microsoft.com/office/drawing/2014/main" id="{7B237826-3095-4CFD-883B-98C3AAD0598D}"/>
                    </a:ext>
                  </a:extLst>
                </p:cNvPr>
                <p:cNvSpPr txBox="1">
                  <a:spLocks noChangeArrowheads="1"/>
                </p:cNvSpPr>
                <p:nvPr/>
              </p:nvSpPr>
              <p:spPr bwMode="auto">
                <a:xfrm>
                  <a:off x="1617" y="47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2</a:t>
                  </a:r>
                </a:p>
              </p:txBody>
            </p:sp>
          </p:grpSp>
          <p:grpSp>
            <p:nvGrpSpPr>
              <p:cNvPr id="100450" name="Group 29">
                <a:extLst>
                  <a:ext uri="{FF2B5EF4-FFF2-40B4-BE49-F238E27FC236}">
                    <a16:creationId xmlns:a16="http://schemas.microsoft.com/office/drawing/2014/main" id="{4C6813F0-4253-3745-9B3A-705391F536F3}"/>
                  </a:ext>
                </a:extLst>
              </p:cNvPr>
              <p:cNvGrpSpPr>
                <a:grpSpLocks/>
              </p:cNvGrpSpPr>
              <p:nvPr/>
            </p:nvGrpSpPr>
            <p:grpSpPr bwMode="auto">
              <a:xfrm>
                <a:off x="1992" y="1786"/>
                <a:ext cx="220" cy="388"/>
                <a:chOff x="1919" y="479"/>
                <a:chExt cx="220" cy="388"/>
              </a:xfrm>
            </p:grpSpPr>
            <p:sp>
              <p:nvSpPr>
                <p:cNvPr id="96284" name="Oval 30">
                  <a:extLst>
                    <a:ext uri="{FF2B5EF4-FFF2-40B4-BE49-F238E27FC236}">
                      <a16:creationId xmlns:a16="http://schemas.microsoft.com/office/drawing/2014/main" id="{29FCC5BB-1C7D-4DAD-B594-3A03C983BACF}"/>
                    </a:ext>
                  </a:extLst>
                </p:cNvPr>
                <p:cNvSpPr>
                  <a:spLocks noChangeArrowheads="1"/>
                </p:cNvSpPr>
                <p:nvPr/>
              </p:nvSpPr>
              <p:spPr bwMode="auto">
                <a:xfrm>
                  <a:off x="1919"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d</a:t>
                  </a:r>
                </a:p>
              </p:txBody>
            </p:sp>
            <p:sp>
              <p:nvSpPr>
                <p:cNvPr id="96285" name="Text Box 31">
                  <a:extLst>
                    <a:ext uri="{FF2B5EF4-FFF2-40B4-BE49-F238E27FC236}">
                      <a16:creationId xmlns:a16="http://schemas.microsoft.com/office/drawing/2014/main" id="{0EBCE349-EC97-46BD-A801-5BEF89C56217}"/>
                    </a:ext>
                  </a:extLst>
                </p:cNvPr>
                <p:cNvSpPr txBox="1">
                  <a:spLocks noChangeArrowheads="1"/>
                </p:cNvSpPr>
                <p:nvPr/>
              </p:nvSpPr>
              <p:spPr bwMode="auto">
                <a:xfrm>
                  <a:off x="1927" y="47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4</a:t>
                  </a:r>
                </a:p>
              </p:txBody>
            </p:sp>
          </p:grpSp>
          <p:grpSp>
            <p:nvGrpSpPr>
              <p:cNvPr id="100451" name="Group 32">
                <a:extLst>
                  <a:ext uri="{FF2B5EF4-FFF2-40B4-BE49-F238E27FC236}">
                    <a16:creationId xmlns:a16="http://schemas.microsoft.com/office/drawing/2014/main" id="{E70EDBE2-104D-874A-B403-DA3081547C59}"/>
                  </a:ext>
                </a:extLst>
              </p:cNvPr>
              <p:cNvGrpSpPr>
                <a:grpSpLocks/>
              </p:cNvGrpSpPr>
              <p:nvPr/>
            </p:nvGrpSpPr>
            <p:grpSpPr bwMode="auto">
              <a:xfrm>
                <a:off x="1816" y="1453"/>
                <a:ext cx="220" cy="388"/>
                <a:chOff x="1782" y="1597"/>
                <a:chExt cx="220" cy="388"/>
              </a:xfrm>
            </p:grpSpPr>
            <p:sp>
              <p:nvSpPr>
                <p:cNvPr id="96287" name="Oval 33">
                  <a:extLst>
                    <a:ext uri="{FF2B5EF4-FFF2-40B4-BE49-F238E27FC236}">
                      <a16:creationId xmlns:a16="http://schemas.microsoft.com/office/drawing/2014/main" id="{235FAAF9-F7A9-4A8B-A9FB-B4E01AD9A9EB}"/>
                    </a:ext>
                  </a:extLst>
                </p:cNvPr>
                <p:cNvSpPr>
                  <a:spLocks noChangeArrowheads="1"/>
                </p:cNvSpPr>
                <p:nvPr/>
              </p:nvSpPr>
              <p:spPr bwMode="auto">
                <a:xfrm>
                  <a:off x="1782" y="1807"/>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288" name="Text Box 34">
                  <a:extLst>
                    <a:ext uri="{FF2B5EF4-FFF2-40B4-BE49-F238E27FC236}">
                      <a16:creationId xmlns:a16="http://schemas.microsoft.com/office/drawing/2014/main" id="{9ED5D9DD-2CBB-4EB1-9BB8-2C5FC86902EE}"/>
                    </a:ext>
                  </a:extLst>
                </p:cNvPr>
                <p:cNvSpPr txBox="1">
                  <a:spLocks noChangeArrowheads="1"/>
                </p:cNvSpPr>
                <p:nvPr/>
              </p:nvSpPr>
              <p:spPr bwMode="auto">
                <a:xfrm>
                  <a:off x="1790" y="159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0000"/>
                      </a:solidFill>
                      <a:latin typeface="+mn-lt"/>
                      <a:ea typeface="+mn-ea"/>
                      <a:cs typeface="+mn-ea"/>
                      <a:sym typeface="+mn-lt"/>
                    </a:rPr>
                    <a:t>6</a:t>
                  </a:r>
                </a:p>
              </p:txBody>
            </p:sp>
          </p:grpSp>
          <p:sp>
            <p:nvSpPr>
              <p:cNvPr id="96289" name="Line 35">
                <a:extLst>
                  <a:ext uri="{FF2B5EF4-FFF2-40B4-BE49-F238E27FC236}">
                    <a16:creationId xmlns:a16="http://schemas.microsoft.com/office/drawing/2014/main" id="{A4606958-2848-441D-A45E-9F9458EFBB3E}"/>
                  </a:ext>
                </a:extLst>
              </p:cNvPr>
              <p:cNvSpPr>
                <a:spLocks noChangeShapeType="1"/>
              </p:cNvSpPr>
              <p:nvPr/>
            </p:nvSpPr>
            <p:spPr bwMode="auto">
              <a:xfrm flipH="1">
                <a:off x="1767" y="1833"/>
                <a:ext cx="10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290" name="Line 36">
                <a:extLst>
                  <a:ext uri="{FF2B5EF4-FFF2-40B4-BE49-F238E27FC236}">
                    <a16:creationId xmlns:a16="http://schemas.microsoft.com/office/drawing/2014/main" id="{A1B665CC-648C-47C7-88FC-68DEA7819848}"/>
                  </a:ext>
                </a:extLst>
              </p:cNvPr>
              <p:cNvSpPr>
                <a:spLocks noChangeShapeType="1"/>
              </p:cNvSpPr>
              <p:nvPr/>
            </p:nvSpPr>
            <p:spPr bwMode="auto">
              <a:xfrm>
                <a:off x="1922" y="1833"/>
                <a:ext cx="112"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grpSp>
        <p:nvGrpSpPr>
          <p:cNvPr id="14" name="Group 37">
            <a:extLst>
              <a:ext uri="{FF2B5EF4-FFF2-40B4-BE49-F238E27FC236}">
                <a16:creationId xmlns:a16="http://schemas.microsoft.com/office/drawing/2014/main" id="{4AB32884-ACA5-9341-ADF1-0F52DB8C4CCF}"/>
              </a:ext>
            </a:extLst>
          </p:cNvPr>
          <p:cNvGrpSpPr>
            <a:grpSpLocks/>
          </p:cNvGrpSpPr>
          <p:nvPr/>
        </p:nvGrpSpPr>
        <p:grpSpPr bwMode="auto">
          <a:xfrm>
            <a:off x="3114675" y="2303463"/>
            <a:ext cx="1982788" cy="1676400"/>
            <a:chOff x="948" y="2391"/>
            <a:chExt cx="1249" cy="1056"/>
          </a:xfrm>
        </p:grpSpPr>
        <p:grpSp>
          <p:nvGrpSpPr>
            <p:cNvPr id="100422" name="Group 38">
              <a:extLst>
                <a:ext uri="{FF2B5EF4-FFF2-40B4-BE49-F238E27FC236}">
                  <a16:creationId xmlns:a16="http://schemas.microsoft.com/office/drawing/2014/main" id="{F035C162-5C80-A346-9A14-5DF767F10DAB}"/>
                </a:ext>
              </a:extLst>
            </p:cNvPr>
            <p:cNvGrpSpPr>
              <a:grpSpLocks/>
            </p:cNvGrpSpPr>
            <p:nvPr/>
          </p:nvGrpSpPr>
          <p:grpSpPr bwMode="auto">
            <a:xfrm>
              <a:off x="948" y="2391"/>
              <a:ext cx="228" cy="390"/>
              <a:chOff x="1022" y="477"/>
              <a:chExt cx="228" cy="390"/>
            </a:xfrm>
          </p:grpSpPr>
          <p:sp>
            <p:nvSpPr>
              <p:cNvPr id="96293" name="Oval 39">
                <a:extLst>
                  <a:ext uri="{FF2B5EF4-FFF2-40B4-BE49-F238E27FC236}">
                    <a16:creationId xmlns:a16="http://schemas.microsoft.com/office/drawing/2014/main" id="{5AB740DC-FEFC-4D7D-9D9F-F33F2273BC7A}"/>
                  </a:ext>
                </a:extLst>
              </p:cNvPr>
              <p:cNvSpPr>
                <a:spLocks noChangeArrowheads="1"/>
              </p:cNvSpPr>
              <p:nvPr/>
            </p:nvSpPr>
            <p:spPr bwMode="auto">
              <a:xfrm>
                <a:off x="1022"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a</a:t>
                </a:r>
              </a:p>
            </p:txBody>
          </p:sp>
          <p:sp>
            <p:nvSpPr>
              <p:cNvPr id="96294" name="Text Box 40">
                <a:extLst>
                  <a:ext uri="{FF2B5EF4-FFF2-40B4-BE49-F238E27FC236}">
                    <a16:creationId xmlns:a16="http://schemas.microsoft.com/office/drawing/2014/main" id="{67C6D65C-1ED6-4CAF-BBBB-5EEFBD957453}"/>
                  </a:ext>
                </a:extLst>
              </p:cNvPr>
              <p:cNvSpPr txBox="1">
                <a:spLocks noChangeArrowheads="1"/>
              </p:cNvSpPr>
              <p:nvPr/>
            </p:nvSpPr>
            <p:spPr bwMode="auto">
              <a:xfrm>
                <a:off x="1038" y="47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7</a:t>
                </a:r>
              </a:p>
            </p:txBody>
          </p:sp>
        </p:grpSp>
        <p:grpSp>
          <p:nvGrpSpPr>
            <p:cNvPr id="100423" name="Group 41">
              <a:extLst>
                <a:ext uri="{FF2B5EF4-FFF2-40B4-BE49-F238E27FC236}">
                  <a16:creationId xmlns:a16="http://schemas.microsoft.com/office/drawing/2014/main" id="{94AFBF26-4AEF-4D4C-8392-5A7573AC9B6E}"/>
                </a:ext>
              </a:extLst>
            </p:cNvPr>
            <p:cNvGrpSpPr>
              <a:grpSpLocks/>
            </p:cNvGrpSpPr>
            <p:nvPr/>
          </p:nvGrpSpPr>
          <p:grpSpPr bwMode="auto">
            <a:xfrm>
              <a:off x="1400" y="2399"/>
              <a:ext cx="797" cy="1048"/>
              <a:chOff x="1645" y="2644"/>
              <a:chExt cx="797" cy="1048"/>
            </a:xfrm>
          </p:grpSpPr>
          <p:grpSp>
            <p:nvGrpSpPr>
              <p:cNvPr id="100424" name="Group 42">
                <a:extLst>
                  <a:ext uri="{FF2B5EF4-FFF2-40B4-BE49-F238E27FC236}">
                    <a16:creationId xmlns:a16="http://schemas.microsoft.com/office/drawing/2014/main" id="{20E871B3-589A-CC4B-A693-019003940C22}"/>
                  </a:ext>
                </a:extLst>
              </p:cNvPr>
              <p:cNvGrpSpPr>
                <a:grpSpLocks/>
              </p:cNvGrpSpPr>
              <p:nvPr/>
            </p:nvGrpSpPr>
            <p:grpSpPr bwMode="auto">
              <a:xfrm>
                <a:off x="1645" y="2992"/>
                <a:ext cx="212" cy="378"/>
                <a:chOff x="1321" y="489"/>
                <a:chExt cx="201" cy="378"/>
              </a:xfrm>
            </p:grpSpPr>
            <p:sp>
              <p:nvSpPr>
                <p:cNvPr id="96297" name="Oval 43">
                  <a:extLst>
                    <a:ext uri="{FF2B5EF4-FFF2-40B4-BE49-F238E27FC236}">
                      <a16:creationId xmlns:a16="http://schemas.microsoft.com/office/drawing/2014/main" id="{55CE9ABB-53BA-46CC-81EB-CE4170FE6FD0}"/>
                    </a:ext>
                  </a:extLst>
                </p:cNvPr>
                <p:cNvSpPr>
                  <a:spLocks noChangeArrowheads="1"/>
                </p:cNvSpPr>
                <p:nvPr/>
              </p:nvSpPr>
              <p:spPr bwMode="auto">
                <a:xfrm>
                  <a:off x="1321"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b</a:t>
                  </a:r>
                </a:p>
              </p:txBody>
            </p:sp>
            <p:sp>
              <p:nvSpPr>
                <p:cNvPr id="96298" name="Text Box 44">
                  <a:extLst>
                    <a:ext uri="{FF2B5EF4-FFF2-40B4-BE49-F238E27FC236}">
                      <a16:creationId xmlns:a16="http://schemas.microsoft.com/office/drawing/2014/main" id="{5A597044-B8CD-4AAF-B009-EFA4C7BD6CE0}"/>
                    </a:ext>
                  </a:extLst>
                </p:cNvPr>
                <p:cNvSpPr txBox="1">
                  <a:spLocks noChangeArrowheads="1"/>
                </p:cNvSpPr>
                <p:nvPr/>
              </p:nvSpPr>
              <p:spPr bwMode="auto">
                <a:xfrm>
                  <a:off x="1321" y="489"/>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5</a:t>
                  </a:r>
                </a:p>
              </p:txBody>
            </p:sp>
          </p:grpSp>
          <p:grpSp>
            <p:nvGrpSpPr>
              <p:cNvPr id="100425" name="Group 45">
                <a:extLst>
                  <a:ext uri="{FF2B5EF4-FFF2-40B4-BE49-F238E27FC236}">
                    <a16:creationId xmlns:a16="http://schemas.microsoft.com/office/drawing/2014/main" id="{5977D393-2E30-3245-948A-D69BD47F0E8A}"/>
                  </a:ext>
                </a:extLst>
              </p:cNvPr>
              <p:cNvGrpSpPr>
                <a:grpSpLocks/>
              </p:cNvGrpSpPr>
              <p:nvPr/>
            </p:nvGrpSpPr>
            <p:grpSpPr bwMode="auto">
              <a:xfrm>
                <a:off x="1854" y="2971"/>
                <a:ext cx="588" cy="721"/>
                <a:chOff x="1624" y="1453"/>
                <a:chExt cx="588" cy="721"/>
              </a:xfrm>
            </p:grpSpPr>
            <p:grpSp>
              <p:nvGrpSpPr>
                <p:cNvPr id="100431" name="Group 46">
                  <a:extLst>
                    <a:ext uri="{FF2B5EF4-FFF2-40B4-BE49-F238E27FC236}">
                      <a16:creationId xmlns:a16="http://schemas.microsoft.com/office/drawing/2014/main" id="{E18AF2E4-7B67-D949-8379-2D58BCB44720}"/>
                    </a:ext>
                  </a:extLst>
                </p:cNvPr>
                <p:cNvGrpSpPr>
                  <a:grpSpLocks/>
                </p:cNvGrpSpPr>
                <p:nvPr/>
              </p:nvGrpSpPr>
              <p:grpSpPr bwMode="auto">
                <a:xfrm>
                  <a:off x="1624" y="1785"/>
                  <a:ext cx="212" cy="389"/>
                  <a:chOff x="1617" y="478"/>
                  <a:chExt cx="212" cy="389"/>
                </a:xfrm>
              </p:grpSpPr>
              <p:sp>
                <p:nvSpPr>
                  <p:cNvPr id="96301" name="Oval 47">
                    <a:extLst>
                      <a:ext uri="{FF2B5EF4-FFF2-40B4-BE49-F238E27FC236}">
                        <a16:creationId xmlns:a16="http://schemas.microsoft.com/office/drawing/2014/main" id="{067133D4-3562-4505-B13C-9CFDB8957039}"/>
                      </a:ext>
                    </a:extLst>
                  </p:cNvPr>
                  <p:cNvSpPr>
                    <a:spLocks noChangeArrowheads="1"/>
                  </p:cNvSpPr>
                  <p:nvPr/>
                </p:nvSpPr>
                <p:spPr bwMode="auto">
                  <a:xfrm>
                    <a:off x="1620"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c</a:t>
                    </a:r>
                  </a:p>
                </p:txBody>
              </p:sp>
              <p:sp>
                <p:nvSpPr>
                  <p:cNvPr id="96302" name="Text Box 48">
                    <a:extLst>
                      <a:ext uri="{FF2B5EF4-FFF2-40B4-BE49-F238E27FC236}">
                        <a16:creationId xmlns:a16="http://schemas.microsoft.com/office/drawing/2014/main" id="{94230A4F-0B20-4F6A-80DA-A0F0E58FB46A}"/>
                      </a:ext>
                    </a:extLst>
                  </p:cNvPr>
                  <p:cNvSpPr txBox="1">
                    <a:spLocks noChangeArrowheads="1"/>
                  </p:cNvSpPr>
                  <p:nvPr/>
                </p:nvSpPr>
                <p:spPr bwMode="auto">
                  <a:xfrm>
                    <a:off x="1617" y="47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2</a:t>
                    </a:r>
                  </a:p>
                </p:txBody>
              </p:sp>
            </p:grpSp>
            <p:grpSp>
              <p:nvGrpSpPr>
                <p:cNvPr id="100432" name="Group 49">
                  <a:extLst>
                    <a:ext uri="{FF2B5EF4-FFF2-40B4-BE49-F238E27FC236}">
                      <a16:creationId xmlns:a16="http://schemas.microsoft.com/office/drawing/2014/main" id="{762E6DF8-FFDF-9F40-A399-07EBB43F570B}"/>
                    </a:ext>
                  </a:extLst>
                </p:cNvPr>
                <p:cNvGrpSpPr>
                  <a:grpSpLocks/>
                </p:cNvGrpSpPr>
                <p:nvPr/>
              </p:nvGrpSpPr>
              <p:grpSpPr bwMode="auto">
                <a:xfrm>
                  <a:off x="1992" y="1786"/>
                  <a:ext cx="220" cy="388"/>
                  <a:chOff x="1919" y="479"/>
                  <a:chExt cx="220" cy="388"/>
                </a:xfrm>
              </p:grpSpPr>
              <p:sp>
                <p:nvSpPr>
                  <p:cNvPr id="96304" name="Oval 50">
                    <a:extLst>
                      <a:ext uri="{FF2B5EF4-FFF2-40B4-BE49-F238E27FC236}">
                        <a16:creationId xmlns:a16="http://schemas.microsoft.com/office/drawing/2014/main" id="{4AFCA24C-CEFB-4E40-8B82-EE0960A13EF9}"/>
                      </a:ext>
                    </a:extLst>
                  </p:cNvPr>
                  <p:cNvSpPr>
                    <a:spLocks noChangeArrowheads="1"/>
                  </p:cNvSpPr>
                  <p:nvPr/>
                </p:nvSpPr>
                <p:spPr bwMode="auto">
                  <a:xfrm>
                    <a:off x="1919"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d</a:t>
                    </a:r>
                  </a:p>
                </p:txBody>
              </p:sp>
              <p:sp>
                <p:nvSpPr>
                  <p:cNvPr id="96305" name="Text Box 51">
                    <a:extLst>
                      <a:ext uri="{FF2B5EF4-FFF2-40B4-BE49-F238E27FC236}">
                        <a16:creationId xmlns:a16="http://schemas.microsoft.com/office/drawing/2014/main" id="{536A9678-6FEA-4F67-BC93-99FAC39D61C2}"/>
                      </a:ext>
                    </a:extLst>
                  </p:cNvPr>
                  <p:cNvSpPr txBox="1">
                    <a:spLocks noChangeArrowheads="1"/>
                  </p:cNvSpPr>
                  <p:nvPr/>
                </p:nvSpPr>
                <p:spPr bwMode="auto">
                  <a:xfrm>
                    <a:off x="1927" y="47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4</a:t>
                    </a:r>
                  </a:p>
                </p:txBody>
              </p:sp>
            </p:grpSp>
            <p:grpSp>
              <p:nvGrpSpPr>
                <p:cNvPr id="100433" name="Group 52">
                  <a:extLst>
                    <a:ext uri="{FF2B5EF4-FFF2-40B4-BE49-F238E27FC236}">
                      <a16:creationId xmlns:a16="http://schemas.microsoft.com/office/drawing/2014/main" id="{0FAD3122-22C8-F847-A6DD-5174854B13F5}"/>
                    </a:ext>
                  </a:extLst>
                </p:cNvPr>
                <p:cNvGrpSpPr>
                  <a:grpSpLocks/>
                </p:cNvGrpSpPr>
                <p:nvPr/>
              </p:nvGrpSpPr>
              <p:grpSpPr bwMode="auto">
                <a:xfrm>
                  <a:off x="1816" y="1453"/>
                  <a:ext cx="172" cy="388"/>
                  <a:chOff x="1782" y="1597"/>
                  <a:chExt cx="172" cy="388"/>
                </a:xfrm>
              </p:grpSpPr>
              <p:sp>
                <p:nvSpPr>
                  <p:cNvPr id="96307" name="Oval 53">
                    <a:extLst>
                      <a:ext uri="{FF2B5EF4-FFF2-40B4-BE49-F238E27FC236}">
                        <a16:creationId xmlns:a16="http://schemas.microsoft.com/office/drawing/2014/main" id="{71054D52-2345-47F1-9B4B-D441A075BA9C}"/>
                      </a:ext>
                    </a:extLst>
                  </p:cNvPr>
                  <p:cNvSpPr>
                    <a:spLocks noChangeArrowheads="1"/>
                  </p:cNvSpPr>
                  <p:nvPr/>
                </p:nvSpPr>
                <p:spPr bwMode="auto">
                  <a:xfrm>
                    <a:off x="1782" y="1807"/>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08" name="Text Box 54">
                    <a:extLst>
                      <a:ext uri="{FF2B5EF4-FFF2-40B4-BE49-F238E27FC236}">
                        <a16:creationId xmlns:a16="http://schemas.microsoft.com/office/drawing/2014/main" id="{3B44E21F-0D42-4C7F-93DD-AE42554D0BEF}"/>
                      </a:ext>
                    </a:extLst>
                  </p:cNvPr>
                  <p:cNvSpPr txBox="1">
                    <a:spLocks noChangeArrowheads="1"/>
                  </p:cNvSpPr>
                  <p:nvPr/>
                </p:nvSpPr>
                <p:spPr bwMode="auto">
                  <a:xfrm>
                    <a:off x="1838" y="159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96309" name="Line 55">
                  <a:extLst>
                    <a:ext uri="{FF2B5EF4-FFF2-40B4-BE49-F238E27FC236}">
                      <a16:creationId xmlns:a16="http://schemas.microsoft.com/office/drawing/2014/main" id="{844562D6-D795-4D9B-BAA1-A8A6E9ED06F0}"/>
                    </a:ext>
                  </a:extLst>
                </p:cNvPr>
                <p:cNvSpPr>
                  <a:spLocks noChangeShapeType="1"/>
                </p:cNvSpPr>
                <p:nvPr/>
              </p:nvSpPr>
              <p:spPr bwMode="auto">
                <a:xfrm flipH="1">
                  <a:off x="1767" y="1833"/>
                  <a:ext cx="10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10" name="Line 56">
                  <a:extLst>
                    <a:ext uri="{FF2B5EF4-FFF2-40B4-BE49-F238E27FC236}">
                      <a16:creationId xmlns:a16="http://schemas.microsoft.com/office/drawing/2014/main" id="{8A17034E-536F-4D08-ADF6-7392712565B1}"/>
                    </a:ext>
                  </a:extLst>
                </p:cNvPr>
                <p:cNvSpPr>
                  <a:spLocks noChangeShapeType="1"/>
                </p:cNvSpPr>
                <p:nvPr/>
              </p:nvSpPr>
              <p:spPr bwMode="auto">
                <a:xfrm>
                  <a:off x="1922" y="1833"/>
                  <a:ext cx="112"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0426" name="Group 57">
                <a:extLst>
                  <a:ext uri="{FF2B5EF4-FFF2-40B4-BE49-F238E27FC236}">
                    <a16:creationId xmlns:a16="http://schemas.microsoft.com/office/drawing/2014/main" id="{5684D654-0DDE-D047-8F38-9A237E05C45D}"/>
                  </a:ext>
                </a:extLst>
              </p:cNvPr>
              <p:cNvGrpSpPr>
                <a:grpSpLocks/>
              </p:cNvGrpSpPr>
              <p:nvPr/>
            </p:nvGrpSpPr>
            <p:grpSpPr bwMode="auto">
              <a:xfrm>
                <a:off x="1793" y="2644"/>
                <a:ext cx="308" cy="378"/>
                <a:chOff x="1276" y="489"/>
                <a:chExt cx="291" cy="378"/>
              </a:xfrm>
            </p:grpSpPr>
            <p:sp>
              <p:nvSpPr>
                <p:cNvPr id="96312" name="Oval 58">
                  <a:extLst>
                    <a:ext uri="{FF2B5EF4-FFF2-40B4-BE49-F238E27FC236}">
                      <a16:creationId xmlns:a16="http://schemas.microsoft.com/office/drawing/2014/main" id="{D70DA59C-2E4E-440D-A3BD-897BE242ACBC}"/>
                    </a:ext>
                  </a:extLst>
                </p:cNvPr>
                <p:cNvSpPr>
                  <a:spLocks noChangeArrowheads="1"/>
                </p:cNvSpPr>
                <p:nvPr/>
              </p:nvSpPr>
              <p:spPr bwMode="auto">
                <a:xfrm>
                  <a:off x="1321" y="689"/>
                  <a:ext cx="163"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13" name="Text Box 59">
                  <a:extLst>
                    <a:ext uri="{FF2B5EF4-FFF2-40B4-BE49-F238E27FC236}">
                      <a16:creationId xmlns:a16="http://schemas.microsoft.com/office/drawing/2014/main" id="{91D75B35-4E11-48F2-BF77-5C882A10E77C}"/>
                    </a:ext>
                  </a:extLst>
                </p:cNvPr>
                <p:cNvSpPr txBox="1">
                  <a:spLocks noChangeArrowheads="1"/>
                </p:cNvSpPr>
                <p:nvPr/>
              </p:nvSpPr>
              <p:spPr bwMode="auto">
                <a:xfrm>
                  <a:off x="1276" y="489"/>
                  <a:ext cx="2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0000"/>
                      </a:solidFill>
                      <a:latin typeface="+mn-lt"/>
                      <a:ea typeface="+mn-ea"/>
                      <a:cs typeface="+mn-ea"/>
                      <a:sym typeface="+mn-lt"/>
                    </a:rPr>
                    <a:t>11</a:t>
                  </a:r>
                </a:p>
              </p:txBody>
            </p:sp>
          </p:grpSp>
          <p:sp>
            <p:nvSpPr>
              <p:cNvPr id="96314" name="Line 60">
                <a:extLst>
                  <a:ext uri="{FF2B5EF4-FFF2-40B4-BE49-F238E27FC236}">
                    <a16:creationId xmlns:a16="http://schemas.microsoft.com/office/drawing/2014/main" id="{DA01BCC8-0BA2-492A-BB6F-39188D43C818}"/>
                  </a:ext>
                </a:extLst>
              </p:cNvPr>
              <p:cNvSpPr>
                <a:spLocks noChangeShapeType="1"/>
              </p:cNvSpPr>
              <p:nvPr/>
            </p:nvSpPr>
            <p:spPr bwMode="auto">
              <a:xfrm flipH="1">
                <a:off x="1800" y="3011"/>
                <a:ext cx="89"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15" name="Line 61">
                <a:extLst>
                  <a:ext uri="{FF2B5EF4-FFF2-40B4-BE49-F238E27FC236}">
                    <a16:creationId xmlns:a16="http://schemas.microsoft.com/office/drawing/2014/main" id="{7F5296C8-7A9E-4BBB-92C3-4C26C3B72D36}"/>
                  </a:ext>
                </a:extLst>
              </p:cNvPr>
              <p:cNvSpPr>
                <a:spLocks noChangeShapeType="1"/>
              </p:cNvSpPr>
              <p:nvPr/>
            </p:nvSpPr>
            <p:spPr bwMode="auto">
              <a:xfrm>
                <a:off x="1978" y="3011"/>
                <a:ext cx="10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grpSp>
        <p:nvGrpSpPr>
          <p:cNvPr id="23" name="Group 62">
            <a:extLst>
              <a:ext uri="{FF2B5EF4-FFF2-40B4-BE49-F238E27FC236}">
                <a16:creationId xmlns:a16="http://schemas.microsoft.com/office/drawing/2014/main" id="{5A0ACA1C-488F-0848-B735-7006E1875483}"/>
              </a:ext>
            </a:extLst>
          </p:cNvPr>
          <p:cNvGrpSpPr>
            <a:grpSpLocks/>
          </p:cNvGrpSpPr>
          <p:nvPr/>
        </p:nvGrpSpPr>
        <p:grpSpPr bwMode="auto">
          <a:xfrm>
            <a:off x="6156325" y="1857375"/>
            <a:ext cx="1871663" cy="2211388"/>
            <a:chOff x="3441" y="1461"/>
            <a:chExt cx="1074" cy="1393"/>
          </a:xfrm>
        </p:grpSpPr>
        <p:grpSp>
          <p:nvGrpSpPr>
            <p:cNvPr id="100393" name="Group 63">
              <a:extLst>
                <a:ext uri="{FF2B5EF4-FFF2-40B4-BE49-F238E27FC236}">
                  <a16:creationId xmlns:a16="http://schemas.microsoft.com/office/drawing/2014/main" id="{037430EB-BF11-C140-A68B-8BC86F4DCC4C}"/>
                </a:ext>
              </a:extLst>
            </p:cNvPr>
            <p:cNvGrpSpPr>
              <a:grpSpLocks/>
            </p:cNvGrpSpPr>
            <p:nvPr/>
          </p:nvGrpSpPr>
          <p:grpSpPr bwMode="auto">
            <a:xfrm>
              <a:off x="3441" y="1767"/>
              <a:ext cx="212" cy="424"/>
              <a:chOff x="985" y="446"/>
              <a:chExt cx="212" cy="424"/>
            </a:xfrm>
          </p:grpSpPr>
          <p:sp>
            <p:nvSpPr>
              <p:cNvPr id="96318" name="Oval 64">
                <a:extLst>
                  <a:ext uri="{FF2B5EF4-FFF2-40B4-BE49-F238E27FC236}">
                    <a16:creationId xmlns:a16="http://schemas.microsoft.com/office/drawing/2014/main" id="{BE1C2649-8DCC-43DB-9CE2-BA4CC8F2F231}"/>
                  </a:ext>
                </a:extLst>
              </p:cNvPr>
              <p:cNvSpPr>
                <a:spLocks noChangeArrowheads="1"/>
              </p:cNvSpPr>
              <p:nvPr/>
            </p:nvSpPr>
            <p:spPr bwMode="auto">
              <a:xfrm>
                <a:off x="1022" y="692"/>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a</a:t>
                </a:r>
              </a:p>
            </p:txBody>
          </p:sp>
          <p:sp>
            <p:nvSpPr>
              <p:cNvPr id="96319" name="Text Box 65">
                <a:extLst>
                  <a:ext uri="{FF2B5EF4-FFF2-40B4-BE49-F238E27FC236}">
                    <a16:creationId xmlns:a16="http://schemas.microsoft.com/office/drawing/2014/main" id="{FF5A34D3-F24B-4658-97C8-F0296C95A08B}"/>
                  </a:ext>
                </a:extLst>
              </p:cNvPr>
              <p:cNvSpPr txBox="1">
                <a:spLocks noChangeArrowheads="1"/>
              </p:cNvSpPr>
              <p:nvPr/>
            </p:nvSpPr>
            <p:spPr bwMode="auto">
              <a:xfrm>
                <a:off x="985" y="44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7</a:t>
                </a:r>
              </a:p>
            </p:txBody>
          </p:sp>
        </p:grpSp>
        <p:grpSp>
          <p:nvGrpSpPr>
            <p:cNvPr id="100394" name="Group 66">
              <a:extLst>
                <a:ext uri="{FF2B5EF4-FFF2-40B4-BE49-F238E27FC236}">
                  <a16:creationId xmlns:a16="http://schemas.microsoft.com/office/drawing/2014/main" id="{E2646C6D-A20B-9649-B050-692CC87011CB}"/>
                </a:ext>
              </a:extLst>
            </p:cNvPr>
            <p:cNvGrpSpPr>
              <a:grpSpLocks/>
            </p:cNvGrpSpPr>
            <p:nvPr/>
          </p:nvGrpSpPr>
          <p:grpSpPr bwMode="auto">
            <a:xfrm>
              <a:off x="3718" y="1805"/>
              <a:ext cx="797" cy="1049"/>
              <a:chOff x="1645" y="2643"/>
              <a:chExt cx="797" cy="1049"/>
            </a:xfrm>
          </p:grpSpPr>
          <p:grpSp>
            <p:nvGrpSpPr>
              <p:cNvPr id="100400" name="Group 67">
                <a:extLst>
                  <a:ext uri="{FF2B5EF4-FFF2-40B4-BE49-F238E27FC236}">
                    <a16:creationId xmlns:a16="http://schemas.microsoft.com/office/drawing/2014/main" id="{C3A837CE-F6AF-5E49-91B5-2FA1552F7455}"/>
                  </a:ext>
                </a:extLst>
              </p:cNvPr>
              <p:cNvGrpSpPr>
                <a:grpSpLocks/>
              </p:cNvGrpSpPr>
              <p:nvPr/>
            </p:nvGrpSpPr>
            <p:grpSpPr bwMode="auto">
              <a:xfrm>
                <a:off x="1645" y="2968"/>
                <a:ext cx="212" cy="402"/>
                <a:chOff x="1321" y="465"/>
                <a:chExt cx="201" cy="402"/>
              </a:xfrm>
            </p:grpSpPr>
            <p:sp>
              <p:nvSpPr>
                <p:cNvPr id="96322" name="Oval 68">
                  <a:extLst>
                    <a:ext uri="{FF2B5EF4-FFF2-40B4-BE49-F238E27FC236}">
                      <a16:creationId xmlns:a16="http://schemas.microsoft.com/office/drawing/2014/main" id="{E087606C-33EF-4ADE-AC35-744D059EBB8E}"/>
                    </a:ext>
                  </a:extLst>
                </p:cNvPr>
                <p:cNvSpPr>
                  <a:spLocks noChangeArrowheads="1"/>
                </p:cNvSpPr>
                <p:nvPr/>
              </p:nvSpPr>
              <p:spPr bwMode="auto">
                <a:xfrm>
                  <a:off x="1321" y="689"/>
                  <a:ext cx="168"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b</a:t>
                  </a:r>
                </a:p>
              </p:txBody>
            </p:sp>
            <p:sp>
              <p:nvSpPr>
                <p:cNvPr id="96323" name="Text Box 69">
                  <a:extLst>
                    <a:ext uri="{FF2B5EF4-FFF2-40B4-BE49-F238E27FC236}">
                      <a16:creationId xmlns:a16="http://schemas.microsoft.com/office/drawing/2014/main" id="{6144E347-B770-40A1-A7E1-957D249919AD}"/>
                    </a:ext>
                  </a:extLst>
                </p:cNvPr>
                <p:cNvSpPr txBox="1">
                  <a:spLocks noChangeArrowheads="1"/>
                </p:cNvSpPr>
                <p:nvPr/>
              </p:nvSpPr>
              <p:spPr bwMode="auto">
                <a:xfrm>
                  <a:off x="1321" y="465"/>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5</a:t>
                  </a:r>
                </a:p>
              </p:txBody>
            </p:sp>
          </p:grpSp>
          <p:grpSp>
            <p:nvGrpSpPr>
              <p:cNvPr id="100401" name="Group 70">
                <a:extLst>
                  <a:ext uri="{FF2B5EF4-FFF2-40B4-BE49-F238E27FC236}">
                    <a16:creationId xmlns:a16="http://schemas.microsoft.com/office/drawing/2014/main" id="{2A45D3FF-6BE6-0F4D-B7ED-F7085368E3E8}"/>
                  </a:ext>
                </a:extLst>
              </p:cNvPr>
              <p:cNvGrpSpPr>
                <a:grpSpLocks/>
              </p:cNvGrpSpPr>
              <p:nvPr/>
            </p:nvGrpSpPr>
            <p:grpSpPr bwMode="auto">
              <a:xfrm>
                <a:off x="1854" y="2971"/>
                <a:ext cx="588" cy="721"/>
                <a:chOff x="1624" y="1453"/>
                <a:chExt cx="588" cy="721"/>
              </a:xfrm>
            </p:grpSpPr>
            <p:grpSp>
              <p:nvGrpSpPr>
                <p:cNvPr id="100407" name="Group 71">
                  <a:extLst>
                    <a:ext uri="{FF2B5EF4-FFF2-40B4-BE49-F238E27FC236}">
                      <a16:creationId xmlns:a16="http://schemas.microsoft.com/office/drawing/2014/main" id="{507D0C69-BF71-A94C-B463-CDC871C6F787}"/>
                    </a:ext>
                  </a:extLst>
                </p:cNvPr>
                <p:cNvGrpSpPr>
                  <a:grpSpLocks/>
                </p:cNvGrpSpPr>
                <p:nvPr/>
              </p:nvGrpSpPr>
              <p:grpSpPr bwMode="auto">
                <a:xfrm>
                  <a:off x="1624" y="1738"/>
                  <a:ext cx="212" cy="436"/>
                  <a:chOff x="1617" y="431"/>
                  <a:chExt cx="212" cy="436"/>
                </a:xfrm>
              </p:grpSpPr>
              <p:sp>
                <p:nvSpPr>
                  <p:cNvPr id="96326" name="Oval 72">
                    <a:extLst>
                      <a:ext uri="{FF2B5EF4-FFF2-40B4-BE49-F238E27FC236}">
                        <a16:creationId xmlns:a16="http://schemas.microsoft.com/office/drawing/2014/main" id="{F4AEF5A4-642D-49A7-8318-23E87D4D4445}"/>
                      </a:ext>
                    </a:extLst>
                  </p:cNvPr>
                  <p:cNvSpPr>
                    <a:spLocks noChangeArrowheads="1"/>
                  </p:cNvSpPr>
                  <p:nvPr/>
                </p:nvSpPr>
                <p:spPr bwMode="auto">
                  <a:xfrm>
                    <a:off x="1618" y="689"/>
                    <a:ext cx="169"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c</a:t>
                    </a:r>
                  </a:p>
                </p:txBody>
              </p:sp>
              <p:sp>
                <p:nvSpPr>
                  <p:cNvPr id="96327" name="Text Box 73">
                    <a:extLst>
                      <a:ext uri="{FF2B5EF4-FFF2-40B4-BE49-F238E27FC236}">
                        <a16:creationId xmlns:a16="http://schemas.microsoft.com/office/drawing/2014/main" id="{8E8226D3-3E90-4D40-A4C5-50D383753863}"/>
                      </a:ext>
                    </a:extLst>
                  </p:cNvPr>
                  <p:cNvSpPr txBox="1">
                    <a:spLocks noChangeArrowheads="1"/>
                  </p:cNvSpPr>
                  <p:nvPr/>
                </p:nvSpPr>
                <p:spPr bwMode="auto">
                  <a:xfrm>
                    <a:off x="1617" y="43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2</a:t>
                    </a:r>
                  </a:p>
                </p:txBody>
              </p:sp>
            </p:grpSp>
            <p:grpSp>
              <p:nvGrpSpPr>
                <p:cNvPr id="100408" name="Group 74">
                  <a:extLst>
                    <a:ext uri="{FF2B5EF4-FFF2-40B4-BE49-F238E27FC236}">
                      <a16:creationId xmlns:a16="http://schemas.microsoft.com/office/drawing/2014/main" id="{9F2C69E3-0BFF-5B47-9810-B433560FE0CE}"/>
                    </a:ext>
                  </a:extLst>
                </p:cNvPr>
                <p:cNvGrpSpPr>
                  <a:grpSpLocks/>
                </p:cNvGrpSpPr>
                <p:nvPr/>
              </p:nvGrpSpPr>
              <p:grpSpPr bwMode="auto">
                <a:xfrm>
                  <a:off x="1992" y="1738"/>
                  <a:ext cx="220" cy="436"/>
                  <a:chOff x="1919" y="431"/>
                  <a:chExt cx="220" cy="436"/>
                </a:xfrm>
              </p:grpSpPr>
              <p:sp>
                <p:nvSpPr>
                  <p:cNvPr id="96329" name="Oval 75">
                    <a:extLst>
                      <a:ext uri="{FF2B5EF4-FFF2-40B4-BE49-F238E27FC236}">
                        <a16:creationId xmlns:a16="http://schemas.microsoft.com/office/drawing/2014/main" id="{35B4A09C-4076-4A57-B457-928AD9A65CCD}"/>
                      </a:ext>
                    </a:extLst>
                  </p:cNvPr>
                  <p:cNvSpPr>
                    <a:spLocks noChangeArrowheads="1"/>
                  </p:cNvSpPr>
                  <p:nvPr/>
                </p:nvSpPr>
                <p:spPr bwMode="auto">
                  <a:xfrm>
                    <a:off x="1919" y="689"/>
                    <a:ext cx="169"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d</a:t>
                    </a:r>
                  </a:p>
                </p:txBody>
              </p:sp>
              <p:sp>
                <p:nvSpPr>
                  <p:cNvPr id="96330" name="Text Box 76">
                    <a:extLst>
                      <a:ext uri="{FF2B5EF4-FFF2-40B4-BE49-F238E27FC236}">
                        <a16:creationId xmlns:a16="http://schemas.microsoft.com/office/drawing/2014/main" id="{C0E1173C-4922-42F1-AF19-12ECA79566C2}"/>
                      </a:ext>
                    </a:extLst>
                  </p:cNvPr>
                  <p:cNvSpPr txBox="1">
                    <a:spLocks noChangeArrowheads="1"/>
                  </p:cNvSpPr>
                  <p:nvPr/>
                </p:nvSpPr>
                <p:spPr bwMode="auto">
                  <a:xfrm>
                    <a:off x="1927" y="43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4</a:t>
                    </a:r>
                  </a:p>
                </p:txBody>
              </p:sp>
            </p:grpSp>
            <p:grpSp>
              <p:nvGrpSpPr>
                <p:cNvPr id="100409" name="Group 77">
                  <a:extLst>
                    <a:ext uri="{FF2B5EF4-FFF2-40B4-BE49-F238E27FC236}">
                      <a16:creationId xmlns:a16="http://schemas.microsoft.com/office/drawing/2014/main" id="{F96AFF3C-F00C-A54D-89A7-B7275555C1DE}"/>
                    </a:ext>
                  </a:extLst>
                </p:cNvPr>
                <p:cNvGrpSpPr>
                  <a:grpSpLocks/>
                </p:cNvGrpSpPr>
                <p:nvPr/>
              </p:nvGrpSpPr>
              <p:grpSpPr bwMode="auto">
                <a:xfrm>
                  <a:off x="1816" y="1453"/>
                  <a:ext cx="172" cy="388"/>
                  <a:chOff x="1782" y="1597"/>
                  <a:chExt cx="172" cy="388"/>
                </a:xfrm>
              </p:grpSpPr>
              <p:sp>
                <p:nvSpPr>
                  <p:cNvPr id="96332" name="Oval 78">
                    <a:extLst>
                      <a:ext uri="{FF2B5EF4-FFF2-40B4-BE49-F238E27FC236}">
                        <a16:creationId xmlns:a16="http://schemas.microsoft.com/office/drawing/2014/main" id="{71D01446-E84D-484D-A7A0-2BC69FB897A2}"/>
                      </a:ext>
                    </a:extLst>
                  </p:cNvPr>
                  <p:cNvSpPr>
                    <a:spLocks noChangeArrowheads="1"/>
                  </p:cNvSpPr>
                  <p:nvPr/>
                </p:nvSpPr>
                <p:spPr bwMode="auto">
                  <a:xfrm>
                    <a:off x="1782" y="1807"/>
                    <a:ext cx="169"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33" name="Text Box 79">
                    <a:extLst>
                      <a:ext uri="{FF2B5EF4-FFF2-40B4-BE49-F238E27FC236}">
                        <a16:creationId xmlns:a16="http://schemas.microsoft.com/office/drawing/2014/main" id="{E9A94232-989B-4BDD-A7C2-1D24D4DE2387}"/>
                      </a:ext>
                    </a:extLst>
                  </p:cNvPr>
                  <p:cNvSpPr txBox="1">
                    <a:spLocks noChangeArrowheads="1"/>
                  </p:cNvSpPr>
                  <p:nvPr/>
                </p:nvSpPr>
                <p:spPr bwMode="auto">
                  <a:xfrm>
                    <a:off x="1838" y="159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96334" name="Line 80">
                  <a:extLst>
                    <a:ext uri="{FF2B5EF4-FFF2-40B4-BE49-F238E27FC236}">
                      <a16:creationId xmlns:a16="http://schemas.microsoft.com/office/drawing/2014/main" id="{F5B4D1C6-E4CD-442C-8643-6D1B0F80ACAA}"/>
                    </a:ext>
                  </a:extLst>
                </p:cNvPr>
                <p:cNvSpPr>
                  <a:spLocks noChangeShapeType="1"/>
                </p:cNvSpPr>
                <p:nvPr/>
              </p:nvSpPr>
              <p:spPr bwMode="auto">
                <a:xfrm flipH="1">
                  <a:off x="1767" y="1833"/>
                  <a:ext cx="10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35" name="Line 81">
                  <a:extLst>
                    <a:ext uri="{FF2B5EF4-FFF2-40B4-BE49-F238E27FC236}">
                      <a16:creationId xmlns:a16="http://schemas.microsoft.com/office/drawing/2014/main" id="{1BBA3FC2-0B45-4EF6-B4D7-98E3FA60C855}"/>
                    </a:ext>
                  </a:extLst>
                </p:cNvPr>
                <p:cNvSpPr>
                  <a:spLocks noChangeShapeType="1"/>
                </p:cNvSpPr>
                <p:nvPr/>
              </p:nvSpPr>
              <p:spPr bwMode="auto">
                <a:xfrm>
                  <a:off x="1920" y="1833"/>
                  <a:ext cx="112"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0402" name="Group 82">
                <a:extLst>
                  <a:ext uri="{FF2B5EF4-FFF2-40B4-BE49-F238E27FC236}">
                    <a16:creationId xmlns:a16="http://schemas.microsoft.com/office/drawing/2014/main" id="{E1C1EDDA-87CE-314D-833E-DC03E7A5224E}"/>
                  </a:ext>
                </a:extLst>
              </p:cNvPr>
              <p:cNvGrpSpPr>
                <a:grpSpLocks/>
              </p:cNvGrpSpPr>
              <p:nvPr/>
            </p:nvGrpSpPr>
            <p:grpSpPr bwMode="auto">
              <a:xfrm>
                <a:off x="1841" y="2643"/>
                <a:ext cx="176" cy="379"/>
                <a:chOff x="1321" y="488"/>
                <a:chExt cx="167" cy="379"/>
              </a:xfrm>
            </p:grpSpPr>
            <p:sp>
              <p:nvSpPr>
                <p:cNvPr id="96337" name="Oval 83">
                  <a:extLst>
                    <a:ext uri="{FF2B5EF4-FFF2-40B4-BE49-F238E27FC236}">
                      <a16:creationId xmlns:a16="http://schemas.microsoft.com/office/drawing/2014/main" id="{9EF2E1CB-8118-4B7A-BBBF-8B6FFFF686C8}"/>
                    </a:ext>
                  </a:extLst>
                </p:cNvPr>
                <p:cNvSpPr>
                  <a:spLocks noChangeArrowheads="1"/>
                </p:cNvSpPr>
                <p:nvPr/>
              </p:nvSpPr>
              <p:spPr bwMode="auto">
                <a:xfrm>
                  <a:off x="1321"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38" name="Text Box 84">
                  <a:extLst>
                    <a:ext uri="{FF2B5EF4-FFF2-40B4-BE49-F238E27FC236}">
                      <a16:creationId xmlns:a16="http://schemas.microsoft.com/office/drawing/2014/main" id="{4C900E94-F340-4DE6-A72A-C98D5BEDACBF}"/>
                    </a:ext>
                  </a:extLst>
                </p:cNvPr>
                <p:cNvSpPr txBox="1">
                  <a:spLocks noChangeArrowheads="1"/>
                </p:cNvSpPr>
                <p:nvPr/>
              </p:nvSpPr>
              <p:spPr bwMode="auto">
                <a:xfrm>
                  <a:off x="1366" y="488"/>
                  <a:ext cx="1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96339" name="Line 85">
                <a:extLst>
                  <a:ext uri="{FF2B5EF4-FFF2-40B4-BE49-F238E27FC236}">
                    <a16:creationId xmlns:a16="http://schemas.microsoft.com/office/drawing/2014/main" id="{89E700A3-C928-40A1-AA5D-ADD5174B39C3}"/>
                  </a:ext>
                </a:extLst>
              </p:cNvPr>
              <p:cNvSpPr>
                <a:spLocks noChangeShapeType="1"/>
              </p:cNvSpPr>
              <p:nvPr/>
            </p:nvSpPr>
            <p:spPr bwMode="auto">
              <a:xfrm flipH="1">
                <a:off x="1800" y="3011"/>
                <a:ext cx="89"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40" name="Line 86">
                <a:extLst>
                  <a:ext uri="{FF2B5EF4-FFF2-40B4-BE49-F238E27FC236}">
                    <a16:creationId xmlns:a16="http://schemas.microsoft.com/office/drawing/2014/main" id="{A5AE0986-D890-4EB7-AFC7-37D2DD71CD78}"/>
                  </a:ext>
                </a:extLst>
              </p:cNvPr>
              <p:cNvSpPr>
                <a:spLocks noChangeShapeType="1"/>
              </p:cNvSpPr>
              <p:nvPr/>
            </p:nvSpPr>
            <p:spPr bwMode="auto">
              <a:xfrm>
                <a:off x="1978" y="3011"/>
                <a:ext cx="98"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0395" name="Group 87">
              <a:extLst>
                <a:ext uri="{FF2B5EF4-FFF2-40B4-BE49-F238E27FC236}">
                  <a16:creationId xmlns:a16="http://schemas.microsoft.com/office/drawing/2014/main" id="{EFB453DE-1361-E14C-B11C-B4334BB583F2}"/>
                </a:ext>
              </a:extLst>
            </p:cNvPr>
            <p:cNvGrpSpPr>
              <a:grpSpLocks/>
            </p:cNvGrpSpPr>
            <p:nvPr/>
          </p:nvGrpSpPr>
          <p:grpSpPr bwMode="auto">
            <a:xfrm>
              <a:off x="3665" y="1461"/>
              <a:ext cx="308" cy="390"/>
              <a:chOff x="990" y="477"/>
              <a:chExt cx="308" cy="390"/>
            </a:xfrm>
          </p:grpSpPr>
          <p:sp>
            <p:nvSpPr>
              <p:cNvPr id="96342" name="Oval 88">
                <a:extLst>
                  <a:ext uri="{FF2B5EF4-FFF2-40B4-BE49-F238E27FC236}">
                    <a16:creationId xmlns:a16="http://schemas.microsoft.com/office/drawing/2014/main" id="{63A0A095-1B31-4C7D-A91C-0B1D19EC733C}"/>
                  </a:ext>
                </a:extLst>
              </p:cNvPr>
              <p:cNvSpPr>
                <a:spLocks noChangeArrowheads="1"/>
              </p:cNvSpPr>
              <p:nvPr/>
            </p:nvSpPr>
            <p:spPr bwMode="auto">
              <a:xfrm>
                <a:off x="1022"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43" name="Text Box 89">
                <a:extLst>
                  <a:ext uri="{FF2B5EF4-FFF2-40B4-BE49-F238E27FC236}">
                    <a16:creationId xmlns:a16="http://schemas.microsoft.com/office/drawing/2014/main" id="{28298045-970F-4CCE-95DA-94D0DD972803}"/>
                  </a:ext>
                </a:extLst>
              </p:cNvPr>
              <p:cNvSpPr txBox="1">
                <a:spLocks noChangeArrowheads="1"/>
              </p:cNvSpPr>
              <p:nvPr/>
            </p:nvSpPr>
            <p:spPr bwMode="auto">
              <a:xfrm>
                <a:off x="990" y="47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0000"/>
                    </a:solidFill>
                    <a:latin typeface="+mn-lt"/>
                    <a:ea typeface="+mn-ea"/>
                    <a:cs typeface="+mn-ea"/>
                    <a:sym typeface="+mn-lt"/>
                  </a:rPr>
                  <a:t>18</a:t>
                </a:r>
              </a:p>
            </p:txBody>
          </p:sp>
        </p:grpSp>
        <p:sp>
          <p:nvSpPr>
            <p:cNvPr id="96344" name="Line 90">
              <a:extLst>
                <a:ext uri="{FF2B5EF4-FFF2-40B4-BE49-F238E27FC236}">
                  <a16:creationId xmlns:a16="http://schemas.microsoft.com/office/drawing/2014/main" id="{AD6C8ABA-F55F-415B-9911-75B11B5CC534}"/>
                </a:ext>
              </a:extLst>
            </p:cNvPr>
            <p:cNvSpPr>
              <a:spLocks noChangeShapeType="1"/>
            </p:cNvSpPr>
            <p:nvPr/>
          </p:nvSpPr>
          <p:spPr bwMode="auto">
            <a:xfrm flipH="1">
              <a:off x="3623" y="1822"/>
              <a:ext cx="1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45" name="Line 91">
              <a:extLst>
                <a:ext uri="{FF2B5EF4-FFF2-40B4-BE49-F238E27FC236}">
                  <a16:creationId xmlns:a16="http://schemas.microsoft.com/office/drawing/2014/main" id="{AD3AC363-D5C6-4C2D-8127-1CA63F690D14}"/>
                </a:ext>
              </a:extLst>
            </p:cNvPr>
            <p:cNvSpPr>
              <a:spLocks noChangeShapeType="1"/>
            </p:cNvSpPr>
            <p:nvPr/>
          </p:nvSpPr>
          <p:spPr bwMode="auto">
            <a:xfrm>
              <a:off x="3812" y="1844"/>
              <a:ext cx="122"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8849" name="Group 92">
            <a:extLst>
              <a:ext uri="{FF2B5EF4-FFF2-40B4-BE49-F238E27FC236}">
                <a16:creationId xmlns:a16="http://schemas.microsoft.com/office/drawing/2014/main" id="{8A3F66C0-AA2C-E440-BEAB-975EDF5643FB}"/>
              </a:ext>
            </a:extLst>
          </p:cNvPr>
          <p:cNvGrpSpPr>
            <a:grpSpLocks/>
          </p:cNvGrpSpPr>
          <p:nvPr/>
        </p:nvGrpSpPr>
        <p:grpSpPr bwMode="auto">
          <a:xfrm>
            <a:off x="3111500" y="4170363"/>
            <a:ext cx="1646238" cy="2211387"/>
            <a:chOff x="3478" y="1461"/>
            <a:chExt cx="1037" cy="1393"/>
          </a:xfrm>
        </p:grpSpPr>
        <p:grpSp>
          <p:nvGrpSpPr>
            <p:cNvPr id="100364" name="Group 93">
              <a:extLst>
                <a:ext uri="{FF2B5EF4-FFF2-40B4-BE49-F238E27FC236}">
                  <a16:creationId xmlns:a16="http://schemas.microsoft.com/office/drawing/2014/main" id="{BA0E143C-939C-334A-A0B8-0AC0C1438EDC}"/>
                </a:ext>
              </a:extLst>
            </p:cNvPr>
            <p:cNvGrpSpPr>
              <a:grpSpLocks/>
            </p:cNvGrpSpPr>
            <p:nvPr/>
          </p:nvGrpSpPr>
          <p:grpSpPr bwMode="auto">
            <a:xfrm>
              <a:off x="3478" y="1798"/>
              <a:ext cx="228" cy="390"/>
              <a:chOff x="1022" y="477"/>
              <a:chExt cx="228" cy="390"/>
            </a:xfrm>
          </p:grpSpPr>
          <p:sp>
            <p:nvSpPr>
              <p:cNvPr id="96348" name="Oval 94">
                <a:extLst>
                  <a:ext uri="{FF2B5EF4-FFF2-40B4-BE49-F238E27FC236}">
                    <a16:creationId xmlns:a16="http://schemas.microsoft.com/office/drawing/2014/main" id="{53333BD4-7E5B-44D2-8351-939EAC92BE42}"/>
                  </a:ext>
                </a:extLst>
              </p:cNvPr>
              <p:cNvSpPr>
                <a:spLocks noChangeArrowheads="1"/>
              </p:cNvSpPr>
              <p:nvPr/>
            </p:nvSpPr>
            <p:spPr bwMode="auto">
              <a:xfrm>
                <a:off x="1022"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a</a:t>
                </a:r>
              </a:p>
            </p:txBody>
          </p:sp>
          <p:sp>
            <p:nvSpPr>
              <p:cNvPr id="96349" name="Text Box 95">
                <a:extLst>
                  <a:ext uri="{FF2B5EF4-FFF2-40B4-BE49-F238E27FC236}">
                    <a16:creationId xmlns:a16="http://schemas.microsoft.com/office/drawing/2014/main" id="{91A1670E-D5AF-4679-9A4B-EBA4BBE6F017}"/>
                  </a:ext>
                </a:extLst>
              </p:cNvPr>
              <p:cNvSpPr txBox="1">
                <a:spLocks noChangeArrowheads="1"/>
              </p:cNvSpPr>
              <p:nvPr/>
            </p:nvSpPr>
            <p:spPr bwMode="auto">
              <a:xfrm>
                <a:off x="1038" y="47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7</a:t>
                </a:r>
              </a:p>
            </p:txBody>
          </p:sp>
        </p:grpSp>
        <p:grpSp>
          <p:nvGrpSpPr>
            <p:cNvPr id="100365" name="Group 96">
              <a:extLst>
                <a:ext uri="{FF2B5EF4-FFF2-40B4-BE49-F238E27FC236}">
                  <a16:creationId xmlns:a16="http://schemas.microsoft.com/office/drawing/2014/main" id="{175401F3-31C7-034B-9617-E336D522E831}"/>
                </a:ext>
              </a:extLst>
            </p:cNvPr>
            <p:cNvGrpSpPr>
              <a:grpSpLocks/>
            </p:cNvGrpSpPr>
            <p:nvPr/>
          </p:nvGrpSpPr>
          <p:grpSpPr bwMode="auto">
            <a:xfrm>
              <a:off x="3718" y="1805"/>
              <a:ext cx="797" cy="1049"/>
              <a:chOff x="1645" y="2643"/>
              <a:chExt cx="797" cy="1049"/>
            </a:xfrm>
          </p:grpSpPr>
          <p:grpSp>
            <p:nvGrpSpPr>
              <p:cNvPr id="100371" name="Group 97">
                <a:extLst>
                  <a:ext uri="{FF2B5EF4-FFF2-40B4-BE49-F238E27FC236}">
                    <a16:creationId xmlns:a16="http://schemas.microsoft.com/office/drawing/2014/main" id="{81B15BBC-2154-824D-8336-CD876294B25B}"/>
                  </a:ext>
                </a:extLst>
              </p:cNvPr>
              <p:cNvGrpSpPr>
                <a:grpSpLocks/>
              </p:cNvGrpSpPr>
              <p:nvPr/>
            </p:nvGrpSpPr>
            <p:grpSpPr bwMode="auto">
              <a:xfrm>
                <a:off x="1645" y="2992"/>
                <a:ext cx="212" cy="378"/>
                <a:chOff x="1321" y="489"/>
                <a:chExt cx="201" cy="378"/>
              </a:xfrm>
            </p:grpSpPr>
            <p:sp>
              <p:nvSpPr>
                <p:cNvPr id="96352" name="Oval 98">
                  <a:extLst>
                    <a:ext uri="{FF2B5EF4-FFF2-40B4-BE49-F238E27FC236}">
                      <a16:creationId xmlns:a16="http://schemas.microsoft.com/office/drawing/2014/main" id="{8057E8FE-AD47-4957-A5B9-1E7E8A812F95}"/>
                    </a:ext>
                  </a:extLst>
                </p:cNvPr>
                <p:cNvSpPr>
                  <a:spLocks noChangeArrowheads="1"/>
                </p:cNvSpPr>
                <p:nvPr/>
              </p:nvSpPr>
              <p:spPr bwMode="auto">
                <a:xfrm>
                  <a:off x="1321"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b</a:t>
                  </a:r>
                </a:p>
              </p:txBody>
            </p:sp>
            <p:sp>
              <p:nvSpPr>
                <p:cNvPr id="96353" name="Text Box 99">
                  <a:extLst>
                    <a:ext uri="{FF2B5EF4-FFF2-40B4-BE49-F238E27FC236}">
                      <a16:creationId xmlns:a16="http://schemas.microsoft.com/office/drawing/2014/main" id="{9666E3EF-3AE9-449B-ADAC-E42DD3E3CC9F}"/>
                    </a:ext>
                  </a:extLst>
                </p:cNvPr>
                <p:cNvSpPr txBox="1">
                  <a:spLocks noChangeArrowheads="1"/>
                </p:cNvSpPr>
                <p:nvPr/>
              </p:nvSpPr>
              <p:spPr bwMode="auto">
                <a:xfrm>
                  <a:off x="1321" y="489"/>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5</a:t>
                  </a:r>
                </a:p>
              </p:txBody>
            </p:sp>
          </p:grpSp>
          <p:grpSp>
            <p:nvGrpSpPr>
              <p:cNvPr id="100372" name="Group 100">
                <a:extLst>
                  <a:ext uri="{FF2B5EF4-FFF2-40B4-BE49-F238E27FC236}">
                    <a16:creationId xmlns:a16="http://schemas.microsoft.com/office/drawing/2014/main" id="{5C2EECDB-A6A9-C04A-8EB3-342F97FDDE18}"/>
                  </a:ext>
                </a:extLst>
              </p:cNvPr>
              <p:cNvGrpSpPr>
                <a:grpSpLocks/>
              </p:cNvGrpSpPr>
              <p:nvPr/>
            </p:nvGrpSpPr>
            <p:grpSpPr bwMode="auto">
              <a:xfrm>
                <a:off x="1854" y="2971"/>
                <a:ext cx="588" cy="721"/>
                <a:chOff x="1624" y="1453"/>
                <a:chExt cx="588" cy="721"/>
              </a:xfrm>
            </p:grpSpPr>
            <p:grpSp>
              <p:nvGrpSpPr>
                <p:cNvPr id="100378" name="Group 101">
                  <a:extLst>
                    <a:ext uri="{FF2B5EF4-FFF2-40B4-BE49-F238E27FC236}">
                      <a16:creationId xmlns:a16="http://schemas.microsoft.com/office/drawing/2014/main" id="{F772A781-9F2D-A64B-95B6-025CFCD373F6}"/>
                    </a:ext>
                  </a:extLst>
                </p:cNvPr>
                <p:cNvGrpSpPr>
                  <a:grpSpLocks/>
                </p:cNvGrpSpPr>
                <p:nvPr/>
              </p:nvGrpSpPr>
              <p:grpSpPr bwMode="auto">
                <a:xfrm>
                  <a:off x="1624" y="1785"/>
                  <a:ext cx="212" cy="389"/>
                  <a:chOff x="1617" y="478"/>
                  <a:chExt cx="212" cy="389"/>
                </a:xfrm>
              </p:grpSpPr>
              <p:sp>
                <p:nvSpPr>
                  <p:cNvPr id="96356" name="Oval 102">
                    <a:extLst>
                      <a:ext uri="{FF2B5EF4-FFF2-40B4-BE49-F238E27FC236}">
                        <a16:creationId xmlns:a16="http://schemas.microsoft.com/office/drawing/2014/main" id="{D72AE222-8BDB-4064-85DC-15AD22DEB04D}"/>
                      </a:ext>
                    </a:extLst>
                  </p:cNvPr>
                  <p:cNvSpPr>
                    <a:spLocks noChangeArrowheads="1"/>
                  </p:cNvSpPr>
                  <p:nvPr/>
                </p:nvSpPr>
                <p:spPr bwMode="auto">
                  <a:xfrm>
                    <a:off x="1620"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c</a:t>
                    </a:r>
                  </a:p>
                </p:txBody>
              </p:sp>
              <p:sp>
                <p:nvSpPr>
                  <p:cNvPr id="96357" name="Text Box 103">
                    <a:extLst>
                      <a:ext uri="{FF2B5EF4-FFF2-40B4-BE49-F238E27FC236}">
                        <a16:creationId xmlns:a16="http://schemas.microsoft.com/office/drawing/2014/main" id="{3630F6E5-8B04-41A0-92A0-69AE5351E126}"/>
                      </a:ext>
                    </a:extLst>
                  </p:cNvPr>
                  <p:cNvSpPr txBox="1">
                    <a:spLocks noChangeArrowheads="1"/>
                  </p:cNvSpPr>
                  <p:nvPr/>
                </p:nvSpPr>
                <p:spPr bwMode="auto">
                  <a:xfrm>
                    <a:off x="1617" y="47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2</a:t>
                    </a:r>
                  </a:p>
                </p:txBody>
              </p:sp>
            </p:grpSp>
            <p:grpSp>
              <p:nvGrpSpPr>
                <p:cNvPr id="100379" name="Group 104">
                  <a:extLst>
                    <a:ext uri="{FF2B5EF4-FFF2-40B4-BE49-F238E27FC236}">
                      <a16:creationId xmlns:a16="http://schemas.microsoft.com/office/drawing/2014/main" id="{89EF029D-74AC-4D4C-B80A-BDD4FEB63DCF}"/>
                    </a:ext>
                  </a:extLst>
                </p:cNvPr>
                <p:cNvGrpSpPr>
                  <a:grpSpLocks/>
                </p:cNvGrpSpPr>
                <p:nvPr/>
              </p:nvGrpSpPr>
              <p:grpSpPr bwMode="auto">
                <a:xfrm>
                  <a:off x="1992" y="1786"/>
                  <a:ext cx="220" cy="388"/>
                  <a:chOff x="1919" y="479"/>
                  <a:chExt cx="220" cy="388"/>
                </a:xfrm>
              </p:grpSpPr>
              <p:sp>
                <p:nvSpPr>
                  <p:cNvPr id="96359" name="Oval 105">
                    <a:extLst>
                      <a:ext uri="{FF2B5EF4-FFF2-40B4-BE49-F238E27FC236}">
                        <a16:creationId xmlns:a16="http://schemas.microsoft.com/office/drawing/2014/main" id="{326A5297-7181-43D0-A18D-C3BBED2E4A4D}"/>
                      </a:ext>
                    </a:extLst>
                  </p:cNvPr>
                  <p:cNvSpPr>
                    <a:spLocks noChangeArrowheads="1"/>
                  </p:cNvSpPr>
                  <p:nvPr/>
                </p:nvSpPr>
                <p:spPr bwMode="auto">
                  <a:xfrm>
                    <a:off x="1919"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d</a:t>
                    </a:r>
                  </a:p>
                </p:txBody>
              </p:sp>
              <p:sp>
                <p:nvSpPr>
                  <p:cNvPr id="96360" name="Text Box 106">
                    <a:extLst>
                      <a:ext uri="{FF2B5EF4-FFF2-40B4-BE49-F238E27FC236}">
                        <a16:creationId xmlns:a16="http://schemas.microsoft.com/office/drawing/2014/main" id="{E3E1516B-4EA5-47AD-B931-802B40A4017B}"/>
                      </a:ext>
                    </a:extLst>
                  </p:cNvPr>
                  <p:cNvSpPr txBox="1">
                    <a:spLocks noChangeArrowheads="1"/>
                  </p:cNvSpPr>
                  <p:nvPr/>
                </p:nvSpPr>
                <p:spPr bwMode="auto">
                  <a:xfrm>
                    <a:off x="1927" y="47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4</a:t>
                    </a:r>
                  </a:p>
                </p:txBody>
              </p:sp>
            </p:grpSp>
            <p:grpSp>
              <p:nvGrpSpPr>
                <p:cNvPr id="100380" name="Group 107">
                  <a:extLst>
                    <a:ext uri="{FF2B5EF4-FFF2-40B4-BE49-F238E27FC236}">
                      <a16:creationId xmlns:a16="http://schemas.microsoft.com/office/drawing/2014/main" id="{8AAA9A0F-C837-9C48-BCFE-361063EF97F9}"/>
                    </a:ext>
                  </a:extLst>
                </p:cNvPr>
                <p:cNvGrpSpPr>
                  <a:grpSpLocks/>
                </p:cNvGrpSpPr>
                <p:nvPr/>
              </p:nvGrpSpPr>
              <p:grpSpPr bwMode="auto">
                <a:xfrm>
                  <a:off x="1816" y="1453"/>
                  <a:ext cx="172" cy="388"/>
                  <a:chOff x="1782" y="1597"/>
                  <a:chExt cx="172" cy="388"/>
                </a:xfrm>
              </p:grpSpPr>
              <p:sp>
                <p:nvSpPr>
                  <p:cNvPr id="96362" name="Oval 108">
                    <a:extLst>
                      <a:ext uri="{FF2B5EF4-FFF2-40B4-BE49-F238E27FC236}">
                        <a16:creationId xmlns:a16="http://schemas.microsoft.com/office/drawing/2014/main" id="{118F7DC4-08AA-4A27-93A6-0AE25B5334FE}"/>
                      </a:ext>
                    </a:extLst>
                  </p:cNvPr>
                  <p:cNvSpPr>
                    <a:spLocks noChangeArrowheads="1"/>
                  </p:cNvSpPr>
                  <p:nvPr/>
                </p:nvSpPr>
                <p:spPr bwMode="auto">
                  <a:xfrm>
                    <a:off x="1782" y="1807"/>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63" name="Text Box 109">
                    <a:extLst>
                      <a:ext uri="{FF2B5EF4-FFF2-40B4-BE49-F238E27FC236}">
                        <a16:creationId xmlns:a16="http://schemas.microsoft.com/office/drawing/2014/main" id="{925CB94E-FB29-47CD-ACE8-8371BC63A17F}"/>
                      </a:ext>
                    </a:extLst>
                  </p:cNvPr>
                  <p:cNvSpPr txBox="1">
                    <a:spLocks noChangeArrowheads="1"/>
                  </p:cNvSpPr>
                  <p:nvPr/>
                </p:nvSpPr>
                <p:spPr bwMode="auto">
                  <a:xfrm>
                    <a:off x="1838" y="159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96364" name="Line 110">
                  <a:extLst>
                    <a:ext uri="{FF2B5EF4-FFF2-40B4-BE49-F238E27FC236}">
                      <a16:creationId xmlns:a16="http://schemas.microsoft.com/office/drawing/2014/main" id="{919BEC97-1489-4854-BE95-EDB69490AAF5}"/>
                    </a:ext>
                  </a:extLst>
                </p:cNvPr>
                <p:cNvSpPr>
                  <a:spLocks noChangeShapeType="1"/>
                </p:cNvSpPr>
                <p:nvPr/>
              </p:nvSpPr>
              <p:spPr bwMode="auto">
                <a:xfrm flipH="1">
                  <a:off x="1767" y="1833"/>
                  <a:ext cx="10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65" name="Line 111">
                  <a:extLst>
                    <a:ext uri="{FF2B5EF4-FFF2-40B4-BE49-F238E27FC236}">
                      <a16:creationId xmlns:a16="http://schemas.microsoft.com/office/drawing/2014/main" id="{ADA09A16-5339-488D-8755-37656968B387}"/>
                    </a:ext>
                  </a:extLst>
                </p:cNvPr>
                <p:cNvSpPr>
                  <a:spLocks noChangeShapeType="1"/>
                </p:cNvSpPr>
                <p:nvPr/>
              </p:nvSpPr>
              <p:spPr bwMode="auto">
                <a:xfrm>
                  <a:off x="1922" y="1833"/>
                  <a:ext cx="112"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0373" name="Group 112">
                <a:extLst>
                  <a:ext uri="{FF2B5EF4-FFF2-40B4-BE49-F238E27FC236}">
                    <a16:creationId xmlns:a16="http://schemas.microsoft.com/office/drawing/2014/main" id="{1F99957B-8032-3848-AF0F-3CCD18E4FF8D}"/>
                  </a:ext>
                </a:extLst>
              </p:cNvPr>
              <p:cNvGrpSpPr>
                <a:grpSpLocks/>
              </p:cNvGrpSpPr>
              <p:nvPr/>
            </p:nvGrpSpPr>
            <p:grpSpPr bwMode="auto">
              <a:xfrm>
                <a:off x="1841" y="2643"/>
                <a:ext cx="176" cy="379"/>
                <a:chOff x="1321" y="488"/>
                <a:chExt cx="167" cy="379"/>
              </a:xfrm>
            </p:grpSpPr>
            <p:sp>
              <p:nvSpPr>
                <p:cNvPr id="96367" name="Oval 113">
                  <a:extLst>
                    <a:ext uri="{FF2B5EF4-FFF2-40B4-BE49-F238E27FC236}">
                      <a16:creationId xmlns:a16="http://schemas.microsoft.com/office/drawing/2014/main" id="{C9557094-A750-4DB2-AD85-3E6EE286406C}"/>
                    </a:ext>
                  </a:extLst>
                </p:cNvPr>
                <p:cNvSpPr>
                  <a:spLocks noChangeArrowheads="1"/>
                </p:cNvSpPr>
                <p:nvPr/>
              </p:nvSpPr>
              <p:spPr bwMode="auto">
                <a:xfrm>
                  <a:off x="1321"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68" name="Text Box 114">
                  <a:extLst>
                    <a:ext uri="{FF2B5EF4-FFF2-40B4-BE49-F238E27FC236}">
                      <a16:creationId xmlns:a16="http://schemas.microsoft.com/office/drawing/2014/main" id="{F68D98C9-7DD8-4862-9066-CC83771088E1}"/>
                    </a:ext>
                  </a:extLst>
                </p:cNvPr>
                <p:cNvSpPr txBox="1">
                  <a:spLocks noChangeArrowheads="1"/>
                </p:cNvSpPr>
                <p:nvPr/>
              </p:nvSpPr>
              <p:spPr bwMode="auto">
                <a:xfrm>
                  <a:off x="1366" y="488"/>
                  <a:ext cx="1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96369" name="Line 115">
                <a:extLst>
                  <a:ext uri="{FF2B5EF4-FFF2-40B4-BE49-F238E27FC236}">
                    <a16:creationId xmlns:a16="http://schemas.microsoft.com/office/drawing/2014/main" id="{70722D5D-F0DA-4869-95C3-62DA0405A24E}"/>
                  </a:ext>
                </a:extLst>
              </p:cNvPr>
              <p:cNvSpPr>
                <a:spLocks noChangeShapeType="1"/>
              </p:cNvSpPr>
              <p:nvPr/>
            </p:nvSpPr>
            <p:spPr bwMode="auto">
              <a:xfrm flipH="1">
                <a:off x="1800" y="3011"/>
                <a:ext cx="89"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70" name="Line 116">
                <a:extLst>
                  <a:ext uri="{FF2B5EF4-FFF2-40B4-BE49-F238E27FC236}">
                    <a16:creationId xmlns:a16="http://schemas.microsoft.com/office/drawing/2014/main" id="{50AFEA0E-66A4-4C3E-9CB0-9360A0D2FC60}"/>
                  </a:ext>
                </a:extLst>
              </p:cNvPr>
              <p:cNvSpPr>
                <a:spLocks noChangeShapeType="1"/>
              </p:cNvSpPr>
              <p:nvPr/>
            </p:nvSpPr>
            <p:spPr bwMode="auto">
              <a:xfrm>
                <a:off x="1978" y="3011"/>
                <a:ext cx="10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0366" name="Group 117">
              <a:extLst>
                <a:ext uri="{FF2B5EF4-FFF2-40B4-BE49-F238E27FC236}">
                  <a16:creationId xmlns:a16="http://schemas.microsoft.com/office/drawing/2014/main" id="{86054BC3-4A96-1245-8BD4-ABB74DE7E959}"/>
                </a:ext>
              </a:extLst>
            </p:cNvPr>
            <p:cNvGrpSpPr>
              <a:grpSpLocks/>
            </p:cNvGrpSpPr>
            <p:nvPr/>
          </p:nvGrpSpPr>
          <p:grpSpPr bwMode="auto">
            <a:xfrm>
              <a:off x="3697" y="1461"/>
              <a:ext cx="180" cy="390"/>
              <a:chOff x="1022" y="477"/>
              <a:chExt cx="180" cy="390"/>
            </a:xfrm>
          </p:grpSpPr>
          <p:sp>
            <p:nvSpPr>
              <p:cNvPr id="96372" name="Oval 118">
                <a:extLst>
                  <a:ext uri="{FF2B5EF4-FFF2-40B4-BE49-F238E27FC236}">
                    <a16:creationId xmlns:a16="http://schemas.microsoft.com/office/drawing/2014/main" id="{0279EC42-99E8-4709-8AC9-F981C98D7B98}"/>
                  </a:ext>
                </a:extLst>
              </p:cNvPr>
              <p:cNvSpPr>
                <a:spLocks noChangeArrowheads="1"/>
              </p:cNvSpPr>
              <p:nvPr/>
            </p:nvSpPr>
            <p:spPr bwMode="auto">
              <a:xfrm>
                <a:off x="1022"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73" name="Text Box 119">
                <a:extLst>
                  <a:ext uri="{FF2B5EF4-FFF2-40B4-BE49-F238E27FC236}">
                    <a16:creationId xmlns:a16="http://schemas.microsoft.com/office/drawing/2014/main" id="{ADA8A9B4-FBC7-4607-BA3A-8EDFCF591BCF}"/>
                  </a:ext>
                </a:extLst>
              </p:cNvPr>
              <p:cNvSpPr txBox="1">
                <a:spLocks noChangeArrowheads="1"/>
              </p:cNvSpPr>
              <p:nvPr/>
            </p:nvSpPr>
            <p:spPr bwMode="auto">
              <a:xfrm>
                <a:off x="1086" y="47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96374" name="Line 120">
              <a:extLst>
                <a:ext uri="{FF2B5EF4-FFF2-40B4-BE49-F238E27FC236}">
                  <a16:creationId xmlns:a16="http://schemas.microsoft.com/office/drawing/2014/main" id="{6B6EDD3D-66AC-4C02-AFCD-81B9B980C1B0}"/>
                </a:ext>
              </a:extLst>
            </p:cNvPr>
            <p:cNvSpPr>
              <a:spLocks noChangeShapeType="1"/>
            </p:cNvSpPr>
            <p:nvPr/>
          </p:nvSpPr>
          <p:spPr bwMode="auto">
            <a:xfrm flipH="1">
              <a:off x="3623" y="1822"/>
              <a:ext cx="1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75" name="Line 121">
              <a:extLst>
                <a:ext uri="{FF2B5EF4-FFF2-40B4-BE49-F238E27FC236}">
                  <a16:creationId xmlns:a16="http://schemas.microsoft.com/office/drawing/2014/main" id="{693F75D0-0C71-4B42-9250-9FA941F93B18}"/>
                </a:ext>
              </a:extLst>
            </p:cNvPr>
            <p:cNvSpPr>
              <a:spLocks noChangeShapeType="1"/>
            </p:cNvSpPr>
            <p:nvPr/>
          </p:nvSpPr>
          <p:spPr bwMode="auto">
            <a:xfrm>
              <a:off x="3812" y="1844"/>
              <a:ext cx="122"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26842" name="AutoShape 122">
            <a:extLst>
              <a:ext uri="{FF2B5EF4-FFF2-40B4-BE49-F238E27FC236}">
                <a16:creationId xmlns:a16="http://schemas.microsoft.com/office/drawing/2014/main" id="{84F1E1F5-FF44-4E16-9306-5CF06CD04577}"/>
              </a:ext>
            </a:extLst>
          </p:cNvPr>
          <p:cNvSpPr>
            <a:spLocks noChangeArrowheads="1"/>
          </p:cNvSpPr>
          <p:nvPr/>
        </p:nvSpPr>
        <p:spPr bwMode="auto">
          <a:xfrm>
            <a:off x="2657475" y="3141663"/>
            <a:ext cx="533400" cy="304800"/>
          </a:xfrm>
          <a:prstGeom prst="rightArrow">
            <a:avLst>
              <a:gd name="adj1" fmla="val 50000"/>
              <a:gd name="adj2" fmla="val 43750"/>
            </a:avLst>
          </a:prstGeom>
          <a:solidFill>
            <a:srgbClr val="7030A0"/>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spcBef>
                <a:spcPct val="20000"/>
              </a:spcBef>
              <a:buFont typeface="Arial" panose="020B0604020202020204" pitchFamily="34" charset="0"/>
              <a:buNone/>
              <a:defRPr/>
            </a:pPr>
            <a:endParaRPr lang="zh-CN" altLang="zh-CN" sz="2400" b="0">
              <a:solidFill>
                <a:srgbClr val="FF0000"/>
              </a:solidFill>
              <a:latin typeface="+mn-lt"/>
              <a:ea typeface="+mn-ea"/>
              <a:cs typeface="+mn-ea"/>
              <a:sym typeface="+mn-lt"/>
            </a:endParaRPr>
          </a:p>
        </p:txBody>
      </p:sp>
      <p:sp>
        <p:nvSpPr>
          <p:cNvPr id="926843" name="AutoShape 123">
            <a:extLst>
              <a:ext uri="{FF2B5EF4-FFF2-40B4-BE49-F238E27FC236}">
                <a16:creationId xmlns:a16="http://schemas.microsoft.com/office/drawing/2014/main" id="{34D4320D-F777-4BD4-98A0-1B6EDBA27945}"/>
              </a:ext>
            </a:extLst>
          </p:cNvPr>
          <p:cNvSpPr>
            <a:spLocks noChangeArrowheads="1"/>
          </p:cNvSpPr>
          <p:nvPr/>
        </p:nvSpPr>
        <p:spPr bwMode="auto">
          <a:xfrm>
            <a:off x="5248275" y="3065463"/>
            <a:ext cx="533400" cy="304800"/>
          </a:xfrm>
          <a:prstGeom prst="rightArrow">
            <a:avLst>
              <a:gd name="adj1" fmla="val 50000"/>
              <a:gd name="adj2" fmla="val 43750"/>
            </a:avLst>
          </a:prstGeom>
          <a:solidFill>
            <a:srgbClr val="7030A0"/>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spcBef>
                <a:spcPct val="20000"/>
              </a:spcBef>
              <a:buFont typeface="Arial" panose="020B0604020202020204" pitchFamily="34" charset="0"/>
              <a:buNone/>
              <a:defRPr/>
            </a:pPr>
            <a:endParaRPr lang="zh-CN" altLang="zh-CN" sz="2400" b="0">
              <a:solidFill>
                <a:srgbClr val="FF0000"/>
              </a:solidFill>
              <a:latin typeface="+mn-lt"/>
              <a:ea typeface="+mn-ea"/>
              <a:cs typeface="+mn-ea"/>
              <a:sym typeface="+mn-lt"/>
            </a:endParaRPr>
          </a:p>
        </p:txBody>
      </p:sp>
      <p:sp>
        <p:nvSpPr>
          <p:cNvPr id="96378" name="Rectangle 124">
            <a:extLst>
              <a:ext uri="{FF2B5EF4-FFF2-40B4-BE49-F238E27FC236}">
                <a16:creationId xmlns:a16="http://schemas.microsoft.com/office/drawing/2014/main" id="{C90F633C-3E83-4A32-A7B8-DDF945665041}"/>
              </a:ext>
            </a:extLst>
          </p:cNvPr>
          <p:cNvSpPr>
            <a:spLocks noChangeArrowheads="1"/>
          </p:cNvSpPr>
          <p:nvPr/>
        </p:nvSpPr>
        <p:spPr bwMode="auto">
          <a:xfrm>
            <a:off x="808038" y="214313"/>
            <a:ext cx="38973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哈夫曼树的构造过程</a:t>
            </a:r>
          </a:p>
        </p:txBody>
      </p:sp>
      <p:sp>
        <p:nvSpPr>
          <p:cNvPr id="926845" name="Rectangle 125">
            <a:extLst>
              <a:ext uri="{FF2B5EF4-FFF2-40B4-BE49-F238E27FC236}">
                <a16:creationId xmlns:a16="http://schemas.microsoft.com/office/drawing/2014/main" id="{02817A26-2506-4C96-AA69-A3146723FD60}"/>
              </a:ext>
            </a:extLst>
          </p:cNvPr>
          <p:cNvSpPr>
            <a:spLocks noChangeArrowheads="1"/>
          </p:cNvSpPr>
          <p:nvPr/>
        </p:nvSpPr>
        <p:spPr bwMode="auto">
          <a:xfrm>
            <a:off x="334963" y="2438400"/>
            <a:ext cx="8534400" cy="1463675"/>
          </a:xfrm>
          <a:prstGeom prst="roundRect">
            <a:avLst>
              <a:gd name="adj" fmla="val 7993"/>
            </a:avLst>
          </a:prstGeom>
          <a:solidFill>
            <a:srgbClr val="E2D9EB"/>
          </a:solidFill>
          <a:ln>
            <a:noFill/>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3200" b="0">
                <a:solidFill>
                  <a:srgbClr val="FF3300"/>
                </a:solidFill>
                <a:ea typeface="微软雅黑" panose="020B0503020204020204" pitchFamily="34" charset="-122"/>
                <a:sym typeface="+mn-lt"/>
              </a:rPr>
              <a:t>操作要点：</a:t>
            </a:r>
            <a:r>
              <a:rPr lang="zh-CN" altLang="en-US" sz="3200" b="0">
                <a:ea typeface="微软雅黑" panose="020B0503020204020204" pitchFamily="34" charset="-122"/>
                <a:sym typeface="+mn-lt"/>
              </a:rPr>
              <a:t>对权值的</a:t>
            </a:r>
            <a:r>
              <a:rPr lang="zh-CN" altLang="en-US" sz="3200" b="0">
                <a:solidFill>
                  <a:srgbClr val="FF3300"/>
                </a:solidFill>
                <a:ea typeface="微软雅黑" panose="020B0503020204020204" pitchFamily="34" charset="-122"/>
                <a:sym typeface="+mn-lt"/>
              </a:rPr>
              <a:t>合并、删除与替换</a:t>
            </a:r>
            <a:r>
              <a:rPr lang="zh-CN" altLang="en-US" sz="3200" b="0">
                <a:ea typeface="微软雅黑" panose="020B0503020204020204" pitchFamily="34" charset="-122"/>
                <a:sym typeface="+mn-lt"/>
              </a:rPr>
              <a:t>，总是合并当前值最小的两个</a:t>
            </a:r>
          </a:p>
        </p:txBody>
      </p:sp>
      <p:sp>
        <p:nvSpPr>
          <p:cNvPr id="926846" name="Rectangle 126">
            <a:extLst>
              <a:ext uri="{FF2B5EF4-FFF2-40B4-BE49-F238E27FC236}">
                <a16:creationId xmlns:a16="http://schemas.microsoft.com/office/drawing/2014/main" id="{34B95A55-9E22-4D94-8C90-D16FE39C21AF}"/>
              </a:ext>
            </a:extLst>
          </p:cNvPr>
          <p:cNvSpPr>
            <a:spLocks noChangeArrowheads="1"/>
          </p:cNvSpPr>
          <p:nvPr/>
        </p:nvSpPr>
        <p:spPr bwMode="auto">
          <a:xfrm>
            <a:off x="334963" y="1125538"/>
            <a:ext cx="8534400" cy="647700"/>
          </a:xfrm>
          <a:prstGeom prst="roundRect">
            <a:avLst/>
          </a:prstGeom>
          <a:solidFill>
            <a:srgbClr val="E2D9EB"/>
          </a:solidFill>
          <a:ln>
            <a:noFill/>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3200" b="0">
                <a:solidFill>
                  <a:srgbClr val="FF3300"/>
                </a:solidFill>
                <a:ea typeface="微软雅黑" panose="020B0503020204020204" pitchFamily="34" charset="-122"/>
                <a:sym typeface="+mn-lt"/>
              </a:rPr>
              <a:t>基本思想：</a:t>
            </a:r>
            <a:r>
              <a:rPr lang="zh-CN" altLang="en-US" sz="3200" b="0">
                <a:ea typeface="微软雅黑" panose="020B0503020204020204" pitchFamily="34" charset="-122"/>
                <a:sym typeface="+mn-lt"/>
              </a:rPr>
              <a:t>使权大的结点靠近根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926842"/>
                                        </p:tgtEl>
                                        <p:attrNameLst>
                                          <p:attrName>style.visibility</p:attrName>
                                        </p:attrNameLst>
                                      </p:cBhvr>
                                      <p:to>
                                        <p:strVal val="visible"/>
                                      </p:to>
                                    </p:set>
                                    <p:animEffect transition="in" filter="blinds(horizontal)">
                                      <p:cBhvr>
                                        <p:cTn id="19" dur="500"/>
                                        <p:tgtEl>
                                          <p:spTgt spid="92684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0-#ppt_w/2"/>
                                          </p:val>
                                        </p:tav>
                                        <p:tav tm="100000">
                                          <p:val>
                                            <p:strVal val="#ppt_x"/>
                                          </p:val>
                                        </p:tav>
                                      </p:tavLst>
                                    </p:anim>
                                    <p:anim calcmode="lin" valueType="num">
                                      <p:cBhvr additive="base">
                                        <p:cTn id="25"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26843"/>
                                        </p:tgtEl>
                                        <p:attrNameLst>
                                          <p:attrName>style.visibility</p:attrName>
                                        </p:attrNameLst>
                                      </p:cBhvr>
                                      <p:to>
                                        <p:strVal val="visible"/>
                                      </p:to>
                                    </p:set>
                                    <p:animEffect transition="in" filter="blinds(horizontal)">
                                      <p:cBhvr>
                                        <p:cTn id="30" dur="500"/>
                                        <p:tgtEl>
                                          <p:spTgt spid="92684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0-#ppt_w/2"/>
                                          </p:val>
                                        </p:tav>
                                        <p:tav tm="100000">
                                          <p:val>
                                            <p:strVal val="#ppt_x"/>
                                          </p:val>
                                        </p:tav>
                                      </p:tavLst>
                                    </p:anim>
                                    <p:anim calcmode="lin" valueType="num">
                                      <p:cBhvr additive="base">
                                        <p:cTn id="3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78849"/>
                                        </p:tgtEl>
                                        <p:attrNameLst>
                                          <p:attrName>style.visibility</p:attrName>
                                        </p:attrNameLst>
                                      </p:cBhvr>
                                      <p:to>
                                        <p:strVal val="visible"/>
                                      </p:to>
                                    </p:set>
                                    <p:anim calcmode="lin" valueType="num">
                                      <p:cBhvr additive="base">
                                        <p:cTn id="41" dur="500" fill="hold"/>
                                        <p:tgtEl>
                                          <p:spTgt spid="78849"/>
                                        </p:tgtEl>
                                        <p:attrNameLst>
                                          <p:attrName>ppt_x</p:attrName>
                                        </p:attrNameLst>
                                      </p:cBhvr>
                                      <p:tavLst>
                                        <p:tav tm="0">
                                          <p:val>
                                            <p:strVal val="0-#ppt_w/2"/>
                                          </p:val>
                                        </p:tav>
                                        <p:tav tm="100000">
                                          <p:val>
                                            <p:strVal val="#ppt_x"/>
                                          </p:val>
                                        </p:tav>
                                      </p:tavLst>
                                    </p:anim>
                                    <p:anim calcmode="lin" valueType="num">
                                      <p:cBhvr additive="base">
                                        <p:cTn id="42" dur="500" fill="hold"/>
                                        <p:tgtEl>
                                          <p:spTgt spid="78849"/>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26846"/>
                                        </p:tgtEl>
                                        <p:attrNameLst>
                                          <p:attrName>style.visibility</p:attrName>
                                        </p:attrNameLst>
                                      </p:cBhvr>
                                      <p:to>
                                        <p:strVal val="visible"/>
                                      </p:to>
                                    </p:set>
                                    <p:anim calcmode="lin" valueType="num">
                                      <p:cBhvr additive="base">
                                        <p:cTn id="47" dur="500" fill="hold"/>
                                        <p:tgtEl>
                                          <p:spTgt spid="926846"/>
                                        </p:tgtEl>
                                        <p:attrNameLst>
                                          <p:attrName>ppt_x</p:attrName>
                                        </p:attrNameLst>
                                      </p:cBhvr>
                                      <p:tavLst>
                                        <p:tav tm="0">
                                          <p:val>
                                            <p:strVal val="#ppt_x"/>
                                          </p:val>
                                        </p:tav>
                                        <p:tav tm="100000">
                                          <p:val>
                                            <p:strVal val="#ppt_x"/>
                                          </p:val>
                                        </p:tav>
                                      </p:tavLst>
                                    </p:anim>
                                    <p:anim calcmode="lin" valueType="num">
                                      <p:cBhvr additive="base">
                                        <p:cTn id="48" dur="500" fill="hold"/>
                                        <p:tgtEl>
                                          <p:spTgt spid="92684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926846"/>
                                        </p:tgtEl>
                                        <p:attrNameLst>
                                          <p:attrName>style.visibility</p:attrName>
                                        </p:attrNameLst>
                                      </p:cBhvr>
                                      <p:to>
                                        <p:strVal val="hidden"/>
                                      </p:to>
                                    </p:set>
                                  </p:sub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26845"/>
                                        </p:tgtEl>
                                        <p:attrNameLst>
                                          <p:attrName>style.visibility</p:attrName>
                                        </p:attrNameLst>
                                      </p:cBhvr>
                                      <p:to>
                                        <p:strVal val="visible"/>
                                      </p:to>
                                    </p:set>
                                    <p:anim calcmode="lin" valueType="num">
                                      <p:cBhvr additive="base">
                                        <p:cTn id="53" dur="500" fill="hold"/>
                                        <p:tgtEl>
                                          <p:spTgt spid="926845"/>
                                        </p:tgtEl>
                                        <p:attrNameLst>
                                          <p:attrName>ppt_x</p:attrName>
                                        </p:attrNameLst>
                                      </p:cBhvr>
                                      <p:tavLst>
                                        <p:tav tm="0">
                                          <p:val>
                                            <p:strVal val="#ppt_x"/>
                                          </p:val>
                                        </p:tav>
                                        <p:tav tm="100000">
                                          <p:val>
                                            <p:strVal val="#ppt_x"/>
                                          </p:val>
                                        </p:tav>
                                      </p:tavLst>
                                    </p:anim>
                                    <p:anim calcmode="lin" valueType="num">
                                      <p:cBhvr additive="base">
                                        <p:cTn id="54" dur="500" fill="hold"/>
                                        <p:tgtEl>
                                          <p:spTgt spid="9268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842" grpId="0" animBg="1"/>
      <p:bldP spid="926843" grpId="0" animBg="1"/>
      <p:bldP spid="926845" grpId="0" animBg="1"/>
      <p:bldP spid="926846"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圆角矩形 3">
            <a:extLst>
              <a:ext uri="{FF2B5EF4-FFF2-40B4-BE49-F238E27FC236}">
                <a16:creationId xmlns:a16="http://schemas.microsoft.com/office/drawing/2014/main" id="{066686C1-2FBC-E04C-97F6-ACEAB17CCC6F}"/>
              </a:ext>
            </a:extLst>
          </p:cNvPr>
          <p:cNvSpPr>
            <a:spLocks noChangeArrowheads="1"/>
          </p:cNvSpPr>
          <p:nvPr/>
        </p:nvSpPr>
        <p:spPr bwMode="auto">
          <a:xfrm>
            <a:off x="2195513" y="3028950"/>
            <a:ext cx="6697662" cy="2763838"/>
          </a:xfrm>
          <a:prstGeom prst="roundRect">
            <a:avLst>
              <a:gd name="adj" fmla="val 3801"/>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97282" name="Rectangle 4">
            <a:extLst>
              <a:ext uri="{FF2B5EF4-FFF2-40B4-BE49-F238E27FC236}">
                <a16:creationId xmlns:a16="http://schemas.microsoft.com/office/drawing/2014/main" id="{570F6852-96D1-45CA-837F-CA474A097366}"/>
              </a:ext>
            </a:extLst>
          </p:cNvPr>
          <p:cNvSpPr>
            <a:spLocks noChangeArrowheads="1"/>
          </p:cNvSpPr>
          <p:nvPr/>
        </p:nvSpPr>
        <p:spPr bwMode="auto">
          <a:xfrm>
            <a:off x="228600" y="1125538"/>
            <a:ext cx="8664575" cy="511175"/>
          </a:xfrm>
          <a:prstGeom prst="roundRect">
            <a:avLst/>
          </a:prstGeom>
          <a:solidFill>
            <a:srgbClr val="A78DC2"/>
          </a:solidFill>
          <a:ln w="9525">
            <a:solidFill>
              <a:srgbClr val="E2D9EB"/>
            </a:solid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chemeClr val="bg1"/>
                </a:solidFill>
                <a:ea typeface="微软雅黑" panose="020B0503020204020204" pitchFamily="34" charset="-122"/>
                <a:sym typeface="+mn-lt"/>
              </a:rPr>
              <a:t>基本思想：概率大的字符用短码，小的用长码，构造哈夫曼树</a:t>
            </a:r>
          </a:p>
        </p:txBody>
      </p:sp>
      <p:sp>
        <p:nvSpPr>
          <p:cNvPr id="97283" name="Rectangle 5">
            <a:extLst>
              <a:ext uri="{FF2B5EF4-FFF2-40B4-BE49-F238E27FC236}">
                <a16:creationId xmlns:a16="http://schemas.microsoft.com/office/drawing/2014/main" id="{BFDFA563-29A0-49AC-8660-FC2B3ED44C31}"/>
              </a:ext>
            </a:extLst>
          </p:cNvPr>
          <p:cNvSpPr>
            <a:spLocks noChangeArrowheads="1"/>
          </p:cNvSpPr>
          <p:nvPr/>
        </p:nvSpPr>
        <p:spPr bwMode="auto">
          <a:xfrm>
            <a:off x="793750" y="241300"/>
            <a:ext cx="45688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哈夫曼编码的构造</a:t>
            </a:r>
          </a:p>
        </p:txBody>
      </p:sp>
      <p:sp>
        <p:nvSpPr>
          <p:cNvPr id="797702" name="Text Box 6">
            <a:extLst>
              <a:ext uri="{FF2B5EF4-FFF2-40B4-BE49-F238E27FC236}">
                <a16:creationId xmlns:a16="http://schemas.microsoft.com/office/drawing/2014/main" id="{0E6EF4DC-A230-4F1D-8699-9546A095A7C3}"/>
              </a:ext>
            </a:extLst>
          </p:cNvPr>
          <p:cNvSpPr txBox="1">
            <a:spLocks noChangeArrowheads="1"/>
          </p:cNvSpPr>
          <p:nvPr/>
        </p:nvSpPr>
        <p:spPr bwMode="auto">
          <a:xfrm>
            <a:off x="241300" y="1708150"/>
            <a:ext cx="8664575" cy="1209675"/>
          </a:xfrm>
          <a:prstGeom prst="roundRect">
            <a:avLst>
              <a:gd name="adj" fmla="val 7212"/>
            </a:avLst>
          </a:prstGeom>
          <a:solidFill>
            <a:schemeClr val="bg2">
              <a:lumMod val="20000"/>
              <a:lumOff val="80000"/>
            </a:schemeClr>
          </a:solidFill>
          <a:ln w="28575">
            <a:no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Wingdings" pitchFamily="2" charset="2"/>
              <a:buNone/>
            </a:pPr>
            <a:r>
              <a:rPr lang="zh-CN" altLang="en-US" sz="2600" b="0">
                <a:ea typeface="微软雅黑" panose="020B0503020204020204" pitchFamily="34" charset="-122"/>
                <a:sym typeface="+mn-lt"/>
              </a:rPr>
              <a:t>例：某系统在通讯时，只出现</a:t>
            </a:r>
            <a:r>
              <a:rPr lang="en-US" altLang="zh-CN" sz="2600" b="0">
                <a:ea typeface="微软雅黑" panose="020B0503020204020204" pitchFamily="34" charset="-122"/>
                <a:sym typeface="+mn-lt"/>
              </a:rPr>
              <a:t>C</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A</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S</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T</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B</a:t>
            </a:r>
            <a:r>
              <a:rPr lang="zh-CN" altLang="en-US" sz="2600" b="0">
                <a:ea typeface="微软雅黑" panose="020B0503020204020204" pitchFamily="34" charset="-122"/>
                <a:sym typeface="+mn-lt"/>
              </a:rPr>
              <a:t>五种字符，其出现频率依次为</a:t>
            </a:r>
            <a:r>
              <a:rPr lang="en-US" altLang="zh-CN" sz="2600" b="0">
                <a:ea typeface="微软雅黑" panose="020B0503020204020204" pitchFamily="34" charset="-122"/>
                <a:sym typeface="+mn-lt"/>
              </a:rPr>
              <a:t>2</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4</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2</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3</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3</a:t>
            </a:r>
            <a:r>
              <a:rPr lang="zh-CN" altLang="en-US" sz="2600" b="0">
                <a:ea typeface="微软雅黑" panose="020B0503020204020204" pitchFamily="34" charset="-122"/>
                <a:sym typeface="+mn-lt"/>
              </a:rPr>
              <a:t>，试设计</a:t>
            </a:r>
            <a:r>
              <a:rPr lang="en-US" altLang="zh-CN" sz="2600" b="0">
                <a:ea typeface="微软雅黑" panose="020B0503020204020204" pitchFamily="34" charset="-122"/>
                <a:sym typeface="+mn-lt"/>
              </a:rPr>
              <a:t>Huffman</a:t>
            </a:r>
            <a:r>
              <a:rPr lang="zh-CN" altLang="en-US" sz="2600" b="0">
                <a:ea typeface="微软雅黑" panose="020B0503020204020204" pitchFamily="34" charset="-122"/>
                <a:sym typeface="+mn-lt"/>
              </a:rPr>
              <a:t>编码。 </a:t>
            </a:r>
          </a:p>
        </p:txBody>
      </p:sp>
      <p:grpSp>
        <p:nvGrpSpPr>
          <p:cNvPr id="2" name="Group 39">
            <a:extLst>
              <a:ext uri="{FF2B5EF4-FFF2-40B4-BE49-F238E27FC236}">
                <a16:creationId xmlns:a16="http://schemas.microsoft.com/office/drawing/2014/main" id="{510A5FEC-A883-9A44-947D-E710FE211979}"/>
              </a:ext>
            </a:extLst>
          </p:cNvPr>
          <p:cNvGrpSpPr>
            <a:grpSpLocks/>
          </p:cNvGrpSpPr>
          <p:nvPr/>
        </p:nvGrpSpPr>
        <p:grpSpPr bwMode="auto">
          <a:xfrm>
            <a:off x="3697288" y="3090863"/>
            <a:ext cx="3962400" cy="2743200"/>
            <a:chOff x="3096" y="1468"/>
            <a:chExt cx="2496" cy="1728"/>
          </a:xfrm>
        </p:grpSpPr>
        <p:sp>
          <p:nvSpPr>
            <p:cNvPr id="97286" name="Oval 7">
              <a:extLst>
                <a:ext uri="{FF2B5EF4-FFF2-40B4-BE49-F238E27FC236}">
                  <a16:creationId xmlns:a16="http://schemas.microsoft.com/office/drawing/2014/main" id="{7E18E62A-9723-41B2-97DC-4E8252481421}"/>
                </a:ext>
              </a:extLst>
            </p:cNvPr>
            <p:cNvSpPr>
              <a:spLocks noChangeArrowheads="1"/>
            </p:cNvSpPr>
            <p:nvPr/>
          </p:nvSpPr>
          <p:spPr bwMode="auto">
            <a:xfrm>
              <a:off x="4008" y="1468"/>
              <a:ext cx="288" cy="288"/>
            </a:xfrm>
            <a:prstGeom prst="ellipse">
              <a:avLst/>
            </a:prstGeom>
            <a:solidFill>
              <a:srgbClr val="F2ED2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latin typeface="+mn-lt"/>
                  <a:ea typeface="+mn-ea"/>
                  <a:cs typeface="+mn-ea"/>
                  <a:sym typeface="+mn-lt"/>
                </a:rPr>
                <a:t>14</a:t>
              </a:r>
            </a:p>
          </p:txBody>
        </p:sp>
        <p:sp>
          <p:nvSpPr>
            <p:cNvPr id="97287" name="Oval 8">
              <a:extLst>
                <a:ext uri="{FF2B5EF4-FFF2-40B4-BE49-F238E27FC236}">
                  <a16:creationId xmlns:a16="http://schemas.microsoft.com/office/drawing/2014/main" id="{43A81D51-CCC2-4CE1-B8AA-94B0C83BBA8B}"/>
                </a:ext>
              </a:extLst>
            </p:cNvPr>
            <p:cNvSpPr>
              <a:spLocks noChangeArrowheads="1"/>
            </p:cNvSpPr>
            <p:nvPr/>
          </p:nvSpPr>
          <p:spPr bwMode="auto">
            <a:xfrm>
              <a:off x="4584" y="1900"/>
              <a:ext cx="288" cy="288"/>
            </a:xfrm>
            <a:prstGeom prst="ellipse">
              <a:avLst/>
            </a:prstGeom>
            <a:solidFill>
              <a:srgbClr val="F2ED2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latin typeface="+mn-lt"/>
                  <a:ea typeface="+mn-ea"/>
                  <a:cs typeface="+mn-ea"/>
                  <a:sym typeface="+mn-lt"/>
                </a:rPr>
                <a:t>8</a:t>
              </a:r>
            </a:p>
          </p:txBody>
        </p:sp>
        <p:sp>
          <p:nvSpPr>
            <p:cNvPr id="97288" name="Oval 9">
              <a:extLst>
                <a:ext uri="{FF2B5EF4-FFF2-40B4-BE49-F238E27FC236}">
                  <a16:creationId xmlns:a16="http://schemas.microsoft.com/office/drawing/2014/main" id="{B567CD04-0A6D-4AC5-B68C-7BC7908B64F5}"/>
                </a:ext>
              </a:extLst>
            </p:cNvPr>
            <p:cNvSpPr>
              <a:spLocks noChangeArrowheads="1"/>
            </p:cNvSpPr>
            <p:nvPr/>
          </p:nvSpPr>
          <p:spPr bwMode="auto">
            <a:xfrm>
              <a:off x="4920" y="2236"/>
              <a:ext cx="288" cy="288"/>
            </a:xfrm>
            <a:prstGeom prst="ellipse">
              <a:avLst/>
            </a:prstGeom>
            <a:solidFill>
              <a:srgbClr val="F2ED2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latin typeface="+mn-lt"/>
                  <a:ea typeface="+mn-ea"/>
                  <a:cs typeface="+mn-ea"/>
                  <a:sym typeface="+mn-lt"/>
                </a:rPr>
                <a:t>4</a:t>
              </a:r>
            </a:p>
          </p:txBody>
        </p:sp>
        <p:sp>
          <p:nvSpPr>
            <p:cNvPr id="97289" name="Oval 10">
              <a:extLst>
                <a:ext uri="{FF2B5EF4-FFF2-40B4-BE49-F238E27FC236}">
                  <a16:creationId xmlns:a16="http://schemas.microsoft.com/office/drawing/2014/main" id="{0BB57F15-9037-4449-B557-3802A98F1A22}"/>
                </a:ext>
              </a:extLst>
            </p:cNvPr>
            <p:cNvSpPr>
              <a:spLocks noChangeArrowheads="1"/>
            </p:cNvSpPr>
            <p:nvPr/>
          </p:nvSpPr>
          <p:spPr bwMode="auto">
            <a:xfrm>
              <a:off x="3528" y="1948"/>
              <a:ext cx="288" cy="288"/>
            </a:xfrm>
            <a:prstGeom prst="ellipse">
              <a:avLst/>
            </a:prstGeom>
            <a:solidFill>
              <a:srgbClr val="F2ED2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latin typeface="+mn-lt"/>
                  <a:ea typeface="+mn-ea"/>
                  <a:cs typeface="+mn-ea"/>
                  <a:sym typeface="+mn-lt"/>
                </a:rPr>
                <a:t>6</a:t>
              </a:r>
            </a:p>
          </p:txBody>
        </p:sp>
        <p:sp>
          <p:nvSpPr>
            <p:cNvPr id="97290" name="Oval 11">
              <a:extLst>
                <a:ext uri="{FF2B5EF4-FFF2-40B4-BE49-F238E27FC236}">
                  <a16:creationId xmlns:a16="http://schemas.microsoft.com/office/drawing/2014/main" id="{B8E893E0-8A50-45FB-B1C0-5D8BD8B2E962}"/>
                </a:ext>
              </a:extLst>
            </p:cNvPr>
            <p:cNvSpPr>
              <a:spLocks noChangeArrowheads="1"/>
            </p:cNvSpPr>
            <p:nvPr/>
          </p:nvSpPr>
          <p:spPr bwMode="auto">
            <a:xfrm>
              <a:off x="4296" y="2284"/>
              <a:ext cx="288" cy="288"/>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4</a:t>
              </a:r>
            </a:p>
          </p:txBody>
        </p:sp>
        <p:sp>
          <p:nvSpPr>
            <p:cNvPr id="97291" name="Oval 12">
              <a:extLst>
                <a:ext uri="{FF2B5EF4-FFF2-40B4-BE49-F238E27FC236}">
                  <a16:creationId xmlns:a16="http://schemas.microsoft.com/office/drawing/2014/main" id="{F46517A1-64D0-4E38-8DF2-00D2D4421F67}"/>
                </a:ext>
              </a:extLst>
            </p:cNvPr>
            <p:cNvSpPr>
              <a:spLocks noChangeArrowheads="1"/>
            </p:cNvSpPr>
            <p:nvPr/>
          </p:nvSpPr>
          <p:spPr bwMode="auto">
            <a:xfrm>
              <a:off x="4632" y="2620"/>
              <a:ext cx="288" cy="288"/>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2</a:t>
              </a:r>
            </a:p>
          </p:txBody>
        </p:sp>
        <p:sp>
          <p:nvSpPr>
            <p:cNvPr id="97292" name="Oval 13">
              <a:extLst>
                <a:ext uri="{FF2B5EF4-FFF2-40B4-BE49-F238E27FC236}">
                  <a16:creationId xmlns:a16="http://schemas.microsoft.com/office/drawing/2014/main" id="{08E52D06-F045-4F20-8255-637C5D23727C}"/>
                </a:ext>
              </a:extLst>
            </p:cNvPr>
            <p:cNvSpPr>
              <a:spLocks noChangeArrowheads="1"/>
            </p:cNvSpPr>
            <p:nvPr/>
          </p:nvSpPr>
          <p:spPr bwMode="auto">
            <a:xfrm>
              <a:off x="5208" y="2620"/>
              <a:ext cx="288" cy="288"/>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2</a:t>
              </a:r>
            </a:p>
          </p:txBody>
        </p:sp>
        <p:sp>
          <p:nvSpPr>
            <p:cNvPr id="97293" name="Line 14">
              <a:extLst>
                <a:ext uri="{FF2B5EF4-FFF2-40B4-BE49-F238E27FC236}">
                  <a16:creationId xmlns:a16="http://schemas.microsoft.com/office/drawing/2014/main" id="{6129BA61-D906-4D72-B2C5-3AF16537572D}"/>
                </a:ext>
              </a:extLst>
            </p:cNvPr>
            <p:cNvSpPr>
              <a:spLocks noChangeShapeType="1"/>
            </p:cNvSpPr>
            <p:nvPr/>
          </p:nvSpPr>
          <p:spPr bwMode="auto">
            <a:xfrm>
              <a:off x="4296" y="1708"/>
              <a:ext cx="33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294" name="Line 15">
              <a:extLst>
                <a:ext uri="{FF2B5EF4-FFF2-40B4-BE49-F238E27FC236}">
                  <a16:creationId xmlns:a16="http://schemas.microsoft.com/office/drawing/2014/main" id="{C090C683-60CB-4A1C-B318-A0FDA4020D8C}"/>
                </a:ext>
              </a:extLst>
            </p:cNvPr>
            <p:cNvSpPr>
              <a:spLocks noChangeShapeType="1"/>
            </p:cNvSpPr>
            <p:nvPr/>
          </p:nvSpPr>
          <p:spPr bwMode="auto">
            <a:xfrm flipH="1">
              <a:off x="4536" y="218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295" name="Line 16">
              <a:extLst>
                <a:ext uri="{FF2B5EF4-FFF2-40B4-BE49-F238E27FC236}">
                  <a16:creationId xmlns:a16="http://schemas.microsoft.com/office/drawing/2014/main" id="{A50C591F-9197-4B4A-85AC-23C5E4441FFC}"/>
                </a:ext>
              </a:extLst>
            </p:cNvPr>
            <p:cNvSpPr>
              <a:spLocks noChangeShapeType="1"/>
            </p:cNvSpPr>
            <p:nvPr/>
          </p:nvSpPr>
          <p:spPr bwMode="auto">
            <a:xfrm flipH="1">
              <a:off x="4824" y="2476"/>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296" name="Line 17">
              <a:extLst>
                <a:ext uri="{FF2B5EF4-FFF2-40B4-BE49-F238E27FC236}">
                  <a16:creationId xmlns:a16="http://schemas.microsoft.com/office/drawing/2014/main" id="{09EF7B2E-6C51-458B-88A2-D7C90FD07411}"/>
                </a:ext>
              </a:extLst>
            </p:cNvPr>
            <p:cNvSpPr>
              <a:spLocks noChangeShapeType="1"/>
            </p:cNvSpPr>
            <p:nvPr/>
          </p:nvSpPr>
          <p:spPr bwMode="auto">
            <a:xfrm>
              <a:off x="5160" y="25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297" name="Line 18">
              <a:extLst>
                <a:ext uri="{FF2B5EF4-FFF2-40B4-BE49-F238E27FC236}">
                  <a16:creationId xmlns:a16="http://schemas.microsoft.com/office/drawing/2014/main" id="{D12A30D4-399D-4C66-AEF9-2A10C8B2F3B0}"/>
                </a:ext>
              </a:extLst>
            </p:cNvPr>
            <p:cNvSpPr>
              <a:spLocks noChangeShapeType="1"/>
            </p:cNvSpPr>
            <p:nvPr/>
          </p:nvSpPr>
          <p:spPr bwMode="auto">
            <a:xfrm>
              <a:off x="4824" y="2140"/>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298" name="Text Box 19">
              <a:extLst>
                <a:ext uri="{FF2B5EF4-FFF2-40B4-BE49-F238E27FC236}">
                  <a16:creationId xmlns:a16="http://schemas.microsoft.com/office/drawing/2014/main" id="{4F0C23B5-1AE7-4579-B1C6-631BE9607094}"/>
                </a:ext>
              </a:extLst>
            </p:cNvPr>
            <p:cNvSpPr txBox="1">
              <a:spLocks noChangeArrowheads="1"/>
            </p:cNvSpPr>
            <p:nvPr/>
          </p:nvSpPr>
          <p:spPr bwMode="auto">
            <a:xfrm>
              <a:off x="3480" y="170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7299" name="Text Box 20">
              <a:extLst>
                <a:ext uri="{FF2B5EF4-FFF2-40B4-BE49-F238E27FC236}">
                  <a16:creationId xmlns:a16="http://schemas.microsoft.com/office/drawing/2014/main" id="{C17EED93-D091-41CE-AE1A-7955F5E30463}"/>
                </a:ext>
              </a:extLst>
            </p:cNvPr>
            <p:cNvSpPr txBox="1">
              <a:spLocks noChangeArrowheads="1"/>
            </p:cNvSpPr>
            <p:nvPr/>
          </p:nvSpPr>
          <p:spPr bwMode="auto">
            <a:xfrm>
              <a:off x="4296" y="20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7300" name="Text Box 21">
              <a:extLst>
                <a:ext uri="{FF2B5EF4-FFF2-40B4-BE49-F238E27FC236}">
                  <a16:creationId xmlns:a16="http://schemas.microsoft.com/office/drawing/2014/main" id="{DE229C7B-5EBB-4DCF-A016-9A04A1BDBBAA}"/>
                </a:ext>
              </a:extLst>
            </p:cNvPr>
            <p:cNvSpPr txBox="1">
              <a:spLocks noChangeArrowheads="1"/>
            </p:cNvSpPr>
            <p:nvPr/>
          </p:nvSpPr>
          <p:spPr bwMode="auto">
            <a:xfrm>
              <a:off x="4680" y="238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7301" name="Text Box 22">
              <a:extLst>
                <a:ext uri="{FF2B5EF4-FFF2-40B4-BE49-F238E27FC236}">
                  <a16:creationId xmlns:a16="http://schemas.microsoft.com/office/drawing/2014/main" id="{222F7717-F516-43D8-841A-F0D0115892F5}"/>
                </a:ext>
              </a:extLst>
            </p:cNvPr>
            <p:cNvSpPr txBox="1">
              <a:spLocks noChangeArrowheads="1"/>
            </p:cNvSpPr>
            <p:nvPr/>
          </p:nvSpPr>
          <p:spPr bwMode="auto">
            <a:xfrm>
              <a:off x="4632" y="161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7302" name="Text Box 23">
              <a:extLst>
                <a:ext uri="{FF2B5EF4-FFF2-40B4-BE49-F238E27FC236}">
                  <a16:creationId xmlns:a16="http://schemas.microsoft.com/office/drawing/2014/main" id="{94C2C069-EE8B-4E70-A9D1-FBD52695DEC7}"/>
                </a:ext>
              </a:extLst>
            </p:cNvPr>
            <p:cNvSpPr txBox="1">
              <a:spLocks noChangeArrowheads="1"/>
            </p:cNvSpPr>
            <p:nvPr/>
          </p:nvSpPr>
          <p:spPr bwMode="auto">
            <a:xfrm>
              <a:off x="4968" y="199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7303" name="Text Box 24">
              <a:extLst>
                <a:ext uri="{FF2B5EF4-FFF2-40B4-BE49-F238E27FC236}">
                  <a16:creationId xmlns:a16="http://schemas.microsoft.com/office/drawing/2014/main" id="{FB88229D-D67B-45B7-B273-04C5F29752BA}"/>
                </a:ext>
              </a:extLst>
            </p:cNvPr>
            <p:cNvSpPr txBox="1">
              <a:spLocks noChangeArrowheads="1"/>
            </p:cNvSpPr>
            <p:nvPr/>
          </p:nvSpPr>
          <p:spPr bwMode="auto">
            <a:xfrm>
              <a:off x="5256" y="238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7304" name="Line 25">
              <a:extLst>
                <a:ext uri="{FF2B5EF4-FFF2-40B4-BE49-F238E27FC236}">
                  <a16:creationId xmlns:a16="http://schemas.microsoft.com/office/drawing/2014/main" id="{EF009205-1788-4BCF-ABC0-D25018038BBE}"/>
                </a:ext>
              </a:extLst>
            </p:cNvPr>
            <p:cNvSpPr>
              <a:spLocks noChangeShapeType="1"/>
            </p:cNvSpPr>
            <p:nvPr/>
          </p:nvSpPr>
          <p:spPr bwMode="auto">
            <a:xfrm flipH="1">
              <a:off x="3768" y="1708"/>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305" name="Oval 26">
              <a:extLst>
                <a:ext uri="{FF2B5EF4-FFF2-40B4-BE49-F238E27FC236}">
                  <a16:creationId xmlns:a16="http://schemas.microsoft.com/office/drawing/2014/main" id="{52CE9E79-26FD-4EB5-BCFA-D47E8EFB0FEC}"/>
                </a:ext>
              </a:extLst>
            </p:cNvPr>
            <p:cNvSpPr>
              <a:spLocks noChangeArrowheads="1"/>
            </p:cNvSpPr>
            <p:nvPr/>
          </p:nvSpPr>
          <p:spPr bwMode="auto">
            <a:xfrm>
              <a:off x="3144" y="2284"/>
              <a:ext cx="288" cy="288"/>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3</a:t>
              </a:r>
            </a:p>
          </p:txBody>
        </p:sp>
        <p:sp>
          <p:nvSpPr>
            <p:cNvPr id="97306" name="Oval 27">
              <a:extLst>
                <a:ext uri="{FF2B5EF4-FFF2-40B4-BE49-F238E27FC236}">
                  <a16:creationId xmlns:a16="http://schemas.microsoft.com/office/drawing/2014/main" id="{812036EF-8DDB-4ADA-B312-C222EC36ABF5}"/>
                </a:ext>
              </a:extLst>
            </p:cNvPr>
            <p:cNvSpPr>
              <a:spLocks noChangeArrowheads="1"/>
            </p:cNvSpPr>
            <p:nvPr/>
          </p:nvSpPr>
          <p:spPr bwMode="auto">
            <a:xfrm>
              <a:off x="3816" y="2284"/>
              <a:ext cx="288" cy="288"/>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3</a:t>
              </a:r>
            </a:p>
          </p:txBody>
        </p:sp>
        <p:sp>
          <p:nvSpPr>
            <p:cNvPr id="97307" name="Line 28">
              <a:extLst>
                <a:ext uri="{FF2B5EF4-FFF2-40B4-BE49-F238E27FC236}">
                  <a16:creationId xmlns:a16="http://schemas.microsoft.com/office/drawing/2014/main" id="{3A934A59-3786-4FFF-B89B-49F84AEA9825}"/>
                </a:ext>
              </a:extLst>
            </p:cNvPr>
            <p:cNvSpPr>
              <a:spLocks noChangeShapeType="1"/>
            </p:cNvSpPr>
            <p:nvPr/>
          </p:nvSpPr>
          <p:spPr bwMode="auto">
            <a:xfrm flipH="1">
              <a:off x="3336" y="2188"/>
              <a:ext cx="24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308" name="Line 29">
              <a:extLst>
                <a:ext uri="{FF2B5EF4-FFF2-40B4-BE49-F238E27FC236}">
                  <a16:creationId xmlns:a16="http://schemas.microsoft.com/office/drawing/2014/main" id="{6629C528-05D5-4B57-A892-B6469C2430AA}"/>
                </a:ext>
              </a:extLst>
            </p:cNvPr>
            <p:cNvSpPr>
              <a:spLocks noChangeShapeType="1"/>
            </p:cNvSpPr>
            <p:nvPr/>
          </p:nvSpPr>
          <p:spPr bwMode="auto">
            <a:xfrm>
              <a:off x="3768" y="218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309" name="Text Box 30">
              <a:extLst>
                <a:ext uri="{FF2B5EF4-FFF2-40B4-BE49-F238E27FC236}">
                  <a16:creationId xmlns:a16="http://schemas.microsoft.com/office/drawing/2014/main" id="{59A44E0C-2272-49F6-B3D4-E75D641DDC19}"/>
                </a:ext>
              </a:extLst>
            </p:cNvPr>
            <p:cNvSpPr txBox="1">
              <a:spLocks noChangeArrowheads="1"/>
            </p:cNvSpPr>
            <p:nvPr/>
          </p:nvSpPr>
          <p:spPr bwMode="auto">
            <a:xfrm>
              <a:off x="3096" y="20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7310" name="Text Box 31">
              <a:extLst>
                <a:ext uri="{FF2B5EF4-FFF2-40B4-BE49-F238E27FC236}">
                  <a16:creationId xmlns:a16="http://schemas.microsoft.com/office/drawing/2014/main" id="{0FA929F9-3F25-4DC1-A4D4-B795A591F429}"/>
                </a:ext>
              </a:extLst>
            </p:cNvPr>
            <p:cNvSpPr txBox="1">
              <a:spLocks noChangeArrowheads="1"/>
            </p:cNvSpPr>
            <p:nvPr/>
          </p:nvSpPr>
          <p:spPr bwMode="auto">
            <a:xfrm>
              <a:off x="3864" y="20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7311" name="Text Box 32">
              <a:extLst>
                <a:ext uri="{FF2B5EF4-FFF2-40B4-BE49-F238E27FC236}">
                  <a16:creationId xmlns:a16="http://schemas.microsoft.com/office/drawing/2014/main" id="{B95B1720-091D-4D6B-AF00-8109F793F2D5}"/>
                </a:ext>
              </a:extLst>
            </p:cNvPr>
            <p:cNvSpPr txBox="1">
              <a:spLocks noChangeArrowheads="1"/>
            </p:cNvSpPr>
            <p:nvPr/>
          </p:nvSpPr>
          <p:spPr bwMode="auto">
            <a:xfrm>
              <a:off x="3096" y="257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 T</a:t>
              </a:r>
            </a:p>
          </p:txBody>
        </p:sp>
        <p:sp>
          <p:nvSpPr>
            <p:cNvPr id="97312" name="Text Box 33">
              <a:extLst>
                <a:ext uri="{FF2B5EF4-FFF2-40B4-BE49-F238E27FC236}">
                  <a16:creationId xmlns:a16="http://schemas.microsoft.com/office/drawing/2014/main" id="{53C74A24-BF52-407F-A5A9-654458E9A6CC}"/>
                </a:ext>
              </a:extLst>
            </p:cNvPr>
            <p:cNvSpPr txBox="1">
              <a:spLocks noChangeArrowheads="1"/>
            </p:cNvSpPr>
            <p:nvPr/>
          </p:nvSpPr>
          <p:spPr bwMode="auto">
            <a:xfrm>
              <a:off x="3720" y="257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 B</a:t>
              </a:r>
            </a:p>
          </p:txBody>
        </p:sp>
        <p:sp>
          <p:nvSpPr>
            <p:cNvPr id="97313" name="Text Box 34">
              <a:extLst>
                <a:ext uri="{FF2B5EF4-FFF2-40B4-BE49-F238E27FC236}">
                  <a16:creationId xmlns:a16="http://schemas.microsoft.com/office/drawing/2014/main" id="{58533494-16E3-438B-AEC9-DF04F2E3514F}"/>
                </a:ext>
              </a:extLst>
            </p:cNvPr>
            <p:cNvSpPr txBox="1">
              <a:spLocks noChangeArrowheads="1"/>
            </p:cNvSpPr>
            <p:nvPr/>
          </p:nvSpPr>
          <p:spPr bwMode="auto">
            <a:xfrm>
              <a:off x="4104" y="2524"/>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 A</a:t>
              </a:r>
            </a:p>
          </p:txBody>
        </p:sp>
        <p:sp>
          <p:nvSpPr>
            <p:cNvPr id="97314" name="Text Box 35">
              <a:extLst>
                <a:ext uri="{FF2B5EF4-FFF2-40B4-BE49-F238E27FC236}">
                  <a16:creationId xmlns:a16="http://schemas.microsoft.com/office/drawing/2014/main" id="{AA3B40A4-3854-4F5F-ABAF-65E1FC63D519}"/>
                </a:ext>
              </a:extLst>
            </p:cNvPr>
            <p:cNvSpPr txBox="1">
              <a:spLocks noChangeArrowheads="1"/>
            </p:cNvSpPr>
            <p:nvPr/>
          </p:nvSpPr>
          <p:spPr bwMode="auto">
            <a:xfrm>
              <a:off x="4440" y="286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 C</a:t>
              </a:r>
            </a:p>
          </p:txBody>
        </p:sp>
        <p:sp>
          <p:nvSpPr>
            <p:cNvPr id="97315" name="Text Box 36">
              <a:extLst>
                <a:ext uri="{FF2B5EF4-FFF2-40B4-BE49-F238E27FC236}">
                  <a16:creationId xmlns:a16="http://schemas.microsoft.com/office/drawing/2014/main" id="{4CC1A419-8215-4406-A883-2C305E601853}"/>
                </a:ext>
              </a:extLst>
            </p:cNvPr>
            <p:cNvSpPr txBox="1">
              <a:spLocks noChangeArrowheads="1"/>
            </p:cNvSpPr>
            <p:nvPr/>
          </p:nvSpPr>
          <p:spPr bwMode="auto">
            <a:xfrm>
              <a:off x="5064" y="290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dirty="0">
                  <a:latin typeface="+mn-lt"/>
                  <a:ea typeface="+mn-ea"/>
                  <a:cs typeface="+mn-ea"/>
                  <a:sym typeface="+mn-lt"/>
                </a:rPr>
                <a:t> S</a:t>
              </a:r>
            </a:p>
          </p:txBody>
        </p:sp>
      </p:grpSp>
      <p:sp>
        <p:nvSpPr>
          <p:cNvPr id="797734" name="Rectangle 38">
            <a:extLst>
              <a:ext uri="{FF2B5EF4-FFF2-40B4-BE49-F238E27FC236}">
                <a16:creationId xmlns:a16="http://schemas.microsoft.com/office/drawing/2014/main" id="{E7609051-1C3B-4FAE-9422-B9254CBFADB2}"/>
              </a:ext>
            </a:extLst>
          </p:cNvPr>
          <p:cNvSpPr>
            <a:spLocks noChangeArrowheads="1"/>
          </p:cNvSpPr>
          <p:nvPr/>
        </p:nvSpPr>
        <p:spPr bwMode="auto">
          <a:xfrm>
            <a:off x="266700" y="3016250"/>
            <a:ext cx="1727200" cy="2741613"/>
          </a:xfrm>
          <a:prstGeom prst="roundRect">
            <a:avLst>
              <a:gd name="adj" fmla="val 7255"/>
            </a:avLst>
          </a:prstGeom>
          <a:solidFill>
            <a:srgbClr val="E2D9EB"/>
          </a:solidFill>
          <a:ln>
            <a:noFill/>
          </a:ln>
        </p:spPr>
        <p:txBody>
          <a:bodyPr anchor="ct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20000"/>
              </a:spcBef>
              <a:buFont typeface="Arial" panose="020B0604020202020204" pitchFamily="34" charset="0"/>
              <a:buNone/>
              <a:defRPr/>
            </a:pPr>
            <a:r>
              <a:rPr lang="en-US" altLang="zh-CN" b="0" dirty="0">
                <a:latin typeface="+mn-lt"/>
                <a:ea typeface="+mn-ea"/>
                <a:cs typeface="+mn-ea"/>
                <a:sym typeface="+mn-lt"/>
              </a:rPr>
              <a:t>T</a:t>
            </a:r>
            <a:r>
              <a:rPr lang="zh-CN" altLang="en-US" b="0" dirty="0">
                <a:latin typeface="+mn-lt"/>
                <a:ea typeface="+mn-ea"/>
                <a:cs typeface="+mn-ea"/>
                <a:sym typeface="+mn-lt"/>
              </a:rPr>
              <a:t>　 </a:t>
            </a:r>
            <a:r>
              <a:rPr lang="en-US" altLang="zh-CN" b="0" dirty="0">
                <a:latin typeface="+mn-lt"/>
                <a:ea typeface="+mn-ea"/>
                <a:cs typeface="+mn-ea"/>
                <a:sym typeface="+mn-lt"/>
              </a:rPr>
              <a:t>00</a:t>
            </a:r>
          </a:p>
          <a:p>
            <a:pPr algn="ctr">
              <a:spcBef>
                <a:spcPct val="20000"/>
              </a:spcBef>
              <a:buFont typeface="Arial" panose="020B0604020202020204" pitchFamily="34" charset="0"/>
              <a:buNone/>
              <a:defRPr/>
            </a:pPr>
            <a:r>
              <a:rPr lang="en-US" altLang="zh-CN" b="0" dirty="0">
                <a:latin typeface="+mn-lt"/>
                <a:ea typeface="+mn-ea"/>
                <a:cs typeface="+mn-ea"/>
                <a:sym typeface="+mn-lt"/>
              </a:rPr>
              <a:t>B </a:t>
            </a:r>
            <a:r>
              <a:rPr lang="zh-CN" altLang="en-US" b="0" dirty="0">
                <a:latin typeface="+mn-lt"/>
                <a:ea typeface="+mn-ea"/>
                <a:cs typeface="+mn-ea"/>
                <a:sym typeface="+mn-lt"/>
              </a:rPr>
              <a:t>　</a:t>
            </a:r>
            <a:r>
              <a:rPr lang="en-US" altLang="zh-CN" b="0" dirty="0">
                <a:latin typeface="+mn-lt"/>
                <a:ea typeface="+mn-ea"/>
                <a:cs typeface="+mn-ea"/>
                <a:sym typeface="+mn-lt"/>
              </a:rPr>
              <a:t>01</a:t>
            </a:r>
          </a:p>
          <a:p>
            <a:pPr algn="ctr">
              <a:spcBef>
                <a:spcPct val="20000"/>
              </a:spcBef>
              <a:buFont typeface="Arial" panose="020B0604020202020204" pitchFamily="34" charset="0"/>
              <a:buNone/>
              <a:defRPr/>
            </a:pPr>
            <a:r>
              <a:rPr lang="en-US" altLang="zh-CN" b="0" dirty="0">
                <a:latin typeface="+mn-lt"/>
                <a:ea typeface="+mn-ea"/>
                <a:cs typeface="+mn-ea"/>
                <a:sym typeface="+mn-lt"/>
              </a:rPr>
              <a:t>A </a:t>
            </a:r>
            <a:r>
              <a:rPr lang="zh-CN" altLang="en-US" b="0" dirty="0">
                <a:latin typeface="+mn-lt"/>
                <a:ea typeface="+mn-ea"/>
                <a:cs typeface="+mn-ea"/>
                <a:sym typeface="+mn-lt"/>
              </a:rPr>
              <a:t>　</a:t>
            </a:r>
            <a:r>
              <a:rPr lang="en-US" altLang="zh-CN" b="0" dirty="0">
                <a:latin typeface="+mn-lt"/>
                <a:ea typeface="+mn-ea"/>
                <a:cs typeface="+mn-ea"/>
                <a:sym typeface="+mn-lt"/>
              </a:rPr>
              <a:t>10 </a:t>
            </a:r>
          </a:p>
          <a:p>
            <a:pPr algn="ctr">
              <a:spcBef>
                <a:spcPct val="20000"/>
              </a:spcBef>
              <a:buFont typeface="Arial" panose="020B0604020202020204" pitchFamily="34" charset="0"/>
              <a:buNone/>
              <a:defRPr/>
            </a:pPr>
            <a:r>
              <a:rPr lang="en-US" altLang="zh-CN" b="0" dirty="0">
                <a:latin typeface="+mn-lt"/>
                <a:ea typeface="+mn-ea"/>
                <a:cs typeface="+mn-ea"/>
                <a:sym typeface="+mn-lt"/>
              </a:rPr>
              <a:t> C </a:t>
            </a:r>
            <a:r>
              <a:rPr lang="zh-CN" altLang="en-US" b="0" dirty="0">
                <a:latin typeface="+mn-lt"/>
                <a:ea typeface="+mn-ea"/>
                <a:cs typeface="+mn-ea"/>
                <a:sym typeface="+mn-lt"/>
              </a:rPr>
              <a:t>　</a:t>
            </a:r>
            <a:r>
              <a:rPr lang="en-US" altLang="zh-CN" b="0" dirty="0">
                <a:latin typeface="+mn-lt"/>
                <a:ea typeface="+mn-ea"/>
                <a:cs typeface="+mn-ea"/>
                <a:sym typeface="+mn-lt"/>
              </a:rPr>
              <a:t>110 </a:t>
            </a:r>
          </a:p>
          <a:p>
            <a:pPr algn="ctr">
              <a:spcBef>
                <a:spcPct val="20000"/>
              </a:spcBef>
              <a:buFont typeface="Arial" panose="020B0604020202020204" pitchFamily="34" charset="0"/>
              <a:buNone/>
              <a:defRPr/>
            </a:pPr>
            <a:r>
              <a:rPr lang="en-US" altLang="zh-CN" b="0" dirty="0">
                <a:latin typeface="+mn-lt"/>
                <a:ea typeface="+mn-ea"/>
                <a:cs typeface="+mn-ea"/>
                <a:sym typeface="+mn-lt"/>
              </a:rPr>
              <a:t> S</a:t>
            </a:r>
            <a:r>
              <a:rPr lang="zh-CN" altLang="en-US" b="0" dirty="0">
                <a:latin typeface="+mn-lt"/>
                <a:ea typeface="+mn-ea"/>
                <a:cs typeface="+mn-ea"/>
                <a:sym typeface="+mn-lt"/>
              </a:rPr>
              <a:t>　  </a:t>
            </a:r>
            <a:r>
              <a:rPr lang="en-US" altLang="zh-CN" b="0" dirty="0">
                <a:latin typeface="+mn-lt"/>
                <a:ea typeface="+mn-ea"/>
                <a:cs typeface="+mn-ea"/>
                <a:sym typeface="+mn-lt"/>
              </a:rPr>
              <a:t>111</a:t>
            </a:r>
          </a:p>
        </p:txBody>
      </p:sp>
      <p:grpSp>
        <p:nvGrpSpPr>
          <p:cNvPr id="3" name="Group 42">
            <a:extLst>
              <a:ext uri="{FF2B5EF4-FFF2-40B4-BE49-F238E27FC236}">
                <a16:creationId xmlns:a16="http://schemas.microsoft.com/office/drawing/2014/main" id="{59A860F1-6FB0-E64A-ACA3-FD153B6FE0A9}"/>
              </a:ext>
            </a:extLst>
          </p:cNvPr>
          <p:cNvGrpSpPr>
            <a:grpSpLocks/>
          </p:cNvGrpSpPr>
          <p:nvPr/>
        </p:nvGrpSpPr>
        <p:grpSpPr bwMode="auto">
          <a:xfrm>
            <a:off x="2238375" y="5945188"/>
            <a:ext cx="2922588" cy="579437"/>
            <a:chOff x="1495" y="3505"/>
            <a:chExt cx="1841" cy="365"/>
          </a:xfrm>
        </p:grpSpPr>
        <p:sp>
          <p:nvSpPr>
            <p:cNvPr id="97318" name="Text Box 40">
              <a:extLst>
                <a:ext uri="{FF2B5EF4-FFF2-40B4-BE49-F238E27FC236}">
                  <a16:creationId xmlns:a16="http://schemas.microsoft.com/office/drawing/2014/main" id="{BA0386BD-37A0-4313-BBAA-B5FEC146BDF7}"/>
                </a:ext>
              </a:extLst>
            </p:cNvPr>
            <p:cNvSpPr txBox="1">
              <a:spLocks noChangeArrowheads="1"/>
            </p:cNvSpPr>
            <p:nvPr/>
          </p:nvSpPr>
          <p:spPr bwMode="auto">
            <a:xfrm>
              <a:off x="2616" y="3505"/>
              <a:ext cx="7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zh-CN" altLang="en-US" sz="3200" b="0" dirty="0">
                  <a:latin typeface="+mn-lt"/>
                  <a:ea typeface="+mn-ea"/>
                  <a:cs typeface="+mn-ea"/>
                  <a:sym typeface="+mn-lt"/>
                </a:rPr>
                <a:t>例</a:t>
              </a:r>
              <a:r>
                <a:rPr lang="en-US" altLang="zh-CN" sz="3200" b="0" dirty="0">
                  <a:latin typeface="+mn-lt"/>
                  <a:ea typeface="+mn-ea"/>
                  <a:cs typeface="+mn-ea"/>
                  <a:sym typeface="+mn-lt"/>
                </a:rPr>
                <a:t>5.2</a:t>
              </a:r>
            </a:p>
          </p:txBody>
        </p:sp>
        <p:sp>
          <p:nvSpPr>
            <p:cNvPr id="97319" name="AutoShape 41">
              <a:extLst>
                <a:ext uri="{FF2B5EF4-FFF2-40B4-BE49-F238E27FC236}">
                  <a16:creationId xmlns:a16="http://schemas.microsoft.com/office/drawing/2014/main" id="{4C51BA6F-DD2F-4953-9797-9CCAB25A75B4}"/>
                </a:ext>
              </a:extLst>
            </p:cNvPr>
            <p:cNvSpPr>
              <a:spLocks noChangeArrowheads="1"/>
            </p:cNvSpPr>
            <p:nvPr/>
          </p:nvSpPr>
          <p:spPr bwMode="auto">
            <a:xfrm>
              <a:off x="1495" y="3566"/>
              <a:ext cx="1089" cy="227"/>
            </a:xfrm>
            <a:prstGeom prst="rightArrow">
              <a:avLst>
                <a:gd name="adj1" fmla="val 50000"/>
                <a:gd name="adj2" fmla="val 11989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7702"/>
                                        </p:tgtEl>
                                        <p:attrNameLst>
                                          <p:attrName>style.visibility</p:attrName>
                                        </p:attrNameLst>
                                      </p:cBhvr>
                                      <p:to>
                                        <p:strVal val="visible"/>
                                      </p:to>
                                    </p:set>
                                    <p:anim calcmode="lin" valueType="num">
                                      <p:cBhvr additive="base">
                                        <p:cTn id="7" dur="500" fill="hold"/>
                                        <p:tgtEl>
                                          <p:spTgt spid="797702"/>
                                        </p:tgtEl>
                                        <p:attrNameLst>
                                          <p:attrName>ppt_x</p:attrName>
                                        </p:attrNameLst>
                                      </p:cBhvr>
                                      <p:tavLst>
                                        <p:tav tm="0">
                                          <p:val>
                                            <p:strVal val="#ppt_x"/>
                                          </p:val>
                                        </p:tav>
                                        <p:tav tm="100000">
                                          <p:val>
                                            <p:strVal val="#ppt_x"/>
                                          </p:val>
                                        </p:tav>
                                      </p:tavLst>
                                    </p:anim>
                                    <p:anim calcmode="lin" valueType="num">
                                      <p:cBhvr additive="base">
                                        <p:cTn id="8" dur="500" fill="hold"/>
                                        <p:tgtEl>
                                          <p:spTgt spid="79770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6498"/>
                                        </p:tgtEl>
                                        <p:attrNameLst>
                                          <p:attrName>style.visibility</p:attrName>
                                        </p:attrNameLst>
                                      </p:cBhvr>
                                      <p:to>
                                        <p:strVal val="visible"/>
                                      </p:to>
                                    </p:set>
                                    <p:animEffect transition="in" filter="fade">
                                      <p:cBhvr>
                                        <p:cTn id="13" dur="1000"/>
                                        <p:tgtEl>
                                          <p:spTgt spid="106498"/>
                                        </p:tgtEl>
                                      </p:cBhvr>
                                    </p:animEffect>
                                    <p:anim calcmode="lin" valueType="num">
                                      <p:cBhvr>
                                        <p:cTn id="14" dur="1000" fill="hold"/>
                                        <p:tgtEl>
                                          <p:spTgt spid="106498"/>
                                        </p:tgtEl>
                                        <p:attrNameLst>
                                          <p:attrName>ppt_x</p:attrName>
                                        </p:attrNameLst>
                                      </p:cBhvr>
                                      <p:tavLst>
                                        <p:tav tm="0">
                                          <p:val>
                                            <p:strVal val="#ppt_x"/>
                                          </p:val>
                                        </p:tav>
                                        <p:tav tm="100000">
                                          <p:val>
                                            <p:strVal val="#ppt_x"/>
                                          </p:val>
                                        </p:tav>
                                      </p:tavLst>
                                    </p:anim>
                                    <p:anim calcmode="lin" valueType="num">
                                      <p:cBhvr>
                                        <p:cTn id="15" dur="1000" fill="hold"/>
                                        <p:tgtEl>
                                          <p:spTgt spid="106498"/>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97734"/>
                                        </p:tgtEl>
                                        <p:attrNameLst>
                                          <p:attrName>style.visibility</p:attrName>
                                        </p:attrNameLst>
                                      </p:cBhvr>
                                      <p:to>
                                        <p:strVal val="visible"/>
                                      </p:to>
                                    </p:set>
                                    <p:anim calcmode="lin" valueType="num">
                                      <p:cBhvr additive="base">
                                        <p:cTn id="26" dur="500" fill="hold"/>
                                        <p:tgtEl>
                                          <p:spTgt spid="797734"/>
                                        </p:tgtEl>
                                        <p:attrNameLst>
                                          <p:attrName>ppt_x</p:attrName>
                                        </p:attrNameLst>
                                      </p:cBhvr>
                                      <p:tavLst>
                                        <p:tav tm="0">
                                          <p:val>
                                            <p:strVal val="#ppt_x"/>
                                          </p:val>
                                        </p:tav>
                                        <p:tav tm="100000">
                                          <p:val>
                                            <p:strVal val="#ppt_x"/>
                                          </p:val>
                                        </p:tav>
                                      </p:tavLst>
                                    </p:anim>
                                    <p:anim calcmode="lin" valueType="num">
                                      <p:cBhvr additive="base">
                                        <p:cTn id="27" dur="500" fill="hold"/>
                                        <p:tgtEl>
                                          <p:spTgt spid="797734"/>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fill="hold"/>
                                        <p:tgtEl>
                                          <p:spTgt spid="3"/>
                                        </p:tgtEl>
                                        <p:attrNameLst>
                                          <p:attrName>ppt_x</p:attrName>
                                        </p:attrNameLst>
                                      </p:cBhvr>
                                      <p:tavLst>
                                        <p:tav tm="0">
                                          <p:val>
                                            <p:strVal val="#ppt_x"/>
                                          </p:val>
                                        </p:tav>
                                        <p:tav tm="100000">
                                          <p:val>
                                            <p:strVal val="#ppt_x"/>
                                          </p:val>
                                        </p:tav>
                                      </p:tavLst>
                                    </p:anim>
                                    <p:anim calcmode="lin" valueType="num">
                                      <p:cBhvr additive="base">
                                        <p:cTn id="3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nimBg="1"/>
      <p:bldP spid="797702" grpId="0" animBg="1"/>
      <p:bldP spid="797734"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a:extLst>
              <a:ext uri="{FF2B5EF4-FFF2-40B4-BE49-F238E27FC236}">
                <a16:creationId xmlns:a16="http://schemas.microsoft.com/office/drawing/2014/main" id="{D521A74B-7E60-4386-805D-20EB8F6AC4A9}"/>
              </a:ext>
            </a:extLst>
          </p:cNvPr>
          <p:cNvSpPr>
            <a:spLocks noChangeArrowheads="1"/>
          </p:cNvSpPr>
          <p:nvPr/>
        </p:nvSpPr>
        <p:spPr bwMode="auto">
          <a:xfrm>
            <a:off x="468313" y="1125538"/>
            <a:ext cx="8416925" cy="5243512"/>
          </a:xfrm>
          <a:prstGeom prst="roundRect">
            <a:avLst>
              <a:gd name="adj" fmla="val 2301"/>
            </a:avLst>
          </a:prstGeom>
          <a:solidFill>
            <a:schemeClr val="bg2">
              <a:lumMod val="20000"/>
              <a:lumOff val="80000"/>
            </a:schemeClr>
          </a:solidFill>
          <a:ln>
            <a:noFill/>
          </a:ln>
        </p:spPr>
        <p:txBody>
          <a:bodyPr anchor="ctr">
            <a:spAutoFit/>
          </a:bodyPr>
          <a:lstStyle>
            <a:lvl1pPr marL="263525" indent="-263525">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50000"/>
              </a:spcBef>
              <a:buClr>
                <a:srgbClr val="FF3300"/>
              </a:buClr>
              <a:buFont typeface="Wingdings" pitchFamily="2" charset="2"/>
              <a:buChar char="ü"/>
            </a:pPr>
            <a:r>
              <a:rPr lang="zh-CN" altLang="en-US" sz="2600" b="0">
                <a:ea typeface="微软雅黑" panose="020B0503020204020204" pitchFamily="34" charset="-122"/>
                <a:sym typeface="+mn-lt"/>
              </a:rPr>
              <a:t>根据给定的</a:t>
            </a:r>
            <a:r>
              <a:rPr lang="en-US" altLang="zh-CN" sz="2600" b="0">
                <a:ea typeface="微软雅黑" panose="020B0503020204020204" pitchFamily="34" charset="-122"/>
                <a:sym typeface="+mn-lt"/>
              </a:rPr>
              <a:t>n</a:t>
            </a:r>
            <a:r>
              <a:rPr lang="zh-CN" altLang="zh-CN" sz="2600" b="0">
                <a:ea typeface="微软雅黑" panose="020B0503020204020204" pitchFamily="34" charset="-122"/>
                <a:sym typeface="+mn-lt"/>
              </a:rPr>
              <a:t>个权值{</a:t>
            </a:r>
            <a:r>
              <a:rPr lang="en-US" altLang="zh-CN" sz="2600" b="0">
                <a:ea typeface="微软雅黑" panose="020B0503020204020204" pitchFamily="34" charset="-122"/>
                <a:sym typeface="+mn-lt"/>
              </a:rPr>
              <a:t>w</a:t>
            </a:r>
            <a:r>
              <a:rPr lang="en-US" altLang="zh-CN" sz="2600" b="0" baseline="-25000">
                <a:ea typeface="微软雅黑" panose="020B0503020204020204" pitchFamily="34" charset="-122"/>
                <a:sym typeface="+mn-lt"/>
              </a:rPr>
              <a:t>1</a:t>
            </a:r>
            <a:r>
              <a:rPr lang="en-US" altLang="zh-CN" sz="2600" b="0">
                <a:ea typeface="微软雅黑" panose="020B0503020204020204" pitchFamily="34" charset="-122"/>
                <a:sym typeface="+mn-lt"/>
              </a:rPr>
              <a:t>,w</a:t>
            </a:r>
            <a:r>
              <a:rPr lang="en-US" altLang="zh-CN" sz="2600" b="0" baseline="-25000">
                <a:ea typeface="微软雅黑" panose="020B0503020204020204" pitchFamily="34" charset="-122"/>
                <a:sym typeface="+mn-lt"/>
              </a:rPr>
              <a:t>2</a:t>
            </a:r>
            <a:r>
              <a:rPr lang="en-US" altLang="zh-CN" sz="2600" b="0">
                <a:ea typeface="微软雅黑" panose="020B0503020204020204" pitchFamily="34" charset="-122"/>
                <a:sym typeface="+mn-lt"/>
              </a:rPr>
              <a:t>,……w</a:t>
            </a:r>
            <a:r>
              <a:rPr lang="en-US" altLang="zh-CN" sz="2600" b="0" baseline="-25000">
                <a:ea typeface="微软雅黑" panose="020B0503020204020204" pitchFamily="34" charset="-122"/>
                <a:sym typeface="+mn-lt"/>
              </a:rPr>
              <a:t>n</a:t>
            </a:r>
            <a:r>
              <a:rPr lang="en-US" altLang="zh-CN" sz="2600" b="0">
                <a:ea typeface="微软雅黑" panose="020B0503020204020204" pitchFamily="34" charset="-122"/>
                <a:sym typeface="+mn-lt"/>
              </a:rPr>
              <a:t>}</a:t>
            </a:r>
            <a:r>
              <a:rPr lang="zh-CN" altLang="en-US" sz="2600" b="0">
                <a:ea typeface="微软雅黑" panose="020B0503020204020204" pitchFamily="34" charset="-122"/>
                <a:sym typeface="+mn-lt"/>
              </a:rPr>
              <a:t>，</a:t>
            </a:r>
            <a:r>
              <a:rPr lang="zh-CN" altLang="zh-CN" sz="2600" b="0">
                <a:ea typeface="微软雅黑" panose="020B0503020204020204" pitchFamily="34" charset="-122"/>
                <a:sym typeface="+mn-lt"/>
              </a:rPr>
              <a:t>构造</a:t>
            </a:r>
            <a:r>
              <a:rPr lang="en-US" altLang="zh-CN" sz="2600" b="0">
                <a:solidFill>
                  <a:srgbClr val="FF3300"/>
                </a:solidFill>
                <a:ea typeface="微软雅黑" panose="020B0503020204020204" pitchFamily="34" charset="-122"/>
                <a:sym typeface="+mn-lt"/>
              </a:rPr>
              <a:t>n</a:t>
            </a:r>
            <a:r>
              <a:rPr lang="zh-CN" altLang="zh-CN" sz="2600" b="0">
                <a:solidFill>
                  <a:srgbClr val="FF3300"/>
                </a:solidFill>
                <a:ea typeface="微软雅黑" panose="020B0503020204020204" pitchFamily="34" charset="-122"/>
                <a:sym typeface="+mn-lt"/>
              </a:rPr>
              <a:t>棵只有根结点的二叉树</a:t>
            </a:r>
            <a:r>
              <a:rPr lang="zh-CN" altLang="en-US" sz="2600" b="0">
                <a:ea typeface="微软雅黑" panose="020B0503020204020204" pitchFamily="34" charset="-122"/>
                <a:sym typeface="+mn-lt"/>
              </a:rPr>
              <a:t>。</a:t>
            </a:r>
          </a:p>
          <a:p>
            <a:pPr eaLnBrk="1" hangingPunct="1">
              <a:lnSpc>
                <a:spcPct val="125000"/>
              </a:lnSpc>
              <a:spcBef>
                <a:spcPct val="50000"/>
              </a:spcBef>
              <a:buClr>
                <a:srgbClr val="FF3300"/>
              </a:buClr>
              <a:buFont typeface="Wingdings" pitchFamily="2" charset="2"/>
              <a:buChar char="ü"/>
            </a:pPr>
            <a:r>
              <a:rPr lang="zh-CN" altLang="zh-CN" sz="2600" b="0">
                <a:ea typeface="微软雅黑" panose="020B0503020204020204" pitchFamily="34" charset="-122"/>
                <a:sym typeface="+mn-lt"/>
              </a:rPr>
              <a:t>在森林中选取两棵根结点</a:t>
            </a:r>
            <a:r>
              <a:rPr lang="zh-CN" altLang="zh-CN" sz="2600" b="0">
                <a:solidFill>
                  <a:srgbClr val="FF3300"/>
                </a:solidFill>
                <a:ea typeface="微软雅黑" panose="020B0503020204020204" pitchFamily="34" charset="-122"/>
                <a:sym typeface="+mn-lt"/>
              </a:rPr>
              <a:t>权值最小的树作左右子树</a:t>
            </a:r>
            <a:r>
              <a:rPr lang="zh-CN" altLang="zh-CN" sz="2600" b="0">
                <a:ea typeface="微软雅黑" panose="020B0503020204020204" pitchFamily="34" charset="-122"/>
                <a:sym typeface="+mn-lt"/>
              </a:rPr>
              <a:t>，构造一棵新的二叉树，置新二叉树根结点权值为其左右子树根结点权值之和。</a:t>
            </a:r>
          </a:p>
          <a:p>
            <a:pPr eaLnBrk="1" hangingPunct="1">
              <a:lnSpc>
                <a:spcPct val="125000"/>
              </a:lnSpc>
              <a:spcBef>
                <a:spcPct val="50000"/>
              </a:spcBef>
              <a:buClr>
                <a:srgbClr val="FF3300"/>
              </a:buClr>
              <a:buFont typeface="Wingdings" pitchFamily="2" charset="2"/>
              <a:buChar char="ü"/>
            </a:pPr>
            <a:r>
              <a:rPr lang="zh-CN" altLang="zh-CN" sz="2600" b="0">
                <a:ea typeface="微软雅黑" panose="020B0503020204020204" pitchFamily="34" charset="-122"/>
                <a:sym typeface="+mn-lt"/>
              </a:rPr>
              <a:t>在森林中</a:t>
            </a:r>
            <a:r>
              <a:rPr lang="zh-CN" altLang="zh-CN" sz="2600" b="0">
                <a:solidFill>
                  <a:srgbClr val="FF3300"/>
                </a:solidFill>
                <a:ea typeface="微软雅黑" panose="020B0503020204020204" pitchFamily="34" charset="-122"/>
                <a:sym typeface="+mn-lt"/>
              </a:rPr>
              <a:t>删除这两棵树</a:t>
            </a:r>
            <a:r>
              <a:rPr lang="zh-CN" altLang="zh-CN" sz="2600" b="0">
                <a:ea typeface="微软雅黑" panose="020B0503020204020204" pitchFamily="34" charset="-122"/>
                <a:sym typeface="+mn-lt"/>
              </a:rPr>
              <a:t>，同时将新得到的二叉树加入森林中。</a:t>
            </a:r>
          </a:p>
          <a:p>
            <a:pPr eaLnBrk="1" hangingPunct="1">
              <a:lnSpc>
                <a:spcPct val="125000"/>
              </a:lnSpc>
              <a:spcBef>
                <a:spcPct val="50000"/>
              </a:spcBef>
              <a:buClr>
                <a:srgbClr val="FF3300"/>
              </a:buClr>
              <a:buFont typeface="Wingdings" pitchFamily="2" charset="2"/>
              <a:buChar char="ü"/>
            </a:pPr>
            <a:r>
              <a:rPr lang="zh-CN" altLang="zh-CN" sz="2600" b="0">
                <a:ea typeface="微软雅黑" panose="020B0503020204020204" pitchFamily="34" charset="-122"/>
                <a:sym typeface="+mn-lt"/>
              </a:rPr>
              <a:t>重复上述两步，</a:t>
            </a:r>
            <a:r>
              <a:rPr lang="zh-CN" altLang="zh-CN" sz="2600" b="0">
                <a:solidFill>
                  <a:srgbClr val="FF3300"/>
                </a:solidFill>
                <a:ea typeface="微软雅黑" panose="020B0503020204020204" pitchFamily="34" charset="-122"/>
                <a:sym typeface="+mn-lt"/>
              </a:rPr>
              <a:t>直到只含一棵树为止</a:t>
            </a:r>
            <a:r>
              <a:rPr lang="zh-CN" altLang="zh-CN" sz="2600" b="0">
                <a:ea typeface="微软雅黑" panose="020B0503020204020204" pitchFamily="34" charset="-122"/>
                <a:sym typeface="+mn-lt"/>
              </a:rPr>
              <a:t>，这棵树即</a:t>
            </a:r>
            <a:r>
              <a:rPr lang="zh-CN" altLang="en-US" sz="2600" b="0">
                <a:ea typeface="微软雅黑" panose="020B0503020204020204" pitchFamily="34" charset="-122"/>
                <a:sym typeface="+mn-lt"/>
              </a:rPr>
              <a:t>哈夫</a:t>
            </a:r>
            <a:r>
              <a:rPr lang="zh-CN" altLang="zh-CN" sz="2600" b="0">
                <a:ea typeface="微软雅黑" panose="020B0503020204020204" pitchFamily="34" charset="-122"/>
                <a:sym typeface="+mn-lt"/>
              </a:rPr>
              <a:t>曼树。</a:t>
            </a:r>
            <a:endParaRPr lang="zh-CN" altLang="en-US" sz="2600" b="0">
              <a:ea typeface="微软雅黑" panose="020B0503020204020204" pitchFamily="34" charset="-122"/>
              <a:sym typeface="+mn-lt"/>
            </a:endParaRPr>
          </a:p>
        </p:txBody>
      </p:sp>
      <p:sp>
        <p:nvSpPr>
          <p:cNvPr id="98307" name="Rectangle 3">
            <a:extLst>
              <a:ext uri="{FF2B5EF4-FFF2-40B4-BE49-F238E27FC236}">
                <a16:creationId xmlns:a16="http://schemas.microsoft.com/office/drawing/2014/main" id="{2AB5CDAF-FE59-4E83-9017-3BBBD75E30CD}"/>
              </a:ext>
            </a:extLst>
          </p:cNvPr>
          <p:cNvSpPr>
            <a:spLocks noChangeArrowheads="1"/>
          </p:cNvSpPr>
          <p:nvPr/>
        </p:nvSpPr>
        <p:spPr bwMode="auto">
          <a:xfrm>
            <a:off x="900113" y="233363"/>
            <a:ext cx="38973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哈夫曼树的构造过程</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45154">
                                            <p:bg/>
                                          </p:spTgt>
                                        </p:tgtEl>
                                        <p:attrNameLst>
                                          <p:attrName>style.visibility</p:attrName>
                                        </p:attrNameLst>
                                      </p:cBhvr>
                                      <p:to>
                                        <p:strVal val="visible"/>
                                      </p:to>
                                    </p:set>
                                    <p:animEffect transition="in" filter="box(in)">
                                      <p:cBhvr>
                                        <p:cTn id="7" dur="500"/>
                                        <p:tgtEl>
                                          <p:spTgt spid="94515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45154">
                                            <p:txEl>
                                              <p:pRg st="0" end="0"/>
                                            </p:txEl>
                                          </p:spTgt>
                                        </p:tgtEl>
                                        <p:attrNameLst>
                                          <p:attrName>style.visibility</p:attrName>
                                        </p:attrNameLst>
                                      </p:cBhvr>
                                      <p:to>
                                        <p:strVal val="visible"/>
                                      </p:to>
                                    </p:set>
                                    <p:animEffect transition="in" filter="box(in)">
                                      <p:cBhvr>
                                        <p:cTn id="12" dur="500"/>
                                        <p:tgtEl>
                                          <p:spTgt spid="94515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45154">
                                            <p:txEl>
                                              <p:pRg st="1" end="1"/>
                                            </p:txEl>
                                          </p:spTgt>
                                        </p:tgtEl>
                                        <p:attrNameLst>
                                          <p:attrName>style.visibility</p:attrName>
                                        </p:attrNameLst>
                                      </p:cBhvr>
                                      <p:to>
                                        <p:strVal val="visible"/>
                                      </p:to>
                                    </p:set>
                                    <p:animEffect transition="in" filter="box(in)">
                                      <p:cBhvr>
                                        <p:cTn id="17" dur="500"/>
                                        <p:tgtEl>
                                          <p:spTgt spid="94515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45154">
                                            <p:txEl>
                                              <p:pRg st="2" end="2"/>
                                            </p:txEl>
                                          </p:spTgt>
                                        </p:tgtEl>
                                        <p:attrNameLst>
                                          <p:attrName>style.visibility</p:attrName>
                                        </p:attrNameLst>
                                      </p:cBhvr>
                                      <p:to>
                                        <p:strVal val="visible"/>
                                      </p:to>
                                    </p:set>
                                    <p:animEffect transition="in" filter="box(in)">
                                      <p:cBhvr>
                                        <p:cTn id="22" dur="500"/>
                                        <p:tgtEl>
                                          <p:spTgt spid="94515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45154">
                                            <p:txEl>
                                              <p:pRg st="3" end="3"/>
                                            </p:txEl>
                                          </p:spTgt>
                                        </p:tgtEl>
                                        <p:attrNameLst>
                                          <p:attrName>style.visibility</p:attrName>
                                        </p:attrNameLst>
                                      </p:cBhvr>
                                      <p:to>
                                        <p:strVal val="visible"/>
                                      </p:to>
                                    </p:set>
                                    <p:animEffect transition="in" filter="box(in)">
                                      <p:cBhvr>
                                        <p:cTn id="27" dur="500"/>
                                        <p:tgtEl>
                                          <p:spTgt spid="9451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154" grpId="0" build="p"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E198273-1867-479D-9895-DFB4B1DC6A8B}"/>
              </a:ext>
            </a:extLst>
          </p:cNvPr>
          <p:cNvSpPr/>
          <p:nvPr/>
        </p:nvSpPr>
        <p:spPr bwMode="auto">
          <a:xfrm>
            <a:off x="0" y="3141663"/>
            <a:ext cx="9144000" cy="2951162"/>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946179" name="Text Box 3">
            <a:extLst>
              <a:ext uri="{FF2B5EF4-FFF2-40B4-BE49-F238E27FC236}">
                <a16:creationId xmlns:a16="http://schemas.microsoft.com/office/drawing/2014/main" id="{71B08484-AE13-438E-B517-2E0E03671A0F}"/>
              </a:ext>
            </a:extLst>
          </p:cNvPr>
          <p:cNvSpPr txBox="1">
            <a:spLocks noChangeArrowheads="1"/>
          </p:cNvSpPr>
          <p:nvPr/>
        </p:nvSpPr>
        <p:spPr bwMode="auto">
          <a:xfrm>
            <a:off x="793750" y="3262313"/>
            <a:ext cx="3960813" cy="2497137"/>
          </a:xfrm>
          <a:prstGeom prst="rect">
            <a:avLst/>
          </a:prstGeom>
          <a:no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nSpc>
                <a:spcPct val="125000"/>
              </a:lnSpc>
              <a:buFont typeface="Arial" panose="020B0604020202020204" pitchFamily="34" charset="0"/>
              <a:buNone/>
              <a:defRPr/>
            </a:pPr>
            <a:r>
              <a:rPr lang="en-US" altLang="zh-CN" sz="3200" b="0" dirty="0">
                <a:latin typeface="+mn-lt"/>
                <a:ea typeface="+mn-ea"/>
                <a:cs typeface="+mn-ea"/>
                <a:sym typeface="+mn-lt"/>
              </a:rPr>
              <a:t>typedef  </a:t>
            </a:r>
            <a:r>
              <a:rPr lang="en-US" altLang="zh-CN" sz="3200" b="0" dirty="0" err="1">
                <a:latin typeface="+mn-lt"/>
                <a:ea typeface="+mn-ea"/>
                <a:cs typeface="+mn-ea"/>
                <a:sym typeface="+mn-lt"/>
              </a:rPr>
              <a:t>struct</a:t>
            </a:r>
            <a:endParaRPr lang="en-US" altLang="zh-CN" sz="3200" b="0" dirty="0">
              <a:latin typeface="+mn-lt"/>
              <a:ea typeface="+mn-ea"/>
              <a:cs typeface="+mn-ea"/>
              <a:sym typeface="+mn-lt"/>
            </a:endParaRPr>
          </a:p>
          <a:p>
            <a:pPr>
              <a:lnSpc>
                <a:spcPct val="125000"/>
              </a:lnSpc>
              <a:buFont typeface="Arial" panose="020B0604020202020204" pitchFamily="34" charset="0"/>
              <a:buNone/>
              <a:defRPr/>
            </a:pPr>
            <a:r>
              <a:rPr lang="en-US" altLang="zh-CN" sz="3200" b="0" dirty="0">
                <a:latin typeface="+mn-lt"/>
                <a:ea typeface="+mn-ea"/>
                <a:cs typeface="+mn-ea"/>
                <a:sym typeface="+mn-lt"/>
              </a:rPr>
              <a:t>{  int </a:t>
            </a:r>
            <a:r>
              <a:rPr lang="en-US" altLang="zh-CN" sz="3200" b="0" dirty="0" err="1">
                <a:latin typeface="+mn-lt"/>
                <a:ea typeface="+mn-ea"/>
                <a:cs typeface="+mn-ea"/>
                <a:sym typeface="+mn-lt"/>
              </a:rPr>
              <a:t>weght</a:t>
            </a:r>
            <a:r>
              <a:rPr lang="en-US" altLang="zh-CN" sz="3200" b="0" dirty="0">
                <a:latin typeface="+mn-lt"/>
                <a:ea typeface="+mn-ea"/>
                <a:cs typeface="+mn-ea"/>
                <a:sym typeface="+mn-lt"/>
              </a:rPr>
              <a:t>;</a:t>
            </a:r>
          </a:p>
          <a:p>
            <a:pPr>
              <a:lnSpc>
                <a:spcPct val="125000"/>
              </a:lnSpc>
              <a:buFont typeface="Arial" panose="020B0604020202020204" pitchFamily="34" charset="0"/>
              <a:buNone/>
              <a:defRPr/>
            </a:pPr>
            <a:r>
              <a:rPr lang="en-US" altLang="zh-CN" sz="3200" b="0" dirty="0">
                <a:latin typeface="+mn-lt"/>
                <a:ea typeface="+mn-ea"/>
                <a:cs typeface="+mn-ea"/>
                <a:sym typeface="+mn-lt"/>
              </a:rPr>
              <a:t>   int </a:t>
            </a:r>
            <a:r>
              <a:rPr lang="en-US" altLang="zh-CN" sz="3200" b="0" dirty="0" err="1">
                <a:latin typeface="+mn-lt"/>
                <a:ea typeface="+mn-ea"/>
                <a:cs typeface="+mn-ea"/>
                <a:sym typeface="+mn-lt"/>
              </a:rPr>
              <a:t>parent,lch,rch</a:t>
            </a:r>
            <a:r>
              <a:rPr lang="en-US" altLang="zh-CN" sz="3200" b="0" dirty="0">
                <a:latin typeface="+mn-lt"/>
                <a:ea typeface="+mn-ea"/>
                <a:cs typeface="+mn-ea"/>
                <a:sym typeface="+mn-lt"/>
              </a:rPr>
              <a:t>;</a:t>
            </a:r>
          </a:p>
          <a:p>
            <a:pPr>
              <a:lnSpc>
                <a:spcPct val="125000"/>
              </a:lnSpc>
              <a:buFont typeface="Arial" panose="020B0604020202020204" pitchFamily="34" charset="0"/>
              <a:buNone/>
              <a:defRPr/>
            </a:pPr>
            <a:r>
              <a:rPr lang="en-US" altLang="zh-CN" sz="3200" b="0" dirty="0">
                <a:latin typeface="+mn-lt"/>
                <a:ea typeface="+mn-ea"/>
                <a:cs typeface="+mn-ea"/>
                <a:sym typeface="+mn-lt"/>
              </a:rPr>
              <a:t>}*</a:t>
            </a:r>
            <a:r>
              <a:rPr lang="en-US" altLang="zh-CN" sz="3200" b="0" dirty="0" err="1">
                <a:latin typeface="+mn-lt"/>
                <a:ea typeface="+mn-ea"/>
                <a:cs typeface="+mn-ea"/>
                <a:sym typeface="+mn-lt"/>
              </a:rPr>
              <a:t>HuffmanTree</a:t>
            </a:r>
            <a:r>
              <a:rPr lang="en-US" altLang="zh-CN" sz="3200" b="0" dirty="0">
                <a:latin typeface="+mn-lt"/>
                <a:ea typeface="+mn-ea"/>
                <a:cs typeface="+mn-ea"/>
                <a:sym typeface="+mn-lt"/>
              </a:rPr>
              <a:t>;</a:t>
            </a:r>
          </a:p>
        </p:txBody>
      </p:sp>
      <p:sp>
        <p:nvSpPr>
          <p:cNvPr id="99331" name="Rectangle 4">
            <a:extLst>
              <a:ext uri="{FF2B5EF4-FFF2-40B4-BE49-F238E27FC236}">
                <a16:creationId xmlns:a16="http://schemas.microsoft.com/office/drawing/2014/main" id="{6BB8048F-E4CE-4E1D-B8BC-155CC89FA80F}"/>
              </a:ext>
            </a:extLst>
          </p:cNvPr>
          <p:cNvSpPr>
            <a:spLocks noChangeArrowheads="1"/>
          </p:cNvSpPr>
          <p:nvPr/>
        </p:nvSpPr>
        <p:spPr bwMode="auto">
          <a:xfrm>
            <a:off x="793750" y="201613"/>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哈夫曼树构造算法的实现（算法</a:t>
            </a:r>
            <a:r>
              <a:rPr lang="en-US" altLang="zh-CN" b="0">
                <a:solidFill>
                  <a:schemeClr val="bg1"/>
                </a:solidFill>
                <a:ea typeface="微软雅黑" panose="020B0503020204020204" pitchFamily="34" charset="-122"/>
                <a:sym typeface="+mn-lt"/>
              </a:rPr>
              <a:t>5.10</a:t>
            </a:r>
            <a:r>
              <a:rPr lang="zh-CN" altLang="en-US" b="0">
                <a:solidFill>
                  <a:schemeClr val="bg1"/>
                </a:solidFill>
                <a:ea typeface="微软雅黑" panose="020B0503020204020204" pitchFamily="34" charset="-122"/>
                <a:sym typeface="+mn-lt"/>
              </a:rPr>
              <a:t>）</a:t>
            </a:r>
          </a:p>
        </p:txBody>
      </p:sp>
      <p:sp>
        <p:nvSpPr>
          <p:cNvPr id="946181" name="Rectangle 5">
            <a:extLst>
              <a:ext uri="{FF2B5EF4-FFF2-40B4-BE49-F238E27FC236}">
                <a16:creationId xmlns:a16="http://schemas.microsoft.com/office/drawing/2014/main" id="{89A60958-EA06-4862-B361-1053CD04BAB8}"/>
              </a:ext>
            </a:extLst>
          </p:cNvPr>
          <p:cNvSpPr>
            <a:spLocks noChangeArrowheads="1"/>
          </p:cNvSpPr>
          <p:nvPr/>
        </p:nvSpPr>
        <p:spPr bwMode="auto">
          <a:xfrm>
            <a:off x="652463" y="1700213"/>
            <a:ext cx="6729412"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buClr>
                <a:srgbClr val="FF3300"/>
              </a:buClr>
              <a:buFont typeface="Wingdings" pitchFamily="2" charset="2"/>
              <a:buChar char="ü"/>
            </a:pPr>
            <a:r>
              <a:rPr lang="zh-CN" altLang="en-US" b="0">
                <a:ea typeface="微软雅黑" panose="020B0503020204020204" pitchFamily="34" charset="-122"/>
                <a:sym typeface="+mn-lt"/>
              </a:rPr>
              <a:t>采用顺序存储结构</a:t>
            </a:r>
            <a:r>
              <a:rPr lang="en-US" altLang="zh-CN" b="0">
                <a:ea typeface="微软雅黑" panose="020B0503020204020204" pitchFamily="34" charset="-122"/>
                <a:sym typeface="+mn-lt"/>
              </a:rPr>
              <a:t>——</a:t>
            </a:r>
            <a:r>
              <a:rPr lang="zh-CN" altLang="en-US" b="0">
                <a:ea typeface="微软雅黑" panose="020B0503020204020204" pitchFamily="34" charset="-122"/>
                <a:sym typeface="+mn-lt"/>
              </a:rPr>
              <a:t>一维结构数组</a:t>
            </a:r>
          </a:p>
          <a:p>
            <a:pPr>
              <a:lnSpc>
                <a:spcPct val="125000"/>
              </a:lnSpc>
              <a:spcBef>
                <a:spcPct val="20000"/>
              </a:spcBef>
              <a:buClr>
                <a:srgbClr val="FF3300"/>
              </a:buClr>
              <a:buFont typeface="Wingdings" pitchFamily="2" charset="2"/>
              <a:buChar char="ü"/>
            </a:pPr>
            <a:r>
              <a:rPr lang="zh-CN" altLang="en-US" b="0">
                <a:ea typeface="微软雅黑" panose="020B0503020204020204" pitchFamily="34" charset="-122"/>
                <a:sym typeface="+mn-lt"/>
              </a:rPr>
              <a:t>结点类型定义</a:t>
            </a:r>
          </a:p>
        </p:txBody>
      </p:sp>
      <p:sp>
        <p:nvSpPr>
          <p:cNvPr id="946182" name="Text Box 6">
            <a:extLst>
              <a:ext uri="{FF2B5EF4-FFF2-40B4-BE49-F238E27FC236}">
                <a16:creationId xmlns:a16="http://schemas.microsoft.com/office/drawing/2014/main" id="{FF8A38EE-CD7A-4DC5-8501-84294A7E7305}"/>
              </a:ext>
            </a:extLst>
          </p:cNvPr>
          <p:cNvSpPr txBox="1">
            <a:spLocks noChangeArrowheads="1"/>
          </p:cNvSpPr>
          <p:nvPr/>
        </p:nvSpPr>
        <p:spPr bwMode="auto">
          <a:xfrm>
            <a:off x="652463" y="1119188"/>
            <a:ext cx="80978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b="0">
                <a:ea typeface="微软雅黑" panose="020B0503020204020204" pitchFamily="34" charset="-122"/>
                <a:sym typeface="+mn-lt"/>
              </a:rPr>
              <a:t>一棵有</a:t>
            </a:r>
            <a:r>
              <a:rPr lang="en-US" altLang="zh-CN" b="0">
                <a:ea typeface="微软雅黑" panose="020B0503020204020204" pitchFamily="34" charset="-122"/>
                <a:sym typeface="+mn-lt"/>
              </a:rPr>
              <a:t>n</a:t>
            </a:r>
            <a:r>
              <a:rPr lang="zh-CN" altLang="en-US" b="0">
                <a:ea typeface="微软雅黑" panose="020B0503020204020204" pitchFamily="34" charset="-122"/>
                <a:sym typeface="+mn-lt"/>
              </a:rPr>
              <a:t>个叶子结点的</a:t>
            </a:r>
            <a:r>
              <a:rPr lang="en-US" altLang="zh-CN" b="0">
                <a:ea typeface="微软雅黑" panose="020B0503020204020204" pitchFamily="34" charset="-122"/>
                <a:sym typeface="+mn-lt"/>
              </a:rPr>
              <a:t>Huffman</a:t>
            </a:r>
            <a:r>
              <a:rPr lang="zh-CN" altLang="en-US" b="0">
                <a:ea typeface="微软雅黑" panose="020B0503020204020204" pitchFamily="34" charset="-122"/>
                <a:sym typeface="+mn-lt"/>
              </a:rPr>
              <a:t>树有</a:t>
            </a:r>
            <a:r>
              <a:rPr lang="zh-CN" altLang="en-US" sz="3200" b="0" u="sng">
                <a:solidFill>
                  <a:schemeClr val="accent2"/>
                </a:solidFill>
                <a:ea typeface="微软雅黑" panose="020B0503020204020204" pitchFamily="34" charset="-122"/>
                <a:sym typeface="+mn-lt"/>
              </a:rPr>
              <a:t>            </a:t>
            </a:r>
            <a:r>
              <a:rPr lang="zh-CN" altLang="en-US" b="0">
                <a:ea typeface="微软雅黑" panose="020B0503020204020204" pitchFamily="34" charset="-122"/>
                <a:sym typeface="+mn-lt"/>
              </a:rPr>
              <a:t>个结点</a:t>
            </a:r>
          </a:p>
        </p:txBody>
      </p:sp>
      <p:sp>
        <p:nvSpPr>
          <p:cNvPr id="946183" name="Text Box 7">
            <a:extLst>
              <a:ext uri="{FF2B5EF4-FFF2-40B4-BE49-F238E27FC236}">
                <a16:creationId xmlns:a16="http://schemas.microsoft.com/office/drawing/2014/main" id="{4D1D5BAB-1385-48F2-9E32-BE855558C31C}"/>
              </a:ext>
            </a:extLst>
          </p:cNvPr>
          <p:cNvSpPr txBox="1">
            <a:spLocks noChangeArrowheads="1"/>
          </p:cNvSpPr>
          <p:nvPr/>
        </p:nvSpPr>
        <p:spPr bwMode="auto">
          <a:xfrm>
            <a:off x="6229350" y="1030288"/>
            <a:ext cx="995363" cy="579437"/>
          </a:xfrm>
          <a:prstGeom prst="rect">
            <a:avLst/>
          </a:prstGeom>
          <a:noFill/>
          <a:ln>
            <a:noFill/>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3200" dirty="0">
                <a:solidFill>
                  <a:srgbClr val="FF0000"/>
                </a:solidFill>
                <a:latin typeface="+mn-lt"/>
                <a:ea typeface="+mn-ea"/>
                <a:cs typeface="+mn-ea"/>
                <a:sym typeface="+mn-lt"/>
              </a:rPr>
              <a:t>2n-1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6182"/>
                                        </p:tgtEl>
                                        <p:attrNameLst>
                                          <p:attrName>style.visibility</p:attrName>
                                        </p:attrNameLst>
                                      </p:cBhvr>
                                      <p:to>
                                        <p:strVal val="visible"/>
                                      </p:to>
                                    </p:set>
                                    <p:anim calcmode="lin" valueType="num">
                                      <p:cBhvr additive="base">
                                        <p:cTn id="7" dur="500" fill="hold"/>
                                        <p:tgtEl>
                                          <p:spTgt spid="946182"/>
                                        </p:tgtEl>
                                        <p:attrNameLst>
                                          <p:attrName>ppt_x</p:attrName>
                                        </p:attrNameLst>
                                      </p:cBhvr>
                                      <p:tavLst>
                                        <p:tav tm="0">
                                          <p:val>
                                            <p:strVal val="#ppt_x"/>
                                          </p:val>
                                        </p:tav>
                                        <p:tav tm="100000">
                                          <p:val>
                                            <p:strVal val="#ppt_x"/>
                                          </p:val>
                                        </p:tav>
                                      </p:tavLst>
                                    </p:anim>
                                    <p:anim calcmode="lin" valueType="num">
                                      <p:cBhvr additive="base">
                                        <p:cTn id="8" dur="500" fill="hold"/>
                                        <p:tgtEl>
                                          <p:spTgt spid="94618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46183"/>
                                        </p:tgtEl>
                                        <p:attrNameLst>
                                          <p:attrName>style.visibility</p:attrName>
                                        </p:attrNameLst>
                                      </p:cBhvr>
                                      <p:to>
                                        <p:strVal val="visible"/>
                                      </p:to>
                                    </p:set>
                                    <p:animEffect transition="in" filter="box(in)">
                                      <p:cBhvr>
                                        <p:cTn id="13" dur="500"/>
                                        <p:tgtEl>
                                          <p:spTgt spid="94618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46181"/>
                                        </p:tgtEl>
                                        <p:attrNameLst>
                                          <p:attrName>style.visibility</p:attrName>
                                        </p:attrNameLst>
                                      </p:cBhvr>
                                      <p:to>
                                        <p:strVal val="visible"/>
                                      </p:to>
                                    </p:set>
                                    <p:anim calcmode="lin" valueType="num">
                                      <p:cBhvr additive="base">
                                        <p:cTn id="18" dur="500" fill="hold"/>
                                        <p:tgtEl>
                                          <p:spTgt spid="946181"/>
                                        </p:tgtEl>
                                        <p:attrNameLst>
                                          <p:attrName>ppt_x</p:attrName>
                                        </p:attrNameLst>
                                      </p:cBhvr>
                                      <p:tavLst>
                                        <p:tav tm="0">
                                          <p:val>
                                            <p:strVal val="#ppt_x"/>
                                          </p:val>
                                        </p:tav>
                                        <p:tav tm="100000">
                                          <p:val>
                                            <p:strVal val="#ppt_x"/>
                                          </p:val>
                                        </p:tav>
                                      </p:tavLst>
                                    </p:anim>
                                    <p:anim calcmode="lin" valueType="num">
                                      <p:cBhvr additive="base">
                                        <p:cTn id="19" dur="500" fill="hold"/>
                                        <p:tgtEl>
                                          <p:spTgt spid="946181"/>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946179"/>
                                        </p:tgtEl>
                                        <p:attrNameLst>
                                          <p:attrName>style.visibility</p:attrName>
                                        </p:attrNameLst>
                                      </p:cBhvr>
                                      <p:to>
                                        <p:strVal val="visible"/>
                                      </p:to>
                                    </p:set>
                                    <p:animEffect transition="in" filter="box(in)">
                                      <p:cBhvr>
                                        <p:cTn id="30" dur="500"/>
                                        <p:tgtEl>
                                          <p:spTgt spid="946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46179" grpId="0"/>
      <p:bldP spid="946181" grpId="0"/>
      <p:bldP spid="946182" grpId="0"/>
      <p:bldP spid="946183"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圆角矩形 25">
            <a:extLst>
              <a:ext uri="{FF2B5EF4-FFF2-40B4-BE49-F238E27FC236}">
                <a16:creationId xmlns:a16="http://schemas.microsoft.com/office/drawing/2014/main" id="{45FBF7E2-678F-4263-BD30-E3737C30901E}"/>
              </a:ext>
            </a:extLst>
          </p:cNvPr>
          <p:cNvSpPr/>
          <p:nvPr/>
        </p:nvSpPr>
        <p:spPr bwMode="auto">
          <a:xfrm>
            <a:off x="839788" y="3571875"/>
            <a:ext cx="7548562" cy="2606675"/>
          </a:xfrm>
          <a:prstGeom prst="roundRect">
            <a:avLst>
              <a:gd name="adj" fmla="val 4975"/>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100354" name="Rectangle 2">
            <a:extLst>
              <a:ext uri="{FF2B5EF4-FFF2-40B4-BE49-F238E27FC236}">
                <a16:creationId xmlns:a16="http://schemas.microsoft.com/office/drawing/2014/main" id="{F1546C75-1B7C-4503-B4F5-AAC5A6B878CA}"/>
              </a:ext>
            </a:extLst>
          </p:cNvPr>
          <p:cNvSpPr>
            <a:spLocks noChangeArrowheads="1"/>
          </p:cNvSpPr>
          <p:nvPr/>
        </p:nvSpPr>
        <p:spPr bwMode="auto">
          <a:xfrm>
            <a:off x="1438275" y="1163638"/>
            <a:ext cx="7237413"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nSpc>
                <a:spcPct val="125000"/>
              </a:lnSpc>
              <a:spcBef>
                <a:spcPct val="20000"/>
              </a:spcBef>
              <a:buFont typeface="Arial" panose="020B0604020202020204" pitchFamily="34" charset="0"/>
              <a:buNone/>
              <a:defRPr/>
            </a:pPr>
            <a:r>
              <a:rPr lang="zh-CN" altLang="en-US" sz="2400" b="0" dirty="0">
                <a:latin typeface="+mn-lt"/>
                <a:ea typeface="+mn-ea"/>
                <a:cs typeface="+mn-ea"/>
                <a:sym typeface="+mn-lt"/>
              </a:rPr>
              <a:t>初始化</a:t>
            </a:r>
            <a:r>
              <a:rPr lang="en-US" altLang="zh-CN" sz="2400" b="0" dirty="0">
                <a:latin typeface="+mn-lt"/>
                <a:ea typeface="+mn-ea"/>
                <a:cs typeface="+mn-ea"/>
                <a:sym typeface="+mn-lt"/>
              </a:rPr>
              <a:t>HT[1..2n-1]</a:t>
            </a:r>
            <a:r>
              <a:rPr lang="zh-CN" altLang="en-US" sz="2400" b="0" dirty="0">
                <a:latin typeface="+mn-lt"/>
                <a:ea typeface="+mn-ea"/>
                <a:cs typeface="+mn-ea"/>
                <a:sym typeface="+mn-lt"/>
              </a:rPr>
              <a:t>：</a:t>
            </a:r>
            <a:r>
              <a:rPr lang="en-US" altLang="zh-CN" sz="2400" b="0" dirty="0" err="1">
                <a:latin typeface="+mn-lt"/>
                <a:ea typeface="+mn-ea"/>
                <a:cs typeface="+mn-ea"/>
                <a:sym typeface="+mn-lt"/>
              </a:rPr>
              <a:t>lch</a:t>
            </a:r>
            <a:r>
              <a:rPr lang="en-US" altLang="zh-CN" sz="2400" b="0" dirty="0">
                <a:latin typeface="+mn-lt"/>
                <a:ea typeface="+mn-ea"/>
                <a:cs typeface="+mn-ea"/>
                <a:sym typeface="+mn-lt"/>
              </a:rPr>
              <a:t>=</a:t>
            </a:r>
            <a:r>
              <a:rPr lang="en-US" altLang="zh-CN" sz="2400" b="0" dirty="0" err="1">
                <a:latin typeface="+mn-lt"/>
                <a:ea typeface="+mn-ea"/>
                <a:cs typeface="+mn-ea"/>
                <a:sym typeface="+mn-lt"/>
              </a:rPr>
              <a:t>rch</a:t>
            </a:r>
            <a:r>
              <a:rPr lang="en-US" altLang="zh-CN" sz="2400" b="0" dirty="0">
                <a:latin typeface="+mn-lt"/>
                <a:ea typeface="+mn-ea"/>
                <a:cs typeface="+mn-ea"/>
                <a:sym typeface="+mn-lt"/>
              </a:rPr>
              <a:t>=parent=0</a:t>
            </a:r>
          </a:p>
        </p:txBody>
      </p:sp>
      <p:sp>
        <p:nvSpPr>
          <p:cNvPr id="100355" name="Rectangle 3">
            <a:extLst>
              <a:ext uri="{FF2B5EF4-FFF2-40B4-BE49-F238E27FC236}">
                <a16:creationId xmlns:a16="http://schemas.microsoft.com/office/drawing/2014/main" id="{4865FA37-6704-4B28-BE1A-50DC16333240}"/>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grpSp>
        <p:nvGrpSpPr>
          <p:cNvPr id="104453" name="组合 12">
            <a:extLst>
              <a:ext uri="{FF2B5EF4-FFF2-40B4-BE49-F238E27FC236}">
                <a16:creationId xmlns:a16="http://schemas.microsoft.com/office/drawing/2014/main" id="{C8E62CD0-9ECA-104B-B3B1-05D1FE173811}"/>
              </a:ext>
            </a:extLst>
          </p:cNvPr>
          <p:cNvGrpSpPr>
            <a:grpSpLocks/>
          </p:cNvGrpSpPr>
          <p:nvPr/>
        </p:nvGrpSpPr>
        <p:grpSpPr bwMode="auto">
          <a:xfrm>
            <a:off x="749300" y="1163638"/>
            <a:ext cx="579438" cy="627062"/>
            <a:chOff x="6242320" y="1105727"/>
            <a:chExt cx="579005" cy="626656"/>
          </a:xfrm>
        </p:grpSpPr>
        <p:sp>
          <p:nvSpPr>
            <p:cNvPr id="104475" name="TextBox 6">
              <a:extLst>
                <a:ext uri="{FF2B5EF4-FFF2-40B4-BE49-F238E27FC236}">
                  <a16:creationId xmlns:a16="http://schemas.microsoft.com/office/drawing/2014/main" id="{9CC762E5-8A17-DE45-BF64-B6DF29A0FF62}"/>
                </a:ext>
              </a:extLst>
            </p:cNvPr>
            <p:cNvSpPr txBox="1">
              <a:spLocks noChangeArrowheads="1"/>
            </p:cNvSpPr>
            <p:nvPr/>
          </p:nvSpPr>
          <p:spPr bwMode="auto">
            <a:xfrm>
              <a:off x="6327224" y="1105727"/>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FF9900"/>
                  </a:solidFill>
                  <a:latin typeface="Impact" panose="020B0806030902050204" pitchFamily="34" charset="0"/>
                </a:rPr>
                <a:t>01</a:t>
              </a:r>
              <a:endParaRPr lang="zh-CN" altLang="en-US" sz="3200" b="0">
                <a:solidFill>
                  <a:srgbClr val="FF9900"/>
                </a:solidFill>
                <a:latin typeface="微软雅黑" panose="020B0503020204020204" pitchFamily="34" charset="-122"/>
              </a:endParaRPr>
            </a:p>
          </p:txBody>
        </p:sp>
        <p:sp>
          <p:nvSpPr>
            <p:cNvPr id="104476" name="文本框 22">
              <a:extLst>
                <a:ext uri="{FF2B5EF4-FFF2-40B4-BE49-F238E27FC236}">
                  <a16:creationId xmlns:a16="http://schemas.microsoft.com/office/drawing/2014/main" id="{B62F2267-4AA5-5243-9E24-A720C4A7AABA}"/>
                </a:ext>
              </a:extLst>
            </p:cNvPr>
            <p:cNvSpPr txBox="1">
              <a:spLocks noChangeArrowheads="1"/>
            </p:cNvSpPr>
            <p:nvPr/>
          </p:nvSpPr>
          <p:spPr bwMode="auto">
            <a:xfrm>
              <a:off x="6242320" y="1516939"/>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grpSp>
        <p:nvGrpSpPr>
          <p:cNvPr id="104454" name="组合 15">
            <a:extLst>
              <a:ext uri="{FF2B5EF4-FFF2-40B4-BE49-F238E27FC236}">
                <a16:creationId xmlns:a16="http://schemas.microsoft.com/office/drawing/2014/main" id="{B9DCF047-44A2-3048-A117-BEC81070CA67}"/>
              </a:ext>
            </a:extLst>
          </p:cNvPr>
          <p:cNvGrpSpPr>
            <a:grpSpLocks/>
          </p:cNvGrpSpPr>
          <p:nvPr/>
        </p:nvGrpSpPr>
        <p:grpSpPr bwMode="auto">
          <a:xfrm>
            <a:off x="749300" y="1947863"/>
            <a:ext cx="579438" cy="631825"/>
            <a:chOff x="6242320" y="2373233"/>
            <a:chExt cx="579005" cy="631762"/>
          </a:xfrm>
        </p:grpSpPr>
        <p:sp>
          <p:nvSpPr>
            <p:cNvPr id="104473" name="TextBox 6">
              <a:extLst>
                <a:ext uri="{FF2B5EF4-FFF2-40B4-BE49-F238E27FC236}">
                  <a16:creationId xmlns:a16="http://schemas.microsoft.com/office/drawing/2014/main" id="{5CB3709D-5D22-6545-9490-A2A406EA392D}"/>
                </a:ext>
              </a:extLst>
            </p:cNvPr>
            <p:cNvSpPr txBox="1">
              <a:spLocks noChangeArrowheads="1"/>
            </p:cNvSpPr>
            <p:nvPr/>
          </p:nvSpPr>
          <p:spPr bwMode="auto">
            <a:xfrm>
              <a:off x="6327224" y="2373233"/>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01ACBE"/>
                  </a:solidFill>
                  <a:latin typeface="Impact" panose="020B0806030902050204" pitchFamily="34" charset="0"/>
                </a:rPr>
                <a:t>02</a:t>
              </a:r>
              <a:endParaRPr lang="zh-CN" altLang="en-US" sz="3200" b="0">
                <a:solidFill>
                  <a:srgbClr val="01ACBE"/>
                </a:solidFill>
                <a:latin typeface="微软雅黑" panose="020B0503020204020204" pitchFamily="34" charset="-122"/>
              </a:endParaRPr>
            </a:p>
          </p:txBody>
        </p:sp>
        <p:sp>
          <p:nvSpPr>
            <p:cNvPr id="104474" name="文本框 23">
              <a:extLst>
                <a:ext uri="{FF2B5EF4-FFF2-40B4-BE49-F238E27FC236}">
                  <a16:creationId xmlns:a16="http://schemas.microsoft.com/office/drawing/2014/main" id="{FCE3C209-0F89-6E4A-B84C-68E2C52BE99B}"/>
                </a:ext>
              </a:extLst>
            </p:cNvPr>
            <p:cNvSpPr txBox="1">
              <a:spLocks noChangeArrowheads="1"/>
            </p:cNvSpPr>
            <p:nvPr/>
          </p:nvSpPr>
          <p:spPr bwMode="auto">
            <a:xfrm>
              <a:off x="6242320" y="2789551"/>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grpSp>
        <p:nvGrpSpPr>
          <p:cNvPr id="104455" name="组合 18">
            <a:extLst>
              <a:ext uri="{FF2B5EF4-FFF2-40B4-BE49-F238E27FC236}">
                <a16:creationId xmlns:a16="http://schemas.microsoft.com/office/drawing/2014/main" id="{46A51D9F-641F-1E44-9980-982EB74BEC4F}"/>
              </a:ext>
            </a:extLst>
          </p:cNvPr>
          <p:cNvGrpSpPr>
            <a:grpSpLocks/>
          </p:cNvGrpSpPr>
          <p:nvPr/>
        </p:nvGrpSpPr>
        <p:grpSpPr bwMode="auto">
          <a:xfrm>
            <a:off x="749300" y="2781300"/>
            <a:ext cx="579438" cy="620713"/>
            <a:chOff x="6242320" y="3640739"/>
            <a:chExt cx="579005" cy="620494"/>
          </a:xfrm>
        </p:grpSpPr>
        <p:sp>
          <p:nvSpPr>
            <p:cNvPr id="104471" name="TextBox 6">
              <a:extLst>
                <a:ext uri="{FF2B5EF4-FFF2-40B4-BE49-F238E27FC236}">
                  <a16:creationId xmlns:a16="http://schemas.microsoft.com/office/drawing/2014/main" id="{0FFBA661-D34D-8B4D-B139-1BF39FC703E4}"/>
                </a:ext>
              </a:extLst>
            </p:cNvPr>
            <p:cNvSpPr txBox="1">
              <a:spLocks noChangeArrowheads="1"/>
            </p:cNvSpPr>
            <p:nvPr/>
          </p:nvSpPr>
          <p:spPr bwMode="auto">
            <a:xfrm>
              <a:off x="6327224" y="3640739"/>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C00000"/>
                  </a:solidFill>
                  <a:latin typeface="Impact" panose="020B0806030902050204" pitchFamily="34" charset="0"/>
                </a:rPr>
                <a:t>03</a:t>
              </a:r>
              <a:endParaRPr lang="zh-CN" altLang="en-US" sz="3200" b="0">
                <a:solidFill>
                  <a:srgbClr val="C00000"/>
                </a:solidFill>
                <a:latin typeface="微软雅黑" panose="020B0503020204020204" pitchFamily="34" charset="-122"/>
              </a:endParaRPr>
            </a:p>
          </p:txBody>
        </p:sp>
        <p:sp>
          <p:nvSpPr>
            <p:cNvPr id="104472" name="文本框 24">
              <a:extLst>
                <a:ext uri="{FF2B5EF4-FFF2-40B4-BE49-F238E27FC236}">
                  <a16:creationId xmlns:a16="http://schemas.microsoft.com/office/drawing/2014/main" id="{F4156D18-E972-B34D-B37C-4A8071E226E6}"/>
                </a:ext>
              </a:extLst>
            </p:cNvPr>
            <p:cNvSpPr txBox="1">
              <a:spLocks noChangeArrowheads="1"/>
            </p:cNvSpPr>
            <p:nvPr/>
          </p:nvSpPr>
          <p:spPr bwMode="auto">
            <a:xfrm>
              <a:off x="6242320" y="4045789"/>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sp>
        <p:nvSpPr>
          <p:cNvPr id="22" name="Rectangle 2">
            <a:extLst>
              <a:ext uri="{FF2B5EF4-FFF2-40B4-BE49-F238E27FC236}">
                <a16:creationId xmlns:a16="http://schemas.microsoft.com/office/drawing/2014/main" id="{97F48F29-E14B-4211-B8C0-968119F178EF}"/>
              </a:ext>
            </a:extLst>
          </p:cNvPr>
          <p:cNvSpPr>
            <a:spLocks noChangeArrowheads="1"/>
          </p:cNvSpPr>
          <p:nvPr/>
        </p:nvSpPr>
        <p:spPr bwMode="auto">
          <a:xfrm>
            <a:off x="1438275" y="1939925"/>
            <a:ext cx="67024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nSpc>
                <a:spcPct val="125000"/>
              </a:lnSpc>
              <a:spcBef>
                <a:spcPct val="20000"/>
              </a:spcBef>
              <a:buFont typeface="Arial" panose="020B0604020202020204" pitchFamily="34" charset="0"/>
              <a:buNone/>
              <a:defRPr/>
            </a:pPr>
            <a:r>
              <a:rPr lang="zh-CN" altLang="en-US" sz="2400" b="0" dirty="0">
                <a:latin typeface="+mn-lt"/>
                <a:ea typeface="+mn-ea"/>
                <a:cs typeface="+mn-ea"/>
                <a:sym typeface="+mn-lt"/>
              </a:rPr>
              <a:t>初始化</a:t>
            </a:r>
            <a:r>
              <a:rPr lang="en-US" altLang="zh-CN" sz="2400" b="0" dirty="0">
                <a:latin typeface="+mn-lt"/>
                <a:ea typeface="+mn-ea"/>
                <a:cs typeface="+mn-ea"/>
                <a:sym typeface="+mn-lt"/>
              </a:rPr>
              <a:t>HT[1..2n-1]</a:t>
            </a:r>
            <a:r>
              <a:rPr lang="zh-CN" altLang="en-US" sz="2400" b="0" dirty="0">
                <a:latin typeface="+mn-lt"/>
                <a:ea typeface="+mn-ea"/>
                <a:cs typeface="+mn-ea"/>
                <a:sym typeface="+mn-lt"/>
              </a:rPr>
              <a:t>：</a:t>
            </a:r>
            <a:r>
              <a:rPr lang="en-US" altLang="zh-CN" sz="2400" b="0" dirty="0" err="1">
                <a:latin typeface="+mn-lt"/>
                <a:ea typeface="+mn-ea"/>
                <a:cs typeface="+mn-ea"/>
                <a:sym typeface="+mn-lt"/>
              </a:rPr>
              <a:t>lch</a:t>
            </a:r>
            <a:r>
              <a:rPr lang="en-US" altLang="zh-CN" sz="2400" b="0" dirty="0">
                <a:latin typeface="+mn-lt"/>
                <a:ea typeface="+mn-ea"/>
                <a:cs typeface="+mn-ea"/>
                <a:sym typeface="+mn-lt"/>
              </a:rPr>
              <a:t>=</a:t>
            </a:r>
            <a:r>
              <a:rPr lang="en-US" altLang="zh-CN" sz="2400" b="0" dirty="0" err="1">
                <a:latin typeface="+mn-lt"/>
                <a:ea typeface="+mn-ea"/>
                <a:cs typeface="+mn-ea"/>
                <a:sym typeface="+mn-lt"/>
              </a:rPr>
              <a:t>rch</a:t>
            </a:r>
            <a:r>
              <a:rPr lang="en-US" altLang="zh-CN" sz="2400" b="0" dirty="0">
                <a:latin typeface="+mn-lt"/>
                <a:ea typeface="+mn-ea"/>
                <a:cs typeface="+mn-ea"/>
                <a:sym typeface="+mn-lt"/>
              </a:rPr>
              <a:t>=parent=0</a:t>
            </a:r>
          </a:p>
        </p:txBody>
      </p:sp>
      <p:sp>
        <p:nvSpPr>
          <p:cNvPr id="23" name="Rectangle 2">
            <a:extLst>
              <a:ext uri="{FF2B5EF4-FFF2-40B4-BE49-F238E27FC236}">
                <a16:creationId xmlns:a16="http://schemas.microsoft.com/office/drawing/2014/main" id="{C3E4DB96-5AD4-4BE4-90EB-C27BA679520F}"/>
              </a:ext>
            </a:extLst>
          </p:cNvPr>
          <p:cNvSpPr>
            <a:spLocks noChangeArrowheads="1"/>
          </p:cNvSpPr>
          <p:nvPr/>
        </p:nvSpPr>
        <p:spPr bwMode="auto">
          <a:xfrm>
            <a:off x="1438275" y="2708275"/>
            <a:ext cx="7237413"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进行以下</a:t>
            </a:r>
            <a:r>
              <a:rPr lang="en-US" altLang="zh-CN" sz="2400" b="0">
                <a:ea typeface="微软雅黑" panose="020B0503020204020204" pitchFamily="34" charset="-122"/>
                <a:sym typeface="+mn-lt"/>
              </a:rPr>
              <a:t>n-1</a:t>
            </a:r>
            <a:r>
              <a:rPr lang="zh-CN" altLang="en-US" sz="2400" b="0">
                <a:ea typeface="微软雅黑" panose="020B0503020204020204" pitchFamily="34" charset="-122"/>
                <a:sym typeface="+mn-lt"/>
              </a:rPr>
              <a:t>次合并，依次产生</a:t>
            </a:r>
            <a:r>
              <a:rPr lang="en-US" altLang="zh-CN" sz="2400" b="0">
                <a:ea typeface="微软雅黑" panose="020B0503020204020204" pitchFamily="34" charset="-122"/>
                <a:sym typeface="+mn-lt"/>
              </a:rPr>
              <a:t>HT[i]</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i=n+1..2n-1</a:t>
            </a:r>
            <a:r>
              <a:rPr lang="zh-CN" altLang="en-US" sz="2400" b="0">
                <a:ea typeface="微软雅黑" panose="020B0503020204020204" pitchFamily="34" charset="-122"/>
                <a:sym typeface="+mn-lt"/>
              </a:rPr>
              <a:t>：</a:t>
            </a:r>
          </a:p>
        </p:txBody>
      </p:sp>
      <p:sp>
        <p:nvSpPr>
          <p:cNvPr id="24" name="Rectangle 2">
            <a:extLst>
              <a:ext uri="{FF2B5EF4-FFF2-40B4-BE49-F238E27FC236}">
                <a16:creationId xmlns:a16="http://schemas.microsoft.com/office/drawing/2014/main" id="{47FB4572-F5C9-4A0B-BE79-ADEEA7D3F0B2}"/>
              </a:ext>
            </a:extLst>
          </p:cNvPr>
          <p:cNvSpPr>
            <a:spLocks noChangeArrowheads="1"/>
          </p:cNvSpPr>
          <p:nvPr/>
        </p:nvSpPr>
        <p:spPr bwMode="auto">
          <a:xfrm>
            <a:off x="1912938" y="3590925"/>
            <a:ext cx="6538912"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ts val="1600"/>
              </a:spcBef>
              <a:buFont typeface="Arial" panose="020B0604020202020204" pitchFamily="34" charset="0"/>
              <a:buNone/>
            </a:pPr>
            <a:r>
              <a:rPr lang="zh-CN" altLang="en-US" sz="2200" b="0">
                <a:ea typeface="微软雅黑" panose="020B0503020204020204" pitchFamily="34" charset="-122"/>
                <a:sym typeface="+mn-lt"/>
              </a:rPr>
              <a:t>在</a:t>
            </a:r>
            <a:r>
              <a:rPr lang="en-US" altLang="zh-CN" sz="2200" b="0">
                <a:ea typeface="微软雅黑" panose="020B0503020204020204" pitchFamily="34" charset="-122"/>
                <a:sym typeface="+mn-lt"/>
              </a:rPr>
              <a:t>HT[1..i-1]</a:t>
            </a:r>
            <a:r>
              <a:rPr lang="zh-CN" altLang="en-US" sz="2200" b="0">
                <a:ea typeface="微软雅黑" panose="020B0503020204020204" pitchFamily="34" charset="-122"/>
                <a:sym typeface="+mn-lt"/>
              </a:rPr>
              <a:t>中选两个未被选过的</a:t>
            </a:r>
            <a:r>
              <a:rPr lang="en-US" altLang="zh-CN" sz="2200" b="0">
                <a:ea typeface="微软雅黑" panose="020B0503020204020204" pitchFamily="34" charset="-122"/>
                <a:sym typeface="+mn-lt"/>
              </a:rPr>
              <a:t>weight</a:t>
            </a:r>
            <a:r>
              <a:rPr lang="zh-CN" altLang="en-US" sz="2200" b="0">
                <a:ea typeface="微软雅黑" panose="020B0503020204020204" pitchFamily="34" charset="-122"/>
                <a:sym typeface="+mn-lt"/>
              </a:rPr>
              <a:t>最小的两个结点</a:t>
            </a:r>
            <a:r>
              <a:rPr lang="en-US" altLang="zh-CN" sz="2200" b="0">
                <a:ea typeface="微软雅黑" panose="020B0503020204020204" pitchFamily="34" charset="-122"/>
                <a:sym typeface="+mn-lt"/>
              </a:rPr>
              <a:t>HT[s1]</a:t>
            </a:r>
            <a:r>
              <a:rPr lang="zh-CN" altLang="en-US" sz="2200" b="0">
                <a:ea typeface="微软雅黑" panose="020B0503020204020204" pitchFamily="34" charset="-122"/>
                <a:sym typeface="+mn-lt"/>
              </a:rPr>
              <a:t>和</a:t>
            </a:r>
            <a:r>
              <a:rPr lang="en-US" altLang="zh-CN" sz="2200" b="0">
                <a:ea typeface="微软雅黑" panose="020B0503020204020204" pitchFamily="34" charset="-122"/>
                <a:sym typeface="+mn-lt"/>
              </a:rPr>
              <a:t>HT[s2] (</a:t>
            </a:r>
            <a:r>
              <a:rPr lang="zh-CN" altLang="en-US" sz="2200" b="0">
                <a:ea typeface="微软雅黑" panose="020B0503020204020204" pitchFamily="34" charset="-122"/>
                <a:sym typeface="+mn-lt"/>
              </a:rPr>
              <a:t>从</a:t>
            </a:r>
            <a:r>
              <a:rPr lang="en-US" altLang="zh-CN" sz="2200" b="0">
                <a:ea typeface="微软雅黑" panose="020B0503020204020204" pitchFamily="34" charset="-122"/>
                <a:sym typeface="+mn-lt"/>
              </a:rPr>
              <a:t>parent = 0 </a:t>
            </a:r>
            <a:r>
              <a:rPr lang="zh-CN" altLang="en-US" sz="2200" b="0">
                <a:ea typeface="微软雅黑" panose="020B0503020204020204" pitchFamily="34" charset="-122"/>
                <a:sym typeface="+mn-lt"/>
              </a:rPr>
              <a:t>的结点中选</a:t>
            </a:r>
            <a:r>
              <a:rPr lang="en-US" altLang="en-US" sz="2200" b="0">
                <a:ea typeface="微软雅黑" panose="020B0503020204020204" pitchFamily="34" charset="-122"/>
                <a:sym typeface="+mn-lt"/>
              </a:rPr>
              <a:t>)</a:t>
            </a:r>
            <a:endParaRPr lang="en-US" altLang="zh-CN" sz="2200" b="0">
              <a:ea typeface="微软雅黑" panose="020B0503020204020204" pitchFamily="34" charset="-122"/>
              <a:sym typeface="+mn-lt"/>
            </a:endParaRPr>
          </a:p>
          <a:p>
            <a:pPr>
              <a:lnSpc>
                <a:spcPct val="125000"/>
              </a:lnSpc>
              <a:spcBef>
                <a:spcPts val="1600"/>
              </a:spcBef>
              <a:buFont typeface="Arial" panose="020B0604020202020204" pitchFamily="34" charset="0"/>
              <a:buNone/>
            </a:pPr>
            <a:r>
              <a:rPr lang="zh-CN" altLang="en-US" sz="2200" b="0">
                <a:ea typeface="微软雅黑" panose="020B0503020204020204" pitchFamily="34" charset="-122"/>
                <a:sym typeface="+mn-lt"/>
              </a:rPr>
              <a:t>修改</a:t>
            </a:r>
            <a:r>
              <a:rPr lang="en-US" altLang="zh-CN" sz="2200" b="0">
                <a:ea typeface="微软雅黑" panose="020B0503020204020204" pitchFamily="34" charset="-122"/>
                <a:sym typeface="+mn-lt"/>
              </a:rPr>
              <a:t>HT[s1]</a:t>
            </a:r>
            <a:r>
              <a:rPr lang="zh-CN" altLang="en-US" sz="2200" b="0">
                <a:ea typeface="微软雅黑" panose="020B0503020204020204" pitchFamily="34" charset="-122"/>
                <a:sym typeface="+mn-lt"/>
              </a:rPr>
              <a:t>和</a:t>
            </a:r>
            <a:r>
              <a:rPr lang="en-US" altLang="zh-CN" sz="2200" b="0">
                <a:ea typeface="微软雅黑" panose="020B0503020204020204" pitchFamily="34" charset="-122"/>
                <a:sym typeface="+mn-lt"/>
              </a:rPr>
              <a:t>HT[s2]</a:t>
            </a:r>
            <a:r>
              <a:rPr lang="zh-CN" altLang="en-US" sz="2200" b="0">
                <a:ea typeface="微软雅黑" panose="020B0503020204020204" pitchFamily="34" charset="-122"/>
                <a:sym typeface="+mn-lt"/>
              </a:rPr>
              <a:t>的</a:t>
            </a:r>
            <a:r>
              <a:rPr lang="en-US" altLang="zh-CN" sz="2200" b="0">
                <a:ea typeface="微软雅黑" panose="020B0503020204020204" pitchFamily="34" charset="-122"/>
                <a:sym typeface="+mn-lt"/>
              </a:rPr>
              <a:t>parent</a:t>
            </a:r>
            <a:r>
              <a:rPr lang="zh-CN" altLang="en-US" sz="2200" b="0">
                <a:ea typeface="微软雅黑" panose="020B0503020204020204" pitchFamily="34" charset="-122"/>
                <a:sym typeface="+mn-lt"/>
              </a:rPr>
              <a:t>值： </a:t>
            </a:r>
            <a:r>
              <a:rPr lang="en-US" altLang="zh-CN" sz="2200" b="0">
                <a:ea typeface="微软雅黑" panose="020B0503020204020204" pitchFamily="34" charset="-122"/>
                <a:sym typeface="+mn-lt"/>
              </a:rPr>
              <a:t>parent=i</a:t>
            </a:r>
          </a:p>
          <a:p>
            <a:pPr>
              <a:lnSpc>
                <a:spcPct val="125000"/>
              </a:lnSpc>
              <a:spcBef>
                <a:spcPts val="1600"/>
              </a:spcBef>
              <a:buFont typeface="Arial" panose="020B0604020202020204" pitchFamily="34" charset="0"/>
              <a:buNone/>
            </a:pPr>
            <a:r>
              <a:rPr lang="zh-CN" altLang="en-US" sz="2200" b="0">
                <a:ea typeface="微软雅黑" panose="020B0503020204020204" pitchFamily="34" charset="-122"/>
                <a:sym typeface="+mn-lt"/>
              </a:rPr>
              <a:t>置</a:t>
            </a:r>
            <a:r>
              <a:rPr lang="en-US" altLang="zh-CN" sz="2200" b="0">
                <a:ea typeface="微软雅黑" panose="020B0503020204020204" pitchFamily="34" charset="-122"/>
                <a:sym typeface="+mn-lt"/>
              </a:rPr>
              <a:t>HT[i]</a:t>
            </a:r>
            <a:r>
              <a:rPr lang="zh-CN" altLang="en-US" sz="2200" b="0">
                <a:ea typeface="微软雅黑" panose="020B0503020204020204" pitchFamily="34" charset="-122"/>
                <a:sym typeface="+mn-lt"/>
              </a:rPr>
              <a:t>：</a:t>
            </a:r>
            <a:r>
              <a:rPr lang="en-US" altLang="zh-CN" sz="2200" b="0">
                <a:ea typeface="微软雅黑" panose="020B0503020204020204" pitchFamily="34" charset="-122"/>
                <a:sym typeface="+mn-lt"/>
              </a:rPr>
              <a:t>weight=HT[s1].weight + HT[s2].weight ,lch=s1,  rch=s2</a:t>
            </a:r>
          </a:p>
        </p:txBody>
      </p:sp>
      <p:cxnSp>
        <p:nvCxnSpPr>
          <p:cNvPr id="104459" name="直接连接符 2">
            <a:extLst>
              <a:ext uri="{FF2B5EF4-FFF2-40B4-BE49-F238E27FC236}">
                <a16:creationId xmlns:a16="http://schemas.microsoft.com/office/drawing/2014/main" id="{DD2ACECC-852C-B941-80E5-E9C862AB6325}"/>
              </a:ext>
            </a:extLst>
          </p:cNvPr>
          <p:cNvCxnSpPr>
            <a:cxnSpLocks noChangeShapeType="1"/>
          </p:cNvCxnSpPr>
          <p:nvPr/>
        </p:nvCxnSpPr>
        <p:spPr bwMode="auto">
          <a:xfrm>
            <a:off x="1438275" y="1711325"/>
            <a:ext cx="6950075" cy="0"/>
          </a:xfrm>
          <a:prstGeom prst="line">
            <a:avLst/>
          </a:prstGeom>
          <a:noFill/>
          <a:ln w="9525" algn="ctr">
            <a:solidFill>
              <a:srgbClr val="E2D9EB"/>
            </a:solidFill>
            <a:round/>
            <a:headEnd/>
            <a:tailEnd/>
          </a:ln>
          <a:extLst>
            <a:ext uri="{909E8E84-426E-40DD-AFC4-6F175D3DCCD1}">
              <a14:hiddenFill xmlns:a14="http://schemas.microsoft.com/office/drawing/2010/main">
                <a:noFill/>
              </a14:hiddenFill>
            </a:ext>
          </a:extLst>
        </p:spPr>
      </p:cxnSp>
      <p:cxnSp>
        <p:nvCxnSpPr>
          <p:cNvPr id="104460" name="直接连接符 27">
            <a:extLst>
              <a:ext uri="{FF2B5EF4-FFF2-40B4-BE49-F238E27FC236}">
                <a16:creationId xmlns:a16="http://schemas.microsoft.com/office/drawing/2014/main" id="{41E582D6-757C-BF49-8BB2-874925289DA1}"/>
              </a:ext>
            </a:extLst>
          </p:cNvPr>
          <p:cNvCxnSpPr>
            <a:cxnSpLocks noChangeShapeType="1"/>
          </p:cNvCxnSpPr>
          <p:nvPr/>
        </p:nvCxnSpPr>
        <p:spPr bwMode="auto">
          <a:xfrm>
            <a:off x="1438275" y="2492375"/>
            <a:ext cx="6950075" cy="0"/>
          </a:xfrm>
          <a:prstGeom prst="line">
            <a:avLst/>
          </a:prstGeom>
          <a:noFill/>
          <a:ln w="9525" algn="ctr">
            <a:solidFill>
              <a:srgbClr val="E2D9EB"/>
            </a:solidFill>
            <a:round/>
            <a:headEnd/>
            <a:tailEnd/>
          </a:ln>
          <a:extLst>
            <a:ext uri="{909E8E84-426E-40DD-AFC4-6F175D3DCCD1}">
              <a14:hiddenFill xmlns:a14="http://schemas.microsoft.com/office/drawing/2010/main">
                <a:noFill/>
              </a14:hiddenFill>
            </a:ext>
          </a:extLst>
        </p:spPr>
      </p:cxnSp>
      <p:cxnSp>
        <p:nvCxnSpPr>
          <p:cNvPr id="104461" name="直接连接符 28">
            <a:extLst>
              <a:ext uri="{FF2B5EF4-FFF2-40B4-BE49-F238E27FC236}">
                <a16:creationId xmlns:a16="http://schemas.microsoft.com/office/drawing/2014/main" id="{9B3615EF-895D-B74F-88FB-10A5F2DD88EF}"/>
              </a:ext>
            </a:extLst>
          </p:cNvPr>
          <p:cNvCxnSpPr>
            <a:cxnSpLocks noChangeShapeType="1"/>
          </p:cNvCxnSpPr>
          <p:nvPr/>
        </p:nvCxnSpPr>
        <p:spPr bwMode="auto">
          <a:xfrm>
            <a:off x="1438275" y="3324225"/>
            <a:ext cx="6950075" cy="0"/>
          </a:xfrm>
          <a:prstGeom prst="line">
            <a:avLst/>
          </a:prstGeom>
          <a:noFill/>
          <a:ln w="9525" algn="ctr">
            <a:solidFill>
              <a:srgbClr val="E2D9EB"/>
            </a:solidFill>
            <a:round/>
            <a:headEnd/>
            <a:tailEnd/>
          </a:ln>
          <a:extLst>
            <a:ext uri="{909E8E84-426E-40DD-AFC4-6F175D3DCCD1}">
              <a14:hiddenFill xmlns:a14="http://schemas.microsoft.com/office/drawing/2010/main">
                <a:noFill/>
              </a14:hiddenFill>
            </a:ext>
          </a:extLst>
        </p:spPr>
      </p:cxnSp>
      <p:grpSp>
        <p:nvGrpSpPr>
          <p:cNvPr id="104462" name="Group 32">
            <a:extLst>
              <a:ext uri="{FF2B5EF4-FFF2-40B4-BE49-F238E27FC236}">
                <a16:creationId xmlns:a16="http://schemas.microsoft.com/office/drawing/2014/main" id="{9B8A9397-3F6B-3D4B-979F-6E0E7F336105}"/>
              </a:ext>
            </a:extLst>
          </p:cNvPr>
          <p:cNvGrpSpPr>
            <a:grpSpLocks/>
          </p:cNvGrpSpPr>
          <p:nvPr/>
        </p:nvGrpSpPr>
        <p:grpSpPr bwMode="auto">
          <a:xfrm>
            <a:off x="1168400" y="4633913"/>
            <a:ext cx="539750" cy="539750"/>
            <a:chOff x="6528170" y="3281715"/>
            <a:chExt cx="914400" cy="914400"/>
          </a:xfrm>
        </p:grpSpPr>
        <p:sp>
          <p:nvSpPr>
            <p:cNvPr id="51" name="Rounded Rectangle 8">
              <a:extLst>
                <a:ext uri="{FF2B5EF4-FFF2-40B4-BE49-F238E27FC236}">
                  <a16:creationId xmlns:a16="http://schemas.microsoft.com/office/drawing/2014/main" id="{57B1B941-02B7-4D4C-A3B7-E6B9450B3109}"/>
                </a:ext>
              </a:extLst>
            </p:cNvPr>
            <p:cNvSpPr/>
            <p:nvPr/>
          </p:nvSpPr>
          <p:spPr>
            <a:xfrm>
              <a:off x="6528170" y="3281715"/>
              <a:ext cx="914400" cy="914400"/>
            </a:xfrm>
            <a:prstGeom prst="roundRect">
              <a:avLst/>
            </a:prstGeom>
            <a:solidFill>
              <a:srgbClr val="4BACC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52" name="Group 69">
              <a:extLst>
                <a:ext uri="{FF2B5EF4-FFF2-40B4-BE49-F238E27FC236}">
                  <a16:creationId xmlns:a16="http://schemas.microsoft.com/office/drawing/2014/main" id="{B00AF4DE-D6FE-4199-B1EE-12ED08E8046B}"/>
                </a:ext>
              </a:extLst>
            </p:cNvPr>
            <p:cNvGrpSpPr/>
            <p:nvPr/>
          </p:nvGrpSpPr>
          <p:grpSpPr>
            <a:xfrm>
              <a:off x="6759757" y="3506346"/>
              <a:ext cx="464344" cy="465138"/>
              <a:chOff x="7287419" y="3505994"/>
              <a:chExt cx="464344" cy="465138"/>
            </a:xfrm>
            <a:solidFill>
              <a:srgbClr val="EEECE1"/>
            </a:solidFill>
          </p:grpSpPr>
          <p:sp>
            <p:nvSpPr>
              <p:cNvPr id="53" name="AutoShape 37">
                <a:extLst>
                  <a:ext uri="{FF2B5EF4-FFF2-40B4-BE49-F238E27FC236}">
                    <a16:creationId xmlns:a16="http://schemas.microsoft.com/office/drawing/2014/main" id="{505AB856-F013-4419-9C31-FEAD19284DAD}"/>
                  </a:ext>
                </a:extLst>
              </p:cNvPr>
              <p:cNvSpPr>
                <a:spLocks/>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54" name="AutoShape 38">
                <a:extLst>
                  <a:ext uri="{FF2B5EF4-FFF2-40B4-BE49-F238E27FC236}">
                    <a16:creationId xmlns:a16="http://schemas.microsoft.com/office/drawing/2014/main" id="{77853C3F-FAD4-4E1F-86EA-3140BB06CEDD}"/>
                  </a:ext>
                </a:extLst>
              </p:cNvPr>
              <p:cNvSpPr>
                <a:spLocks/>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55" name="AutoShape 39">
                <a:extLst>
                  <a:ext uri="{FF2B5EF4-FFF2-40B4-BE49-F238E27FC236}">
                    <a16:creationId xmlns:a16="http://schemas.microsoft.com/office/drawing/2014/main" id="{DCA84297-82D9-4F54-9F94-ED5112ACBBED}"/>
                  </a:ext>
                </a:extLst>
              </p:cNvPr>
              <p:cNvSpPr>
                <a:spLocks/>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56" name="AutoShape 40">
                <a:extLst>
                  <a:ext uri="{FF2B5EF4-FFF2-40B4-BE49-F238E27FC236}">
                    <a16:creationId xmlns:a16="http://schemas.microsoft.com/office/drawing/2014/main" id="{341FC121-515A-4791-873C-EED6C0F9BC6F}"/>
                  </a:ext>
                </a:extLst>
              </p:cNvPr>
              <p:cNvSpPr>
                <a:spLocks/>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57" name="AutoShape 41">
                <a:extLst>
                  <a:ext uri="{FF2B5EF4-FFF2-40B4-BE49-F238E27FC236}">
                    <a16:creationId xmlns:a16="http://schemas.microsoft.com/office/drawing/2014/main" id="{D68F7239-B1F3-4013-B385-A0AA9BB3AF01}"/>
                  </a:ext>
                </a:extLst>
              </p:cNvPr>
              <p:cNvSpPr>
                <a:spLocks/>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58" name="AutoShape 42">
                <a:extLst>
                  <a:ext uri="{FF2B5EF4-FFF2-40B4-BE49-F238E27FC236}">
                    <a16:creationId xmlns:a16="http://schemas.microsoft.com/office/drawing/2014/main" id="{B6E227E8-9D65-4728-A900-4F8C6F83CBCE}"/>
                  </a:ext>
                </a:extLst>
              </p:cNvPr>
              <p:cNvSpPr>
                <a:spLocks/>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grpSp>
      </p:grpSp>
      <p:grpSp>
        <p:nvGrpSpPr>
          <p:cNvPr id="104463" name="Group 33">
            <a:extLst>
              <a:ext uri="{FF2B5EF4-FFF2-40B4-BE49-F238E27FC236}">
                <a16:creationId xmlns:a16="http://schemas.microsoft.com/office/drawing/2014/main" id="{9B09BC50-56FA-1046-9EC2-6C2986E91D6E}"/>
              </a:ext>
            </a:extLst>
          </p:cNvPr>
          <p:cNvGrpSpPr>
            <a:grpSpLocks/>
          </p:cNvGrpSpPr>
          <p:nvPr/>
        </p:nvGrpSpPr>
        <p:grpSpPr bwMode="auto">
          <a:xfrm>
            <a:off x="1155700" y="5494338"/>
            <a:ext cx="539750" cy="539750"/>
            <a:chOff x="6528170" y="4684221"/>
            <a:chExt cx="914400" cy="914400"/>
          </a:xfrm>
        </p:grpSpPr>
        <p:sp>
          <p:nvSpPr>
            <p:cNvPr id="60" name="Rounded Rectangle 9">
              <a:extLst>
                <a:ext uri="{FF2B5EF4-FFF2-40B4-BE49-F238E27FC236}">
                  <a16:creationId xmlns:a16="http://schemas.microsoft.com/office/drawing/2014/main" id="{47DC3466-C772-47FD-B022-24E8CBB75E36}"/>
                </a:ext>
              </a:extLst>
            </p:cNvPr>
            <p:cNvSpPr/>
            <p:nvPr/>
          </p:nvSpPr>
          <p:spPr>
            <a:xfrm>
              <a:off x="6528170" y="4684221"/>
              <a:ext cx="914400" cy="914400"/>
            </a:xfrm>
            <a:prstGeom prst="roundRect">
              <a:avLst/>
            </a:prstGeom>
            <a:solidFill>
              <a:srgbClr val="F7964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61" name="Group 76">
              <a:extLst>
                <a:ext uri="{FF2B5EF4-FFF2-40B4-BE49-F238E27FC236}">
                  <a16:creationId xmlns:a16="http://schemas.microsoft.com/office/drawing/2014/main" id="{10A4BB2B-3286-475B-B11C-B68DA72B8092}"/>
                </a:ext>
              </a:extLst>
            </p:cNvPr>
            <p:cNvGrpSpPr/>
            <p:nvPr/>
          </p:nvGrpSpPr>
          <p:grpSpPr>
            <a:xfrm>
              <a:off x="6748385" y="4909249"/>
              <a:ext cx="464344" cy="464344"/>
              <a:chOff x="7287419" y="2577307"/>
              <a:chExt cx="464344" cy="464344"/>
            </a:xfrm>
            <a:solidFill>
              <a:srgbClr val="EEECE1"/>
            </a:solidFill>
          </p:grpSpPr>
          <p:sp>
            <p:nvSpPr>
              <p:cNvPr id="62" name="AutoShape 56">
                <a:extLst>
                  <a:ext uri="{FF2B5EF4-FFF2-40B4-BE49-F238E27FC236}">
                    <a16:creationId xmlns:a16="http://schemas.microsoft.com/office/drawing/2014/main" id="{E534343C-94DD-4DF3-A9DB-3AC4B637E14F}"/>
                  </a:ext>
                </a:extLst>
              </p:cNvPr>
              <p:cNvSpPr>
                <a:spLocks/>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63" name="AutoShape 57">
                <a:extLst>
                  <a:ext uri="{FF2B5EF4-FFF2-40B4-BE49-F238E27FC236}">
                    <a16:creationId xmlns:a16="http://schemas.microsoft.com/office/drawing/2014/main" id="{FD51DDA8-E6C7-4E16-B56F-882510FE6D09}"/>
                  </a:ext>
                </a:extLst>
              </p:cNvPr>
              <p:cNvSpPr>
                <a:spLocks/>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64" name="AutoShape 58">
                <a:extLst>
                  <a:ext uri="{FF2B5EF4-FFF2-40B4-BE49-F238E27FC236}">
                    <a16:creationId xmlns:a16="http://schemas.microsoft.com/office/drawing/2014/main" id="{E09807DB-C588-4EA6-A1AE-CBD0DAF3D1FF}"/>
                  </a:ext>
                </a:extLst>
              </p:cNvPr>
              <p:cNvSpPr>
                <a:spLocks/>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grpSp>
      </p:grpSp>
      <p:grpSp>
        <p:nvGrpSpPr>
          <p:cNvPr id="104464" name="Group 31">
            <a:extLst>
              <a:ext uri="{FF2B5EF4-FFF2-40B4-BE49-F238E27FC236}">
                <a16:creationId xmlns:a16="http://schemas.microsoft.com/office/drawing/2014/main" id="{F4E54E12-70F4-9F44-A93E-974D1B10CDAA}"/>
              </a:ext>
            </a:extLst>
          </p:cNvPr>
          <p:cNvGrpSpPr>
            <a:grpSpLocks/>
          </p:cNvGrpSpPr>
          <p:nvPr/>
        </p:nvGrpSpPr>
        <p:grpSpPr bwMode="auto">
          <a:xfrm>
            <a:off x="1168400" y="3714750"/>
            <a:ext cx="539750" cy="539750"/>
            <a:chOff x="6528170" y="1885071"/>
            <a:chExt cx="914400" cy="914400"/>
          </a:xfrm>
        </p:grpSpPr>
        <p:sp>
          <p:nvSpPr>
            <p:cNvPr id="66" name="Rounded Rectangle 7">
              <a:extLst>
                <a:ext uri="{FF2B5EF4-FFF2-40B4-BE49-F238E27FC236}">
                  <a16:creationId xmlns:a16="http://schemas.microsoft.com/office/drawing/2014/main" id="{A3F6A21F-2515-42F7-98D9-E49CC8B3F5A6}"/>
                </a:ext>
              </a:extLst>
            </p:cNvPr>
            <p:cNvSpPr/>
            <p:nvPr/>
          </p:nvSpPr>
          <p:spPr>
            <a:xfrm>
              <a:off x="6528170" y="1885071"/>
              <a:ext cx="914400" cy="914400"/>
            </a:xfrm>
            <a:prstGeom prst="roundRect">
              <a:avLst/>
            </a:prstGeom>
            <a:solidFill>
              <a:srgbClr val="8064A2"/>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67" name="Group 83">
              <a:extLst>
                <a:ext uri="{FF2B5EF4-FFF2-40B4-BE49-F238E27FC236}">
                  <a16:creationId xmlns:a16="http://schemas.microsoft.com/office/drawing/2014/main" id="{8E5484CB-0A38-4273-90BF-F3DA8F9536E1}"/>
                </a:ext>
              </a:extLst>
            </p:cNvPr>
            <p:cNvGrpSpPr/>
            <p:nvPr/>
          </p:nvGrpSpPr>
          <p:grpSpPr>
            <a:xfrm>
              <a:off x="6758963" y="2110099"/>
              <a:ext cx="465138" cy="464344"/>
              <a:chOff x="2581275" y="2582069"/>
              <a:chExt cx="465138" cy="464344"/>
            </a:xfrm>
            <a:solidFill>
              <a:srgbClr val="EEECE1"/>
            </a:solidFill>
          </p:grpSpPr>
          <p:sp>
            <p:nvSpPr>
              <p:cNvPr id="68" name="AutoShape 128">
                <a:extLst>
                  <a:ext uri="{FF2B5EF4-FFF2-40B4-BE49-F238E27FC236}">
                    <a16:creationId xmlns:a16="http://schemas.microsoft.com/office/drawing/2014/main" id="{2EA07298-E8B8-4D36-A166-A432E341D208}"/>
                  </a:ext>
                </a:extLst>
              </p:cNvPr>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69" name="AutoShape 129">
                <a:extLst>
                  <a:ext uri="{FF2B5EF4-FFF2-40B4-BE49-F238E27FC236}">
                    <a16:creationId xmlns:a16="http://schemas.microsoft.com/office/drawing/2014/main" id="{8134D1F8-0A1D-4575-835F-2C538E2692A3}"/>
                  </a:ext>
                </a:extLst>
              </p:cNvPr>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grpSp>
      </p:gr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圆角矩形 1">
            <a:extLst>
              <a:ext uri="{FF2B5EF4-FFF2-40B4-BE49-F238E27FC236}">
                <a16:creationId xmlns:a16="http://schemas.microsoft.com/office/drawing/2014/main" id="{F36D0E03-9ABA-B045-9224-4F0EAAC27A8C}"/>
              </a:ext>
            </a:extLst>
          </p:cNvPr>
          <p:cNvSpPr>
            <a:spLocks noChangeArrowheads="1"/>
          </p:cNvSpPr>
          <p:nvPr/>
        </p:nvSpPr>
        <p:spPr bwMode="auto">
          <a:xfrm>
            <a:off x="5364163" y="1014413"/>
            <a:ext cx="3311525" cy="2136775"/>
          </a:xfrm>
          <a:prstGeom prst="roundRect">
            <a:avLst>
              <a:gd name="adj" fmla="val 656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101378" name="Text Box 4">
            <a:extLst>
              <a:ext uri="{FF2B5EF4-FFF2-40B4-BE49-F238E27FC236}">
                <a16:creationId xmlns:a16="http://schemas.microsoft.com/office/drawing/2014/main" id="{EF915F39-539B-410E-B84C-F37C9795D926}"/>
              </a:ext>
            </a:extLst>
          </p:cNvPr>
          <p:cNvSpPr txBox="1">
            <a:spLocks noChangeArrowheads="1"/>
          </p:cNvSpPr>
          <p:nvPr/>
        </p:nvSpPr>
        <p:spPr bwMode="auto">
          <a:xfrm>
            <a:off x="368300" y="1281113"/>
            <a:ext cx="4695825" cy="958850"/>
          </a:xfrm>
          <a:prstGeom prst="roundRect">
            <a:avLst>
              <a:gd name="adj" fmla="val 12699"/>
            </a:avLst>
          </a:prstGeom>
          <a:no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zh-CN" altLang="zh-CN" sz="2400" b="0" dirty="0">
                <a:latin typeface="+mn-lt"/>
                <a:ea typeface="+mn-ea"/>
                <a:cs typeface="+mn-ea"/>
                <a:sym typeface="+mn-lt"/>
              </a:rPr>
              <a:t>例:设</a:t>
            </a:r>
            <a:r>
              <a:rPr lang="en-US" altLang="zh-CN" sz="2400" b="0" dirty="0">
                <a:latin typeface="+mn-lt"/>
                <a:ea typeface="+mn-ea"/>
                <a:cs typeface="+mn-ea"/>
                <a:sym typeface="+mn-lt"/>
              </a:rPr>
              <a:t>n=4,  w={70,50,20,40}</a:t>
            </a:r>
          </a:p>
          <a:p>
            <a:pPr eaLnBrk="1" hangingPunct="1">
              <a:lnSpc>
                <a:spcPct val="80000"/>
              </a:lnSpc>
              <a:spcBef>
                <a:spcPct val="50000"/>
              </a:spcBef>
              <a:buFont typeface="Arial" panose="020B0604020202020204" pitchFamily="34" charset="0"/>
              <a:buNone/>
              <a:defRPr/>
            </a:pPr>
            <a:r>
              <a:rPr lang="zh-CN" altLang="zh-CN" sz="2400" b="0" dirty="0">
                <a:latin typeface="+mn-lt"/>
                <a:ea typeface="+mn-ea"/>
                <a:cs typeface="+mn-ea"/>
                <a:sym typeface="+mn-lt"/>
              </a:rPr>
              <a:t>试设计 </a:t>
            </a:r>
            <a:r>
              <a:rPr lang="en-US" altLang="zh-CN" sz="2400" b="0" dirty="0" err="1">
                <a:latin typeface="+mn-lt"/>
                <a:ea typeface="+mn-ea"/>
                <a:cs typeface="+mn-ea"/>
                <a:sym typeface="+mn-lt"/>
              </a:rPr>
              <a:t>huffman</a:t>
            </a:r>
            <a:r>
              <a:rPr lang="en-US" altLang="zh-CN" sz="2400" b="0" dirty="0">
                <a:latin typeface="+mn-lt"/>
                <a:ea typeface="+mn-ea"/>
                <a:cs typeface="+mn-ea"/>
                <a:sym typeface="+mn-lt"/>
              </a:rPr>
              <a:t> code (m=2*4-1=7)</a:t>
            </a:r>
            <a:endParaRPr lang="en-US" altLang="zh-CN" b="0" dirty="0">
              <a:latin typeface="+mn-lt"/>
              <a:ea typeface="+mn-ea"/>
              <a:cs typeface="+mn-ea"/>
              <a:sym typeface="+mn-lt"/>
            </a:endParaRPr>
          </a:p>
        </p:txBody>
      </p:sp>
      <p:graphicFrame>
        <p:nvGraphicFramePr>
          <p:cNvPr id="99332" name="表格 99331">
            <a:extLst>
              <a:ext uri="{FF2B5EF4-FFF2-40B4-BE49-F238E27FC236}">
                <a16:creationId xmlns:a16="http://schemas.microsoft.com/office/drawing/2014/main" id="{E993D481-3D0E-4C91-A92F-2B2F744857B5}"/>
              </a:ext>
            </a:extLst>
          </p:cNvPr>
          <p:cNvGraphicFramePr/>
          <p:nvPr/>
        </p:nvGraphicFramePr>
        <p:xfrm>
          <a:off x="439738" y="3197225"/>
          <a:ext cx="4040187" cy="3395663"/>
        </p:xfrm>
        <a:graphic>
          <a:graphicData uri="http://schemas.openxmlformats.org/drawingml/2006/table">
            <a:tbl>
              <a:tblPr/>
              <a:tblGrid>
                <a:gridCol w="526992">
                  <a:extLst>
                    <a:ext uri="{9D8B030D-6E8A-4147-A177-3AD203B41FA5}">
                      <a16:colId xmlns:a16="http://schemas.microsoft.com/office/drawing/2014/main" val="20000"/>
                    </a:ext>
                  </a:extLst>
                </a:gridCol>
                <a:gridCol w="936521">
                  <a:extLst>
                    <a:ext uri="{9D8B030D-6E8A-4147-A177-3AD203B41FA5}">
                      <a16:colId xmlns:a16="http://schemas.microsoft.com/office/drawing/2014/main" val="20001"/>
                    </a:ext>
                  </a:extLst>
                </a:gridCol>
                <a:gridCol w="903188">
                  <a:extLst>
                    <a:ext uri="{9D8B030D-6E8A-4147-A177-3AD203B41FA5}">
                      <a16:colId xmlns:a16="http://schemas.microsoft.com/office/drawing/2014/main" val="20002"/>
                    </a:ext>
                  </a:extLst>
                </a:gridCol>
                <a:gridCol w="765090">
                  <a:extLst>
                    <a:ext uri="{9D8B030D-6E8A-4147-A177-3AD203B41FA5}">
                      <a16:colId xmlns:a16="http://schemas.microsoft.com/office/drawing/2014/main" val="20003"/>
                    </a:ext>
                  </a:extLst>
                </a:gridCol>
                <a:gridCol w="908395">
                  <a:extLst>
                    <a:ext uri="{9D8B030D-6E8A-4147-A177-3AD203B41FA5}">
                      <a16:colId xmlns:a16="http://schemas.microsoft.com/office/drawing/2014/main" val="20004"/>
                    </a:ext>
                  </a:extLst>
                </a:gridCol>
              </a:tblGrid>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weight</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parent</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lch</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rch</a:t>
                      </a: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3962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1</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70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7942">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2</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50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7942">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3</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20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4</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40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5</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6</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7</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99388" name="表格 99387">
            <a:extLst>
              <a:ext uri="{FF2B5EF4-FFF2-40B4-BE49-F238E27FC236}">
                <a16:creationId xmlns:a16="http://schemas.microsoft.com/office/drawing/2014/main" id="{861D1FF8-A8B4-4C5F-8F93-8FAC39B99480}"/>
              </a:ext>
            </a:extLst>
          </p:cNvPr>
          <p:cNvGraphicFramePr/>
          <p:nvPr/>
        </p:nvGraphicFramePr>
        <p:xfrm>
          <a:off x="4635500" y="3201988"/>
          <a:ext cx="4040188" cy="3395662"/>
        </p:xfrm>
        <a:graphic>
          <a:graphicData uri="http://schemas.openxmlformats.org/drawingml/2006/table">
            <a:tbl>
              <a:tblPr/>
              <a:tblGrid>
                <a:gridCol w="527050">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gridCol w="903288">
                  <a:extLst>
                    <a:ext uri="{9D8B030D-6E8A-4147-A177-3AD203B41FA5}">
                      <a16:colId xmlns:a16="http://schemas.microsoft.com/office/drawing/2014/main" val="20002"/>
                    </a:ext>
                  </a:extLst>
                </a:gridCol>
                <a:gridCol w="765175">
                  <a:extLst>
                    <a:ext uri="{9D8B030D-6E8A-4147-A177-3AD203B41FA5}">
                      <a16:colId xmlns:a16="http://schemas.microsoft.com/office/drawing/2014/main" val="20003"/>
                    </a:ext>
                  </a:extLst>
                </a:gridCol>
                <a:gridCol w="908050">
                  <a:extLst>
                    <a:ext uri="{9D8B030D-6E8A-4147-A177-3AD203B41FA5}">
                      <a16:colId xmlns:a16="http://schemas.microsoft.com/office/drawing/2014/main" val="20004"/>
                    </a:ext>
                  </a:extLst>
                </a:gridCol>
              </a:tblGrid>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solidFill>
                          <a:schemeClr val="bg1"/>
                        </a:solidFill>
                        <a:latin typeface="+mn-lt"/>
                        <a:ea typeface="+mn-ea"/>
                        <a:cs typeface="+mn-ea"/>
                        <a:sym typeface="+mn-lt"/>
                      </a:endParaRP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weight</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parent</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lch</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rch</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3962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1</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70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rgbClr val="FF3300"/>
                          </a:solidFill>
                          <a:latin typeface="+mn-lt"/>
                          <a:ea typeface="+mn-ea"/>
                          <a:cs typeface="+mn-ea"/>
                          <a:sym typeface="+mn-lt"/>
                        </a:rPr>
                        <a:t>7</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7942">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2</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50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rgbClr val="FF3300"/>
                          </a:solidFill>
                          <a:latin typeface="+mn-lt"/>
                          <a:ea typeface="+mn-ea"/>
                          <a:cs typeface="+mn-ea"/>
                          <a:sym typeface="+mn-lt"/>
                        </a:rPr>
                        <a:t>6</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7942">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3</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20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rgbClr val="FF3300"/>
                          </a:solidFill>
                          <a:latin typeface="+mn-lt"/>
                          <a:ea typeface="+mn-ea"/>
                          <a:cs typeface="+mn-ea"/>
                          <a:sym typeface="+mn-lt"/>
                        </a:rPr>
                        <a:t>5</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4</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latin typeface="+mn-lt"/>
                          <a:ea typeface="+mn-ea"/>
                          <a:cs typeface="+mn-ea"/>
                          <a:sym typeface="+mn-lt"/>
                        </a:rPr>
                        <a:t>40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5</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5</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60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6</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3</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4</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6</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110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7</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2</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5</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7</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180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1</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6</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105588" name="Group 117">
            <a:extLst>
              <a:ext uri="{FF2B5EF4-FFF2-40B4-BE49-F238E27FC236}">
                <a16:creationId xmlns:a16="http://schemas.microsoft.com/office/drawing/2014/main" id="{C130A549-86DE-E94C-9085-DE5F977939F0}"/>
              </a:ext>
            </a:extLst>
          </p:cNvPr>
          <p:cNvGrpSpPr>
            <a:grpSpLocks/>
          </p:cNvGrpSpPr>
          <p:nvPr/>
        </p:nvGrpSpPr>
        <p:grpSpPr bwMode="auto">
          <a:xfrm>
            <a:off x="6007100" y="739775"/>
            <a:ext cx="2173288" cy="2211388"/>
            <a:chOff x="3439" y="1461"/>
            <a:chExt cx="1094" cy="1393"/>
          </a:xfrm>
        </p:grpSpPr>
        <p:grpSp>
          <p:nvGrpSpPr>
            <p:cNvPr id="105591" name="Group 118">
              <a:extLst>
                <a:ext uri="{FF2B5EF4-FFF2-40B4-BE49-F238E27FC236}">
                  <a16:creationId xmlns:a16="http://schemas.microsoft.com/office/drawing/2014/main" id="{3FA70BB0-9118-A54E-98D4-9872A582386B}"/>
                </a:ext>
              </a:extLst>
            </p:cNvPr>
            <p:cNvGrpSpPr>
              <a:grpSpLocks/>
            </p:cNvGrpSpPr>
            <p:nvPr/>
          </p:nvGrpSpPr>
          <p:grpSpPr bwMode="auto">
            <a:xfrm>
              <a:off x="3439" y="1755"/>
              <a:ext cx="248" cy="433"/>
              <a:chOff x="983" y="434"/>
              <a:chExt cx="248" cy="433"/>
            </a:xfrm>
          </p:grpSpPr>
          <p:sp>
            <p:nvSpPr>
              <p:cNvPr id="101493" name="Oval 119">
                <a:extLst>
                  <a:ext uri="{FF2B5EF4-FFF2-40B4-BE49-F238E27FC236}">
                    <a16:creationId xmlns:a16="http://schemas.microsoft.com/office/drawing/2014/main" id="{F705B731-FC3D-45BE-8ADD-D4452A602910}"/>
                  </a:ext>
                </a:extLst>
              </p:cNvPr>
              <p:cNvSpPr>
                <a:spLocks noChangeArrowheads="1"/>
              </p:cNvSpPr>
              <p:nvPr/>
            </p:nvSpPr>
            <p:spPr bwMode="auto">
              <a:xfrm>
                <a:off x="1022" y="689"/>
                <a:ext cx="167"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chemeClr val="bg1"/>
                    </a:solidFill>
                    <a:latin typeface="+mn-lt"/>
                    <a:ea typeface="+mn-ea"/>
                    <a:cs typeface="+mn-ea"/>
                    <a:sym typeface="+mn-lt"/>
                  </a:rPr>
                  <a:t>a</a:t>
                </a:r>
              </a:p>
            </p:txBody>
          </p:sp>
          <p:sp>
            <p:nvSpPr>
              <p:cNvPr id="101494" name="Text Box 120">
                <a:extLst>
                  <a:ext uri="{FF2B5EF4-FFF2-40B4-BE49-F238E27FC236}">
                    <a16:creationId xmlns:a16="http://schemas.microsoft.com/office/drawing/2014/main" id="{C07287A6-E80D-41CF-9CC8-60801CB3A604}"/>
                  </a:ext>
                </a:extLst>
              </p:cNvPr>
              <p:cNvSpPr txBox="1">
                <a:spLocks noChangeArrowheads="1"/>
              </p:cNvSpPr>
              <p:nvPr/>
            </p:nvSpPr>
            <p:spPr bwMode="auto">
              <a:xfrm>
                <a:off x="983" y="434"/>
                <a:ext cx="24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latin typeface="+mn-lt"/>
                    <a:ea typeface="+mn-ea"/>
                    <a:cs typeface="+mn-ea"/>
                    <a:sym typeface="+mn-lt"/>
                  </a:rPr>
                  <a:t>70</a:t>
                </a:r>
              </a:p>
            </p:txBody>
          </p:sp>
        </p:grpSp>
        <p:grpSp>
          <p:nvGrpSpPr>
            <p:cNvPr id="105592" name="Group 121">
              <a:extLst>
                <a:ext uri="{FF2B5EF4-FFF2-40B4-BE49-F238E27FC236}">
                  <a16:creationId xmlns:a16="http://schemas.microsoft.com/office/drawing/2014/main" id="{2ED93D2E-E49A-A448-AD30-CF38E0E2F0DA}"/>
                </a:ext>
              </a:extLst>
            </p:cNvPr>
            <p:cNvGrpSpPr>
              <a:grpSpLocks/>
            </p:cNvGrpSpPr>
            <p:nvPr/>
          </p:nvGrpSpPr>
          <p:grpSpPr bwMode="auto">
            <a:xfrm>
              <a:off x="3698" y="1805"/>
              <a:ext cx="835" cy="1049"/>
              <a:chOff x="1625" y="2643"/>
              <a:chExt cx="835" cy="1049"/>
            </a:xfrm>
          </p:grpSpPr>
          <p:grpSp>
            <p:nvGrpSpPr>
              <p:cNvPr id="105598" name="Group 122">
                <a:extLst>
                  <a:ext uri="{FF2B5EF4-FFF2-40B4-BE49-F238E27FC236}">
                    <a16:creationId xmlns:a16="http://schemas.microsoft.com/office/drawing/2014/main" id="{D5C0D2D0-9BE3-B04A-BFC9-FFE842B545D0}"/>
                  </a:ext>
                </a:extLst>
              </p:cNvPr>
              <p:cNvGrpSpPr>
                <a:grpSpLocks/>
              </p:cNvGrpSpPr>
              <p:nvPr/>
            </p:nvGrpSpPr>
            <p:grpSpPr bwMode="auto">
              <a:xfrm>
                <a:off x="1625" y="2929"/>
                <a:ext cx="248" cy="441"/>
                <a:chOff x="1300" y="426"/>
                <a:chExt cx="234" cy="441"/>
              </a:xfrm>
            </p:grpSpPr>
            <p:sp>
              <p:nvSpPr>
                <p:cNvPr id="101497" name="Oval 123">
                  <a:extLst>
                    <a:ext uri="{FF2B5EF4-FFF2-40B4-BE49-F238E27FC236}">
                      <a16:creationId xmlns:a16="http://schemas.microsoft.com/office/drawing/2014/main" id="{71780B97-D85F-48C1-9A69-DA7F8A9C22A5}"/>
                    </a:ext>
                  </a:extLst>
                </p:cNvPr>
                <p:cNvSpPr>
                  <a:spLocks noChangeArrowheads="1"/>
                </p:cNvSpPr>
                <p:nvPr/>
              </p:nvSpPr>
              <p:spPr bwMode="auto">
                <a:xfrm>
                  <a:off x="1321" y="689"/>
                  <a:ext cx="166"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chemeClr val="bg1"/>
                      </a:solidFill>
                      <a:latin typeface="+mn-lt"/>
                      <a:ea typeface="+mn-ea"/>
                      <a:cs typeface="+mn-ea"/>
                      <a:sym typeface="+mn-lt"/>
                    </a:rPr>
                    <a:t>b</a:t>
                  </a:r>
                </a:p>
              </p:txBody>
            </p:sp>
            <p:sp>
              <p:nvSpPr>
                <p:cNvPr id="101498" name="Text Box 124">
                  <a:extLst>
                    <a:ext uri="{FF2B5EF4-FFF2-40B4-BE49-F238E27FC236}">
                      <a16:creationId xmlns:a16="http://schemas.microsoft.com/office/drawing/2014/main" id="{FF105949-CEE7-42FD-9247-D6FF2D98ABAE}"/>
                    </a:ext>
                  </a:extLst>
                </p:cNvPr>
                <p:cNvSpPr txBox="1">
                  <a:spLocks noChangeArrowheads="1"/>
                </p:cNvSpPr>
                <p:nvPr/>
              </p:nvSpPr>
              <p:spPr bwMode="auto">
                <a:xfrm>
                  <a:off x="1300" y="426"/>
                  <a:ext cx="2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latin typeface="+mn-lt"/>
                      <a:ea typeface="+mn-ea"/>
                      <a:cs typeface="+mn-ea"/>
                      <a:sym typeface="+mn-lt"/>
                    </a:rPr>
                    <a:t>50</a:t>
                  </a:r>
                </a:p>
              </p:txBody>
            </p:sp>
          </p:grpSp>
          <p:grpSp>
            <p:nvGrpSpPr>
              <p:cNvPr id="105599" name="Group 125">
                <a:extLst>
                  <a:ext uri="{FF2B5EF4-FFF2-40B4-BE49-F238E27FC236}">
                    <a16:creationId xmlns:a16="http://schemas.microsoft.com/office/drawing/2014/main" id="{FF6CE908-DE88-E54C-B4B6-C1FB722D42A0}"/>
                  </a:ext>
                </a:extLst>
              </p:cNvPr>
              <p:cNvGrpSpPr>
                <a:grpSpLocks/>
              </p:cNvGrpSpPr>
              <p:nvPr/>
            </p:nvGrpSpPr>
            <p:grpSpPr bwMode="auto">
              <a:xfrm>
                <a:off x="1836" y="2971"/>
                <a:ext cx="624" cy="721"/>
                <a:chOff x="1606" y="1453"/>
                <a:chExt cx="624" cy="721"/>
              </a:xfrm>
            </p:grpSpPr>
            <p:grpSp>
              <p:nvGrpSpPr>
                <p:cNvPr id="105605" name="Group 126">
                  <a:extLst>
                    <a:ext uri="{FF2B5EF4-FFF2-40B4-BE49-F238E27FC236}">
                      <a16:creationId xmlns:a16="http://schemas.microsoft.com/office/drawing/2014/main" id="{12C15490-3C7B-1141-8CE0-C8B07942744F}"/>
                    </a:ext>
                  </a:extLst>
                </p:cNvPr>
                <p:cNvGrpSpPr>
                  <a:grpSpLocks/>
                </p:cNvGrpSpPr>
                <p:nvPr/>
              </p:nvGrpSpPr>
              <p:grpSpPr bwMode="auto">
                <a:xfrm>
                  <a:off x="1606" y="1729"/>
                  <a:ext cx="248" cy="445"/>
                  <a:chOff x="1599" y="422"/>
                  <a:chExt cx="248" cy="445"/>
                </a:xfrm>
              </p:grpSpPr>
              <p:sp>
                <p:nvSpPr>
                  <p:cNvPr id="101501" name="Oval 127">
                    <a:extLst>
                      <a:ext uri="{FF2B5EF4-FFF2-40B4-BE49-F238E27FC236}">
                        <a16:creationId xmlns:a16="http://schemas.microsoft.com/office/drawing/2014/main" id="{661154F2-FFA0-4F96-B2FC-63633B1D2433}"/>
                      </a:ext>
                    </a:extLst>
                  </p:cNvPr>
                  <p:cNvSpPr>
                    <a:spLocks noChangeArrowheads="1"/>
                  </p:cNvSpPr>
                  <p:nvPr/>
                </p:nvSpPr>
                <p:spPr bwMode="auto">
                  <a:xfrm>
                    <a:off x="1620" y="689"/>
                    <a:ext cx="167"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chemeClr val="bg1"/>
                        </a:solidFill>
                        <a:latin typeface="+mn-lt"/>
                        <a:ea typeface="+mn-ea"/>
                        <a:cs typeface="+mn-ea"/>
                        <a:sym typeface="+mn-lt"/>
                      </a:rPr>
                      <a:t>c</a:t>
                    </a:r>
                  </a:p>
                </p:txBody>
              </p:sp>
              <p:sp>
                <p:nvSpPr>
                  <p:cNvPr id="101502" name="Text Box 128">
                    <a:extLst>
                      <a:ext uri="{FF2B5EF4-FFF2-40B4-BE49-F238E27FC236}">
                        <a16:creationId xmlns:a16="http://schemas.microsoft.com/office/drawing/2014/main" id="{7B7BFDEB-4391-49D3-BA6B-20799368FE44}"/>
                      </a:ext>
                    </a:extLst>
                  </p:cNvPr>
                  <p:cNvSpPr txBox="1">
                    <a:spLocks noChangeArrowheads="1"/>
                  </p:cNvSpPr>
                  <p:nvPr/>
                </p:nvSpPr>
                <p:spPr bwMode="auto">
                  <a:xfrm>
                    <a:off x="1599" y="422"/>
                    <a:ext cx="24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latin typeface="+mn-lt"/>
                        <a:ea typeface="+mn-ea"/>
                        <a:cs typeface="+mn-ea"/>
                        <a:sym typeface="+mn-lt"/>
                      </a:rPr>
                      <a:t>20</a:t>
                    </a:r>
                  </a:p>
                </p:txBody>
              </p:sp>
            </p:grpSp>
            <p:grpSp>
              <p:nvGrpSpPr>
                <p:cNvPr id="105606" name="Group 129">
                  <a:extLst>
                    <a:ext uri="{FF2B5EF4-FFF2-40B4-BE49-F238E27FC236}">
                      <a16:creationId xmlns:a16="http://schemas.microsoft.com/office/drawing/2014/main" id="{76237620-9D10-8D47-94A7-B1663F62B68F}"/>
                    </a:ext>
                  </a:extLst>
                </p:cNvPr>
                <p:cNvGrpSpPr>
                  <a:grpSpLocks/>
                </p:cNvGrpSpPr>
                <p:nvPr/>
              </p:nvGrpSpPr>
              <p:grpSpPr bwMode="auto">
                <a:xfrm>
                  <a:off x="1982" y="1729"/>
                  <a:ext cx="248" cy="445"/>
                  <a:chOff x="1909" y="422"/>
                  <a:chExt cx="248" cy="445"/>
                </a:xfrm>
              </p:grpSpPr>
              <p:sp>
                <p:nvSpPr>
                  <p:cNvPr id="101504" name="Oval 130">
                    <a:extLst>
                      <a:ext uri="{FF2B5EF4-FFF2-40B4-BE49-F238E27FC236}">
                        <a16:creationId xmlns:a16="http://schemas.microsoft.com/office/drawing/2014/main" id="{62A4A9B6-50E6-4876-B500-94F74AC6D206}"/>
                      </a:ext>
                    </a:extLst>
                  </p:cNvPr>
                  <p:cNvSpPr>
                    <a:spLocks noChangeArrowheads="1"/>
                  </p:cNvSpPr>
                  <p:nvPr/>
                </p:nvSpPr>
                <p:spPr bwMode="auto">
                  <a:xfrm>
                    <a:off x="1920" y="689"/>
                    <a:ext cx="165"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solidFill>
                          <a:schemeClr val="bg1"/>
                        </a:solidFill>
                        <a:latin typeface="+mn-lt"/>
                        <a:ea typeface="+mn-ea"/>
                        <a:cs typeface="+mn-ea"/>
                        <a:sym typeface="+mn-lt"/>
                      </a:rPr>
                      <a:t>d</a:t>
                    </a:r>
                  </a:p>
                </p:txBody>
              </p:sp>
              <p:sp>
                <p:nvSpPr>
                  <p:cNvPr id="101505" name="Text Box 131">
                    <a:extLst>
                      <a:ext uri="{FF2B5EF4-FFF2-40B4-BE49-F238E27FC236}">
                        <a16:creationId xmlns:a16="http://schemas.microsoft.com/office/drawing/2014/main" id="{608761E4-4891-464C-BB67-42A68394A232}"/>
                      </a:ext>
                    </a:extLst>
                  </p:cNvPr>
                  <p:cNvSpPr txBox="1">
                    <a:spLocks noChangeArrowheads="1"/>
                  </p:cNvSpPr>
                  <p:nvPr/>
                </p:nvSpPr>
                <p:spPr bwMode="auto">
                  <a:xfrm>
                    <a:off x="1909" y="422"/>
                    <a:ext cx="24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latin typeface="+mn-lt"/>
                        <a:ea typeface="+mn-ea"/>
                        <a:cs typeface="+mn-ea"/>
                        <a:sym typeface="+mn-lt"/>
                      </a:rPr>
                      <a:t>40</a:t>
                    </a:r>
                  </a:p>
                </p:txBody>
              </p:sp>
            </p:grpSp>
            <p:grpSp>
              <p:nvGrpSpPr>
                <p:cNvPr id="105607" name="Group 132">
                  <a:extLst>
                    <a:ext uri="{FF2B5EF4-FFF2-40B4-BE49-F238E27FC236}">
                      <a16:creationId xmlns:a16="http://schemas.microsoft.com/office/drawing/2014/main" id="{240714E4-C5D7-A844-91C9-7E26884562DE}"/>
                    </a:ext>
                  </a:extLst>
                </p:cNvPr>
                <p:cNvGrpSpPr>
                  <a:grpSpLocks/>
                </p:cNvGrpSpPr>
                <p:nvPr/>
              </p:nvGrpSpPr>
              <p:grpSpPr bwMode="auto">
                <a:xfrm>
                  <a:off x="1816" y="1453"/>
                  <a:ext cx="172" cy="388"/>
                  <a:chOff x="1782" y="1597"/>
                  <a:chExt cx="172" cy="388"/>
                </a:xfrm>
              </p:grpSpPr>
              <p:sp>
                <p:nvSpPr>
                  <p:cNvPr id="101507" name="Oval 133">
                    <a:extLst>
                      <a:ext uri="{FF2B5EF4-FFF2-40B4-BE49-F238E27FC236}">
                        <a16:creationId xmlns:a16="http://schemas.microsoft.com/office/drawing/2014/main" id="{693231E8-C761-43D8-A679-2775420D3AF9}"/>
                      </a:ext>
                    </a:extLst>
                  </p:cNvPr>
                  <p:cNvSpPr>
                    <a:spLocks noChangeArrowheads="1"/>
                  </p:cNvSpPr>
                  <p:nvPr/>
                </p:nvSpPr>
                <p:spPr bwMode="auto">
                  <a:xfrm>
                    <a:off x="1782" y="1807"/>
                    <a:ext cx="167"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chemeClr val="bg1"/>
                      </a:solidFill>
                      <a:latin typeface="+mn-lt"/>
                      <a:ea typeface="+mn-ea"/>
                      <a:cs typeface="+mn-ea"/>
                      <a:sym typeface="+mn-lt"/>
                    </a:endParaRPr>
                  </a:p>
                </p:txBody>
              </p:sp>
              <p:sp>
                <p:nvSpPr>
                  <p:cNvPr id="101508" name="Text Box 134">
                    <a:extLst>
                      <a:ext uri="{FF2B5EF4-FFF2-40B4-BE49-F238E27FC236}">
                        <a16:creationId xmlns:a16="http://schemas.microsoft.com/office/drawing/2014/main" id="{AAFFC1AD-A0DE-440D-909F-8E06434FBAF1}"/>
                      </a:ext>
                    </a:extLst>
                  </p:cNvPr>
                  <p:cNvSpPr txBox="1">
                    <a:spLocks noChangeArrowheads="1"/>
                  </p:cNvSpPr>
                  <p:nvPr/>
                </p:nvSpPr>
                <p:spPr bwMode="auto">
                  <a:xfrm>
                    <a:off x="1838" y="159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101509" name="Line 135">
                  <a:extLst>
                    <a:ext uri="{FF2B5EF4-FFF2-40B4-BE49-F238E27FC236}">
                      <a16:creationId xmlns:a16="http://schemas.microsoft.com/office/drawing/2014/main" id="{CC9D0044-119C-40D5-858E-3209D81E2AB2}"/>
                    </a:ext>
                  </a:extLst>
                </p:cNvPr>
                <p:cNvSpPr>
                  <a:spLocks noChangeShapeType="1"/>
                </p:cNvSpPr>
                <p:nvPr/>
              </p:nvSpPr>
              <p:spPr bwMode="auto">
                <a:xfrm flipH="1">
                  <a:off x="1767" y="1833"/>
                  <a:ext cx="10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1510" name="Line 136">
                  <a:extLst>
                    <a:ext uri="{FF2B5EF4-FFF2-40B4-BE49-F238E27FC236}">
                      <a16:creationId xmlns:a16="http://schemas.microsoft.com/office/drawing/2014/main" id="{372C7A2D-4A6E-4175-AD4A-E7C90DC61364}"/>
                    </a:ext>
                  </a:extLst>
                </p:cNvPr>
                <p:cNvSpPr>
                  <a:spLocks noChangeShapeType="1"/>
                </p:cNvSpPr>
                <p:nvPr/>
              </p:nvSpPr>
              <p:spPr bwMode="auto">
                <a:xfrm>
                  <a:off x="1922" y="1833"/>
                  <a:ext cx="112"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5600" name="Group 137">
                <a:extLst>
                  <a:ext uri="{FF2B5EF4-FFF2-40B4-BE49-F238E27FC236}">
                    <a16:creationId xmlns:a16="http://schemas.microsoft.com/office/drawing/2014/main" id="{5DD36872-FDCB-A848-8FA9-1CB59A4280CE}"/>
                  </a:ext>
                </a:extLst>
              </p:cNvPr>
              <p:cNvGrpSpPr>
                <a:grpSpLocks/>
              </p:cNvGrpSpPr>
              <p:nvPr/>
            </p:nvGrpSpPr>
            <p:grpSpPr bwMode="auto">
              <a:xfrm>
                <a:off x="1841" y="2643"/>
                <a:ext cx="176" cy="379"/>
                <a:chOff x="1321" y="488"/>
                <a:chExt cx="167" cy="379"/>
              </a:xfrm>
            </p:grpSpPr>
            <p:sp>
              <p:nvSpPr>
                <p:cNvPr id="101512" name="Oval 138">
                  <a:extLst>
                    <a:ext uri="{FF2B5EF4-FFF2-40B4-BE49-F238E27FC236}">
                      <a16:creationId xmlns:a16="http://schemas.microsoft.com/office/drawing/2014/main" id="{64DA51FF-53EE-44F8-8173-5F332F604AAA}"/>
                    </a:ext>
                  </a:extLst>
                </p:cNvPr>
                <p:cNvSpPr>
                  <a:spLocks noChangeArrowheads="1"/>
                </p:cNvSpPr>
                <p:nvPr/>
              </p:nvSpPr>
              <p:spPr bwMode="auto">
                <a:xfrm>
                  <a:off x="1321" y="689"/>
                  <a:ext cx="168"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chemeClr val="bg1"/>
                    </a:solidFill>
                    <a:latin typeface="+mn-lt"/>
                    <a:ea typeface="+mn-ea"/>
                    <a:cs typeface="+mn-ea"/>
                    <a:sym typeface="+mn-lt"/>
                  </a:endParaRPr>
                </a:p>
              </p:txBody>
            </p:sp>
            <p:sp>
              <p:nvSpPr>
                <p:cNvPr id="101513" name="Text Box 139">
                  <a:extLst>
                    <a:ext uri="{FF2B5EF4-FFF2-40B4-BE49-F238E27FC236}">
                      <a16:creationId xmlns:a16="http://schemas.microsoft.com/office/drawing/2014/main" id="{FC3AC654-3A4F-4DC2-834A-374E32A2150D}"/>
                    </a:ext>
                  </a:extLst>
                </p:cNvPr>
                <p:cNvSpPr txBox="1">
                  <a:spLocks noChangeArrowheads="1"/>
                </p:cNvSpPr>
                <p:nvPr/>
              </p:nvSpPr>
              <p:spPr bwMode="auto">
                <a:xfrm>
                  <a:off x="1366" y="488"/>
                  <a:ext cx="1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101514" name="Line 140">
                <a:extLst>
                  <a:ext uri="{FF2B5EF4-FFF2-40B4-BE49-F238E27FC236}">
                    <a16:creationId xmlns:a16="http://schemas.microsoft.com/office/drawing/2014/main" id="{4524B434-E748-400E-863A-21480BBCFACC}"/>
                  </a:ext>
                </a:extLst>
              </p:cNvPr>
              <p:cNvSpPr>
                <a:spLocks noChangeShapeType="1"/>
              </p:cNvSpPr>
              <p:nvPr/>
            </p:nvSpPr>
            <p:spPr bwMode="auto">
              <a:xfrm flipH="1">
                <a:off x="1800" y="3011"/>
                <a:ext cx="89"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1515" name="Line 141">
                <a:extLst>
                  <a:ext uri="{FF2B5EF4-FFF2-40B4-BE49-F238E27FC236}">
                    <a16:creationId xmlns:a16="http://schemas.microsoft.com/office/drawing/2014/main" id="{62CFD6BD-06F9-4C51-BE58-912A0A524650}"/>
                  </a:ext>
                </a:extLst>
              </p:cNvPr>
              <p:cNvSpPr>
                <a:spLocks noChangeShapeType="1"/>
              </p:cNvSpPr>
              <p:nvPr/>
            </p:nvSpPr>
            <p:spPr bwMode="auto">
              <a:xfrm>
                <a:off x="1978" y="3011"/>
                <a:ext cx="10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5593" name="Group 142">
              <a:extLst>
                <a:ext uri="{FF2B5EF4-FFF2-40B4-BE49-F238E27FC236}">
                  <a16:creationId xmlns:a16="http://schemas.microsoft.com/office/drawing/2014/main" id="{639584A0-9ECB-EB40-BF13-BB4FFE0D1E58}"/>
                </a:ext>
              </a:extLst>
            </p:cNvPr>
            <p:cNvGrpSpPr>
              <a:grpSpLocks/>
            </p:cNvGrpSpPr>
            <p:nvPr/>
          </p:nvGrpSpPr>
          <p:grpSpPr bwMode="auto">
            <a:xfrm>
              <a:off x="3697" y="1461"/>
              <a:ext cx="180" cy="390"/>
              <a:chOff x="1022" y="477"/>
              <a:chExt cx="180" cy="390"/>
            </a:xfrm>
          </p:grpSpPr>
          <p:sp>
            <p:nvSpPr>
              <p:cNvPr id="101517" name="Oval 143">
                <a:extLst>
                  <a:ext uri="{FF2B5EF4-FFF2-40B4-BE49-F238E27FC236}">
                    <a16:creationId xmlns:a16="http://schemas.microsoft.com/office/drawing/2014/main" id="{9008C7A3-7EF7-4878-993C-D58FCFF8949F}"/>
                  </a:ext>
                </a:extLst>
              </p:cNvPr>
              <p:cNvSpPr>
                <a:spLocks noChangeArrowheads="1"/>
              </p:cNvSpPr>
              <p:nvPr/>
            </p:nvSpPr>
            <p:spPr bwMode="auto">
              <a:xfrm>
                <a:off x="1022" y="689"/>
                <a:ext cx="167"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chemeClr val="bg1"/>
                  </a:solidFill>
                  <a:latin typeface="+mn-lt"/>
                  <a:ea typeface="+mn-ea"/>
                  <a:cs typeface="+mn-ea"/>
                  <a:sym typeface="+mn-lt"/>
                </a:endParaRPr>
              </a:p>
            </p:txBody>
          </p:sp>
          <p:sp>
            <p:nvSpPr>
              <p:cNvPr id="101518" name="Text Box 144">
                <a:extLst>
                  <a:ext uri="{FF2B5EF4-FFF2-40B4-BE49-F238E27FC236}">
                    <a16:creationId xmlns:a16="http://schemas.microsoft.com/office/drawing/2014/main" id="{819630F2-9CD1-40B3-99DC-3391451D307E}"/>
                  </a:ext>
                </a:extLst>
              </p:cNvPr>
              <p:cNvSpPr txBox="1">
                <a:spLocks noChangeArrowheads="1"/>
              </p:cNvSpPr>
              <p:nvPr/>
            </p:nvSpPr>
            <p:spPr bwMode="auto">
              <a:xfrm>
                <a:off x="1086" y="47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101519" name="Line 145">
              <a:extLst>
                <a:ext uri="{FF2B5EF4-FFF2-40B4-BE49-F238E27FC236}">
                  <a16:creationId xmlns:a16="http://schemas.microsoft.com/office/drawing/2014/main" id="{D6955669-0F81-43AA-96F8-FB10C932FAA8}"/>
                </a:ext>
              </a:extLst>
            </p:cNvPr>
            <p:cNvSpPr>
              <a:spLocks noChangeShapeType="1"/>
            </p:cNvSpPr>
            <p:nvPr/>
          </p:nvSpPr>
          <p:spPr bwMode="auto">
            <a:xfrm flipH="1">
              <a:off x="3623" y="1822"/>
              <a:ext cx="1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1520" name="Line 146">
              <a:extLst>
                <a:ext uri="{FF2B5EF4-FFF2-40B4-BE49-F238E27FC236}">
                  <a16:creationId xmlns:a16="http://schemas.microsoft.com/office/drawing/2014/main" id="{A9B4D9B0-F935-457D-B2E7-D7F5A41F3171}"/>
                </a:ext>
              </a:extLst>
            </p:cNvPr>
            <p:cNvSpPr>
              <a:spLocks noChangeShapeType="1"/>
            </p:cNvSpPr>
            <p:nvPr/>
          </p:nvSpPr>
          <p:spPr bwMode="auto">
            <a:xfrm>
              <a:off x="3812" y="1844"/>
              <a:ext cx="121"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52467" name="AutoShape 147">
            <a:extLst>
              <a:ext uri="{FF2B5EF4-FFF2-40B4-BE49-F238E27FC236}">
                <a16:creationId xmlns:a16="http://schemas.microsoft.com/office/drawing/2014/main" id="{4712CDC9-AEFB-482A-A88B-0B9B4280E367}"/>
              </a:ext>
            </a:extLst>
          </p:cNvPr>
          <p:cNvSpPr>
            <a:spLocks noChangeArrowheads="1"/>
          </p:cNvSpPr>
          <p:nvPr/>
        </p:nvSpPr>
        <p:spPr bwMode="auto">
          <a:xfrm>
            <a:off x="3797300" y="2781300"/>
            <a:ext cx="1584325" cy="279400"/>
          </a:xfrm>
          <a:prstGeom prst="curvedDownArrow">
            <a:avLst>
              <a:gd name="adj1" fmla="val 48802"/>
              <a:gd name="adj2" fmla="val 97604"/>
              <a:gd name="adj3" fmla="val 33324"/>
            </a:avLst>
          </a:prstGeom>
          <a:solidFill>
            <a:schemeClr val="accent1">
              <a:lumMod val="60000"/>
              <a:lumOff val="40000"/>
            </a:schemeClr>
          </a:solidFill>
          <a:ln w="9525">
            <a:solidFill>
              <a:schemeClr val="accent1">
                <a:lumMod val="60000"/>
                <a:lumOff val="40000"/>
              </a:schemeClr>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36" name="Rectangle 3">
            <a:extLst>
              <a:ext uri="{FF2B5EF4-FFF2-40B4-BE49-F238E27FC236}">
                <a16:creationId xmlns:a16="http://schemas.microsoft.com/office/drawing/2014/main" id="{C04CF83D-A7FA-4944-BC9D-BEB5A38CB444}"/>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9332"/>
                                        </p:tgtEl>
                                        <p:attrNameLst>
                                          <p:attrName>style.visibility</p:attrName>
                                        </p:attrNameLst>
                                      </p:cBhvr>
                                      <p:to>
                                        <p:strVal val="visible"/>
                                      </p:to>
                                    </p:set>
                                    <p:anim calcmode="lin" valueType="num">
                                      <p:cBhvr additive="base">
                                        <p:cTn id="7" dur="500" fill="hold"/>
                                        <p:tgtEl>
                                          <p:spTgt spid="99332"/>
                                        </p:tgtEl>
                                        <p:attrNameLst>
                                          <p:attrName>ppt_x</p:attrName>
                                        </p:attrNameLst>
                                      </p:cBhvr>
                                      <p:tavLst>
                                        <p:tav tm="0">
                                          <p:val>
                                            <p:strVal val="#ppt_x"/>
                                          </p:val>
                                        </p:tav>
                                        <p:tav tm="100000">
                                          <p:val>
                                            <p:strVal val="#ppt_x"/>
                                          </p:val>
                                        </p:tav>
                                      </p:tavLst>
                                    </p:anim>
                                    <p:anim calcmode="lin" valueType="num">
                                      <p:cBhvr additive="base">
                                        <p:cTn id="8" dur="500" fill="hold"/>
                                        <p:tgtEl>
                                          <p:spTgt spid="9933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52467"/>
                                        </p:tgtEl>
                                        <p:attrNameLst>
                                          <p:attrName>style.visibility</p:attrName>
                                        </p:attrNameLst>
                                      </p:cBhvr>
                                      <p:to>
                                        <p:strVal val="visible"/>
                                      </p:to>
                                    </p:set>
                                    <p:anim calcmode="lin" valueType="num">
                                      <p:cBhvr additive="base">
                                        <p:cTn id="13" dur="500" fill="hold"/>
                                        <p:tgtEl>
                                          <p:spTgt spid="952467"/>
                                        </p:tgtEl>
                                        <p:attrNameLst>
                                          <p:attrName>ppt_x</p:attrName>
                                        </p:attrNameLst>
                                      </p:cBhvr>
                                      <p:tavLst>
                                        <p:tav tm="0">
                                          <p:val>
                                            <p:strVal val="#ppt_x"/>
                                          </p:val>
                                        </p:tav>
                                        <p:tav tm="100000">
                                          <p:val>
                                            <p:strVal val="#ppt_x"/>
                                          </p:val>
                                        </p:tav>
                                      </p:tavLst>
                                    </p:anim>
                                    <p:anim calcmode="lin" valueType="num">
                                      <p:cBhvr additive="base">
                                        <p:cTn id="14" dur="500" fill="hold"/>
                                        <p:tgtEl>
                                          <p:spTgt spid="95246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99388"/>
                                        </p:tgtEl>
                                        <p:attrNameLst>
                                          <p:attrName>style.visibility</p:attrName>
                                        </p:attrNameLst>
                                      </p:cBhvr>
                                      <p:to>
                                        <p:strVal val="visible"/>
                                      </p:to>
                                    </p:set>
                                    <p:animEffect transition="in" filter="box(in)">
                                      <p:cBhvr>
                                        <p:cTn id="19" dur="500"/>
                                        <p:tgtEl>
                                          <p:spTgt spid="99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67"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矩形 2">
            <a:extLst>
              <a:ext uri="{FF2B5EF4-FFF2-40B4-BE49-F238E27FC236}">
                <a16:creationId xmlns:a16="http://schemas.microsoft.com/office/drawing/2014/main" id="{5DEDFBCD-8199-FE47-B184-9C4441A8A1B1}"/>
              </a:ext>
            </a:extLst>
          </p:cNvPr>
          <p:cNvSpPr>
            <a:spLocks noChangeArrowheads="1"/>
          </p:cNvSpPr>
          <p:nvPr/>
        </p:nvSpPr>
        <p:spPr bwMode="auto">
          <a:xfrm>
            <a:off x="0" y="1628775"/>
            <a:ext cx="9144000" cy="3671888"/>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102403" name="Text Box 2">
            <a:extLst>
              <a:ext uri="{FF2B5EF4-FFF2-40B4-BE49-F238E27FC236}">
                <a16:creationId xmlns:a16="http://schemas.microsoft.com/office/drawing/2014/main" id="{8CE2163D-7042-4703-9F3C-B6EC8B6BEDCA}"/>
              </a:ext>
            </a:extLst>
          </p:cNvPr>
          <p:cNvSpPr txBox="1">
            <a:spLocks noChangeArrowheads="1"/>
          </p:cNvSpPr>
          <p:nvPr/>
        </p:nvSpPr>
        <p:spPr bwMode="auto">
          <a:xfrm>
            <a:off x="784225" y="1052513"/>
            <a:ext cx="8359775" cy="4068762"/>
          </a:xfrm>
          <a:prstGeom prst="rect">
            <a:avLst/>
          </a:prstGeom>
          <a:noFill/>
          <a:ln>
            <a:noFill/>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50000"/>
              </a:spcBef>
              <a:buFont typeface="Arial" panose="020B0604020202020204" pitchFamily="34" charset="0"/>
              <a:buNone/>
            </a:pPr>
            <a:r>
              <a:rPr lang="zh-CN" altLang="zh-CN">
                <a:ea typeface="微软雅黑" panose="020B0503020204020204" pitchFamily="34" charset="-122"/>
                <a:sym typeface="+mn-lt"/>
              </a:rPr>
              <a:t>算法</a:t>
            </a:r>
            <a:endParaRPr lang="zh-CN" altLang="en-US" b="0">
              <a:ea typeface="微软雅黑" panose="020B0503020204020204" pitchFamily="34" charset="-122"/>
              <a:sym typeface="+mn-lt"/>
            </a:endParaRPr>
          </a:p>
          <a:p>
            <a:pPr eaLnBrk="1" hangingPunct="1">
              <a:spcBef>
                <a:spcPct val="50000"/>
              </a:spcBef>
              <a:buFont typeface="Arial" panose="020B0604020202020204" pitchFamily="34" charset="0"/>
              <a:buNone/>
            </a:pPr>
            <a:r>
              <a:rPr lang="en-US" altLang="zh-CN" sz="2400" b="0">
                <a:ea typeface="微软雅黑" panose="020B0503020204020204" pitchFamily="34" charset="-122"/>
                <a:sym typeface="+mn-lt"/>
              </a:rPr>
              <a:t>void CreatHuffmanTree (HuffmanTree HT,int n){</a:t>
            </a:r>
          </a:p>
          <a:p>
            <a:pPr eaLnBrk="1" hangingPunct="1">
              <a:spcBef>
                <a:spcPct val="50000"/>
              </a:spcBef>
              <a:buFont typeface="Arial" panose="020B0604020202020204" pitchFamily="34" charset="0"/>
              <a:buNone/>
            </a:pPr>
            <a:r>
              <a:rPr lang="en-US" altLang="zh-CN" sz="2400" b="0">
                <a:ea typeface="微软雅黑" panose="020B0503020204020204" pitchFamily="34" charset="-122"/>
                <a:sym typeface="+mn-lt"/>
              </a:rPr>
              <a:t>if(n&lt;=1)return;</a:t>
            </a:r>
          </a:p>
          <a:p>
            <a:pPr eaLnBrk="1" hangingPunct="1">
              <a:lnSpc>
                <a:spcPct val="90000"/>
              </a:lnSpc>
              <a:spcBef>
                <a:spcPct val="50000"/>
              </a:spcBef>
              <a:buFont typeface="Arial" panose="020B0604020202020204" pitchFamily="34" charset="0"/>
              <a:buNone/>
            </a:pPr>
            <a:r>
              <a:rPr lang="en-US" altLang="zh-CN" sz="2400" b="0">
                <a:ea typeface="微软雅黑" panose="020B0503020204020204" pitchFamily="34" charset="-122"/>
                <a:sym typeface="+mn-lt"/>
              </a:rPr>
              <a:t>m=2*n-1;</a:t>
            </a:r>
          </a:p>
          <a:p>
            <a:pPr eaLnBrk="1" hangingPunct="1">
              <a:lnSpc>
                <a:spcPct val="90000"/>
              </a:lnSpc>
              <a:spcBef>
                <a:spcPct val="50000"/>
              </a:spcBef>
              <a:buFont typeface="Arial" panose="020B0604020202020204" pitchFamily="34" charset="0"/>
              <a:buNone/>
            </a:pPr>
            <a:r>
              <a:rPr lang="en-US" altLang="zh-CN" sz="2400" b="0">
                <a:ea typeface="微软雅黑" panose="020B0503020204020204" pitchFamily="34" charset="-122"/>
                <a:sym typeface="+mn-lt"/>
              </a:rPr>
              <a:t>HT=new HTNode[m+1];</a:t>
            </a:r>
            <a:r>
              <a:rPr lang="en-US" altLang="zh-CN" sz="2400" b="0">
                <a:solidFill>
                  <a:srgbClr val="0000FF"/>
                </a:solidFill>
                <a:ea typeface="微软雅黑" panose="020B0503020204020204" pitchFamily="34" charset="-122"/>
                <a:sym typeface="+mn-lt"/>
              </a:rPr>
              <a:t>//0</a:t>
            </a:r>
            <a:r>
              <a:rPr lang="zh-CN" altLang="en-US" sz="2400" b="0">
                <a:solidFill>
                  <a:srgbClr val="0000FF"/>
                </a:solidFill>
                <a:ea typeface="微软雅黑" panose="020B0503020204020204" pitchFamily="34" charset="-122"/>
                <a:sym typeface="+mn-lt"/>
              </a:rPr>
              <a:t>号单元未用，</a:t>
            </a:r>
            <a:r>
              <a:rPr lang="en-US" altLang="zh-CN" sz="2400" b="0">
                <a:solidFill>
                  <a:srgbClr val="0000FF"/>
                </a:solidFill>
                <a:ea typeface="微软雅黑" panose="020B0503020204020204" pitchFamily="34" charset="-122"/>
                <a:sym typeface="+mn-lt"/>
              </a:rPr>
              <a:t>HT[m]</a:t>
            </a:r>
            <a:r>
              <a:rPr lang="zh-CN" altLang="en-US" sz="2400" b="0">
                <a:solidFill>
                  <a:srgbClr val="0000FF"/>
                </a:solidFill>
                <a:ea typeface="微软雅黑" panose="020B0503020204020204" pitchFamily="34" charset="-122"/>
                <a:sym typeface="+mn-lt"/>
              </a:rPr>
              <a:t>表示根结点</a:t>
            </a:r>
            <a:r>
              <a:rPr lang="zh-CN" altLang="en-US" sz="2400" b="0">
                <a:ea typeface="微软雅黑" panose="020B0503020204020204" pitchFamily="34" charset="-122"/>
                <a:sym typeface="+mn-lt"/>
              </a:rPr>
              <a:t>   </a:t>
            </a:r>
          </a:p>
          <a:p>
            <a:pPr>
              <a:spcBef>
                <a:spcPct val="20000"/>
              </a:spcBef>
              <a:buFont typeface="Arial" panose="020B0604020202020204" pitchFamily="34" charset="0"/>
              <a:buNone/>
            </a:pPr>
            <a:r>
              <a:rPr lang="en-US" altLang="zh-CN" sz="2400" b="0">
                <a:ea typeface="微软雅黑" panose="020B0503020204020204" pitchFamily="34" charset="-122"/>
                <a:sym typeface="+mn-lt"/>
              </a:rPr>
              <a:t>for(i=1;i&lt;=m;++i)</a:t>
            </a:r>
          </a:p>
          <a:p>
            <a:pPr>
              <a:spcBef>
                <a:spcPct val="20000"/>
              </a:spcBef>
              <a:buFont typeface="Arial" panose="020B0604020202020204" pitchFamily="34" charset="0"/>
              <a:buNone/>
            </a:pPr>
            <a:r>
              <a:rPr lang="en-US" altLang="zh-CN" sz="2400" b="0">
                <a:ea typeface="微软雅黑" panose="020B0503020204020204" pitchFamily="34" charset="-122"/>
                <a:sym typeface="+mn-lt"/>
              </a:rPr>
              <a:t>  {HT[i].lch=0;HT[i].rch=0;HT[i].parent=0;}</a:t>
            </a:r>
          </a:p>
          <a:p>
            <a:pPr eaLnBrk="1" hangingPunct="1">
              <a:lnSpc>
                <a:spcPct val="90000"/>
              </a:lnSpc>
              <a:spcBef>
                <a:spcPct val="50000"/>
              </a:spcBef>
              <a:buFont typeface="Arial" panose="020B0604020202020204" pitchFamily="34" charset="0"/>
              <a:buNone/>
            </a:pPr>
            <a:r>
              <a:rPr lang="en-US" altLang="zh-CN" sz="2400" b="0">
                <a:ea typeface="微软雅黑" panose="020B0503020204020204" pitchFamily="34" charset="-122"/>
                <a:sym typeface="+mn-lt"/>
              </a:rPr>
              <a:t>for(i=1;i&lt;=n;++i)cin&gt;&gt;HT[i].weight;    </a:t>
            </a:r>
          </a:p>
        </p:txBody>
      </p:sp>
      <p:sp>
        <p:nvSpPr>
          <p:cNvPr id="27" name="Rectangle 3">
            <a:extLst>
              <a:ext uri="{FF2B5EF4-FFF2-40B4-BE49-F238E27FC236}">
                <a16:creationId xmlns:a16="http://schemas.microsoft.com/office/drawing/2014/main" id="{C39BEA11-2D8B-45C0-9D58-BE3C3B9ACF29}"/>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sp>
        <p:nvSpPr>
          <p:cNvPr id="29" name="Shape 26">
            <a:extLst>
              <a:ext uri="{FF2B5EF4-FFF2-40B4-BE49-F238E27FC236}">
                <a16:creationId xmlns:a16="http://schemas.microsoft.com/office/drawing/2014/main" id="{08149F89-26F0-4DA6-9B20-40DB85FAFDED}"/>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6">
            <a:extLst>
              <a:ext uri="{FF2B5EF4-FFF2-40B4-BE49-F238E27FC236}">
                <a16:creationId xmlns:a16="http://schemas.microsoft.com/office/drawing/2014/main" id="{A1FF76F5-BAC4-4FFC-9D77-390F7D0B43D1}"/>
              </a:ext>
            </a:extLst>
          </p:cNvPr>
          <p:cNvSpPr txBox="1">
            <a:spLocks noChangeArrowheads="1"/>
          </p:cNvSpPr>
          <p:nvPr/>
        </p:nvSpPr>
        <p:spPr bwMode="auto">
          <a:xfrm>
            <a:off x="1816100" y="885825"/>
            <a:ext cx="70104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38250" indent="-123825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30000"/>
              </a:lnSpc>
              <a:buFont typeface="Arial" panose="020B0604020202020204" pitchFamily="34" charset="0"/>
              <a:buNone/>
            </a:pPr>
            <a:r>
              <a:rPr lang="en-US" altLang="zh-CN" sz="2400" b="0">
                <a:solidFill>
                  <a:schemeClr val="accent1"/>
                </a:solidFill>
                <a:ea typeface="微软雅黑" panose="020B0503020204020204" pitchFamily="34" charset="-122"/>
                <a:sym typeface="+mn-lt"/>
              </a:rPr>
              <a:t>——</a:t>
            </a:r>
            <a:r>
              <a:rPr lang="zh-CN" altLang="en-US" sz="2400" b="0">
                <a:ea typeface="微软雅黑" panose="020B0503020204020204" pitchFamily="34" charset="-122"/>
                <a:sym typeface="+mn-lt"/>
              </a:rPr>
              <a:t>即上层的那个结点</a:t>
            </a: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直接前驱</a:t>
            </a:r>
            <a:r>
              <a:rPr lang="en-US" altLang="zh-CN" sz="2400" b="0">
                <a:ea typeface="微软雅黑" panose="020B0503020204020204" pitchFamily="34" charset="-122"/>
                <a:sym typeface="+mn-lt"/>
              </a:rPr>
              <a:t>)</a:t>
            </a:r>
          </a:p>
          <a:p>
            <a:pPr>
              <a:lnSpc>
                <a:spcPct val="130000"/>
              </a:lnSpc>
              <a:buFont typeface="Arial" panose="020B0604020202020204" pitchFamily="34" charset="0"/>
              <a:buNone/>
            </a:pPr>
            <a:r>
              <a:rPr lang="en-US" altLang="zh-CN" sz="2400" b="0">
                <a:solidFill>
                  <a:schemeClr val="accent1"/>
                </a:solidFill>
                <a:ea typeface="微软雅黑" panose="020B0503020204020204" pitchFamily="34" charset="-122"/>
                <a:sym typeface="+mn-lt"/>
              </a:rPr>
              <a:t>——</a:t>
            </a:r>
            <a:r>
              <a:rPr lang="zh-CN" altLang="en-US" sz="2400" b="0">
                <a:ea typeface="微软雅黑" panose="020B0503020204020204" pitchFamily="34" charset="-122"/>
                <a:sym typeface="+mn-lt"/>
              </a:rPr>
              <a:t>即下层结点的子树的根</a:t>
            </a: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直接后继</a:t>
            </a:r>
            <a:r>
              <a:rPr lang="en-US" altLang="zh-CN" sz="2400" b="0">
                <a:ea typeface="微软雅黑" panose="020B0503020204020204" pitchFamily="34" charset="-122"/>
                <a:sym typeface="+mn-lt"/>
              </a:rPr>
              <a:t>)</a:t>
            </a:r>
          </a:p>
          <a:p>
            <a:pPr>
              <a:lnSpc>
                <a:spcPct val="130000"/>
              </a:lnSpc>
              <a:buFont typeface="Arial" panose="020B0604020202020204" pitchFamily="34" charset="0"/>
              <a:buNone/>
            </a:pPr>
            <a:r>
              <a:rPr lang="en-US" altLang="zh-CN" sz="2400" b="0">
                <a:solidFill>
                  <a:schemeClr val="accent1"/>
                </a:solidFill>
                <a:ea typeface="微软雅黑" panose="020B0503020204020204" pitchFamily="34" charset="-122"/>
                <a:sym typeface="+mn-lt"/>
              </a:rPr>
              <a:t>——</a:t>
            </a:r>
            <a:r>
              <a:rPr lang="zh-CN" altLang="en-US" sz="2400" b="0">
                <a:ea typeface="微软雅黑" panose="020B0503020204020204" pitchFamily="34" charset="-122"/>
                <a:sym typeface="+mn-lt"/>
              </a:rPr>
              <a:t>同一双亲下的同层结点（孩子之间互称兄弟）</a:t>
            </a:r>
          </a:p>
          <a:p>
            <a:pPr>
              <a:lnSpc>
                <a:spcPct val="130000"/>
              </a:lnSpc>
              <a:buFont typeface="Arial" panose="020B0604020202020204" pitchFamily="34" charset="0"/>
              <a:buNone/>
            </a:pPr>
            <a:r>
              <a:rPr lang="en-US" altLang="zh-CN" sz="2400" b="0">
                <a:solidFill>
                  <a:schemeClr val="accent1"/>
                </a:solidFill>
                <a:ea typeface="微软雅黑" panose="020B0503020204020204" pitchFamily="34" charset="-122"/>
                <a:sym typeface="+mn-lt"/>
              </a:rPr>
              <a:t>——</a:t>
            </a:r>
            <a:r>
              <a:rPr lang="zh-CN" altLang="en-US" sz="2400" b="0">
                <a:ea typeface="微软雅黑" panose="020B0503020204020204" pitchFamily="34" charset="-122"/>
                <a:sym typeface="+mn-lt"/>
              </a:rPr>
              <a:t>即双亲位于同一层的结点（但并非同一双亲）</a:t>
            </a:r>
          </a:p>
          <a:p>
            <a:pPr>
              <a:lnSpc>
                <a:spcPct val="130000"/>
              </a:lnSpc>
              <a:buFont typeface="Arial" panose="020B0604020202020204" pitchFamily="34" charset="0"/>
              <a:buNone/>
            </a:pPr>
            <a:r>
              <a:rPr lang="en-US" altLang="zh-CN" sz="2400" b="0">
                <a:solidFill>
                  <a:schemeClr val="accent1"/>
                </a:solidFill>
                <a:ea typeface="微软雅黑" panose="020B0503020204020204" pitchFamily="34" charset="-122"/>
                <a:sym typeface="+mn-lt"/>
              </a:rPr>
              <a:t>——</a:t>
            </a:r>
            <a:r>
              <a:rPr lang="zh-CN" altLang="en-US" sz="2400" b="0">
                <a:ea typeface="微软雅黑" panose="020B0503020204020204" pitchFamily="34" charset="-122"/>
                <a:sym typeface="+mn-lt"/>
              </a:rPr>
              <a:t>即从根到该结点所经分支的所有结点</a:t>
            </a:r>
          </a:p>
          <a:p>
            <a:pPr>
              <a:lnSpc>
                <a:spcPct val="130000"/>
              </a:lnSpc>
              <a:buFont typeface="Arial" panose="020B0604020202020204" pitchFamily="34" charset="0"/>
              <a:buNone/>
            </a:pPr>
            <a:r>
              <a:rPr lang="en-US" altLang="zh-CN" sz="2400" b="0">
                <a:solidFill>
                  <a:schemeClr val="accent1"/>
                </a:solidFill>
                <a:ea typeface="微软雅黑" panose="020B0503020204020204" pitchFamily="34" charset="-122"/>
                <a:sym typeface="+mn-lt"/>
              </a:rPr>
              <a:t>——</a:t>
            </a:r>
            <a:r>
              <a:rPr lang="zh-CN" altLang="en-US" sz="2400" b="0">
                <a:ea typeface="微软雅黑" panose="020B0503020204020204" pitchFamily="34" charset="-122"/>
                <a:sym typeface="+mn-lt"/>
              </a:rPr>
              <a:t>即该结点下层子树中的任一结点</a:t>
            </a:r>
          </a:p>
        </p:txBody>
      </p:sp>
      <p:sp>
        <p:nvSpPr>
          <p:cNvPr id="894014" name="Rectangle 62">
            <a:extLst>
              <a:ext uri="{FF2B5EF4-FFF2-40B4-BE49-F238E27FC236}">
                <a16:creationId xmlns:a16="http://schemas.microsoft.com/office/drawing/2014/main" id="{DD0C0B4C-9D45-426E-88D0-68C67C5B8944}"/>
              </a:ext>
            </a:extLst>
          </p:cNvPr>
          <p:cNvSpPr>
            <a:spLocks noChangeArrowheads="1"/>
          </p:cNvSpPr>
          <p:nvPr/>
        </p:nvSpPr>
        <p:spPr bwMode="auto">
          <a:xfrm>
            <a:off x="825500" y="882650"/>
            <a:ext cx="1108075"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buFont typeface="Arial" panose="020B0604020202020204" pitchFamily="34" charset="0"/>
              <a:buNone/>
            </a:pPr>
            <a:r>
              <a:rPr lang="zh-CN" altLang="en-US" sz="2400" b="0">
                <a:solidFill>
                  <a:srgbClr val="FF3300"/>
                </a:solidFill>
                <a:ea typeface="微软雅黑" panose="020B0503020204020204" pitchFamily="34" charset="-122"/>
                <a:sym typeface="+mn-lt"/>
              </a:rPr>
              <a:t>双亲</a:t>
            </a:r>
          </a:p>
          <a:p>
            <a:pPr eaLnBrk="1" hangingPunct="1">
              <a:lnSpc>
                <a:spcPct val="130000"/>
              </a:lnSpc>
              <a:buFont typeface="Arial" panose="020B0604020202020204" pitchFamily="34" charset="0"/>
              <a:buNone/>
            </a:pPr>
            <a:r>
              <a:rPr lang="zh-CN" altLang="en-US" sz="2400" b="0">
                <a:solidFill>
                  <a:srgbClr val="FF3300"/>
                </a:solidFill>
                <a:ea typeface="微软雅黑" panose="020B0503020204020204" pitchFamily="34" charset="-122"/>
                <a:sym typeface="+mn-lt"/>
              </a:rPr>
              <a:t>孩子</a:t>
            </a:r>
          </a:p>
          <a:p>
            <a:pPr eaLnBrk="1" hangingPunct="1">
              <a:lnSpc>
                <a:spcPct val="130000"/>
              </a:lnSpc>
              <a:buFont typeface="Arial" panose="020B0604020202020204" pitchFamily="34" charset="0"/>
              <a:buNone/>
            </a:pPr>
            <a:r>
              <a:rPr lang="zh-CN" altLang="en-US" sz="2400" b="0">
                <a:solidFill>
                  <a:schemeClr val="accent1"/>
                </a:solidFill>
                <a:ea typeface="微软雅黑" panose="020B0503020204020204" pitchFamily="34" charset="-122"/>
                <a:sym typeface="+mn-lt"/>
              </a:rPr>
              <a:t>兄弟</a:t>
            </a:r>
          </a:p>
          <a:p>
            <a:pPr eaLnBrk="1" hangingPunct="1">
              <a:lnSpc>
                <a:spcPct val="130000"/>
              </a:lnSpc>
              <a:buFont typeface="Arial" panose="020B0604020202020204" pitchFamily="34" charset="0"/>
              <a:buNone/>
            </a:pPr>
            <a:r>
              <a:rPr lang="zh-CN" altLang="en-US" sz="2400" b="0">
                <a:solidFill>
                  <a:schemeClr val="accent1"/>
                </a:solidFill>
                <a:ea typeface="微软雅黑" panose="020B0503020204020204" pitchFamily="34" charset="-122"/>
                <a:sym typeface="+mn-lt"/>
              </a:rPr>
              <a:t>堂兄弟</a:t>
            </a:r>
          </a:p>
          <a:p>
            <a:pPr eaLnBrk="1" hangingPunct="1">
              <a:lnSpc>
                <a:spcPct val="130000"/>
              </a:lnSpc>
              <a:buFont typeface="Arial" panose="020B0604020202020204" pitchFamily="34" charset="0"/>
              <a:buNone/>
            </a:pPr>
            <a:r>
              <a:rPr lang="zh-CN" altLang="en-US" sz="2400" b="0">
                <a:solidFill>
                  <a:schemeClr val="accent1"/>
                </a:solidFill>
                <a:ea typeface="微软雅黑" panose="020B0503020204020204" pitchFamily="34" charset="-122"/>
                <a:sym typeface="+mn-lt"/>
              </a:rPr>
              <a:t>祖先</a:t>
            </a:r>
          </a:p>
          <a:p>
            <a:pPr eaLnBrk="1" hangingPunct="1">
              <a:lnSpc>
                <a:spcPct val="130000"/>
              </a:lnSpc>
              <a:buFont typeface="Arial" panose="020B0604020202020204" pitchFamily="34" charset="0"/>
              <a:buNone/>
            </a:pPr>
            <a:r>
              <a:rPr lang="zh-CN" altLang="en-US" sz="2400" b="0">
                <a:solidFill>
                  <a:schemeClr val="accent1"/>
                </a:solidFill>
                <a:ea typeface="微软雅黑" panose="020B0503020204020204" pitchFamily="34" charset="-122"/>
                <a:sym typeface="+mn-lt"/>
              </a:rPr>
              <a:t>子孙</a:t>
            </a:r>
          </a:p>
        </p:txBody>
      </p:sp>
      <p:graphicFrame>
        <p:nvGraphicFramePr>
          <p:cNvPr id="20484" name="Object 65">
            <a:extLst>
              <a:ext uri="{FF2B5EF4-FFF2-40B4-BE49-F238E27FC236}">
                <a16:creationId xmlns:a16="http://schemas.microsoft.com/office/drawing/2014/main" id="{40EE085C-2F6D-C649-9EE7-FD90CCDD4220}"/>
              </a:ext>
            </a:extLst>
          </p:cNvPr>
          <p:cNvGraphicFramePr>
            <a:graphicFrameLocks/>
          </p:cNvGraphicFramePr>
          <p:nvPr/>
        </p:nvGraphicFramePr>
        <p:xfrm>
          <a:off x="2501900" y="3981450"/>
          <a:ext cx="4495800" cy="2493963"/>
        </p:xfrm>
        <a:graphic>
          <a:graphicData uri="http://schemas.openxmlformats.org/presentationml/2006/ole">
            <mc:AlternateContent xmlns:mc="http://schemas.openxmlformats.org/markup-compatibility/2006">
              <mc:Choice xmlns:v="urn:schemas-microsoft-com:vml" Requires="v">
                <p:oleObj spid="_x0000_s20515" r:id="rId3" imgW="24752300" imgH="13741400" progId="Visio.Drawing.5">
                  <p:embed/>
                </p:oleObj>
              </mc:Choice>
              <mc:Fallback>
                <p:oleObj r:id="rId3" imgW="24752300" imgH="13741400" progId="Visio.Drawing.5">
                  <p:embed/>
                  <p:pic>
                    <p:nvPicPr>
                      <p:cNvPr id="0" name="Object 6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1900" y="3981450"/>
                        <a:ext cx="4495800" cy="2493963"/>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57" name="Rectangle 66">
            <a:extLst>
              <a:ext uri="{FF2B5EF4-FFF2-40B4-BE49-F238E27FC236}">
                <a16:creationId xmlns:a16="http://schemas.microsoft.com/office/drawing/2014/main" id="{D5B55AA9-6340-4B64-B5E6-4D0AB0147C4E}"/>
              </a:ext>
            </a:extLst>
          </p:cNvPr>
          <p:cNvSpPr>
            <a:spLocks noChangeArrowheads="1"/>
          </p:cNvSpPr>
          <p:nvPr/>
        </p:nvSpPr>
        <p:spPr bwMode="auto">
          <a:xfrm>
            <a:off x="827088" y="179388"/>
            <a:ext cx="39227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基本术语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94014"/>
                                        </p:tgtEl>
                                        <p:attrNameLst>
                                          <p:attrName>style.visibility</p:attrName>
                                        </p:attrNameLst>
                                      </p:cBhvr>
                                      <p:to>
                                        <p:strVal val="visible"/>
                                      </p:to>
                                    </p:set>
                                    <p:animEffect transition="in" filter="wipe(up)">
                                      <p:cBhvr>
                                        <p:cTn id="7" dur="500"/>
                                        <p:tgtEl>
                                          <p:spTgt spid="894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014"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0C8F71B-8AD4-4D7C-91D9-4DD42B987051}"/>
              </a:ext>
            </a:extLst>
          </p:cNvPr>
          <p:cNvSpPr/>
          <p:nvPr/>
        </p:nvSpPr>
        <p:spPr bwMode="auto">
          <a:xfrm>
            <a:off x="0" y="2160588"/>
            <a:ext cx="9144000" cy="4221162"/>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grpSp>
        <p:nvGrpSpPr>
          <p:cNvPr id="2" name="Group 3">
            <a:extLst>
              <a:ext uri="{FF2B5EF4-FFF2-40B4-BE49-F238E27FC236}">
                <a16:creationId xmlns:a16="http://schemas.microsoft.com/office/drawing/2014/main" id="{639E13A2-1321-974D-94FF-C68EB1F87518}"/>
              </a:ext>
            </a:extLst>
          </p:cNvPr>
          <p:cNvGrpSpPr>
            <a:grpSpLocks/>
          </p:cNvGrpSpPr>
          <p:nvPr/>
        </p:nvGrpSpPr>
        <p:grpSpPr bwMode="auto">
          <a:xfrm>
            <a:off x="1908175" y="2211388"/>
            <a:ext cx="5043488" cy="4021137"/>
            <a:chOff x="2551" y="1790"/>
            <a:chExt cx="3177" cy="2533"/>
          </a:xfrm>
        </p:grpSpPr>
        <p:sp>
          <p:nvSpPr>
            <p:cNvPr id="102405" name="Rectangle 4">
              <a:extLst>
                <a:ext uri="{FF2B5EF4-FFF2-40B4-BE49-F238E27FC236}">
                  <a16:creationId xmlns:a16="http://schemas.microsoft.com/office/drawing/2014/main" id="{D1DD58CE-D98C-42DE-890D-747BD0D71A57}"/>
                </a:ext>
              </a:extLst>
            </p:cNvPr>
            <p:cNvSpPr>
              <a:spLocks noChangeArrowheads="1"/>
            </p:cNvSpPr>
            <p:nvPr/>
          </p:nvSpPr>
          <p:spPr bwMode="auto">
            <a:xfrm>
              <a:off x="2552" y="1830"/>
              <a:ext cx="3112" cy="255"/>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107537" name="Group 5">
              <a:extLst>
                <a:ext uri="{FF2B5EF4-FFF2-40B4-BE49-F238E27FC236}">
                  <a16:creationId xmlns:a16="http://schemas.microsoft.com/office/drawing/2014/main" id="{DC7F5A80-0DC2-514F-91AF-F1BC386BB217}"/>
                </a:ext>
              </a:extLst>
            </p:cNvPr>
            <p:cNvGrpSpPr>
              <a:grpSpLocks/>
            </p:cNvGrpSpPr>
            <p:nvPr/>
          </p:nvGrpSpPr>
          <p:grpSpPr bwMode="auto">
            <a:xfrm>
              <a:off x="2551" y="1790"/>
              <a:ext cx="3177" cy="2533"/>
              <a:chOff x="2551" y="1790"/>
              <a:chExt cx="3177" cy="2533"/>
            </a:xfrm>
          </p:grpSpPr>
          <p:grpSp>
            <p:nvGrpSpPr>
              <p:cNvPr id="107538" name="Group 6">
                <a:extLst>
                  <a:ext uri="{FF2B5EF4-FFF2-40B4-BE49-F238E27FC236}">
                    <a16:creationId xmlns:a16="http://schemas.microsoft.com/office/drawing/2014/main" id="{ED9784BE-B62E-254D-A2B6-2E6FC0F72C53}"/>
                  </a:ext>
                </a:extLst>
              </p:cNvPr>
              <p:cNvGrpSpPr>
                <a:grpSpLocks/>
              </p:cNvGrpSpPr>
              <p:nvPr/>
            </p:nvGrpSpPr>
            <p:grpSpPr bwMode="auto">
              <a:xfrm>
                <a:off x="2551" y="1790"/>
                <a:ext cx="3177" cy="2530"/>
                <a:chOff x="2551" y="1790"/>
                <a:chExt cx="3177" cy="2530"/>
              </a:xfrm>
            </p:grpSpPr>
            <p:sp>
              <p:nvSpPr>
                <p:cNvPr id="102408" name="Rectangle 7">
                  <a:extLst>
                    <a:ext uri="{FF2B5EF4-FFF2-40B4-BE49-F238E27FC236}">
                      <a16:creationId xmlns:a16="http://schemas.microsoft.com/office/drawing/2014/main" id="{4CCF05CE-22B5-4191-A0B3-FBE193448FD4}"/>
                    </a:ext>
                  </a:extLst>
                </p:cNvPr>
                <p:cNvSpPr>
                  <a:spLocks noChangeArrowheads="1"/>
                </p:cNvSpPr>
                <p:nvPr/>
              </p:nvSpPr>
              <p:spPr bwMode="auto">
                <a:xfrm>
                  <a:off x="2551" y="2083"/>
                  <a:ext cx="420" cy="2233"/>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2409" name="Line 8">
                  <a:extLst>
                    <a:ext uri="{FF2B5EF4-FFF2-40B4-BE49-F238E27FC236}">
                      <a16:creationId xmlns:a16="http://schemas.microsoft.com/office/drawing/2014/main" id="{DE00EE69-4926-4BB5-96B8-E9469034E2BE}"/>
                    </a:ext>
                  </a:extLst>
                </p:cNvPr>
                <p:cNvSpPr>
                  <a:spLocks noChangeShapeType="1"/>
                </p:cNvSpPr>
                <p:nvPr/>
              </p:nvSpPr>
              <p:spPr bwMode="auto">
                <a:xfrm>
                  <a:off x="5151" y="1831"/>
                  <a:ext cx="0" cy="2485"/>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2410" name="Line 9">
                  <a:extLst>
                    <a:ext uri="{FF2B5EF4-FFF2-40B4-BE49-F238E27FC236}">
                      <a16:creationId xmlns:a16="http://schemas.microsoft.com/office/drawing/2014/main" id="{27CC244B-D24B-4EC1-A24C-32D90AEB2E15}"/>
                    </a:ext>
                  </a:extLst>
                </p:cNvPr>
                <p:cNvSpPr>
                  <a:spLocks noChangeShapeType="1"/>
                </p:cNvSpPr>
                <p:nvPr/>
              </p:nvSpPr>
              <p:spPr bwMode="auto">
                <a:xfrm>
                  <a:off x="4595" y="1831"/>
                  <a:ext cx="0" cy="248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2411" name="Line 10">
                  <a:extLst>
                    <a:ext uri="{FF2B5EF4-FFF2-40B4-BE49-F238E27FC236}">
                      <a16:creationId xmlns:a16="http://schemas.microsoft.com/office/drawing/2014/main" id="{BA12DEC6-A51E-4470-8E08-900A1DAA3B59}"/>
                    </a:ext>
                  </a:extLst>
                </p:cNvPr>
                <p:cNvSpPr>
                  <a:spLocks noChangeShapeType="1"/>
                </p:cNvSpPr>
                <p:nvPr/>
              </p:nvSpPr>
              <p:spPr bwMode="auto">
                <a:xfrm>
                  <a:off x="3817" y="1842"/>
                  <a:ext cx="0" cy="246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2412" name="Line 11">
                  <a:extLst>
                    <a:ext uri="{FF2B5EF4-FFF2-40B4-BE49-F238E27FC236}">
                      <a16:creationId xmlns:a16="http://schemas.microsoft.com/office/drawing/2014/main" id="{3499EF51-58B6-44DD-8F70-440BB82DB58A}"/>
                    </a:ext>
                  </a:extLst>
                </p:cNvPr>
                <p:cNvSpPr>
                  <a:spLocks noChangeShapeType="1"/>
                </p:cNvSpPr>
                <p:nvPr/>
              </p:nvSpPr>
              <p:spPr bwMode="auto">
                <a:xfrm flipV="1">
                  <a:off x="2561" y="3413"/>
                  <a:ext cx="311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2413" name="Text Box 12">
                  <a:extLst>
                    <a:ext uri="{FF2B5EF4-FFF2-40B4-BE49-F238E27FC236}">
                      <a16:creationId xmlns:a16="http://schemas.microsoft.com/office/drawing/2014/main" id="{D04F5113-A5CB-4C01-A9E4-8BE17D6D9F47}"/>
                    </a:ext>
                  </a:extLst>
                </p:cNvPr>
                <p:cNvSpPr txBox="1">
                  <a:spLocks noChangeArrowheads="1"/>
                </p:cNvSpPr>
                <p:nvPr/>
              </p:nvSpPr>
              <p:spPr bwMode="auto">
                <a:xfrm>
                  <a:off x="2561" y="1790"/>
                  <a:ext cx="31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dirty="0">
                      <a:solidFill>
                        <a:schemeClr val="bg1"/>
                      </a:solidFill>
                      <a:latin typeface="+mn-lt"/>
                      <a:ea typeface="+mn-ea"/>
                      <a:cs typeface="+mn-ea"/>
                      <a:sym typeface="+mn-lt"/>
                    </a:rPr>
                    <a:t>            </a:t>
                  </a:r>
                  <a:r>
                    <a:rPr lang="en-US" altLang="zh-CN" sz="2000" b="0" dirty="0">
                      <a:solidFill>
                        <a:schemeClr val="bg1"/>
                      </a:solidFill>
                      <a:latin typeface="+mn-lt"/>
                      <a:ea typeface="+mn-ea"/>
                      <a:cs typeface="+mn-ea"/>
                      <a:sym typeface="+mn-lt"/>
                    </a:rPr>
                    <a:t>weight         parent         </a:t>
                  </a:r>
                  <a:r>
                    <a:rPr lang="en-US" altLang="zh-CN" sz="2000" b="0" dirty="0" err="1">
                      <a:solidFill>
                        <a:schemeClr val="bg1"/>
                      </a:solidFill>
                      <a:latin typeface="+mn-lt"/>
                      <a:ea typeface="+mn-ea"/>
                      <a:cs typeface="+mn-ea"/>
                      <a:sym typeface="+mn-lt"/>
                    </a:rPr>
                    <a:t>lch</a:t>
                  </a:r>
                  <a:r>
                    <a:rPr lang="en-US" altLang="zh-CN" sz="2000" b="0" dirty="0">
                      <a:solidFill>
                        <a:schemeClr val="bg1"/>
                      </a:solidFill>
                      <a:latin typeface="+mn-lt"/>
                      <a:ea typeface="+mn-ea"/>
                      <a:cs typeface="+mn-ea"/>
                      <a:sym typeface="+mn-lt"/>
                    </a:rPr>
                    <a:t>         </a:t>
                  </a:r>
                  <a:r>
                    <a:rPr lang="en-US" altLang="zh-CN" sz="2000" b="0" dirty="0" err="1">
                      <a:solidFill>
                        <a:schemeClr val="bg1"/>
                      </a:solidFill>
                      <a:latin typeface="+mn-lt"/>
                      <a:ea typeface="+mn-ea"/>
                      <a:cs typeface="+mn-ea"/>
                      <a:sym typeface="+mn-lt"/>
                    </a:rPr>
                    <a:t>rch</a:t>
                  </a:r>
                  <a:endParaRPr lang="en-US" altLang="zh-CN" sz="2000" b="0" dirty="0">
                    <a:solidFill>
                      <a:schemeClr val="bg1"/>
                    </a:solidFill>
                    <a:latin typeface="+mn-lt"/>
                    <a:ea typeface="+mn-ea"/>
                    <a:cs typeface="+mn-ea"/>
                    <a:sym typeface="+mn-lt"/>
                  </a:endParaRPr>
                </a:p>
              </p:txBody>
            </p:sp>
            <p:sp>
              <p:nvSpPr>
                <p:cNvPr id="102414" name="Text Box 13">
                  <a:extLst>
                    <a:ext uri="{FF2B5EF4-FFF2-40B4-BE49-F238E27FC236}">
                      <a16:creationId xmlns:a16="http://schemas.microsoft.com/office/drawing/2014/main" id="{82C404FD-8D67-4755-A7FB-652E177D90DB}"/>
                    </a:ext>
                  </a:extLst>
                </p:cNvPr>
                <p:cNvSpPr txBox="1">
                  <a:spLocks noChangeArrowheads="1"/>
                </p:cNvSpPr>
                <p:nvPr/>
              </p:nvSpPr>
              <p:spPr bwMode="auto">
                <a:xfrm>
                  <a:off x="2611" y="2187"/>
                  <a:ext cx="322" cy="2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dirty="0">
                      <a:solidFill>
                        <a:schemeClr val="bg1"/>
                      </a:solidFill>
                      <a:latin typeface="+mn-lt"/>
                      <a:ea typeface="+mn-ea"/>
                      <a:cs typeface="+mn-ea"/>
                      <a:sym typeface="+mn-lt"/>
                    </a:rPr>
                    <a:t>1</a:t>
                  </a:r>
                  <a:r>
                    <a:rPr lang="zh-CN" altLang="en-US" sz="2400" b="0" dirty="0">
                      <a:solidFill>
                        <a:schemeClr val="bg1"/>
                      </a:solidFill>
                      <a:latin typeface="+mn-lt"/>
                      <a:ea typeface="+mn-ea"/>
                      <a:cs typeface="+mn-ea"/>
                      <a:sym typeface="+mn-lt"/>
                    </a:rPr>
                    <a:t>．．．</a:t>
                  </a:r>
                  <a:r>
                    <a:rPr lang="zh-CN" altLang="en-US" sz="2000" b="0" dirty="0">
                      <a:solidFill>
                        <a:schemeClr val="bg1"/>
                      </a:solidFill>
                      <a:latin typeface="+mn-lt"/>
                      <a:ea typeface="+mn-ea"/>
                      <a:cs typeface="+mn-ea"/>
                      <a:sym typeface="+mn-lt"/>
                    </a:rPr>
                    <a:t>８</a:t>
                  </a:r>
                </a:p>
                <a:p>
                  <a:pPr eaLnBrk="1" hangingPunct="1">
                    <a:spcBef>
                      <a:spcPct val="50000"/>
                    </a:spcBef>
                    <a:buFont typeface="Arial" panose="020B0604020202020204" pitchFamily="34" charset="0"/>
                    <a:buNone/>
                    <a:defRPr/>
                  </a:pPr>
                  <a:r>
                    <a:rPr lang="zh-CN" altLang="en-US" sz="2000" b="0" dirty="0">
                      <a:solidFill>
                        <a:schemeClr val="bg1"/>
                      </a:solidFill>
                      <a:latin typeface="+mn-lt"/>
                      <a:ea typeface="+mn-ea"/>
                      <a:cs typeface="+mn-ea"/>
                      <a:sym typeface="+mn-lt"/>
                    </a:rPr>
                    <a:t>９</a:t>
                  </a:r>
                  <a:r>
                    <a:rPr lang="zh-CN" altLang="en-US" sz="2400" b="0" dirty="0">
                      <a:solidFill>
                        <a:schemeClr val="bg1"/>
                      </a:solidFill>
                      <a:latin typeface="+mn-lt"/>
                      <a:ea typeface="+mn-ea"/>
                      <a:cs typeface="+mn-ea"/>
                      <a:sym typeface="+mn-lt"/>
                    </a:rPr>
                    <a:t>．．</a:t>
                  </a:r>
                  <a:r>
                    <a:rPr lang="en-US" altLang="zh-CN" sz="2000" b="0" dirty="0">
                      <a:solidFill>
                        <a:schemeClr val="bg1"/>
                      </a:solidFill>
                      <a:latin typeface="+mn-lt"/>
                      <a:ea typeface="+mn-ea"/>
                      <a:cs typeface="+mn-ea"/>
                      <a:sym typeface="+mn-lt"/>
                    </a:rPr>
                    <a:t>15</a:t>
                  </a:r>
                  <a:endParaRPr lang="en-US" altLang="zh-CN" sz="2400" b="0" dirty="0">
                    <a:solidFill>
                      <a:schemeClr val="bg1"/>
                    </a:solidFill>
                    <a:latin typeface="+mn-lt"/>
                    <a:ea typeface="+mn-ea"/>
                    <a:cs typeface="+mn-ea"/>
                    <a:sym typeface="+mn-lt"/>
                  </a:endParaRPr>
                </a:p>
              </p:txBody>
            </p:sp>
            <p:sp>
              <p:nvSpPr>
                <p:cNvPr id="43" name="Line 11">
                  <a:extLst>
                    <a:ext uri="{FF2B5EF4-FFF2-40B4-BE49-F238E27FC236}">
                      <a16:creationId xmlns:a16="http://schemas.microsoft.com/office/drawing/2014/main" id="{E7366404-0425-45A0-B21D-E530B626745B}"/>
                    </a:ext>
                  </a:extLst>
                </p:cNvPr>
                <p:cNvSpPr>
                  <a:spLocks noChangeShapeType="1"/>
                </p:cNvSpPr>
                <p:nvPr/>
              </p:nvSpPr>
              <p:spPr bwMode="auto">
                <a:xfrm flipV="1">
                  <a:off x="2552" y="4320"/>
                  <a:ext cx="311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102415" name="Line 14">
                <a:extLst>
                  <a:ext uri="{FF2B5EF4-FFF2-40B4-BE49-F238E27FC236}">
                    <a16:creationId xmlns:a16="http://schemas.microsoft.com/office/drawing/2014/main" id="{F70FD08B-681E-4C4D-B1C0-43DDE58DF34B}"/>
                  </a:ext>
                </a:extLst>
              </p:cNvPr>
              <p:cNvSpPr>
                <a:spLocks noChangeShapeType="1"/>
              </p:cNvSpPr>
              <p:nvPr/>
            </p:nvSpPr>
            <p:spPr bwMode="auto">
              <a:xfrm>
                <a:off x="2972" y="2064"/>
                <a:ext cx="1" cy="223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 name="Line 14">
                <a:extLst>
                  <a:ext uri="{FF2B5EF4-FFF2-40B4-BE49-F238E27FC236}">
                    <a16:creationId xmlns:a16="http://schemas.microsoft.com/office/drawing/2014/main" id="{B6B493FE-BC09-4D20-BD91-54785259B71E}"/>
                  </a:ext>
                </a:extLst>
              </p:cNvPr>
              <p:cNvSpPr>
                <a:spLocks noChangeShapeType="1"/>
              </p:cNvSpPr>
              <p:nvPr/>
            </p:nvSpPr>
            <p:spPr bwMode="auto">
              <a:xfrm>
                <a:off x="5666" y="2089"/>
                <a:ext cx="1" cy="223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sp>
        <p:nvSpPr>
          <p:cNvPr id="948239" name="Text Box 15">
            <a:extLst>
              <a:ext uri="{FF2B5EF4-FFF2-40B4-BE49-F238E27FC236}">
                <a16:creationId xmlns:a16="http://schemas.microsoft.com/office/drawing/2014/main" id="{3A70FE29-1232-4F53-8ADC-E7FEDAFD9DB3}"/>
              </a:ext>
            </a:extLst>
          </p:cNvPr>
          <p:cNvSpPr txBox="1">
            <a:spLocks noChangeArrowheads="1"/>
          </p:cNvSpPr>
          <p:nvPr/>
        </p:nvSpPr>
        <p:spPr bwMode="auto">
          <a:xfrm>
            <a:off x="3025775" y="2697163"/>
            <a:ext cx="501650" cy="2112962"/>
          </a:xfrm>
          <a:prstGeom prst="rect">
            <a:avLst/>
          </a:prstGeom>
          <a:no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9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5</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29</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7</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8</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14</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23</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3</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11</a:t>
            </a:r>
          </a:p>
        </p:txBody>
      </p:sp>
      <p:grpSp>
        <p:nvGrpSpPr>
          <p:cNvPr id="5" name="Group 16">
            <a:extLst>
              <a:ext uri="{FF2B5EF4-FFF2-40B4-BE49-F238E27FC236}">
                <a16:creationId xmlns:a16="http://schemas.microsoft.com/office/drawing/2014/main" id="{FA1DE92B-42C8-1647-9F97-CD6EF0946EF2}"/>
              </a:ext>
            </a:extLst>
          </p:cNvPr>
          <p:cNvGrpSpPr>
            <a:grpSpLocks/>
          </p:cNvGrpSpPr>
          <p:nvPr/>
        </p:nvGrpSpPr>
        <p:grpSpPr bwMode="auto">
          <a:xfrm>
            <a:off x="4292600" y="2909888"/>
            <a:ext cx="422275" cy="3327400"/>
            <a:chOff x="4063" y="2230"/>
            <a:chExt cx="266" cy="2096"/>
          </a:xfrm>
        </p:grpSpPr>
        <p:sp>
          <p:nvSpPr>
            <p:cNvPr id="102418" name="Text Box 17">
              <a:extLst>
                <a:ext uri="{FF2B5EF4-FFF2-40B4-BE49-F238E27FC236}">
                  <a16:creationId xmlns:a16="http://schemas.microsoft.com/office/drawing/2014/main" id="{D78FE750-BDF6-498B-BD15-1EF94C0E5548}"/>
                </a:ext>
              </a:extLst>
            </p:cNvPr>
            <p:cNvSpPr txBox="1">
              <a:spLocks noChangeArrowheads="1"/>
            </p:cNvSpPr>
            <p:nvPr/>
          </p:nvSpPr>
          <p:spPr bwMode="auto">
            <a:xfrm>
              <a:off x="4063" y="2230"/>
              <a:ext cx="266"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a:solidFill>
                    <a:srgbClr val="0000FF"/>
                  </a:solidFill>
                  <a:latin typeface="+mn-lt"/>
                  <a:ea typeface="+mn-ea"/>
                  <a:cs typeface="+mn-ea"/>
                  <a:sym typeface="+mn-lt"/>
                </a:rPr>
                <a:t>0 0 0 0 0 0 0 0</a:t>
              </a:r>
              <a:endParaRPr lang="en-US" altLang="zh-CN" sz="2400" b="0">
                <a:latin typeface="+mn-lt"/>
                <a:ea typeface="+mn-ea"/>
                <a:cs typeface="+mn-ea"/>
                <a:sym typeface="+mn-lt"/>
              </a:endParaRPr>
            </a:p>
          </p:txBody>
        </p:sp>
        <p:sp>
          <p:nvSpPr>
            <p:cNvPr id="102419" name="Text Box 18">
              <a:extLst>
                <a:ext uri="{FF2B5EF4-FFF2-40B4-BE49-F238E27FC236}">
                  <a16:creationId xmlns:a16="http://schemas.microsoft.com/office/drawing/2014/main" id="{72F1A70A-774A-439C-8F47-E5AE5BB27D2B}"/>
                </a:ext>
              </a:extLst>
            </p:cNvPr>
            <p:cNvSpPr txBox="1">
              <a:spLocks noChangeArrowheads="1"/>
            </p:cNvSpPr>
            <p:nvPr/>
          </p:nvSpPr>
          <p:spPr bwMode="auto">
            <a:xfrm>
              <a:off x="4083" y="3508"/>
              <a:ext cx="238"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400" b="0">
                  <a:solidFill>
                    <a:srgbClr val="0000FF"/>
                  </a:solidFill>
                  <a:latin typeface="+mn-lt"/>
                  <a:ea typeface="+mn-ea"/>
                  <a:cs typeface="+mn-ea"/>
                  <a:sym typeface="+mn-lt"/>
                </a:rPr>
                <a:t>0 0 0 0 0 0 0</a:t>
              </a:r>
              <a:endParaRPr lang="en-US" altLang="zh-CN" sz="2400" b="0">
                <a:latin typeface="+mn-lt"/>
                <a:ea typeface="+mn-ea"/>
                <a:cs typeface="+mn-ea"/>
                <a:sym typeface="+mn-lt"/>
              </a:endParaRPr>
            </a:p>
          </p:txBody>
        </p:sp>
      </p:grpSp>
      <p:sp>
        <p:nvSpPr>
          <p:cNvPr id="948243" name="Text Box 19">
            <a:extLst>
              <a:ext uri="{FF2B5EF4-FFF2-40B4-BE49-F238E27FC236}">
                <a16:creationId xmlns:a16="http://schemas.microsoft.com/office/drawing/2014/main" id="{D9C482DB-69D6-4921-B143-BB9F96D31592}"/>
              </a:ext>
            </a:extLst>
          </p:cNvPr>
          <p:cNvSpPr txBox="1">
            <a:spLocks noChangeArrowheads="1"/>
          </p:cNvSpPr>
          <p:nvPr/>
        </p:nvSpPr>
        <p:spPr bwMode="auto">
          <a:xfrm>
            <a:off x="1790700" y="1087438"/>
            <a:ext cx="4922838" cy="868362"/>
          </a:xfrm>
          <a:prstGeom prst="rect">
            <a:avLst/>
          </a:prstGeom>
          <a:no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zh-CN" altLang="zh-CN" sz="2400" b="0" dirty="0">
                <a:latin typeface="+mn-lt"/>
                <a:ea typeface="+mn-ea"/>
                <a:cs typeface="+mn-ea"/>
                <a:sym typeface="+mn-lt"/>
              </a:rPr>
              <a:t>例:设</a:t>
            </a:r>
            <a:r>
              <a:rPr lang="en-US" altLang="zh-CN" sz="2400" b="0" dirty="0">
                <a:latin typeface="+mn-lt"/>
                <a:ea typeface="+mn-ea"/>
                <a:cs typeface="+mn-ea"/>
                <a:sym typeface="+mn-lt"/>
              </a:rPr>
              <a:t>n=8,  w={5,29,7,8,14,23,3,11}</a:t>
            </a:r>
          </a:p>
          <a:p>
            <a:pPr eaLnBrk="1" hangingPunct="1">
              <a:lnSpc>
                <a:spcPct val="80000"/>
              </a:lnSpc>
              <a:spcBef>
                <a:spcPct val="50000"/>
              </a:spcBef>
              <a:buFont typeface="Arial" panose="020B0604020202020204" pitchFamily="34" charset="0"/>
              <a:buNone/>
              <a:defRPr/>
            </a:pPr>
            <a:r>
              <a:rPr lang="zh-CN" altLang="zh-CN" sz="2400" b="0" dirty="0">
                <a:latin typeface="+mn-lt"/>
                <a:ea typeface="+mn-ea"/>
                <a:cs typeface="+mn-ea"/>
                <a:sym typeface="+mn-lt"/>
              </a:rPr>
              <a:t>试设计 </a:t>
            </a:r>
            <a:r>
              <a:rPr lang="en-US" altLang="zh-CN" sz="2400" b="0" dirty="0" err="1">
                <a:latin typeface="+mn-lt"/>
                <a:ea typeface="+mn-ea"/>
                <a:cs typeface="+mn-ea"/>
                <a:sym typeface="+mn-lt"/>
              </a:rPr>
              <a:t>huffman</a:t>
            </a:r>
            <a:r>
              <a:rPr lang="en-US" altLang="zh-CN" sz="2400" b="0" dirty="0">
                <a:latin typeface="+mn-lt"/>
                <a:ea typeface="+mn-ea"/>
                <a:cs typeface="+mn-ea"/>
                <a:sym typeface="+mn-lt"/>
              </a:rPr>
              <a:t> code (m=2*8-1=15)</a:t>
            </a:r>
            <a:endParaRPr lang="en-US" altLang="zh-CN" b="0" dirty="0">
              <a:latin typeface="+mn-lt"/>
              <a:ea typeface="+mn-ea"/>
              <a:cs typeface="+mn-ea"/>
              <a:sym typeface="+mn-lt"/>
            </a:endParaRPr>
          </a:p>
        </p:txBody>
      </p:sp>
      <p:grpSp>
        <p:nvGrpSpPr>
          <p:cNvPr id="6" name="Group 20">
            <a:extLst>
              <a:ext uri="{FF2B5EF4-FFF2-40B4-BE49-F238E27FC236}">
                <a16:creationId xmlns:a16="http://schemas.microsoft.com/office/drawing/2014/main" id="{05B6207E-7B8E-BF4F-9011-5961E77B7AB3}"/>
              </a:ext>
            </a:extLst>
          </p:cNvPr>
          <p:cNvGrpSpPr>
            <a:grpSpLocks/>
          </p:cNvGrpSpPr>
          <p:nvPr/>
        </p:nvGrpSpPr>
        <p:grpSpPr bwMode="auto">
          <a:xfrm>
            <a:off x="6256338" y="2900363"/>
            <a:ext cx="422275" cy="3313112"/>
            <a:chOff x="5300" y="2224"/>
            <a:chExt cx="266" cy="2087"/>
          </a:xfrm>
        </p:grpSpPr>
        <p:sp>
          <p:nvSpPr>
            <p:cNvPr id="102422" name="Text Box 21">
              <a:extLst>
                <a:ext uri="{FF2B5EF4-FFF2-40B4-BE49-F238E27FC236}">
                  <a16:creationId xmlns:a16="http://schemas.microsoft.com/office/drawing/2014/main" id="{C1F5D932-0118-419A-83D9-618BEED63177}"/>
                </a:ext>
              </a:extLst>
            </p:cNvPr>
            <p:cNvSpPr txBox="1">
              <a:spLocks noChangeArrowheads="1"/>
            </p:cNvSpPr>
            <p:nvPr/>
          </p:nvSpPr>
          <p:spPr bwMode="auto">
            <a:xfrm>
              <a:off x="5300" y="2224"/>
              <a:ext cx="266"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a:solidFill>
                    <a:srgbClr val="0000FF"/>
                  </a:solidFill>
                  <a:latin typeface="+mn-lt"/>
                  <a:ea typeface="+mn-ea"/>
                  <a:cs typeface="+mn-ea"/>
                  <a:sym typeface="+mn-lt"/>
                </a:rPr>
                <a:t>0 0 0 0 0 0 0 0</a:t>
              </a:r>
              <a:endParaRPr lang="en-US" altLang="zh-CN" sz="2400" b="0">
                <a:latin typeface="+mn-lt"/>
                <a:ea typeface="+mn-ea"/>
                <a:cs typeface="+mn-ea"/>
                <a:sym typeface="+mn-lt"/>
              </a:endParaRPr>
            </a:p>
          </p:txBody>
        </p:sp>
        <p:sp>
          <p:nvSpPr>
            <p:cNvPr id="102423" name="Text Box 22">
              <a:extLst>
                <a:ext uri="{FF2B5EF4-FFF2-40B4-BE49-F238E27FC236}">
                  <a16:creationId xmlns:a16="http://schemas.microsoft.com/office/drawing/2014/main" id="{7665AAA2-DF66-4240-9F9D-21A39199B3E7}"/>
                </a:ext>
              </a:extLst>
            </p:cNvPr>
            <p:cNvSpPr txBox="1">
              <a:spLocks noChangeArrowheads="1"/>
            </p:cNvSpPr>
            <p:nvPr/>
          </p:nvSpPr>
          <p:spPr bwMode="auto">
            <a:xfrm>
              <a:off x="5323" y="3493"/>
              <a:ext cx="238"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400" b="0">
                  <a:solidFill>
                    <a:srgbClr val="0000FF"/>
                  </a:solidFill>
                  <a:latin typeface="+mn-lt"/>
                  <a:ea typeface="+mn-ea"/>
                  <a:cs typeface="+mn-ea"/>
                  <a:sym typeface="+mn-lt"/>
                </a:rPr>
                <a:t>0 0 0 0 0 0 0</a:t>
              </a:r>
              <a:endParaRPr lang="en-US" altLang="zh-CN" sz="2400" b="0">
                <a:latin typeface="+mn-lt"/>
                <a:ea typeface="+mn-ea"/>
                <a:cs typeface="+mn-ea"/>
                <a:sym typeface="+mn-lt"/>
              </a:endParaRPr>
            </a:p>
          </p:txBody>
        </p:sp>
      </p:grpSp>
      <p:grpSp>
        <p:nvGrpSpPr>
          <p:cNvPr id="7" name="Group 23">
            <a:extLst>
              <a:ext uri="{FF2B5EF4-FFF2-40B4-BE49-F238E27FC236}">
                <a16:creationId xmlns:a16="http://schemas.microsoft.com/office/drawing/2014/main" id="{0F7B5CEB-1FBA-1F44-AA4C-62635556664D}"/>
              </a:ext>
            </a:extLst>
          </p:cNvPr>
          <p:cNvGrpSpPr>
            <a:grpSpLocks/>
          </p:cNvGrpSpPr>
          <p:nvPr/>
        </p:nvGrpSpPr>
        <p:grpSpPr bwMode="auto">
          <a:xfrm>
            <a:off x="5389563" y="2900363"/>
            <a:ext cx="422275" cy="3313112"/>
            <a:chOff x="5300" y="2224"/>
            <a:chExt cx="266" cy="2087"/>
          </a:xfrm>
        </p:grpSpPr>
        <p:sp>
          <p:nvSpPr>
            <p:cNvPr id="102425" name="Text Box 24">
              <a:extLst>
                <a:ext uri="{FF2B5EF4-FFF2-40B4-BE49-F238E27FC236}">
                  <a16:creationId xmlns:a16="http://schemas.microsoft.com/office/drawing/2014/main" id="{D2011162-8ACC-43C9-A40E-962DD74AE85C}"/>
                </a:ext>
              </a:extLst>
            </p:cNvPr>
            <p:cNvSpPr txBox="1">
              <a:spLocks noChangeArrowheads="1"/>
            </p:cNvSpPr>
            <p:nvPr/>
          </p:nvSpPr>
          <p:spPr bwMode="auto">
            <a:xfrm>
              <a:off x="5300" y="2224"/>
              <a:ext cx="266"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a:solidFill>
                    <a:srgbClr val="0000FF"/>
                  </a:solidFill>
                  <a:latin typeface="+mn-lt"/>
                  <a:ea typeface="+mn-ea"/>
                  <a:cs typeface="+mn-ea"/>
                  <a:sym typeface="+mn-lt"/>
                </a:rPr>
                <a:t>0 0 0 0 0 0 0 0</a:t>
              </a:r>
              <a:endParaRPr lang="en-US" altLang="zh-CN" sz="2400" b="0">
                <a:latin typeface="+mn-lt"/>
                <a:ea typeface="+mn-ea"/>
                <a:cs typeface="+mn-ea"/>
                <a:sym typeface="+mn-lt"/>
              </a:endParaRPr>
            </a:p>
          </p:txBody>
        </p:sp>
        <p:sp>
          <p:nvSpPr>
            <p:cNvPr id="102426" name="Text Box 25">
              <a:extLst>
                <a:ext uri="{FF2B5EF4-FFF2-40B4-BE49-F238E27FC236}">
                  <a16:creationId xmlns:a16="http://schemas.microsoft.com/office/drawing/2014/main" id="{D39063B1-CD24-4627-8537-5C13E153F2AC}"/>
                </a:ext>
              </a:extLst>
            </p:cNvPr>
            <p:cNvSpPr txBox="1">
              <a:spLocks noChangeArrowheads="1"/>
            </p:cNvSpPr>
            <p:nvPr/>
          </p:nvSpPr>
          <p:spPr bwMode="auto">
            <a:xfrm>
              <a:off x="5323" y="3493"/>
              <a:ext cx="238"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400" b="0">
                  <a:solidFill>
                    <a:srgbClr val="0000FF"/>
                  </a:solidFill>
                  <a:latin typeface="+mn-lt"/>
                  <a:ea typeface="+mn-ea"/>
                  <a:cs typeface="+mn-ea"/>
                  <a:sym typeface="+mn-lt"/>
                </a:rPr>
                <a:t>0 0 0 0 0 0 0</a:t>
              </a:r>
              <a:endParaRPr lang="en-US" altLang="zh-CN" sz="2400" b="0">
                <a:latin typeface="+mn-lt"/>
                <a:ea typeface="+mn-ea"/>
                <a:cs typeface="+mn-ea"/>
                <a:sym typeface="+mn-lt"/>
              </a:endParaRPr>
            </a:p>
          </p:txBody>
        </p:sp>
      </p:grpSp>
      <p:sp>
        <p:nvSpPr>
          <p:cNvPr id="27" name="Rectangle 3">
            <a:extLst>
              <a:ext uri="{FF2B5EF4-FFF2-40B4-BE49-F238E27FC236}">
                <a16:creationId xmlns:a16="http://schemas.microsoft.com/office/drawing/2014/main" id="{AD680A7A-93B2-4FC4-8213-ED74ECAD6C27}"/>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48243"/>
                                        </p:tgtEl>
                                        <p:attrNameLst>
                                          <p:attrName>style.visibility</p:attrName>
                                        </p:attrNameLst>
                                      </p:cBhvr>
                                      <p:to>
                                        <p:strVal val="visible"/>
                                      </p:to>
                                    </p:set>
                                    <p:anim calcmode="lin" valueType="num">
                                      <p:cBhvr additive="base">
                                        <p:cTn id="7" dur="500" fill="hold"/>
                                        <p:tgtEl>
                                          <p:spTgt spid="948243"/>
                                        </p:tgtEl>
                                        <p:attrNameLst>
                                          <p:attrName>ppt_x</p:attrName>
                                        </p:attrNameLst>
                                      </p:cBhvr>
                                      <p:tavLst>
                                        <p:tav tm="0">
                                          <p:val>
                                            <p:strVal val="1+#ppt_w/2"/>
                                          </p:val>
                                        </p:tav>
                                        <p:tav tm="100000">
                                          <p:val>
                                            <p:strVal val="#ppt_x"/>
                                          </p:val>
                                        </p:tav>
                                      </p:tavLst>
                                    </p:anim>
                                    <p:anim calcmode="lin" valueType="num">
                                      <p:cBhvr additive="base">
                                        <p:cTn id="8" dur="500" fill="hold"/>
                                        <p:tgtEl>
                                          <p:spTgt spid="9482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2"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1+#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2"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1+#ppt_w/2"/>
                                          </p:val>
                                        </p:tav>
                                        <p:tav tm="100000">
                                          <p:val>
                                            <p:strVal val="#ppt_x"/>
                                          </p:val>
                                        </p:tav>
                                      </p:tavLst>
                                    </p:anim>
                                    <p:anim calcmode="lin" valueType="num">
                                      <p:cBhvr additive="base">
                                        <p:cTn id="27"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1+#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1+#ppt_w/2"/>
                                          </p:val>
                                        </p:tav>
                                        <p:tav tm="100000">
                                          <p:val>
                                            <p:strVal val="#ppt_x"/>
                                          </p:val>
                                        </p:tav>
                                      </p:tavLst>
                                    </p:anim>
                                    <p:anim calcmode="lin" valueType="num">
                                      <p:cBhvr additive="base">
                                        <p:cTn id="3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948239"/>
                                        </p:tgtEl>
                                        <p:attrNameLst>
                                          <p:attrName>style.visibility</p:attrName>
                                        </p:attrNameLst>
                                      </p:cBhvr>
                                      <p:to>
                                        <p:strVal val="visible"/>
                                      </p:to>
                                    </p:set>
                                    <p:anim calcmode="lin" valueType="num">
                                      <p:cBhvr additive="base">
                                        <p:cTn id="44" dur="500" fill="hold"/>
                                        <p:tgtEl>
                                          <p:spTgt spid="948239"/>
                                        </p:tgtEl>
                                        <p:attrNameLst>
                                          <p:attrName>ppt_x</p:attrName>
                                        </p:attrNameLst>
                                      </p:cBhvr>
                                      <p:tavLst>
                                        <p:tav tm="0">
                                          <p:val>
                                            <p:strVal val="0-#ppt_w/2"/>
                                          </p:val>
                                        </p:tav>
                                        <p:tav tm="100000">
                                          <p:val>
                                            <p:strVal val="#ppt_x"/>
                                          </p:val>
                                        </p:tav>
                                      </p:tavLst>
                                    </p:anim>
                                    <p:anim calcmode="lin" valueType="num">
                                      <p:cBhvr additive="base">
                                        <p:cTn id="45" dur="500" fill="hold"/>
                                        <p:tgtEl>
                                          <p:spTgt spid="9482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48239" grpId="0"/>
      <p:bldP spid="948243"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a:extLst>
              <a:ext uri="{FF2B5EF4-FFF2-40B4-BE49-F238E27FC236}">
                <a16:creationId xmlns:a16="http://schemas.microsoft.com/office/drawing/2014/main" id="{54ED9378-6EB9-434C-8D81-8E48A0E1A257}"/>
              </a:ext>
            </a:extLst>
          </p:cNvPr>
          <p:cNvSpPr txBox="1">
            <a:spLocks noChangeArrowheads="1"/>
          </p:cNvSpPr>
          <p:nvPr/>
        </p:nvSpPr>
        <p:spPr bwMode="auto">
          <a:xfrm>
            <a:off x="755650" y="1012825"/>
            <a:ext cx="8154988" cy="555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for( i=n+1;i&lt;=m;++i)       </a:t>
            </a:r>
            <a:r>
              <a:rPr lang="en-US" altLang="zh-CN" sz="2200" b="0">
                <a:solidFill>
                  <a:srgbClr val="0000FF"/>
                </a:solidFill>
                <a:ea typeface="微软雅黑" panose="020B0503020204020204" pitchFamily="34" charset="-122"/>
                <a:sym typeface="+mn-lt"/>
              </a:rPr>
              <a:t>//</a:t>
            </a:r>
            <a:r>
              <a:rPr lang="zh-CN" altLang="zh-CN" sz="2200" b="0">
                <a:solidFill>
                  <a:srgbClr val="0000FF"/>
                </a:solidFill>
                <a:ea typeface="微软雅黑" panose="020B0503020204020204" pitchFamily="34" charset="-122"/>
                <a:sym typeface="+mn-lt"/>
              </a:rPr>
              <a:t>构造  </a:t>
            </a:r>
            <a:r>
              <a:rPr lang="en-US" altLang="zh-CN" sz="2200" b="0">
                <a:solidFill>
                  <a:srgbClr val="0000FF"/>
                </a:solidFill>
                <a:ea typeface="微软雅黑" panose="020B0503020204020204" pitchFamily="34" charset="-122"/>
                <a:sym typeface="+mn-lt"/>
              </a:rPr>
              <a:t>Huffman</a:t>
            </a:r>
            <a:r>
              <a:rPr lang="zh-CN" altLang="zh-CN" sz="2200" b="0">
                <a:solidFill>
                  <a:srgbClr val="0000FF"/>
                </a:solidFill>
                <a:ea typeface="微软雅黑" panose="020B0503020204020204" pitchFamily="34" charset="-122"/>
                <a:sym typeface="+mn-lt"/>
              </a:rPr>
              <a:t>树</a:t>
            </a:r>
            <a:endParaRPr lang="zh-CN" altLang="zh-CN" sz="2200" b="0">
              <a:ea typeface="微软雅黑" panose="020B0503020204020204" pitchFamily="34" charset="-122"/>
              <a:sym typeface="+mn-lt"/>
            </a:endParaRPr>
          </a:p>
          <a:p>
            <a:pPr eaLnBrk="1" hangingPunct="1">
              <a:lnSpc>
                <a:spcPct val="125000"/>
              </a:lnSpc>
              <a:buFont typeface="Arial" panose="020B0604020202020204" pitchFamily="34" charset="0"/>
              <a:buNone/>
            </a:pPr>
            <a:r>
              <a:rPr lang="zh-CN" altLang="zh-CN" sz="2200" b="0">
                <a:ea typeface="微软雅黑" panose="020B0503020204020204" pitchFamily="34" charset="-122"/>
                <a:sym typeface="+mn-lt"/>
              </a:rPr>
              <a:t> </a:t>
            </a:r>
            <a:r>
              <a:rPr lang="en-US" altLang="zh-CN" sz="2200" b="0">
                <a:ea typeface="微软雅黑" panose="020B0503020204020204" pitchFamily="34" charset="-122"/>
                <a:sym typeface="+mn-lt"/>
              </a:rPr>
              <a:t>{</a:t>
            </a:r>
            <a:r>
              <a:rPr lang="zh-CN" altLang="zh-CN" sz="2200" b="0">
                <a:ea typeface="微软雅黑" panose="020B0503020204020204" pitchFamily="34" charset="-122"/>
                <a:sym typeface="+mn-lt"/>
              </a:rPr>
              <a:t> </a:t>
            </a:r>
            <a:r>
              <a:rPr lang="en-US" altLang="zh-CN" sz="2200" b="0">
                <a:solidFill>
                  <a:srgbClr val="FF0066"/>
                </a:solidFill>
                <a:ea typeface="微软雅黑" panose="020B0503020204020204" pitchFamily="34" charset="-122"/>
                <a:sym typeface="+mn-lt"/>
              </a:rPr>
              <a:t>Select(HT,i-1, s1, s2);</a:t>
            </a:r>
            <a:r>
              <a:rPr lang="zh-CN" altLang="en-US" sz="2200" b="0">
                <a:ea typeface="微软雅黑" panose="020B0503020204020204" pitchFamily="34" charset="-122"/>
                <a:sym typeface="+mn-lt"/>
              </a:rPr>
              <a:t>　</a:t>
            </a:r>
          </a:p>
          <a:p>
            <a:pPr eaLnBrk="1" hangingPunct="1">
              <a:lnSpc>
                <a:spcPct val="125000"/>
              </a:lnSpc>
              <a:buFont typeface="Arial" panose="020B0604020202020204" pitchFamily="34" charset="0"/>
              <a:buNone/>
            </a:pPr>
            <a:r>
              <a:rPr lang="zh-CN" altLang="en-US" sz="2200" b="0">
                <a:ea typeface="微软雅黑" panose="020B0503020204020204" pitchFamily="34" charset="-122"/>
                <a:sym typeface="+mn-lt"/>
              </a:rPr>
              <a:t>      </a:t>
            </a:r>
            <a:r>
              <a:rPr lang="en-US" altLang="zh-CN" sz="2200" b="0">
                <a:solidFill>
                  <a:srgbClr val="0000FF"/>
                </a:solidFill>
                <a:ea typeface="微软雅黑" panose="020B0503020204020204" pitchFamily="34" charset="-122"/>
                <a:sym typeface="+mn-lt"/>
              </a:rPr>
              <a:t>//</a:t>
            </a:r>
            <a:r>
              <a:rPr lang="zh-CN" altLang="zh-CN" sz="2200" b="0">
                <a:solidFill>
                  <a:srgbClr val="0000FF"/>
                </a:solidFill>
                <a:ea typeface="微软雅黑" panose="020B0503020204020204" pitchFamily="34" charset="-122"/>
                <a:sym typeface="+mn-lt"/>
              </a:rPr>
              <a:t>在</a:t>
            </a:r>
            <a:r>
              <a:rPr lang="en-US" altLang="zh-CN" sz="2200" b="0">
                <a:solidFill>
                  <a:srgbClr val="0000FF"/>
                </a:solidFill>
                <a:ea typeface="微软雅黑" panose="020B0503020204020204" pitchFamily="34" charset="-122"/>
                <a:sym typeface="+mn-lt"/>
              </a:rPr>
              <a:t>HT[k](1≤k≤i-1)</a:t>
            </a:r>
            <a:r>
              <a:rPr lang="zh-CN" altLang="zh-CN" sz="2200" b="0">
                <a:solidFill>
                  <a:srgbClr val="0000FF"/>
                </a:solidFill>
                <a:ea typeface="微软雅黑" panose="020B0503020204020204" pitchFamily="34" charset="-122"/>
                <a:sym typeface="+mn-lt"/>
              </a:rPr>
              <a:t>中选择两个其双亲域为0,</a:t>
            </a:r>
          </a:p>
          <a:p>
            <a:pPr eaLnBrk="1" hangingPunct="1">
              <a:lnSpc>
                <a:spcPct val="125000"/>
              </a:lnSpc>
              <a:buFont typeface="Arial" panose="020B0604020202020204" pitchFamily="34" charset="0"/>
              <a:buNone/>
            </a:pPr>
            <a:r>
              <a:rPr lang="zh-CN" altLang="zh-CN" sz="2200" b="0">
                <a:solidFill>
                  <a:srgbClr val="0000FF"/>
                </a:solidFill>
                <a:ea typeface="微软雅黑" panose="020B0503020204020204" pitchFamily="34" charset="-122"/>
                <a:sym typeface="+mn-lt"/>
              </a:rPr>
              <a:t>      </a:t>
            </a:r>
            <a:r>
              <a:rPr lang="en-US" altLang="zh-CN" sz="2200" b="0">
                <a:solidFill>
                  <a:srgbClr val="0000FF"/>
                </a:solidFill>
                <a:ea typeface="微软雅黑" panose="020B0503020204020204" pitchFamily="34" charset="-122"/>
                <a:sym typeface="+mn-lt"/>
              </a:rPr>
              <a:t>//</a:t>
            </a:r>
            <a:r>
              <a:rPr lang="zh-CN" altLang="zh-CN" sz="2200" b="0">
                <a:solidFill>
                  <a:srgbClr val="0000FF"/>
                </a:solidFill>
                <a:ea typeface="微软雅黑" panose="020B0503020204020204" pitchFamily="34" charset="-122"/>
                <a:sym typeface="+mn-lt"/>
              </a:rPr>
              <a:t> 且权值最小的结点,</a:t>
            </a:r>
          </a:p>
          <a:p>
            <a:pPr eaLnBrk="1" hangingPunct="1">
              <a:lnSpc>
                <a:spcPct val="125000"/>
              </a:lnSpc>
              <a:buFont typeface="Arial" panose="020B0604020202020204" pitchFamily="34" charset="0"/>
              <a:buNone/>
            </a:pPr>
            <a:r>
              <a:rPr lang="zh-CN" altLang="zh-CN" sz="2200" b="0">
                <a:solidFill>
                  <a:srgbClr val="0000FF"/>
                </a:solidFill>
                <a:ea typeface="微软雅黑" panose="020B0503020204020204" pitchFamily="34" charset="-122"/>
                <a:sym typeface="+mn-lt"/>
              </a:rPr>
              <a:t>      </a:t>
            </a:r>
            <a:r>
              <a:rPr lang="en-US" altLang="zh-CN" sz="2200" b="0">
                <a:solidFill>
                  <a:srgbClr val="0000FF"/>
                </a:solidFill>
                <a:ea typeface="微软雅黑" panose="020B0503020204020204" pitchFamily="34" charset="-122"/>
                <a:sym typeface="+mn-lt"/>
              </a:rPr>
              <a:t>//</a:t>
            </a:r>
            <a:r>
              <a:rPr lang="zh-CN" altLang="zh-CN" sz="2200" b="0">
                <a:solidFill>
                  <a:srgbClr val="0000FF"/>
                </a:solidFill>
                <a:ea typeface="微软雅黑" panose="020B0503020204020204" pitchFamily="34" charset="-122"/>
                <a:sym typeface="+mn-lt"/>
              </a:rPr>
              <a:t> 并返回它们在</a:t>
            </a:r>
            <a:r>
              <a:rPr lang="en-US" altLang="zh-CN" sz="2200" b="0">
                <a:solidFill>
                  <a:srgbClr val="0000FF"/>
                </a:solidFill>
                <a:ea typeface="微软雅黑" panose="020B0503020204020204" pitchFamily="34" charset="-122"/>
                <a:sym typeface="+mn-lt"/>
              </a:rPr>
              <a:t>HT</a:t>
            </a:r>
            <a:r>
              <a:rPr lang="zh-CN" altLang="zh-CN" sz="2200" b="0">
                <a:solidFill>
                  <a:srgbClr val="0000FF"/>
                </a:solidFill>
                <a:ea typeface="微软雅黑" panose="020B0503020204020204" pitchFamily="34" charset="-122"/>
                <a:sym typeface="+mn-lt"/>
              </a:rPr>
              <a:t>中的序号</a:t>
            </a:r>
            <a:r>
              <a:rPr lang="en-US" altLang="zh-CN" sz="2200" b="0">
                <a:solidFill>
                  <a:srgbClr val="0000FF"/>
                </a:solidFill>
                <a:ea typeface="微软雅黑" panose="020B0503020204020204" pitchFamily="34" charset="-122"/>
                <a:sym typeface="+mn-lt"/>
              </a:rPr>
              <a:t>s1</a:t>
            </a:r>
            <a:r>
              <a:rPr lang="zh-CN" altLang="zh-CN" sz="2200" b="0">
                <a:solidFill>
                  <a:srgbClr val="0000FF"/>
                </a:solidFill>
                <a:ea typeface="微软雅黑" panose="020B0503020204020204" pitchFamily="34" charset="-122"/>
                <a:sym typeface="+mn-lt"/>
              </a:rPr>
              <a:t>和</a:t>
            </a:r>
            <a:r>
              <a:rPr lang="en-US" altLang="zh-CN" sz="2200" b="0">
                <a:solidFill>
                  <a:srgbClr val="0000FF"/>
                </a:solidFill>
                <a:ea typeface="微软雅黑" panose="020B0503020204020204" pitchFamily="34" charset="-122"/>
                <a:sym typeface="+mn-lt"/>
              </a:rPr>
              <a:t>s2</a:t>
            </a:r>
            <a:endParaRPr lang="en-US" altLang="zh-CN" sz="2200" b="0">
              <a:ea typeface="微软雅黑" panose="020B0503020204020204" pitchFamily="34" charset="-122"/>
              <a:sym typeface="+mn-lt"/>
            </a:endParaRPr>
          </a:p>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   HT[s1].parent=i;   HT[s2] .parent=i;  </a:t>
            </a:r>
          </a:p>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     </a:t>
            </a:r>
            <a:r>
              <a:rPr lang="en-US" altLang="zh-CN" sz="2200" b="0">
                <a:solidFill>
                  <a:srgbClr val="0000FF"/>
                </a:solidFill>
                <a:ea typeface="微软雅黑" panose="020B0503020204020204" pitchFamily="34" charset="-122"/>
                <a:sym typeface="+mn-lt"/>
              </a:rPr>
              <a:t>//</a:t>
            </a:r>
            <a:r>
              <a:rPr lang="zh-CN" altLang="zh-CN" sz="2200" b="0">
                <a:solidFill>
                  <a:srgbClr val="0000FF"/>
                </a:solidFill>
                <a:ea typeface="微软雅黑" panose="020B0503020204020204" pitchFamily="34" charset="-122"/>
                <a:sym typeface="+mn-lt"/>
              </a:rPr>
              <a:t>表示从</a:t>
            </a:r>
            <a:r>
              <a:rPr lang="en-US" altLang="zh-CN" sz="2200" b="0">
                <a:solidFill>
                  <a:srgbClr val="0000FF"/>
                </a:solidFill>
                <a:ea typeface="微软雅黑" panose="020B0503020204020204" pitchFamily="34" charset="-122"/>
                <a:sym typeface="+mn-lt"/>
              </a:rPr>
              <a:t>F</a:t>
            </a:r>
            <a:r>
              <a:rPr lang="zh-CN" altLang="zh-CN" sz="2200" b="0">
                <a:solidFill>
                  <a:srgbClr val="0000FF"/>
                </a:solidFill>
                <a:ea typeface="微软雅黑" panose="020B0503020204020204" pitchFamily="34" charset="-122"/>
                <a:sym typeface="+mn-lt"/>
              </a:rPr>
              <a:t>中删除</a:t>
            </a:r>
            <a:r>
              <a:rPr lang="en-US" altLang="zh-CN" sz="2200" b="0">
                <a:solidFill>
                  <a:srgbClr val="0000FF"/>
                </a:solidFill>
                <a:ea typeface="微软雅黑" panose="020B0503020204020204" pitchFamily="34" charset="-122"/>
                <a:sym typeface="+mn-lt"/>
              </a:rPr>
              <a:t>s1,s2</a:t>
            </a:r>
            <a:endParaRPr lang="en-US" altLang="zh-CN" sz="2200" b="0">
              <a:ea typeface="微软雅黑" panose="020B0503020204020204" pitchFamily="34" charset="-122"/>
              <a:sym typeface="+mn-lt"/>
            </a:endParaRPr>
          </a:p>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   HT[i].lch=s1;    HT[i].rch=s2 ; </a:t>
            </a:r>
          </a:p>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     </a:t>
            </a:r>
            <a:r>
              <a:rPr lang="en-US" altLang="zh-CN" sz="2200" b="0">
                <a:solidFill>
                  <a:srgbClr val="0000FF"/>
                </a:solidFill>
                <a:ea typeface="微软雅黑" panose="020B0503020204020204" pitchFamily="34" charset="-122"/>
                <a:sym typeface="+mn-lt"/>
              </a:rPr>
              <a:t>//s1,s2</a:t>
            </a:r>
            <a:r>
              <a:rPr lang="zh-CN" altLang="en-US" sz="2200" b="0">
                <a:solidFill>
                  <a:srgbClr val="0000FF"/>
                </a:solidFill>
                <a:ea typeface="微软雅黑" panose="020B0503020204020204" pitchFamily="34" charset="-122"/>
                <a:sym typeface="+mn-lt"/>
              </a:rPr>
              <a:t>分别作为</a:t>
            </a:r>
            <a:r>
              <a:rPr lang="en-US" altLang="zh-CN" sz="2200" b="0">
                <a:solidFill>
                  <a:srgbClr val="0000FF"/>
                </a:solidFill>
                <a:ea typeface="微软雅黑" panose="020B0503020204020204" pitchFamily="34" charset="-122"/>
                <a:sym typeface="+mn-lt"/>
              </a:rPr>
              <a:t>i</a:t>
            </a:r>
            <a:r>
              <a:rPr lang="zh-CN" altLang="en-US" sz="2200" b="0">
                <a:solidFill>
                  <a:srgbClr val="0000FF"/>
                </a:solidFill>
                <a:ea typeface="微软雅黑" panose="020B0503020204020204" pitchFamily="34" charset="-122"/>
                <a:sym typeface="+mn-lt"/>
              </a:rPr>
              <a:t>的左右孩子</a:t>
            </a:r>
            <a:endParaRPr lang="zh-CN" altLang="en-US" sz="2200" b="0">
              <a:ea typeface="微软雅黑" panose="020B0503020204020204" pitchFamily="34" charset="-122"/>
              <a:sym typeface="+mn-lt"/>
            </a:endParaRPr>
          </a:p>
          <a:p>
            <a:pPr eaLnBrk="1" hangingPunct="1">
              <a:lnSpc>
                <a:spcPct val="125000"/>
              </a:lnSpc>
              <a:buFont typeface="Arial" panose="020B0604020202020204" pitchFamily="34" charset="0"/>
              <a:buNone/>
            </a:pPr>
            <a:r>
              <a:rPr lang="zh-CN" altLang="en-US" sz="2200" b="0">
                <a:ea typeface="微软雅黑" panose="020B0503020204020204" pitchFamily="34" charset="-122"/>
                <a:sym typeface="+mn-lt"/>
              </a:rPr>
              <a:t>   </a:t>
            </a:r>
            <a:r>
              <a:rPr lang="en-US" altLang="zh-CN" sz="2200" b="0">
                <a:ea typeface="微软雅黑" panose="020B0503020204020204" pitchFamily="34" charset="-122"/>
                <a:sym typeface="+mn-lt"/>
              </a:rPr>
              <a:t>HT[i].weight=HT[s1].weight + HT[s2] .weight;</a:t>
            </a:r>
          </a:p>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    </a:t>
            </a:r>
            <a:r>
              <a:rPr lang="en-US" altLang="zh-CN" sz="2200" b="0">
                <a:solidFill>
                  <a:srgbClr val="0000FF"/>
                </a:solidFill>
                <a:ea typeface="微软雅黑" panose="020B0503020204020204" pitchFamily="34" charset="-122"/>
                <a:sym typeface="+mn-lt"/>
              </a:rPr>
              <a:t> //i </a:t>
            </a:r>
            <a:r>
              <a:rPr lang="zh-CN" altLang="en-US" sz="2200" b="0">
                <a:solidFill>
                  <a:srgbClr val="0000FF"/>
                </a:solidFill>
                <a:ea typeface="微软雅黑" panose="020B0503020204020204" pitchFamily="34" charset="-122"/>
                <a:sym typeface="+mn-lt"/>
              </a:rPr>
              <a:t>的权值为左右孩子权值之和</a:t>
            </a:r>
            <a:endParaRPr lang="zh-CN" altLang="en-US" sz="2200" b="0">
              <a:ea typeface="微软雅黑" panose="020B0503020204020204" pitchFamily="34" charset="-122"/>
              <a:sym typeface="+mn-lt"/>
            </a:endParaRPr>
          </a:p>
          <a:p>
            <a:pPr eaLnBrk="1" hangingPunct="1">
              <a:lnSpc>
                <a:spcPct val="125000"/>
              </a:lnSpc>
              <a:buFont typeface="Arial" panose="020B0604020202020204" pitchFamily="34" charset="0"/>
              <a:buNone/>
            </a:pPr>
            <a:r>
              <a:rPr lang="zh-CN" altLang="en-US" sz="2200" b="0">
                <a:ea typeface="微软雅黑" panose="020B0503020204020204" pitchFamily="34" charset="-122"/>
                <a:sym typeface="+mn-lt"/>
              </a:rPr>
              <a:t>    </a:t>
            </a:r>
            <a:r>
              <a:rPr lang="en-US" altLang="zh-CN" sz="2200" b="0">
                <a:ea typeface="微软雅黑" panose="020B0503020204020204" pitchFamily="34" charset="-122"/>
                <a:sym typeface="+mn-lt"/>
              </a:rPr>
              <a:t>}</a:t>
            </a:r>
          </a:p>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a:t>
            </a:r>
            <a:endParaRPr lang="en-US" altLang="zh-CN" sz="2200" b="0">
              <a:solidFill>
                <a:srgbClr val="990000"/>
              </a:solidFill>
              <a:ea typeface="微软雅黑" panose="020B0503020204020204" pitchFamily="34" charset="-122"/>
              <a:sym typeface="+mn-lt"/>
            </a:endParaRPr>
          </a:p>
        </p:txBody>
      </p:sp>
      <p:sp>
        <p:nvSpPr>
          <p:cNvPr id="3" name="Rectangle 3">
            <a:extLst>
              <a:ext uri="{FF2B5EF4-FFF2-40B4-BE49-F238E27FC236}">
                <a16:creationId xmlns:a16="http://schemas.microsoft.com/office/drawing/2014/main" id="{60A45A32-5290-4491-8E4C-7050DD986BA1}"/>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sp>
        <p:nvSpPr>
          <p:cNvPr id="2" name="矩形 1">
            <a:extLst>
              <a:ext uri="{FF2B5EF4-FFF2-40B4-BE49-F238E27FC236}">
                <a16:creationId xmlns:a16="http://schemas.microsoft.com/office/drawing/2014/main" id="{A77C7635-0276-453D-B3B7-A64DD720D320}"/>
              </a:ext>
            </a:extLst>
          </p:cNvPr>
          <p:cNvSpPr/>
          <p:nvPr/>
        </p:nvSpPr>
        <p:spPr bwMode="auto">
          <a:xfrm>
            <a:off x="5219700" y="6021388"/>
            <a:ext cx="3924300" cy="71437"/>
          </a:xfrm>
          <a:prstGeom prst="rect">
            <a:avLst/>
          </a:prstGeom>
          <a:solidFill>
            <a:schemeClr val="accent1">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5" name="矩形 4">
            <a:extLst>
              <a:ext uri="{FF2B5EF4-FFF2-40B4-BE49-F238E27FC236}">
                <a16:creationId xmlns:a16="http://schemas.microsoft.com/office/drawing/2014/main" id="{B1ECB200-F7A0-4C37-93F9-33D75AEA4343}"/>
              </a:ext>
            </a:extLst>
          </p:cNvPr>
          <p:cNvSpPr/>
          <p:nvPr/>
        </p:nvSpPr>
        <p:spPr bwMode="auto">
          <a:xfrm>
            <a:off x="2987675" y="6226175"/>
            <a:ext cx="6156325" cy="71438"/>
          </a:xfrm>
          <a:prstGeom prst="rect">
            <a:avLst/>
          </a:prstGeom>
          <a:solidFill>
            <a:schemeClr val="accent1">
              <a:lumMod val="40000"/>
              <a:lumOff val="6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6" name="矩形 5">
            <a:extLst>
              <a:ext uri="{FF2B5EF4-FFF2-40B4-BE49-F238E27FC236}">
                <a16:creationId xmlns:a16="http://schemas.microsoft.com/office/drawing/2014/main" id="{E40DD348-469E-4F15-8B33-32E2ACD64BAD}"/>
              </a:ext>
            </a:extLst>
          </p:cNvPr>
          <p:cNvSpPr/>
          <p:nvPr/>
        </p:nvSpPr>
        <p:spPr bwMode="auto">
          <a:xfrm>
            <a:off x="1979613" y="6429375"/>
            <a:ext cx="7164387" cy="71438"/>
          </a:xfrm>
          <a:prstGeom prst="rect">
            <a:avLst/>
          </a:prstGeom>
          <a:solidFill>
            <a:schemeClr val="accent1">
              <a:lumMod val="60000"/>
              <a:lumOff val="4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108551" name="矩形 6">
            <a:extLst>
              <a:ext uri="{FF2B5EF4-FFF2-40B4-BE49-F238E27FC236}">
                <a16:creationId xmlns:a16="http://schemas.microsoft.com/office/drawing/2014/main" id="{E6D2A735-B48F-744A-9487-FD131E7AC8F1}"/>
              </a:ext>
            </a:extLst>
          </p:cNvPr>
          <p:cNvSpPr>
            <a:spLocks noChangeArrowheads="1"/>
          </p:cNvSpPr>
          <p:nvPr/>
        </p:nvSpPr>
        <p:spPr bwMode="auto">
          <a:xfrm>
            <a:off x="1116013" y="6634163"/>
            <a:ext cx="8027987" cy="96837"/>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Line 2">
            <a:extLst>
              <a:ext uri="{FF2B5EF4-FFF2-40B4-BE49-F238E27FC236}">
                <a16:creationId xmlns:a16="http://schemas.microsoft.com/office/drawing/2014/main" id="{99BF06E1-12BC-41B4-9DD3-7FCFE136463F}"/>
              </a:ext>
            </a:extLst>
          </p:cNvPr>
          <p:cNvSpPr>
            <a:spLocks noChangeShapeType="1"/>
          </p:cNvSpPr>
          <p:nvPr/>
        </p:nvSpPr>
        <p:spPr bwMode="auto">
          <a:xfrm>
            <a:off x="8240713" y="5622925"/>
            <a:ext cx="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4475" name="Rectangle 30">
            <a:extLst>
              <a:ext uri="{FF2B5EF4-FFF2-40B4-BE49-F238E27FC236}">
                <a16:creationId xmlns:a16="http://schemas.microsoft.com/office/drawing/2014/main" id="{1588FDB1-58F3-4D26-91BE-295BCFDD55D5}"/>
              </a:ext>
            </a:extLst>
          </p:cNvPr>
          <p:cNvSpPr>
            <a:spLocks noChangeArrowheads="1"/>
          </p:cNvSpPr>
          <p:nvPr/>
        </p:nvSpPr>
        <p:spPr bwMode="auto">
          <a:xfrm>
            <a:off x="900113" y="955675"/>
            <a:ext cx="66246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b="0">
                <a:solidFill>
                  <a:srgbClr val="FF0000"/>
                </a:solidFill>
                <a:ea typeface="微软雅黑" panose="020B0503020204020204" pitchFamily="34" charset="-122"/>
                <a:sym typeface="+mn-lt"/>
              </a:rPr>
              <a:t>构造</a:t>
            </a:r>
            <a:r>
              <a:rPr lang="en-US" altLang="zh-CN" b="0">
                <a:solidFill>
                  <a:srgbClr val="FF0000"/>
                </a:solidFill>
                <a:ea typeface="微软雅黑" panose="020B0503020204020204" pitchFamily="34" charset="-122"/>
                <a:sym typeface="+mn-lt"/>
              </a:rPr>
              <a:t>Huffman tree</a:t>
            </a:r>
            <a:r>
              <a:rPr lang="zh-CN" altLang="en-US" b="0">
                <a:solidFill>
                  <a:srgbClr val="FF0000"/>
                </a:solidFill>
                <a:ea typeface="微软雅黑" panose="020B0503020204020204" pitchFamily="34" charset="-122"/>
                <a:sym typeface="+mn-lt"/>
              </a:rPr>
              <a:t>后</a:t>
            </a:r>
            <a:r>
              <a:rPr lang="en-US" altLang="zh-CN" b="0">
                <a:solidFill>
                  <a:srgbClr val="FF0000"/>
                </a:solidFill>
                <a:ea typeface="微软雅黑" panose="020B0503020204020204" pitchFamily="34" charset="-122"/>
                <a:sym typeface="+mn-lt"/>
              </a:rPr>
              <a:t>,HT</a:t>
            </a:r>
            <a:r>
              <a:rPr lang="zh-CN" altLang="en-US" b="0">
                <a:solidFill>
                  <a:srgbClr val="FF0000"/>
                </a:solidFill>
                <a:ea typeface="微软雅黑" panose="020B0503020204020204" pitchFamily="34" charset="-122"/>
                <a:sym typeface="+mn-lt"/>
              </a:rPr>
              <a:t>为</a:t>
            </a:r>
            <a:r>
              <a:rPr lang="en-US" altLang="zh-CN" b="0">
                <a:solidFill>
                  <a:srgbClr val="FF0000"/>
                </a:solidFill>
                <a:ea typeface="微软雅黑" panose="020B0503020204020204" pitchFamily="34" charset="-122"/>
                <a:sym typeface="+mn-lt"/>
              </a:rPr>
              <a:t>:</a:t>
            </a:r>
          </a:p>
        </p:txBody>
      </p:sp>
      <p:sp>
        <p:nvSpPr>
          <p:cNvPr id="28" name="Rectangle 3">
            <a:extLst>
              <a:ext uri="{FF2B5EF4-FFF2-40B4-BE49-F238E27FC236}">
                <a16:creationId xmlns:a16="http://schemas.microsoft.com/office/drawing/2014/main" id="{F09DB980-1302-4AC1-B6AD-315E92784863}"/>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graphicFrame>
        <p:nvGraphicFramePr>
          <p:cNvPr id="2" name="表格 1">
            <a:extLst>
              <a:ext uri="{FF2B5EF4-FFF2-40B4-BE49-F238E27FC236}">
                <a16:creationId xmlns:a16="http://schemas.microsoft.com/office/drawing/2014/main" id="{3D2D1B1D-113A-453E-B391-ADD378AD8F14}"/>
              </a:ext>
            </a:extLst>
          </p:cNvPr>
          <p:cNvGraphicFramePr>
            <a:graphicFrameLocks noGrp="1"/>
          </p:cNvGraphicFramePr>
          <p:nvPr/>
        </p:nvGraphicFramePr>
        <p:xfrm>
          <a:off x="744538" y="1695450"/>
          <a:ext cx="7775575" cy="4778375"/>
        </p:xfrm>
        <a:graphic>
          <a:graphicData uri="http://schemas.openxmlformats.org/drawingml/2006/table">
            <a:tbl>
              <a:tblPr firstRow="1" bandRow="1">
                <a:tableStyleId>{5C22544A-7EE6-4342-B048-85BDC9FD1C3A}</a:tableStyleId>
              </a:tblPr>
              <a:tblGrid>
                <a:gridCol w="1555115">
                  <a:extLst>
                    <a:ext uri="{9D8B030D-6E8A-4147-A177-3AD203B41FA5}">
                      <a16:colId xmlns:a16="http://schemas.microsoft.com/office/drawing/2014/main" val="20000"/>
                    </a:ext>
                  </a:extLst>
                </a:gridCol>
                <a:gridCol w="1555115">
                  <a:extLst>
                    <a:ext uri="{9D8B030D-6E8A-4147-A177-3AD203B41FA5}">
                      <a16:colId xmlns:a16="http://schemas.microsoft.com/office/drawing/2014/main" val="20001"/>
                    </a:ext>
                  </a:extLst>
                </a:gridCol>
                <a:gridCol w="1555115">
                  <a:extLst>
                    <a:ext uri="{9D8B030D-6E8A-4147-A177-3AD203B41FA5}">
                      <a16:colId xmlns:a16="http://schemas.microsoft.com/office/drawing/2014/main" val="20002"/>
                    </a:ext>
                  </a:extLst>
                </a:gridCol>
                <a:gridCol w="1555115">
                  <a:extLst>
                    <a:ext uri="{9D8B030D-6E8A-4147-A177-3AD203B41FA5}">
                      <a16:colId xmlns:a16="http://schemas.microsoft.com/office/drawing/2014/main" val="20003"/>
                    </a:ext>
                  </a:extLst>
                </a:gridCol>
                <a:gridCol w="1555115">
                  <a:extLst>
                    <a:ext uri="{9D8B030D-6E8A-4147-A177-3AD203B41FA5}">
                      <a16:colId xmlns:a16="http://schemas.microsoft.com/office/drawing/2014/main" val="20004"/>
                    </a:ext>
                  </a:extLst>
                </a:gridCol>
              </a:tblGrid>
              <a:tr h="594565">
                <a:tc>
                  <a:txBody>
                    <a:bodyPr/>
                    <a:lstStyle/>
                    <a:p>
                      <a:endParaRPr lang="zh-CN" altLang="en-US" sz="1800" dirty="0"/>
                    </a:p>
                  </a:txBody>
                  <a:tcPr marL="91431" marR="91431" marT="45713" marB="45713"/>
                </a:tc>
                <a:tc>
                  <a:txBody>
                    <a:bodyPr/>
                    <a:lstStyle/>
                    <a:p>
                      <a:pPr algn="ctr"/>
                      <a:r>
                        <a:rPr lang="en-US" altLang="zh-CN" sz="1800" b="0" dirty="0"/>
                        <a:t>Weight</a:t>
                      </a:r>
                      <a:endParaRPr lang="zh-CN" altLang="en-US" sz="1800" b="0" dirty="0"/>
                    </a:p>
                  </a:txBody>
                  <a:tcPr marL="91431" marR="91431" marT="45713" marB="45713" anchor="ctr"/>
                </a:tc>
                <a:tc>
                  <a:txBody>
                    <a:bodyPr/>
                    <a:lstStyle/>
                    <a:p>
                      <a:pPr algn="ctr"/>
                      <a:r>
                        <a:rPr lang="en-US" altLang="zh-CN" sz="1800" b="0" dirty="0"/>
                        <a:t>Parent</a:t>
                      </a:r>
                      <a:endParaRPr lang="zh-CN" altLang="en-US" sz="1800" b="0" dirty="0"/>
                    </a:p>
                  </a:txBody>
                  <a:tcPr marL="91431" marR="91431" marT="45713" marB="45713" anchor="ctr"/>
                </a:tc>
                <a:tc>
                  <a:txBody>
                    <a:bodyPr/>
                    <a:lstStyle/>
                    <a:p>
                      <a:pPr algn="ctr"/>
                      <a:r>
                        <a:rPr lang="en-US" altLang="zh-CN" sz="1800" b="0" dirty="0" err="1"/>
                        <a:t>Lch</a:t>
                      </a:r>
                      <a:endParaRPr lang="zh-CN" altLang="en-US" sz="1800" b="0" dirty="0"/>
                    </a:p>
                  </a:txBody>
                  <a:tcPr marL="91431" marR="91431" marT="45713" marB="45713" anchor="ctr"/>
                </a:tc>
                <a:tc>
                  <a:txBody>
                    <a:bodyPr/>
                    <a:lstStyle/>
                    <a:p>
                      <a:pPr algn="ctr"/>
                      <a:r>
                        <a:rPr lang="en-US" altLang="zh-CN" sz="1800" b="0" dirty="0" err="1"/>
                        <a:t>rch</a:t>
                      </a:r>
                      <a:endParaRPr lang="zh-CN" altLang="en-US" sz="1800" b="0" dirty="0"/>
                    </a:p>
                  </a:txBody>
                  <a:tcPr marL="91431" marR="91431" marT="45713" marB="45713" anchor="ctr"/>
                </a:tc>
                <a:extLst>
                  <a:ext uri="{0D108BD9-81ED-4DB2-BD59-A6C34878D82A}">
                    <a16:rowId xmlns:a16="http://schemas.microsoft.com/office/drawing/2014/main" val="10000"/>
                  </a:ext>
                </a:extLst>
              </a:tr>
              <a:tr h="2023903">
                <a:tc>
                  <a:txBody>
                    <a:bodyPr/>
                    <a:lstStyle/>
                    <a:p>
                      <a:endParaRPr lang="zh-CN" altLang="en-US" sz="1800" dirty="0"/>
                    </a:p>
                  </a:txBody>
                  <a:tcPr marL="91431" marR="91431" marT="45713" marB="45713" vert="eaVert"/>
                </a:tc>
                <a:tc>
                  <a:txBody>
                    <a:bodyPr/>
                    <a:lstStyle/>
                    <a:p>
                      <a:endParaRPr lang="zh-CN" altLang="en-US" sz="1800"/>
                    </a:p>
                  </a:txBody>
                  <a:tcPr marL="91431" marR="91431" marT="45713" marB="45713"/>
                </a:tc>
                <a:tc>
                  <a:txBody>
                    <a:bodyPr/>
                    <a:lstStyle/>
                    <a:p>
                      <a:endParaRPr lang="zh-CN" altLang="en-US" sz="1800"/>
                    </a:p>
                  </a:txBody>
                  <a:tcPr marL="91431" marR="91431" marT="45713" marB="45713"/>
                </a:tc>
                <a:tc>
                  <a:txBody>
                    <a:bodyPr/>
                    <a:lstStyle/>
                    <a:p>
                      <a:endParaRPr lang="zh-CN" altLang="en-US" sz="1800"/>
                    </a:p>
                  </a:txBody>
                  <a:tcPr marL="91431" marR="91431" marT="45713" marB="45713"/>
                </a:tc>
                <a:tc>
                  <a:txBody>
                    <a:bodyPr/>
                    <a:lstStyle/>
                    <a:p>
                      <a:endParaRPr lang="zh-CN" altLang="en-US" sz="1800"/>
                    </a:p>
                  </a:txBody>
                  <a:tcPr marL="91431" marR="91431" marT="45713" marB="45713"/>
                </a:tc>
                <a:extLst>
                  <a:ext uri="{0D108BD9-81ED-4DB2-BD59-A6C34878D82A}">
                    <a16:rowId xmlns:a16="http://schemas.microsoft.com/office/drawing/2014/main" val="10001"/>
                  </a:ext>
                </a:extLst>
              </a:tr>
              <a:tr h="2159908">
                <a:tc>
                  <a:txBody>
                    <a:bodyPr/>
                    <a:lstStyle/>
                    <a:p>
                      <a:endParaRPr lang="zh-CN" altLang="en-US" sz="1800"/>
                    </a:p>
                  </a:txBody>
                  <a:tcPr marL="91431" marR="91431" marT="45713" marB="45713"/>
                </a:tc>
                <a:tc>
                  <a:txBody>
                    <a:bodyPr/>
                    <a:lstStyle/>
                    <a:p>
                      <a:endParaRPr lang="zh-CN" altLang="en-US" sz="1800"/>
                    </a:p>
                  </a:txBody>
                  <a:tcPr marL="91431" marR="91431" marT="45713" marB="45713"/>
                </a:tc>
                <a:tc>
                  <a:txBody>
                    <a:bodyPr/>
                    <a:lstStyle/>
                    <a:p>
                      <a:endParaRPr lang="zh-CN" altLang="en-US" sz="1800"/>
                    </a:p>
                  </a:txBody>
                  <a:tcPr marL="91431" marR="91431" marT="45713" marB="45713"/>
                </a:tc>
                <a:tc>
                  <a:txBody>
                    <a:bodyPr/>
                    <a:lstStyle/>
                    <a:p>
                      <a:endParaRPr lang="zh-CN" altLang="en-US" sz="1800"/>
                    </a:p>
                  </a:txBody>
                  <a:tcPr marL="91431" marR="91431" marT="45713" marB="45713"/>
                </a:tc>
                <a:tc>
                  <a:txBody>
                    <a:bodyPr/>
                    <a:lstStyle/>
                    <a:p>
                      <a:endParaRPr lang="zh-CN" altLang="en-US" sz="1800" dirty="0"/>
                    </a:p>
                  </a:txBody>
                  <a:tcPr marL="91431" marR="91431" marT="45713" marB="45713"/>
                </a:tc>
                <a:extLst>
                  <a:ext uri="{0D108BD9-81ED-4DB2-BD59-A6C34878D82A}">
                    <a16:rowId xmlns:a16="http://schemas.microsoft.com/office/drawing/2014/main" val="10002"/>
                  </a:ext>
                </a:extLst>
              </a:tr>
            </a:tbl>
          </a:graphicData>
        </a:graphic>
      </p:graphicFrame>
      <p:sp>
        <p:nvSpPr>
          <p:cNvPr id="30" name="Text Box 16">
            <a:extLst>
              <a:ext uri="{FF2B5EF4-FFF2-40B4-BE49-F238E27FC236}">
                <a16:creationId xmlns:a16="http://schemas.microsoft.com/office/drawing/2014/main" id="{200445AE-1F2B-4C4D-89A3-6C63D302F902}"/>
              </a:ext>
            </a:extLst>
          </p:cNvPr>
          <p:cNvSpPr txBox="1">
            <a:spLocks noChangeArrowheads="1"/>
          </p:cNvSpPr>
          <p:nvPr/>
        </p:nvSpPr>
        <p:spPr bwMode="auto">
          <a:xfrm>
            <a:off x="1357313" y="2433638"/>
            <a:ext cx="5969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dirty="0">
                <a:latin typeface="+mn-lt"/>
                <a:ea typeface="+mn-ea"/>
                <a:cs typeface="+mn-ea"/>
                <a:sym typeface="+mn-lt"/>
              </a:rPr>
              <a:t>1</a:t>
            </a:r>
            <a:r>
              <a:rPr lang="zh-CN" altLang="en-US" sz="2400" b="0" dirty="0">
                <a:latin typeface="+mn-lt"/>
                <a:ea typeface="+mn-ea"/>
                <a:cs typeface="+mn-ea"/>
                <a:sym typeface="+mn-lt"/>
              </a:rPr>
              <a:t>．．．８</a:t>
            </a:r>
            <a:endParaRPr lang="en-US" altLang="zh-CN" sz="2400" b="0" dirty="0">
              <a:latin typeface="+mn-lt"/>
              <a:ea typeface="+mn-ea"/>
              <a:cs typeface="+mn-ea"/>
              <a:sym typeface="+mn-lt"/>
            </a:endParaRPr>
          </a:p>
          <a:p>
            <a:pPr eaLnBrk="1" hangingPunct="1">
              <a:spcBef>
                <a:spcPct val="50000"/>
              </a:spcBef>
              <a:buFont typeface="Arial" panose="020B0604020202020204" pitchFamily="34" charset="0"/>
              <a:buNone/>
              <a:defRPr/>
            </a:pPr>
            <a:r>
              <a:rPr lang="zh-CN" altLang="en-US" sz="2400" b="0" dirty="0">
                <a:latin typeface="+mn-lt"/>
                <a:ea typeface="+mn-ea"/>
                <a:cs typeface="+mn-ea"/>
                <a:sym typeface="+mn-lt"/>
              </a:rPr>
              <a:t>９．．</a:t>
            </a:r>
            <a:r>
              <a:rPr lang="en-US" altLang="zh-CN" sz="2400" b="0" dirty="0">
                <a:latin typeface="+mn-lt"/>
                <a:ea typeface="+mn-ea"/>
                <a:cs typeface="+mn-ea"/>
                <a:sym typeface="+mn-lt"/>
              </a:rPr>
              <a:t>15</a:t>
            </a:r>
          </a:p>
        </p:txBody>
      </p:sp>
      <p:sp>
        <p:nvSpPr>
          <p:cNvPr id="31" name="Text Box 17">
            <a:extLst>
              <a:ext uri="{FF2B5EF4-FFF2-40B4-BE49-F238E27FC236}">
                <a16:creationId xmlns:a16="http://schemas.microsoft.com/office/drawing/2014/main" id="{732416E0-BFCC-4860-838D-696AAD9F12BB}"/>
              </a:ext>
            </a:extLst>
          </p:cNvPr>
          <p:cNvSpPr txBox="1">
            <a:spLocks noChangeArrowheads="1"/>
          </p:cNvSpPr>
          <p:nvPr/>
        </p:nvSpPr>
        <p:spPr bwMode="auto">
          <a:xfrm>
            <a:off x="2913063" y="2276475"/>
            <a:ext cx="882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90000"/>
              </a:lnSpc>
              <a:spcBef>
                <a:spcPct val="50000"/>
              </a:spcBef>
              <a:buFont typeface="Arial" panose="020B0604020202020204" pitchFamily="34" charset="0"/>
              <a:buNone/>
              <a:defRPr/>
            </a:pPr>
            <a:r>
              <a:rPr lang="en-US" altLang="zh-CN" sz="1800" b="0" dirty="0">
                <a:latin typeface="+mn-lt"/>
                <a:ea typeface="+mn-ea"/>
                <a:cs typeface="+mn-ea"/>
                <a:sym typeface="+mn-lt"/>
              </a:rPr>
              <a:t>5</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29</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7</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8</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14</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23</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3</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11</a:t>
            </a:r>
          </a:p>
        </p:txBody>
      </p:sp>
      <p:sp>
        <p:nvSpPr>
          <p:cNvPr id="32" name="Text Box 19">
            <a:extLst>
              <a:ext uri="{FF2B5EF4-FFF2-40B4-BE49-F238E27FC236}">
                <a16:creationId xmlns:a16="http://schemas.microsoft.com/office/drawing/2014/main" id="{F717D8C1-74A7-427A-ABDA-5294B6CA97CC}"/>
              </a:ext>
            </a:extLst>
          </p:cNvPr>
          <p:cNvSpPr txBox="1">
            <a:spLocks noChangeArrowheads="1"/>
          </p:cNvSpPr>
          <p:nvPr/>
        </p:nvSpPr>
        <p:spPr bwMode="auto">
          <a:xfrm>
            <a:off x="4471988" y="2368550"/>
            <a:ext cx="422275"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9 14101012139 11</a:t>
            </a:r>
            <a:endParaRPr lang="en-US" altLang="zh-CN" sz="2400" b="0" dirty="0">
              <a:latin typeface="+mn-lt"/>
              <a:ea typeface="+mn-ea"/>
              <a:cs typeface="+mn-ea"/>
              <a:sym typeface="+mn-lt"/>
            </a:endParaRPr>
          </a:p>
        </p:txBody>
      </p:sp>
      <p:sp>
        <p:nvSpPr>
          <p:cNvPr id="33" name="Text Box 26">
            <a:extLst>
              <a:ext uri="{FF2B5EF4-FFF2-40B4-BE49-F238E27FC236}">
                <a16:creationId xmlns:a16="http://schemas.microsoft.com/office/drawing/2014/main" id="{F0202D13-5436-4E06-8B5A-801D64E5E7D1}"/>
              </a:ext>
            </a:extLst>
          </p:cNvPr>
          <p:cNvSpPr txBox="1">
            <a:spLocks noChangeArrowheads="1"/>
          </p:cNvSpPr>
          <p:nvPr/>
        </p:nvSpPr>
        <p:spPr bwMode="auto">
          <a:xfrm>
            <a:off x="6024563" y="2382838"/>
            <a:ext cx="422275"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0 0 0 0 0 0 0 0</a:t>
            </a:r>
            <a:endParaRPr lang="en-US" altLang="zh-CN" sz="2400" b="0" dirty="0">
              <a:latin typeface="+mn-lt"/>
              <a:ea typeface="+mn-ea"/>
              <a:cs typeface="+mn-ea"/>
              <a:sym typeface="+mn-lt"/>
            </a:endParaRPr>
          </a:p>
        </p:txBody>
      </p:sp>
      <p:sp>
        <p:nvSpPr>
          <p:cNvPr id="34" name="Text Box 27">
            <a:extLst>
              <a:ext uri="{FF2B5EF4-FFF2-40B4-BE49-F238E27FC236}">
                <a16:creationId xmlns:a16="http://schemas.microsoft.com/office/drawing/2014/main" id="{9505D58C-CA45-4689-9D23-95F6424C59A8}"/>
              </a:ext>
            </a:extLst>
          </p:cNvPr>
          <p:cNvSpPr txBox="1">
            <a:spLocks noChangeArrowheads="1"/>
          </p:cNvSpPr>
          <p:nvPr/>
        </p:nvSpPr>
        <p:spPr bwMode="auto">
          <a:xfrm>
            <a:off x="7654925" y="2368550"/>
            <a:ext cx="422275"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a:solidFill>
                  <a:srgbClr val="0000FF"/>
                </a:solidFill>
                <a:latin typeface="+mn-lt"/>
                <a:ea typeface="+mn-ea"/>
                <a:cs typeface="+mn-ea"/>
                <a:sym typeface="+mn-lt"/>
              </a:rPr>
              <a:t>0 0 0 0 0 0 0 0</a:t>
            </a:r>
            <a:endParaRPr lang="en-US" altLang="zh-CN" sz="2400" b="0">
              <a:latin typeface="+mn-lt"/>
              <a:ea typeface="+mn-ea"/>
              <a:cs typeface="+mn-ea"/>
              <a:sym typeface="+mn-lt"/>
            </a:endParaRPr>
          </a:p>
        </p:txBody>
      </p:sp>
      <p:sp>
        <p:nvSpPr>
          <p:cNvPr id="35" name="Text Box 18">
            <a:extLst>
              <a:ext uri="{FF2B5EF4-FFF2-40B4-BE49-F238E27FC236}">
                <a16:creationId xmlns:a16="http://schemas.microsoft.com/office/drawing/2014/main" id="{5ACC2029-6B3B-4E54-80AE-595AB3344F1B}"/>
              </a:ext>
            </a:extLst>
          </p:cNvPr>
          <p:cNvSpPr txBox="1">
            <a:spLocks noChangeArrowheads="1"/>
          </p:cNvSpPr>
          <p:nvPr/>
        </p:nvSpPr>
        <p:spPr bwMode="auto">
          <a:xfrm>
            <a:off x="2919413" y="4541838"/>
            <a:ext cx="7397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6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8</a:t>
            </a:r>
          </a:p>
          <a:p>
            <a:pPr eaLnBrk="1" hangingPunct="1">
              <a:lnSpc>
                <a:spcPct val="4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15</a:t>
            </a:r>
          </a:p>
          <a:p>
            <a:pPr eaLnBrk="1" hangingPunct="1">
              <a:lnSpc>
                <a:spcPct val="4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19</a:t>
            </a:r>
          </a:p>
          <a:p>
            <a:pPr eaLnBrk="1" hangingPunct="1">
              <a:lnSpc>
                <a:spcPct val="4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29</a:t>
            </a:r>
          </a:p>
          <a:p>
            <a:pPr eaLnBrk="1" hangingPunct="1">
              <a:lnSpc>
                <a:spcPct val="4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42</a:t>
            </a:r>
          </a:p>
          <a:p>
            <a:pPr eaLnBrk="1" hangingPunct="1">
              <a:lnSpc>
                <a:spcPct val="4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58</a:t>
            </a:r>
          </a:p>
          <a:p>
            <a:pPr eaLnBrk="1" hangingPunct="1">
              <a:lnSpc>
                <a:spcPct val="4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100</a:t>
            </a:r>
            <a:endParaRPr lang="en-US" altLang="zh-CN" sz="1800" b="0" dirty="0">
              <a:latin typeface="+mn-lt"/>
              <a:ea typeface="+mn-ea"/>
              <a:cs typeface="+mn-ea"/>
              <a:sym typeface="+mn-lt"/>
            </a:endParaRPr>
          </a:p>
        </p:txBody>
      </p:sp>
      <p:sp>
        <p:nvSpPr>
          <p:cNvPr id="36" name="Text Box 20">
            <a:extLst>
              <a:ext uri="{FF2B5EF4-FFF2-40B4-BE49-F238E27FC236}">
                <a16:creationId xmlns:a16="http://schemas.microsoft.com/office/drawing/2014/main" id="{26CFCFBB-2F67-47CB-8EC5-B9A7F0B8EBF5}"/>
              </a:ext>
            </a:extLst>
          </p:cNvPr>
          <p:cNvSpPr txBox="1">
            <a:spLocks noChangeArrowheads="1"/>
          </p:cNvSpPr>
          <p:nvPr/>
        </p:nvSpPr>
        <p:spPr bwMode="auto">
          <a:xfrm>
            <a:off x="4516438" y="4595813"/>
            <a:ext cx="582612"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11</a:t>
            </a:r>
            <a:br>
              <a:rPr lang="en-US" altLang="zh-CN" sz="1800" b="0" dirty="0">
                <a:solidFill>
                  <a:srgbClr val="0000FF"/>
                </a:solidFill>
                <a:latin typeface="+mn-lt"/>
                <a:ea typeface="+mn-ea"/>
                <a:cs typeface="+mn-ea"/>
                <a:sym typeface="+mn-lt"/>
              </a:rPr>
            </a:br>
            <a:r>
              <a:rPr lang="en-US" altLang="zh-CN" sz="1800" b="0" dirty="0">
                <a:solidFill>
                  <a:srgbClr val="0000FF"/>
                </a:solidFill>
                <a:latin typeface="+mn-lt"/>
                <a:ea typeface="+mn-ea"/>
                <a:cs typeface="+mn-ea"/>
                <a:sym typeface="+mn-lt"/>
              </a:rPr>
              <a:t>12</a:t>
            </a:r>
            <a:br>
              <a:rPr lang="en-US" altLang="zh-CN" sz="1800" b="0" dirty="0">
                <a:solidFill>
                  <a:srgbClr val="0000FF"/>
                </a:solidFill>
                <a:latin typeface="+mn-lt"/>
                <a:ea typeface="+mn-ea"/>
                <a:cs typeface="+mn-ea"/>
                <a:sym typeface="+mn-lt"/>
              </a:rPr>
            </a:br>
            <a:r>
              <a:rPr lang="en-US" altLang="zh-CN" sz="1800" b="0" dirty="0">
                <a:solidFill>
                  <a:srgbClr val="0000FF"/>
                </a:solidFill>
                <a:latin typeface="+mn-lt"/>
                <a:ea typeface="+mn-ea"/>
                <a:cs typeface="+mn-ea"/>
                <a:sym typeface="+mn-lt"/>
              </a:rPr>
              <a:t>13</a:t>
            </a:r>
            <a:br>
              <a:rPr lang="en-US" altLang="zh-CN" sz="1800" b="0" dirty="0">
                <a:solidFill>
                  <a:srgbClr val="0000FF"/>
                </a:solidFill>
                <a:latin typeface="+mn-lt"/>
                <a:ea typeface="+mn-ea"/>
                <a:cs typeface="+mn-ea"/>
                <a:sym typeface="+mn-lt"/>
              </a:rPr>
            </a:br>
            <a:r>
              <a:rPr lang="en-US" altLang="zh-CN" sz="1800" b="0" dirty="0">
                <a:solidFill>
                  <a:srgbClr val="0000FF"/>
                </a:solidFill>
                <a:latin typeface="+mn-lt"/>
                <a:ea typeface="+mn-ea"/>
                <a:cs typeface="+mn-ea"/>
                <a:sym typeface="+mn-lt"/>
              </a:rPr>
              <a:t>14</a:t>
            </a:r>
            <a:br>
              <a:rPr lang="en-US" altLang="zh-CN" sz="1800" b="0" dirty="0">
                <a:solidFill>
                  <a:srgbClr val="0000FF"/>
                </a:solidFill>
                <a:latin typeface="+mn-lt"/>
                <a:ea typeface="+mn-ea"/>
                <a:cs typeface="+mn-ea"/>
                <a:sym typeface="+mn-lt"/>
              </a:rPr>
            </a:br>
            <a:r>
              <a:rPr lang="en-US" altLang="zh-CN" sz="1800" b="0" dirty="0">
                <a:solidFill>
                  <a:srgbClr val="0000FF"/>
                </a:solidFill>
                <a:latin typeface="+mn-lt"/>
                <a:ea typeface="+mn-ea"/>
                <a:cs typeface="+mn-ea"/>
                <a:sym typeface="+mn-lt"/>
              </a:rPr>
              <a:t>15</a:t>
            </a:r>
            <a:br>
              <a:rPr lang="en-US" altLang="zh-CN" sz="1800" b="0" dirty="0">
                <a:solidFill>
                  <a:srgbClr val="0000FF"/>
                </a:solidFill>
                <a:latin typeface="+mn-lt"/>
                <a:ea typeface="+mn-ea"/>
                <a:cs typeface="+mn-ea"/>
                <a:sym typeface="+mn-lt"/>
              </a:rPr>
            </a:br>
            <a:r>
              <a:rPr lang="en-US" altLang="zh-CN" sz="1800" b="0" dirty="0">
                <a:solidFill>
                  <a:srgbClr val="0000FF"/>
                </a:solidFill>
                <a:latin typeface="+mn-lt"/>
                <a:ea typeface="+mn-ea"/>
                <a:cs typeface="+mn-ea"/>
                <a:sym typeface="+mn-lt"/>
              </a:rPr>
              <a:t>15</a:t>
            </a:r>
            <a:br>
              <a:rPr lang="en-US" altLang="zh-CN" sz="1800" b="0" dirty="0">
                <a:solidFill>
                  <a:srgbClr val="0000FF"/>
                </a:solidFill>
                <a:latin typeface="+mn-lt"/>
                <a:ea typeface="+mn-ea"/>
                <a:cs typeface="+mn-ea"/>
                <a:sym typeface="+mn-lt"/>
              </a:rPr>
            </a:br>
            <a:r>
              <a:rPr lang="en-US" altLang="zh-CN" sz="1800" b="0" dirty="0">
                <a:solidFill>
                  <a:srgbClr val="0000FF"/>
                </a:solidFill>
                <a:latin typeface="+mn-lt"/>
                <a:ea typeface="+mn-ea"/>
                <a:cs typeface="+mn-ea"/>
                <a:sym typeface="+mn-lt"/>
              </a:rPr>
              <a:t>0</a:t>
            </a:r>
            <a:endParaRPr lang="en-US" altLang="zh-CN" sz="1800" b="0" dirty="0">
              <a:latin typeface="+mn-lt"/>
              <a:ea typeface="+mn-ea"/>
              <a:cs typeface="+mn-ea"/>
              <a:sym typeface="+mn-lt"/>
            </a:endParaRPr>
          </a:p>
        </p:txBody>
      </p:sp>
      <p:sp>
        <p:nvSpPr>
          <p:cNvPr id="37" name="Text Box 21">
            <a:extLst>
              <a:ext uri="{FF2B5EF4-FFF2-40B4-BE49-F238E27FC236}">
                <a16:creationId xmlns:a16="http://schemas.microsoft.com/office/drawing/2014/main" id="{5CED6BF6-79C6-4E58-A797-B79CFCE33A74}"/>
              </a:ext>
            </a:extLst>
          </p:cNvPr>
          <p:cNvSpPr txBox="1">
            <a:spLocks noChangeArrowheads="1"/>
          </p:cNvSpPr>
          <p:nvPr/>
        </p:nvSpPr>
        <p:spPr bwMode="auto">
          <a:xfrm>
            <a:off x="6024563" y="4554538"/>
            <a:ext cx="354012"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2000" b="0" dirty="0">
                <a:solidFill>
                  <a:srgbClr val="0000FF"/>
                </a:solidFill>
                <a:latin typeface="+mn-lt"/>
                <a:ea typeface="+mn-ea"/>
                <a:cs typeface="+mn-ea"/>
                <a:sym typeface="+mn-lt"/>
              </a:rPr>
              <a:t>1385</a:t>
            </a:r>
            <a:r>
              <a:rPr lang="en-US" altLang="zh-CN" sz="2000" b="0" dirty="0">
                <a:latin typeface="+mn-lt"/>
                <a:ea typeface="+mn-ea"/>
                <a:cs typeface="+mn-ea"/>
                <a:sym typeface="+mn-lt"/>
              </a:rPr>
              <a:t>62</a:t>
            </a:r>
          </a:p>
        </p:txBody>
      </p:sp>
      <p:sp>
        <p:nvSpPr>
          <p:cNvPr id="38" name="Text Box 23">
            <a:extLst>
              <a:ext uri="{FF2B5EF4-FFF2-40B4-BE49-F238E27FC236}">
                <a16:creationId xmlns:a16="http://schemas.microsoft.com/office/drawing/2014/main" id="{A1007BE8-0647-4499-9E60-78176252B4CD}"/>
              </a:ext>
            </a:extLst>
          </p:cNvPr>
          <p:cNvSpPr txBox="1">
            <a:spLocks noChangeArrowheads="1"/>
          </p:cNvSpPr>
          <p:nvPr/>
        </p:nvSpPr>
        <p:spPr bwMode="auto">
          <a:xfrm>
            <a:off x="7645400" y="4508500"/>
            <a:ext cx="3333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90000"/>
              </a:lnSpc>
              <a:spcBef>
                <a:spcPct val="50000"/>
              </a:spcBef>
              <a:buFont typeface="Arial" panose="020B0604020202020204" pitchFamily="34" charset="0"/>
              <a:buNone/>
              <a:defRPr/>
            </a:pPr>
            <a:r>
              <a:rPr lang="en-US" altLang="zh-CN" sz="2000" b="0" dirty="0">
                <a:solidFill>
                  <a:srgbClr val="0000FF"/>
                </a:solidFill>
                <a:latin typeface="+mn-lt"/>
                <a:ea typeface="+mn-ea"/>
                <a:cs typeface="+mn-ea"/>
                <a:sym typeface="+mn-lt"/>
              </a:rPr>
              <a:t>749</a:t>
            </a:r>
            <a:endParaRPr lang="en-US" altLang="zh-CN" sz="2000" b="0" dirty="0">
              <a:latin typeface="+mn-lt"/>
              <a:ea typeface="+mn-ea"/>
              <a:cs typeface="+mn-ea"/>
              <a:sym typeface="+mn-lt"/>
            </a:endParaRPr>
          </a:p>
        </p:txBody>
      </p:sp>
      <p:sp>
        <p:nvSpPr>
          <p:cNvPr id="39" name="Text Box 24">
            <a:extLst>
              <a:ext uri="{FF2B5EF4-FFF2-40B4-BE49-F238E27FC236}">
                <a16:creationId xmlns:a16="http://schemas.microsoft.com/office/drawing/2014/main" id="{D9652DD3-3F97-4492-BBAC-E257FFEA2357}"/>
              </a:ext>
            </a:extLst>
          </p:cNvPr>
          <p:cNvSpPr txBox="1">
            <a:spLocks noChangeArrowheads="1"/>
          </p:cNvSpPr>
          <p:nvPr/>
        </p:nvSpPr>
        <p:spPr bwMode="auto">
          <a:xfrm>
            <a:off x="7645400" y="5357813"/>
            <a:ext cx="595313"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2000" b="0" dirty="0">
                <a:solidFill>
                  <a:srgbClr val="0000FF"/>
                </a:solidFill>
                <a:latin typeface="+mn-lt"/>
                <a:ea typeface="+mn-ea"/>
                <a:cs typeface="+mn-ea"/>
                <a:sym typeface="+mn-lt"/>
              </a:rPr>
              <a:t>10</a:t>
            </a:r>
            <a:br>
              <a:rPr lang="en-US" altLang="zh-CN" sz="2000" b="0" dirty="0">
                <a:solidFill>
                  <a:srgbClr val="0000FF"/>
                </a:solidFill>
                <a:latin typeface="+mn-lt"/>
                <a:ea typeface="+mn-ea"/>
                <a:cs typeface="+mn-ea"/>
                <a:sym typeface="+mn-lt"/>
              </a:rPr>
            </a:br>
            <a:r>
              <a:rPr lang="en-US" altLang="zh-CN" sz="2000" b="0" dirty="0">
                <a:solidFill>
                  <a:srgbClr val="0000FF"/>
                </a:solidFill>
                <a:latin typeface="+mn-lt"/>
                <a:ea typeface="+mn-ea"/>
                <a:cs typeface="+mn-ea"/>
                <a:sym typeface="+mn-lt"/>
              </a:rPr>
              <a:t>11</a:t>
            </a:r>
            <a:br>
              <a:rPr lang="en-US" altLang="zh-CN" sz="2000" b="0" dirty="0">
                <a:solidFill>
                  <a:srgbClr val="0000FF"/>
                </a:solidFill>
                <a:latin typeface="+mn-lt"/>
                <a:ea typeface="+mn-ea"/>
                <a:cs typeface="+mn-ea"/>
                <a:sym typeface="+mn-lt"/>
              </a:rPr>
            </a:br>
            <a:r>
              <a:rPr lang="en-US" altLang="zh-CN" sz="2000" b="0" dirty="0">
                <a:solidFill>
                  <a:srgbClr val="0000FF"/>
                </a:solidFill>
                <a:latin typeface="+mn-lt"/>
                <a:ea typeface="+mn-ea"/>
                <a:cs typeface="+mn-ea"/>
                <a:sym typeface="+mn-lt"/>
              </a:rPr>
              <a:t>12</a:t>
            </a:r>
            <a:br>
              <a:rPr lang="en-US" altLang="zh-CN" sz="2000" b="0" dirty="0">
                <a:solidFill>
                  <a:srgbClr val="0000FF"/>
                </a:solidFill>
                <a:latin typeface="+mn-lt"/>
                <a:ea typeface="+mn-ea"/>
                <a:cs typeface="+mn-ea"/>
                <a:sym typeface="+mn-lt"/>
              </a:rPr>
            </a:br>
            <a:r>
              <a:rPr lang="en-US" altLang="zh-CN" sz="2000" b="0" dirty="0">
                <a:solidFill>
                  <a:srgbClr val="0000FF"/>
                </a:solidFill>
                <a:latin typeface="+mn-lt"/>
                <a:ea typeface="+mn-ea"/>
                <a:cs typeface="+mn-ea"/>
                <a:sym typeface="+mn-lt"/>
              </a:rPr>
              <a:t>14</a:t>
            </a:r>
            <a:endParaRPr lang="en-US" altLang="zh-CN" sz="2000" b="0" dirty="0">
              <a:latin typeface="+mn-lt"/>
              <a:ea typeface="+mn-ea"/>
              <a:cs typeface="+mn-ea"/>
              <a:sym typeface="+mn-lt"/>
            </a:endParaRPr>
          </a:p>
        </p:txBody>
      </p:sp>
      <p:sp>
        <p:nvSpPr>
          <p:cNvPr id="40" name="Text Box 28">
            <a:extLst>
              <a:ext uri="{FF2B5EF4-FFF2-40B4-BE49-F238E27FC236}">
                <a16:creationId xmlns:a16="http://schemas.microsoft.com/office/drawing/2014/main" id="{12EA087A-4BE0-4210-8879-C1E358F87732}"/>
              </a:ext>
            </a:extLst>
          </p:cNvPr>
          <p:cNvSpPr txBox="1">
            <a:spLocks noChangeArrowheads="1"/>
          </p:cNvSpPr>
          <p:nvPr/>
        </p:nvSpPr>
        <p:spPr bwMode="auto">
          <a:xfrm>
            <a:off x="6007100" y="6064250"/>
            <a:ext cx="4397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13</a:t>
            </a:r>
            <a:endParaRPr lang="en-US" altLang="zh-CN" sz="1800" b="0" dirty="0">
              <a:latin typeface="+mn-lt"/>
              <a:ea typeface="+mn-ea"/>
              <a:cs typeface="+mn-ea"/>
              <a:sym typeface="+mn-lt"/>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a:extLst>
              <a:ext uri="{FF2B5EF4-FFF2-40B4-BE49-F238E27FC236}">
                <a16:creationId xmlns:a16="http://schemas.microsoft.com/office/drawing/2014/main" id="{8C6FCC5E-B43E-45E4-93AF-9DDA01CACD84}"/>
              </a:ext>
            </a:extLst>
          </p:cNvPr>
          <p:cNvSpPr txBox="1">
            <a:spLocks noChangeArrowheads="1"/>
          </p:cNvSpPr>
          <p:nvPr/>
        </p:nvSpPr>
        <p:spPr bwMode="auto">
          <a:xfrm>
            <a:off x="0" y="836613"/>
            <a:ext cx="9144000" cy="5980112"/>
          </a:xfrm>
          <a:prstGeom prst="rect">
            <a:avLst/>
          </a:prstGeom>
          <a:solidFill>
            <a:srgbClr val="E2D9EB"/>
          </a:solidFill>
          <a:ln>
            <a:noFill/>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en-US" altLang="zh-CN" sz="1800" b="0">
                <a:ea typeface="微软雅黑" panose="020B0503020204020204" pitchFamily="34" charset="-122"/>
                <a:sym typeface="+mn-lt"/>
              </a:rPr>
              <a:t>void CreatHuffmanCode(HuffmanTree HT, HuffmanCode &amp;HC, int n){</a:t>
            </a:r>
          </a:p>
          <a:p>
            <a:pPr>
              <a:spcBef>
                <a:spcPct val="20000"/>
              </a:spcBef>
              <a:buFont typeface="Arial" panose="020B0604020202020204" pitchFamily="34" charset="0"/>
              <a:buNone/>
            </a:pPr>
            <a:r>
              <a:rPr lang="en-US" altLang="zh-CN" sz="1800" b="0">
                <a:ea typeface="微软雅黑" panose="020B0503020204020204" pitchFamily="34" charset="-122"/>
                <a:sym typeface="+mn-lt"/>
              </a:rPr>
              <a:t>//</a:t>
            </a:r>
            <a:r>
              <a:rPr lang="zh-CN" altLang="en-US" sz="1800" b="0">
                <a:ea typeface="微软雅黑" panose="020B0503020204020204" pitchFamily="34" charset="-122"/>
                <a:sym typeface="+mn-lt"/>
              </a:rPr>
              <a:t>从叶子到根逆向求每个字符的赫夫曼编码，存储在编码表</a:t>
            </a:r>
            <a:r>
              <a:rPr lang="en-US" altLang="zh-CN" sz="1800" b="0">
                <a:ea typeface="微软雅黑" panose="020B0503020204020204" pitchFamily="34" charset="-122"/>
                <a:sym typeface="+mn-lt"/>
              </a:rPr>
              <a:t>HC</a:t>
            </a:r>
            <a:r>
              <a:rPr lang="zh-CN" altLang="en-US" sz="1800" b="0">
                <a:ea typeface="微软雅黑" panose="020B0503020204020204" pitchFamily="34" charset="-122"/>
                <a:sym typeface="+mn-lt"/>
              </a:rPr>
              <a:t>中</a:t>
            </a:r>
          </a:p>
          <a:p>
            <a:pPr>
              <a:spcBef>
                <a:spcPct val="20000"/>
              </a:spcBef>
              <a:buFont typeface="Arial" panose="020B0604020202020204" pitchFamily="34" charset="0"/>
              <a:buNone/>
            </a:pPr>
            <a:r>
              <a:rPr lang="en-US" altLang="zh-CN" sz="1800" b="0">
                <a:ea typeface="微软雅黑" panose="020B0503020204020204" pitchFamily="34" charset="-122"/>
                <a:sym typeface="+mn-lt"/>
              </a:rPr>
              <a:t>HC=new char *[n+1];         		//</a:t>
            </a:r>
            <a:r>
              <a:rPr lang="zh-CN" altLang="en-US" sz="1800" b="0">
                <a:ea typeface="微软雅黑" panose="020B0503020204020204" pitchFamily="34" charset="-122"/>
                <a:sym typeface="+mn-lt"/>
              </a:rPr>
              <a:t>分配</a:t>
            </a:r>
            <a:r>
              <a:rPr lang="en-US" altLang="zh-CN" sz="1800" b="0">
                <a:ea typeface="微软雅黑" panose="020B0503020204020204" pitchFamily="34" charset="-122"/>
                <a:sym typeface="+mn-lt"/>
              </a:rPr>
              <a:t>n</a:t>
            </a:r>
            <a:r>
              <a:rPr lang="zh-CN" altLang="en-US" sz="1800" b="0">
                <a:ea typeface="微软雅黑" panose="020B0503020204020204" pitchFamily="34" charset="-122"/>
                <a:sym typeface="+mn-lt"/>
              </a:rPr>
              <a:t>个字符编码的头指针矢量</a:t>
            </a:r>
          </a:p>
          <a:p>
            <a:pPr>
              <a:spcBef>
                <a:spcPct val="20000"/>
              </a:spcBef>
              <a:buFont typeface="Arial" panose="020B0604020202020204" pitchFamily="34" charset="0"/>
              <a:buNone/>
            </a:pPr>
            <a:r>
              <a:rPr lang="en-US" altLang="zh-CN" sz="1800" b="0">
                <a:ea typeface="微软雅黑" panose="020B0503020204020204" pitchFamily="34" charset="-122"/>
                <a:sym typeface="+mn-lt"/>
              </a:rPr>
              <a:t>cd=new char [n];			//</a:t>
            </a:r>
            <a:r>
              <a:rPr lang="zh-CN" altLang="en-US" sz="1800" b="0">
                <a:ea typeface="微软雅黑" panose="020B0503020204020204" pitchFamily="34" charset="-122"/>
                <a:sym typeface="+mn-lt"/>
              </a:rPr>
              <a:t>分配临时存放编码的动态数组空间</a:t>
            </a:r>
          </a:p>
          <a:p>
            <a:pPr>
              <a:spcBef>
                <a:spcPct val="20000"/>
              </a:spcBef>
              <a:buFont typeface="Arial" panose="020B0604020202020204" pitchFamily="34" charset="0"/>
              <a:buNone/>
            </a:pPr>
            <a:r>
              <a:rPr lang="en-US" altLang="zh-CN" sz="1800" b="0">
                <a:ea typeface="微软雅黑" panose="020B0503020204020204" pitchFamily="34" charset="-122"/>
                <a:sym typeface="+mn-lt"/>
              </a:rPr>
              <a:t>cd[n-1]=’\0’; 	                                //</a:t>
            </a:r>
            <a:r>
              <a:rPr lang="zh-CN" altLang="en-US" sz="1800" b="0">
                <a:ea typeface="微软雅黑" panose="020B0503020204020204" pitchFamily="34" charset="-122"/>
                <a:sym typeface="+mn-lt"/>
              </a:rPr>
              <a:t>编码结束符</a:t>
            </a:r>
          </a:p>
          <a:p>
            <a:pPr>
              <a:spcBef>
                <a:spcPct val="20000"/>
              </a:spcBef>
              <a:buFont typeface="Arial" panose="020B0604020202020204" pitchFamily="34" charset="0"/>
              <a:buNone/>
            </a:pPr>
            <a:r>
              <a:rPr lang="en-US" altLang="zh-CN" sz="1800" b="0">
                <a:ea typeface="微软雅黑" panose="020B0503020204020204" pitchFamily="34" charset="-122"/>
                <a:sym typeface="+mn-lt"/>
              </a:rPr>
              <a:t>for(i=1; i&lt;=n; ++i){	                //</a:t>
            </a:r>
            <a:r>
              <a:rPr lang="zh-CN" altLang="en-US" sz="1800" b="0">
                <a:ea typeface="微软雅黑" panose="020B0503020204020204" pitchFamily="34" charset="-122"/>
                <a:sym typeface="+mn-lt"/>
              </a:rPr>
              <a:t>逐个字符求赫夫曼编码</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start=n-1; c=i; f=HT[i].parent;                 			</a:t>
            </a:r>
          </a:p>
          <a:p>
            <a:pPr>
              <a:spcBef>
                <a:spcPct val="20000"/>
              </a:spcBef>
              <a:buFont typeface="Arial" panose="020B0604020202020204" pitchFamily="34" charset="0"/>
              <a:buNone/>
            </a:pPr>
            <a:r>
              <a:rPr lang="en-US" altLang="zh-CN" sz="1800" b="0">
                <a:ea typeface="微软雅黑" panose="020B0503020204020204" pitchFamily="34" charset="-122"/>
                <a:sym typeface="+mn-lt"/>
              </a:rPr>
              <a:t>    while(f!=0){	                                                 //</a:t>
            </a:r>
            <a:r>
              <a:rPr lang="zh-CN" altLang="en-US" sz="1800" b="0">
                <a:ea typeface="微软雅黑" panose="020B0503020204020204" pitchFamily="34" charset="-122"/>
                <a:sym typeface="+mn-lt"/>
              </a:rPr>
              <a:t>从叶子结点开始向上回溯，直到根结点</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--start;                          			//</a:t>
            </a:r>
            <a:r>
              <a:rPr lang="zh-CN" altLang="en-US" sz="1800" b="0">
                <a:ea typeface="微软雅黑" panose="020B0503020204020204" pitchFamily="34" charset="-122"/>
                <a:sym typeface="+mn-lt"/>
              </a:rPr>
              <a:t>回溯一次</a:t>
            </a:r>
            <a:r>
              <a:rPr lang="en-US" altLang="zh-CN" sz="1800" b="0">
                <a:ea typeface="微软雅黑" panose="020B0503020204020204" pitchFamily="34" charset="-122"/>
                <a:sym typeface="+mn-lt"/>
              </a:rPr>
              <a:t>start</a:t>
            </a:r>
            <a:r>
              <a:rPr lang="zh-CN" altLang="en-US" sz="1800" b="0">
                <a:ea typeface="微软雅黑" panose="020B0503020204020204" pitchFamily="34" charset="-122"/>
                <a:sym typeface="+mn-lt"/>
              </a:rPr>
              <a:t>向前指一个位置</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if (HT[f].lchild= =c)  cd[start]=’0’;	//</a:t>
            </a:r>
            <a:r>
              <a:rPr lang="zh-CN" altLang="en-US" sz="1800" b="0">
                <a:ea typeface="微软雅黑" panose="020B0503020204020204" pitchFamily="34" charset="-122"/>
                <a:sym typeface="+mn-lt"/>
              </a:rPr>
              <a:t>结点</a:t>
            </a:r>
            <a:r>
              <a:rPr lang="en-US" altLang="zh-CN" sz="1800" b="0">
                <a:ea typeface="微软雅黑" panose="020B0503020204020204" pitchFamily="34" charset="-122"/>
                <a:sym typeface="+mn-lt"/>
              </a:rPr>
              <a:t>c</a:t>
            </a:r>
            <a:r>
              <a:rPr lang="zh-CN" altLang="en-US" sz="1800" b="0">
                <a:ea typeface="微软雅黑" panose="020B0503020204020204" pitchFamily="34" charset="-122"/>
                <a:sym typeface="+mn-lt"/>
              </a:rPr>
              <a:t>是</a:t>
            </a:r>
            <a:r>
              <a:rPr lang="en-US" altLang="zh-CN" sz="1800" b="0">
                <a:ea typeface="微软雅黑" panose="020B0503020204020204" pitchFamily="34" charset="-122"/>
                <a:sym typeface="+mn-lt"/>
              </a:rPr>
              <a:t>f</a:t>
            </a:r>
            <a:r>
              <a:rPr lang="zh-CN" altLang="en-US" sz="1800" b="0">
                <a:ea typeface="微软雅黑" panose="020B0503020204020204" pitchFamily="34" charset="-122"/>
                <a:sym typeface="+mn-lt"/>
              </a:rPr>
              <a:t>的左孩子，则生成代码</a:t>
            </a:r>
            <a:r>
              <a:rPr lang="en-US" altLang="zh-CN" sz="1800" b="0">
                <a:ea typeface="微软雅黑" panose="020B0503020204020204" pitchFamily="34" charset="-122"/>
                <a:sym typeface="+mn-lt"/>
              </a:rPr>
              <a:t>0</a:t>
            </a:r>
          </a:p>
          <a:p>
            <a:pPr>
              <a:spcBef>
                <a:spcPct val="20000"/>
              </a:spcBef>
              <a:buFont typeface="Arial" panose="020B0604020202020204" pitchFamily="34" charset="0"/>
              <a:buNone/>
            </a:pPr>
            <a:r>
              <a:rPr lang="en-US" altLang="zh-CN" sz="1800" b="0">
                <a:ea typeface="微软雅黑" panose="020B0503020204020204" pitchFamily="34" charset="-122"/>
                <a:sym typeface="+mn-lt"/>
              </a:rPr>
              <a:t>         else cd[start]=’1’;               		//</a:t>
            </a:r>
            <a:r>
              <a:rPr lang="zh-CN" altLang="en-US" sz="1800" b="0">
                <a:ea typeface="微软雅黑" panose="020B0503020204020204" pitchFamily="34" charset="-122"/>
                <a:sym typeface="+mn-lt"/>
              </a:rPr>
              <a:t>结点</a:t>
            </a:r>
            <a:r>
              <a:rPr lang="en-US" altLang="zh-CN" sz="1800" b="0">
                <a:ea typeface="微软雅黑" panose="020B0503020204020204" pitchFamily="34" charset="-122"/>
                <a:sym typeface="+mn-lt"/>
              </a:rPr>
              <a:t>c</a:t>
            </a:r>
            <a:r>
              <a:rPr lang="zh-CN" altLang="en-US" sz="1800" b="0">
                <a:ea typeface="微软雅黑" panose="020B0503020204020204" pitchFamily="34" charset="-122"/>
                <a:sym typeface="+mn-lt"/>
              </a:rPr>
              <a:t>是</a:t>
            </a:r>
            <a:r>
              <a:rPr lang="en-US" altLang="zh-CN" sz="1800" b="0">
                <a:ea typeface="微软雅黑" panose="020B0503020204020204" pitchFamily="34" charset="-122"/>
                <a:sym typeface="+mn-lt"/>
              </a:rPr>
              <a:t>f</a:t>
            </a:r>
            <a:r>
              <a:rPr lang="zh-CN" altLang="en-US" sz="1800" b="0">
                <a:ea typeface="微软雅黑" panose="020B0503020204020204" pitchFamily="34" charset="-122"/>
                <a:sym typeface="+mn-lt"/>
              </a:rPr>
              <a:t>的右孩子，则生成代码</a:t>
            </a:r>
            <a:r>
              <a:rPr lang="en-US" altLang="zh-CN" sz="1800" b="0">
                <a:ea typeface="微软雅黑" panose="020B0503020204020204" pitchFamily="34" charset="-122"/>
                <a:sym typeface="+mn-lt"/>
              </a:rPr>
              <a:t>1</a:t>
            </a:r>
          </a:p>
          <a:p>
            <a:pPr>
              <a:spcBef>
                <a:spcPct val="20000"/>
              </a:spcBef>
              <a:buFont typeface="Arial" panose="020B0604020202020204" pitchFamily="34" charset="0"/>
              <a:buNone/>
            </a:pPr>
            <a:r>
              <a:rPr lang="en-US" altLang="zh-CN" sz="1800" b="0">
                <a:ea typeface="微软雅黑" panose="020B0503020204020204" pitchFamily="34" charset="-122"/>
                <a:sym typeface="+mn-lt"/>
              </a:rPr>
              <a:t>         c=f; f=HT[f].parent;             		//</a:t>
            </a:r>
            <a:r>
              <a:rPr lang="zh-CN" altLang="en-US" sz="1800" b="0">
                <a:ea typeface="微软雅黑" panose="020B0503020204020204" pitchFamily="34" charset="-122"/>
                <a:sym typeface="+mn-lt"/>
              </a:rPr>
              <a:t>继续向上回溯</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                                  		                //</a:t>
            </a:r>
            <a:r>
              <a:rPr lang="zh-CN" altLang="en-US" sz="1800" b="0">
                <a:ea typeface="微软雅黑" panose="020B0503020204020204" pitchFamily="34" charset="-122"/>
                <a:sym typeface="+mn-lt"/>
              </a:rPr>
              <a:t>求出第</a:t>
            </a:r>
            <a:r>
              <a:rPr lang="en-US" altLang="zh-CN" sz="1800" b="0">
                <a:ea typeface="微软雅黑" panose="020B0503020204020204" pitchFamily="34" charset="-122"/>
                <a:sym typeface="+mn-lt"/>
              </a:rPr>
              <a:t>i</a:t>
            </a:r>
            <a:r>
              <a:rPr lang="zh-CN" altLang="en-US" sz="1800" b="0">
                <a:ea typeface="微软雅黑" panose="020B0503020204020204" pitchFamily="34" charset="-122"/>
                <a:sym typeface="+mn-lt"/>
              </a:rPr>
              <a:t>个字符的编码      </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HC[i]= new char [n-start];         	                // </a:t>
            </a:r>
            <a:r>
              <a:rPr lang="zh-CN" altLang="en-US" sz="1800" b="0">
                <a:ea typeface="微软雅黑" panose="020B0503020204020204" pitchFamily="34" charset="-122"/>
                <a:sym typeface="+mn-lt"/>
              </a:rPr>
              <a:t>为第</a:t>
            </a:r>
            <a:r>
              <a:rPr lang="en-US" altLang="zh-CN" sz="1800" b="0">
                <a:ea typeface="微软雅黑" panose="020B0503020204020204" pitchFamily="34" charset="-122"/>
                <a:sym typeface="+mn-lt"/>
              </a:rPr>
              <a:t>i </a:t>
            </a:r>
            <a:r>
              <a:rPr lang="zh-CN" altLang="en-US" sz="1800" b="0">
                <a:ea typeface="微软雅黑" panose="020B0503020204020204" pitchFamily="34" charset="-122"/>
                <a:sym typeface="+mn-lt"/>
              </a:rPr>
              <a:t>个字符编码分配空间</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strcpy(HC[i], &amp;cd[start])</a:t>
            </a: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a:t>
            </a:r>
            <a:r>
              <a:rPr lang="zh-CN" altLang="en-US" sz="1800" b="0">
                <a:ea typeface="微软雅黑" panose="020B0503020204020204" pitchFamily="34" charset="-122"/>
                <a:sym typeface="+mn-lt"/>
              </a:rPr>
              <a:t>将求得的编码从临时空间</a:t>
            </a:r>
            <a:r>
              <a:rPr lang="en-US" altLang="zh-CN" sz="1800" b="0">
                <a:ea typeface="微软雅黑" panose="020B0503020204020204" pitchFamily="34" charset="-122"/>
                <a:sym typeface="+mn-lt"/>
              </a:rPr>
              <a:t>cd</a:t>
            </a:r>
            <a:r>
              <a:rPr lang="zh-CN" altLang="en-US" sz="1800" b="0">
                <a:ea typeface="微软雅黑" panose="020B0503020204020204" pitchFamily="34" charset="-122"/>
                <a:sym typeface="+mn-lt"/>
              </a:rPr>
              <a:t>复制到</a:t>
            </a:r>
            <a:r>
              <a:rPr lang="en-US" altLang="zh-CN" sz="1800" b="0">
                <a:ea typeface="微软雅黑" panose="020B0503020204020204" pitchFamily="34" charset="-122"/>
                <a:sym typeface="+mn-lt"/>
              </a:rPr>
              <a:t>HC</a:t>
            </a:r>
            <a:r>
              <a:rPr lang="zh-CN" altLang="en-US" sz="1800" b="0">
                <a:ea typeface="微软雅黑" panose="020B0503020204020204" pitchFamily="34" charset="-122"/>
                <a:sym typeface="+mn-lt"/>
              </a:rPr>
              <a:t>的当前行中</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a:t>
            </a:r>
          </a:p>
          <a:p>
            <a:pPr>
              <a:spcBef>
                <a:spcPct val="20000"/>
              </a:spcBef>
              <a:buFont typeface="Arial" panose="020B0604020202020204" pitchFamily="34" charset="0"/>
              <a:buNone/>
            </a:pPr>
            <a:r>
              <a:rPr lang="en-US" altLang="zh-CN" sz="1800" b="0">
                <a:ea typeface="微软雅黑" panose="020B0503020204020204" pitchFamily="34" charset="-122"/>
                <a:sym typeface="+mn-lt"/>
              </a:rPr>
              <a:t>  delete cd;                            	    //</a:t>
            </a:r>
            <a:r>
              <a:rPr lang="zh-CN" altLang="en-US" sz="1800" b="0">
                <a:ea typeface="微软雅黑" panose="020B0503020204020204" pitchFamily="34" charset="-122"/>
                <a:sym typeface="+mn-lt"/>
              </a:rPr>
              <a:t>释放临时空间</a:t>
            </a:r>
          </a:p>
          <a:p>
            <a:pPr>
              <a:spcBef>
                <a:spcPct val="20000"/>
              </a:spcBef>
              <a:buFont typeface="Arial" panose="020B0604020202020204" pitchFamily="34" charset="0"/>
              <a:buNone/>
            </a:pPr>
            <a:r>
              <a:rPr lang="en-US" altLang="zh-CN" sz="1800" b="0">
                <a:ea typeface="微软雅黑" panose="020B0503020204020204" pitchFamily="34" charset="-122"/>
                <a:sym typeface="+mn-lt"/>
              </a:rPr>
              <a:t>} // CreatHuffanCode</a:t>
            </a:r>
          </a:p>
        </p:txBody>
      </p:sp>
      <p:sp>
        <p:nvSpPr>
          <p:cNvPr id="3" name="Rectangle 3">
            <a:extLst>
              <a:ext uri="{FF2B5EF4-FFF2-40B4-BE49-F238E27FC236}">
                <a16:creationId xmlns:a16="http://schemas.microsoft.com/office/drawing/2014/main" id="{889595FB-80AF-4FAF-8AD8-DBC6BD98310A}"/>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5" name="Rectangle 5">
            <a:extLst>
              <a:ext uri="{FF2B5EF4-FFF2-40B4-BE49-F238E27FC236}">
                <a16:creationId xmlns:a16="http://schemas.microsoft.com/office/drawing/2014/main" id="{9B004746-C03F-42C2-9745-D5C5300E8211}"/>
              </a:ext>
            </a:extLst>
          </p:cNvPr>
          <p:cNvSpPr>
            <a:spLocks noChangeArrowheads="1"/>
          </p:cNvSpPr>
          <p:nvPr/>
        </p:nvSpPr>
        <p:spPr bwMode="auto">
          <a:xfrm>
            <a:off x="1246188" y="1195388"/>
            <a:ext cx="7602537"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ts val="1000"/>
              </a:spcBef>
            </a:pPr>
            <a:r>
              <a:rPr lang="zh-CN" altLang="en-US" sz="2400" b="0">
                <a:ea typeface="微软雅黑" panose="020B0503020204020204" pitchFamily="34" charset="-122"/>
                <a:sym typeface="+mn-lt"/>
              </a:rPr>
              <a:t>哈夫曼编码是</a:t>
            </a:r>
            <a:r>
              <a:rPr lang="zh-CN" altLang="en-US" sz="2400" b="0">
                <a:solidFill>
                  <a:srgbClr val="FF3300"/>
                </a:solidFill>
                <a:ea typeface="微软雅黑" panose="020B0503020204020204" pitchFamily="34" charset="-122"/>
                <a:sym typeface="+mn-lt"/>
              </a:rPr>
              <a:t>不等长编码。</a:t>
            </a:r>
          </a:p>
          <a:p>
            <a:pPr>
              <a:lnSpc>
                <a:spcPct val="125000"/>
              </a:lnSpc>
              <a:spcBef>
                <a:spcPts val="1000"/>
              </a:spcBef>
            </a:pPr>
            <a:r>
              <a:rPr lang="zh-CN" altLang="en-US" sz="2400" b="0">
                <a:ea typeface="微软雅黑" panose="020B0503020204020204" pitchFamily="34" charset="-122"/>
                <a:sym typeface="+mn-lt"/>
              </a:rPr>
              <a:t>哈夫曼编码是</a:t>
            </a:r>
            <a:r>
              <a:rPr lang="zh-CN" altLang="en-US" sz="2400" b="0">
                <a:solidFill>
                  <a:srgbClr val="FF3300"/>
                </a:solidFill>
                <a:ea typeface="微软雅黑" panose="020B0503020204020204" pitchFamily="34" charset="-122"/>
                <a:sym typeface="+mn-lt"/>
              </a:rPr>
              <a:t>前缀编码</a:t>
            </a:r>
            <a:r>
              <a:rPr lang="zh-CN" altLang="en-US" sz="2400" b="0">
                <a:ea typeface="微软雅黑" panose="020B0503020204020204" pitchFamily="34" charset="-122"/>
                <a:sym typeface="+mn-lt"/>
              </a:rPr>
              <a:t>，即任一字符的编码都不是另一字符编码的前缀。</a:t>
            </a:r>
          </a:p>
          <a:p>
            <a:pPr>
              <a:lnSpc>
                <a:spcPct val="125000"/>
              </a:lnSpc>
              <a:spcBef>
                <a:spcPts val="1000"/>
              </a:spcBef>
            </a:pPr>
            <a:r>
              <a:rPr lang="zh-CN" altLang="en-US" sz="2400" b="0">
                <a:ea typeface="微软雅黑" panose="020B0503020204020204" pitchFamily="34" charset="-122"/>
                <a:sym typeface="+mn-lt"/>
              </a:rPr>
              <a:t>哈夫曼编码树中没有度为</a:t>
            </a:r>
            <a:r>
              <a:rPr lang="en-US" altLang="zh-CN" sz="2400" b="0">
                <a:ea typeface="微软雅黑" panose="020B0503020204020204" pitchFamily="34" charset="-122"/>
                <a:sym typeface="+mn-lt"/>
              </a:rPr>
              <a:t>1</a:t>
            </a:r>
            <a:r>
              <a:rPr lang="zh-CN" altLang="en-US" sz="2400" b="0">
                <a:ea typeface="微软雅黑" panose="020B0503020204020204" pitchFamily="34" charset="-122"/>
                <a:sym typeface="+mn-lt"/>
              </a:rPr>
              <a:t>的结点。若叶子结点的个数为</a:t>
            </a:r>
            <a:r>
              <a:rPr lang="en-US" altLang="zh-CN" sz="2400" b="0">
                <a:ea typeface="微软雅黑" panose="020B0503020204020204" pitchFamily="34" charset="-122"/>
                <a:sym typeface="+mn-lt"/>
              </a:rPr>
              <a:t>n</a:t>
            </a:r>
            <a:r>
              <a:rPr lang="zh-CN" altLang="en-US" sz="2400" b="0">
                <a:ea typeface="微软雅黑" panose="020B0503020204020204" pitchFamily="34" charset="-122"/>
                <a:sym typeface="+mn-lt"/>
              </a:rPr>
              <a:t>，则哈夫曼编码树的</a:t>
            </a:r>
            <a:r>
              <a:rPr lang="zh-CN" altLang="en-US" sz="2400" b="0">
                <a:solidFill>
                  <a:srgbClr val="FF3300"/>
                </a:solidFill>
                <a:ea typeface="微软雅黑" panose="020B0503020204020204" pitchFamily="34" charset="-122"/>
                <a:sym typeface="+mn-lt"/>
              </a:rPr>
              <a:t>结点总数为 </a:t>
            </a:r>
            <a:r>
              <a:rPr lang="en-US" altLang="zh-CN" sz="2400" b="0">
                <a:solidFill>
                  <a:srgbClr val="FF3300"/>
                </a:solidFill>
                <a:ea typeface="微软雅黑" panose="020B0503020204020204" pitchFamily="34" charset="-122"/>
                <a:sym typeface="+mn-lt"/>
              </a:rPr>
              <a:t>2n-1</a:t>
            </a:r>
            <a:r>
              <a:rPr lang="zh-CN" altLang="en-US" sz="2400" b="0">
                <a:solidFill>
                  <a:srgbClr val="FF3300"/>
                </a:solidFill>
                <a:ea typeface="微软雅黑" panose="020B0503020204020204" pitchFamily="34" charset="-122"/>
                <a:sym typeface="+mn-lt"/>
              </a:rPr>
              <a:t>。</a:t>
            </a:r>
            <a:endParaRPr lang="en-US" altLang="zh-CN" sz="2400" b="0">
              <a:solidFill>
                <a:srgbClr val="FF3300"/>
              </a:solidFill>
              <a:ea typeface="微软雅黑" panose="020B0503020204020204" pitchFamily="34" charset="-122"/>
              <a:sym typeface="+mn-lt"/>
            </a:endParaRPr>
          </a:p>
          <a:p>
            <a:pPr>
              <a:lnSpc>
                <a:spcPct val="125000"/>
              </a:lnSpc>
              <a:spcBef>
                <a:spcPts val="1000"/>
              </a:spcBef>
            </a:pPr>
            <a:r>
              <a:rPr lang="zh-CN" altLang="en-US" sz="2400" b="0">
                <a:ea typeface="微软雅黑" panose="020B0503020204020204" pitchFamily="34" charset="-122"/>
                <a:sym typeface="+mn-lt"/>
              </a:rPr>
              <a:t>发送过程：根据由</a:t>
            </a:r>
            <a:r>
              <a:rPr lang="zh-CN" altLang="en-US" sz="2400" b="0">
                <a:solidFill>
                  <a:srgbClr val="FF3300"/>
                </a:solidFill>
                <a:ea typeface="微软雅黑" panose="020B0503020204020204" pitchFamily="34" charset="-122"/>
                <a:sym typeface="+mn-lt"/>
              </a:rPr>
              <a:t>哈夫曼树得到的编码表</a:t>
            </a:r>
            <a:r>
              <a:rPr lang="zh-CN" altLang="en-US" sz="2400" b="0">
                <a:ea typeface="微软雅黑" panose="020B0503020204020204" pitchFamily="34" charset="-122"/>
                <a:sym typeface="+mn-lt"/>
              </a:rPr>
              <a:t>送出字符数据</a:t>
            </a:r>
          </a:p>
          <a:p>
            <a:pPr>
              <a:lnSpc>
                <a:spcPct val="125000"/>
              </a:lnSpc>
              <a:spcBef>
                <a:spcPts val="1000"/>
              </a:spcBef>
            </a:pPr>
            <a:r>
              <a:rPr lang="zh-CN" altLang="en-US" sz="2400" b="0">
                <a:ea typeface="微软雅黑" panose="020B0503020204020204" pitchFamily="34" charset="-122"/>
                <a:sym typeface="+mn-lt"/>
              </a:rPr>
              <a:t>接收过程：按</a:t>
            </a:r>
            <a:r>
              <a:rPr lang="zh-CN" altLang="en-US" sz="2400" b="0">
                <a:solidFill>
                  <a:srgbClr val="FF3300"/>
                </a:solidFill>
                <a:ea typeface="微软雅黑" panose="020B0503020204020204" pitchFamily="34" charset="-122"/>
                <a:sym typeface="+mn-lt"/>
              </a:rPr>
              <a:t>左</a:t>
            </a:r>
            <a:r>
              <a:rPr lang="en-US" altLang="zh-CN" sz="2400" b="0">
                <a:solidFill>
                  <a:srgbClr val="FF3300"/>
                </a:solidFill>
                <a:ea typeface="微软雅黑" panose="020B0503020204020204" pitchFamily="34" charset="-122"/>
                <a:sym typeface="+mn-lt"/>
              </a:rPr>
              <a:t>0</a:t>
            </a:r>
            <a:r>
              <a:rPr lang="zh-CN" altLang="en-US" sz="2400" b="0">
                <a:solidFill>
                  <a:srgbClr val="FF3300"/>
                </a:solidFill>
                <a:ea typeface="微软雅黑" panose="020B0503020204020204" pitchFamily="34" charset="-122"/>
                <a:sym typeface="+mn-lt"/>
              </a:rPr>
              <a:t>、右</a:t>
            </a:r>
            <a:r>
              <a:rPr lang="en-US" altLang="zh-CN" sz="2400" b="0">
                <a:solidFill>
                  <a:srgbClr val="FF3300"/>
                </a:solidFill>
                <a:ea typeface="微软雅黑" panose="020B0503020204020204" pitchFamily="34" charset="-122"/>
                <a:sym typeface="+mn-lt"/>
              </a:rPr>
              <a:t>1</a:t>
            </a:r>
            <a:r>
              <a:rPr lang="zh-CN" altLang="en-US" sz="2400" b="0">
                <a:ea typeface="微软雅黑" panose="020B0503020204020204" pitchFamily="34" charset="-122"/>
                <a:sym typeface="+mn-lt"/>
              </a:rPr>
              <a:t>的规定，从根结点走到一个叶结点，完成一个字符的译码。反复此过程，直到接收数据结束。</a:t>
            </a:r>
          </a:p>
        </p:txBody>
      </p:sp>
      <p:sp>
        <p:nvSpPr>
          <p:cNvPr id="106499" name="Rectangle 6">
            <a:extLst>
              <a:ext uri="{FF2B5EF4-FFF2-40B4-BE49-F238E27FC236}">
                <a16:creationId xmlns:a16="http://schemas.microsoft.com/office/drawing/2014/main" id="{58AFB0BA-219A-4BF3-B0C2-661D09C086EE}"/>
              </a:ext>
            </a:extLst>
          </p:cNvPr>
          <p:cNvSpPr>
            <a:spLocks noChangeArrowheads="1"/>
          </p:cNvSpPr>
          <p:nvPr/>
        </p:nvSpPr>
        <p:spPr bwMode="auto">
          <a:xfrm>
            <a:off x="827088" y="207963"/>
            <a:ext cx="45688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哈夫曼编码的几点结论</a:t>
            </a:r>
          </a:p>
        </p:txBody>
      </p:sp>
      <p:grpSp>
        <p:nvGrpSpPr>
          <p:cNvPr id="116740" name="Group 32">
            <a:extLst>
              <a:ext uri="{FF2B5EF4-FFF2-40B4-BE49-F238E27FC236}">
                <a16:creationId xmlns:a16="http://schemas.microsoft.com/office/drawing/2014/main" id="{EF226A16-E3E0-AC40-9787-4F23A85E0534}"/>
              </a:ext>
            </a:extLst>
          </p:cNvPr>
          <p:cNvGrpSpPr>
            <a:grpSpLocks/>
          </p:cNvGrpSpPr>
          <p:nvPr/>
        </p:nvGrpSpPr>
        <p:grpSpPr bwMode="auto">
          <a:xfrm>
            <a:off x="468313" y="1974850"/>
            <a:ext cx="538162" cy="539750"/>
            <a:chOff x="6528170" y="3281715"/>
            <a:chExt cx="914400" cy="914400"/>
          </a:xfrm>
        </p:grpSpPr>
        <p:sp>
          <p:nvSpPr>
            <p:cNvPr id="5" name="Rounded Rectangle 8">
              <a:extLst>
                <a:ext uri="{FF2B5EF4-FFF2-40B4-BE49-F238E27FC236}">
                  <a16:creationId xmlns:a16="http://schemas.microsoft.com/office/drawing/2014/main" id="{0910FF56-EDAD-4AD9-BB9C-0BE35B27875C}"/>
                </a:ext>
              </a:extLst>
            </p:cNvPr>
            <p:cNvSpPr/>
            <p:nvPr/>
          </p:nvSpPr>
          <p:spPr>
            <a:xfrm>
              <a:off x="6528170" y="3281715"/>
              <a:ext cx="914400" cy="914400"/>
            </a:xfrm>
            <a:prstGeom prst="roundRect">
              <a:avLst/>
            </a:prstGeom>
            <a:solidFill>
              <a:srgbClr val="4BACC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6" name="Group 69">
              <a:extLst>
                <a:ext uri="{FF2B5EF4-FFF2-40B4-BE49-F238E27FC236}">
                  <a16:creationId xmlns:a16="http://schemas.microsoft.com/office/drawing/2014/main" id="{C73F49E1-6E15-4937-AA4E-38503590DE33}"/>
                </a:ext>
              </a:extLst>
            </p:cNvPr>
            <p:cNvGrpSpPr/>
            <p:nvPr/>
          </p:nvGrpSpPr>
          <p:grpSpPr>
            <a:xfrm>
              <a:off x="6759757" y="3506346"/>
              <a:ext cx="464344" cy="465138"/>
              <a:chOff x="7287419" y="3505994"/>
              <a:chExt cx="464344" cy="465138"/>
            </a:xfrm>
            <a:solidFill>
              <a:srgbClr val="EEECE1"/>
            </a:solidFill>
          </p:grpSpPr>
          <p:sp>
            <p:nvSpPr>
              <p:cNvPr id="7" name="AutoShape 37">
                <a:extLst>
                  <a:ext uri="{FF2B5EF4-FFF2-40B4-BE49-F238E27FC236}">
                    <a16:creationId xmlns:a16="http://schemas.microsoft.com/office/drawing/2014/main" id="{1AE2DF1B-8443-4455-B733-CA722AB3D719}"/>
                  </a:ext>
                </a:extLst>
              </p:cNvPr>
              <p:cNvSpPr>
                <a:spLocks/>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8" name="AutoShape 38">
                <a:extLst>
                  <a:ext uri="{FF2B5EF4-FFF2-40B4-BE49-F238E27FC236}">
                    <a16:creationId xmlns:a16="http://schemas.microsoft.com/office/drawing/2014/main" id="{850DB6B8-B937-4589-BCBB-55BA360B739C}"/>
                  </a:ext>
                </a:extLst>
              </p:cNvPr>
              <p:cNvSpPr>
                <a:spLocks/>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9" name="AutoShape 39">
                <a:extLst>
                  <a:ext uri="{FF2B5EF4-FFF2-40B4-BE49-F238E27FC236}">
                    <a16:creationId xmlns:a16="http://schemas.microsoft.com/office/drawing/2014/main" id="{E90C68AE-07EF-4CBC-9608-B08E0BD774DC}"/>
                  </a:ext>
                </a:extLst>
              </p:cNvPr>
              <p:cNvSpPr>
                <a:spLocks/>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10" name="AutoShape 40">
                <a:extLst>
                  <a:ext uri="{FF2B5EF4-FFF2-40B4-BE49-F238E27FC236}">
                    <a16:creationId xmlns:a16="http://schemas.microsoft.com/office/drawing/2014/main" id="{11711919-38C4-42D3-8AD9-A0E504116064}"/>
                  </a:ext>
                </a:extLst>
              </p:cNvPr>
              <p:cNvSpPr>
                <a:spLocks/>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11" name="AutoShape 41">
                <a:extLst>
                  <a:ext uri="{FF2B5EF4-FFF2-40B4-BE49-F238E27FC236}">
                    <a16:creationId xmlns:a16="http://schemas.microsoft.com/office/drawing/2014/main" id="{ACA1FAA4-28B0-46CF-9B78-09B47289DD4C}"/>
                  </a:ext>
                </a:extLst>
              </p:cNvPr>
              <p:cNvSpPr>
                <a:spLocks/>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12" name="AutoShape 42">
                <a:extLst>
                  <a:ext uri="{FF2B5EF4-FFF2-40B4-BE49-F238E27FC236}">
                    <a16:creationId xmlns:a16="http://schemas.microsoft.com/office/drawing/2014/main" id="{B25AD286-7BCC-4101-B1EF-807B297CB696}"/>
                  </a:ext>
                </a:extLst>
              </p:cNvPr>
              <p:cNvSpPr>
                <a:spLocks/>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grpSp>
      </p:grpSp>
      <p:grpSp>
        <p:nvGrpSpPr>
          <p:cNvPr id="116741" name="Group 33">
            <a:extLst>
              <a:ext uri="{FF2B5EF4-FFF2-40B4-BE49-F238E27FC236}">
                <a16:creationId xmlns:a16="http://schemas.microsoft.com/office/drawing/2014/main" id="{66C109CD-5A60-624F-9423-0F05805780B2}"/>
              </a:ext>
            </a:extLst>
          </p:cNvPr>
          <p:cNvGrpSpPr>
            <a:grpSpLocks/>
          </p:cNvGrpSpPr>
          <p:nvPr/>
        </p:nvGrpSpPr>
        <p:grpSpPr bwMode="auto">
          <a:xfrm>
            <a:off x="454025" y="2962275"/>
            <a:ext cx="539750" cy="539750"/>
            <a:chOff x="6528170" y="4684221"/>
            <a:chExt cx="914400" cy="914400"/>
          </a:xfrm>
        </p:grpSpPr>
        <p:sp>
          <p:nvSpPr>
            <p:cNvPr id="14" name="Rounded Rectangle 9">
              <a:extLst>
                <a:ext uri="{FF2B5EF4-FFF2-40B4-BE49-F238E27FC236}">
                  <a16:creationId xmlns:a16="http://schemas.microsoft.com/office/drawing/2014/main" id="{995DABB4-934A-4AE9-929D-3A43999211CE}"/>
                </a:ext>
              </a:extLst>
            </p:cNvPr>
            <p:cNvSpPr/>
            <p:nvPr/>
          </p:nvSpPr>
          <p:spPr>
            <a:xfrm>
              <a:off x="6528170" y="4684221"/>
              <a:ext cx="914400" cy="914400"/>
            </a:xfrm>
            <a:prstGeom prst="roundRect">
              <a:avLst/>
            </a:prstGeom>
            <a:solidFill>
              <a:srgbClr val="F7964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15" name="Group 76">
              <a:extLst>
                <a:ext uri="{FF2B5EF4-FFF2-40B4-BE49-F238E27FC236}">
                  <a16:creationId xmlns:a16="http://schemas.microsoft.com/office/drawing/2014/main" id="{A6A5990F-E739-4C08-9BA4-13024267E754}"/>
                </a:ext>
              </a:extLst>
            </p:cNvPr>
            <p:cNvGrpSpPr/>
            <p:nvPr/>
          </p:nvGrpSpPr>
          <p:grpSpPr>
            <a:xfrm>
              <a:off x="6748385" y="4909249"/>
              <a:ext cx="464344" cy="464344"/>
              <a:chOff x="7287419" y="2577307"/>
              <a:chExt cx="464344" cy="464344"/>
            </a:xfrm>
            <a:solidFill>
              <a:srgbClr val="EEECE1"/>
            </a:solidFill>
          </p:grpSpPr>
          <p:sp>
            <p:nvSpPr>
              <p:cNvPr id="16" name="AutoShape 56">
                <a:extLst>
                  <a:ext uri="{FF2B5EF4-FFF2-40B4-BE49-F238E27FC236}">
                    <a16:creationId xmlns:a16="http://schemas.microsoft.com/office/drawing/2014/main" id="{DA690261-0B63-46B3-B396-757FC05B238F}"/>
                  </a:ext>
                </a:extLst>
              </p:cNvPr>
              <p:cNvSpPr>
                <a:spLocks/>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17" name="AutoShape 57">
                <a:extLst>
                  <a:ext uri="{FF2B5EF4-FFF2-40B4-BE49-F238E27FC236}">
                    <a16:creationId xmlns:a16="http://schemas.microsoft.com/office/drawing/2014/main" id="{636F807D-B7C5-47E3-AA2C-446C8FFCD08F}"/>
                  </a:ext>
                </a:extLst>
              </p:cNvPr>
              <p:cNvSpPr>
                <a:spLocks/>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18" name="AutoShape 58">
                <a:extLst>
                  <a:ext uri="{FF2B5EF4-FFF2-40B4-BE49-F238E27FC236}">
                    <a16:creationId xmlns:a16="http://schemas.microsoft.com/office/drawing/2014/main" id="{B3509EC0-9EA8-4449-A7FC-AE092665FAD0}"/>
                  </a:ext>
                </a:extLst>
              </p:cNvPr>
              <p:cNvSpPr>
                <a:spLocks/>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grpSp>
      </p:grpSp>
      <p:grpSp>
        <p:nvGrpSpPr>
          <p:cNvPr id="116742" name="Group 31">
            <a:extLst>
              <a:ext uri="{FF2B5EF4-FFF2-40B4-BE49-F238E27FC236}">
                <a16:creationId xmlns:a16="http://schemas.microsoft.com/office/drawing/2014/main" id="{B30F79EC-6717-C443-B490-9F10871BB748}"/>
              </a:ext>
            </a:extLst>
          </p:cNvPr>
          <p:cNvGrpSpPr>
            <a:grpSpLocks/>
          </p:cNvGrpSpPr>
          <p:nvPr/>
        </p:nvGrpSpPr>
        <p:grpSpPr bwMode="auto">
          <a:xfrm>
            <a:off x="468313" y="1244600"/>
            <a:ext cx="538162" cy="539750"/>
            <a:chOff x="6528170" y="1885071"/>
            <a:chExt cx="914400" cy="914400"/>
          </a:xfrm>
        </p:grpSpPr>
        <p:sp>
          <p:nvSpPr>
            <p:cNvPr id="20" name="Rounded Rectangle 7">
              <a:extLst>
                <a:ext uri="{FF2B5EF4-FFF2-40B4-BE49-F238E27FC236}">
                  <a16:creationId xmlns:a16="http://schemas.microsoft.com/office/drawing/2014/main" id="{56530D84-5A09-4803-86CC-01474B92EE15}"/>
                </a:ext>
              </a:extLst>
            </p:cNvPr>
            <p:cNvSpPr/>
            <p:nvPr/>
          </p:nvSpPr>
          <p:spPr>
            <a:xfrm>
              <a:off x="6528170" y="1885071"/>
              <a:ext cx="914400" cy="914400"/>
            </a:xfrm>
            <a:prstGeom prst="roundRect">
              <a:avLst/>
            </a:prstGeom>
            <a:solidFill>
              <a:srgbClr val="8064A2"/>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21" name="Group 83">
              <a:extLst>
                <a:ext uri="{FF2B5EF4-FFF2-40B4-BE49-F238E27FC236}">
                  <a16:creationId xmlns:a16="http://schemas.microsoft.com/office/drawing/2014/main" id="{E450B8FF-5FF6-4C1F-80A2-57D87F73DDEF}"/>
                </a:ext>
              </a:extLst>
            </p:cNvPr>
            <p:cNvGrpSpPr/>
            <p:nvPr/>
          </p:nvGrpSpPr>
          <p:grpSpPr>
            <a:xfrm>
              <a:off x="6758963" y="2110099"/>
              <a:ext cx="465138" cy="464344"/>
              <a:chOff x="2581275" y="2582069"/>
              <a:chExt cx="465138" cy="464344"/>
            </a:xfrm>
            <a:solidFill>
              <a:srgbClr val="EEECE1"/>
            </a:solidFill>
          </p:grpSpPr>
          <p:sp>
            <p:nvSpPr>
              <p:cNvPr id="22" name="AutoShape 128">
                <a:extLst>
                  <a:ext uri="{FF2B5EF4-FFF2-40B4-BE49-F238E27FC236}">
                    <a16:creationId xmlns:a16="http://schemas.microsoft.com/office/drawing/2014/main" id="{AADF8075-D49A-48D6-84F9-DE0BB3AF75E4}"/>
                  </a:ext>
                </a:extLst>
              </p:cNvPr>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23" name="AutoShape 129">
                <a:extLst>
                  <a:ext uri="{FF2B5EF4-FFF2-40B4-BE49-F238E27FC236}">
                    <a16:creationId xmlns:a16="http://schemas.microsoft.com/office/drawing/2014/main" id="{9E13DF00-98B6-46FF-8B03-F6B4C4E6BBD1}"/>
                  </a:ext>
                </a:extLst>
              </p:cNvPr>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grpSp>
      </p:grpSp>
      <p:grpSp>
        <p:nvGrpSpPr>
          <p:cNvPr id="116743" name="Group 32">
            <a:extLst>
              <a:ext uri="{FF2B5EF4-FFF2-40B4-BE49-F238E27FC236}">
                <a16:creationId xmlns:a16="http://schemas.microsoft.com/office/drawing/2014/main" id="{13939AC7-23C5-E142-AA7A-6BC4F2AF8AC0}"/>
              </a:ext>
            </a:extLst>
          </p:cNvPr>
          <p:cNvGrpSpPr>
            <a:grpSpLocks/>
          </p:cNvGrpSpPr>
          <p:nvPr/>
        </p:nvGrpSpPr>
        <p:grpSpPr bwMode="auto">
          <a:xfrm>
            <a:off x="468313" y="4605338"/>
            <a:ext cx="538162" cy="539750"/>
            <a:chOff x="6528170" y="3281715"/>
            <a:chExt cx="914400" cy="914400"/>
          </a:xfrm>
        </p:grpSpPr>
        <p:sp>
          <p:nvSpPr>
            <p:cNvPr id="25" name="Rounded Rectangle 8">
              <a:extLst>
                <a:ext uri="{FF2B5EF4-FFF2-40B4-BE49-F238E27FC236}">
                  <a16:creationId xmlns:a16="http://schemas.microsoft.com/office/drawing/2014/main" id="{E8C201D0-78F1-40F4-9C14-C831D4D760D6}"/>
                </a:ext>
              </a:extLst>
            </p:cNvPr>
            <p:cNvSpPr/>
            <p:nvPr/>
          </p:nvSpPr>
          <p:spPr>
            <a:xfrm>
              <a:off x="6528170" y="3281715"/>
              <a:ext cx="914400" cy="914400"/>
            </a:xfrm>
            <a:prstGeom prst="roundRect">
              <a:avLst/>
            </a:prstGeom>
            <a:solidFill>
              <a:srgbClr val="4BACC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26" name="Group 69">
              <a:extLst>
                <a:ext uri="{FF2B5EF4-FFF2-40B4-BE49-F238E27FC236}">
                  <a16:creationId xmlns:a16="http://schemas.microsoft.com/office/drawing/2014/main" id="{AEB42907-5952-4CBB-BE17-FC8E06E73A17}"/>
                </a:ext>
              </a:extLst>
            </p:cNvPr>
            <p:cNvGrpSpPr/>
            <p:nvPr/>
          </p:nvGrpSpPr>
          <p:grpSpPr>
            <a:xfrm>
              <a:off x="6759757" y="3506346"/>
              <a:ext cx="464344" cy="465138"/>
              <a:chOff x="7287419" y="3505994"/>
              <a:chExt cx="464344" cy="465138"/>
            </a:xfrm>
            <a:solidFill>
              <a:srgbClr val="EEECE1"/>
            </a:solidFill>
          </p:grpSpPr>
          <p:sp>
            <p:nvSpPr>
              <p:cNvPr id="27" name="AutoShape 37">
                <a:extLst>
                  <a:ext uri="{FF2B5EF4-FFF2-40B4-BE49-F238E27FC236}">
                    <a16:creationId xmlns:a16="http://schemas.microsoft.com/office/drawing/2014/main" id="{591287C9-5A2E-4600-A8AD-0F479150769F}"/>
                  </a:ext>
                </a:extLst>
              </p:cNvPr>
              <p:cNvSpPr>
                <a:spLocks/>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28" name="AutoShape 38">
                <a:extLst>
                  <a:ext uri="{FF2B5EF4-FFF2-40B4-BE49-F238E27FC236}">
                    <a16:creationId xmlns:a16="http://schemas.microsoft.com/office/drawing/2014/main" id="{A7EA6724-5D7F-4024-9C46-742C2D838458}"/>
                  </a:ext>
                </a:extLst>
              </p:cNvPr>
              <p:cNvSpPr>
                <a:spLocks/>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29" name="AutoShape 39">
                <a:extLst>
                  <a:ext uri="{FF2B5EF4-FFF2-40B4-BE49-F238E27FC236}">
                    <a16:creationId xmlns:a16="http://schemas.microsoft.com/office/drawing/2014/main" id="{29331A0B-9FEC-4DA2-81C3-A34CB676D92B}"/>
                  </a:ext>
                </a:extLst>
              </p:cNvPr>
              <p:cNvSpPr>
                <a:spLocks/>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30" name="AutoShape 40">
                <a:extLst>
                  <a:ext uri="{FF2B5EF4-FFF2-40B4-BE49-F238E27FC236}">
                    <a16:creationId xmlns:a16="http://schemas.microsoft.com/office/drawing/2014/main" id="{79525F97-CACD-4498-A883-2365BAD86AD9}"/>
                  </a:ext>
                </a:extLst>
              </p:cNvPr>
              <p:cNvSpPr>
                <a:spLocks/>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31" name="AutoShape 41">
                <a:extLst>
                  <a:ext uri="{FF2B5EF4-FFF2-40B4-BE49-F238E27FC236}">
                    <a16:creationId xmlns:a16="http://schemas.microsoft.com/office/drawing/2014/main" id="{35D9AEED-C120-458E-90F6-71E038639D2D}"/>
                  </a:ext>
                </a:extLst>
              </p:cNvPr>
              <p:cNvSpPr>
                <a:spLocks/>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32" name="AutoShape 42">
                <a:extLst>
                  <a:ext uri="{FF2B5EF4-FFF2-40B4-BE49-F238E27FC236}">
                    <a16:creationId xmlns:a16="http://schemas.microsoft.com/office/drawing/2014/main" id="{A902199A-25DF-4E99-B1DF-C46E4ADF67D7}"/>
                  </a:ext>
                </a:extLst>
              </p:cNvPr>
              <p:cNvSpPr>
                <a:spLocks/>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grpSp>
      </p:grpSp>
      <p:grpSp>
        <p:nvGrpSpPr>
          <p:cNvPr id="116744" name="Group 31">
            <a:extLst>
              <a:ext uri="{FF2B5EF4-FFF2-40B4-BE49-F238E27FC236}">
                <a16:creationId xmlns:a16="http://schemas.microsoft.com/office/drawing/2014/main" id="{871791AE-93AD-CB4B-95C7-361985C6F923}"/>
              </a:ext>
            </a:extLst>
          </p:cNvPr>
          <p:cNvGrpSpPr>
            <a:grpSpLocks/>
          </p:cNvGrpSpPr>
          <p:nvPr/>
        </p:nvGrpSpPr>
        <p:grpSpPr bwMode="auto">
          <a:xfrm>
            <a:off x="468313" y="3887788"/>
            <a:ext cx="538162" cy="539750"/>
            <a:chOff x="6528170" y="1885071"/>
            <a:chExt cx="914400" cy="914400"/>
          </a:xfrm>
        </p:grpSpPr>
        <p:sp>
          <p:nvSpPr>
            <p:cNvPr id="34" name="Rounded Rectangle 7">
              <a:extLst>
                <a:ext uri="{FF2B5EF4-FFF2-40B4-BE49-F238E27FC236}">
                  <a16:creationId xmlns:a16="http://schemas.microsoft.com/office/drawing/2014/main" id="{362EADEB-8C1E-4382-B09C-769EB900ACF4}"/>
                </a:ext>
              </a:extLst>
            </p:cNvPr>
            <p:cNvSpPr/>
            <p:nvPr/>
          </p:nvSpPr>
          <p:spPr>
            <a:xfrm>
              <a:off x="6528170" y="1885071"/>
              <a:ext cx="914400" cy="914400"/>
            </a:xfrm>
            <a:prstGeom prst="roundRect">
              <a:avLst/>
            </a:prstGeom>
            <a:solidFill>
              <a:srgbClr val="8064A2"/>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35" name="Group 83">
              <a:extLst>
                <a:ext uri="{FF2B5EF4-FFF2-40B4-BE49-F238E27FC236}">
                  <a16:creationId xmlns:a16="http://schemas.microsoft.com/office/drawing/2014/main" id="{533BBDC7-9046-4638-BBC8-AF1C497350D3}"/>
                </a:ext>
              </a:extLst>
            </p:cNvPr>
            <p:cNvGrpSpPr/>
            <p:nvPr/>
          </p:nvGrpSpPr>
          <p:grpSpPr>
            <a:xfrm>
              <a:off x="6758963" y="2110099"/>
              <a:ext cx="465138" cy="464344"/>
              <a:chOff x="2581275" y="2582069"/>
              <a:chExt cx="465138" cy="464344"/>
            </a:xfrm>
            <a:solidFill>
              <a:srgbClr val="EEECE1"/>
            </a:solidFill>
          </p:grpSpPr>
          <p:sp>
            <p:nvSpPr>
              <p:cNvPr id="36" name="AutoShape 128">
                <a:extLst>
                  <a:ext uri="{FF2B5EF4-FFF2-40B4-BE49-F238E27FC236}">
                    <a16:creationId xmlns:a16="http://schemas.microsoft.com/office/drawing/2014/main" id="{202EE628-FA34-4A9A-8A9E-D010E847D6E5}"/>
                  </a:ext>
                </a:extLst>
              </p:cNvPr>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37" name="AutoShape 129">
                <a:extLst>
                  <a:ext uri="{FF2B5EF4-FFF2-40B4-BE49-F238E27FC236}">
                    <a16:creationId xmlns:a16="http://schemas.microsoft.com/office/drawing/2014/main" id="{857A5171-B433-442F-9575-D799F5650860}"/>
                  </a:ext>
                </a:extLst>
              </p:cNvPr>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grpSp>
      </p:grpSp>
      <p:cxnSp>
        <p:nvCxnSpPr>
          <p:cNvPr id="3" name="直接连接符 2">
            <a:extLst>
              <a:ext uri="{FF2B5EF4-FFF2-40B4-BE49-F238E27FC236}">
                <a16:creationId xmlns:a16="http://schemas.microsoft.com/office/drawing/2014/main" id="{EEC9293A-A742-439D-8F69-F267864CB7D5}"/>
              </a:ext>
            </a:extLst>
          </p:cNvPr>
          <p:cNvCxnSpPr/>
          <p:nvPr/>
        </p:nvCxnSpPr>
        <p:spPr bwMode="auto">
          <a:xfrm>
            <a:off x="1246188" y="1749425"/>
            <a:ext cx="7429500" cy="0"/>
          </a:xfrm>
          <a:prstGeom prst="line">
            <a:avLst/>
          </a:prstGeom>
          <a:solidFill>
            <a:schemeClr val="accent1"/>
          </a:solidFill>
          <a:ln w="9525" cap="flat" cmpd="sng" algn="ctr">
            <a:solidFill>
              <a:schemeClr val="bg2">
                <a:lumMod val="20000"/>
                <a:lumOff val="80000"/>
              </a:schemeClr>
            </a:solidFill>
            <a:prstDash val="solid"/>
            <a:round/>
            <a:headEnd type="none" w="med" len="med"/>
            <a:tailEnd type="none" w="med" len="med"/>
          </a:ln>
        </p:spPr>
      </p:cxnSp>
      <p:cxnSp>
        <p:nvCxnSpPr>
          <p:cNvPr id="41" name="直接连接符 40">
            <a:extLst>
              <a:ext uri="{FF2B5EF4-FFF2-40B4-BE49-F238E27FC236}">
                <a16:creationId xmlns:a16="http://schemas.microsoft.com/office/drawing/2014/main" id="{0E8844A1-5C9C-4CD7-BDDB-4D66EBAADF59}"/>
              </a:ext>
            </a:extLst>
          </p:cNvPr>
          <p:cNvCxnSpPr/>
          <p:nvPr/>
        </p:nvCxnSpPr>
        <p:spPr bwMode="auto">
          <a:xfrm>
            <a:off x="1246188" y="2778125"/>
            <a:ext cx="7429500" cy="0"/>
          </a:xfrm>
          <a:prstGeom prst="line">
            <a:avLst/>
          </a:prstGeom>
          <a:solidFill>
            <a:schemeClr val="accent1"/>
          </a:solidFill>
          <a:ln w="9525" cap="flat" cmpd="sng" algn="ctr">
            <a:solidFill>
              <a:schemeClr val="bg2">
                <a:lumMod val="20000"/>
                <a:lumOff val="80000"/>
              </a:schemeClr>
            </a:solidFill>
            <a:prstDash val="solid"/>
            <a:round/>
            <a:headEnd type="none" w="med" len="med"/>
            <a:tailEnd type="none" w="med" len="med"/>
          </a:ln>
        </p:spPr>
      </p:cxnSp>
      <p:cxnSp>
        <p:nvCxnSpPr>
          <p:cNvPr id="42" name="直接连接符 41">
            <a:extLst>
              <a:ext uri="{FF2B5EF4-FFF2-40B4-BE49-F238E27FC236}">
                <a16:creationId xmlns:a16="http://schemas.microsoft.com/office/drawing/2014/main" id="{44A7E406-9AD9-4968-B97D-87AD91F248CA}"/>
              </a:ext>
            </a:extLst>
          </p:cNvPr>
          <p:cNvCxnSpPr/>
          <p:nvPr/>
        </p:nvCxnSpPr>
        <p:spPr bwMode="auto">
          <a:xfrm>
            <a:off x="1246188" y="3811588"/>
            <a:ext cx="7429500" cy="0"/>
          </a:xfrm>
          <a:prstGeom prst="line">
            <a:avLst/>
          </a:prstGeom>
          <a:solidFill>
            <a:schemeClr val="accent1"/>
          </a:solidFill>
          <a:ln w="9525" cap="flat" cmpd="sng" algn="ctr">
            <a:solidFill>
              <a:schemeClr val="bg2">
                <a:lumMod val="20000"/>
                <a:lumOff val="80000"/>
              </a:schemeClr>
            </a:solidFill>
            <a:prstDash val="solid"/>
            <a:round/>
            <a:headEnd type="none" w="med" len="med"/>
            <a:tailEnd type="none" w="med" len="med"/>
          </a:ln>
        </p:spPr>
      </p:cxnSp>
      <p:cxnSp>
        <p:nvCxnSpPr>
          <p:cNvPr id="43" name="直接连接符 42">
            <a:extLst>
              <a:ext uri="{FF2B5EF4-FFF2-40B4-BE49-F238E27FC236}">
                <a16:creationId xmlns:a16="http://schemas.microsoft.com/office/drawing/2014/main" id="{A44E6CFF-1C42-49C2-9AA0-982AB5D26AE4}"/>
              </a:ext>
            </a:extLst>
          </p:cNvPr>
          <p:cNvCxnSpPr/>
          <p:nvPr/>
        </p:nvCxnSpPr>
        <p:spPr bwMode="auto">
          <a:xfrm>
            <a:off x="1246188" y="4416425"/>
            <a:ext cx="7429500" cy="0"/>
          </a:xfrm>
          <a:prstGeom prst="line">
            <a:avLst/>
          </a:prstGeom>
          <a:solidFill>
            <a:schemeClr val="accent1"/>
          </a:solidFill>
          <a:ln w="9525" cap="flat" cmpd="sng" algn="ctr">
            <a:solidFill>
              <a:schemeClr val="bg2">
                <a:lumMod val="20000"/>
                <a:lumOff val="80000"/>
              </a:schemeClr>
            </a:solidFill>
            <a:prstDash val="solid"/>
            <a:round/>
            <a:headEnd type="none" w="med" len="med"/>
            <a:tailEnd type="none" w="med" len="med"/>
          </a:ln>
        </p:spPr>
      </p:cxnSp>
      <p:cxnSp>
        <p:nvCxnSpPr>
          <p:cNvPr id="44" name="直接连接符 43">
            <a:extLst>
              <a:ext uri="{FF2B5EF4-FFF2-40B4-BE49-F238E27FC236}">
                <a16:creationId xmlns:a16="http://schemas.microsoft.com/office/drawing/2014/main" id="{C08F25BB-3B52-46E3-9716-C416672E003C}"/>
              </a:ext>
            </a:extLst>
          </p:cNvPr>
          <p:cNvCxnSpPr/>
          <p:nvPr/>
        </p:nvCxnSpPr>
        <p:spPr bwMode="auto">
          <a:xfrm>
            <a:off x="1258888" y="5926138"/>
            <a:ext cx="7431087" cy="0"/>
          </a:xfrm>
          <a:prstGeom prst="line">
            <a:avLst/>
          </a:prstGeom>
          <a:solidFill>
            <a:schemeClr val="accent1"/>
          </a:solidFill>
          <a:ln w="9525" cap="flat" cmpd="sng" algn="ctr">
            <a:solidFill>
              <a:schemeClr val="bg2">
                <a:lumMod val="20000"/>
                <a:lumOff val="80000"/>
              </a:schemeClr>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6742"/>
                                        </p:tgtEl>
                                        <p:attrNameLst>
                                          <p:attrName>style.visibility</p:attrName>
                                        </p:attrNameLst>
                                      </p:cBhvr>
                                      <p:to>
                                        <p:strVal val="visible"/>
                                      </p:to>
                                    </p:set>
                                    <p:animEffect transition="in" filter="box(in)">
                                      <p:cBhvr>
                                        <p:cTn id="7" dur="500"/>
                                        <p:tgtEl>
                                          <p:spTgt spid="1167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65285">
                                            <p:txEl>
                                              <p:pRg st="0" end="0"/>
                                            </p:txEl>
                                          </p:spTgt>
                                        </p:tgtEl>
                                        <p:attrNameLst>
                                          <p:attrName>style.visibility</p:attrName>
                                        </p:attrNameLst>
                                      </p:cBhvr>
                                      <p:to>
                                        <p:strVal val="visible"/>
                                      </p:to>
                                    </p:set>
                                    <p:animEffect transition="in" filter="box(in)">
                                      <p:cBhvr>
                                        <p:cTn id="12" dur="500"/>
                                        <p:tgtEl>
                                          <p:spTgt spid="86528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16740"/>
                                        </p:tgtEl>
                                        <p:attrNameLst>
                                          <p:attrName>style.visibility</p:attrName>
                                        </p:attrNameLst>
                                      </p:cBhvr>
                                      <p:to>
                                        <p:strVal val="visible"/>
                                      </p:to>
                                    </p:set>
                                    <p:animEffect transition="in" filter="box(in)">
                                      <p:cBhvr>
                                        <p:cTn id="22" dur="500"/>
                                        <p:tgtEl>
                                          <p:spTgt spid="1167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65285">
                                            <p:txEl>
                                              <p:pRg st="1" end="1"/>
                                            </p:txEl>
                                          </p:spTgt>
                                        </p:tgtEl>
                                        <p:attrNameLst>
                                          <p:attrName>style.visibility</p:attrName>
                                        </p:attrNameLst>
                                      </p:cBhvr>
                                      <p:to>
                                        <p:strVal val="visible"/>
                                      </p:to>
                                    </p:set>
                                    <p:animEffect transition="in" filter="box(in)">
                                      <p:cBhvr>
                                        <p:cTn id="27" dur="500"/>
                                        <p:tgtEl>
                                          <p:spTgt spid="865285">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box(in)">
                                      <p:cBhvr>
                                        <p:cTn id="32" dur="500"/>
                                        <p:tgtEl>
                                          <p:spTgt spid="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16741"/>
                                        </p:tgtEl>
                                        <p:attrNameLst>
                                          <p:attrName>style.visibility</p:attrName>
                                        </p:attrNameLst>
                                      </p:cBhvr>
                                      <p:to>
                                        <p:strVal val="visible"/>
                                      </p:to>
                                    </p:set>
                                    <p:animEffect transition="in" filter="box(in)">
                                      <p:cBhvr>
                                        <p:cTn id="37" dur="500"/>
                                        <p:tgtEl>
                                          <p:spTgt spid="11674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865285">
                                            <p:txEl>
                                              <p:pRg st="2" end="2"/>
                                            </p:txEl>
                                          </p:spTgt>
                                        </p:tgtEl>
                                        <p:attrNameLst>
                                          <p:attrName>style.visibility</p:attrName>
                                        </p:attrNameLst>
                                      </p:cBhvr>
                                      <p:to>
                                        <p:strVal val="visible"/>
                                      </p:to>
                                    </p:set>
                                    <p:animEffect transition="in" filter="box(in)">
                                      <p:cBhvr>
                                        <p:cTn id="42" dur="500"/>
                                        <p:tgtEl>
                                          <p:spTgt spid="865285">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box(in)">
                                      <p:cBhvr>
                                        <p:cTn id="47" dur="500"/>
                                        <p:tgtEl>
                                          <p:spTgt spid="4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116744"/>
                                        </p:tgtEl>
                                        <p:attrNameLst>
                                          <p:attrName>style.visibility</p:attrName>
                                        </p:attrNameLst>
                                      </p:cBhvr>
                                      <p:to>
                                        <p:strVal val="visible"/>
                                      </p:to>
                                    </p:set>
                                    <p:animEffect transition="in" filter="box(in)">
                                      <p:cBhvr>
                                        <p:cTn id="52" dur="500"/>
                                        <p:tgtEl>
                                          <p:spTgt spid="11674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865285">
                                            <p:txEl>
                                              <p:pRg st="3" end="3"/>
                                            </p:txEl>
                                          </p:spTgt>
                                        </p:tgtEl>
                                        <p:attrNameLst>
                                          <p:attrName>style.visibility</p:attrName>
                                        </p:attrNameLst>
                                      </p:cBhvr>
                                      <p:to>
                                        <p:strVal val="visible"/>
                                      </p:to>
                                    </p:set>
                                    <p:animEffect transition="in" filter="box(in)">
                                      <p:cBhvr>
                                        <p:cTn id="57" dur="500"/>
                                        <p:tgtEl>
                                          <p:spTgt spid="865285">
                                            <p:txEl>
                                              <p:pRg st="3" end="3"/>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box(in)">
                                      <p:cBhvr>
                                        <p:cTn id="62" dur="500"/>
                                        <p:tgtEl>
                                          <p:spTgt spid="4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116743"/>
                                        </p:tgtEl>
                                        <p:attrNameLst>
                                          <p:attrName>style.visibility</p:attrName>
                                        </p:attrNameLst>
                                      </p:cBhvr>
                                      <p:to>
                                        <p:strVal val="visible"/>
                                      </p:to>
                                    </p:set>
                                    <p:animEffect transition="in" filter="box(in)">
                                      <p:cBhvr>
                                        <p:cTn id="67" dur="500"/>
                                        <p:tgtEl>
                                          <p:spTgt spid="11674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865285">
                                            <p:txEl>
                                              <p:pRg st="4" end="4"/>
                                            </p:txEl>
                                          </p:spTgt>
                                        </p:tgtEl>
                                        <p:attrNameLst>
                                          <p:attrName>style.visibility</p:attrName>
                                        </p:attrNameLst>
                                      </p:cBhvr>
                                      <p:to>
                                        <p:strVal val="visible"/>
                                      </p:to>
                                    </p:set>
                                    <p:animEffect transition="in" filter="box(in)">
                                      <p:cBhvr>
                                        <p:cTn id="72" dur="500"/>
                                        <p:tgtEl>
                                          <p:spTgt spid="865285">
                                            <p:txEl>
                                              <p:pRg st="4" end="4"/>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nodeType="click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box(in)">
                                      <p:cBhvr>
                                        <p:cTn id="7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5285"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图片 9">
            <a:extLst>
              <a:ext uri="{FF2B5EF4-FFF2-40B4-BE49-F238E27FC236}">
                <a16:creationId xmlns:a16="http://schemas.microsoft.com/office/drawing/2014/main" id="{D71CC70C-3039-4C40-B7B5-72E2A889F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3CF6B7DD-83BD-481B-9FD7-C0D3ED512079}"/>
              </a:ext>
            </a:extLst>
          </p:cNvPr>
          <p:cNvSpPr>
            <a:spLocks noChangeArrowheads="1"/>
          </p:cNvSpPr>
          <p:nvPr/>
        </p:nvSpPr>
        <p:spPr bwMode="auto">
          <a:xfrm>
            <a:off x="2444750" y="6080125"/>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73F1E2B4-07FA-4A4A-AEEC-BAE9C3587285}"/>
              </a:ext>
            </a:extLst>
          </p:cNvPr>
          <p:cNvSpPr>
            <a:spLocks noChangeArrowheads="1"/>
          </p:cNvSpPr>
          <p:nvPr/>
        </p:nvSpPr>
        <p:spPr bwMode="auto">
          <a:xfrm>
            <a:off x="1500188" y="6080125"/>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FA7CFB9E-ADF6-47BF-B02A-245CC5DFCBFC}"/>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8CA0AE0F-48A6-48B9-B5C2-450D572788BE}"/>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EEAC37A3-0FA7-4631-9B39-DFE8D91C9C89}"/>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DDB4C72D-E5FA-4D1B-839F-35297803CF1E}"/>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5.2</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5.3</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5.4</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5.5</a:t>
            </a:r>
            <a:endParaRPr lang="zh-CN" altLang="en-US" sz="2400" b="0" dirty="0">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endParaRPr lang="en-US" altLang="zh-CN" sz="2400" b="0" dirty="0">
              <a:solidFill>
                <a:schemeClr val="bg1"/>
              </a:solidFill>
              <a:latin typeface="+mn-lt"/>
              <a:ea typeface="+mn-ea"/>
              <a:cs typeface="+mn-ea"/>
              <a:sym typeface="+mn-lt"/>
            </a:endParaRPr>
          </a:p>
          <a:p>
            <a:pPr>
              <a:lnSpc>
                <a:spcPct val="150000"/>
              </a:lnSpc>
              <a:defRPr/>
            </a:pPr>
            <a:r>
              <a:rPr lang="en-US" altLang="zh-CN" sz="2400" b="0" dirty="0">
                <a:solidFill>
                  <a:schemeClr val="bg1"/>
                </a:solidFill>
                <a:latin typeface="+mn-lt"/>
                <a:ea typeface="+mn-ea"/>
                <a:cs typeface="+mn-ea"/>
                <a:sym typeface="+mn-lt"/>
              </a:rPr>
              <a:t>5.8</a:t>
            </a:r>
            <a:endParaRPr lang="zh-CN" altLang="en-US" sz="2400" b="0" dirty="0">
              <a:solidFill>
                <a:schemeClr val="bg1"/>
              </a:solidFill>
              <a:latin typeface="+mn-lt"/>
              <a:ea typeface="+mn-ea"/>
              <a:cs typeface="+mn-ea"/>
              <a:sym typeface="+mn-lt"/>
            </a:endParaRPr>
          </a:p>
        </p:txBody>
      </p:sp>
      <p:sp>
        <p:nvSpPr>
          <p:cNvPr id="15" name="文本框 14">
            <a:extLst>
              <a:ext uri="{FF2B5EF4-FFF2-40B4-BE49-F238E27FC236}">
                <a16:creationId xmlns:a16="http://schemas.microsoft.com/office/drawing/2014/main" id="{512259DE-0A32-4D3D-8ED9-2EF829168C07}"/>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ea typeface="微软雅黑" panose="020B0503020204020204" pitchFamily="34" charset="-122"/>
                <a:sym typeface="+mn-lt"/>
              </a:rPr>
              <a:t>案例引入</a:t>
            </a:r>
          </a:p>
          <a:p>
            <a:pPr>
              <a:lnSpc>
                <a:spcPct val="150000"/>
              </a:lnSpc>
            </a:pPr>
            <a:r>
              <a:rPr lang="zh-CN" altLang="en-US" sz="2400" b="0">
                <a:ea typeface="微软雅黑" panose="020B0503020204020204" pitchFamily="34" charset="-122"/>
                <a:sym typeface="+mn-lt"/>
              </a:rPr>
              <a:t>树和二叉树的抽象数据类型定义</a:t>
            </a:r>
          </a:p>
          <a:p>
            <a:pPr>
              <a:lnSpc>
                <a:spcPct val="150000"/>
              </a:lnSpc>
            </a:pPr>
            <a:r>
              <a:rPr lang="zh-CN" altLang="en-US" sz="2400" b="0">
                <a:ea typeface="微软雅黑" panose="020B0503020204020204" pitchFamily="34" charset="-122"/>
                <a:sym typeface="+mn-lt"/>
              </a:rPr>
              <a:t>二叉树的性质和存储结构</a:t>
            </a:r>
          </a:p>
          <a:p>
            <a:pPr>
              <a:lnSpc>
                <a:spcPct val="150000"/>
              </a:lnSpc>
            </a:pPr>
            <a:r>
              <a:rPr lang="zh-CN" altLang="en-US" sz="2400" b="0">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chemeClr val="bg1"/>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FD12125C-BAE1-4FA5-B74B-7D9CB7B45C83}"/>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E29892BA-B4C6-473F-945A-7DD823BC6BDB}"/>
              </a:ext>
            </a:extLst>
          </p:cNvPr>
          <p:cNvSpPr/>
          <p:nvPr/>
        </p:nvSpPr>
        <p:spPr bwMode="auto">
          <a:xfrm>
            <a:off x="576263" y="1724025"/>
            <a:ext cx="8034337" cy="4667250"/>
          </a:xfrm>
          <a:prstGeom prst="roundRect">
            <a:avLst>
              <a:gd name="adj" fmla="val 3331"/>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113667" name="圆角矩形 1">
            <a:extLst>
              <a:ext uri="{FF2B5EF4-FFF2-40B4-BE49-F238E27FC236}">
                <a16:creationId xmlns:a16="http://schemas.microsoft.com/office/drawing/2014/main" id="{01CB1F7F-548E-B74C-908A-A6ED5C76FA19}"/>
              </a:ext>
            </a:extLst>
          </p:cNvPr>
          <p:cNvSpPr>
            <a:spLocks noChangeArrowheads="1"/>
          </p:cNvSpPr>
          <p:nvPr/>
        </p:nvSpPr>
        <p:spPr bwMode="auto">
          <a:xfrm>
            <a:off x="576263" y="1152525"/>
            <a:ext cx="8034337" cy="476250"/>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113668" name="Rectangle 154">
            <a:extLst>
              <a:ext uri="{FF2B5EF4-FFF2-40B4-BE49-F238E27FC236}">
                <a16:creationId xmlns:a16="http://schemas.microsoft.com/office/drawing/2014/main" id="{E1300D33-3216-374C-9F0D-09AD3A923C0D}"/>
              </a:ext>
            </a:extLst>
          </p:cNvPr>
          <p:cNvSpPr txBox="1">
            <a:spLocks noChangeArrowheads="1"/>
          </p:cNvSpPr>
          <p:nvPr/>
        </p:nvSpPr>
        <p:spPr bwMode="auto">
          <a:xfrm>
            <a:off x="866775" y="188913"/>
            <a:ext cx="65008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sym typeface="+mn-lt"/>
              </a:rPr>
              <a:t>利用二叉树求解表达式的值</a:t>
            </a:r>
          </a:p>
        </p:txBody>
      </p:sp>
      <p:sp>
        <p:nvSpPr>
          <p:cNvPr id="107526" name="Text Box 5">
            <a:extLst>
              <a:ext uri="{FF2B5EF4-FFF2-40B4-BE49-F238E27FC236}">
                <a16:creationId xmlns:a16="http://schemas.microsoft.com/office/drawing/2014/main" id="{BA1AC614-C58F-4AB1-BA0C-89CED3E0388F}"/>
              </a:ext>
            </a:extLst>
          </p:cNvPr>
          <p:cNvSpPr txBox="1">
            <a:spLocks noChangeArrowheads="1"/>
          </p:cNvSpPr>
          <p:nvPr/>
        </p:nvSpPr>
        <p:spPr bwMode="auto">
          <a:xfrm>
            <a:off x="522288" y="1149350"/>
            <a:ext cx="8280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a:t>
            </a:r>
            <a:r>
              <a:rPr lang="zh-CN" altLang="en-US" sz="2000" b="0">
                <a:solidFill>
                  <a:schemeClr val="bg1"/>
                </a:solidFill>
                <a:ea typeface="微软雅黑" panose="020B0503020204020204" pitchFamily="34" charset="-122"/>
                <a:sym typeface="+mn-lt"/>
              </a:rPr>
              <a:t>案例实现</a:t>
            </a:r>
            <a:r>
              <a:rPr lang="en-US" altLang="zh-CN" sz="2000" b="0">
                <a:solidFill>
                  <a:schemeClr val="bg1"/>
                </a:solidFill>
                <a:ea typeface="微软雅黑" panose="020B0503020204020204" pitchFamily="34" charset="-122"/>
                <a:sym typeface="+mn-lt"/>
              </a:rPr>
              <a:t>】</a:t>
            </a:r>
          </a:p>
        </p:txBody>
      </p:sp>
      <p:sp>
        <p:nvSpPr>
          <p:cNvPr id="7" name="Text Box 5">
            <a:extLst>
              <a:ext uri="{FF2B5EF4-FFF2-40B4-BE49-F238E27FC236}">
                <a16:creationId xmlns:a16="http://schemas.microsoft.com/office/drawing/2014/main" id="{51577CB3-167F-458E-B2A1-04CAC8E2801B}"/>
              </a:ext>
            </a:extLst>
          </p:cNvPr>
          <p:cNvSpPr txBox="1">
            <a:spLocks noChangeArrowheads="1"/>
          </p:cNvSpPr>
          <p:nvPr/>
        </p:nvSpPr>
        <p:spPr bwMode="auto">
          <a:xfrm>
            <a:off x="684213" y="1781175"/>
            <a:ext cx="7818437"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indent="-34290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marL="0" lvl="1">
              <a:lnSpc>
                <a:spcPct val="125000"/>
              </a:lnSpc>
              <a:spcBef>
                <a:spcPct val="20000"/>
              </a:spcBef>
              <a:buClr>
                <a:srgbClr val="FF0000"/>
              </a:buClr>
              <a:buFont typeface="Wingdings" pitchFamily="2" charset="2"/>
              <a:buChar char="ü"/>
            </a:pPr>
            <a:r>
              <a:rPr lang="zh-CN" altLang="en-US" sz="2000" b="0">
                <a:ea typeface="微软雅黑" panose="020B0503020204020204" pitchFamily="34" charset="-122"/>
                <a:sym typeface="+mn-lt"/>
              </a:rPr>
              <a:t>假设运算符均为双目运算符，则表达式对应的表达式树中叶子结点均为操作数，分支结点均为运算符。</a:t>
            </a:r>
            <a:endParaRPr lang="en-US" altLang="zh-CN" sz="2000" b="0">
              <a:ea typeface="微软雅黑" panose="020B0503020204020204" pitchFamily="34" charset="-122"/>
              <a:sym typeface="+mn-lt"/>
            </a:endParaRPr>
          </a:p>
          <a:p>
            <a:pPr marL="0" lvl="1">
              <a:lnSpc>
                <a:spcPct val="125000"/>
              </a:lnSpc>
              <a:spcBef>
                <a:spcPct val="20000"/>
              </a:spcBef>
              <a:buClr>
                <a:srgbClr val="FF0000"/>
              </a:buClr>
              <a:buFont typeface="Wingdings" pitchFamily="2" charset="2"/>
              <a:buChar char="ü"/>
            </a:pPr>
            <a:r>
              <a:rPr lang="zh-CN" altLang="en-US" sz="2000" b="0">
                <a:ea typeface="微软雅黑" panose="020B0503020204020204" pitchFamily="34" charset="-122"/>
                <a:sym typeface="+mn-lt"/>
              </a:rPr>
              <a:t>由于创建的表达式树需要准确的表达运算次序，因此在扫描表达式创建表达式树的过程中，当遇到运算符时不能直接创建结点，而应将其与前面的运算符进行优先级比较，根据比较的结果再进行处理。</a:t>
            </a:r>
            <a:endParaRPr lang="en-US" altLang="zh-CN" sz="2000" b="0">
              <a:ea typeface="微软雅黑" panose="020B0503020204020204" pitchFamily="34" charset="-122"/>
              <a:sym typeface="+mn-lt"/>
            </a:endParaRPr>
          </a:p>
          <a:p>
            <a:pPr marL="0" lvl="1">
              <a:lnSpc>
                <a:spcPct val="125000"/>
              </a:lnSpc>
              <a:spcBef>
                <a:spcPct val="20000"/>
              </a:spcBef>
              <a:buClr>
                <a:srgbClr val="FF0000"/>
              </a:buClr>
              <a:buFont typeface="Wingdings" pitchFamily="2" charset="2"/>
              <a:buChar char="ü"/>
            </a:pPr>
            <a:r>
              <a:rPr lang="zh-CN" altLang="en-US" sz="2000" b="0">
                <a:ea typeface="微软雅黑" panose="020B0503020204020204" pitchFamily="34" charset="-122"/>
                <a:sym typeface="+mn-lt"/>
              </a:rPr>
              <a:t>借助一个运算符栈</a:t>
            </a:r>
            <a:r>
              <a:rPr lang="en-US" altLang="zh-CN" sz="2000" b="0">
                <a:ea typeface="微软雅黑" panose="020B0503020204020204" pitchFamily="34" charset="-122"/>
                <a:sym typeface="+mn-lt"/>
              </a:rPr>
              <a:t>OPTR</a:t>
            </a:r>
            <a:r>
              <a:rPr lang="zh-CN" altLang="en-US" sz="2000" b="0">
                <a:ea typeface="微软雅黑" panose="020B0503020204020204" pitchFamily="34" charset="-122"/>
                <a:sym typeface="+mn-lt"/>
              </a:rPr>
              <a:t>，来暂存已经扫描到的还未处理的运算符。</a:t>
            </a:r>
          </a:p>
          <a:p>
            <a:pPr marL="0" lvl="1">
              <a:lnSpc>
                <a:spcPct val="125000"/>
              </a:lnSpc>
              <a:spcBef>
                <a:spcPct val="20000"/>
              </a:spcBef>
              <a:buClr>
                <a:srgbClr val="FF0000"/>
              </a:buClr>
              <a:buFont typeface="Wingdings" pitchFamily="2" charset="2"/>
              <a:buChar char="ü"/>
            </a:pPr>
            <a:r>
              <a:rPr lang="zh-CN" altLang="en-US" sz="2000" b="0">
                <a:ea typeface="微软雅黑" panose="020B0503020204020204" pitchFamily="34" charset="-122"/>
                <a:sym typeface="+mn-lt"/>
              </a:rPr>
              <a:t>每两个操作数和一个运算符就可以建立一棵表达式二叉树，而该二叉树又可以作为另一个运算符结点的一棵子树。</a:t>
            </a:r>
            <a:endParaRPr lang="en-US" altLang="zh-CN" sz="2000" b="0">
              <a:ea typeface="微软雅黑" panose="020B0503020204020204" pitchFamily="34" charset="-122"/>
              <a:sym typeface="+mn-lt"/>
            </a:endParaRPr>
          </a:p>
          <a:p>
            <a:pPr marL="0" lvl="1">
              <a:lnSpc>
                <a:spcPct val="125000"/>
              </a:lnSpc>
              <a:spcBef>
                <a:spcPct val="20000"/>
              </a:spcBef>
              <a:buClr>
                <a:srgbClr val="FF0000"/>
              </a:buClr>
              <a:buFont typeface="Wingdings" pitchFamily="2" charset="2"/>
              <a:buChar char="ü"/>
            </a:pPr>
            <a:r>
              <a:rPr lang="zh-CN" altLang="en-US" sz="2000" b="0">
                <a:ea typeface="微软雅黑" panose="020B0503020204020204" pitchFamily="34" charset="-122"/>
                <a:sym typeface="+mn-lt"/>
              </a:rPr>
              <a:t>另外借助一个表达式树栈</a:t>
            </a:r>
            <a:r>
              <a:rPr lang="en-US" altLang="zh-CN" sz="2000" b="0">
                <a:ea typeface="微软雅黑" panose="020B0503020204020204" pitchFamily="34" charset="-122"/>
                <a:sym typeface="+mn-lt"/>
              </a:rPr>
              <a:t>EXPT</a:t>
            </a:r>
            <a:r>
              <a:rPr lang="zh-CN" altLang="en-US" sz="2000" b="0">
                <a:ea typeface="微软雅黑" panose="020B0503020204020204" pitchFamily="34" charset="-122"/>
                <a:sym typeface="+mn-lt"/>
              </a:rPr>
              <a:t>，来暂存已建立好的表达式树的根结点，以便其作为另一个运算符结点的子树而被引用。</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A7DC902-892E-43DD-82B6-6879C5498169}"/>
              </a:ext>
            </a:extLst>
          </p:cNvPr>
          <p:cNvSpPr/>
          <p:nvPr/>
        </p:nvSpPr>
        <p:spPr bwMode="auto">
          <a:xfrm>
            <a:off x="0" y="1989138"/>
            <a:ext cx="9144000" cy="4032250"/>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114691" name="矩形 1">
            <a:extLst>
              <a:ext uri="{FF2B5EF4-FFF2-40B4-BE49-F238E27FC236}">
                <a16:creationId xmlns:a16="http://schemas.microsoft.com/office/drawing/2014/main" id="{CBF21D20-8C9F-5A48-AF9D-6CEB3FCD66D9}"/>
              </a:ext>
            </a:extLst>
          </p:cNvPr>
          <p:cNvSpPr>
            <a:spLocks noChangeArrowheads="1"/>
          </p:cNvSpPr>
          <p:nvPr/>
        </p:nvSpPr>
        <p:spPr bwMode="auto">
          <a:xfrm>
            <a:off x="0" y="1125538"/>
            <a:ext cx="4179888" cy="503237"/>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108546" name="Text Box 5">
            <a:extLst>
              <a:ext uri="{FF2B5EF4-FFF2-40B4-BE49-F238E27FC236}">
                <a16:creationId xmlns:a16="http://schemas.microsoft.com/office/drawing/2014/main" id="{1FE22581-F24F-43B1-A674-D07A1C82F335}"/>
              </a:ext>
            </a:extLst>
          </p:cNvPr>
          <p:cNvSpPr txBox="1">
            <a:spLocks noChangeArrowheads="1"/>
          </p:cNvSpPr>
          <p:nvPr/>
        </p:nvSpPr>
        <p:spPr bwMode="auto">
          <a:xfrm>
            <a:off x="0" y="1125538"/>
            <a:ext cx="8718550" cy="472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buFont typeface="Arial" panose="020B0604020202020204" pitchFamily="34" charset="0"/>
              <a:buNone/>
            </a:pPr>
            <a:r>
              <a:rPr lang="zh-CN" altLang="en-US" sz="2200" b="0">
                <a:solidFill>
                  <a:schemeClr val="bg1"/>
                </a:solidFill>
                <a:ea typeface="微软雅黑" panose="020B0503020204020204" pitchFamily="34" charset="-122"/>
                <a:sym typeface="+mn-lt"/>
              </a:rPr>
              <a:t>表达式树的创建</a:t>
            </a:r>
            <a:r>
              <a:rPr lang="en-US" altLang="zh-CN" sz="2200" b="0">
                <a:solidFill>
                  <a:schemeClr val="bg1"/>
                </a:solidFill>
                <a:ea typeface="微软雅黑" panose="020B0503020204020204" pitchFamily="34" charset="-122"/>
                <a:sym typeface="+mn-lt"/>
              </a:rPr>
              <a:t>---【</a:t>
            </a:r>
            <a:r>
              <a:rPr lang="zh-CN" altLang="en-US" sz="2200" b="0">
                <a:solidFill>
                  <a:schemeClr val="bg1"/>
                </a:solidFill>
                <a:ea typeface="微软雅黑" panose="020B0503020204020204" pitchFamily="34" charset="-122"/>
                <a:sym typeface="+mn-lt"/>
              </a:rPr>
              <a:t>算法步骤</a:t>
            </a:r>
            <a:r>
              <a:rPr lang="en-US" altLang="zh-CN" sz="2200" b="0">
                <a:solidFill>
                  <a:schemeClr val="bg1"/>
                </a:solidFill>
                <a:ea typeface="微软雅黑" panose="020B0503020204020204" pitchFamily="34" charset="-122"/>
                <a:sym typeface="+mn-lt"/>
              </a:rPr>
              <a:t>】</a:t>
            </a:r>
          </a:p>
          <a:p>
            <a:pPr>
              <a:lnSpc>
                <a:spcPct val="125000"/>
              </a:lnSpc>
              <a:spcBef>
                <a:spcPct val="20000"/>
              </a:spcBef>
              <a:buFont typeface="Arial" panose="020B0604020202020204" pitchFamily="34" charset="0"/>
              <a:buNone/>
            </a:pPr>
            <a:endParaRPr lang="en-US" altLang="zh-CN" sz="2200" b="0">
              <a:solidFill>
                <a:schemeClr val="bg1"/>
              </a:solidFill>
              <a:ea typeface="微软雅黑" panose="020B0503020204020204" pitchFamily="34" charset="-122"/>
              <a:sym typeface="+mn-lt"/>
            </a:endParaRPr>
          </a:p>
          <a:p>
            <a:pPr>
              <a:lnSpc>
                <a:spcPct val="125000"/>
              </a:lnSpc>
              <a:spcBef>
                <a:spcPct val="20000"/>
              </a:spcBef>
              <a:buFont typeface="Arial" panose="020B0604020202020204" pitchFamily="34" charset="0"/>
              <a:buNone/>
            </a:pPr>
            <a:r>
              <a:rPr lang="zh-CN" altLang="en-US" sz="2200" b="0">
                <a:solidFill>
                  <a:srgbClr val="FF0000"/>
                </a:solidFill>
                <a:ea typeface="微软雅黑" panose="020B0503020204020204" pitchFamily="34" charset="-122"/>
                <a:sym typeface="+mn-lt"/>
              </a:rPr>
              <a:t>① </a:t>
            </a:r>
            <a:r>
              <a:rPr lang="zh-CN" altLang="en-US" sz="2200" b="0">
                <a:ea typeface="微软雅黑" panose="020B0503020204020204" pitchFamily="34" charset="-122"/>
                <a:sym typeface="+mn-lt"/>
              </a:rPr>
              <a:t>初始化</a:t>
            </a:r>
            <a:r>
              <a:rPr lang="en-US" altLang="zh-CN" sz="2200" b="0">
                <a:ea typeface="微软雅黑" panose="020B0503020204020204" pitchFamily="34" charset="-122"/>
                <a:sym typeface="+mn-lt"/>
              </a:rPr>
              <a:t>OPTR</a:t>
            </a:r>
            <a:r>
              <a:rPr lang="zh-CN" altLang="en-US" sz="2200" b="0">
                <a:ea typeface="微软雅黑" panose="020B0503020204020204" pitchFamily="34" charset="-122"/>
                <a:sym typeface="+mn-lt"/>
              </a:rPr>
              <a:t>栈和</a:t>
            </a:r>
            <a:r>
              <a:rPr lang="en-US" altLang="zh-CN" sz="2200" b="0">
                <a:ea typeface="微软雅黑" panose="020B0503020204020204" pitchFamily="34" charset="-122"/>
                <a:sym typeface="+mn-lt"/>
              </a:rPr>
              <a:t>EXPT</a:t>
            </a:r>
            <a:r>
              <a:rPr lang="zh-CN" altLang="en-US" sz="2200" b="0">
                <a:ea typeface="微软雅黑" panose="020B0503020204020204" pitchFamily="34" charset="-122"/>
                <a:sym typeface="+mn-lt"/>
              </a:rPr>
              <a:t>栈，将表达式起始符“</a:t>
            </a: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”压入</a:t>
            </a:r>
            <a:r>
              <a:rPr lang="en-US" altLang="zh-CN" sz="2200" b="0">
                <a:ea typeface="微软雅黑" panose="020B0503020204020204" pitchFamily="34" charset="-122"/>
                <a:sym typeface="+mn-lt"/>
              </a:rPr>
              <a:t>OPTR</a:t>
            </a:r>
            <a:r>
              <a:rPr lang="zh-CN" altLang="en-US" sz="2200" b="0">
                <a:ea typeface="微软雅黑" panose="020B0503020204020204" pitchFamily="34" charset="-122"/>
                <a:sym typeface="+mn-lt"/>
              </a:rPr>
              <a:t>栈。</a:t>
            </a:r>
          </a:p>
          <a:p>
            <a:pPr>
              <a:lnSpc>
                <a:spcPct val="125000"/>
              </a:lnSpc>
              <a:spcBef>
                <a:spcPct val="20000"/>
              </a:spcBef>
              <a:buFont typeface="Arial" panose="020B0604020202020204" pitchFamily="34" charset="0"/>
              <a:buNone/>
            </a:pPr>
            <a:r>
              <a:rPr lang="zh-CN" altLang="en-US" sz="2200" b="0">
                <a:solidFill>
                  <a:srgbClr val="FF0000"/>
                </a:solidFill>
                <a:ea typeface="微软雅黑" panose="020B0503020204020204" pitchFamily="34" charset="-122"/>
                <a:sym typeface="+mn-lt"/>
              </a:rPr>
              <a:t>②</a:t>
            </a:r>
            <a:r>
              <a:rPr lang="en-US" altLang="zh-CN" sz="2200" b="0">
                <a:ea typeface="微软雅黑" panose="020B0503020204020204" pitchFamily="34" charset="-122"/>
                <a:sym typeface="+mn-lt"/>
              </a:rPr>
              <a:t> </a:t>
            </a:r>
            <a:r>
              <a:rPr lang="zh-CN" altLang="en-US" sz="2200" b="0">
                <a:ea typeface="微软雅黑" panose="020B0503020204020204" pitchFamily="34" charset="-122"/>
                <a:sym typeface="+mn-lt"/>
              </a:rPr>
              <a:t>扫描表达式，读入第一个字符</a:t>
            </a:r>
            <a:r>
              <a:rPr lang="en-US" altLang="zh-CN" sz="2200" b="0">
                <a:ea typeface="微软雅黑" panose="020B0503020204020204" pitchFamily="34" charset="-122"/>
                <a:sym typeface="+mn-lt"/>
              </a:rPr>
              <a:t>ch</a:t>
            </a:r>
            <a:r>
              <a:rPr lang="zh-CN" altLang="en-US" sz="2200" b="0">
                <a:ea typeface="微软雅黑" panose="020B0503020204020204" pitchFamily="34" charset="-122"/>
                <a:sym typeface="+mn-lt"/>
              </a:rPr>
              <a:t>，如果表达式没有扫描完毕至“</a:t>
            </a: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”或</a:t>
            </a:r>
            <a:r>
              <a:rPr lang="en-US" altLang="zh-CN" sz="2200" b="0">
                <a:ea typeface="微软雅黑" panose="020B0503020204020204" pitchFamily="34" charset="-122"/>
                <a:sym typeface="+mn-lt"/>
              </a:rPr>
              <a:t>OPTR</a:t>
            </a:r>
            <a:r>
              <a:rPr lang="zh-CN" altLang="en-US" sz="2200" b="0">
                <a:ea typeface="微软雅黑" panose="020B0503020204020204" pitchFamily="34" charset="-122"/>
                <a:sym typeface="+mn-lt"/>
              </a:rPr>
              <a:t>的栈顶元素不为“</a:t>
            </a: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”时，则循环执行以下操作：</a:t>
            </a:r>
            <a:endParaRPr lang="en-US" altLang="zh-CN" sz="2200" b="0">
              <a:ea typeface="微软雅黑" panose="020B0503020204020204" pitchFamily="34" charset="-122"/>
              <a:sym typeface="+mn-lt"/>
            </a:endParaRPr>
          </a:p>
          <a:p>
            <a:pPr>
              <a:lnSpc>
                <a:spcPct val="125000"/>
              </a:lnSpc>
              <a:spcBef>
                <a:spcPct val="20000"/>
              </a:spcBef>
              <a:buFont typeface="Arial" panose="020B0604020202020204" pitchFamily="34" charset="0"/>
              <a:buNone/>
            </a:pPr>
            <a:endParaRPr lang="zh-CN" altLang="en-US" sz="2200" b="0">
              <a:ea typeface="微软雅黑" panose="020B0503020204020204" pitchFamily="34" charset="-122"/>
              <a:sym typeface="+mn-lt"/>
            </a:endParaRPr>
          </a:p>
          <a:p>
            <a:pPr lvl="1">
              <a:lnSpc>
                <a:spcPct val="125000"/>
              </a:lnSpc>
              <a:spcBef>
                <a:spcPct val="20000"/>
              </a:spcBef>
              <a:buFont typeface="Wingdings" pitchFamily="2" charset="2"/>
              <a:buChar char="l"/>
            </a:pPr>
            <a:r>
              <a:rPr lang="zh-CN" altLang="en-US" sz="2200" b="0">
                <a:ea typeface="微软雅黑" panose="020B0503020204020204" pitchFamily="34" charset="-122"/>
                <a:sym typeface="+mn-lt"/>
              </a:rPr>
              <a:t>  若</a:t>
            </a:r>
            <a:r>
              <a:rPr lang="en-US" altLang="zh-CN" sz="2200" b="0">
                <a:ea typeface="微软雅黑" panose="020B0503020204020204" pitchFamily="34" charset="-122"/>
                <a:sym typeface="+mn-lt"/>
              </a:rPr>
              <a:t>ch</a:t>
            </a:r>
            <a:r>
              <a:rPr lang="zh-CN" altLang="en-US" sz="2200" b="0">
                <a:ea typeface="微软雅黑" panose="020B0503020204020204" pitchFamily="34" charset="-122"/>
                <a:sym typeface="+mn-lt"/>
              </a:rPr>
              <a:t>不是运算符，则以</a:t>
            </a:r>
            <a:r>
              <a:rPr lang="en-US" altLang="zh-CN" sz="2200" b="0">
                <a:ea typeface="微软雅黑" panose="020B0503020204020204" pitchFamily="34" charset="-122"/>
                <a:sym typeface="+mn-lt"/>
              </a:rPr>
              <a:t>ch</a:t>
            </a:r>
            <a:r>
              <a:rPr lang="zh-CN" altLang="en-US" sz="2200" b="0">
                <a:ea typeface="微软雅黑" panose="020B0503020204020204" pitchFamily="34" charset="-122"/>
                <a:sym typeface="+mn-lt"/>
              </a:rPr>
              <a:t>为根创建一棵只有根结点的二叉树， </a:t>
            </a:r>
            <a:br>
              <a:rPr lang="en-US" altLang="zh-CN" sz="2200" b="0">
                <a:ea typeface="微软雅黑" panose="020B0503020204020204" pitchFamily="34" charset="-122"/>
                <a:sym typeface="+mn-lt"/>
              </a:rPr>
            </a:br>
            <a:r>
              <a:rPr lang="en-US" altLang="zh-CN" sz="2200" b="0">
                <a:ea typeface="微软雅黑" panose="020B0503020204020204" pitchFamily="34" charset="-122"/>
                <a:sym typeface="+mn-lt"/>
              </a:rPr>
              <a:t>     </a:t>
            </a:r>
            <a:r>
              <a:rPr lang="zh-CN" altLang="en-US" sz="2200" b="0">
                <a:ea typeface="微软雅黑" panose="020B0503020204020204" pitchFamily="34" charset="-122"/>
                <a:sym typeface="+mn-lt"/>
              </a:rPr>
              <a:t>且将该树根结点压入</a:t>
            </a:r>
            <a:r>
              <a:rPr lang="en-US" altLang="zh-CN" sz="2200" b="0">
                <a:ea typeface="微软雅黑" panose="020B0503020204020204" pitchFamily="34" charset="-122"/>
                <a:sym typeface="+mn-lt"/>
              </a:rPr>
              <a:t>EXPT</a:t>
            </a:r>
            <a:r>
              <a:rPr lang="zh-CN" altLang="en-US" sz="2200" b="0">
                <a:ea typeface="微软雅黑" panose="020B0503020204020204" pitchFamily="34" charset="-122"/>
                <a:sym typeface="+mn-lt"/>
              </a:rPr>
              <a:t>栈，读入下一字符</a:t>
            </a:r>
            <a:r>
              <a:rPr lang="en-US" altLang="zh-CN" sz="2200" b="0">
                <a:ea typeface="微软雅黑" panose="020B0503020204020204" pitchFamily="34" charset="-122"/>
                <a:sym typeface="+mn-lt"/>
              </a:rPr>
              <a:t>ch</a:t>
            </a:r>
            <a:r>
              <a:rPr lang="zh-CN" altLang="en-US" sz="2200" b="0">
                <a:ea typeface="微软雅黑" panose="020B0503020204020204" pitchFamily="34" charset="-122"/>
                <a:sym typeface="+mn-lt"/>
              </a:rPr>
              <a:t>；</a:t>
            </a:r>
          </a:p>
          <a:p>
            <a:pPr lvl="1">
              <a:lnSpc>
                <a:spcPct val="125000"/>
              </a:lnSpc>
              <a:spcBef>
                <a:spcPct val="20000"/>
              </a:spcBef>
              <a:buFont typeface="Wingdings" pitchFamily="2" charset="2"/>
              <a:buChar char="l"/>
            </a:pPr>
            <a:r>
              <a:rPr lang="zh-CN" altLang="en-US" sz="2200" b="0">
                <a:ea typeface="微软雅黑" panose="020B0503020204020204" pitchFamily="34" charset="-122"/>
                <a:sym typeface="+mn-lt"/>
              </a:rPr>
              <a:t>  若</a:t>
            </a:r>
            <a:r>
              <a:rPr lang="en-US" altLang="zh-CN" sz="2200" b="0">
                <a:ea typeface="微软雅黑" panose="020B0503020204020204" pitchFamily="34" charset="-122"/>
                <a:sym typeface="+mn-lt"/>
              </a:rPr>
              <a:t>ch</a:t>
            </a:r>
            <a:r>
              <a:rPr lang="zh-CN" altLang="en-US" sz="2200" b="0">
                <a:ea typeface="微软雅黑" panose="020B0503020204020204" pitchFamily="34" charset="-122"/>
                <a:sym typeface="+mn-lt"/>
              </a:rPr>
              <a:t>是运算符，则根据</a:t>
            </a:r>
            <a:r>
              <a:rPr lang="en-US" altLang="zh-CN" sz="2200" b="0">
                <a:ea typeface="微软雅黑" panose="020B0503020204020204" pitchFamily="34" charset="-122"/>
                <a:sym typeface="+mn-lt"/>
              </a:rPr>
              <a:t>OPTR</a:t>
            </a:r>
            <a:r>
              <a:rPr lang="zh-CN" altLang="en-US" sz="2200" b="0">
                <a:ea typeface="微软雅黑" panose="020B0503020204020204" pitchFamily="34" charset="-122"/>
                <a:sym typeface="+mn-lt"/>
              </a:rPr>
              <a:t>的栈顶元素和</a:t>
            </a:r>
            <a:r>
              <a:rPr lang="en-US" altLang="zh-CN" sz="2200" b="0">
                <a:ea typeface="微软雅黑" panose="020B0503020204020204" pitchFamily="34" charset="-122"/>
                <a:sym typeface="+mn-lt"/>
              </a:rPr>
              <a:t>ch</a:t>
            </a:r>
            <a:r>
              <a:rPr lang="zh-CN" altLang="en-US" sz="2200" b="0">
                <a:ea typeface="微软雅黑" panose="020B0503020204020204" pitchFamily="34" charset="-122"/>
                <a:sym typeface="+mn-lt"/>
              </a:rPr>
              <a:t>的优先级比较结果</a:t>
            </a:r>
            <a:br>
              <a:rPr lang="en-US" altLang="zh-CN" sz="2200" b="0">
                <a:ea typeface="微软雅黑" panose="020B0503020204020204" pitchFamily="34" charset="-122"/>
                <a:sym typeface="+mn-lt"/>
              </a:rPr>
            </a:br>
            <a:r>
              <a:rPr lang="en-US" altLang="zh-CN" sz="2200" b="0">
                <a:ea typeface="微软雅黑" panose="020B0503020204020204" pitchFamily="34" charset="-122"/>
                <a:sym typeface="+mn-lt"/>
              </a:rPr>
              <a:t>     </a:t>
            </a:r>
            <a:r>
              <a:rPr lang="zh-CN" altLang="en-US" sz="2200" b="0">
                <a:ea typeface="微软雅黑" panose="020B0503020204020204" pitchFamily="34" charset="-122"/>
                <a:sym typeface="+mn-lt"/>
              </a:rPr>
              <a:t>，做不同的处理：</a:t>
            </a:r>
          </a:p>
        </p:txBody>
      </p:sp>
      <p:sp>
        <p:nvSpPr>
          <p:cNvPr id="114693" name="Rectangle 154">
            <a:extLst>
              <a:ext uri="{FF2B5EF4-FFF2-40B4-BE49-F238E27FC236}">
                <a16:creationId xmlns:a16="http://schemas.microsoft.com/office/drawing/2014/main" id="{04D75896-54C2-7945-98F4-CD0945A3DF50}"/>
              </a:ext>
            </a:extLst>
          </p:cNvPr>
          <p:cNvSpPr txBox="1">
            <a:spLocks noChangeArrowheads="1"/>
          </p:cNvSpPr>
          <p:nvPr/>
        </p:nvSpPr>
        <p:spPr bwMode="auto">
          <a:xfrm>
            <a:off x="866775" y="188913"/>
            <a:ext cx="65008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sym typeface="+mn-lt"/>
              </a:rPr>
              <a:t>利用二叉树求解表达式的值</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D603A68-489D-4649-8F99-0609A691486D}"/>
              </a:ext>
            </a:extLst>
          </p:cNvPr>
          <p:cNvSpPr/>
          <p:nvPr/>
        </p:nvSpPr>
        <p:spPr bwMode="auto">
          <a:xfrm>
            <a:off x="0" y="1341438"/>
            <a:ext cx="9144000" cy="4824412"/>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108546" name="Text Box 5">
            <a:extLst>
              <a:ext uri="{FF2B5EF4-FFF2-40B4-BE49-F238E27FC236}">
                <a16:creationId xmlns:a16="http://schemas.microsoft.com/office/drawing/2014/main" id="{21F6F281-867F-4F60-B1C6-C3AF8244E666}"/>
              </a:ext>
            </a:extLst>
          </p:cNvPr>
          <p:cNvSpPr txBox="1">
            <a:spLocks noChangeArrowheads="1"/>
          </p:cNvSpPr>
          <p:nvPr/>
        </p:nvSpPr>
        <p:spPr bwMode="auto">
          <a:xfrm>
            <a:off x="468313" y="1484313"/>
            <a:ext cx="8207375" cy="451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marL="0" lvl="2">
              <a:lnSpc>
                <a:spcPct val="125000"/>
              </a:lnSpc>
              <a:spcBef>
                <a:spcPts val="1200"/>
              </a:spcBef>
              <a:buClr>
                <a:srgbClr val="FF0000"/>
              </a:buClr>
              <a:buFont typeface="Wingdings" pitchFamily="2" charset="2"/>
              <a:buChar char="Ø"/>
            </a:pPr>
            <a:r>
              <a:rPr lang="zh-CN" altLang="en-US" sz="2400" b="0">
                <a:ea typeface="微软雅黑" panose="020B0503020204020204" pitchFamily="34" charset="-122"/>
                <a:sym typeface="+mn-lt"/>
              </a:rPr>
              <a:t>    若是小于，则</a:t>
            </a:r>
            <a:r>
              <a:rPr lang="en-US" altLang="zh-CN" sz="2400" b="0">
                <a:ea typeface="微软雅黑" panose="020B0503020204020204" pitchFamily="34" charset="-122"/>
                <a:sym typeface="+mn-lt"/>
              </a:rPr>
              <a:t>ch</a:t>
            </a:r>
            <a:r>
              <a:rPr lang="zh-CN" altLang="en-US" sz="2400" b="0">
                <a:ea typeface="微软雅黑" panose="020B0503020204020204" pitchFamily="34" charset="-122"/>
                <a:sym typeface="+mn-lt"/>
              </a:rPr>
              <a:t>压入</a:t>
            </a:r>
            <a:r>
              <a:rPr lang="en-US" altLang="zh-CN" sz="2400" b="0">
                <a:ea typeface="微软雅黑" panose="020B0503020204020204" pitchFamily="34" charset="-122"/>
                <a:sym typeface="+mn-lt"/>
              </a:rPr>
              <a:t>OPTR</a:t>
            </a:r>
            <a:r>
              <a:rPr lang="zh-CN" altLang="en-US" sz="2400" b="0">
                <a:ea typeface="微软雅黑" panose="020B0503020204020204" pitchFamily="34" charset="-122"/>
                <a:sym typeface="+mn-lt"/>
              </a:rPr>
              <a:t>栈，读入下一字符</a:t>
            </a:r>
            <a:r>
              <a:rPr lang="en-US" altLang="zh-CN" sz="2400" b="0">
                <a:ea typeface="微软雅黑" panose="020B0503020204020204" pitchFamily="34" charset="-122"/>
                <a:sym typeface="+mn-lt"/>
              </a:rPr>
              <a:t>ch</a:t>
            </a:r>
            <a:r>
              <a:rPr lang="zh-CN" altLang="en-US" sz="2400" b="0">
                <a:ea typeface="微软雅黑" panose="020B0503020204020204" pitchFamily="34" charset="-122"/>
                <a:sym typeface="+mn-lt"/>
              </a:rPr>
              <a:t>；</a:t>
            </a:r>
          </a:p>
          <a:p>
            <a:pPr marL="0" lvl="2">
              <a:lnSpc>
                <a:spcPct val="125000"/>
              </a:lnSpc>
              <a:spcBef>
                <a:spcPts val="1200"/>
              </a:spcBef>
              <a:buClr>
                <a:srgbClr val="FF0000"/>
              </a:buClr>
              <a:buFont typeface="Wingdings" pitchFamily="2" charset="2"/>
              <a:buChar char="Ø"/>
            </a:pPr>
            <a:r>
              <a:rPr lang="zh-CN" altLang="en-US" sz="2400" b="0">
                <a:ea typeface="微软雅黑" panose="020B0503020204020204" pitchFamily="34" charset="-122"/>
                <a:sym typeface="+mn-lt"/>
              </a:rPr>
              <a:t>若是大于，则弹出</a:t>
            </a:r>
            <a:r>
              <a:rPr lang="en-US" altLang="zh-CN" sz="2400" b="0">
                <a:ea typeface="微软雅黑" panose="020B0503020204020204" pitchFamily="34" charset="-122"/>
                <a:sym typeface="+mn-lt"/>
              </a:rPr>
              <a:t>OPTR</a:t>
            </a:r>
            <a:r>
              <a:rPr lang="zh-CN" altLang="en-US" sz="2400" b="0">
                <a:ea typeface="微软雅黑" panose="020B0503020204020204" pitchFamily="34" charset="-122"/>
                <a:sym typeface="+mn-lt"/>
              </a:rPr>
              <a:t>栈顶的运算符，从</a:t>
            </a:r>
            <a:r>
              <a:rPr lang="en-US" altLang="zh-CN" sz="2400" b="0">
                <a:ea typeface="微软雅黑" panose="020B0503020204020204" pitchFamily="34" charset="-122"/>
                <a:sym typeface="+mn-lt"/>
              </a:rPr>
              <a:t>EXPT</a:t>
            </a:r>
            <a:r>
              <a:rPr lang="zh-CN" altLang="en-US" sz="2400" b="0">
                <a:ea typeface="微软雅黑" panose="020B0503020204020204" pitchFamily="34" charset="-122"/>
                <a:sym typeface="+mn-lt"/>
              </a:rPr>
              <a:t>栈弹出两个表达式子树的根结点，以该运算符为根结点，以</a:t>
            </a:r>
            <a:br>
              <a:rPr lang="en-US" altLang="zh-CN" sz="2400" b="0">
                <a:ea typeface="微软雅黑" panose="020B0503020204020204" pitchFamily="34" charset="-122"/>
                <a:sym typeface="+mn-lt"/>
              </a:rPr>
            </a:br>
            <a:r>
              <a:rPr lang="en-US" altLang="zh-CN" sz="2400" b="0">
                <a:ea typeface="微软雅黑" panose="020B0503020204020204" pitchFamily="34" charset="-122"/>
                <a:sym typeface="+mn-lt"/>
              </a:rPr>
              <a:t>EXPT</a:t>
            </a:r>
            <a:r>
              <a:rPr lang="zh-CN" altLang="en-US" sz="2400" b="0">
                <a:ea typeface="微软雅黑" panose="020B0503020204020204" pitchFamily="34" charset="-122"/>
                <a:sym typeface="+mn-lt"/>
              </a:rPr>
              <a:t>栈中弹出的第二个子树作为左子树，以</a:t>
            </a:r>
            <a:r>
              <a:rPr lang="en-US" altLang="zh-CN" sz="2400" b="0">
                <a:ea typeface="微软雅黑" panose="020B0503020204020204" pitchFamily="34" charset="-122"/>
                <a:sym typeface="+mn-lt"/>
              </a:rPr>
              <a:t>EXPT</a:t>
            </a:r>
            <a:r>
              <a:rPr lang="zh-CN" altLang="en-US" sz="2400" b="0">
                <a:ea typeface="微软雅黑" panose="020B0503020204020204" pitchFamily="34" charset="-122"/>
                <a:sym typeface="+mn-lt"/>
              </a:rPr>
              <a:t>栈中</a:t>
            </a:r>
            <a:br>
              <a:rPr lang="en-US" altLang="zh-CN" sz="2400" b="0">
                <a:ea typeface="微软雅黑" panose="020B0503020204020204" pitchFamily="34" charset="-122"/>
                <a:sym typeface="+mn-lt"/>
              </a:rPr>
            </a:br>
            <a:r>
              <a:rPr lang="zh-CN" altLang="en-US" sz="2400" b="0">
                <a:ea typeface="微软雅黑" panose="020B0503020204020204" pitchFamily="34" charset="-122"/>
                <a:sym typeface="+mn-lt"/>
              </a:rPr>
              <a:t>弹出的第一个子树作为右子树，创建一棵新二叉树，并将该树根结点压入</a:t>
            </a:r>
            <a:r>
              <a:rPr lang="en-US" altLang="zh-CN" sz="2400" b="0">
                <a:ea typeface="微软雅黑" panose="020B0503020204020204" pitchFamily="34" charset="-122"/>
                <a:sym typeface="+mn-lt"/>
              </a:rPr>
              <a:t>EXPT</a:t>
            </a:r>
            <a:r>
              <a:rPr lang="zh-CN" altLang="en-US" sz="2400" b="0">
                <a:ea typeface="微软雅黑" panose="020B0503020204020204" pitchFamily="34" charset="-122"/>
                <a:sym typeface="+mn-lt"/>
              </a:rPr>
              <a:t>栈；</a:t>
            </a:r>
          </a:p>
          <a:p>
            <a:pPr marL="0" lvl="2">
              <a:lnSpc>
                <a:spcPct val="125000"/>
              </a:lnSpc>
              <a:spcBef>
                <a:spcPts val="1200"/>
              </a:spcBef>
              <a:buClr>
                <a:srgbClr val="FF0000"/>
              </a:buClr>
              <a:buFont typeface="Wingdings" pitchFamily="2" charset="2"/>
              <a:buChar char="Ø"/>
            </a:pPr>
            <a:r>
              <a:rPr lang="zh-CN" altLang="en-US" sz="2400" b="0">
                <a:ea typeface="微软雅黑" panose="020B0503020204020204" pitchFamily="34" charset="-122"/>
                <a:sym typeface="+mn-lt"/>
              </a:rPr>
              <a:t>若是等于，则</a:t>
            </a:r>
            <a:r>
              <a:rPr lang="en-US" altLang="zh-CN" sz="2400" b="0">
                <a:ea typeface="微软雅黑" panose="020B0503020204020204" pitchFamily="34" charset="-122"/>
                <a:sym typeface="+mn-lt"/>
              </a:rPr>
              <a:t>OPTR</a:t>
            </a:r>
            <a:r>
              <a:rPr lang="zh-CN" altLang="en-US" sz="2400" b="0">
                <a:ea typeface="微软雅黑" panose="020B0503020204020204" pitchFamily="34" charset="-122"/>
                <a:sym typeface="+mn-lt"/>
              </a:rPr>
              <a:t>的栈顶元素是“</a:t>
            </a: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”且</a:t>
            </a:r>
            <a:r>
              <a:rPr lang="en-US" altLang="zh-CN" sz="2400" b="0">
                <a:ea typeface="微软雅黑" panose="020B0503020204020204" pitchFamily="34" charset="-122"/>
                <a:sym typeface="+mn-lt"/>
              </a:rPr>
              <a:t>ch</a:t>
            </a:r>
            <a:r>
              <a:rPr lang="zh-CN" altLang="en-US" sz="2400" b="0">
                <a:ea typeface="微软雅黑" panose="020B0503020204020204" pitchFamily="34" charset="-122"/>
                <a:sym typeface="+mn-lt"/>
              </a:rPr>
              <a:t>是“</a:t>
            </a: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”，这时弹出</a:t>
            </a:r>
            <a:r>
              <a:rPr lang="en-US" altLang="zh-CN" sz="2400" b="0">
                <a:ea typeface="微软雅黑" panose="020B0503020204020204" pitchFamily="34" charset="-122"/>
                <a:sym typeface="+mn-lt"/>
              </a:rPr>
              <a:t>OPTR</a:t>
            </a:r>
            <a:r>
              <a:rPr lang="zh-CN" altLang="en-US" sz="2400" b="0">
                <a:ea typeface="微软雅黑" panose="020B0503020204020204" pitchFamily="34" charset="-122"/>
                <a:sym typeface="+mn-lt"/>
              </a:rPr>
              <a:t>栈顶的“</a:t>
            </a: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”，相当于括号匹配成功，然后读入下一字符</a:t>
            </a:r>
            <a:r>
              <a:rPr lang="en-US" altLang="zh-CN" sz="2400" b="0">
                <a:ea typeface="微软雅黑" panose="020B0503020204020204" pitchFamily="34" charset="-122"/>
                <a:sym typeface="+mn-lt"/>
              </a:rPr>
              <a:t>ch</a:t>
            </a:r>
            <a:r>
              <a:rPr lang="zh-CN" altLang="en-US" sz="2400" b="0">
                <a:ea typeface="微软雅黑" panose="020B0503020204020204" pitchFamily="34" charset="-122"/>
                <a:sym typeface="+mn-lt"/>
              </a:rPr>
              <a:t>。</a:t>
            </a:r>
          </a:p>
        </p:txBody>
      </p:sp>
      <p:sp>
        <p:nvSpPr>
          <p:cNvPr id="115716" name="Rectangle 154">
            <a:extLst>
              <a:ext uri="{FF2B5EF4-FFF2-40B4-BE49-F238E27FC236}">
                <a16:creationId xmlns:a16="http://schemas.microsoft.com/office/drawing/2014/main" id="{80574BF8-BA39-6646-A23C-F19DF8159B6A}"/>
              </a:ext>
            </a:extLst>
          </p:cNvPr>
          <p:cNvSpPr txBox="1">
            <a:spLocks noChangeArrowheads="1"/>
          </p:cNvSpPr>
          <p:nvPr/>
        </p:nvSpPr>
        <p:spPr bwMode="auto">
          <a:xfrm>
            <a:off x="866775" y="188913"/>
            <a:ext cx="65008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sym typeface="+mn-lt"/>
              </a:rPr>
              <a:t>利用二叉树求解表达式的值</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5055AA-7362-4DF6-B2EB-33F0611D94AE}"/>
              </a:ext>
            </a:extLst>
          </p:cNvPr>
          <p:cNvSpPr/>
          <p:nvPr/>
        </p:nvSpPr>
        <p:spPr bwMode="auto">
          <a:xfrm>
            <a:off x="0" y="1989138"/>
            <a:ext cx="9144000" cy="4319587"/>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116739" name="矩形 3">
            <a:extLst>
              <a:ext uri="{FF2B5EF4-FFF2-40B4-BE49-F238E27FC236}">
                <a16:creationId xmlns:a16="http://schemas.microsoft.com/office/drawing/2014/main" id="{2DD49513-6C31-464C-A504-425944FBD43E}"/>
              </a:ext>
            </a:extLst>
          </p:cNvPr>
          <p:cNvSpPr>
            <a:spLocks noChangeArrowheads="1"/>
          </p:cNvSpPr>
          <p:nvPr/>
        </p:nvSpPr>
        <p:spPr bwMode="auto">
          <a:xfrm>
            <a:off x="0" y="1176338"/>
            <a:ext cx="4932363" cy="503237"/>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109570" name="Text Box 5">
            <a:extLst>
              <a:ext uri="{FF2B5EF4-FFF2-40B4-BE49-F238E27FC236}">
                <a16:creationId xmlns:a16="http://schemas.microsoft.com/office/drawing/2014/main" id="{81B86ECE-20FF-4BC0-9D7B-33C73A397068}"/>
              </a:ext>
            </a:extLst>
          </p:cNvPr>
          <p:cNvSpPr txBox="1">
            <a:spLocks noChangeArrowheads="1"/>
          </p:cNvSpPr>
          <p:nvPr/>
        </p:nvSpPr>
        <p:spPr bwMode="auto">
          <a:xfrm>
            <a:off x="250825" y="1196975"/>
            <a:ext cx="8718550"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zh-CN" altLang="en-US" sz="2400" b="0">
                <a:solidFill>
                  <a:schemeClr val="bg1"/>
                </a:solidFill>
                <a:ea typeface="微软雅黑" panose="020B0503020204020204" pitchFamily="34" charset="-122"/>
                <a:sym typeface="+mn-lt"/>
              </a:rPr>
              <a:t>表达式树的求值</a:t>
            </a:r>
            <a:r>
              <a:rPr lang="en-US" altLang="zh-CN" sz="2400" b="0">
                <a:solidFill>
                  <a:schemeClr val="bg1"/>
                </a:solidFill>
                <a:ea typeface="微软雅黑" panose="020B0503020204020204" pitchFamily="34" charset="-122"/>
                <a:sym typeface="+mn-lt"/>
              </a:rPr>
              <a:t>---【</a:t>
            </a:r>
            <a:r>
              <a:rPr lang="zh-CN" altLang="en-US" sz="2400" b="0">
                <a:solidFill>
                  <a:schemeClr val="bg1"/>
                </a:solidFill>
                <a:ea typeface="微软雅黑" panose="020B0503020204020204" pitchFamily="34" charset="-122"/>
                <a:sym typeface="+mn-lt"/>
              </a:rPr>
              <a:t>算法步骤</a:t>
            </a:r>
            <a:r>
              <a:rPr lang="en-US" altLang="zh-CN" sz="2400" b="0">
                <a:solidFill>
                  <a:schemeClr val="bg1"/>
                </a:solidFill>
                <a:ea typeface="微软雅黑" panose="020B0503020204020204" pitchFamily="34" charset="-122"/>
                <a:sym typeface="+mn-lt"/>
              </a:rPr>
              <a:t>】</a:t>
            </a:r>
          </a:p>
          <a:p>
            <a:pPr>
              <a:spcBef>
                <a:spcPct val="20000"/>
              </a:spcBef>
              <a:buFont typeface="Arial" panose="020B0604020202020204" pitchFamily="34" charset="0"/>
              <a:buNone/>
            </a:pPr>
            <a:endParaRPr lang="en-US" altLang="zh-CN" sz="2400" b="0">
              <a:solidFill>
                <a:srgbClr val="FF0000"/>
              </a:solidFill>
              <a:ea typeface="微软雅黑" panose="020B0503020204020204" pitchFamily="34" charset="-122"/>
              <a:sym typeface="+mn-lt"/>
            </a:endParaRPr>
          </a:p>
          <a:p>
            <a:pPr>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① 设变量</a:t>
            </a:r>
            <a:r>
              <a:rPr lang="en-US" altLang="zh-CN" sz="2400" b="0">
                <a:ea typeface="微软雅黑" panose="020B0503020204020204" pitchFamily="34" charset="-122"/>
                <a:sym typeface="+mn-lt"/>
              </a:rPr>
              <a:t>lvalue</a:t>
            </a:r>
            <a:r>
              <a:rPr lang="zh-CN" altLang="en-US" sz="2400" b="0">
                <a:ea typeface="微软雅黑" panose="020B0503020204020204" pitchFamily="34" charset="-122"/>
                <a:sym typeface="+mn-lt"/>
              </a:rPr>
              <a:t>和</a:t>
            </a:r>
            <a:r>
              <a:rPr lang="en-US" altLang="zh-CN" sz="2400" b="0">
                <a:ea typeface="微软雅黑" panose="020B0503020204020204" pitchFamily="34" charset="-122"/>
                <a:sym typeface="+mn-lt"/>
              </a:rPr>
              <a:t>rvalue</a:t>
            </a:r>
            <a:r>
              <a:rPr lang="zh-CN" altLang="en-US" sz="2400" b="0">
                <a:ea typeface="微软雅黑" panose="020B0503020204020204" pitchFamily="34" charset="-122"/>
                <a:sym typeface="+mn-lt"/>
              </a:rPr>
              <a:t>分别用以记录表达式树中左子树和右子树的值，初始均为</a:t>
            </a:r>
            <a:r>
              <a:rPr lang="en-US" altLang="zh-CN" sz="2400" b="0">
                <a:ea typeface="微软雅黑" panose="020B0503020204020204" pitchFamily="34" charset="-122"/>
                <a:sym typeface="+mn-lt"/>
              </a:rPr>
              <a:t>0</a:t>
            </a:r>
            <a:r>
              <a:rPr lang="zh-CN" altLang="en-US" sz="2400" b="0">
                <a:ea typeface="微软雅黑" panose="020B0503020204020204" pitchFamily="34" charset="-122"/>
                <a:sym typeface="+mn-lt"/>
              </a:rPr>
              <a:t>。</a:t>
            </a:r>
          </a:p>
          <a:p>
            <a:pPr>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②</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如果当前结点为叶子（结点为操作数），则返回该结点的数值，否则（结点为运算符）执行以下操作：</a:t>
            </a:r>
          </a:p>
          <a:p>
            <a:pPr lvl="1">
              <a:lnSpc>
                <a:spcPct val="125000"/>
              </a:lnSpc>
              <a:spcBef>
                <a:spcPct val="20000"/>
              </a:spcBef>
              <a:buFont typeface="Wingdings" pitchFamily="2" charset="2"/>
              <a:buChar char="l"/>
            </a:pPr>
            <a:r>
              <a:rPr lang="zh-CN" altLang="en-US" sz="2400" b="0">
                <a:ea typeface="微软雅黑" panose="020B0503020204020204" pitchFamily="34" charset="-122"/>
                <a:sym typeface="+mn-lt"/>
              </a:rPr>
              <a:t>递归计算左子树的值记为</a:t>
            </a:r>
            <a:r>
              <a:rPr lang="en-US" altLang="zh-CN" sz="2400" b="0">
                <a:ea typeface="微软雅黑" panose="020B0503020204020204" pitchFamily="34" charset="-122"/>
                <a:sym typeface="+mn-lt"/>
              </a:rPr>
              <a:t>lvalue</a:t>
            </a:r>
            <a:r>
              <a:rPr lang="zh-CN" altLang="en-US" sz="2400" b="0">
                <a:ea typeface="微软雅黑" panose="020B0503020204020204" pitchFamily="34" charset="-122"/>
                <a:sym typeface="+mn-lt"/>
              </a:rPr>
              <a:t>；</a:t>
            </a:r>
          </a:p>
          <a:p>
            <a:pPr lvl="1">
              <a:lnSpc>
                <a:spcPct val="125000"/>
              </a:lnSpc>
              <a:spcBef>
                <a:spcPct val="20000"/>
              </a:spcBef>
              <a:buFont typeface="Wingdings" pitchFamily="2" charset="2"/>
              <a:buChar char="l"/>
            </a:pPr>
            <a:r>
              <a:rPr lang="zh-CN" altLang="en-US" sz="2400" b="0">
                <a:ea typeface="微软雅黑" panose="020B0503020204020204" pitchFamily="34" charset="-122"/>
                <a:sym typeface="+mn-lt"/>
              </a:rPr>
              <a:t>递归计算右子树的值记为</a:t>
            </a:r>
            <a:r>
              <a:rPr lang="en-US" altLang="zh-CN" sz="2400" b="0">
                <a:ea typeface="微软雅黑" panose="020B0503020204020204" pitchFamily="34" charset="-122"/>
                <a:sym typeface="+mn-lt"/>
              </a:rPr>
              <a:t>rvalue</a:t>
            </a:r>
            <a:r>
              <a:rPr lang="zh-CN" altLang="en-US" sz="2400" b="0">
                <a:ea typeface="微软雅黑" panose="020B0503020204020204" pitchFamily="34" charset="-122"/>
                <a:sym typeface="+mn-lt"/>
              </a:rPr>
              <a:t>；</a:t>
            </a:r>
          </a:p>
          <a:p>
            <a:pPr lvl="1">
              <a:lnSpc>
                <a:spcPct val="125000"/>
              </a:lnSpc>
              <a:spcBef>
                <a:spcPct val="20000"/>
              </a:spcBef>
              <a:buFont typeface="Wingdings" pitchFamily="2" charset="2"/>
              <a:buChar char="l"/>
            </a:pPr>
            <a:r>
              <a:rPr lang="zh-CN" altLang="en-US" sz="2400" b="0">
                <a:ea typeface="微软雅黑" panose="020B0503020204020204" pitchFamily="34" charset="-122"/>
                <a:sym typeface="+mn-lt"/>
              </a:rPr>
              <a:t>根据当前结点运算符的类型，将</a:t>
            </a:r>
            <a:r>
              <a:rPr lang="en-US" altLang="zh-CN" sz="2400" b="0">
                <a:ea typeface="微软雅黑" panose="020B0503020204020204" pitchFamily="34" charset="-122"/>
                <a:sym typeface="+mn-lt"/>
              </a:rPr>
              <a:t>lvalue</a:t>
            </a:r>
            <a:r>
              <a:rPr lang="zh-CN" altLang="en-US" sz="2400" b="0">
                <a:ea typeface="微软雅黑" panose="020B0503020204020204" pitchFamily="34" charset="-122"/>
                <a:sym typeface="+mn-lt"/>
              </a:rPr>
              <a:t>和</a:t>
            </a:r>
            <a:r>
              <a:rPr lang="en-US" altLang="zh-CN" sz="2400" b="0">
                <a:ea typeface="微软雅黑" panose="020B0503020204020204" pitchFamily="34" charset="-122"/>
                <a:sym typeface="+mn-lt"/>
              </a:rPr>
              <a:t>rvalue</a:t>
            </a:r>
            <a:r>
              <a:rPr lang="zh-CN" altLang="en-US" sz="2400" b="0">
                <a:ea typeface="微软雅黑" panose="020B0503020204020204" pitchFamily="34" charset="-122"/>
                <a:sym typeface="+mn-lt"/>
              </a:rPr>
              <a:t>进行相应运算并返回。</a:t>
            </a:r>
          </a:p>
        </p:txBody>
      </p:sp>
      <p:sp>
        <p:nvSpPr>
          <p:cNvPr id="116741" name="Rectangle 154">
            <a:extLst>
              <a:ext uri="{FF2B5EF4-FFF2-40B4-BE49-F238E27FC236}">
                <a16:creationId xmlns:a16="http://schemas.microsoft.com/office/drawing/2014/main" id="{C0BE179C-6663-5A4D-AB01-CE8AC8F8020A}"/>
              </a:ext>
            </a:extLst>
          </p:cNvPr>
          <p:cNvSpPr txBox="1">
            <a:spLocks noChangeArrowheads="1"/>
          </p:cNvSpPr>
          <p:nvPr/>
        </p:nvSpPr>
        <p:spPr bwMode="auto">
          <a:xfrm>
            <a:off x="866775" y="188913"/>
            <a:ext cx="65008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sym typeface="+mn-lt"/>
              </a:rPr>
              <a:t>利用二叉树求解表达式的值</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66">
            <a:extLst>
              <a:ext uri="{FF2B5EF4-FFF2-40B4-BE49-F238E27FC236}">
                <a16:creationId xmlns:a16="http://schemas.microsoft.com/office/drawing/2014/main" id="{D5B55AA9-6340-4B64-B5E6-4D0AB0147C4E}"/>
              </a:ext>
            </a:extLst>
          </p:cNvPr>
          <p:cNvSpPr>
            <a:spLocks noChangeArrowheads="1"/>
          </p:cNvSpPr>
          <p:nvPr/>
        </p:nvSpPr>
        <p:spPr bwMode="auto">
          <a:xfrm>
            <a:off x="827088" y="179388"/>
            <a:ext cx="39227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基本术语</a:t>
            </a:r>
          </a:p>
        </p:txBody>
      </p:sp>
      <p:sp>
        <p:nvSpPr>
          <p:cNvPr id="6" name="Rectangle 3">
            <a:extLst>
              <a:ext uri="{FF2B5EF4-FFF2-40B4-BE49-F238E27FC236}">
                <a16:creationId xmlns:a16="http://schemas.microsoft.com/office/drawing/2014/main" id="{B6A202BA-5AFD-1E4D-8159-40AED2F1ECF3}"/>
              </a:ext>
            </a:extLst>
          </p:cNvPr>
          <p:cNvSpPr txBox="1">
            <a:spLocks noChangeArrowheads="1"/>
          </p:cNvSpPr>
          <p:nvPr/>
        </p:nvSpPr>
        <p:spPr>
          <a:xfrm>
            <a:off x="107951" y="692150"/>
            <a:ext cx="4641850" cy="5833194"/>
          </a:xfrm>
          <a:prstGeom prst="rect">
            <a:avLst/>
          </a:prstGeom>
        </p:spPr>
        <p:txBody>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eaLnBrk="1" hangingPunct="1">
              <a:lnSpc>
                <a:spcPct val="150000"/>
              </a:lnSpc>
            </a:pPr>
            <a:r>
              <a:rPr lang="en-US" altLang="zh-CN" sz="1800" b="0" kern="0" dirty="0"/>
              <a:t>     </a:t>
            </a:r>
            <a:r>
              <a:rPr lang="zh-CN" altLang="zh-CN" sz="1800" b="0" kern="0" dirty="0">
                <a:solidFill>
                  <a:srgbClr val="FF0000"/>
                </a:solidFill>
              </a:rPr>
              <a:t>树的结点：</a:t>
            </a:r>
            <a:r>
              <a:rPr lang="zh-CN" altLang="zh-CN" sz="1800" b="0" kern="0" dirty="0"/>
              <a:t>包含一个数据元素及若干指向子树分支的信息。</a:t>
            </a:r>
          </a:p>
          <a:p>
            <a:pPr eaLnBrk="1" hangingPunct="1">
              <a:lnSpc>
                <a:spcPct val="150000"/>
              </a:lnSpc>
            </a:pPr>
            <a:r>
              <a:rPr lang="en-US" altLang="zh-CN" sz="1800" b="0" kern="0" dirty="0"/>
              <a:t>     </a:t>
            </a:r>
            <a:r>
              <a:rPr lang="zh-CN" altLang="zh-CN" sz="1800" b="0" kern="0" dirty="0">
                <a:solidFill>
                  <a:srgbClr val="FF0000"/>
                </a:solidFill>
              </a:rPr>
              <a:t>结点的度：</a:t>
            </a:r>
            <a:r>
              <a:rPr lang="zh-CN" altLang="zh-CN" sz="1800" b="0" kern="0" dirty="0"/>
              <a:t>一个结点拥有子树的个数称为结点的度。例如，结点</a:t>
            </a:r>
            <a:r>
              <a:rPr lang="en-US" altLang="zh-CN" sz="1800" b="0" kern="0" dirty="0"/>
              <a:t>’C’</a:t>
            </a:r>
            <a:r>
              <a:rPr lang="zh-CN" altLang="zh-CN" sz="1800" b="0" kern="0" dirty="0"/>
              <a:t>有</a:t>
            </a:r>
            <a:r>
              <a:rPr lang="en-US" altLang="zh-CN" sz="1800" b="0" kern="0" dirty="0"/>
              <a:t>3</a:t>
            </a:r>
            <a:r>
              <a:rPr lang="zh-CN" altLang="zh-CN" sz="1800" b="0" kern="0" dirty="0"/>
              <a:t>个子树，度为</a:t>
            </a:r>
            <a:r>
              <a:rPr lang="en-US" altLang="zh-CN" sz="1800" b="0" kern="0" dirty="0"/>
              <a:t>3</a:t>
            </a:r>
            <a:r>
              <a:rPr lang="zh-CN" altLang="zh-CN" sz="1800" b="0" kern="0" dirty="0"/>
              <a:t>。</a:t>
            </a:r>
          </a:p>
          <a:p>
            <a:pPr eaLnBrk="1" hangingPunct="1">
              <a:lnSpc>
                <a:spcPct val="150000"/>
              </a:lnSpc>
            </a:pPr>
            <a:r>
              <a:rPr lang="en-US" altLang="zh-CN" sz="1800" b="0" kern="0" dirty="0">
                <a:solidFill>
                  <a:srgbClr val="FF0000"/>
                </a:solidFill>
              </a:rPr>
              <a:t>     </a:t>
            </a:r>
            <a:r>
              <a:rPr lang="zh-CN" altLang="zh-CN" sz="1800" b="0" kern="0" dirty="0">
                <a:solidFill>
                  <a:srgbClr val="FF0000"/>
                </a:solidFill>
              </a:rPr>
              <a:t>叶子结点：</a:t>
            </a:r>
            <a:r>
              <a:rPr lang="zh-CN" altLang="zh-CN" sz="1800" b="0" kern="0" dirty="0"/>
              <a:t>也称为终端结点，没有子树的结点也就是度为零的结点称为叶子结点。例如，结点</a:t>
            </a:r>
            <a:r>
              <a:rPr lang="en-US" altLang="zh-CN" sz="1800" b="0" kern="0" dirty="0"/>
              <a:t>’K’</a:t>
            </a:r>
            <a:r>
              <a:rPr lang="zh-CN" altLang="zh-CN" sz="1800" b="0" kern="0" dirty="0"/>
              <a:t>和</a:t>
            </a:r>
            <a:r>
              <a:rPr lang="en-US" altLang="zh-CN" sz="1800" b="0" kern="0" dirty="0"/>
              <a:t>’L’</a:t>
            </a:r>
            <a:r>
              <a:rPr lang="zh-CN" altLang="zh-CN" sz="1800" b="0" kern="0" dirty="0"/>
              <a:t>不存在子树，度为</a:t>
            </a:r>
            <a:r>
              <a:rPr lang="en-US" altLang="zh-CN" sz="1800" b="0" kern="0" dirty="0"/>
              <a:t>0</a:t>
            </a:r>
            <a:r>
              <a:rPr lang="zh-CN" altLang="zh-CN" sz="1800" b="0" kern="0" dirty="0"/>
              <a:t>，称为叶子结点，</a:t>
            </a:r>
            <a:r>
              <a:rPr lang="en-US" altLang="zh-CN" sz="1800" b="0" kern="0" dirty="0"/>
              <a:t>’F’</a:t>
            </a:r>
            <a:r>
              <a:rPr lang="zh-CN" altLang="zh-CN" sz="1800" b="0" kern="0" dirty="0"/>
              <a:t>、</a:t>
            </a:r>
            <a:r>
              <a:rPr lang="en-US" altLang="zh-CN" sz="1800" b="0" kern="0" dirty="0"/>
              <a:t>’M’</a:t>
            </a:r>
            <a:r>
              <a:rPr lang="zh-CN" altLang="zh-CN" sz="1800" b="0" kern="0" dirty="0"/>
              <a:t>、</a:t>
            </a:r>
            <a:r>
              <a:rPr lang="en-US" altLang="zh-CN" sz="1800" b="0" kern="0" dirty="0"/>
              <a:t>’H’</a:t>
            </a:r>
            <a:r>
              <a:rPr lang="zh-CN" altLang="zh-CN" sz="1800" b="0" kern="0" dirty="0"/>
              <a:t>、</a:t>
            </a:r>
            <a:r>
              <a:rPr lang="en-US" altLang="zh-CN" sz="1800" b="0" kern="0" dirty="0"/>
              <a:t>’N’</a:t>
            </a:r>
            <a:r>
              <a:rPr lang="zh-CN" altLang="zh-CN" sz="1800" b="0" kern="0" dirty="0"/>
              <a:t>和</a:t>
            </a:r>
            <a:r>
              <a:rPr lang="en-US" altLang="zh-CN" sz="1800" b="0" kern="0" dirty="0"/>
              <a:t>’J’</a:t>
            </a:r>
            <a:r>
              <a:rPr lang="zh-CN" altLang="zh-CN" sz="1800" b="0" kern="0" dirty="0"/>
              <a:t>也是叶子结点。</a:t>
            </a:r>
          </a:p>
          <a:p>
            <a:pPr eaLnBrk="1" hangingPunct="1">
              <a:lnSpc>
                <a:spcPct val="150000"/>
              </a:lnSpc>
            </a:pPr>
            <a:r>
              <a:rPr lang="en-US" altLang="zh-CN" sz="1800" b="0" kern="0" dirty="0">
                <a:solidFill>
                  <a:srgbClr val="FF0000"/>
                </a:solidFill>
              </a:rPr>
              <a:t>     </a:t>
            </a:r>
            <a:r>
              <a:rPr lang="zh-CN" altLang="zh-CN" sz="1800" b="0" kern="0" dirty="0">
                <a:solidFill>
                  <a:srgbClr val="FF0000"/>
                </a:solidFill>
              </a:rPr>
              <a:t>分支结点：</a:t>
            </a:r>
            <a:r>
              <a:rPr lang="zh-CN" altLang="zh-CN" sz="1800" b="0" kern="0" dirty="0"/>
              <a:t>也称为非终端结点，度不为零的结点称为非终端结点。例如，</a:t>
            </a:r>
            <a:r>
              <a:rPr lang="en-US" altLang="zh-CN" sz="1800" b="0" kern="0" dirty="0"/>
              <a:t>’B’</a:t>
            </a:r>
            <a:r>
              <a:rPr lang="zh-CN" altLang="zh-CN" sz="1800" b="0" kern="0" dirty="0"/>
              <a:t>、</a:t>
            </a:r>
            <a:r>
              <a:rPr lang="en-US" altLang="zh-CN" sz="1800" b="0" kern="0" dirty="0"/>
              <a:t>’C’</a:t>
            </a:r>
            <a:r>
              <a:rPr lang="zh-CN" altLang="zh-CN" sz="1800" b="0" kern="0" dirty="0"/>
              <a:t>、</a:t>
            </a:r>
            <a:r>
              <a:rPr lang="en-US" altLang="zh-CN" sz="1800" b="0" kern="0" dirty="0"/>
              <a:t>’D’</a:t>
            </a:r>
            <a:r>
              <a:rPr lang="zh-CN" altLang="zh-CN" sz="1800" b="0" kern="0" dirty="0"/>
              <a:t>、</a:t>
            </a:r>
            <a:r>
              <a:rPr lang="en-US" altLang="zh-CN" sz="1800" b="0" kern="0" dirty="0"/>
              <a:t>’E’</a:t>
            </a:r>
            <a:r>
              <a:rPr lang="zh-CN" altLang="zh-CN" sz="1800" b="0" kern="0" dirty="0"/>
              <a:t>等都是分支结点。</a:t>
            </a:r>
          </a:p>
        </p:txBody>
      </p:sp>
      <p:sp>
        <p:nvSpPr>
          <p:cNvPr id="7" name="矩形 2">
            <a:extLst>
              <a:ext uri="{FF2B5EF4-FFF2-40B4-BE49-F238E27FC236}">
                <a16:creationId xmlns:a16="http://schemas.microsoft.com/office/drawing/2014/main" id="{87665167-5CC4-6C4E-AE7A-456A3DF61537}"/>
              </a:ext>
            </a:extLst>
          </p:cNvPr>
          <p:cNvSpPr>
            <a:spLocks noChangeArrowheads="1"/>
          </p:cNvSpPr>
          <p:nvPr/>
        </p:nvSpPr>
        <p:spPr bwMode="auto">
          <a:xfrm>
            <a:off x="5364088" y="809781"/>
            <a:ext cx="3024187"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a:lnSpc>
                <a:spcPct val="150000"/>
              </a:lnSpc>
              <a:spcBef>
                <a:spcPct val="0"/>
              </a:spcBef>
              <a:buSzTx/>
              <a:buFontTx/>
              <a:buNone/>
            </a:pPr>
            <a:r>
              <a:rPr lang="en-US" altLang="zh-CN" b="0" dirty="0">
                <a:solidFill>
                  <a:srgbClr val="360207"/>
                </a:solidFill>
              </a:rPr>
              <a:t> </a:t>
            </a:r>
            <a:r>
              <a:rPr lang="zh-CN" altLang="zh-CN" b="0" dirty="0">
                <a:solidFill>
                  <a:srgbClr val="FF0000"/>
                </a:solidFill>
              </a:rPr>
              <a:t>孩子结点：</a:t>
            </a:r>
            <a:r>
              <a:rPr lang="zh-CN" altLang="zh-CN" b="0" dirty="0">
                <a:solidFill>
                  <a:srgbClr val="360207"/>
                </a:solidFill>
              </a:rPr>
              <a:t>一个结点的子树的根结点称为孩子结点。例如，</a:t>
            </a:r>
            <a:r>
              <a:rPr lang="en-US" altLang="zh-CN" b="0" dirty="0">
                <a:solidFill>
                  <a:srgbClr val="360207"/>
                </a:solidFill>
              </a:rPr>
              <a:t>{E,K,L}</a:t>
            </a:r>
            <a:r>
              <a:rPr lang="zh-CN" altLang="zh-CN" b="0" dirty="0">
                <a:solidFill>
                  <a:srgbClr val="360207"/>
                </a:solidFill>
              </a:rPr>
              <a:t>是根结点</a:t>
            </a:r>
            <a:r>
              <a:rPr lang="en-US" altLang="zh-CN" b="0" dirty="0">
                <a:solidFill>
                  <a:srgbClr val="360207"/>
                </a:solidFill>
              </a:rPr>
              <a:t>’B’</a:t>
            </a:r>
            <a:r>
              <a:rPr lang="zh-CN" altLang="zh-CN" b="0" dirty="0">
                <a:solidFill>
                  <a:srgbClr val="360207"/>
                </a:solidFill>
              </a:rPr>
              <a:t>的子树，而</a:t>
            </a:r>
            <a:r>
              <a:rPr lang="en-US" altLang="zh-CN" b="0" dirty="0">
                <a:solidFill>
                  <a:srgbClr val="360207"/>
                </a:solidFill>
              </a:rPr>
              <a:t>’E’</a:t>
            </a:r>
            <a:r>
              <a:rPr lang="zh-CN" altLang="zh-CN" b="0" dirty="0">
                <a:solidFill>
                  <a:srgbClr val="360207"/>
                </a:solidFill>
              </a:rPr>
              <a:t>又是这棵子树的根结点，因此，</a:t>
            </a:r>
            <a:r>
              <a:rPr lang="en-US" altLang="zh-CN" b="0" dirty="0">
                <a:solidFill>
                  <a:srgbClr val="360207"/>
                </a:solidFill>
              </a:rPr>
              <a:t>’E’</a:t>
            </a:r>
            <a:r>
              <a:rPr lang="zh-CN" altLang="zh-CN" b="0" dirty="0">
                <a:solidFill>
                  <a:srgbClr val="360207"/>
                </a:solidFill>
              </a:rPr>
              <a:t>是</a:t>
            </a:r>
            <a:r>
              <a:rPr lang="en-US" altLang="zh-CN" b="0" dirty="0">
                <a:solidFill>
                  <a:srgbClr val="360207"/>
                </a:solidFill>
              </a:rPr>
              <a:t>’B’</a:t>
            </a:r>
            <a:r>
              <a:rPr lang="zh-CN" altLang="zh-CN" b="0" dirty="0">
                <a:solidFill>
                  <a:srgbClr val="360207"/>
                </a:solidFill>
              </a:rPr>
              <a:t>孩子结点。</a:t>
            </a:r>
            <a:endParaRPr lang="zh-CN" altLang="en-US" b="0" dirty="0">
              <a:solidFill>
                <a:srgbClr val="360207"/>
              </a:solidFill>
            </a:endParaRPr>
          </a:p>
        </p:txBody>
      </p:sp>
      <p:pic>
        <p:nvPicPr>
          <p:cNvPr id="8" name="图片 1">
            <a:extLst>
              <a:ext uri="{FF2B5EF4-FFF2-40B4-BE49-F238E27FC236}">
                <a16:creationId xmlns:a16="http://schemas.microsoft.com/office/drawing/2014/main" id="{A12E2081-6278-3E46-86E8-2E1AD5329C8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80112" y="3933056"/>
            <a:ext cx="2089150"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721349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7" name="AutoShape 5">
            <a:extLst>
              <a:ext uri="{FF2B5EF4-FFF2-40B4-BE49-F238E27FC236}">
                <a16:creationId xmlns:a16="http://schemas.microsoft.com/office/drawing/2014/main" id="{CAC99EE4-5159-44DC-A383-5DD8C8137999}"/>
              </a:ext>
            </a:extLst>
          </p:cNvPr>
          <p:cNvSpPr>
            <a:spLocks/>
          </p:cNvSpPr>
          <p:nvPr/>
        </p:nvSpPr>
        <p:spPr bwMode="auto">
          <a:xfrm>
            <a:off x="3419475" y="1219200"/>
            <a:ext cx="271463" cy="3517900"/>
          </a:xfrm>
          <a:prstGeom prst="leftBrace">
            <a:avLst>
              <a:gd name="adj1" fmla="val 100251"/>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9798" name="Rectangle 6">
            <a:extLst>
              <a:ext uri="{FF2B5EF4-FFF2-40B4-BE49-F238E27FC236}">
                <a16:creationId xmlns:a16="http://schemas.microsoft.com/office/drawing/2014/main" id="{B18B874F-9365-46CE-8FD4-9B61D083BB58}"/>
              </a:ext>
            </a:extLst>
          </p:cNvPr>
          <p:cNvSpPr>
            <a:spLocks noChangeArrowheads="1"/>
          </p:cNvSpPr>
          <p:nvPr/>
        </p:nvSpPr>
        <p:spPr bwMode="auto">
          <a:xfrm>
            <a:off x="3790950" y="1079500"/>
            <a:ext cx="2382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1</a:t>
            </a:r>
            <a:r>
              <a:rPr lang="zh-CN" altLang="en-US" sz="2400" b="0">
                <a:solidFill>
                  <a:schemeClr val="hlink"/>
                </a:solidFill>
                <a:ea typeface="微软雅黑" panose="020B0503020204020204" pitchFamily="34" charset="-122"/>
                <a:sym typeface="+mn-lt"/>
              </a:rPr>
              <a:t>、定义和</a:t>
            </a:r>
            <a:r>
              <a:rPr lang="zh-CN" altLang="en-US" sz="2400" b="0">
                <a:solidFill>
                  <a:srgbClr val="FF3300"/>
                </a:solidFill>
                <a:ea typeface="微软雅黑" panose="020B0503020204020204" pitchFamily="34" charset="-122"/>
                <a:sym typeface="+mn-lt"/>
              </a:rPr>
              <a:t>性质</a:t>
            </a:r>
          </a:p>
        </p:txBody>
      </p:sp>
      <p:sp>
        <p:nvSpPr>
          <p:cNvPr id="929799" name="Rectangle 7">
            <a:extLst>
              <a:ext uri="{FF2B5EF4-FFF2-40B4-BE49-F238E27FC236}">
                <a16:creationId xmlns:a16="http://schemas.microsoft.com/office/drawing/2014/main" id="{90CB26B2-114C-4B08-80D9-D5123487A230}"/>
              </a:ext>
            </a:extLst>
          </p:cNvPr>
          <p:cNvSpPr>
            <a:spLocks noChangeArrowheads="1"/>
          </p:cNvSpPr>
          <p:nvPr/>
        </p:nvSpPr>
        <p:spPr bwMode="auto">
          <a:xfrm>
            <a:off x="3681413" y="1881188"/>
            <a:ext cx="2319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2</a:t>
            </a:r>
            <a:r>
              <a:rPr lang="zh-CN" altLang="en-US" sz="2400" b="0">
                <a:solidFill>
                  <a:schemeClr val="hlink"/>
                </a:solidFill>
                <a:ea typeface="微软雅黑" panose="020B0503020204020204" pitchFamily="34" charset="-122"/>
                <a:sym typeface="+mn-lt"/>
              </a:rPr>
              <a:t>、存储结构</a:t>
            </a:r>
          </a:p>
        </p:txBody>
      </p:sp>
      <p:sp>
        <p:nvSpPr>
          <p:cNvPr id="929800" name="Rectangle 8">
            <a:extLst>
              <a:ext uri="{FF2B5EF4-FFF2-40B4-BE49-F238E27FC236}">
                <a16:creationId xmlns:a16="http://schemas.microsoft.com/office/drawing/2014/main" id="{200A2747-B19E-4730-8F00-3152C70B8146}"/>
              </a:ext>
            </a:extLst>
          </p:cNvPr>
          <p:cNvSpPr>
            <a:spLocks noChangeArrowheads="1"/>
          </p:cNvSpPr>
          <p:nvPr/>
        </p:nvSpPr>
        <p:spPr bwMode="auto">
          <a:xfrm>
            <a:off x="3776663" y="3379788"/>
            <a:ext cx="1566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3</a:t>
            </a:r>
            <a:r>
              <a:rPr lang="zh-CN" altLang="en-US" sz="2400" b="0">
                <a:solidFill>
                  <a:schemeClr val="hlink"/>
                </a:solidFill>
                <a:ea typeface="微软雅黑" panose="020B0503020204020204" pitchFamily="34" charset="-122"/>
                <a:sym typeface="+mn-lt"/>
              </a:rPr>
              <a:t>、</a:t>
            </a:r>
            <a:r>
              <a:rPr lang="zh-CN" altLang="en-US" sz="2400" b="0">
                <a:solidFill>
                  <a:srgbClr val="FF3300"/>
                </a:solidFill>
                <a:ea typeface="微软雅黑" panose="020B0503020204020204" pitchFamily="34" charset="-122"/>
                <a:sym typeface="+mn-lt"/>
              </a:rPr>
              <a:t>遍历</a:t>
            </a:r>
          </a:p>
        </p:txBody>
      </p:sp>
      <p:sp>
        <p:nvSpPr>
          <p:cNvPr id="929801" name="Rectangle 9">
            <a:extLst>
              <a:ext uri="{FF2B5EF4-FFF2-40B4-BE49-F238E27FC236}">
                <a16:creationId xmlns:a16="http://schemas.microsoft.com/office/drawing/2014/main" id="{ED50EBDB-1F9B-474F-A0E4-7AE970A96163}"/>
              </a:ext>
            </a:extLst>
          </p:cNvPr>
          <p:cNvSpPr>
            <a:spLocks noChangeArrowheads="1"/>
          </p:cNvSpPr>
          <p:nvPr/>
        </p:nvSpPr>
        <p:spPr bwMode="auto">
          <a:xfrm>
            <a:off x="3783013" y="4484688"/>
            <a:ext cx="3008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4</a:t>
            </a:r>
            <a:r>
              <a:rPr lang="zh-CN" altLang="en-US" sz="2400" b="0">
                <a:solidFill>
                  <a:schemeClr val="hlink"/>
                </a:solidFill>
                <a:ea typeface="微软雅黑" panose="020B0503020204020204" pitchFamily="34" charset="-122"/>
                <a:sym typeface="+mn-lt"/>
              </a:rPr>
              <a:t>、线索化：线索树</a:t>
            </a:r>
          </a:p>
        </p:txBody>
      </p:sp>
      <p:grpSp>
        <p:nvGrpSpPr>
          <p:cNvPr id="2" name="Group 10">
            <a:extLst>
              <a:ext uri="{FF2B5EF4-FFF2-40B4-BE49-F238E27FC236}">
                <a16:creationId xmlns:a16="http://schemas.microsoft.com/office/drawing/2014/main" id="{17029680-D969-E740-9C8A-01C8C756C304}"/>
              </a:ext>
            </a:extLst>
          </p:cNvPr>
          <p:cNvGrpSpPr>
            <a:grpSpLocks/>
          </p:cNvGrpSpPr>
          <p:nvPr/>
        </p:nvGrpSpPr>
        <p:grpSpPr bwMode="auto">
          <a:xfrm>
            <a:off x="5673725" y="1628775"/>
            <a:ext cx="1622425" cy="1057275"/>
            <a:chOff x="3896" y="1609"/>
            <a:chExt cx="838" cy="666"/>
          </a:xfrm>
        </p:grpSpPr>
        <p:sp>
          <p:nvSpPr>
            <p:cNvPr id="110600" name="AutoShape 11">
              <a:extLst>
                <a:ext uri="{FF2B5EF4-FFF2-40B4-BE49-F238E27FC236}">
                  <a16:creationId xmlns:a16="http://schemas.microsoft.com/office/drawing/2014/main" id="{57B3BA8F-7F96-4C5D-8FE0-1674576E9FA3}"/>
                </a:ext>
              </a:extLst>
            </p:cNvPr>
            <p:cNvSpPr>
              <a:spLocks/>
            </p:cNvSpPr>
            <p:nvPr/>
          </p:nvSpPr>
          <p:spPr bwMode="auto">
            <a:xfrm>
              <a:off x="3896" y="1696"/>
              <a:ext cx="184" cy="472"/>
            </a:xfrm>
            <a:prstGeom prst="leftBrace">
              <a:avLst>
                <a:gd name="adj1" fmla="val 2135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0601" name="Rectangle 12">
              <a:extLst>
                <a:ext uri="{FF2B5EF4-FFF2-40B4-BE49-F238E27FC236}">
                  <a16:creationId xmlns:a16="http://schemas.microsoft.com/office/drawing/2014/main" id="{814D7CC2-E20D-42A0-B40A-F9C3152DF8DD}"/>
                </a:ext>
              </a:extLst>
            </p:cNvPr>
            <p:cNvSpPr>
              <a:spLocks noChangeArrowheads="1"/>
            </p:cNvSpPr>
            <p:nvPr/>
          </p:nvSpPr>
          <p:spPr bwMode="auto">
            <a:xfrm>
              <a:off x="4095" y="1609"/>
              <a:ext cx="6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000" b="0">
                  <a:solidFill>
                    <a:schemeClr val="hlink"/>
                  </a:solidFill>
                  <a:ea typeface="微软雅黑" panose="020B0503020204020204" pitchFamily="34" charset="-122"/>
                  <a:sym typeface="+mn-lt"/>
                </a:rPr>
                <a:t>顺序结构</a:t>
              </a:r>
            </a:p>
          </p:txBody>
        </p:sp>
        <p:sp>
          <p:nvSpPr>
            <p:cNvPr id="110602" name="Rectangle 13">
              <a:extLst>
                <a:ext uri="{FF2B5EF4-FFF2-40B4-BE49-F238E27FC236}">
                  <a16:creationId xmlns:a16="http://schemas.microsoft.com/office/drawing/2014/main" id="{A5B83DE1-786D-49E1-80BB-558257A0E0BC}"/>
                </a:ext>
              </a:extLst>
            </p:cNvPr>
            <p:cNvSpPr>
              <a:spLocks noChangeArrowheads="1"/>
            </p:cNvSpPr>
            <p:nvPr/>
          </p:nvSpPr>
          <p:spPr bwMode="auto">
            <a:xfrm>
              <a:off x="4111" y="2025"/>
              <a:ext cx="6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000" b="0">
                  <a:solidFill>
                    <a:schemeClr val="hlink"/>
                  </a:solidFill>
                  <a:ea typeface="微软雅黑" panose="020B0503020204020204" pitchFamily="34" charset="-122"/>
                  <a:sym typeface="+mn-lt"/>
                </a:rPr>
                <a:t>链式结构</a:t>
              </a:r>
            </a:p>
          </p:txBody>
        </p:sp>
      </p:grpSp>
      <p:grpSp>
        <p:nvGrpSpPr>
          <p:cNvPr id="3" name="Group 14">
            <a:extLst>
              <a:ext uri="{FF2B5EF4-FFF2-40B4-BE49-F238E27FC236}">
                <a16:creationId xmlns:a16="http://schemas.microsoft.com/office/drawing/2014/main" id="{46EF5496-90D3-C24E-92F0-04B64A69104E}"/>
              </a:ext>
            </a:extLst>
          </p:cNvPr>
          <p:cNvGrpSpPr>
            <a:grpSpLocks/>
          </p:cNvGrpSpPr>
          <p:nvPr/>
        </p:nvGrpSpPr>
        <p:grpSpPr bwMode="auto">
          <a:xfrm>
            <a:off x="7185025" y="2073275"/>
            <a:ext cx="1635125" cy="811213"/>
            <a:chOff x="4768" y="1889"/>
            <a:chExt cx="699" cy="511"/>
          </a:xfrm>
        </p:grpSpPr>
        <p:sp>
          <p:nvSpPr>
            <p:cNvPr id="110604" name="AutoShape 15">
              <a:extLst>
                <a:ext uri="{FF2B5EF4-FFF2-40B4-BE49-F238E27FC236}">
                  <a16:creationId xmlns:a16="http://schemas.microsoft.com/office/drawing/2014/main" id="{289A6E59-3A48-4F66-999C-ADA8AA6873B7}"/>
                </a:ext>
              </a:extLst>
            </p:cNvPr>
            <p:cNvSpPr>
              <a:spLocks/>
            </p:cNvSpPr>
            <p:nvPr/>
          </p:nvSpPr>
          <p:spPr bwMode="auto">
            <a:xfrm>
              <a:off x="4768" y="1984"/>
              <a:ext cx="184" cy="344"/>
            </a:xfrm>
            <a:prstGeom prst="leftBrace">
              <a:avLst>
                <a:gd name="adj1" fmla="val 15562"/>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0605" name="Rectangle 16">
              <a:extLst>
                <a:ext uri="{FF2B5EF4-FFF2-40B4-BE49-F238E27FC236}">
                  <a16:creationId xmlns:a16="http://schemas.microsoft.com/office/drawing/2014/main" id="{EEC4D382-CBCE-452B-A2B2-926907F30FF7}"/>
                </a:ext>
              </a:extLst>
            </p:cNvPr>
            <p:cNvSpPr>
              <a:spLocks noChangeArrowheads="1"/>
            </p:cNvSpPr>
            <p:nvPr/>
          </p:nvSpPr>
          <p:spPr bwMode="auto">
            <a:xfrm>
              <a:off x="4995" y="1889"/>
              <a:ext cx="4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1800" b="0">
                  <a:solidFill>
                    <a:srgbClr val="FF3300"/>
                  </a:solidFill>
                  <a:ea typeface="微软雅黑" panose="020B0503020204020204" pitchFamily="34" charset="-122"/>
                  <a:sym typeface="+mn-lt"/>
                </a:rPr>
                <a:t>二叉链表</a:t>
              </a:r>
            </a:p>
          </p:txBody>
        </p:sp>
        <p:sp>
          <p:nvSpPr>
            <p:cNvPr id="110606" name="Rectangle 17">
              <a:extLst>
                <a:ext uri="{FF2B5EF4-FFF2-40B4-BE49-F238E27FC236}">
                  <a16:creationId xmlns:a16="http://schemas.microsoft.com/office/drawing/2014/main" id="{A5780EC8-75EF-44D4-8198-C64F4F00CD75}"/>
                </a:ext>
              </a:extLst>
            </p:cNvPr>
            <p:cNvSpPr>
              <a:spLocks noChangeArrowheads="1"/>
            </p:cNvSpPr>
            <p:nvPr/>
          </p:nvSpPr>
          <p:spPr bwMode="auto">
            <a:xfrm>
              <a:off x="4995" y="2169"/>
              <a:ext cx="4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1800" b="0">
                  <a:solidFill>
                    <a:schemeClr val="hlink"/>
                  </a:solidFill>
                  <a:ea typeface="微软雅黑" panose="020B0503020204020204" pitchFamily="34" charset="-122"/>
                  <a:sym typeface="+mn-lt"/>
                </a:rPr>
                <a:t>三叉链表</a:t>
              </a:r>
            </a:p>
          </p:txBody>
        </p:sp>
      </p:grpSp>
      <p:grpSp>
        <p:nvGrpSpPr>
          <p:cNvPr id="4" name="Group 23">
            <a:extLst>
              <a:ext uri="{FF2B5EF4-FFF2-40B4-BE49-F238E27FC236}">
                <a16:creationId xmlns:a16="http://schemas.microsoft.com/office/drawing/2014/main" id="{BBBD374E-A966-2E46-8B7F-247184693170}"/>
              </a:ext>
            </a:extLst>
          </p:cNvPr>
          <p:cNvGrpSpPr>
            <a:grpSpLocks/>
          </p:cNvGrpSpPr>
          <p:nvPr/>
        </p:nvGrpSpPr>
        <p:grpSpPr bwMode="auto">
          <a:xfrm>
            <a:off x="554038" y="1422400"/>
            <a:ext cx="2763837" cy="2032000"/>
            <a:chOff x="920" y="1416"/>
            <a:chExt cx="1600" cy="1280"/>
          </a:xfrm>
        </p:grpSpPr>
        <p:sp>
          <p:nvSpPr>
            <p:cNvPr id="110608" name="Oval 24">
              <a:extLst>
                <a:ext uri="{FF2B5EF4-FFF2-40B4-BE49-F238E27FC236}">
                  <a16:creationId xmlns:a16="http://schemas.microsoft.com/office/drawing/2014/main" id="{F36246D0-9CE8-4C82-AAAB-A750BFD280CF}"/>
                </a:ext>
              </a:extLst>
            </p:cNvPr>
            <p:cNvSpPr>
              <a:spLocks noChangeArrowheads="1"/>
            </p:cNvSpPr>
            <p:nvPr/>
          </p:nvSpPr>
          <p:spPr bwMode="auto">
            <a:xfrm>
              <a:off x="1400" y="1416"/>
              <a:ext cx="505" cy="50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zh-CN" altLang="en-US" sz="2400" dirty="0">
                  <a:solidFill>
                    <a:schemeClr val="bg1"/>
                  </a:solidFill>
                  <a:latin typeface="+mn-lt"/>
                  <a:ea typeface="+mn-ea"/>
                  <a:cs typeface="+mn-ea"/>
                  <a:sym typeface="+mn-lt"/>
                </a:rPr>
                <a:t>树</a:t>
              </a:r>
            </a:p>
          </p:txBody>
        </p:sp>
        <p:sp>
          <p:nvSpPr>
            <p:cNvPr id="110609" name="Oval 25">
              <a:extLst>
                <a:ext uri="{FF2B5EF4-FFF2-40B4-BE49-F238E27FC236}">
                  <a16:creationId xmlns:a16="http://schemas.microsoft.com/office/drawing/2014/main" id="{199AD217-2477-4C70-8F0F-EA31D921551F}"/>
                </a:ext>
              </a:extLst>
            </p:cNvPr>
            <p:cNvSpPr>
              <a:spLocks noChangeArrowheads="1"/>
            </p:cNvSpPr>
            <p:nvPr/>
          </p:nvSpPr>
          <p:spPr bwMode="auto">
            <a:xfrm>
              <a:off x="2016" y="2160"/>
              <a:ext cx="504" cy="496"/>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1800">
                  <a:solidFill>
                    <a:schemeClr val="bg1"/>
                  </a:solidFill>
                  <a:ea typeface="微软雅黑" panose="020B0503020204020204" pitchFamily="34" charset="-122"/>
                  <a:sym typeface="+mn-lt"/>
                </a:rPr>
                <a:t>二叉树</a:t>
              </a:r>
            </a:p>
          </p:txBody>
        </p:sp>
        <p:sp>
          <p:nvSpPr>
            <p:cNvPr id="110610" name="Oval 26">
              <a:extLst>
                <a:ext uri="{FF2B5EF4-FFF2-40B4-BE49-F238E27FC236}">
                  <a16:creationId xmlns:a16="http://schemas.microsoft.com/office/drawing/2014/main" id="{0222CF6B-50E3-401B-9CD8-5BCD9877E8D0}"/>
                </a:ext>
              </a:extLst>
            </p:cNvPr>
            <p:cNvSpPr>
              <a:spLocks noChangeArrowheads="1"/>
            </p:cNvSpPr>
            <p:nvPr/>
          </p:nvSpPr>
          <p:spPr bwMode="auto">
            <a:xfrm>
              <a:off x="920" y="2192"/>
              <a:ext cx="512" cy="50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zh-CN" altLang="en-US" sz="2400" dirty="0">
                  <a:solidFill>
                    <a:schemeClr val="bg1"/>
                  </a:solidFill>
                  <a:latin typeface="+mn-lt"/>
                  <a:ea typeface="+mn-ea"/>
                  <a:cs typeface="+mn-ea"/>
                  <a:sym typeface="+mn-lt"/>
                </a:rPr>
                <a:t>森林</a:t>
              </a:r>
            </a:p>
          </p:txBody>
        </p:sp>
        <p:sp>
          <p:nvSpPr>
            <p:cNvPr id="110611" name="Line 27">
              <a:extLst>
                <a:ext uri="{FF2B5EF4-FFF2-40B4-BE49-F238E27FC236}">
                  <a16:creationId xmlns:a16="http://schemas.microsoft.com/office/drawing/2014/main" id="{00C3E5ED-3A35-4869-9D4A-8D663679C611}"/>
                </a:ext>
              </a:extLst>
            </p:cNvPr>
            <p:cNvSpPr>
              <a:spLocks noChangeShapeType="1"/>
            </p:cNvSpPr>
            <p:nvPr/>
          </p:nvSpPr>
          <p:spPr bwMode="auto">
            <a:xfrm>
              <a:off x="1840" y="1856"/>
              <a:ext cx="256" cy="312"/>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0612" name="Line 28">
              <a:extLst>
                <a:ext uri="{FF2B5EF4-FFF2-40B4-BE49-F238E27FC236}">
                  <a16:creationId xmlns:a16="http://schemas.microsoft.com/office/drawing/2014/main" id="{96771940-D2E9-4D10-BB65-81D674FFA33F}"/>
                </a:ext>
              </a:extLst>
            </p:cNvPr>
            <p:cNvSpPr>
              <a:spLocks noChangeShapeType="1"/>
            </p:cNvSpPr>
            <p:nvPr/>
          </p:nvSpPr>
          <p:spPr bwMode="auto">
            <a:xfrm flipH="1">
              <a:off x="1312" y="1904"/>
              <a:ext cx="232" cy="296"/>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0613" name="Line 29">
              <a:extLst>
                <a:ext uri="{FF2B5EF4-FFF2-40B4-BE49-F238E27FC236}">
                  <a16:creationId xmlns:a16="http://schemas.microsoft.com/office/drawing/2014/main" id="{3031F2F3-B0D8-4EAE-A8E5-629BC141120E}"/>
                </a:ext>
              </a:extLst>
            </p:cNvPr>
            <p:cNvSpPr>
              <a:spLocks noChangeShapeType="1"/>
            </p:cNvSpPr>
            <p:nvPr/>
          </p:nvSpPr>
          <p:spPr bwMode="auto">
            <a:xfrm flipV="1">
              <a:off x="1504" y="2440"/>
              <a:ext cx="448"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30">
            <a:extLst>
              <a:ext uri="{FF2B5EF4-FFF2-40B4-BE49-F238E27FC236}">
                <a16:creationId xmlns:a16="http://schemas.microsoft.com/office/drawing/2014/main" id="{0C6FBEEE-38ED-5642-B3DD-EA9390CFCFA2}"/>
              </a:ext>
            </a:extLst>
          </p:cNvPr>
          <p:cNvGrpSpPr>
            <a:grpSpLocks/>
          </p:cNvGrpSpPr>
          <p:nvPr/>
        </p:nvGrpSpPr>
        <p:grpSpPr bwMode="auto">
          <a:xfrm>
            <a:off x="5124450" y="2911475"/>
            <a:ext cx="1590675" cy="1412875"/>
            <a:chOff x="3488" y="2297"/>
            <a:chExt cx="824" cy="890"/>
          </a:xfrm>
        </p:grpSpPr>
        <p:sp>
          <p:nvSpPr>
            <p:cNvPr id="110615" name="AutoShape 31">
              <a:extLst>
                <a:ext uri="{FF2B5EF4-FFF2-40B4-BE49-F238E27FC236}">
                  <a16:creationId xmlns:a16="http://schemas.microsoft.com/office/drawing/2014/main" id="{10F94F33-551D-4711-8D3F-A3DD90AB1194}"/>
                </a:ext>
              </a:extLst>
            </p:cNvPr>
            <p:cNvSpPr>
              <a:spLocks/>
            </p:cNvSpPr>
            <p:nvPr/>
          </p:nvSpPr>
          <p:spPr bwMode="auto">
            <a:xfrm>
              <a:off x="3488" y="2384"/>
              <a:ext cx="184" cy="744"/>
            </a:xfrm>
            <a:prstGeom prst="leftBrace">
              <a:avLst>
                <a:gd name="adj1" fmla="val 3365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110616" name="Rectangle 32">
              <a:extLst>
                <a:ext uri="{FF2B5EF4-FFF2-40B4-BE49-F238E27FC236}">
                  <a16:creationId xmlns:a16="http://schemas.microsoft.com/office/drawing/2014/main" id="{112EDCFA-CCDD-4E41-9487-DF4EADB25A11}"/>
                </a:ext>
              </a:extLst>
            </p:cNvPr>
            <p:cNvSpPr>
              <a:spLocks noChangeArrowheads="1"/>
            </p:cNvSpPr>
            <p:nvPr/>
          </p:nvSpPr>
          <p:spPr bwMode="auto">
            <a:xfrm>
              <a:off x="3686" y="2609"/>
              <a:ext cx="6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000" b="0">
                  <a:solidFill>
                    <a:schemeClr val="hlink"/>
                  </a:solidFill>
                  <a:ea typeface="微软雅黑" panose="020B0503020204020204" pitchFamily="34" charset="-122"/>
                  <a:sym typeface="+mn-lt"/>
                </a:rPr>
                <a:t>中序遍历</a:t>
              </a:r>
            </a:p>
          </p:txBody>
        </p:sp>
        <p:sp>
          <p:nvSpPr>
            <p:cNvPr id="110617" name="Rectangle 33">
              <a:extLst>
                <a:ext uri="{FF2B5EF4-FFF2-40B4-BE49-F238E27FC236}">
                  <a16:creationId xmlns:a16="http://schemas.microsoft.com/office/drawing/2014/main" id="{D2ECDE64-01DF-4637-B754-B3F633755534}"/>
                </a:ext>
              </a:extLst>
            </p:cNvPr>
            <p:cNvSpPr>
              <a:spLocks noChangeArrowheads="1"/>
            </p:cNvSpPr>
            <p:nvPr/>
          </p:nvSpPr>
          <p:spPr bwMode="auto">
            <a:xfrm>
              <a:off x="3686" y="2937"/>
              <a:ext cx="6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000" b="0">
                  <a:solidFill>
                    <a:schemeClr val="hlink"/>
                  </a:solidFill>
                  <a:ea typeface="微软雅黑" panose="020B0503020204020204" pitchFamily="34" charset="-122"/>
                  <a:sym typeface="+mn-lt"/>
                </a:rPr>
                <a:t>后序遍历</a:t>
              </a:r>
            </a:p>
          </p:txBody>
        </p:sp>
        <p:sp>
          <p:nvSpPr>
            <p:cNvPr id="110618" name="Rectangle 34">
              <a:extLst>
                <a:ext uri="{FF2B5EF4-FFF2-40B4-BE49-F238E27FC236}">
                  <a16:creationId xmlns:a16="http://schemas.microsoft.com/office/drawing/2014/main" id="{7F1E41C1-0681-40D9-913C-E77727C26378}"/>
                </a:ext>
              </a:extLst>
            </p:cNvPr>
            <p:cNvSpPr>
              <a:spLocks noChangeArrowheads="1"/>
            </p:cNvSpPr>
            <p:nvPr/>
          </p:nvSpPr>
          <p:spPr bwMode="auto">
            <a:xfrm>
              <a:off x="3686" y="2297"/>
              <a:ext cx="6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000" b="0">
                  <a:solidFill>
                    <a:schemeClr val="hlink"/>
                  </a:solidFill>
                  <a:ea typeface="微软雅黑" panose="020B0503020204020204" pitchFamily="34" charset="-122"/>
                  <a:sym typeface="+mn-lt"/>
                </a:rPr>
                <a:t>先序遍历</a:t>
              </a:r>
            </a:p>
          </p:txBody>
        </p:sp>
      </p:grpSp>
      <p:grpSp>
        <p:nvGrpSpPr>
          <p:cNvPr id="6" name="Group 35">
            <a:extLst>
              <a:ext uri="{FF2B5EF4-FFF2-40B4-BE49-F238E27FC236}">
                <a16:creationId xmlns:a16="http://schemas.microsoft.com/office/drawing/2014/main" id="{A4C50FA2-834E-D94E-8060-F39CAD913BD8}"/>
              </a:ext>
            </a:extLst>
          </p:cNvPr>
          <p:cNvGrpSpPr>
            <a:grpSpLocks/>
          </p:cNvGrpSpPr>
          <p:nvPr/>
        </p:nvGrpSpPr>
        <p:grpSpPr bwMode="auto">
          <a:xfrm>
            <a:off x="2284413" y="3454400"/>
            <a:ext cx="1419225" cy="1978025"/>
            <a:chOff x="1886" y="2696"/>
            <a:chExt cx="741" cy="1246"/>
          </a:xfrm>
        </p:grpSpPr>
        <p:sp>
          <p:nvSpPr>
            <p:cNvPr id="110620" name="Line 36">
              <a:extLst>
                <a:ext uri="{FF2B5EF4-FFF2-40B4-BE49-F238E27FC236}">
                  <a16:creationId xmlns:a16="http://schemas.microsoft.com/office/drawing/2014/main" id="{6A759F72-BC10-496D-8441-5D2570E21A07}"/>
                </a:ext>
              </a:extLst>
            </p:cNvPr>
            <p:cNvSpPr>
              <a:spLocks noChangeShapeType="1"/>
            </p:cNvSpPr>
            <p:nvPr/>
          </p:nvSpPr>
          <p:spPr bwMode="auto">
            <a:xfrm>
              <a:off x="2248" y="2696"/>
              <a:ext cx="0" cy="9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0621" name="Rectangle 37">
              <a:extLst>
                <a:ext uri="{FF2B5EF4-FFF2-40B4-BE49-F238E27FC236}">
                  <a16:creationId xmlns:a16="http://schemas.microsoft.com/office/drawing/2014/main" id="{BA422CE5-96C0-4DAB-BDF0-B29FA4B594EF}"/>
                </a:ext>
              </a:extLst>
            </p:cNvPr>
            <p:cNvSpPr>
              <a:spLocks noChangeArrowheads="1"/>
            </p:cNvSpPr>
            <p:nvPr/>
          </p:nvSpPr>
          <p:spPr bwMode="auto">
            <a:xfrm>
              <a:off x="1886" y="3648"/>
              <a:ext cx="741"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400" b="0">
                  <a:solidFill>
                    <a:srgbClr val="FF3300"/>
                  </a:solidFill>
                  <a:ea typeface="微软雅黑" panose="020B0503020204020204" pitchFamily="34" charset="-122"/>
                  <a:sym typeface="+mn-lt"/>
                </a:rPr>
                <a:t>哈夫曼树</a:t>
              </a:r>
            </a:p>
          </p:txBody>
        </p:sp>
      </p:grpSp>
      <p:sp>
        <p:nvSpPr>
          <p:cNvPr id="929830" name="Line 38">
            <a:extLst>
              <a:ext uri="{FF2B5EF4-FFF2-40B4-BE49-F238E27FC236}">
                <a16:creationId xmlns:a16="http://schemas.microsoft.com/office/drawing/2014/main" id="{E2700E9D-24FC-4601-9547-710B71BD37D2}"/>
              </a:ext>
            </a:extLst>
          </p:cNvPr>
          <p:cNvSpPr>
            <a:spLocks noChangeShapeType="1"/>
          </p:cNvSpPr>
          <p:nvPr/>
        </p:nvSpPr>
        <p:spPr bwMode="auto">
          <a:xfrm>
            <a:off x="2992438" y="5448300"/>
            <a:ext cx="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9831" name="Rectangle 39">
            <a:extLst>
              <a:ext uri="{FF2B5EF4-FFF2-40B4-BE49-F238E27FC236}">
                <a16:creationId xmlns:a16="http://schemas.microsoft.com/office/drawing/2014/main" id="{B984C5D4-5679-45A3-8BFC-A5BE7704A58B}"/>
              </a:ext>
            </a:extLst>
          </p:cNvPr>
          <p:cNvSpPr>
            <a:spLocks noChangeArrowheads="1"/>
          </p:cNvSpPr>
          <p:nvPr/>
        </p:nvSpPr>
        <p:spPr bwMode="auto">
          <a:xfrm>
            <a:off x="2124075" y="5981700"/>
            <a:ext cx="17256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400" b="0">
                <a:solidFill>
                  <a:srgbClr val="FF3300"/>
                </a:solidFill>
                <a:ea typeface="微软雅黑" panose="020B0503020204020204" pitchFamily="34" charset="-122"/>
                <a:sym typeface="+mn-lt"/>
              </a:rPr>
              <a:t>哈夫曼编码</a:t>
            </a:r>
          </a:p>
        </p:txBody>
      </p:sp>
      <p:sp>
        <p:nvSpPr>
          <p:cNvPr id="929833" name="Comment 41">
            <a:extLst>
              <a:ext uri="{FF2B5EF4-FFF2-40B4-BE49-F238E27FC236}">
                <a16:creationId xmlns:a16="http://schemas.microsoft.com/office/drawing/2014/main" id="{208E37DD-078C-4A3F-A931-5A1B331EFB65}"/>
              </a:ext>
            </a:extLst>
          </p:cNvPr>
          <p:cNvSpPr>
            <a:spLocks noChangeArrowheads="1"/>
          </p:cNvSpPr>
          <p:nvPr/>
        </p:nvSpPr>
        <p:spPr bwMode="auto">
          <a:xfrm>
            <a:off x="900113" y="215900"/>
            <a:ext cx="167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小结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9797"/>
                                        </p:tgtEl>
                                        <p:attrNameLst>
                                          <p:attrName>style.visibility</p:attrName>
                                        </p:attrNameLst>
                                      </p:cBhvr>
                                      <p:to>
                                        <p:strVal val="visible"/>
                                      </p:to>
                                    </p:set>
                                    <p:animEffect transition="in" filter="wipe(up)">
                                      <p:cBhvr>
                                        <p:cTn id="12" dur="500"/>
                                        <p:tgtEl>
                                          <p:spTgt spid="929797"/>
                                        </p:tgtEl>
                                      </p:cBhvr>
                                    </p:animEffec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929798"/>
                                        </p:tgtEl>
                                        <p:attrNameLst>
                                          <p:attrName>style.visibility</p:attrName>
                                        </p:attrNameLst>
                                      </p:cBhvr>
                                      <p:to>
                                        <p:strVal val="visible"/>
                                      </p:to>
                                    </p:se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499"/>
                                          </p:stCondLst>
                                        </p:cTn>
                                        <p:tgtEl>
                                          <p:spTgt spid="929799"/>
                                        </p:tgtEl>
                                        <p:attrNameLst>
                                          <p:attrName>style.visibility</p:attrName>
                                        </p:attrNameLst>
                                      </p:cBhvr>
                                      <p:to>
                                        <p:strVal val="visible"/>
                                      </p:to>
                                    </p:set>
                                  </p:childTnLst>
                                </p:cTn>
                              </p:par>
                            </p:childTnLst>
                          </p:cTn>
                        </p:par>
                        <p:par>
                          <p:cTn id="19" fill="hold" nodeType="afterGroup">
                            <p:stCondLst>
                              <p:cond delay="1500"/>
                            </p:stCondLst>
                            <p:childTnLst>
                              <p:par>
                                <p:cTn id="20" presetID="1" presetClass="entr" presetSubtype="0" fill="hold" grpId="0" nodeType="afterEffect">
                                  <p:stCondLst>
                                    <p:cond delay="0"/>
                                  </p:stCondLst>
                                  <p:childTnLst>
                                    <p:set>
                                      <p:cBhvr>
                                        <p:cTn id="21" dur="1" fill="hold">
                                          <p:stCondLst>
                                            <p:cond delay="499"/>
                                          </p:stCondLst>
                                        </p:cTn>
                                        <p:tgtEl>
                                          <p:spTgt spid="929800"/>
                                        </p:tgtEl>
                                        <p:attrNameLst>
                                          <p:attrName>style.visibility</p:attrName>
                                        </p:attrNameLst>
                                      </p:cBhvr>
                                      <p:to>
                                        <p:strVal val="visible"/>
                                      </p:to>
                                    </p:set>
                                  </p:childTnLst>
                                </p:cTn>
                              </p:par>
                            </p:childTnLst>
                          </p:cTn>
                        </p:par>
                        <p:par>
                          <p:cTn id="22" fill="hold" nodeType="afterGroup">
                            <p:stCondLst>
                              <p:cond delay="2000"/>
                            </p:stCondLst>
                            <p:childTnLst>
                              <p:par>
                                <p:cTn id="23" presetID="1" presetClass="entr" presetSubtype="0" fill="hold" grpId="0" nodeType="afterEffect">
                                  <p:stCondLst>
                                    <p:cond delay="0"/>
                                  </p:stCondLst>
                                  <p:childTnLst>
                                    <p:set>
                                      <p:cBhvr>
                                        <p:cTn id="24" dur="1" fill="hold">
                                          <p:stCondLst>
                                            <p:cond delay="499"/>
                                          </p:stCondLst>
                                        </p:cTn>
                                        <p:tgtEl>
                                          <p:spTgt spid="92980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up)">
                                      <p:cBhvr>
                                        <p:cTn id="29" dur="500"/>
                                        <p:tgtEl>
                                          <p:spTgt spid="2"/>
                                        </p:tgtEl>
                                      </p:cBhvr>
                                    </p:animEffect>
                                  </p:childTnLst>
                                </p:cTn>
                              </p:par>
                            </p:childTnLst>
                          </p:cTn>
                        </p:par>
                        <p:par>
                          <p:cTn id="30" fill="hold" nodeType="afterGroup">
                            <p:stCondLst>
                              <p:cond delay="500"/>
                            </p:stCondLst>
                            <p:childTnLst>
                              <p:par>
                                <p:cTn id="31" presetID="22" presetClass="entr" presetSubtype="1"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500"/>
                                        <p:tgtEl>
                                          <p:spTgt spid="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up)">
                                      <p:cBhvr>
                                        <p:cTn id="38" dur="500"/>
                                        <p:tgtEl>
                                          <p:spTgt spid="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up)">
                                      <p:cBhvr>
                                        <p:cTn id="43" dur="500"/>
                                        <p:tgtEl>
                                          <p:spTgt spid="6"/>
                                        </p:tgtEl>
                                      </p:cBhvr>
                                    </p:animEffect>
                                  </p:childTnLst>
                                </p:cTn>
                              </p:par>
                            </p:childTnLst>
                          </p:cTn>
                        </p:par>
                        <p:par>
                          <p:cTn id="44" fill="hold" nodeType="afterGroup">
                            <p:stCondLst>
                              <p:cond delay="500"/>
                            </p:stCondLst>
                            <p:childTnLst>
                              <p:par>
                                <p:cTn id="45" presetID="22" presetClass="entr" presetSubtype="1" fill="hold" nodeType="afterEffect">
                                  <p:stCondLst>
                                    <p:cond delay="0"/>
                                  </p:stCondLst>
                                  <p:childTnLst>
                                    <p:set>
                                      <p:cBhvr>
                                        <p:cTn id="46" dur="1" fill="hold">
                                          <p:stCondLst>
                                            <p:cond delay="0"/>
                                          </p:stCondLst>
                                        </p:cTn>
                                        <p:tgtEl>
                                          <p:spTgt spid="929830"/>
                                        </p:tgtEl>
                                        <p:attrNameLst>
                                          <p:attrName>style.visibility</p:attrName>
                                        </p:attrNameLst>
                                      </p:cBhvr>
                                      <p:to>
                                        <p:strVal val="visible"/>
                                      </p:to>
                                    </p:set>
                                    <p:animEffect transition="in" filter="wipe(up)">
                                      <p:cBhvr>
                                        <p:cTn id="47" dur="500"/>
                                        <p:tgtEl>
                                          <p:spTgt spid="929830"/>
                                        </p:tgtEl>
                                      </p:cBhvr>
                                    </p:animEffect>
                                  </p:childTnLst>
                                </p:cTn>
                              </p:par>
                            </p:childTnLst>
                          </p:cTn>
                        </p:par>
                        <p:par>
                          <p:cTn id="48" fill="hold" nodeType="afterGroup">
                            <p:stCondLst>
                              <p:cond delay="1000"/>
                            </p:stCondLst>
                            <p:childTnLst>
                              <p:par>
                                <p:cTn id="49" presetID="22" presetClass="entr" presetSubtype="1" fill="hold" grpId="0" nodeType="afterEffect">
                                  <p:stCondLst>
                                    <p:cond delay="0"/>
                                  </p:stCondLst>
                                  <p:childTnLst>
                                    <p:set>
                                      <p:cBhvr>
                                        <p:cTn id="50" dur="1" fill="hold">
                                          <p:stCondLst>
                                            <p:cond delay="0"/>
                                          </p:stCondLst>
                                        </p:cTn>
                                        <p:tgtEl>
                                          <p:spTgt spid="929831"/>
                                        </p:tgtEl>
                                        <p:attrNameLst>
                                          <p:attrName>style.visibility</p:attrName>
                                        </p:attrNameLst>
                                      </p:cBhvr>
                                      <p:to>
                                        <p:strVal val="visible"/>
                                      </p:to>
                                    </p:set>
                                    <p:animEffect transition="in" filter="wipe(up)">
                                      <p:cBhvr>
                                        <p:cTn id="51" dur="500"/>
                                        <p:tgtEl>
                                          <p:spTgt spid="929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7" grpId="0" animBg="1"/>
      <p:bldP spid="929798" grpId="0"/>
      <p:bldP spid="929799" grpId="0"/>
      <p:bldP spid="929800" grpId="0"/>
      <p:bldP spid="929801" grpId="0"/>
      <p:bldP spid="929831"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7" name="Rectangle 3">
            <a:extLst>
              <a:ext uri="{FF2B5EF4-FFF2-40B4-BE49-F238E27FC236}">
                <a16:creationId xmlns:a16="http://schemas.microsoft.com/office/drawing/2014/main" id="{0EB522D3-F867-4517-9EC7-309776135A7A}"/>
              </a:ext>
            </a:extLst>
          </p:cNvPr>
          <p:cNvSpPr>
            <a:spLocks noChangeArrowheads="1"/>
          </p:cNvSpPr>
          <p:nvPr/>
        </p:nvSpPr>
        <p:spPr bwMode="auto">
          <a:xfrm>
            <a:off x="971550" y="1341438"/>
            <a:ext cx="7875588" cy="3743325"/>
          </a:xfrm>
          <a:prstGeom prst="rect">
            <a:avLst/>
          </a:prstGeom>
          <a:noFill/>
          <a:ln w="9525">
            <a:noFill/>
            <a:miter lim="800000"/>
          </a:ln>
          <a:effectLst/>
        </p:spPr>
        <p:txBody>
          <a:bodyPr/>
          <a:lstStyle>
            <a:lvl1pPr marL="4572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pPr>
            <a:r>
              <a:rPr kumimoji="1" lang="zh-CN" altLang="en-US" b="0">
                <a:ea typeface="微软雅黑" panose="020B0503020204020204" pitchFamily="34" charset="-122"/>
                <a:sym typeface="+mn-lt"/>
              </a:rPr>
              <a:t>掌握二叉树的基本概念、</a:t>
            </a:r>
            <a:r>
              <a:rPr kumimoji="1" lang="zh-CN" altLang="en-US" b="0">
                <a:solidFill>
                  <a:srgbClr val="FF3300"/>
                </a:solidFill>
                <a:ea typeface="微软雅黑" panose="020B0503020204020204" pitchFamily="34" charset="-122"/>
                <a:sym typeface="+mn-lt"/>
              </a:rPr>
              <a:t>性质</a:t>
            </a:r>
            <a:r>
              <a:rPr kumimoji="1" lang="zh-CN" altLang="en-US" b="0">
                <a:ea typeface="微软雅黑" panose="020B0503020204020204" pitchFamily="34" charset="-122"/>
                <a:sym typeface="+mn-lt"/>
              </a:rPr>
              <a:t>和存储结构。</a:t>
            </a:r>
          </a:p>
          <a:p>
            <a:pPr>
              <a:lnSpc>
                <a:spcPct val="125000"/>
              </a:lnSpc>
              <a:spcBef>
                <a:spcPct val="20000"/>
              </a:spcBef>
            </a:pPr>
            <a:r>
              <a:rPr kumimoji="1" lang="zh-CN" altLang="en-US" b="0">
                <a:ea typeface="微软雅黑" panose="020B0503020204020204" pitchFamily="34" charset="-122"/>
                <a:sym typeface="+mn-lt"/>
              </a:rPr>
              <a:t>熟练掌握二叉树的</a:t>
            </a:r>
            <a:r>
              <a:rPr kumimoji="1" lang="zh-CN" altLang="en-US" b="0">
                <a:solidFill>
                  <a:srgbClr val="FF3300"/>
                </a:solidFill>
                <a:ea typeface="微软雅黑" panose="020B0503020204020204" pitchFamily="34" charset="-122"/>
                <a:sym typeface="+mn-lt"/>
              </a:rPr>
              <a:t>前、中、后序遍历方法。</a:t>
            </a:r>
          </a:p>
          <a:p>
            <a:pPr>
              <a:lnSpc>
                <a:spcPct val="125000"/>
              </a:lnSpc>
              <a:spcBef>
                <a:spcPct val="20000"/>
              </a:spcBef>
            </a:pPr>
            <a:r>
              <a:rPr kumimoji="1" lang="zh-CN" altLang="en-US" b="0">
                <a:ea typeface="微软雅黑" panose="020B0503020204020204" pitchFamily="34" charset="-122"/>
                <a:sym typeface="+mn-lt"/>
              </a:rPr>
              <a:t>了解</a:t>
            </a:r>
            <a:r>
              <a:rPr kumimoji="1" lang="zh-CN" altLang="en-US" b="0">
                <a:solidFill>
                  <a:srgbClr val="FF3300"/>
                </a:solidFill>
                <a:ea typeface="微软雅黑" panose="020B0503020204020204" pitchFamily="34" charset="-122"/>
                <a:sym typeface="+mn-lt"/>
              </a:rPr>
              <a:t>线索化</a:t>
            </a:r>
            <a:r>
              <a:rPr kumimoji="1" lang="zh-CN" altLang="en-US" b="0">
                <a:ea typeface="微软雅黑" panose="020B0503020204020204" pitchFamily="34" charset="-122"/>
                <a:sym typeface="+mn-lt"/>
              </a:rPr>
              <a:t>二叉树的思想。</a:t>
            </a:r>
            <a:endParaRPr kumimoji="1" lang="zh-CN" altLang="en-US" b="0">
              <a:solidFill>
                <a:srgbClr val="FF3300"/>
              </a:solidFill>
              <a:ea typeface="微软雅黑" panose="020B0503020204020204" pitchFamily="34" charset="-122"/>
              <a:sym typeface="+mn-lt"/>
            </a:endParaRPr>
          </a:p>
          <a:p>
            <a:pPr>
              <a:lnSpc>
                <a:spcPct val="125000"/>
              </a:lnSpc>
              <a:spcBef>
                <a:spcPct val="20000"/>
              </a:spcBef>
            </a:pPr>
            <a:r>
              <a:rPr kumimoji="1" lang="zh-CN" altLang="en-US" b="0">
                <a:solidFill>
                  <a:srgbClr val="000000"/>
                </a:solidFill>
                <a:ea typeface="微软雅黑" panose="020B0503020204020204" pitchFamily="34" charset="-122"/>
                <a:sym typeface="+mn-lt"/>
              </a:rPr>
              <a:t>熟练掌握：</a:t>
            </a:r>
            <a:r>
              <a:rPr kumimoji="1" lang="zh-CN" altLang="en-US" b="0">
                <a:solidFill>
                  <a:srgbClr val="FF3300"/>
                </a:solidFill>
                <a:ea typeface="微软雅黑" panose="020B0503020204020204" pitchFamily="34" charset="-122"/>
                <a:sym typeface="+mn-lt"/>
              </a:rPr>
              <a:t>哈夫曼树</a:t>
            </a:r>
            <a:r>
              <a:rPr kumimoji="1" lang="zh-CN" altLang="en-US" b="0">
                <a:ea typeface="微软雅黑" panose="020B0503020204020204" pitchFamily="34" charset="-122"/>
                <a:sym typeface="+mn-lt"/>
              </a:rPr>
              <a:t>的实现方法、构造</a:t>
            </a:r>
            <a:r>
              <a:rPr kumimoji="1" lang="zh-CN" altLang="en-US" b="0">
                <a:solidFill>
                  <a:srgbClr val="FF3300"/>
                </a:solidFill>
                <a:ea typeface="微软雅黑" panose="020B0503020204020204" pitchFamily="34" charset="-122"/>
                <a:sym typeface="+mn-lt"/>
              </a:rPr>
              <a:t>哈夫曼编码</a:t>
            </a:r>
            <a:r>
              <a:rPr kumimoji="1" lang="zh-CN" altLang="en-US" b="0">
                <a:ea typeface="微软雅黑" panose="020B0503020204020204" pitchFamily="34" charset="-122"/>
                <a:sym typeface="+mn-lt"/>
              </a:rPr>
              <a:t>的方法。</a:t>
            </a:r>
          </a:p>
          <a:p>
            <a:pPr>
              <a:lnSpc>
                <a:spcPct val="125000"/>
              </a:lnSpc>
              <a:spcBef>
                <a:spcPct val="20000"/>
              </a:spcBef>
            </a:pPr>
            <a:r>
              <a:rPr kumimoji="1" lang="zh-CN" altLang="en-US" b="0">
                <a:ea typeface="微软雅黑" panose="020B0503020204020204" pitchFamily="34" charset="-122"/>
                <a:sym typeface="+mn-lt"/>
              </a:rPr>
              <a:t>了解：森林与二叉树的转换，树的遍历方法 。</a:t>
            </a:r>
          </a:p>
        </p:txBody>
      </p:sp>
      <p:sp>
        <p:nvSpPr>
          <p:cNvPr id="799748" name="Comment 4">
            <a:extLst>
              <a:ext uri="{FF2B5EF4-FFF2-40B4-BE49-F238E27FC236}">
                <a16:creationId xmlns:a16="http://schemas.microsoft.com/office/drawing/2014/main" id="{B30DBB18-0423-4395-8B88-6847A10AB0FC}"/>
              </a:ext>
            </a:extLst>
          </p:cNvPr>
          <p:cNvSpPr>
            <a:spLocks noChangeArrowheads="1"/>
          </p:cNvSpPr>
          <p:nvPr/>
        </p:nvSpPr>
        <p:spPr bwMode="auto">
          <a:xfrm>
            <a:off x="827088" y="198438"/>
            <a:ext cx="16764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小结</a:t>
            </a:r>
          </a:p>
        </p:txBody>
      </p:sp>
      <p:grpSp>
        <p:nvGrpSpPr>
          <p:cNvPr id="118788" name="组合 15">
            <a:extLst>
              <a:ext uri="{FF2B5EF4-FFF2-40B4-BE49-F238E27FC236}">
                <a16:creationId xmlns:a16="http://schemas.microsoft.com/office/drawing/2014/main" id="{3EB517DA-5F66-5A4C-BD9C-8363E284A876}"/>
              </a:ext>
            </a:extLst>
          </p:cNvPr>
          <p:cNvGrpSpPr>
            <a:grpSpLocks/>
          </p:cNvGrpSpPr>
          <p:nvPr/>
        </p:nvGrpSpPr>
        <p:grpSpPr bwMode="auto">
          <a:xfrm>
            <a:off x="661988" y="1362075"/>
            <a:ext cx="579437" cy="627063"/>
            <a:chOff x="6242320" y="1105727"/>
            <a:chExt cx="579005" cy="626656"/>
          </a:xfrm>
        </p:grpSpPr>
        <p:sp>
          <p:nvSpPr>
            <p:cNvPr id="118802" name="TextBox 6">
              <a:extLst>
                <a:ext uri="{FF2B5EF4-FFF2-40B4-BE49-F238E27FC236}">
                  <a16:creationId xmlns:a16="http://schemas.microsoft.com/office/drawing/2014/main" id="{DA9C4CA5-8BAD-6448-93B2-8E4E1170663D}"/>
                </a:ext>
              </a:extLst>
            </p:cNvPr>
            <p:cNvSpPr txBox="1">
              <a:spLocks noChangeArrowheads="1"/>
            </p:cNvSpPr>
            <p:nvPr/>
          </p:nvSpPr>
          <p:spPr bwMode="auto">
            <a:xfrm>
              <a:off x="6327224" y="1105727"/>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FF9900"/>
                  </a:solidFill>
                  <a:latin typeface="Impact" panose="020B0806030902050204" pitchFamily="34" charset="0"/>
                </a:rPr>
                <a:t>01</a:t>
              </a:r>
              <a:endParaRPr lang="zh-CN" altLang="en-US" sz="3200" b="0">
                <a:solidFill>
                  <a:srgbClr val="FF9900"/>
                </a:solidFill>
                <a:latin typeface="微软雅黑" panose="020B0503020204020204" pitchFamily="34" charset="-122"/>
              </a:endParaRPr>
            </a:p>
          </p:txBody>
        </p:sp>
        <p:sp>
          <p:nvSpPr>
            <p:cNvPr id="118803" name="文本框 22">
              <a:extLst>
                <a:ext uri="{FF2B5EF4-FFF2-40B4-BE49-F238E27FC236}">
                  <a16:creationId xmlns:a16="http://schemas.microsoft.com/office/drawing/2014/main" id="{CDA555DE-1979-7347-A164-887621547D42}"/>
                </a:ext>
              </a:extLst>
            </p:cNvPr>
            <p:cNvSpPr txBox="1">
              <a:spLocks noChangeArrowheads="1"/>
            </p:cNvSpPr>
            <p:nvPr/>
          </p:nvSpPr>
          <p:spPr bwMode="auto">
            <a:xfrm>
              <a:off x="6242320" y="1516939"/>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grpSp>
        <p:nvGrpSpPr>
          <p:cNvPr id="118789" name="组合 18">
            <a:extLst>
              <a:ext uri="{FF2B5EF4-FFF2-40B4-BE49-F238E27FC236}">
                <a16:creationId xmlns:a16="http://schemas.microsoft.com/office/drawing/2014/main" id="{CA1F9B88-909C-8F42-BA10-CE6451B7812A}"/>
              </a:ext>
            </a:extLst>
          </p:cNvPr>
          <p:cNvGrpSpPr>
            <a:grpSpLocks/>
          </p:cNvGrpSpPr>
          <p:nvPr/>
        </p:nvGrpSpPr>
        <p:grpSpPr bwMode="auto">
          <a:xfrm>
            <a:off x="661988" y="2043113"/>
            <a:ext cx="579437" cy="631825"/>
            <a:chOff x="6242320" y="2373233"/>
            <a:chExt cx="579005" cy="631762"/>
          </a:xfrm>
        </p:grpSpPr>
        <p:sp>
          <p:nvSpPr>
            <p:cNvPr id="118800" name="TextBox 6">
              <a:extLst>
                <a:ext uri="{FF2B5EF4-FFF2-40B4-BE49-F238E27FC236}">
                  <a16:creationId xmlns:a16="http://schemas.microsoft.com/office/drawing/2014/main" id="{2FF8E95A-6EF2-964D-8CC3-8165E95FD417}"/>
                </a:ext>
              </a:extLst>
            </p:cNvPr>
            <p:cNvSpPr txBox="1">
              <a:spLocks noChangeArrowheads="1"/>
            </p:cNvSpPr>
            <p:nvPr/>
          </p:nvSpPr>
          <p:spPr bwMode="auto">
            <a:xfrm>
              <a:off x="6327224" y="2373233"/>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01ACBE"/>
                  </a:solidFill>
                  <a:latin typeface="Impact" panose="020B0806030902050204" pitchFamily="34" charset="0"/>
                </a:rPr>
                <a:t>02</a:t>
              </a:r>
              <a:endParaRPr lang="zh-CN" altLang="en-US" sz="3200" b="0">
                <a:solidFill>
                  <a:srgbClr val="01ACBE"/>
                </a:solidFill>
                <a:latin typeface="微软雅黑" panose="020B0503020204020204" pitchFamily="34" charset="-122"/>
              </a:endParaRPr>
            </a:p>
          </p:txBody>
        </p:sp>
        <p:sp>
          <p:nvSpPr>
            <p:cNvPr id="118801" name="文本框 23">
              <a:extLst>
                <a:ext uri="{FF2B5EF4-FFF2-40B4-BE49-F238E27FC236}">
                  <a16:creationId xmlns:a16="http://schemas.microsoft.com/office/drawing/2014/main" id="{96B20139-9FB2-3E4B-AA26-725D0DF59771}"/>
                </a:ext>
              </a:extLst>
            </p:cNvPr>
            <p:cNvSpPr txBox="1">
              <a:spLocks noChangeArrowheads="1"/>
            </p:cNvSpPr>
            <p:nvPr/>
          </p:nvSpPr>
          <p:spPr bwMode="auto">
            <a:xfrm>
              <a:off x="6242320" y="2789551"/>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grpSp>
        <p:nvGrpSpPr>
          <p:cNvPr id="118790" name="组合 21">
            <a:extLst>
              <a:ext uri="{FF2B5EF4-FFF2-40B4-BE49-F238E27FC236}">
                <a16:creationId xmlns:a16="http://schemas.microsoft.com/office/drawing/2014/main" id="{0CB81C73-7EB0-9542-9546-03187A87728C}"/>
              </a:ext>
            </a:extLst>
          </p:cNvPr>
          <p:cNvGrpSpPr>
            <a:grpSpLocks/>
          </p:cNvGrpSpPr>
          <p:nvPr/>
        </p:nvGrpSpPr>
        <p:grpSpPr bwMode="auto">
          <a:xfrm>
            <a:off x="661988" y="2693988"/>
            <a:ext cx="579437" cy="620712"/>
            <a:chOff x="6242320" y="3640739"/>
            <a:chExt cx="579005" cy="620494"/>
          </a:xfrm>
        </p:grpSpPr>
        <p:sp>
          <p:nvSpPr>
            <p:cNvPr id="118798" name="TextBox 6">
              <a:extLst>
                <a:ext uri="{FF2B5EF4-FFF2-40B4-BE49-F238E27FC236}">
                  <a16:creationId xmlns:a16="http://schemas.microsoft.com/office/drawing/2014/main" id="{4E94CFD9-47FC-344C-BE54-79C0597F1349}"/>
                </a:ext>
              </a:extLst>
            </p:cNvPr>
            <p:cNvSpPr txBox="1">
              <a:spLocks noChangeArrowheads="1"/>
            </p:cNvSpPr>
            <p:nvPr/>
          </p:nvSpPr>
          <p:spPr bwMode="auto">
            <a:xfrm>
              <a:off x="6327224" y="3640739"/>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C00000"/>
                  </a:solidFill>
                  <a:latin typeface="Impact" panose="020B0806030902050204" pitchFamily="34" charset="0"/>
                </a:rPr>
                <a:t>03</a:t>
              </a:r>
              <a:endParaRPr lang="zh-CN" altLang="en-US" sz="3200" b="0">
                <a:solidFill>
                  <a:srgbClr val="C00000"/>
                </a:solidFill>
                <a:latin typeface="微软雅黑" panose="020B0503020204020204" pitchFamily="34" charset="-122"/>
              </a:endParaRPr>
            </a:p>
          </p:txBody>
        </p:sp>
        <p:sp>
          <p:nvSpPr>
            <p:cNvPr id="118799" name="文本框 24">
              <a:extLst>
                <a:ext uri="{FF2B5EF4-FFF2-40B4-BE49-F238E27FC236}">
                  <a16:creationId xmlns:a16="http://schemas.microsoft.com/office/drawing/2014/main" id="{27F729F3-B389-0746-9644-7AFD030CB110}"/>
                </a:ext>
              </a:extLst>
            </p:cNvPr>
            <p:cNvSpPr txBox="1">
              <a:spLocks noChangeArrowheads="1"/>
            </p:cNvSpPr>
            <p:nvPr/>
          </p:nvSpPr>
          <p:spPr bwMode="auto">
            <a:xfrm>
              <a:off x="6242320" y="4045789"/>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grpSp>
        <p:nvGrpSpPr>
          <p:cNvPr id="118791" name="组合 24">
            <a:extLst>
              <a:ext uri="{FF2B5EF4-FFF2-40B4-BE49-F238E27FC236}">
                <a16:creationId xmlns:a16="http://schemas.microsoft.com/office/drawing/2014/main" id="{B6369589-AA44-8F42-B4D8-614E3634A94E}"/>
              </a:ext>
            </a:extLst>
          </p:cNvPr>
          <p:cNvGrpSpPr>
            <a:grpSpLocks/>
          </p:cNvGrpSpPr>
          <p:nvPr/>
        </p:nvGrpSpPr>
        <p:grpSpPr bwMode="auto">
          <a:xfrm>
            <a:off x="661988" y="3297238"/>
            <a:ext cx="579437" cy="609600"/>
            <a:chOff x="6250444" y="4908245"/>
            <a:chExt cx="579005" cy="609226"/>
          </a:xfrm>
        </p:grpSpPr>
        <p:sp>
          <p:nvSpPr>
            <p:cNvPr id="118796" name="TextBox 6">
              <a:extLst>
                <a:ext uri="{FF2B5EF4-FFF2-40B4-BE49-F238E27FC236}">
                  <a16:creationId xmlns:a16="http://schemas.microsoft.com/office/drawing/2014/main" id="{F8CCB744-598F-9448-9ED3-964D98898CCD}"/>
                </a:ext>
              </a:extLst>
            </p:cNvPr>
            <p:cNvSpPr txBox="1">
              <a:spLocks noChangeArrowheads="1"/>
            </p:cNvSpPr>
            <p:nvPr/>
          </p:nvSpPr>
          <p:spPr bwMode="auto">
            <a:xfrm>
              <a:off x="6327224" y="4908245"/>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960096"/>
                  </a:solidFill>
                  <a:latin typeface="Impact" panose="020B0806030902050204" pitchFamily="34" charset="0"/>
                </a:rPr>
                <a:t>04</a:t>
              </a:r>
              <a:endParaRPr lang="zh-CN" altLang="en-US" sz="3200" b="0">
                <a:solidFill>
                  <a:srgbClr val="960096"/>
                </a:solidFill>
                <a:latin typeface="微软雅黑" panose="020B0503020204020204" pitchFamily="34" charset="-122"/>
              </a:endParaRPr>
            </a:p>
          </p:txBody>
        </p:sp>
        <p:sp>
          <p:nvSpPr>
            <p:cNvPr id="118797" name="文本框 25">
              <a:extLst>
                <a:ext uri="{FF2B5EF4-FFF2-40B4-BE49-F238E27FC236}">
                  <a16:creationId xmlns:a16="http://schemas.microsoft.com/office/drawing/2014/main" id="{5440DF15-51D8-0D43-81A4-B0AB11D8124C}"/>
                </a:ext>
              </a:extLst>
            </p:cNvPr>
            <p:cNvSpPr txBox="1">
              <a:spLocks noChangeArrowheads="1"/>
            </p:cNvSpPr>
            <p:nvPr/>
          </p:nvSpPr>
          <p:spPr bwMode="auto">
            <a:xfrm>
              <a:off x="6250444" y="5302027"/>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grpSp>
        <p:nvGrpSpPr>
          <p:cNvPr id="118792" name="组合 27">
            <a:extLst>
              <a:ext uri="{FF2B5EF4-FFF2-40B4-BE49-F238E27FC236}">
                <a16:creationId xmlns:a16="http://schemas.microsoft.com/office/drawing/2014/main" id="{E422E33E-BF93-7545-A7EA-C0C2666F93C7}"/>
              </a:ext>
            </a:extLst>
          </p:cNvPr>
          <p:cNvGrpSpPr>
            <a:grpSpLocks/>
          </p:cNvGrpSpPr>
          <p:nvPr/>
        </p:nvGrpSpPr>
        <p:grpSpPr bwMode="auto">
          <a:xfrm>
            <a:off x="615950" y="4435475"/>
            <a:ext cx="579438" cy="631825"/>
            <a:chOff x="6242320" y="2373233"/>
            <a:chExt cx="579005" cy="631762"/>
          </a:xfrm>
        </p:grpSpPr>
        <p:sp>
          <p:nvSpPr>
            <p:cNvPr id="118794" name="TextBox 6">
              <a:extLst>
                <a:ext uri="{FF2B5EF4-FFF2-40B4-BE49-F238E27FC236}">
                  <a16:creationId xmlns:a16="http://schemas.microsoft.com/office/drawing/2014/main" id="{1F8F229B-28DC-E642-A5B9-C058D5B5AFCE}"/>
                </a:ext>
              </a:extLst>
            </p:cNvPr>
            <p:cNvSpPr txBox="1">
              <a:spLocks noChangeArrowheads="1"/>
            </p:cNvSpPr>
            <p:nvPr/>
          </p:nvSpPr>
          <p:spPr bwMode="auto">
            <a:xfrm>
              <a:off x="6327224" y="2373233"/>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01ACBE"/>
                  </a:solidFill>
                  <a:latin typeface="Impact" panose="020B0806030902050204" pitchFamily="34" charset="0"/>
                </a:rPr>
                <a:t>02</a:t>
              </a:r>
              <a:endParaRPr lang="zh-CN" altLang="en-US" sz="3200" b="0">
                <a:solidFill>
                  <a:srgbClr val="01ACBE"/>
                </a:solidFill>
                <a:latin typeface="微软雅黑" panose="020B0503020204020204" pitchFamily="34" charset="-122"/>
              </a:endParaRPr>
            </a:p>
          </p:txBody>
        </p:sp>
        <p:sp>
          <p:nvSpPr>
            <p:cNvPr id="118795" name="文本框 23">
              <a:extLst>
                <a:ext uri="{FF2B5EF4-FFF2-40B4-BE49-F238E27FC236}">
                  <a16:creationId xmlns:a16="http://schemas.microsoft.com/office/drawing/2014/main" id="{A8FA4500-1883-7D48-9C10-710C2FD3054E}"/>
                </a:ext>
              </a:extLst>
            </p:cNvPr>
            <p:cNvSpPr txBox="1">
              <a:spLocks noChangeArrowheads="1"/>
            </p:cNvSpPr>
            <p:nvPr/>
          </p:nvSpPr>
          <p:spPr bwMode="auto">
            <a:xfrm>
              <a:off x="6242320" y="2789551"/>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sp>
        <p:nvSpPr>
          <p:cNvPr id="31" name="Shape 26">
            <a:extLst>
              <a:ext uri="{FF2B5EF4-FFF2-40B4-BE49-F238E27FC236}">
                <a16:creationId xmlns:a16="http://schemas.microsoft.com/office/drawing/2014/main" id="{40B2F7EE-9440-4834-8E3D-6CC41153F94B}"/>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256EF914-98FA-450A-BF4A-A7F15D56FCBE}"/>
              </a:ext>
            </a:extLst>
          </p:cNvPr>
          <p:cNvSpPr/>
          <p:nvPr/>
        </p:nvSpPr>
        <p:spPr bwMode="auto">
          <a:xfrm>
            <a:off x="0" y="-66675"/>
            <a:ext cx="9144000" cy="6924675"/>
          </a:xfrm>
          <a:prstGeom prst="rect">
            <a:avLst/>
          </a:prstGeom>
          <a:solidFill>
            <a:schemeClr val="accent3">
              <a:alpha val="2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a:latin typeface="+mn-lt"/>
              <a:ea typeface="+mn-ea"/>
              <a:cs typeface="+mn-ea"/>
              <a:sym typeface="+mn-lt"/>
            </a:endParaRPr>
          </a:p>
        </p:txBody>
      </p:sp>
      <p:sp>
        <p:nvSpPr>
          <p:cNvPr id="20" name="平行四边形 19">
            <a:extLst>
              <a:ext uri="{FF2B5EF4-FFF2-40B4-BE49-F238E27FC236}">
                <a16:creationId xmlns:a16="http://schemas.microsoft.com/office/drawing/2014/main" id="{1BDA42B6-E3E0-41B8-8C7B-3D0095A290B3}"/>
              </a:ext>
            </a:extLst>
          </p:cNvPr>
          <p:cNvSpPr/>
          <p:nvPr/>
        </p:nvSpPr>
        <p:spPr>
          <a:xfrm>
            <a:off x="423863" y="1474788"/>
            <a:ext cx="7134225" cy="2644775"/>
          </a:xfrm>
          <a:prstGeom prst="parallelogram">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cs typeface="+mn-ea"/>
              <a:sym typeface="+mn-lt"/>
            </a:endParaRPr>
          </a:p>
        </p:txBody>
      </p:sp>
      <p:sp>
        <p:nvSpPr>
          <p:cNvPr id="21" name="平行四边形 20">
            <a:extLst>
              <a:ext uri="{FF2B5EF4-FFF2-40B4-BE49-F238E27FC236}">
                <a16:creationId xmlns:a16="http://schemas.microsoft.com/office/drawing/2014/main" id="{25A5ED95-9D68-493C-90D7-FDF4477E2F80}"/>
              </a:ext>
            </a:extLst>
          </p:cNvPr>
          <p:cNvSpPr/>
          <p:nvPr/>
        </p:nvSpPr>
        <p:spPr>
          <a:xfrm>
            <a:off x="1104900" y="1960563"/>
            <a:ext cx="7477125" cy="2644775"/>
          </a:xfrm>
          <a:prstGeom prst="parallelogram">
            <a:avLst/>
          </a:prstGeom>
          <a:solidFill>
            <a:srgbClr val="6C4C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24" name="文本框 23">
            <a:extLst>
              <a:ext uri="{FF2B5EF4-FFF2-40B4-BE49-F238E27FC236}">
                <a16:creationId xmlns:a16="http://schemas.microsoft.com/office/drawing/2014/main" id="{5EB0E35A-1630-41BA-9AA0-1279484FE6A7}"/>
              </a:ext>
            </a:extLst>
          </p:cNvPr>
          <p:cNvSpPr txBox="1">
            <a:spLocks/>
          </p:cNvSpPr>
          <p:nvPr/>
        </p:nvSpPr>
        <p:spPr>
          <a:xfrm>
            <a:off x="2219325" y="2087563"/>
            <a:ext cx="5832475" cy="831850"/>
          </a:xfrm>
          <a:prstGeom prst="rect">
            <a:avLst/>
          </a:prstGeom>
          <a:noFill/>
          <a:ln w="0">
            <a:noFill/>
            <a:prstDash/>
          </a:ln>
        </p:spPr>
        <p:txBody>
          <a:bodyPr lIns="89535" tIns="46355" rIns="89535" bIns="46355">
            <a:spAutoFit/>
          </a:bodyPr>
          <a:lstStyle>
            <a:lvl1pPr defTabSz="508000">
              <a:defRPr sz="2800" b="1">
                <a:solidFill>
                  <a:schemeClr val="tx1"/>
                </a:solidFill>
                <a:latin typeface="Times New Roman" panose="02020603050405020304" pitchFamily="18" charset="0"/>
                <a:ea typeface="仿宋_GB2312"/>
                <a:cs typeface="仿宋_GB2312"/>
              </a:defRPr>
            </a:lvl1pPr>
            <a:lvl2pPr marL="742950" indent="-285750" defTabSz="508000">
              <a:defRPr sz="2800" b="1">
                <a:solidFill>
                  <a:schemeClr val="tx1"/>
                </a:solidFill>
                <a:latin typeface="Times New Roman" panose="02020603050405020304" pitchFamily="18" charset="0"/>
                <a:ea typeface="仿宋_GB2312"/>
                <a:cs typeface="仿宋_GB2312"/>
              </a:defRPr>
            </a:lvl2pPr>
            <a:lvl3pPr marL="1143000" indent="-228600" defTabSz="508000">
              <a:defRPr sz="2800" b="1">
                <a:solidFill>
                  <a:schemeClr val="tx1"/>
                </a:solidFill>
                <a:latin typeface="Times New Roman" panose="02020603050405020304" pitchFamily="18" charset="0"/>
                <a:ea typeface="仿宋_GB2312"/>
                <a:cs typeface="仿宋_GB2312"/>
              </a:defRPr>
            </a:lvl3pPr>
            <a:lvl4pPr marL="1600200" indent="-228600" defTabSz="508000">
              <a:defRPr sz="2800" b="1">
                <a:solidFill>
                  <a:schemeClr val="tx1"/>
                </a:solidFill>
                <a:latin typeface="Times New Roman" panose="02020603050405020304" pitchFamily="18" charset="0"/>
                <a:ea typeface="仿宋_GB2312"/>
                <a:cs typeface="仿宋_GB2312"/>
              </a:defRPr>
            </a:lvl4pPr>
            <a:lvl5pPr marL="2057400" indent="-228600" defTabSz="508000">
              <a:defRPr sz="2800" b="1">
                <a:solidFill>
                  <a:schemeClr val="tx1"/>
                </a:solidFill>
                <a:latin typeface="Times New Roman" panose="02020603050405020304" pitchFamily="18" charset="0"/>
                <a:ea typeface="仿宋_GB2312"/>
                <a:cs typeface="仿宋_GB2312"/>
              </a:defRPr>
            </a:lvl5pPr>
            <a:lvl6pPr marL="2514600" indent="-228600" defTabSz="5080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defTabSz="5080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defTabSz="5080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defTabSz="5080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4800">
                <a:solidFill>
                  <a:schemeClr val="bg1"/>
                </a:solidFill>
                <a:ea typeface="微软雅黑" panose="020B0503020204020204" pitchFamily="34" charset="-122"/>
                <a:sym typeface="+mn-lt"/>
              </a:rPr>
              <a:t>互助互利 共同进步</a:t>
            </a:r>
            <a:endParaRPr lang="ko-KR" altLang="en-US" sz="4800">
              <a:solidFill>
                <a:schemeClr val="bg1"/>
              </a:solidFill>
              <a:ea typeface="微软雅黑" panose="020B0503020204020204" pitchFamily="34" charset="-122"/>
              <a:sym typeface="+mn-lt"/>
            </a:endParaRPr>
          </a:p>
        </p:txBody>
      </p:sp>
      <p:cxnSp>
        <p:nvCxnSpPr>
          <p:cNvPr id="25" name="直接连接符 24">
            <a:extLst>
              <a:ext uri="{FF2B5EF4-FFF2-40B4-BE49-F238E27FC236}">
                <a16:creationId xmlns:a16="http://schemas.microsoft.com/office/drawing/2014/main" id="{B5A796CE-EBF1-46DF-862F-1B500091299E}"/>
              </a:ext>
            </a:extLst>
          </p:cNvPr>
          <p:cNvCxnSpPr>
            <a:cxnSpLocks/>
          </p:cNvCxnSpPr>
          <p:nvPr/>
        </p:nvCxnSpPr>
        <p:spPr>
          <a:xfrm>
            <a:off x="1952625" y="2989263"/>
            <a:ext cx="5986463" cy="0"/>
          </a:xfrm>
          <a:prstGeom prst="line">
            <a:avLst/>
          </a:prstGeom>
          <a:ln>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6" name="文本框 25">
            <a:extLst>
              <a:ext uri="{FF2B5EF4-FFF2-40B4-BE49-F238E27FC236}">
                <a16:creationId xmlns:a16="http://schemas.microsoft.com/office/drawing/2014/main" id="{BF819B14-261C-4276-8A12-1678A5CA8D60}"/>
              </a:ext>
            </a:extLst>
          </p:cNvPr>
          <p:cNvSpPr txBox="1">
            <a:spLocks/>
          </p:cNvSpPr>
          <p:nvPr/>
        </p:nvSpPr>
        <p:spPr>
          <a:xfrm>
            <a:off x="2185988" y="3205163"/>
            <a:ext cx="5397500" cy="400050"/>
          </a:xfrm>
          <a:prstGeom prst="rect">
            <a:avLst/>
          </a:prstGeom>
          <a:noFill/>
          <a:ln w="12700">
            <a:solidFill>
              <a:schemeClr val="bg1"/>
            </a:solidFill>
            <a:prstDash/>
          </a:ln>
        </p:spPr>
        <p:txBody>
          <a:bodyPr lIns="89535" tIns="46355" rIns="89535" bIns="46355">
            <a:spAutoFit/>
          </a:bodyPr>
          <a:lstStyle>
            <a:lvl1pPr defTabSz="508000">
              <a:defRPr sz="2800" b="1">
                <a:solidFill>
                  <a:schemeClr val="tx1"/>
                </a:solidFill>
                <a:latin typeface="Times New Roman" panose="02020603050405020304" pitchFamily="18" charset="0"/>
                <a:ea typeface="仿宋_GB2312"/>
                <a:cs typeface="仿宋_GB2312"/>
              </a:defRPr>
            </a:lvl1pPr>
            <a:lvl2pPr marL="742950" indent="-285750" defTabSz="508000">
              <a:defRPr sz="2800" b="1">
                <a:solidFill>
                  <a:schemeClr val="tx1"/>
                </a:solidFill>
                <a:latin typeface="Times New Roman" panose="02020603050405020304" pitchFamily="18" charset="0"/>
                <a:ea typeface="仿宋_GB2312"/>
                <a:cs typeface="仿宋_GB2312"/>
              </a:defRPr>
            </a:lvl2pPr>
            <a:lvl3pPr marL="1143000" indent="-228600" defTabSz="508000">
              <a:defRPr sz="2800" b="1">
                <a:solidFill>
                  <a:schemeClr val="tx1"/>
                </a:solidFill>
                <a:latin typeface="Times New Roman" panose="02020603050405020304" pitchFamily="18" charset="0"/>
                <a:ea typeface="仿宋_GB2312"/>
                <a:cs typeface="仿宋_GB2312"/>
              </a:defRPr>
            </a:lvl3pPr>
            <a:lvl4pPr marL="1600200" indent="-228600" defTabSz="508000">
              <a:defRPr sz="2800" b="1">
                <a:solidFill>
                  <a:schemeClr val="tx1"/>
                </a:solidFill>
                <a:latin typeface="Times New Roman" panose="02020603050405020304" pitchFamily="18" charset="0"/>
                <a:ea typeface="仿宋_GB2312"/>
                <a:cs typeface="仿宋_GB2312"/>
              </a:defRPr>
            </a:lvl4pPr>
            <a:lvl5pPr marL="2057400" indent="-228600" defTabSz="508000">
              <a:defRPr sz="2800" b="1">
                <a:solidFill>
                  <a:schemeClr val="tx1"/>
                </a:solidFill>
                <a:latin typeface="Times New Roman" panose="02020603050405020304" pitchFamily="18" charset="0"/>
                <a:ea typeface="仿宋_GB2312"/>
                <a:cs typeface="仿宋_GB2312"/>
              </a:defRPr>
            </a:lvl5pPr>
            <a:lvl6pPr marL="2514600" indent="-228600" defTabSz="5080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defTabSz="5080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defTabSz="5080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defTabSz="5080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r>
              <a:rPr lang="zh-CN" altLang="en-US" sz="2000">
                <a:solidFill>
                  <a:schemeClr val="bg1"/>
                </a:solidFill>
                <a:ea typeface="微软雅黑" panose="020B0503020204020204" pitchFamily="34" charset="-122"/>
                <a:sym typeface="+mn-lt"/>
              </a:rPr>
              <a:t>数据结构（</a:t>
            </a:r>
            <a:r>
              <a:rPr lang="en-US" altLang="zh-CN" sz="2000">
                <a:solidFill>
                  <a:schemeClr val="bg1"/>
                </a:solidFill>
                <a:ea typeface="微软雅黑" panose="020B0503020204020204" pitchFamily="34" charset="-122"/>
                <a:sym typeface="+mn-lt"/>
              </a:rPr>
              <a:t>C</a:t>
            </a:r>
            <a:r>
              <a:rPr lang="zh-CN" altLang="en-US" sz="2000">
                <a:solidFill>
                  <a:schemeClr val="bg1"/>
                </a:solidFill>
                <a:ea typeface="微软雅黑" panose="020B0503020204020204" pitchFamily="34" charset="-122"/>
                <a:sym typeface="+mn-lt"/>
              </a:rPr>
              <a:t>语言版）（第</a:t>
            </a:r>
            <a:r>
              <a:rPr lang="en-US" altLang="zh-CN" sz="2000">
                <a:solidFill>
                  <a:schemeClr val="bg1"/>
                </a:solidFill>
                <a:ea typeface="微软雅黑" panose="020B0503020204020204" pitchFamily="34" charset="-122"/>
                <a:sym typeface="+mn-lt"/>
              </a:rPr>
              <a:t>2</a:t>
            </a:r>
            <a:r>
              <a:rPr lang="zh-CN" altLang="en-US" sz="2000">
                <a:solidFill>
                  <a:schemeClr val="bg1"/>
                </a:solidFill>
                <a:ea typeface="微软雅黑" panose="020B0503020204020204" pitchFamily="34" charset="-122"/>
                <a:sym typeface="+mn-lt"/>
              </a:rPr>
              <a:t>版）</a:t>
            </a:r>
          </a:p>
        </p:txBody>
      </p:sp>
      <p:sp>
        <p:nvSpPr>
          <p:cNvPr id="30" name="平行四边形 29">
            <a:extLst>
              <a:ext uri="{FF2B5EF4-FFF2-40B4-BE49-F238E27FC236}">
                <a16:creationId xmlns:a16="http://schemas.microsoft.com/office/drawing/2014/main" id="{C50C292D-D4FB-4A07-9802-0014ED05B0B1}"/>
              </a:ext>
            </a:extLst>
          </p:cNvPr>
          <p:cNvSpPr/>
          <p:nvPr/>
        </p:nvSpPr>
        <p:spPr>
          <a:xfrm>
            <a:off x="663575" y="1166813"/>
            <a:ext cx="882650" cy="574675"/>
          </a:xfrm>
          <a:prstGeom prst="parallelogram">
            <a:avLst>
              <a:gd name="adj" fmla="val 24123"/>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1" name="平行四边形 30">
            <a:extLst>
              <a:ext uri="{FF2B5EF4-FFF2-40B4-BE49-F238E27FC236}">
                <a16:creationId xmlns:a16="http://schemas.microsoft.com/office/drawing/2014/main" id="{6ED4F8C9-D404-4B7E-9005-BF727EB6959A}"/>
              </a:ext>
            </a:extLst>
          </p:cNvPr>
          <p:cNvSpPr/>
          <p:nvPr/>
        </p:nvSpPr>
        <p:spPr>
          <a:xfrm>
            <a:off x="7583488" y="4414838"/>
            <a:ext cx="733425" cy="374650"/>
          </a:xfrm>
          <a:prstGeom prst="parallelogram">
            <a:avLst>
              <a:gd name="adj" fmla="val 24123"/>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pic>
        <p:nvPicPr>
          <p:cNvPr id="6" name="图片 5">
            <a:extLst>
              <a:ext uri="{FF2B5EF4-FFF2-40B4-BE49-F238E27FC236}">
                <a16:creationId xmlns:a16="http://schemas.microsoft.com/office/drawing/2014/main" id="{4E9595A7-0435-9445-8CDC-6C1C08756E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3776663"/>
            <a:ext cx="1638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Shape 26">
            <a:extLst>
              <a:ext uri="{FF2B5EF4-FFF2-40B4-BE49-F238E27FC236}">
                <a16:creationId xmlns:a16="http://schemas.microsoft.com/office/drawing/2014/main" id="{090E2F61-7791-4C66-ADC3-C5A428B98C42}"/>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a:solidFill>
                <a:schemeClr val="dk1"/>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anim calcmode="lin" valueType="num">
                                      <p:cBhvr>
                                        <p:cTn id="28" dur="1000" fill="hold"/>
                                        <p:tgtEl>
                                          <p:spTgt spid="26"/>
                                        </p:tgtEl>
                                        <p:attrNameLst>
                                          <p:attrName>ppt_x</p:attrName>
                                        </p:attrNameLst>
                                      </p:cBhvr>
                                      <p:tavLst>
                                        <p:tav tm="0">
                                          <p:val>
                                            <p:strVal val="#ppt_x"/>
                                          </p:val>
                                        </p:tav>
                                        <p:tav tm="100000">
                                          <p:val>
                                            <p:strVal val="#ppt_x"/>
                                          </p:val>
                                        </p:tav>
                                      </p:tavLst>
                                    </p:anim>
                                    <p:anim calcmode="lin" valueType="num">
                                      <p:cBhvr>
                                        <p:cTn id="29" dur="1000" fill="hold"/>
                                        <p:tgtEl>
                                          <p:spTgt spid="2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1000"/>
                                        <p:tgtEl>
                                          <p:spTgt spid="30"/>
                                        </p:tgtEl>
                                      </p:cBhvr>
                                    </p:animEffect>
                                    <p:anim calcmode="lin" valueType="num">
                                      <p:cBhvr>
                                        <p:cTn id="33" dur="1000" fill="hold"/>
                                        <p:tgtEl>
                                          <p:spTgt spid="30"/>
                                        </p:tgtEl>
                                        <p:attrNameLst>
                                          <p:attrName>ppt_x</p:attrName>
                                        </p:attrNameLst>
                                      </p:cBhvr>
                                      <p:tavLst>
                                        <p:tav tm="0">
                                          <p:val>
                                            <p:strVal val="#ppt_x"/>
                                          </p:val>
                                        </p:tav>
                                        <p:tav tm="100000">
                                          <p:val>
                                            <p:strVal val="#ppt_x"/>
                                          </p:val>
                                        </p:tav>
                                      </p:tavLst>
                                    </p:anim>
                                    <p:anim calcmode="lin" valueType="num">
                                      <p:cBhvr>
                                        <p:cTn id="34" dur="1000" fill="hold"/>
                                        <p:tgtEl>
                                          <p:spTgt spid="3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1000"/>
                                        <p:tgtEl>
                                          <p:spTgt spid="31"/>
                                        </p:tgtEl>
                                      </p:cBhvr>
                                    </p:animEffect>
                                    <p:anim calcmode="lin" valueType="num">
                                      <p:cBhvr>
                                        <p:cTn id="38" dur="1000" fill="hold"/>
                                        <p:tgtEl>
                                          <p:spTgt spid="31"/>
                                        </p:tgtEl>
                                        <p:attrNameLst>
                                          <p:attrName>ppt_x</p:attrName>
                                        </p:attrNameLst>
                                      </p:cBhvr>
                                      <p:tavLst>
                                        <p:tav tm="0">
                                          <p:val>
                                            <p:strVal val="#ppt_x"/>
                                          </p:val>
                                        </p:tav>
                                        <p:tav tm="100000">
                                          <p:val>
                                            <p:strVal val="#ppt_x"/>
                                          </p:val>
                                        </p:tav>
                                      </p:tavLst>
                                    </p:anim>
                                    <p:anim calcmode="lin" valueType="num">
                                      <p:cBhvr>
                                        <p:cTn id="39" dur="1000" fill="hold"/>
                                        <p:tgtEl>
                                          <p:spTgt spid="31"/>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4" grpId="0"/>
      <p:bldP spid="26" grpId="0" animBg="1"/>
      <p:bldP spid="30" grpId="0" animBg="1"/>
      <p:bldP spid="31"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116C175-CFA0-4041-97E8-D02E6B8A059B}"/>
              </a:ext>
            </a:extLst>
          </p:cNvPr>
          <p:cNvSpPr/>
          <p:nvPr/>
        </p:nvSpPr>
        <p:spPr bwMode="auto">
          <a:xfrm>
            <a:off x="0" y="0"/>
            <a:ext cx="9155113" cy="6953250"/>
          </a:xfrm>
          <a:prstGeom prst="rect">
            <a:avLst/>
          </a:prstGeom>
          <a:solidFill>
            <a:schemeClr val="tx1"/>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a:latin typeface="+mn-lt"/>
              <a:ea typeface="+mn-ea"/>
              <a:cs typeface="+mn-ea"/>
              <a:sym typeface="+mn-lt"/>
            </a:endParaRPr>
          </a:p>
        </p:txBody>
      </p:sp>
      <p:pic>
        <p:nvPicPr>
          <p:cNvPr id="121859" name="图片 2" descr="数据结构考研辅导横版">
            <a:extLst>
              <a:ext uri="{FF2B5EF4-FFF2-40B4-BE49-F238E27FC236}">
                <a16:creationId xmlns:a16="http://schemas.microsoft.com/office/drawing/2014/main" id="{537F28C8-5D25-0E4D-93F3-9F6DC7D16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1313"/>
            <a:ext cx="9151938" cy="617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a:extLst>
              <a:ext uri="{FF2B5EF4-FFF2-40B4-BE49-F238E27FC236}">
                <a16:creationId xmlns:a16="http://schemas.microsoft.com/office/drawing/2014/main" id="{8CB2456E-33E5-4C5E-8A3A-6BDCFF56E525}"/>
              </a:ext>
            </a:extLst>
          </p:cNvPr>
          <p:cNvSpPr/>
          <p:nvPr/>
        </p:nvSpPr>
        <p:spPr bwMode="auto">
          <a:xfrm>
            <a:off x="0" y="1538288"/>
            <a:ext cx="9144000" cy="5319712"/>
          </a:xfrm>
          <a:prstGeom prst="rect">
            <a:avLst/>
          </a:prstGeom>
          <a:solidFill>
            <a:srgbClr val="6C4C8F">
              <a:alpha val="20000"/>
            </a:srgbClr>
          </a:solidFill>
          <a:ln w="9525" cap="flat" cmpd="sng" algn="ctr">
            <a:noFill/>
            <a:prstDash val="solid"/>
            <a:round/>
            <a:headEnd type="none" w="med" len="med"/>
            <a:tailEnd type="none" w="med" len="med"/>
          </a:ln>
          <a:effectLst/>
        </p:spPr>
        <p:txBody>
          <a:bodyPr/>
          <a:lstStyle/>
          <a:p>
            <a:pPr eaLnBrk="1" hangingPunct="1">
              <a:buFont typeface="Arial" panose="020B0604020202020204" pitchFamily="34" charset="0"/>
              <a:buNone/>
              <a:defRPr/>
            </a:pPr>
            <a:endParaRPr lang="zh-CN" altLang="en-US" sz="1800">
              <a:latin typeface="+mn-lt"/>
              <a:ea typeface="+mn-ea"/>
              <a:cs typeface="+mn-ea"/>
              <a:sym typeface="+mn-lt"/>
            </a:endParaRPr>
          </a:p>
        </p:txBody>
      </p:sp>
      <p:pic>
        <p:nvPicPr>
          <p:cNvPr id="122883" name="pasted-image.pdf">
            <a:extLst>
              <a:ext uri="{FF2B5EF4-FFF2-40B4-BE49-F238E27FC236}">
                <a16:creationId xmlns:a16="http://schemas.microsoft.com/office/drawing/2014/main" id="{7EDA9F0A-00D1-0043-B036-BAAA2E9300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8" y="417513"/>
            <a:ext cx="3076575"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51" name="Shape 165">
            <a:extLst>
              <a:ext uri="{FF2B5EF4-FFF2-40B4-BE49-F238E27FC236}">
                <a16:creationId xmlns:a16="http://schemas.microsoft.com/office/drawing/2014/main" id="{A6AED78C-26A0-4344-A63C-8DC3BBE92241}"/>
              </a:ext>
            </a:extLst>
          </p:cNvPr>
          <p:cNvSpPr/>
          <p:nvPr/>
        </p:nvSpPr>
        <p:spPr>
          <a:xfrm>
            <a:off x="3787775" y="379413"/>
            <a:ext cx="5062538" cy="1055687"/>
          </a:xfrm>
          <a:prstGeom prst="rect">
            <a:avLst/>
          </a:prstGeom>
          <a:ln w="12700">
            <a:miter lim="400000"/>
          </a:ln>
          <a:extLst>
            <a:ext uri="{C572A759-6A51-4108-AA02-DFA0A04FC94B}"/>
          </a:extLst>
        </p:spPr>
        <p:txBody>
          <a:bodyPr lIns="50800" tIns="50800" rIns="50800" bIns="50800"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endParaRPr lang="en-US" altLang="zh-CN" sz="2000">
              <a:solidFill>
                <a:srgbClr val="000000"/>
              </a:solidFill>
              <a:ea typeface="微软雅黑" panose="020B0503020204020204" pitchFamily="34" charset="-122"/>
              <a:sym typeface="+mn-lt"/>
            </a:endParaRPr>
          </a:p>
          <a:p>
            <a:r>
              <a:rPr lang="zh-CN" altLang="en-US" sz="2000">
                <a:solidFill>
                  <a:srgbClr val="000000"/>
                </a:solidFill>
                <a:ea typeface="微软雅黑" panose="020B0503020204020204" pitchFamily="34" charset="-122"/>
                <a:sym typeface="+mn-lt"/>
              </a:rPr>
              <a:t>更多样书申请和资源下载需求，请登录人邮教育社区（</a:t>
            </a:r>
            <a:r>
              <a:rPr lang="en-US" altLang="zh-CN" sz="2000">
                <a:solidFill>
                  <a:srgbClr val="000000"/>
                </a:solidFill>
                <a:ea typeface="微软雅黑" panose="020B0503020204020204" pitchFamily="34" charset="-122"/>
                <a:sym typeface="+mn-lt"/>
              </a:rPr>
              <a:t>www.ryjiaoyu.com)</a:t>
            </a:r>
          </a:p>
        </p:txBody>
      </p:sp>
      <p:cxnSp>
        <p:nvCxnSpPr>
          <p:cNvPr id="46" name="直接连接符 45">
            <a:extLst>
              <a:ext uri="{FF2B5EF4-FFF2-40B4-BE49-F238E27FC236}">
                <a16:creationId xmlns:a16="http://schemas.microsoft.com/office/drawing/2014/main" id="{E8194EA3-6483-4301-BEDA-22940DB743F8}"/>
              </a:ext>
            </a:extLst>
          </p:cNvPr>
          <p:cNvCxnSpPr/>
          <p:nvPr/>
        </p:nvCxnSpPr>
        <p:spPr bwMode="auto">
          <a:xfrm>
            <a:off x="6046788" y="3103563"/>
            <a:ext cx="2555875" cy="0"/>
          </a:xfrm>
          <a:prstGeom prst="line">
            <a:avLst/>
          </a:prstGeom>
          <a:solidFill>
            <a:schemeClr val="accent1"/>
          </a:solidFill>
          <a:ln w="28575" cap="flat" cmpd="sng" algn="ctr">
            <a:solidFill>
              <a:schemeClr val="tx1">
                <a:lumMod val="50000"/>
                <a:lumOff val="50000"/>
              </a:schemeClr>
            </a:solidFill>
            <a:prstDash val="dash"/>
            <a:round/>
            <a:headEnd type="none" w="med" len="med"/>
            <a:tailEnd type="oval"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接连接符 46">
            <a:extLst>
              <a:ext uri="{FF2B5EF4-FFF2-40B4-BE49-F238E27FC236}">
                <a16:creationId xmlns:a16="http://schemas.microsoft.com/office/drawing/2014/main" id="{4D1235B6-486D-4A63-BCCA-6246F2804B06}"/>
              </a:ext>
            </a:extLst>
          </p:cNvPr>
          <p:cNvCxnSpPr/>
          <p:nvPr/>
        </p:nvCxnSpPr>
        <p:spPr bwMode="auto">
          <a:xfrm flipH="1">
            <a:off x="500063" y="5395913"/>
            <a:ext cx="2843212" cy="0"/>
          </a:xfrm>
          <a:prstGeom prst="line">
            <a:avLst/>
          </a:prstGeom>
          <a:solidFill>
            <a:schemeClr val="accent1"/>
          </a:solidFill>
          <a:ln w="28575" cap="flat" cmpd="sng" algn="ctr">
            <a:solidFill>
              <a:schemeClr val="tx1">
                <a:lumMod val="50000"/>
                <a:lumOff val="50000"/>
              </a:schemeClr>
            </a:solidFill>
            <a:prstDash val="dash"/>
            <a:round/>
            <a:headEnd type="none" w="med" len="med"/>
            <a:tailEnd type="oval"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接连接符 57">
            <a:extLst>
              <a:ext uri="{FF2B5EF4-FFF2-40B4-BE49-F238E27FC236}">
                <a16:creationId xmlns:a16="http://schemas.microsoft.com/office/drawing/2014/main" id="{9E9363B8-A3F6-480F-A909-6D62D3341B9B}"/>
              </a:ext>
            </a:extLst>
          </p:cNvPr>
          <p:cNvCxnSpPr/>
          <p:nvPr/>
        </p:nvCxnSpPr>
        <p:spPr bwMode="auto">
          <a:xfrm flipH="1">
            <a:off x="500063" y="2351088"/>
            <a:ext cx="2859087" cy="0"/>
          </a:xfrm>
          <a:prstGeom prst="line">
            <a:avLst/>
          </a:prstGeom>
          <a:solidFill>
            <a:schemeClr val="accent1"/>
          </a:solidFill>
          <a:ln w="28575" cap="flat" cmpd="sng" algn="ctr">
            <a:solidFill>
              <a:schemeClr val="tx1">
                <a:lumMod val="50000"/>
                <a:lumOff val="50000"/>
              </a:schemeClr>
            </a:solidFill>
            <a:prstDash val="dash"/>
            <a:round/>
            <a:headEnd type="none" w="med" len="med"/>
            <a:tailEnd type="oval"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a:extLst>
              <a:ext uri="{FF2B5EF4-FFF2-40B4-BE49-F238E27FC236}">
                <a16:creationId xmlns:a16="http://schemas.microsoft.com/office/drawing/2014/main" id="{6330E83F-A3C4-4F3B-9A7F-5BFE6A3E3DFF}"/>
              </a:ext>
            </a:extLst>
          </p:cNvPr>
          <p:cNvCxnSpPr/>
          <p:nvPr/>
        </p:nvCxnSpPr>
        <p:spPr bwMode="auto">
          <a:xfrm flipH="1">
            <a:off x="500063" y="3752850"/>
            <a:ext cx="2843212" cy="0"/>
          </a:xfrm>
          <a:prstGeom prst="line">
            <a:avLst/>
          </a:prstGeom>
          <a:solidFill>
            <a:schemeClr val="accent1"/>
          </a:solidFill>
          <a:ln w="28575" cap="flat" cmpd="sng" algn="ctr">
            <a:solidFill>
              <a:schemeClr val="tx1">
                <a:lumMod val="50000"/>
                <a:lumOff val="50000"/>
              </a:schemeClr>
            </a:solidFill>
            <a:prstDash val="dash"/>
            <a:round/>
            <a:headEnd type="none" w="med" len="med"/>
            <a:tailEnd type="oval"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Shape 122">
            <a:extLst>
              <a:ext uri="{FF2B5EF4-FFF2-40B4-BE49-F238E27FC236}">
                <a16:creationId xmlns:a16="http://schemas.microsoft.com/office/drawing/2014/main" id="{870B8A69-1006-4908-88A4-2892AF09B742}"/>
              </a:ext>
            </a:extLst>
          </p:cNvPr>
          <p:cNvSpPr/>
          <p:nvPr/>
        </p:nvSpPr>
        <p:spPr>
          <a:xfrm rot="19920610">
            <a:off x="3946525" y="3322638"/>
            <a:ext cx="1617663" cy="212725"/>
          </a:xfrm>
          <a:prstGeom prst="rect">
            <a:avLst/>
          </a:prstGeom>
          <a:solidFill>
            <a:srgbClr val="808785">
              <a:alpha val="60000"/>
            </a:srgbClr>
          </a:solidFill>
          <a:ln w="12700">
            <a:miter lim="400000"/>
          </a:ln>
        </p:spPr>
        <p:txBody>
          <a:bodyPr lIns="50800" tIns="50800" rIns="50800" bIns="50800" anchor="ctr"/>
          <a:lstStyle/>
          <a:p>
            <a:pPr>
              <a:defRPr>
                <a:solidFill>
                  <a:srgbClr val="FFFFFF"/>
                </a:solidFill>
              </a:defRPr>
            </a:pPr>
            <a:endParaRPr>
              <a:solidFill>
                <a:srgbClr val="FFFFFF"/>
              </a:solidFill>
              <a:latin typeface="+mn-lt"/>
              <a:ea typeface="+mn-ea"/>
              <a:cs typeface="+mn-ea"/>
              <a:sym typeface="+mn-lt"/>
            </a:endParaRPr>
          </a:p>
        </p:txBody>
      </p:sp>
      <p:sp>
        <p:nvSpPr>
          <p:cNvPr id="63" name="Shape 148">
            <a:extLst>
              <a:ext uri="{FF2B5EF4-FFF2-40B4-BE49-F238E27FC236}">
                <a16:creationId xmlns:a16="http://schemas.microsoft.com/office/drawing/2014/main" id="{D4CDCB61-2CE1-46EA-AF32-B92F75F696BD}"/>
              </a:ext>
            </a:extLst>
          </p:cNvPr>
          <p:cNvSpPr/>
          <p:nvPr/>
        </p:nvSpPr>
        <p:spPr>
          <a:xfrm>
            <a:off x="631825" y="1900238"/>
            <a:ext cx="2154238" cy="409575"/>
          </a:xfrm>
          <a:prstGeom prst="rect">
            <a:avLst/>
          </a:prstGeom>
          <a:ln w="12700">
            <a:miter lim="400000"/>
          </a:ln>
          <a:extLst>
            <a:ext uri="{C572A759-6A51-4108-AA02-DFA0A04FC94B}"/>
          </a:extLst>
        </p:spPr>
        <p:txBody>
          <a:bodyPr wrap="none" lIns="50800" tIns="50800" rIns="50800" bIns="50800"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r>
              <a:rPr lang="zh-CN" altLang="en-US" sz="2000">
                <a:solidFill>
                  <a:srgbClr val="FF2600"/>
                </a:solidFill>
                <a:ea typeface="微软雅黑" panose="020B0503020204020204" pitchFamily="34" charset="-122"/>
                <a:sym typeface="+mn-lt"/>
              </a:rPr>
              <a:t>海量图书方便查询</a:t>
            </a:r>
          </a:p>
        </p:txBody>
      </p:sp>
      <p:sp>
        <p:nvSpPr>
          <p:cNvPr id="64" name="Shape 149">
            <a:extLst>
              <a:ext uri="{FF2B5EF4-FFF2-40B4-BE49-F238E27FC236}">
                <a16:creationId xmlns:a16="http://schemas.microsoft.com/office/drawing/2014/main" id="{41C6AB09-52E8-429A-AED6-31AC30D136A2}"/>
              </a:ext>
            </a:extLst>
          </p:cNvPr>
          <p:cNvSpPr/>
          <p:nvPr/>
        </p:nvSpPr>
        <p:spPr>
          <a:xfrm>
            <a:off x="603250" y="3333750"/>
            <a:ext cx="1639888" cy="411163"/>
          </a:xfrm>
          <a:prstGeom prst="rect">
            <a:avLst/>
          </a:prstGeom>
          <a:ln w="12700">
            <a:miter lim="400000"/>
          </a:ln>
          <a:extLst>
            <a:ext uri="{C572A759-6A51-4108-AA02-DFA0A04FC94B}"/>
          </a:extLst>
        </p:spPr>
        <p:txBody>
          <a:bodyPr wrap="none" lIns="50800" tIns="50800" rIns="50800" bIns="50800"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r>
              <a:rPr lang="zh-CN" altLang="en-US" sz="2000">
                <a:solidFill>
                  <a:srgbClr val="FF2600"/>
                </a:solidFill>
                <a:ea typeface="微软雅黑" panose="020B0503020204020204" pitchFamily="34" charset="-122"/>
                <a:sym typeface="+mn-lt"/>
              </a:rPr>
              <a:t>免费申请样书</a:t>
            </a:r>
          </a:p>
        </p:txBody>
      </p:sp>
      <p:sp>
        <p:nvSpPr>
          <p:cNvPr id="67" name="Shape 150">
            <a:extLst>
              <a:ext uri="{FF2B5EF4-FFF2-40B4-BE49-F238E27FC236}">
                <a16:creationId xmlns:a16="http://schemas.microsoft.com/office/drawing/2014/main" id="{390D5FF9-1C98-4A7B-AC1D-5C2341CB52E5}"/>
              </a:ext>
            </a:extLst>
          </p:cNvPr>
          <p:cNvSpPr/>
          <p:nvPr/>
        </p:nvSpPr>
        <p:spPr>
          <a:xfrm>
            <a:off x="654050" y="4956175"/>
            <a:ext cx="1641475" cy="409575"/>
          </a:xfrm>
          <a:prstGeom prst="rect">
            <a:avLst/>
          </a:prstGeom>
          <a:ln w="12700">
            <a:miter lim="400000"/>
          </a:ln>
          <a:extLst>
            <a:ext uri="{C572A759-6A51-4108-AA02-DFA0A04FC94B}"/>
          </a:extLst>
        </p:spPr>
        <p:txBody>
          <a:bodyPr wrap="none" lIns="50800" tIns="50800" rIns="50800" bIns="50800"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r>
              <a:rPr lang="zh-CN" altLang="en-US" sz="2000">
                <a:solidFill>
                  <a:srgbClr val="FF2600"/>
                </a:solidFill>
                <a:ea typeface="微软雅黑" panose="020B0503020204020204" pitchFamily="34" charset="-122"/>
                <a:sym typeface="+mn-lt"/>
              </a:rPr>
              <a:t>下载配套资源</a:t>
            </a:r>
          </a:p>
        </p:txBody>
      </p:sp>
      <p:sp>
        <p:nvSpPr>
          <p:cNvPr id="68" name="Shape 151">
            <a:extLst>
              <a:ext uri="{FF2B5EF4-FFF2-40B4-BE49-F238E27FC236}">
                <a16:creationId xmlns:a16="http://schemas.microsoft.com/office/drawing/2014/main" id="{4DD4D22A-C6D5-46ED-A5F8-0CAB890E0863}"/>
              </a:ext>
            </a:extLst>
          </p:cNvPr>
          <p:cNvSpPr/>
          <p:nvPr/>
        </p:nvSpPr>
        <p:spPr>
          <a:xfrm>
            <a:off x="7553325" y="2651125"/>
            <a:ext cx="1128713" cy="411163"/>
          </a:xfrm>
          <a:prstGeom prst="rect">
            <a:avLst/>
          </a:prstGeom>
          <a:ln w="12700">
            <a:miter lim="400000"/>
          </a:ln>
          <a:extLst>
            <a:ext uri="{C572A759-6A51-4108-AA02-DFA0A04FC94B}"/>
          </a:extLst>
        </p:spPr>
        <p:txBody>
          <a:bodyPr wrap="none" lIns="50800" tIns="50800" rIns="50800" bIns="50800"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r>
              <a:rPr lang="zh-CN" altLang="en-US" sz="2000">
                <a:solidFill>
                  <a:srgbClr val="FF2600"/>
                </a:solidFill>
                <a:ea typeface="微软雅黑" panose="020B0503020204020204" pitchFamily="34" charset="-122"/>
                <a:sym typeface="+mn-lt"/>
              </a:rPr>
              <a:t>优惠购书</a:t>
            </a:r>
          </a:p>
        </p:txBody>
      </p:sp>
      <p:sp>
        <p:nvSpPr>
          <p:cNvPr id="76" name="Shape 152">
            <a:extLst>
              <a:ext uri="{FF2B5EF4-FFF2-40B4-BE49-F238E27FC236}">
                <a16:creationId xmlns:a16="http://schemas.microsoft.com/office/drawing/2014/main" id="{00384210-82A2-4C06-89EC-CD4CA0BDF486}"/>
              </a:ext>
            </a:extLst>
          </p:cNvPr>
          <p:cNvSpPr/>
          <p:nvPr/>
        </p:nvSpPr>
        <p:spPr>
          <a:xfrm>
            <a:off x="7553325" y="4352925"/>
            <a:ext cx="1128713" cy="411163"/>
          </a:xfrm>
          <a:prstGeom prst="rect">
            <a:avLst/>
          </a:prstGeom>
          <a:ln w="12700">
            <a:miter lim="400000"/>
          </a:ln>
          <a:extLst>
            <a:ext uri="{C572A759-6A51-4108-AA02-DFA0A04FC94B}"/>
          </a:extLst>
        </p:spPr>
        <p:txBody>
          <a:bodyPr wrap="none" lIns="50800" tIns="50800" rIns="50800" bIns="50800"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r>
              <a:rPr lang="zh-CN" altLang="en-US" sz="2000">
                <a:solidFill>
                  <a:srgbClr val="FF2600"/>
                </a:solidFill>
                <a:ea typeface="微软雅黑" panose="020B0503020204020204" pitchFamily="34" charset="-122"/>
                <a:sym typeface="+mn-lt"/>
              </a:rPr>
              <a:t>成为作者</a:t>
            </a:r>
          </a:p>
        </p:txBody>
      </p:sp>
      <p:sp>
        <p:nvSpPr>
          <p:cNvPr id="79" name="Shape 120">
            <a:extLst>
              <a:ext uri="{FF2B5EF4-FFF2-40B4-BE49-F238E27FC236}">
                <a16:creationId xmlns:a16="http://schemas.microsoft.com/office/drawing/2014/main" id="{DE613141-AA11-470B-9602-A3735156C7AB}"/>
              </a:ext>
            </a:extLst>
          </p:cNvPr>
          <p:cNvSpPr/>
          <p:nvPr/>
        </p:nvSpPr>
        <p:spPr>
          <a:xfrm rot="1537887" flipH="1">
            <a:off x="4008438" y="4192588"/>
            <a:ext cx="1498600" cy="201612"/>
          </a:xfrm>
          <a:prstGeom prst="rect">
            <a:avLst/>
          </a:prstGeom>
          <a:solidFill>
            <a:srgbClr val="808785">
              <a:alpha val="60000"/>
            </a:srgbClr>
          </a:solidFill>
          <a:ln w="12700">
            <a:miter lim="400000"/>
          </a:ln>
        </p:spPr>
        <p:txBody>
          <a:bodyPr lIns="50800" tIns="50800" rIns="50800" bIns="50800" anchor="ctr"/>
          <a:lstStyle/>
          <a:p>
            <a:pPr>
              <a:defRPr>
                <a:solidFill>
                  <a:srgbClr val="FFFFFF"/>
                </a:solidFill>
              </a:defRPr>
            </a:pPr>
            <a:endParaRPr>
              <a:solidFill>
                <a:srgbClr val="FFFFFF"/>
              </a:solidFill>
              <a:latin typeface="+mn-lt"/>
              <a:ea typeface="+mn-ea"/>
              <a:cs typeface="+mn-ea"/>
              <a:sym typeface="+mn-lt"/>
            </a:endParaRPr>
          </a:p>
        </p:txBody>
      </p:sp>
      <p:sp>
        <p:nvSpPr>
          <p:cNvPr id="80" name="TextBox 79">
            <a:extLst>
              <a:ext uri="{FF2B5EF4-FFF2-40B4-BE49-F238E27FC236}">
                <a16:creationId xmlns:a16="http://schemas.microsoft.com/office/drawing/2014/main" id="{EA4A1C91-092E-4FA8-AA61-12F12726B93A}"/>
              </a:ext>
            </a:extLst>
          </p:cNvPr>
          <p:cNvSpPr txBox="1"/>
          <p:nvPr/>
        </p:nvSpPr>
        <p:spPr>
          <a:xfrm>
            <a:off x="576263" y="2417763"/>
            <a:ext cx="2782887" cy="708025"/>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r>
              <a:rPr lang="zh-CN" altLang="en-US" sz="2000">
                <a:ea typeface="微软雅黑" panose="020B0503020204020204" pitchFamily="34" charset="-122"/>
                <a:sym typeface="+mn-lt"/>
              </a:rPr>
              <a:t>囊括各大品类，您想要的应有尽有</a:t>
            </a:r>
          </a:p>
        </p:txBody>
      </p:sp>
      <p:cxnSp>
        <p:nvCxnSpPr>
          <p:cNvPr id="81" name="直接连接符 80">
            <a:extLst>
              <a:ext uri="{FF2B5EF4-FFF2-40B4-BE49-F238E27FC236}">
                <a16:creationId xmlns:a16="http://schemas.microsoft.com/office/drawing/2014/main" id="{E26B7892-D8D7-4383-8181-505BC4B8301E}"/>
              </a:ext>
            </a:extLst>
          </p:cNvPr>
          <p:cNvCxnSpPr/>
          <p:nvPr/>
        </p:nvCxnSpPr>
        <p:spPr bwMode="auto">
          <a:xfrm>
            <a:off x="5956300" y="4775200"/>
            <a:ext cx="2646363" cy="0"/>
          </a:xfrm>
          <a:prstGeom prst="line">
            <a:avLst/>
          </a:prstGeom>
          <a:solidFill>
            <a:schemeClr val="accent1"/>
          </a:solidFill>
          <a:ln w="28575" cap="flat" cmpd="sng" algn="ctr">
            <a:solidFill>
              <a:schemeClr val="tx1">
                <a:lumMod val="50000"/>
                <a:lumOff val="50000"/>
              </a:schemeClr>
            </a:solidFill>
            <a:prstDash val="dash"/>
            <a:round/>
            <a:headEnd type="none" w="med" len="med"/>
            <a:tailEnd type="oval"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TextBox 81">
            <a:extLst>
              <a:ext uri="{FF2B5EF4-FFF2-40B4-BE49-F238E27FC236}">
                <a16:creationId xmlns:a16="http://schemas.microsoft.com/office/drawing/2014/main" id="{84963F08-CAB0-4DB2-B5A6-4C88D3443CD2}"/>
              </a:ext>
            </a:extLst>
          </p:cNvPr>
          <p:cNvSpPr txBox="1"/>
          <p:nvPr/>
        </p:nvSpPr>
        <p:spPr>
          <a:xfrm>
            <a:off x="598488" y="3817938"/>
            <a:ext cx="3136900" cy="708025"/>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r>
              <a:rPr lang="zh-CN" altLang="en-US" sz="2000">
                <a:ea typeface="微软雅黑" panose="020B0503020204020204" pitchFamily="34" charset="-122"/>
                <a:sym typeface="+mn-lt"/>
              </a:rPr>
              <a:t>教师免费申请样书，</a:t>
            </a:r>
            <a:endParaRPr lang="en-US" altLang="zh-CN" sz="2000">
              <a:ea typeface="微软雅黑" panose="020B0503020204020204" pitchFamily="34" charset="-122"/>
              <a:sym typeface="+mn-lt"/>
            </a:endParaRPr>
          </a:p>
          <a:p>
            <a:r>
              <a:rPr lang="zh-CN" altLang="en-US" sz="2000">
                <a:ea typeface="微软雅黑" panose="020B0503020204020204" pitchFamily="34" charset="-122"/>
                <a:sym typeface="+mn-lt"/>
              </a:rPr>
              <a:t>我们将安排快递迅速送达</a:t>
            </a:r>
          </a:p>
        </p:txBody>
      </p:sp>
      <p:sp>
        <p:nvSpPr>
          <p:cNvPr id="83" name="TextBox 82">
            <a:extLst>
              <a:ext uri="{FF2B5EF4-FFF2-40B4-BE49-F238E27FC236}">
                <a16:creationId xmlns:a16="http://schemas.microsoft.com/office/drawing/2014/main" id="{606E8C38-0ABF-4984-81EF-B104104F13CD}"/>
              </a:ext>
            </a:extLst>
          </p:cNvPr>
          <p:cNvSpPr txBox="1"/>
          <p:nvPr/>
        </p:nvSpPr>
        <p:spPr>
          <a:xfrm>
            <a:off x="593725" y="5449888"/>
            <a:ext cx="3660775" cy="1014412"/>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r>
              <a:rPr lang="zh-CN" altLang="en-US" sz="2000">
                <a:ea typeface="微软雅黑" panose="020B0503020204020204" pitchFamily="34" charset="-122"/>
                <a:sym typeface="+mn-lt"/>
              </a:rPr>
              <a:t>教学视频、</a:t>
            </a:r>
            <a:r>
              <a:rPr lang="en-US" altLang="zh-CN" sz="2000">
                <a:ea typeface="微软雅黑" panose="020B0503020204020204" pitchFamily="34" charset="-122"/>
                <a:sym typeface="+mn-lt"/>
              </a:rPr>
              <a:t>PPT</a:t>
            </a:r>
            <a:r>
              <a:rPr lang="zh-CN" altLang="en-US" sz="2000">
                <a:ea typeface="微软雅黑" panose="020B0503020204020204" pitchFamily="34" charset="-122"/>
                <a:sym typeface="+mn-lt"/>
              </a:rPr>
              <a:t>课件、</a:t>
            </a:r>
            <a:endParaRPr lang="en-US" altLang="zh-CN" sz="2000">
              <a:ea typeface="微软雅黑" panose="020B0503020204020204" pitchFamily="34" charset="-122"/>
              <a:sym typeface="+mn-lt"/>
            </a:endParaRPr>
          </a:p>
          <a:p>
            <a:r>
              <a:rPr lang="zh-CN" altLang="en-US" sz="2000">
                <a:ea typeface="微软雅黑" panose="020B0503020204020204" pitchFamily="34" charset="-122"/>
                <a:sym typeface="+mn-lt"/>
              </a:rPr>
              <a:t>教学案例、习题答案、</a:t>
            </a:r>
            <a:endParaRPr lang="en-US" altLang="zh-CN" sz="2000">
              <a:ea typeface="微软雅黑" panose="020B0503020204020204" pitchFamily="34" charset="-122"/>
              <a:sym typeface="+mn-lt"/>
            </a:endParaRPr>
          </a:p>
          <a:p>
            <a:r>
              <a:rPr lang="zh-CN" altLang="en-US" sz="2000">
                <a:ea typeface="微软雅黑" panose="020B0503020204020204" pitchFamily="34" charset="-122"/>
                <a:sym typeface="+mn-lt"/>
              </a:rPr>
              <a:t>模拟试卷等丰富资源免费下载</a:t>
            </a:r>
          </a:p>
        </p:txBody>
      </p:sp>
      <p:sp>
        <p:nvSpPr>
          <p:cNvPr id="84" name="TextBox 83">
            <a:extLst>
              <a:ext uri="{FF2B5EF4-FFF2-40B4-BE49-F238E27FC236}">
                <a16:creationId xmlns:a16="http://schemas.microsoft.com/office/drawing/2014/main" id="{1CFFA0CD-92E0-4FD3-9D18-C8A150886070}"/>
              </a:ext>
            </a:extLst>
          </p:cNvPr>
          <p:cNvSpPr txBox="1"/>
          <p:nvPr/>
        </p:nvSpPr>
        <p:spPr>
          <a:xfrm>
            <a:off x="5956300" y="3114675"/>
            <a:ext cx="2725738" cy="708025"/>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r"/>
            <a:r>
              <a:rPr lang="zh-CN" altLang="en-US" sz="2000">
                <a:ea typeface="微软雅黑" panose="020B0503020204020204" pitchFamily="34" charset="-122"/>
                <a:sym typeface="+mn-lt"/>
              </a:rPr>
              <a:t>教师可以申请最低折扣</a:t>
            </a:r>
          </a:p>
          <a:p>
            <a:pPr algn="r"/>
            <a:r>
              <a:rPr lang="zh-CN" altLang="en-US" sz="2000">
                <a:ea typeface="微软雅黑" panose="020B0503020204020204" pitchFamily="34" charset="-122"/>
                <a:sym typeface="+mn-lt"/>
              </a:rPr>
              <a:t>学生直接优惠购买图书</a:t>
            </a:r>
          </a:p>
        </p:txBody>
      </p:sp>
      <p:sp>
        <p:nvSpPr>
          <p:cNvPr id="85" name="TextBox 84">
            <a:extLst>
              <a:ext uri="{FF2B5EF4-FFF2-40B4-BE49-F238E27FC236}">
                <a16:creationId xmlns:a16="http://schemas.microsoft.com/office/drawing/2014/main" id="{FAF53179-53C2-4516-A625-EE6E677074D9}"/>
              </a:ext>
            </a:extLst>
          </p:cNvPr>
          <p:cNvSpPr txBox="1"/>
          <p:nvPr/>
        </p:nvSpPr>
        <p:spPr>
          <a:xfrm>
            <a:off x="5395913" y="4865688"/>
            <a:ext cx="3286125" cy="1322387"/>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r"/>
            <a:r>
              <a:rPr lang="zh-CN" altLang="en-US" sz="2000">
                <a:ea typeface="微软雅黑" panose="020B0503020204020204" pitchFamily="34" charset="-122"/>
                <a:sym typeface="+mn-lt"/>
              </a:rPr>
              <a:t>欢迎写文章／投稿，</a:t>
            </a:r>
            <a:endParaRPr lang="en-US" altLang="zh-CN" sz="2000">
              <a:ea typeface="微软雅黑" panose="020B0503020204020204" pitchFamily="34" charset="-122"/>
              <a:sym typeface="+mn-lt"/>
            </a:endParaRPr>
          </a:p>
          <a:p>
            <a:pPr algn="r"/>
            <a:r>
              <a:rPr lang="zh-CN" altLang="en-US" sz="2000">
                <a:ea typeface="微软雅黑" panose="020B0503020204020204" pitchFamily="34" charset="-122"/>
                <a:sym typeface="+mn-lt"/>
              </a:rPr>
              <a:t>我们强大的编辑团队将为您提供专业和高效的编辑出版服务</a:t>
            </a:r>
          </a:p>
        </p:txBody>
      </p:sp>
      <p:sp>
        <p:nvSpPr>
          <p:cNvPr id="86" name="Shape 122">
            <a:extLst>
              <a:ext uri="{FF2B5EF4-FFF2-40B4-BE49-F238E27FC236}">
                <a16:creationId xmlns:a16="http://schemas.microsoft.com/office/drawing/2014/main" id="{EEFF8A5E-6FB6-4AED-BB7F-1D7D867E9B60}"/>
              </a:ext>
            </a:extLst>
          </p:cNvPr>
          <p:cNvSpPr/>
          <p:nvPr/>
        </p:nvSpPr>
        <p:spPr>
          <a:xfrm rot="19920610">
            <a:off x="3946525" y="4968875"/>
            <a:ext cx="1617663" cy="214313"/>
          </a:xfrm>
          <a:prstGeom prst="rect">
            <a:avLst/>
          </a:prstGeom>
          <a:solidFill>
            <a:srgbClr val="808785">
              <a:alpha val="60000"/>
            </a:srgbClr>
          </a:solidFill>
          <a:ln w="12700">
            <a:miter lim="400000"/>
          </a:ln>
        </p:spPr>
        <p:txBody>
          <a:bodyPr lIns="50800" tIns="50800" rIns="50800" bIns="50800" anchor="ctr"/>
          <a:lstStyle/>
          <a:p>
            <a:pPr>
              <a:defRPr>
                <a:solidFill>
                  <a:srgbClr val="FFFFFF"/>
                </a:solidFill>
              </a:defRPr>
            </a:pPr>
            <a:endParaRPr>
              <a:solidFill>
                <a:srgbClr val="FFFFFF"/>
              </a:solidFill>
              <a:latin typeface="+mn-lt"/>
              <a:ea typeface="+mn-ea"/>
              <a:cs typeface="+mn-ea"/>
              <a:sym typeface="+mn-lt"/>
            </a:endParaRPr>
          </a:p>
        </p:txBody>
      </p:sp>
      <p:sp>
        <p:nvSpPr>
          <p:cNvPr id="87" name="Shape 120">
            <a:extLst>
              <a:ext uri="{FF2B5EF4-FFF2-40B4-BE49-F238E27FC236}">
                <a16:creationId xmlns:a16="http://schemas.microsoft.com/office/drawing/2014/main" id="{3489F057-81C5-412F-890F-E6F8496BD1F6}"/>
              </a:ext>
            </a:extLst>
          </p:cNvPr>
          <p:cNvSpPr/>
          <p:nvPr/>
        </p:nvSpPr>
        <p:spPr>
          <a:xfrm rot="1537887" flipH="1">
            <a:off x="4008438" y="2540000"/>
            <a:ext cx="1498600" cy="201613"/>
          </a:xfrm>
          <a:prstGeom prst="rect">
            <a:avLst/>
          </a:prstGeom>
          <a:solidFill>
            <a:srgbClr val="808785">
              <a:alpha val="60000"/>
            </a:srgbClr>
          </a:solidFill>
          <a:ln w="12700">
            <a:miter lim="400000"/>
          </a:ln>
        </p:spPr>
        <p:txBody>
          <a:bodyPr lIns="50800" tIns="50800" rIns="50800" bIns="50800" anchor="ctr"/>
          <a:lstStyle/>
          <a:p>
            <a:pPr>
              <a:defRPr>
                <a:solidFill>
                  <a:srgbClr val="FFFFFF"/>
                </a:solidFill>
              </a:defRPr>
            </a:pPr>
            <a:endParaRPr>
              <a:solidFill>
                <a:srgbClr val="FFFFFF"/>
              </a:solidFill>
              <a:latin typeface="+mn-lt"/>
              <a:ea typeface="+mn-ea"/>
              <a:cs typeface="+mn-ea"/>
              <a:sym typeface="+mn-lt"/>
            </a:endParaRPr>
          </a:p>
        </p:txBody>
      </p:sp>
      <p:grpSp>
        <p:nvGrpSpPr>
          <p:cNvPr id="122904" name="Group 138">
            <a:extLst>
              <a:ext uri="{FF2B5EF4-FFF2-40B4-BE49-F238E27FC236}">
                <a16:creationId xmlns:a16="http://schemas.microsoft.com/office/drawing/2014/main" id="{DDB0C5AC-B2C3-DD46-A48E-405002D437FF}"/>
              </a:ext>
            </a:extLst>
          </p:cNvPr>
          <p:cNvGrpSpPr>
            <a:grpSpLocks/>
          </p:cNvGrpSpPr>
          <p:nvPr/>
        </p:nvGrpSpPr>
        <p:grpSpPr bwMode="auto">
          <a:xfrm>
            <a:off x="3578225" y="1890713"/>
            <a:ext cx="800100" cy="830262"/>
            <a:chOff x="0" y="0"/>
            <a:chExt cx="1270000" cy="1270000"/>
          </a:xfrm>
        </p:grpSpPr>
        <p:sp>
          <p:nvSpPr>
            <p:cNvPr id="89" name="Shape 135">
              <a:extLst>
                <a:ext uri="{FF2B5EF4-FFF2-40B4-BE49-F238E27FC236}">
                  <a16:creationId xmlns:a16="http://schemas.microsoft.com/office/drawing/2014/main" id="{DA03DD11-3EA4-45BD-A554-5A0EEDC0665B}"/>
                </a:ext>
              </a:extLst>
            </p:cNvPr>
            <p:cNvSpPr/>
            <p:nvPr/>
          </p:nvSpPr>
          <p:spPr>
            <a:xfrm>
              <a:off x="0" y="0"/>
              <a:ext cx="1270000" cy="1270000"/>
            </a:xfrm>
            <a:prstGeom prst="ellipse">
              <a:avLst/>
            </a:prstGeom>
            <a:solidFill>
              <a:schemeClr val="accent1">
                <a:hueOff val="-78595"/>
                <a:satOff val="12505"/>
                <a:lumOff val="13871"/>
              </a:schemeClr>
            </a:solidFill>
            <a:ln w="12700" cap="flat">
              <a:noFill/>
              <a:miter lim="400000"/>
            </a:ln>
            <a:effectLst/>
          </p:spPr>
          <p:txBody>
            <a:bodyPr lIns="50800" tIns="50800" rIns="50800" bIns="50800" anchor="ctr"/>
            <a:lstStyle/>
            <a:p>
              <a:pPr>
                <a:defRPr>
                  <a:solidFill>
                    <a:srgbClr val="FFFFFF"/>
                  </a:solidFill>
                </a:defRPr>
              </a:pPr>
              <a:endParaRPr>
                <a:solidFill>
                  <a:srgbClr val="FFFFFF"/>
                </a:solidFill>
                <a:latin typeface="+mn-lt"/>
                <a:ea typeface="+mn-ea"/>
                <a:cs typeface="+mn-ea"/>
                <a:sym typeface="+mn-lt"/>
              </a:endParaRPr>
            </a:p>
          </p:txBody>
        </p:sp>
        <p:sp>
          <p:nvSpPr>
            <p:cNvPr id="90" name="Shape 136">
              <a:extLst>
                <a:ext uri="{FF2B5EF4-FFF2-40B4-BE49-F238E27FC236}">
                  <a16:creationId xmlns:a16="http://schemas.microsoft.com/office/drawing/2014/main" id="{1535409A-6DCA-4D23-8519-D4A551655246}"/>
                </a:ext>
              </a:extLst>
            </p:cNvPr>
            <p:cNvSpPr/>
            <p:nvPr/>
          </p:nvSpPr>
          <p:spPr>
            <a:xfrm>
              <a:off x="201587" y="203977"/>
              <a:ext cx="866825" cy="862046"/>
            </a:xfrm>
            <a:prstGeom prst="ellipse">
              <a:avLst/>
            </a:prstGeom>
            <a:solidFill>
              <a:srgbClr val="FFFFFF"/>
            </a:solidFill>
            <a:ln w="12700" cap="flat">
              <a:noFill/>
              <a:miter lim="400000"/>
            </a:ln>
            <a:effectLst/>
          </p:spPr>
          <p:txBody>
            <a:bodyPr lIns="50800" tIns="50800" rIns="50800" bIns="50800" anchor="ctr"/>
            <a:lstStyle/>
            <a:p>
              <a:pPr algn="r">
                <a:defRPr>
                  <a:solidFill>
                    <a:srgbClr val="FFFFFF"/>
                  </a:solidFill>
                </a:defRPr>
              </a:pPr>
              <a:endParaRPr>
                <a:solidFill>
                  <a:srgbClr val="FFFFFF"/>
                </a:solidFill>
                <a:latin typeface="+mn-lt"/>
                <a:ea typeface="+mn-ea"/>
                <a:cs typeface="+mn-ea"/>
                <a:sym typeface="+mn-lt"/>
              </a:endParaRPr>
            </a:p>
          </p:txBody>
        </p:sp>
        <p:pic>
          <p:nvPicPr>
            <p:cNvPr id="122923" name="pasted-image.pdf">
              <a:extLst>
                <a:ext uri="{FF2B5EF4-FFF2-40B4-BE49-F238E27FC236}">
                  <a16:creationId xmlns:a16="http://schemas.microsoft.com/office/drawing/2014/main" id="{D764A199-6A62-8141-9A14-84066396A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501" y="416289"/>
              <a:ext cx="468998" cy="437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grpSp>
        <p:nvGrpSpPr>
          <p:cNvPr id="122905" name="组合 91">
            <a:extLst>
              <a:ext uri="{FF2B5EF4-FFF2-40B4-BE49-F238E27FC236}">
                <a16:creationId xmlns:a16="http://schemas.microsoft.com/office/drawing/2014/main" id="{8E14110C-21F9-5941-8DE2-3DA85BDB956D}"/>
              </a:ext>
            </a:extLst>
          </p:cNvPr>
          <p:cNvGrpSpPr>
            <a:grpSpLocks/>
          </p:cNvGrpSpPr>
          <p:nvPr/>
        </p:nvGrpSpPr>
        <p:grpSpPr bwMode="auto">
          <a:xfrm>
            <a:off x="5076825" y="2590800"/>
            <a:ext cx="800100" cy="831850"/>
            <a:chOff x="6933148" y="4374243"/>
            <a:chExt cx="1270001" cy="1270000"/>
          </a:xfrm>
        </p:grpSpPr>
        <p:sp>
          <p:nvSpPr>
            <p:cNvPr id="93" name="Shape 166">
              <a:extLst>
                <a:ext uri="{FF2B5EF4-FFF2-40B4-BE49-F238E27FC236}">
                  <a16:creationId xmlns:a16="http://schemas.microsoft.com/office/drawing/2014/main" id="{A12CCC09-FFA9-4502-9E61-D93F5E717ACC}"/>
                </a:ext>
              </a:extLst>
            </p:cNvPr>
            <p:cNvSpPr/>
            <p:nvPr/>
          </p:nvSpPr>
          <p:spPr>
            <a:xfrm>
              <a:off x="6933148" y="4374243"/>
              <a:ext cx="1270001" cy="1270000"/>
            </a:xfrm>
            <a:prstGeom prst="ellipse">
              <a:avLst/>
            </a:prstGeom>
            <a:solidFill>
              <a:schemeClr val="accent2">
                <a:hueOff val="50042"/>
                <a:satOff val="8963"/>
                <a:lumOff val="14616"/>
              </a:schemeClr>
            </a:solidFill>
            <a:ln w="12700">
              <a:miter lim="400000"/>
            </a:ln>
          </p:spPr>
          <p:txBody>
            <a:bodyPr lIns="50800" tIns="50800" rIns="50800" bIns="50800" anchor="ctr"/>
            <a:lstStyle/>
            <a:p>
              <a:pPr>
                <a:defRPr>
                  <a:solidFill>
                    <a:srgbClr val="FFFFFF"/>
                  </a:solidFill>
                </a:defRPr>
              </a:pPr>
              <a:endParaRPr>
                <a:solidFill>
                  <a:srgbClr val="FFFFFF"/>
                </a:solidFill>
                <a:latin typeface="+mn-lt"/>
                <a:ea typeface="+mn-ea"/>
                <a:cs typeface="+mn-ea"/>
                <a:sym typeface="+mn-lt"/>
              </a:endParaRPr>
            </a:p>
          </p:txBody>
        </p:sp>
        <p:sp>
          <p:nvSpPr>
            <p:cNvPr id="94" name="Shape 167">
              <a:extLst>
                <a:ext uri="{FF2B5EF4-FFF2-40B4-BE49-F238E27FC236}">
                  <a16:creationId xmlns:a16="http://schemas.microsoft.com/office/drawing/2014/main" id="{3B46D71E-C311-48FE-88C0-841AB139BCED}"/>
                </a:ext>
              </a:extLst>
            </p:cNvPr>
            <p:cNvSpPr/>
            <p:nvPr/>
          </p:nvSpPr>
          <p:spPr>
            <a:xfrm>
              <a:off x="7134735" y="4577831"/>
              <a:ext cx="866826" cy="862824"/>
            </a:xfrm>
            <a:prstGeom prst="ellipse">
              <a:avLst/>
            </a:prstGeom>
            <a:solidFill>
              <a:srgbClr val="FFFFFF"/>
            </a:solidFill>
            <a:ln w="12700">
              <a:miter lim="400000"/>
            </a:ln>
          </p:spPr>
          <p:txBody>
            <a:bodyPr lIns="50800" tIns="50800" rIns="50800" bIns="50800" anchor="ctr"/>
            <a:lstStyle/>
            <a:p>
              <a:pPr>
                <a:defRPr>
                  <a:solidFill>
                    <a:srgbClr val="FFFFFF"/>
                  </a:solidFill>
                </a:defRPr>
              </a:pPr>
              <a:endParaRPr>
                <a:solidFill>
                  <a:srgbClr val="FFFFFF"/>
                </a:solidFill>
                <a:latin typeface="+mn-lt"/>
                <a:ea typeface="+mn-ea"/>
                <a:cs typeface="+mn-ea"/>
                <a:sym typeface="+mn-lt"/>
              </a:endParaRPr>
            </a:p>
          </p:txBody>
        </p:sp>
        <p:pic>
          <p:nvPicPr>
            <p:cNvPr id="122920" name="pasted-image.pdf">
              <a:extLst>
                <a:ext uri="{FF2B5EF4-FFF2-40B4-BE49-F238E27FC236}">
                  <a16:creationId xmlns:a16="http://schemas.microsoft.com/office/drawing/2014/main" id="{E5621972-24F5-C04B-9599-AE7ED5ECDF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1327" y="4756861"/>
              <a:ext cx="533645" cy="504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grpSp>
        <p:nvGrpSpPr>
          <p:cNvPr id="122906" name="Group 126">
            <a:extLst>
              <a:ext uri="{FF2B5EF4-FFF2-40B4-BE49-F238E27FC236}">
                <a16:creationId xmlns:a16="http://schemas.microsoft.com/office/drawing/2014/main" id="{4E9EB0F7-77C4-DA4E-99E7-635E48AF04FB}"/>
              </a:ext>
            </a:extLst>
          </p:cNvPr>
          <p:cNvGrpSpPr>
            <a:grpSpLocks/>
          </p:cNvGrpSpPr>
          <p:nvPr/>
        </p:nvGrpSpPr>
        <p:grpSpPr bwMode="auto">
          <a:xfrm>
            <a:off x="3551238" y="3386138"/>
            <a:ext cx="800100" cy="830262"/>
            <a:chOff x="0" y="0"/>
            <a:chExt cx="1270000" cy="1270000"/>
          </a:xfrm>
        </p:grpSpPr>
        <p:sp>
          <p:nvSpPr>
            <p:cNvPr id="97" name="Shape 123">
              <a:extLst>
                <a:ext uri="{FF2B5EF4-FFF2-40B4-BE49-F238E27FC236}">
                  <a16:creationId xmlns:a16="http://schemas.microsoft.com/office/drawing/2014/main" id="{E3065F0A-6754-4D23-90C3-A154C5838153}"/>
                </a:ext>
              </a:extLst>
            </p:cNvPr>
            <p:cNvSpPr/>
            <p:nvPr/>
          </p:nvSpPr>
          <p:spPr>
            <a:xfrm>
              <a:off x="0" y="0"/>
              <a:ext cx="1270000" cy="1270000"/>
            </a:xfrm>
            <a:prstGeom prst="ellipse">
              <a:avLst/>
            </a:prstGeom>
            <a:solidFill>
              <a:srgbClr val="0AB79B"/>
            </a:solidFill>
            <a:ln w="12700" cap="flat">
              <a:noFill/>
              <a:miter lim="400000"/>
            </a:ln>
            <a:effectLst/>
          </p:spPr>
          <p:txBody>
            <a:bodyPr lIns="50800" tIns="50800" rIns="50800" bIns="50800" anchor="ctr"/>
            <a:lstStyle/>
            <a:p>
              <a:pPr>
                <a:defRPr>
                  <a:solidFill>
                    <a:srgbClr val="FFFFFF"/>
                  </a:solidFill>
                </a:defRPr>
              </a:pPr>
              <a:endParaRPr>
                <a:solidFill>
                  <a:srgbClr val="FFFFFF"/>
                </a:solidFill>
                <a:latin typeface="+mn-lt"/>
                <a:ea typeface="+mn-ea"/>
                <a:cs typeface="+mn-ea"/>
                <a:sym typeface="+mn-lt"/>
              </a:endParaRPr>
            </a:p>
          </p:txBody>
        </p:sp>
        <p:sp>
          <p:nvSpPr>
            <p:cNvPr id="98" name="Shape 124">
              <a:extLst>
                <a:ext uri="{FF2B5EF4-FFF2-40B4-BE49-F238E27FC236}">
                  <a16:creationId xmlns:a16="http://schemas.microsoft.com/office/drawing/2014/main" id="{25A0CDDD-A73F-420B-963D-363C99FECCA1}"/>
                </a:ext>
              </a:extLst>
            </p:cNvPr>
            <p:cNvSpPr/>
            <p:nvPr/>
          </p:nvSpPr>
          <p:spPr>
            <a:xfrm>
              <a:off x="201587" y="194264"/>
              <a:ext cx="866825" cy="864475"/>
            </a:xfrm>
            <a:prstGeom prst="ellipse">
              <a:avLst/>
            </a:prstGeom>
            <a:solidFill>
              <a:srgbClr val="FFFFFF"/>
            </a:solidFill>
            <a:ln w="12700" cap="flat">
              <a:noFill/>
              <a:miter lim="400000"/>
            </a:ln>
            <a:effectLst/>
          </p:spPr>
          <p:txBody>
            <a:bodyPr lIns="50800" tIns="50800" rIns="50800" bIns="50800" anchor="ctr"/>
            <a:lstStyle/>
            <a:p>
              <a:pPr>
                <a:defRPr sz="3700">
                  <a:solidFill>
                    <a:srgbClr val="FFFFFF"/>
                  </a:solidFill>
                </a:defRPr>
              </a:pPr>
              <a:endParaRPr sz="3700">
                <a:solidFill>
                  <a:srgbClr val="FFFFFF"/>
                </a:solidFill>
                <a:latin typeface="+mn-lt"/>
                <a:ea typeface="+mn-ea"/>
                <a:cs typeface="+mn-ea"/>
                <a:sym typeface="+mn-lt"/>
              </a:endParaRPr>
            </a:p>
          </p:txBody>
        </p:sp>
        <p:pic>
          <p:nvPicPr>
            <p:cNvPr id="122917" name="pasted-image.pdf">
              <a:extLst>
                <a:ext uri="{FF2B5EF4-FFF2-40B4-BE49-F238E27FC236}">
                  <a16:creationId xmlns:a16="http://schemas.microsoft.com/office/drawing/2014/main" id="{29430918-2251-C542-8CFA-2048E63303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088" y="373483"/>
              <a:ext cx="515823" cy="50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grpSp>
        <p:nvGrpSpPr>
          <p:cNvPr id="122907" name="Group 130">
            <a:extLst>
              <a:ext uri="{FF2B5EF4-FFF2-40B4-BE49-F238E27FC236}">
                <a16:creationId xmlns:a16="http://schemas.microsoft.com/office/drawing/2014/main" id="{55DF0143-748B-744A-B24B-A88B0775EBBF}"/>
              </a:ext>
            </a:extLst>
          </p:cNvPr>
          <p:cNvGrpSpPr>
            <a:grpSpLocks/>
          </p:cNvGrpSpPr>
          <p:nvPr/>
        </p:nvGrpSpPr>
        <p:grpSpPr bwMode="auto">
          <a:xfrm>
            <a:off x="3590925" y="4994275"/>
            <a:ext cx="801688" cy="830263"/>
            <a:chOff x="0" y="0"/>
            <a:chExt cx="1270000" cy="1270000"/>
          </a:xfrm>
        </p:grpSpPr>
        <p:sp>
          <p:nvSpPr>
            <p:cNvPr id="101" name="Shape 127">
              <a:extLst>
                <a:ext uri="{FF2B5EF4-FFF2-40B4-BE49-F238E27FC236}">
                  <a16:creationId xmlns:a16="http://schemas.microsoft.com/office/drawing/2014/main" id="{6A7E446B-5915-4985-B1E1-BDF438638C66}"/>
                </a:ext>
              </a:extLst>
            </p:cNvPr>
            <p:cNvSpPr/>
            <p:nvPr/>
          </p:nvSpPr>
          <p:spPr>
            <a:xfrm>
              <a:off x="0" y="0"/>
              <a:ext cx="1270000" cy="1270000"/>
            </a:xfrm>
            <a:prstGeom prst="ellipse">
              <a:avLst/>
            </a:prstGeom>
            <a:solidFill>
              <a:schemeClr val="accent6">
                <a:hueOff val="-193447"/>
                <a:satOff val="3713"/>
                <a:lumOff val="11329"/>
                <a:alpha val="90000"/>
              </a:schemeClr>
            </a:solidFill>
            <a:ln w="12700" cap="flat">
              <a:noFill/>
              <a:miter lim="400000"/>
            </a:ln>
            <a:effectLst/>
          </p:spPr>
          <p:txBody>
            <a:bodyPr lIns="50800" tIns="50800" rIns="50800" bIns="50800" anchor="ctr"/>
            <a:lstStyle/>
            <a:p>
              <a:pPr>
                <a:defRPr>
                  <a:solidFill>
                    <a:srgbClr val="FFFFFF"/>
                  </a:solidFill>
                </a:defRPr>
              </a:pPr>
              <a:endParaRPr>
                <a:solidFill>
                  <a:srgbClr val="FFFFFF"/>
                </a:solidFill>
                <a:latin typeface="+mn-lt"/>
                <a:ea typeface="+mn-ea"/>
                <a:cs typeface="+mn-ea"/>
                <a:sym typeface="+mn-lt"/>
              </a:endParaRPr>
            </a:p>
          </p:txBody>
        </p:sp>
        <p:sp>
          <p:nvSpPr>
            <p:cNvPr id="102" name="Shape 128">
              <a:extLst>
                <a:ext uri="{FF2B5EF4-FFF2-40B4-BE49-F238E27FC236}">
                  <a16:creationId xmlns:a16="http://schemas.microsoft.com/office/drawing/2014/main" id="{06B6A446-0068-481C-9469-C232983CE328}"/>
                </a:ext>
              </a:extLst>
            </p:cNvPr>
            <p:cNvSpPr/>
            <p:nvPr/>
          </p:nvSpPr>
          <p:spPr>
            <a:xfrm>
              <a:off x="203704" y="203977"/>
              <a:ext cx="862593" cy="862046"/>
            </a:xfrm>
            <a:prstGeom prst="ellipse">
              <a:avLst/>
            </a:prstGeom>
            <a:solidFill>
              <a:srgbClr val="FFFFFF"/>
            </a:solidFill>
            <a:ln w="12700" cap="flat">
              <a:noFill/>
              <a:miter lim="400000"/>
            </a:ln>
            <a:effectLst/>
          </p:spPr>
          <p:txBody>
            <a:bodyPr lIns="50800" tIns="50800" rIns="50800" bIns="50800" anchor="ctr"/>
            <a:lstStyle/>
            <a:p>
              <a:pPr>
                <a:defRPr>
                  <a:solidFill>
                    <a:srgbClr val="FFFFFF"/>
                  </a:solidFill>
                </a:defRPr>
              </a:pPr>
              <a:endParaRPr>
                <a:solidFill>
                  <a:srgbClr val="FFFFFF"/>
                </a:solidFill>
                <a:latin typeface="+mn-lt"/>
                <a:ea typeface="+mn-ea"/>
                <a:cs typeface="+mn-ea"/>
                <a:sym typeface="+mn-lt"/>
              </a:endParaRPr>
            </a:p>
          </p:txBody>
        </p:sp>
        <p:pic>
          <p:nvPicPr>
            <p:cNvPr id="122914" name="pasted-image.pdf">
              <a:extLst>
                <a:ext uri="{FF2B5EF4-FFF2-40B4-BE49-F238E27FC236}">
                  <a16:creationId xmlns:a16="http://schemas.microsoft.com/office/drawing/2014/main" id="{340D5A0C-3786-6F4D-BF6B-83A8D6F72B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088" y="376184"/>
              <a:ext cx="515823" cy="517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grpSp>
        <p:nvGrpSpPr>
          <p:cNvPr id="122908" name="Group 134">
            <a:extLst>
              <a:ext uri="{FF2B5EF4-FFF2-40B4-BE49-F238E27FC236}">
                <a16:creationId xmlns:a16="http://schemas.microsoft.com/office/drawing/2014/main" id="{4528C3CB-BB0F-6E42-A65B-88D6691576BD}"/>
              </a:ext>
            </a:extLst>
          </p:cNvPr>
          <p:cNvGrpSpPr>
            <a:grpSpLocks/>
          </p:cNvGrpSpPr>
          <p:nvPr/>
        </p:nvGrpSpPr>
        <p:grpSpPr bwMode="auto">
          <a:xfrm>
            <a:off x="5076825" y="4302125"/>
            <a:ext cx="800100" cy="831850"/>
            <a:chOff x="0" y="0"/>
            <a:chExt cx="1270000" cy="1270000"/>
          </a:xfrm>
        </p:grpSpPr>
        <p:sp>
          <p:nvSpPr>
            <p:cNvPr id="105" name="Shape 131">
              <a:extLst>
                <a:ext uri="{FF2B5EF4-FFF2-40B4-BE49-F238E27FC236}">
                  <a16:creationId xmlns:a16="http://schemas.microsoft.com/office/drawing/2014/main" id="{BD75C8FB-7FCE-4354-991A-8246A8C1C59D}"/>
                </a:ext>
              </a:extLst>
            </p:cNvPr>
            <p:cNvSpPr/>
            <p:nvPr/>
          </p:nvSpPr>
          <p:spPr>
            <a:xfrm>
              <a:off x="0" y="0"/>
              <a:ext cx="1270000" cy="1270000"/>
            </a:xfrm>
            <a:prstGeom prst="ellipse">
              <a:avLst/>
            </a:prstGeom>
            <a:solidFill>
              <a:srgbClr val="808785"/>
            </a:solidFill>
            <a:ln w="12700" cap="flat">
              <a:noFill/>
              <a:miter lim="400000"/>
            </a:ln>
            <a:effectLst/>
          </p:spPr>
          <p:txBody>
            <a:bodyPr lIns="50800" tIns="50800" rIns="50800" bIns="50800" anchor="ctr"/>
            <a:lstStyle/>
            <a:p>
              <a:pPr>
                <a:defRPr>
                  <a:solidFill>
                    <a:srgbClr val="FFFFFF"/>
                  </a:solidFill>
                </a:defRPr>
              </a:pPr>
              <a:endParaRPr>
                <a:solidFill>
                  <a:srgbClr val="FFFFFF"/>
                </a:solidFill>
                <a:latin typeface="+mn-lt"/>
                <a:ea typeface="+mn-ea"/>
                <a:cs typeface="+mn-ea"/>
                <a:sym typeface="+mn-lt"/>
              </a:endParaRPr>
            </a:p>
          </p:txBody>
        </p:sp>
        <p:sp>
          <p:nvSpPr>
            <p:cNvPr id="106" name="Shape 132">
              <a:extLst>
                <a:ext uri="{FF2B5EF4-FFF2-40B4-BE49-F238E27FC236}">
                  <a16:creationId xmlns:a16="http://schemas.microsoft.com/office/drawing/2014/main" id="{FC650CE1-7028-4E35-8C11-5D127B141DD9}"/>
                </a:ext>
              </a:extLst>
            </p:cNvPr>
            <p:cNvSpPr/>
            <p:nvPr/>
          </p:nvSpPr>
          <p:spPr>
            <a:xfrm>
              <a:off x="201587" y="203588"/>
              <a:ext cx="866825" cy="862824"/>
            </a:xfrm>
            <a:prstGeom prst="ellipse">
              <a:avLst/>
            </a:prstGeom>
            <a:solidFill>
              <a:srgbClr val="FFFFFF"/>
            </a:solidFill>
            <a:ln w="12700" cap="flat">
              <a:noFill/>
              <a:miter lim="400000"/>
            </a:ln>
            <a:effectLst/>
          </p:spPr>
          <p:txBody>
            <a:bodyPr lIns="50800" tIns="50800" rIns="50800" bIns="50800" anchor="ctr"/>
            <a:lstStyle/>
            <a:p>
              <a:pPr>
                <a:defRPr>
                  <a:solidFill>
                    <a:srgbClr val="FFFFFF"/>
                  </a:solidFill>
                </a:defRPr>
              </a:pPr>
              <a:endParaRPr>
                <a:solidFill>
                  <a:srgbClr val="FFFFFF"/>
                </a:solidFill>
                <a:latin typeface="+mn-lt"/>
                <a:ea typeface="+mn-ea"/>
                <a:cs typeface="+mn-ea"/>
                <a:sym typeface="+mn-lt"/>
              </a:endParaRPr>
            </a:p>
          </p:txBody>
        </p:sp>
        <p:pic>
          <p:nvPicPr>
            <p:cNvPr id="122911" name="pasted-image.pdf">
              <a:extLst>
                <a:ext uri="{FF2B5EF4-FFF2-40B4-BE49-F238E27FC236}">
                  <a16:creationId xmlns:a16="http://schemas.microsoft.com/office/drawing/2014/main" id="{86DD092B-A783-BF43-AD26-E9AD38B086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8105" y="376184"/>
              <a:ext cx="353790" cy="517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a:extLst>
              <a:ext uri="{FF2B5EF4-FFF2-40B4-BE49-F238E27FC236}">
                <a16:creationId xmlns:a16="http://schemas.microsoft.com/office/drawing/2014/main" id="{CC901BC6-099D-425A-9ECA-33B4AD88413C}"/>
              </a:ext>
            </a:extLst>
          </p:cNvPr>
          <p:cNvSpPr>
            <a:spLocks noChangeArrowheads="1"/>
          </p:cNvSpPr>
          <p:nvPr/>
        </p:nvSpPr>
        <p:spPr bwMode="auto">
          <a:xfrm>
            <a:off x="2095500" y="895350"/>
            <a:ext cx="6437313" cy="31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30000"/>
              </a:lnSpc>
              <a:buFont typeface="Arial" panose="020B0604020202020204" pitchFamily="34" charset="0"/>
              <a:buNone/>
            </a:pPr>
            <a:r>
              <a:rPr lang="en-US" altLang="zh-CN" sz="2200" b="0">
                <a:solidFill>
                  <a:schemeClr val="accent1"/>
                </a:solidFill>
                <a:ea typeface="微软雅黑" panose="020B0503020204020204" pitchFamily="34" charset="-122"/>
                <a:sym typeface="+mn-lt"/>
              </a:rPr>
              <a:t>——</a:t>
            </a:r>
            <a:r>
              <a:rPr lang="zh-CN" altLang="en-US" sz="2200" b="0">
                <a:ea typeface="微软雅黑" panose="020B0503020204020204" pitchFamily="34" charset="-122"/>
                <a:sym typeface="+mn-lt"/>
              </a:rPr>
              <a:t>即树的数据元素</a:t>
            </a:r>
          </a:p>
          <a:p>
            <a:pPr>
              <a:lnSpc>
                <a:spcPct val="130000"/>
              </a:lnSpc>
              <a:buFont typeface="Arial" panose="020B0604020202020204" pitchFamily="34" charset="0"/>
              <a:buNone/>
            </a:pPr>
            <a:r>
              <a:rPr lang="en-US" altLang="zh-CN" sz="2200" b="0">
                <a:solidFill>
                  <a:schemeClr val="accent1"/>
                </a:solidFill>
                <a:ea typeface="微软雅黑" panose="020B0503020204020204" pitchFamily="34" charset="-122"/>
                <a:sym typeface="+mn-lt"/>
              </a:rPr>
              <a:t>——</a:t>
            </a:r>
            <a:r>
              <a:rPr lang="zh-CN" altLang="en-US" sz="2200" b="0">
                <a:ea typeface="微软雅黑" panose="020B0503020204020204" pitchFamily="34" charset="-122"/>
                <a:sym typeface="+mn-lt"/>
              </a:rPr>
              <a:t>结点挂接的子树数</a:t>
            </a:r>
            <a:endParaRPr lang="en-US" altLang="zh-CN" sz="2200" b="0">
              <a:ea typeface="微软雅黑" panose="020B0503020204020204" pitchFamily="34" charset="-122"/>
              <a:sym typeface="+mn-lt"/>
            </a:endParaRPr>
          </a:p>
          <a:p>
            <a:pPr>
              <a:lnSpc>
                <a:spcPct val="130000"/>
              </a:lnSpc>
              <a:buFont typeface="Arial" panose="020B0604020202020204" pitchFamily="34" charset="0"/>
              <a:buNone/>
            </a:pP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从根到该结点的层数（根结点算第一层）</a:t>
            </a:r>
          </a:p>
          <a:p>
            <a:pPr>
              <a:lnSpc>
                <a:spcPct val="130000"/>
              </a:lnSpc>
              <a:buFont typeface="Arial" panose="020B0604020202020204" pitchFamily="34" charset="0"/>
              <a:buNone/>
            </a:pP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即度为</a:t>
            </a:r>
            <a:r>
              <a:rPr lang="en-US" altLang="zh-CN" sz="2200" b="0">
                <a:ea typeface="微软雅黑" panose="020B0503020204020204" pitchFamily="34" charset="-122"/>
                <a:sym typeface="+mn-lt"/>
              </a:rPr>
              <a:t>0</a:t>
            </a:r>
            <a:r>
              <a:rPr lang="zh-CN" altLang="en-US" sz="2200" b="0">
                <a:ea typeface="微软雅黑" panose="020B0503020204020204" pitchFamily="34" charset="-122"/>
                <a:sym typeface="+mn-lt"/>
              </a:rPr>
              <a:t>的结点，即叶子</a:t>
            </a:r>
          </a:p>
          <a:p>
            <a:pPr>
              <a:lnSpc>
                <a:spcPct val="130000"/>
              </a:lnSpc>
              <a:buFont typeface="Arial" panose="020B0604020202020204" pitchFamily="34" charset="0"/>
              <a:buNone/>
            </a:pP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即度不为</a:t>
            </a:r>
            <a:r>
              <a:rPr lang="en-US" altLang="zh-CN" sz="2200" b="0">
                <a:ea typeface="微软雅黑" panose="020B0503020204020204" pitchFamily="34" charset="-122"/>
                <a:sym typeface="+mn-lt"/>
              </a:rPr>
              <a:t>0</a:t>
            </a:r>
            <a:r>
              <a:rPr lang="zh-CN" altLang="en-US" sz="2200" b="0">
                <a:ea typeface="微软雅黑" panose="020B0503020204020204" pitchFamily="34" charset="-122"/>
                <a:sym typeface="+mn-lt"/>
              </a:rPr>
              <a:t>的结点（也称为内部结点）</a:t>
            </a:r>
            <a:endParaRPr lang="en-US" altLang="zh-CN" sz="2200" b="0">
              <a:ea typeface="微软雅黑" panose="020B0503020204020204" pitchFamily="34" charset="-122"/>
              <a:sym typeface="+mn-lt"/>
            </a:endParaRPr>
          </a:p>
          <a:p>
            <a:pPr>
              <a:lnSpc>
                <a:spcPct val="130000"/>
              </a:lnSpc>
              <a:buFont typeface="Arial" panose="020B0604020202020204" pitchFamily="34" charset="0"/>
              <a:buNone/>
            </a:pP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所有结点度中的最大值</a:t>
            </a:r>
          </a:p>
          <a:p>
            <a:pPr>
              <a:lnSpc>
                <a:spcPct val="130000"/>
              </a:lnSpc>
              <a:buFont typeface="Arial" panose="020B0604020202020204" pitchFamily="34" charset="0"/>
              <a:buNone/>
            </a:pP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指所有结点中最大的层数</a:t>
            </a:r>
            <a:endParaRPr lang="zh-CN" altLang="en-US" sz="2200" b="0">
              <a:solidFill>
                <a:schemeClr val="accent2"/>
              </a:solidFill>
              <a:ea typeface="微软雅黑" panose="020B0503020204020204" pitchFamily="34" charset="-122"/>
              <a:sym typeface="+mn-lt"/>
            </a:endParaRPr>
          </a:p>
        </p:txBody>
      </p:sp>
      <p:sp>
        <p:nvSpPr>
          <p:cNvPr id="24579" name="Rectangle 7">
            <a:extLst>
              <a:ext uri="{FF2B5EF4-FFF2-40B4-BE49-F238E27FC236}">
                <a16:creationId xmlns:a16="http://schemas.microsoft.com/office/drawing/2014/main" id="{B563AB5D-6F02-4E00-9649-B44DE555E606}"/>
              </a:ext>
            </a:extLst>
          </p:cNvPr>
          <p:cNvSpPr>
            <a:spLocks noChangeArrowheads="1"/>
          </p:cNvSpPr>
          <p:nvPr/>
        </p:nvSpPr>
        <p:spPr bwMode="auto">
          <a:xfrm>
            <a:off x="350838" y="895350"/>
            <a:ext cx="1724025" cy="357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r" eaLnBrk="1" hangingPunct="1">
              <a:lnSpc>
                <a:spcPct val="130000"/>
              </a:lnSpc>
              <a:buFont typeface="Arial" panose="020B0604020202020204" pitchFamily="34" charset="0"/>
              <a:buNone/>
            </a:pPr>
            <a:r>
              <a:rPr lang="zh-CN" altLang="en-US" sz="2200" b="0">
                <a:ea typeface="微软雅黑" panose="020B0503020204020204" pitchFamily="34" charset="-122"/>
                <a:sym typeface="+mn-lt"/>
              </a:rPr>
              <a:t>结点</a:t>
            </a:r>
          </a:p>
          <a:p>
            <a:pPr algn="r" eaLnBrk="1" hangingPunct="1">
              <a:lnSpc>
                <a:spcPct val="130000"/>
              </a:lnSpc>
              <a:buFont typeface="Arial" panose="020B0604020202020204" pitchFamily="34" charset="0"/>
              <a:buNone/>
            </a:pPr>
            <a:r>
              <a:rPr lang="zh-CN" altLang="en-US" sz="2200" b="0">
                <a:solidFill>
                  <a:srgbClr val="FF0000"/>
                </a:solidFill>
                <a:ea typeface="微软雅黑" panose="020B0503020204020204" pitchFamily="34" charset="-122"/>
                <a:sym typeface="+mn-lt"/>
              </a:rPr>
              <a:t>结点的度</a:t>
            </a:r>
          </a:p>
          <a:p>
            <a:pPr algn="r" eaLnBrk="1" hangingPunct="1">
              <a:lnSpc>
                <a:spcPct val="130000"/>
              </a:lnSpc>
              <a:buFont typeface="Arial" panose="020B0604020202020204" pitchFamily="34" charset="0"/>
              <a:buNone/>
            </a:pPr>
            <a:r>
              <a:rPr lang="zh-CN" altLang="en-US" sz="2200" b="0">
                <a:solidFill>
                  <a:srgbClr val="FF0000"/>
                </a:solidFill>
                <a:ea typeface="微软雅黑" panose="020B0503020204020204" pitchFamily="34" charset="-122"/>
                <a:sym typeface="+mn-lt"/>
              </a:rPr>
              <a:t>结点的层次</a:t>
            </a:r>
          </a:p>
          <a:p>
            <a:pPr algn="r" eaLnBrk="1" hangingPunct="1">
              <a:lnSpc>
                <a:spcPct val="130000"/>
              </a:lnSpc>
              <a:buFont typeface="Arial" panose="020B0604020202020204" pitchFamily="34" charset="0"/>
              <a:buNone/>
            </a:pPr>
            <a:r>
              <a:rPr lang="zh-CN" altLang="en-US" sz="2200" b="0">
                <a:ea typeface="微软雅黑" panose="020B0503020204020204" pitchFamily="34" charset="-122"/>
                <a:sym typeface="+mn-lt"/>
              </a:rPr>
              <a:t>终端结点</a:t>
            </a:r>
          </a:p>
          <a:p>
            <a:pPr algn="r" eaLnBrk="1" hangingPunct="1">
              <a:lnSpc>
                <a:spcPct val="130000"/>
              </a:lnSpc>
              <a:buFont typeface="Arial" panose="020B0604020202020204" pitchFamily="34" charset="0"/>
              <a:buNone/>
            </a:pPr>
            <a:r>
              <a:rPr lang="zh-CN" altLang="en-US" sz="2200" b="0">
                <a:ea typeface="微软雅黑" panose="020B0503020204020204" pitchFamily="34" charset="-122"/>
                <a:sym typeface="+mn-lt"/>
              </a:rPr>
              <a:t>分支结点</a:t>
            </a:r>
            <a:endParaRPr lang="en-US" altLang="zh-CN" sz="2200" b="0">
              <a:ea typeface="微软雅黑" panose="020B0503020204020204" pitchFamily="34" charset="-122"/>
              <a:sym typeface="+mn-lt"/>
            </a:endParaRPr>
          </a:p>
          <a:p>
            <a:pPr algn="r" eaLnBrk="1" hangingPunct="1">
              <a:lnSpc>
                <a:spcPct val="130000"/>
              </a:lnSpc>
              <a:buFont typeface="Arial" panose="020B0604020202020204" pitchFamily="34" charset="0"/>
              <a:buNone/>
            </a:pPr>
            <a:r>
              <a:rPr lang="zh-CN" altLang="en-US" sz="2200" b="0">
                <a:solidFill>
                  <a:srgbClr val="FF0000"/>
                </a:solidFill>
                <a:ea typeface="微软雅黑" panose="020B0503020204020204" pitchFamily="34" charset="-122"/>
                <a:sym typeface="+mn-lt"/>
              </a:rPr>
              <a:t>树的度</a:t>
            </a:r>
          </a:p>
          <a:p>
            <a:pPr algn="r" eaLnBrk="1" hangingPunct="1">
              <a:lnSpc>
                <a:spcPct val="130000"/>
              </a:lnSpc>
              <a:buFont typeface="Arial" panose="020B0604020202020204" pitchFamily="34" charset="0"/>
              <a:buNone/>
            </a:pPr>
            <a:r>
              <a:rPr lang="zh-CN" altLang="en-US" sz="2200" b="0">
                <a:solidFill>
                  <a:srgbClr val="FF0000"/>
                </a:solidFill>
                <a:ea typeface="微软雅黑" panose="020B0503020204020204" pitchFamily="34" charset="-122"/>
                <a:sym typeface="+mn-lt"/>
              </a:rPr>
              <a:t>树的深度</a:t>
            </a:r>
          </a:p>
          <a:p>
            <a:pPr algn="r" eaLnBrk="1" hangingPunct="1">
              <a:lnSpc>
                <a:spcPct val="130000"/>
              </a:lnSpc>
              <a:buFont typeface="Arial" panose="020B0604020202020204" pitchFamily="34" charset="0"/>
              <a:buNone/>
            </a:pP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或高度</a:t>
            </a:r>
            <a:r>
              <a:rPr lang="en-US" altLang="zh-CN" sz="2200" b="0">
                <a:ea typeface="微软雅黑" panose="020B0503020204020204" pitchFamily="34" charset="-122"/>
                <a:sym typeface="+mn-lt"/>
              </a:rPr>
              <a:t>)</a:t>
            </a:r>
          </a:p>
        </p:txBody>
      </p:sp>
      <p:graphicFrame>
        <p:nvGraphicFramePr>
          <p:cNvPr id="21508" name="Object 69">
            <a:extLst>
              <a:ext uri="{FF2B5EF4-FFF2-40B4-BE49-F238E27FC236}">
                <a16:creationId xmlns:a16="http://schemas.microsoft.com/office/drawing/2014/main" id="{86A0C59A-6647-FF4C-9B9F-9E870D354E45}"/>
              </a:ext>
            </a:extLst>
          </p:cNvPr>
          <p:cNvGraphicFramePr>
            <a:graphicFrameLocks/>
          </p:cNvGraphicFramePr>
          <p:nvPr/>
        </p:nvGraphicFramePr>
        <p:xfrm>
          <a:off x="2754313" y="4198938"/>
          <a:ext cx="4495800" cy="2493962"/>
        </p:xfrm>
        <a:graphic>
          <a:graphicData uri="http://schemas.openxmlformats.org/presentationml/2006/ole">
            <mc:AlternateContent xmlns:mc="http://schemas.openxmlformats.org/markup-compatibility/2006">
              <mc:Choice xmlns:v="urn:schemas-microsoft-com:vml" Requires="v">
                <p:oleObj spid="_x0000_s21540" r:id="rId3" imgW="24752300" imgH="13741400" progId="Visio.Drawing.5">
                  <p:embed/>
                </p:oleObj>
              </mc:Choice>
              <mc:Fallback>
                <p:oleObj r:id="rId3" imgW="24752300" imgH="13741400" progId="Visio.Drawing.5">
                  <p:embed/>
                  <p:pic>
                    <p:nvPicPr>
                      <p:cNvPr id="0" name="Object 6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4313" y="4198938"/>
                        <a:ext cx="4495800" cy="2493962"/>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4584" name="Group 70">
            <a:extLst>
              <a:ext uri="{FF2B5EF4-FFF2-40B4-BE49-F238E27FC236}">
                <a16:creationId xmlns:a16="http://schemas.microsoft.com/office/drawing/2014/main" id="{48D39DDE-FB9E-4CC8-803E-12D105EE09C2}"/>
              </a:ext>
            </a:extLst>
          </p:cNvPr>
          <p:cNvGrpSpPr>
            <a:grpSpLocks/>
          </p:cNvGrpSpPr>
          <p:nvPr/>
        </p:nvGrpSpPr>
        <p:grpSpPr bwMode="auto">
          <a:xfrm>
            <a:off x="7729165" y="3622079"/>
            <a:ext cx="803275" cy="3057525"/>
            <a:chOff x="4944" y="1584"/>
            <a:chExt cx="506" cy="1926"/>
          </a:xfrm>
          <a:solidFill>
            <a:srgbClr val="E2D9EB"/>
          </a:solidFill>
        </p:grpSpPr>
        <p:sp>
          <p:nvSpPr>
            <p:cNvPr id="24585" name="Text Box 71">
              <a:extLst>
                <a:ext uri="{FF2B5EF4-FFF2-40B4-BE49-F238E27FC236}">
                  <a16:creationId xmlns:a16="http://schemas.microsoft.com/office/drawing/2014/main" id="{D3A57DF1-5148-477A-B3D2-D96A2D9ED34D}"/>
                </a:ext>
              </a:extLst>
            </p:cNvPr>
            <p:cNvSpPr txBox="1">
              <a:spLocks noChangeArrowheads="1"/>
            </p:cNvSpPr>
            <p:nvPr/>
          </p:nvSpPr>
          <p:spPr bwMode="auto">
            <a:xfrm>
              <a:off x="4944" y="1584"/>
              <a:ext cx="506" cy="294"/>
            </a:xfrm>
            <a:prstGeom prst="rect">
              <a:avLst/>
            </a:prstGeom>
            <a:grpFill/>
            <a:ln w="9525">
              <a:solidFill>
                <a:schemeClr val="tx1">
                  <a:lumMod val="95000"/>
                  <a:lumOff val="5000"/>
                </a:schemeClr>
              </a:solidFill>
              <a:miter lim="800000"/>
              <a:headEnd/>
              <a:tailEnd/>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en-US" sz="2400" b="0">
                  <a:latin typeface="+mn-lt"/>
                  <a:ea typeface="+mn-ea"/>
                  <a:cs typeface="+mn-ea"/>
                  <a:sym typeface="+mn-lt"/>
                </a:rPr>
                <a:t>层次</a:t>
              </a:r>
            </a:p>
          </p:txBody>
        </p:sp>
        <p:sp>
          <p:nvSpPr>
            <p:cNvPr id="24586" name="Text Box 72">
              <a:extLst>
                <a:ext uri="{FF2B5EF4-FFF2-40B4-BE49-F238E27FC236}">
                  <a16:creationId xmlns:a16="http://schemas.microsoft.com/office/drawing/2014/main" id="{5DA767E8-C30C-4C30-A0A0-4A826CFA2902}"/>
                </a:ext>
              </a:extLst>
            </p:cNvPr>
            <p:cNvSpPr txBox="1">
              <a:spLocks noChangeArrowheads="1"/>
            </p:cNvSpPr>
            <p:nvPr/>
          </p:nvSpPr>
          <p:spPr bwMode="auto">
            <a:xfrm>
              <a:off x="5088" y="1920"/>
              <a:ext cx="218" cy="294"/>
            </a:xfrm>
            <a:prstGeom prst="rect">
              <a:avLst/>
            </a:prstGeom>
            <a:grpFill/>
            <a:ln w="9525">
              <a:solidFill>
                <a:schemeClr val="tx1">
                  <a:lumMod val="95000"/>
                  <a:lumOff val="5000"/>
                </a:schemeClr>
              </a:solidFill>
              <a:miter lim="800000"/>
              <a:headEnd/>
              <a:tailEnd/>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a:latin typeface="+mn-lt"/>
                  <a:ea typeface="+mn-ea"/>
                  <a:cs typeface="+mn-ea"/>
                  <a:sym typeface="+mn-lt"/>
                </a:rPr>
                <a:t>1</a:t>
              </a:r>
            </a:p>
          </p:txBody>
        </p:sp>
        <p:sp>
          <p:nvSpPr>
            <p:cNvPr id="24587" name="Text Box 73">
              <a:extLst>
                <a:ext uri="{FF2B5EF4-FFF2-40B4-BE49-F238E27FC236}">
                  <a16:creationId xmlns:a16="http://schemas.microsoft.com/office/drawing/2014/main" id="{6C65EAA6-973D-4161-A95A-04BCBA1A9863}"/>
                </a:ext>
              </a:extLst>
            </p:cNvPr>
            <p:cNvSpPr txBox="1">
              <a:spLocks noChangeArrowheads="1"/>
            </p:cNvSpPr>
            <p:nvPr/>
          </p:nvSpPr>
          <p:spPr bwMode="auto">
            <a:xfrm>
              <a:off x="5088" y="2352"/>
              <a:ext cx="218" cy="294"/>
            </a:xfrm>
            <a:prstGeom prst="rect">
              <a:avLst/>
            </a:prstGeom>
            <a:grpFill/>
            <a:ln w="9525">
              <a:solidFill>
                <a:schemeClr val="tx1">
                  <a:lumMod val="95000"/>
                  <a:lumOff val="5000"/>
                </a:schemeClr>
              </a:solidFill>
              <a:miter lim="800000"/>
              <a:headEnd/>
              <a:tailEnd/>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a:latin typeface="+mn-lt"/>
                  <a:ea typeface="+mn-ea"/>
                  <a:cs typeface="+mn-ea"/>
                  <a:sym typeface="+mn-lt"/>
                </a:rPr>
                <a:t>2</a:t>
              </a:r>
            </a:p>
          </p:txBody>
        </p:sp>
        <p:sp>
          <p:nvSpPr>
            <p:cNvPr id="24588" name="Text Box 74">
              <a:extLst>
                <a:ext uri="{FF2B5EF4-FFF2-40B4-BE49-F238E27FC236}">
                  <a16:creationId xmlns:a16="http://schemas.microsoft.com/office/drawing/2014/main" id="{58F0278F-1C74-41E0-8785-AC249228ED60}"/>
                </a:ext>
              </a:extLst>
            </p:cNvPr>
            <p:cNvSpPr txBox="1">
              <a:spLocks noChangeArrowheads="1"/>
            </p:cNvSpPr>
            <p:nvPr/>
          </p:nvSpPr>
          <p:spPr bwMode="auto">
            <a:xfrm>
              <a:off x="5088" y="2784"/>
              <a:ext cx="218" cy="294"/>
            </a:xfrm>
            <a:prstGeom prst="rect">
              <a:avLst/>
            </a:prstGeom>
            <a:grpFill/>
            <a:ln w="9525">
              <a:solidFill>
                <a:schemeClr val="tx1">
                  <a:lumMod val="95000"/>
                  <a:lumOff val="5000"/>
                </a:schemeClr>
              </a:solidFill>
              <a:miter lim="800000"/>
              <a:headEnd/>
              <a:tailEnd/>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a:latin typeface="+mn-lt"/>
                  <a:ea typeface="+mn-ea"/>
                  <a:cs typeface="+mn-ea"/>
                  <a:sym typeface="+mn-lt"/>
                </a:rPr>
                <a:t>3</a:t>
              </a:r>
            </a:p>
          </p:txBody>
        </p:sp>
        <p:sp>
          <p:nvSpPr>
            <p:cNvPr id="24589" name="Text Box 75">
              <a:extLst>
                <a:ext uri="{FF2B5EF4-FFF2-40B4-BE49-F238E27FC236}">
                  <a16:creationId xmlns:a16="http://schemas.microsoft.com/office/drawing/2014/main" id="{34214003-A8D3-4D3F-A3C7-CEC5C4EEB02B}"/>
                </a:ext>
              </a:extLst>
            </p:cNvPr>
            <p:cNvSpPr txBox="1">
              <a:spLocks noChangeArrowheads="1"/>
            </p:cNvSpPr>
            <p:nvPr/>
          </p:nvSpPr>
          <p:spPr bwMode="auto">
            <a:xfrm>
              <a:off x="5088" y="3216"/>
              <a:ext cx="218" cy="294"/>
            </a:xfrm>
            <a:prstGeom prst="rect">
              <a:avLst/>
            </a:prstGeom>
            <a:grpFill/>
            <a:ln w="9525">
              <a:solidFill>
                <a:schemeClr val="tx1">
                  <a:lumMod val="95000"/>
                  <a:lumOff val="5000"/>
                </a:schemeClr>
              </a:solidFill>
              <a:miter lim="800000"/>
              <a:headEnd/>
              <a:tailEnd/>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a:latin typeface="+mn-lt"/>
                  <a:ea typeface="+mn-ea"/>
                  <a:cs typeface="+mn-ea"/>
                  <a:sym typeface="+mn-lt"/>
                </a:rPr>
                <a:t>4</a:t>
              </a:r>
            </a:p>
          </p:txBody>
        </p:sp>
      </p:grpSp>
      <p:sp>
        <p:nvSpPr>
          <p:cNvPr id="24590" name="Rectangle 76">
            <a:extLst>
              <a:ext uri="{FF2B5EF4-FFF2-40B4-BE49-F238E27FC236}">
                <a16:creationId xmlns:a16="http://schemas.microsoft.com/office/drawing/2014/main" id="{B40E5BEC-D15A-4AA3-B4CF-611C5CA08880}"/>
              </a:ext>
            </a:extLst>
          </p:cNvPr>
          <p:cNvSpPr>
            <a:spLocks noChangeArrowheads="1"/>
          </p:cNvSpPr>
          <p:nvPr/>
        </p:nvSpPr>
        <p:spPr bwMode="auto">
          <a:xfrm>
            <a:off x="793750" y="217488"/>
            <a:ext cx="39227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基本术语</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21284E5-E357-A84A-B810-691BF15A6967}"/>
              </a:ext>
            </a:extLst>
          </p:cNvPr>
          <p:cNvSpPr>
            <a:spLocks noGrp="1" noChangeArrowheads="1"/>
          </p:cNvSpPr>
          <p:nvPr>
            <p:ph type="title"/>
          </p:nvPr>
        </p:nvSpPr>
        <p:spPr>
          <a:xfrm>
            <a:off x="1258888" y="188913"/>
            <a:ext cx="6408737" cy="503237"/>
          </a:xfrm>
        </p:spPr>
        <p:txBody>
          <a:bodyPr/>
          <a:lstStyle/>
          <a:p>
            <a:pPr eaLnBrk="1" hangingPunct="1"/>
            <a:r>
              <a:rPr lang="zh-CN" altLang="zh-CN" dirty="0"/>
              <a:t>树的定义和抽象数据类型</a:t>
            </a:r>
            <a:endParaRPr lang="zh-CN" altLang="en-US" dirty="0"/>
          </a:p>
        </p:txBody>
      </p:sp>
      <p:sp>
        <p:nvSpPr>
          <p:cNvPr id="349187" name="Rectangle 3">
            <a:extLst>
              <a:ext uri="{FF2B5EF4-FFF2-40B4-BE49-F238E27FC236}">
                <a16:creationId xmlns:a16="http://schemas.microsoft.com/office/drawing/2014/main" id="{6AB63EE3-7C0D-B744-88E0-3E655D58B628}"/>
              </a:ext>
            </a:extLst>
          </p:cNvPr>
          <p:cNvSpPr>
            <a:spLocks noGrp="1" noChangeArrowheads="1"/>
          </p:cNvSpPr>
          <p:nvPr>
            <p:ph type="body" idx="1"/>
          </p:nvPr>
        </p:nvSpPr>
        <p:spPr>
          <a:xfrm>
            <a:off x="501650" y="836613"/>
            <a:ext cx="8247063" cy="5472112"/>
          </a:xfrm>
        </p:spPr>
        <p:txBody>
          <a:bodyPr/>
          <a:lstStyle/>
          <a:p>
            <a:pPr eaLnBrk="1" hangingPunct="1"/>
            <a:r>
              <a:rPr lang="zh-CN" altLang="en-US" sz="2400" b="0" dirty="0">
                <a:latin typeface="隶书" pitchFamily="49" charset="-122"/>
                <a:ea typeface="隶书" pitchFamily="49" charset="-122"/>
              </a:rPr>
              <a:t>树的抽象数据类型</a:t>
            </a:r>
          </a:p>
          <a:p>
            <a:pPr eaLnBrk="1" hangingPunct="1">
              <a:lnSpc>
                <a:spcPct val="140000"/>
              </a:lnSpc>
            </a:pPr>
            <a:r>
              <a:rPr lang="zh-CN" altLang="en-US" dirty="0"/>
              <a:t>         </a:t>
            </a:r>
            <a:r>
              <a:rPr lang="en-US" altLang="zh-CN" dirty="0"/>
              <a:t>1</a:t>
            </a:r>
            <a:r>
              <a:rPr lang="zh-CN" altLang="en-US" dirty="0"/>
              <a:t>．数据对象集合</a:t>
            </a:r>
          </a:p>
          <a:p>
            <a:pPr algn="just" eaLnBrk="1" hangingPunct="1">
              <a:lnSpc>
                <a:spcPct val="140000"/>
              </a:lnSpc>
            </a:pPr>
            <a:r>
              <a:rPr lang="zh-CN" altLang="en-US" dirty="0"/>
              <a:t>         树的数据对象集合为树的各个结点的集合。一个数据元素只有一个直接前驱，但可能有</a:t>
            </a:r>
            <a:r>
              <a:rPr lang="en-US" altLang="zh-CN" dirty="0"/>
              <a:t>m(m≥0)</a:t>
            </a:r>
            <a:r>
              <a:rPr lang="zh-CN" altLang="en-US" dirty="0"/>
              <a:t>个直接后继。元素之间是一对多的关系。例如，在树</a:t>
            </a:r>
            <a:r>
              <a:rPr lang="en-US" altLang="zh-CN" dirty="0"/>
              <a:t>(A(B(E(K,L),F),C(G(M),H,I(N)),D(J)))</a:t>
            </a:r>
            <a:r>
              <a:rPr lang="zh-CN" altLang="en-US" dirty="0"/>
              <a:t>中，</a:t>
            </a:r>
            <a:r>
              <a:rPr lang="zh-CN" altLang="en-US" dirty="0">
                <a:latin typeface="Times New Roman" panose="02020603050405020304" pitchFamily="18" charset="0"/>
              </a:rPr>
              <a:t>’</a:t>
            </a:r>
            <a:r>
              <a:rPr lang="en-US" altLang="zh-CN" dirty="0"/>
              <a:t>G</a:t>
            </a:r>
            <a:r>
              <a:rPr lang="en-US" altLang="zh-CN" dirty="0">
                <a:latin typeface="Times New Roman" panose="02020603050405020304" pitchFamily="18" charset="0"/>
              </a:rPr>
              <a:t>’</a:t>
            </a:r>
            <a:r>
              <a:rPr lang="zh-CN" altLang="en-US" dirty="0"/>
              <a:t>、</a:t>
            </a:r>
            <a:r>
              <a:rPr lang="zh-CN" altLang="en-US" dirty="0">
                <a:latin typeface="Times New Roman" panose="02020603050405020304" pitchFamily="18" charset="0"/>
              </a:rPr>
              <a:t>’</a:t>
            </a:r>
            <a:r>
              <a:rPr lang="en-US" altLang="zh-CN" dirty="0"/>
              <a:t>H</a:t>
            </a:r>
            <a:r>
              <a:rPr lang="en-US" altLang="zh-CN" dirty="0">
                <a:latin typeface="Times New Roman" panose="02020603050405020304" pitchFamily="18" charset="0"/>
              </a:rPr>
              <a:t>’</a:t>
            </a:r>
            <a:r>
              <a:rPr lang="zh-CN" altLang="en-US" dirty="0"/>
              <a:t>和</a:t>
            </a:r>
            <a:r>
              <a:rPr lang="zh-CN" altLang="en-US" dirty="0">
                <a:latin typeface="Times New Roman" panose="02020603050405020304" pitchFamily="18" charset="0"/>
              </a:rPr>
              <a:t>’</a:t>
            </a:r>
            <a:r>
              <a:rPr lang="en-US" altLang="zh-CN" dirty="0"/>
              <a:t>I</a:t>
            </a:r>
            <a:r>
              <a:rPr lang="en-US" altLang="zh-CN" dirty="0">
                <a:latin typeface="Times New Roman" panose="02020603050405020304" pitchFamily="18" charset="0"/>
              </a:rPr>
              <a:t>’</a:t>
            </a:r>
            <a:r>
              <a:rPr lang="zh-CN" altLang="en-US" dirty="0"/>
              <a:t>是结点</a:t>
            </a:r>
            <a:r>
              <a:rPr lang="zh-CN" altLang="en-US" dirty="0">
                <a:latin typeface="Times New Roman" panose="02020603050405020304" pitchFamily="18" charset="0"/>
              </a:rPr>
              <a:t>’</a:t>
            </a:r>
            <a:r>
              <a:rPr lang="en-US" altLang="zh-CN" dirty="0"/>
              <a:t>C</a:t>
            </a:r>
            <a:r>
              <a:rPr lang="en-US" altLang="zh-CN" dirty="0">
                <a:latin typeface="Times New Roman" panose="02020603050405020304" pitchFamily="18" charset="0"/>
              </a:rPr>
              <a:t>’</a:t>
            </a:r>
            <a:r>
              <a:rPr lang="zh-CN" altLang="en-US" dirty="0"/>
              <a:t>的后继结点，</a:t>
            </a:r>
            <a:r>
              <a:rPr lang="zh-CN" altLang="en-US" dirty="0">
                <a:latin typeface="Times New Roman" panose="02020603050405020304" pitchFamily="18" charset="0"/>
              </a:rPr>
              <a:t>’</a:t>
            </a:r>
            <a:r>
              <a:rPr lang="en-US" altLang="zh-CN" dirty="0"/>
              <a:t>G</a:t>
            </a:r>
            <a:r>
              <a:rPr lang="en-US" altLang="zh-CN" dirty="0">
                <a:latin typeface="Times New Roman" panose="02020603050405020304" pitchFamily="18" charset="0"/>
              </a:rPr>
              <a:t>’</a:t>
            </a:r>
            <a:r>
              <a:rPr lang="zh-CN" altLang="en-US" dirty="0"/>
              <a:t>、</a:t>
            </a:r>
            <a:r>
              <a:rPr lang="zh-CN" altLang="en-US" dirty="0">
                <a:latin typeface="Times New Roman" panose="02020603050405020304" pitchFamily="18" charset="0"/>
              </a:rPr>
              <a:t>’</a:t>
            </a:r>
            <a:r>
              <a:rPr lang="en-US" altLang="zh-CN" dirty="0"/>
              <a:t>H</a:t>
            </a:r>
            <a:r>
              <a:rPr lang="en-US" altLang="zh-CN" dirty="0">
                <a:latin typeface="Times New Roman" panose="02020603050405020304" pitchFamily="18" charset="0"/>
              </a:rPr>
              <a:t>’</a:t>
            </a:r>
            <a:r>
              <a:rPr lang="zh-CN" altLang="en-US" dirty="0"/>
              <a:t>和</a:t>
            </a:r>
            <a:r>
              <a:rPr lang="zh-CN" altLang="en-US" dirty="0">
                <a:latin typeface="Times New Roman" panose="02020603050405020304" pitchFamily="18" charset="0"/>
              </a:rPr>
              <a:t>’</a:t>
            </a:r>
            <a:r>
              <a:rPr lang="en-US" altLang="zh-CN" dirty="0"/>
              <a:t>I</a:t>
            </a:r>
            <a:r>
              <a:rPr lang="en-US" altLang="zh-CN" dirty="0">
                <a:latin typeface="Times New Roman" panose="02020603050405020304" pitchFamily="18" charset="0"/>
              </a:rPr>
              <a:t>’</a:t>
            </a:r>
            <a:r>
              <a:rPr lang="zh-CN" altLang="en-US" dirty="0"/>
              <a:t>只有一个前驱结点</a:t>
            </a:r>
            <a:r>
              <a:rPr lang="zh-CN" altLang="en-US" dirty="0">
                <a:latin typeface="Times New Roman" panose="02020603050405020304" pitchFamily="18" charset="0"/>
              </a:rPr>
              <a:t>’</a:t>
            </a:r>
            <a:r>
              <a:rPr lang="en-US" altLang="zh-CN" dirty="0"/>
              <a:t>C</a:t>
            </a:r>
            <a:r>
              <a:rPr lang="en-US" altLang="zh-CN" dirty="0">
                <a:latin typeface="Times New Roman" panose="02020603050405020304" pitchFamily="18" charset="0"/>
              </a:rPr>
              <a:t>’</a:t>
            </a:r>
            <a:r>
              <a:rPr lang="zh-CN" altLang="en-US" dirty="0"/>
              <a:t>，结点</a:t>
            </a:r>
            <a:r>
              <a:rPr lang="zh-CN" altLang="en-US" dirty="0">
                <a:latin typeface="Times New Roman" panose="02020603050405020304" pitchFamily="18" charset="0"/>
              </a:rPr>
              <a:t>’</a:t>
            </a:r>
            <a:r>
              <a:rPr lang="en-US" altLang="zh-CN" dirty="0"/>
              <a:t>C</a:t>
            </a:r>
            <a:r>
              <a:rPr lang="en-US" altLang="zh-CN" dirty="0">
                <a:latin typeface="Times New Roman" panose="02020603050405020304" pitchFamily="18" charset="0"/>
              </a:rPr>
              <a:t>’</a:t>
            </a:r>
            <a:r>
              <a:rPr lang="zh-CN" altLang="en-US" dirty="0"/>
              <a:t>只有一个前驱结点</a:t>
            </a:r>
            <a:r>
              <a:rPr lang="zh-CN" altLang="en-US" dirty="0">
                <a:latin typeface="Times New Roman" panose="02020603050405020304" pitchFamily="18" charset="0"/>
              </a:rPr>
              <a:t>’</a:t>
            </a:r>
            <a:r>
              <a:rPr lang="en-US" altLang="zh-CN" dirty="0"/>
              <a:t>A</a:t>
            </a:r>
            <a:r>
              <a:rPr lang="en-US" altLang="zh-CN" dirty="0">
                <a:latin typeface="Times New Roman" panose="02020603050405020304" pitchFamily="18" charset="0"/>
              </a:rPr>
              <a:t>’</a:t>
            </a:r>
            <a:r>
              <a:rPr lang="zh-CN" altLang="en-US" dirty="0"/>
              <a:t>。</a:t>
            </a:r>
          </a:p>
        </p:txBody>
      </p:sp>
      <p:sp>
        <p:nvSpPr>
          <p:cNvPr id="15364" name="Rectangle 7">
            <a:extLst>
              <a:ext uri="{FF2B5EF4-FFF2-40B4-BE49-F238E27FC236}">
                <a16:creationId xmlns:a16="http://schemas.microsoft.com/office/drawing/2014/main" id="{19913E5F-5418-1E4B-9ECB-22992BABC145}"/>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5365" name="Rectangle 9">
            <a:extLst>
              <a:ext uri="{FF2B5EF4-FFF2-40B4-BE49-F238E27FC236}">
                <a16:creationId xmlns:a16="http://schemas.microsoft.com/office/drawing/2014/main" id="{0FC9C381-41E1-D648-858C-E22C78FCCB36}"/>
              </a:ext>
            </a:extLst>
          </p:cNvPr>
          <p:cNvSpPr>
            <a:spLocks noChangeArrowheads="1"/>
          </p:cNvSpPr>
          <p:nvPr/>
        </p:nvSpPr>
        <p:spPr bwMode="auto">
          <a:xfrm>
            <a:off x="0"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5366" name="Rectangle 11">
            <a:extLst>
              <a:ext uri="{FF2B5EF4-FFF2-40B4-BE49-F238E27FC236}">
                <a16:creationId xmlns:a16="http://schemas.microsoft.com/office/drawing/2014/main" id="{3ED78694-36D3-FF4F-92FE-8385708CCC05}"/>
              </a:ext>
            </a:extLst>
          </p:cNvPr>
          <p:cNvSpPr>
            <a:spLocks noChangeArrowheads="1"/>
          </p:cNvSpPr>
          <p:nvPr/>
        </p:nvSpPr>
        <p:spPr bwMode="auto">
          <a:xfrm>
            <a:off x="0" y="2905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320489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 calcmode="lin" valueType="num">
                                      <p:cBhvr additive="base">
                                        <p:cTn id="7" dur="500" fill="hold"/>
                                        <p:tgtEl>
                                          <p:spTgt spid="349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9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9187">
                                            <p:txEl>
                                              <p:pRg st="1" end="1"/>
                                            </p:txEl>
                                          </p:spTgt>
                                        </p:tgtEl>
                                        <p:attrNameLst>
                                          <p:attrName>style.visibility</p:attrName>
                                        </p:attrNameLst>
                                      </p:cBhvr>
                                      <p:to>
                                        <p:strVal val="visible"/>
                                      </p:to>
                                    </p:set>
                                    <p:anim calcmode="lin" valueType="num">
                                      <p:cBhvr additive="base">
                                        <p:cTn id="13" dur="500" fill="hold"/>
                                        <p:tgtEl>
                                          <p:spTgt spid="3491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9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9187">
                                            <p:txEl>
                                              <p:pRg st="2" end="2"/>
                                            </p:txEl>
                                          </p:spTgt>
                                        </p:tgtEl>
                                        <p:attrNameLst>
                                          <p:attrName>style.visibility</p:attrName>
                                        </p:attrNameLst>
                                      </p:cBhvr>
                                      <p:to>
                                        <p:strVal val="visible"/>
                                      </p:to>
                                    </p:set>
                                    <p:anim calcmode="lin" valueType="num">
                                      <p:cBhvr additive="base">
                                        <p:cTn id="19" dur="500" fill="hold"/>
                                        <p:tgtEl>
                                          <p:spTgt spid="3491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918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60C4BD0-DB29-1D48-93F3-DB8D57AF5E46}"/>
              </a:ext>
            </a:extLst>
          </p:cNvPr>
          <p:cNvSpPr>
            <a:spLocks noGrp="1" noChangeArrowheads="1"/>
          </p:cNvSpPr>
          <p:nvPr>
            <p:ph type="title"/>
          </p:nvPr>
        </p:nvSpPr>
        <p:spPr>
          <a:xfrm>
            <a:off x="1331913" y="188913"/>
            <a:ext cx="6624637" cy="503237"/>
          </a:xfrm>
        </p:spPr>
        <p:txBody>
          <a:bodyPr/>
          <a:lstStyle/>
          <a:p>
            <a:pPr eaLnBrk="1" hangingPunct="1"/>
            <a:r>
              <a:rPr lang="zh-CN" altLang="zh-CN" dirty="0"/>
              <a:t>树的定义和抽象数据类型</a:t>
            </a:r>
            <a:endParaRPr lang="zh-CN" altLang="en-US" dirty="0"/>
          </a:p>
        </p:txBody>
      </p:sp>
      <p:sp>
        <p:nvSpPr>
          <p:cNvPr id="350211" name="Rectangle 3">
            <a:extLst>
              <a:ext uri="{FF2B5EF4-FFF2-40B4-BE49-F238E27FC236}">
                <a16:creationId xmlns:a16="http://schemas.microsoft.com/office/drawing/2014/main" id="{AD9348E8-440E-194B-9132-91BCE664F4BA}"/>
              </a:ext>
            </a:extLst>
          </p:cNvPr>
          <p:cNvSpPr>
            <a:spLocks noGrp="1" noChangeArrowheads="1"/>
          </p:cNvSpPr>
          <p:nvPr>
            <p:ph type="body" idx="1"/>
          </p:nvPr>
        </p:nvSpPr>
        <p:spPr>
          <a:xfrm>
            <a:off x="323850" y="765175"/>
            <a:ext cx="8496300" cy="5543550"/>
          </a:xfrm>
        </p:spPr>
        <p:txBody>
          <a:bodyPr/>
          <a:lstStyle/>
          <a:p>
            <a:pPr eaLnBrk="1" hangingPunct="1"/>
            <a:r>
              <a:rPr lang="en-US" altLang="zh-CN"/>
              <a:t>2</a:t>
            </a:r>
            <a:r>
              <a:rPr lang="zh-CN" altLang="en-US"/>
              <a:t>．基本操作集合</a:t>
            </a:r>
          </a:p>
          <a:p>
            <a:pPr eaLnBrk="1" hangingPunct="1"/>
            <a:r>
              <a:rPr lang="zh-CN" altLang="en-US"/>
              <a:t>（</a:t>
            </a:r>
            <a:r>
              <a:rPr lang="en-US" altLang="zh-CN"/>
              <a:t>1</a:t>
            </a:r>
            <a:r>
              <a:rPr lang="zh-CN" altLang="en-US"/>
              <a:t>）</a:t>
            </a:r>
            <a:r>
              <a:rPr lang="en-US" altLang="zh-CN"/>
              <a:t>InitTree(&amp;T)</a:t>
            </a:r>
          </a:p>
          <a:p>
            <a:pPr eaLnBrk="1" hangingPunct="1"/>
            <a:r>
              <a:rPr lang="zh-CN" altLang="en-US"/>
              <a:t>操作结果：将</a:t>
            </a:r>
            <a:r>
              <a:rPr lang="en-US" altLang="zh-CN"/>
              <a:t>T</a:t>
            </a:r>
            <a:r>
              <a:rPr lang="zh-CN" altLang="en-US"/>
              <a:t>初始化为一棵空树。</a:t>
            </a:r>
          </a:p>
          <a:p>
            <a:pPr eaLnBrk="1" hangingPunct="1"/>
            <a:r>
              <a:rPr lang="zh-CN" altLang="en-US"/>
              <a:t>（</a:t>
            </a:r>
            <a:r>
              <a:rPr lang="en-US" altLang="zh-CN"/>
              <a:t>2</a:t>
            </a:r>
            <a:r>
              <a:rPr lang="zh-CN" altLang="en-US"/>
              <a:t>）</a:t>
            </a:r>
            <a:r>
              <a:rPr lang="en-US" altLang="zh-CN"/>
              <a:t>CreateTree(&amp;T)</a:t>
            </a:r>
          </a:p>
          <a:p>
            <a:pPr eaLnBrk="1" hangingPunct="1"/>
            <a:r>
              <a:rPr lang="zh-CN" altLang="en-US"/>
              <a:t>初始条件：树</a:t>
            </a:r>
            <a:r>
              <a:rPr lang="en-US" altLang="zh-CN"/>
              <a:t>T</a:t>
            </a:r>
            <a:r>
              <a:rPr lang="zh-CN" altLang="en-US"/>
              <a:t>不存在。</a:t>
            </a:r>
          </a:p>
          <a:p>
            <a:pPr eaLnBrk="1" hangingPunct="1"/>
            <a:r>
              <a:rPr lang="zh-CN" altLang="en-US"/>
              <a:t>操作结果：创建树</a:t>
            </a:r>
            <a:r>
              <a:rPr lang="en-US" altLang="zh-CN"/>
              <a:t>T</a:t>
            </a:r>
            <a:r>
              <a:rPr lang="zh-CN" altLang="en-US"/>
              <a:t>。</a:t>
            </a:r>
          </a:p>
          <a:p>
            <a:pPr eaLnBrk="1" hangingPunct="1"/>
            <a:r>
              <a:rPr lang="zh-CN" altLang="en-US"/>
              <a:t>（</a:t>
            </a:r>
            <a:r>
              <a:rPr lang="en-US" altLang="zh-CN"/>
              <a:t>3</a:t>
            </a:r>
            <a:r>
              <a:rPr lang="zh-CN" altLang="en-US"/>
              <a:t>）</a:t>
            </a:r>
            <a:r>
              <a:rPr lang="en-US" altLang="zh-CN"/>
              <a:t>DestroyTree(&amp;T)</a:t>
            </a:r>
          </a:p>
          <a:p>
            <a:pPr eaLnBrk="1" hangingPunct="1"/>
            <a:r>
              <a:rPr lang="zh-CN" altLang="en-US"/>
              <a:t>初始条件：树</a:t>
            </a:r>
            <a:r>
              <a:rPr lang="en-US" altLang="zh-CN"/>
              <a:t>T</a:t>
            </a:r>
            <a:r>
              <a:rPr lang="zh-CN" altLang="en-US"/>
              <a:t>已存在。</a:t>
            </a:r>
          </a:p>
          <a:p>
            <a:pPr eaLnBrk="1" hangingPunct="1"/>
            <a:r>
              <a:rPr lang="zh-CN" altLang="en-US"/>
              <a:t>操作结果：销毁树</a:t>
            </a:r>
            <a:r>
              <a:rPr lang="en-US" altLang="zh-CN"/>
              <a:t>T</a:t>
            </a:r>
            <a:r>
              <a:rPr lang="zh-CN" altLang="en-US"/>
              <a:t>。</a:t>
            </a:r>
          </a:p>
          <a:p>
            <a:pPr eaLnBrk="1" hangingPunct="1"/>
            <a:r>
              <a:rPr lang="zh-CN" altLang="en-US"/>
              <a:t>（</a:t>
            </a:r>
            <a:r>
              <a:rPr lang="en-US" altLang="zh-CN"/>
              <a:t>4</a:t>
            </a:r>
            <a:r>
              <a:rPr lang="zh-CN" altLang="en-US"/>
              <a:t>）</a:t>
            </a:r>
            <a:r>
              <a:rPr lang="en-US" altLang="zh-CN"/>
              <a:t>TreeEmpty(T)</a:t>
            </a:r>
          </a:p>
          <a:p>
            <a:pPr eaLnBrk="1" hangingPunct="1"/>
            <a:r>
              <a:rPr lang="zh-CN" altLang="en-US"/>
              <a:t>初始条件：树</a:t>
            </a:r>
            <a:r>
              <a:rPr lang="en-US" altLang="zh-CN"/>
              <a:t>T</a:t>
            </a:r>
            <a:r>
              <a:rPr lang="zh-CN" altLang="en-US"/>
              <a:t>已存在。</a:t>
            </a:r>
          </a:p>
          <a:p>
            <a:pPr eaLnBrk="1" hangingPunct="1"/>
            <a:r>
              <a:rPr lang="zh-CN" altLang="en-US"/>
              <a:t>操作结果：如果</a:t>
            </a:r>
            <a:r>
              <a:rPr lang="en-US" altLang="zh-CN"/>
              <a:t>T</a:t>
            </a:r>
            <a:r>
              <a:rPr lang="zh-CN" altLang="en-US"/>
              <a:t>是空树，则返回</a:t>
            </a:r>
            <a:r>
              <a:rPr lang="en-US" altLang="zh-CN"/>
              <a:t>1</a:t>
            </a:r>
            <a:r>
              <a:rPr lang="zh-CN" altLang="en-US"/>
              <a:t>；否则返回零。</a:t>
            </a:r>
          </a:p>
        </p:txBody>
      </p:sp>
      <p:sp>
        <p:nvSpPr>
          <p:cNvPr id="16388" name="Rectangle 9">
            <a:extLst>
              <a:ext uri="{FF2B5EF4-FFF2-40B4-BE49-F238E27FC236}">
                <a16:creationId xmlns:a16="http://schemas.microsoft.com/office/drawing/2014/main" id="{4F6905FC-1A3C-FF4C-869C-1FDE8D184BE0}"/>
              </a:ext>
            </a:extLst>
          </p:cNvPr>
          <p:cNvSpPr>
            <a:spLocks noChangeArrowheads="1"/>
          </p:cNvSpPr>
          <p:nvPr/>
        </p:nvSpPr>
        <p:spPr bwMode="auto">
          <a:xfrm>
            <a:off x="0" y="219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937068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additive="base">
                                        <p:cTn id="7" dur="500" fill="hold"/>
                                        <p:tgtEl>
                                          <p:spTgt spid="350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0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0211">
                                            <p:txEl>
                                              <p:pRg st="1" end="1"/>
                                            </p:txEl>
                                          </p:spTgt>
                                        </p:tgtEl>
                                        <p:attrNameLst>
                                          <p:attrName>style.visibility</p:attrName>
                                        </p:attrNameLst>
                                      </p:cBhvr>
                                      <p:to>
                                        <p:strVal val="visible"/>
                                      </p:to>
                                    </p:set>
                                    <p:anim calcmode="lin" valueType="num">
                                      <p:cBhvr additive="base">
                                        <p:cTn id="13" dur="500" fill="hold"/>
                                        <p:tgtEl>
                                          <p:spTgt spid="3502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0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0211">
                                            <p:txEl>
                                              <p:pRg st="2" end="2"/>
                                            </p:txEl>
                                          </p:spTgt>
                                        </p:tgtEl>
                                        <p:attrNameLst>
                                          <p:attrName>style.visibility</p:attrName>
                                        </p:attrNameLst>
                                      </p:cBhvr>
                                      <p:to>
                                        <p:strVal val="visible"/>
                                      </p:to>
                                    </p:set>
                                    <p:anim calcmode="lin" valueType="num">
                                      <p:cBhvr additive="base">
                                        <p:cTn id="19" dur="500" fill="hold"/>
                                        <p:tgtEl>
                                          <p:spTgt spid="3502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0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0211">
                                            <p:txEl>
                                              <p:pRg st="3" end="3"/>
                                            </p:txEl>
                                          </p:spTgt>
                                        </p:tgtEl>
                                        <p:attrNameLst>
                                          <p:attrName>style.visibility</p:attrName>
                                        </p:attrNameLst>
                                      </p:cBhvr>
                                      <p:to>
                                        <p:strVal val="visible"/>
                                      </p:to>
                                    </p:set>
                                    <p:anim calcmode="lin" valueType="num">
                                      <p:cBhvr additive="base">
                                        <p:cTn id="25" dur="500" fill="hold"/>
                                        <p:tgtEl>
                                          <p:spTgt spid="3502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0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0211">
                                            <p:txEl>
                                              <p:pRg st="4" end="4"/>
                                            </p:txEl>
                                          </p:spTgt>
                                        </p:tgtEl>
                                        <p:attrNameLst>
                                          <p:attrName>style.visibility</p:attrName>
                                        </p:attrNameLst>
                                      </p:cBhvr>
                                      <p:to>
                                        <p:strVal val="visible"/>
                                      </p:to>
                                    </p:set>
                                    <p:anim calcmode="lin" valueType="num">
                                      <p:cBhvr additive="base">
                                        <p:cTn id="31" dur="500" fill="hold"/>
                                        <p:tgtEl>
                                          <p:spTgt spid="3502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02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0211">
                                            <p:txEl>
                                              <p:pRg st="5" end="5"/>
                                            </p:txEl>
                                          </p:spTgt>
                                        </p:tgtEl>
                                        <p:attrNameLst>
                                          <p:attrName>style.visibility</p:attrName>
                                        </p:attrNameLst>
                                      </p:cBhvr>
                                      <p:to>
                                        <p:strVal val="visible"/>
                                      </p:to>
                                    </p:set>
                                    <p:anim calcmode="lin" valueType="num">
                                      <p:cBhvr additive="base">
                                        <p:cTn id="37" dur="500" fill="hold"/>
                                        <p:tgtEl>
                                          <p:spTgt spid="3502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02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0211">
                                            <p:txEl>
                                              <p:pRg st="6" end="6"/>
                                            </p:txEl>
                                          </p:spTgt>
                                        </p:tgtEl>
                                        <p:attrNameLst>
                                          <p:attrName>style.visibility</p:attrName>
                                        </p:attrNameLst>
                                      </p:cBhvr>
                                      <p:to>
                                        <p:strVal val="visible"/>
                                      </p:to>
                                    </p:set>
                                    <p:anim calcmode="lin" valueType="num">
                                      <p:cBhvr additive="base">
                                        <p:cTn id="43" dur="500" fill="hold"/>
                                        <p:tgtEl>
                                          <p:spTgt spid="35021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02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0211">
                                            <p:txEl>
                                              <p:pRg st="7" end="7"/>
                                            </p:txEl>
                                          </p:spTgt>
                                        </p:tgtEl>
                                        <p:attrNameLst>
                                          <p:attrName>style.visibility</p:attrName>
                                        </p:attrNameLst>
                                      </p:cBhvr>
                                      <p:to>
                                        <p:strVal val="visible"/>
                                      </p:to>
                                    </p:set>
                                    <p:anim calcmode="lin" valueType="num">
                                      <p:cBhvr additive="base">
                                        <p:cTn id="49" dur="500" fill="hold"/>
                                        <p:tgtEl>
                                          <p:spTgt spid="35021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021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0211">
                                            <p:txEl>
                                              <p:pRg st="8" end="8"/>
                                            </p:txEl>
                                          </p:spTgt>
                                        </p:tgtEl>
                                        <p:attrNameLst>
                                          <p:attrName>style.visibility</p:attrName>
                                        </p:attrNameLst>
                                      </p:cBhvr>
                                      <p:to>
                                        <p:strVal val="visible"/>
                                      </p:to>
                                    </p:set>
                                    <p:anim calcmode="lin" valueType="num">
                                      <p:cBhvr additive="base">
                                        <p:cTn id="55" dur="500" fill="hold"/>
                                        <p:tgtEl>
                                          <p:spTgt spid="35021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021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0211">
                                            <p:txEl>
                                              <p:pRg st="9" end="9"/>
                                            </p:txEl>
                                          </p:spTgt>
                                        </p:tgtEl>
                                        <p:attrNameLst>
                                          <p:attrName>style.visibility</p:attrName>
                                        </p:attrNameLst>
                                      </p:cBhvr>
                                      <p:to>
                                        <p:strVal val="visible"/>
                                      </p:to>
                                    </p:set>
                                    <p:anim calcmode="lin" valueType="num">
                                      <p:cBhvr additive="base">
                                        <p:cTn id="61" dur="500" fill="hold"/>
                                        <p:tgtEl>
                                          <p:spTgt spid="350211">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021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0211">
                                            <p:txEl>
                                              <p:pRg st="10" end="10"/>
                                            </p:txEl>
                                          </p:spTgt>
                                        </p:tgtEl>
                                        <p:attrNameLst>
                                          <p:attrName>style.visibility</p:attrName>
                                        </p:attrNameLst>
                                      </p:cBhvr>
                                      <p:to>
                                        <p:strVal val="visible"/>
                                      </p:to>
                                    </p:set>
                                    <p:anim calcmode="lin" valueType="num">
                                      <p:cBhvr additive="base">
                                        <p:cTn id="67" dur="500" fill="hold"/>
                                        <p:tgtEl>
                                          <p:spTgt spid="350211">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021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50211">
                                            <p:txEl>
                                              <p:pRg st="11" end="11"/>
                                            </p:txEl>
                                          </p:spTgt>
                                        </p:tgtEl>
                                        <p:attrNameLst>
                                          <p:attrName>style.visibility</p:attrName>
                                        </p:attrNameLst>
                                      </p:cBhvr>
                                      <p:to>
                                        <p:strVal val="visible"/>
                                      </p:to>
                                    </p:set>
                                    <p:anim calcmode="lin" valueType="num">
                                      <p:cBhvr additive="base">
                                        <p:cTn id="73" dur="500" fill="hold"/>
                                        <p:tgtEl>
                                          <p:spTgt spid="350211">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50211">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29A6E3B-885F-7B4E-9927-A0144C3589C2}"/>
              </a:ext>
            </a:extLst>
          </p:cNvPr>
          <p:cNvSpPr>
            <a:spLocks noGrp="1" noChangeArrowheads="1"/>
          </p:cNvSpPr>
          <p:nvPr>
            <p:ph type="title"/>
          </p:nvPr>
        </p:nvSpPr>
        <p:spPr/>
        <p:txBody>
          <a:bodyPr/>
          <a:lstStyle/>
          <a:p>
            <a:pPr eaLnBrk="1" hangingPunct="1"/>
            <a:r>
              <a:rPr lang="zh-CN" altLang="zh-CN" dirty="0"/>
              <a:t>树的定义和抽象数据类型</a:t>
            </a:r>
            <a:endParaRPr lang="zh-CN" altLang="en-US" dirty="0"/>
          </a:p>
        </p:txBody>
      </p:sp>
      <p:sp>
        <p:nvSpPr>
          <p:cNvPr id="351235" name="Rectangle 3">
            <a:extLst>
              <a:ext uri="{FF2B5EF4-FFF2-40B4-BE49-F238E27FC236}">
                <a16:creationId xmlns:a16="http://schemas.microsoft.com/office/drawing/2014/main" id="{22A924D4-CFE8-F64C-933D-54519E5E3393}"/>
              </a:ext>
            </a:extLst>
          </p:cNvPr>
          <p:cNvSpPr>
            <a:spLocks noGrp="1" noChangeArrowheads="1"/>
          </p:cNvSpPr>
          <p:nvPr>
            <p:ph type="body" idx="1"/>
          </p:nvPr>
        </p:nvSpPr>
        <p:spPr>
          <a:xfrm>
            <a:off x="323850" y="765175"/>
            <a:ext cx="8496300" cy="5759450"/>
          </a:xfrm>
        </p:spPr>
        <p:txBody>
          <a:bodyPr/>
          <a:lstStyle/>
          <a:p>
            <a:pPr eaLnBrk="1" hangingPunct="1"/>
            <a:r>
              <a:rPr lang="en-US" altLang="zh-CN" sz="2000" dirty="0"/>
              <a:t> </a:t>
            </a:r>
            <a:r>
              <a:rPr lang="zh-CN" altLang="en-US" sz="2000" dirty="0"/>
              <a:t>（</a:t>
            </a:r>
            <a:r>
              <a:rPr lang="en-US" altLang="zh-CN" sz="2000" dirty="0"/>
              <a:t>5</a:t>
            </a:r>
            <a:r>
              <a:rPr lang="zh-CN" altLang="en-US" sz="2000" dirty="0"/>
              <a:t>）</a:t>
            </a:r>
            <a:r>
              <a:rPr lang="en-US" altLang="zh-CN" sz="2000" dirty="0"/>
              <a:t>Root(T)</a:t>
            </a:r>
          </a:p>
          <a:p>
            <a:pPr eaLnBrk="1" hangingPunct="1"/>
            <a:r>
              <a:rPr lang="zh-CN" altLang="en-US" sz="2000" dirty="0"/>
              <a:t>初始条件：树</a:t>
            </a:r>
            <a:r>
              <a:rPr lang="en-US" altLang="zh-CN" sz="2000" dirty="0"/>
              <a:t>T</a:t>
            </a:r>
            <a:r>
              <a:rPr lang="zh-CN" altLang="en-US" sz="2000" dirty="0"/>
              <a:t>已存在。</a:t>
            </a:r>
          </a:p>
          <a:p>
            <a:pPr eaLnBrk="1" hangingPunct="1"/>
            <a:r>
              <a:rPr lang="zh-CN" altLang="en-US" sz="2000" dirty="0"/>
              <a:t>操作结果：如果树</a:t>
            </a:r>
            <a:r>
              <a:rPr lang="en-US" altLang="zh-CN" sz="2000" dirty="0"/>
              <a:t>T</a:t>
            </a:r>
            <a:r>
              <a:rPr lang="zh-CN" altLang="en-US" sz="2000" dirty="0"/>
              <a:t>非空，则返回树的根结点，否则返回</a:t>
            </a:r>
            <a:r>
              <a:rPr lang="en-US" altLang="zh-CN" sz="2000" dirty="0"/>
              <a:t>NULL</a:t>
            </a:r>
            <a:r>
              <a:rPr lang="zh-CN" altLang="en-US" sz="2000" dirty="0"/>
              <a:t>。</a:t>
            </a:r>
            <a:endParaRPr lang="zh-CN" altLang="pt-BR" sz="2000" dirty="0"/>
          </a:p>
          <a:p>
            <a:pPr eaLnBrk="1" hangingPunct="1"/>
            <a:r>
              <a:rPr lang="zh-CN" altLang="pt-BR" sz="2000" dirty="0"/>
              <a:t>（</a:t>
            </a:r>
            <a:r>
              <a:rPr lang="pt-BR" altLang="zh-CN" sz="2000" dirty="0"/>
              <a:t>6</a:t>
            </a:r>
            <a:r>
              <a:rPr lang="zh-CN" altLang="pt-BR" sz="2000" dirty="0"/>
              <a:t>）</a:t>
            </a:r>
            <a:r>
              <a:rPr lang="pt-BR" altLang="zh-CN" sz="2000" dirty="0" err="1"/>
              <a:t>Parent</a:t>
            </a:r>
            <a:r>
              <a:rPr lang="pt-BR" altLang="zh-CN" sz="2000" dirty="0"/>
              <a:t>(</a:t>
            </a:r>
            <a:r>
              <a:rPr lang="pt-BR" altLang="zh-CN" sz="2000" dirty="0" err="1"/>
              <a:t>T,e</a:t>
            </a:r>
            <a:r>
              <a:rPr lang="pt-BR" altLang="zh-CN" sz="2000" dirty="0"/>
              <a:t>)</a:t>
            </a:r>
          </a:p>
          <a:p>
            <a:pPr eaLnBrk="1" hangingPunct="1"/>
            <a:r>
              <a:rPr lang="zh-CN" altLang="pt-BR" sz="2000" dirty="0"/>
              <a:t>初始条件：树</a:t>
            </a:r>
            <a:r>
              <a:rPr lang="en-US" altLang="zh-CN" sz="2000" dirty="0"/>
              <a:t>T</a:t>
            </a:r>
            <a:r>
              <a:rPr lang="zh-CN" altLang="en-US" sz="2000" dirty="0"/>
              <a:t>已存在，</a:t>
            </a:r>
            <a:r>
              <a:rPr lang="en-US" altLang="zh-CN" sz="2000" dirty="0"/>
              <a:t>e</a:t>
            </a:r>
            <a:r>
              <a:rPr lang="zh-CN" altLang="en-US" sz="2000" dirty="0"/>
              <a:t>是</a:t>
            </a:r>
            <a:r>
              <a:rPr lang="en-US" altLang="zh-CN" sz="2000" dirty="0"/>
              <a:t>T</a:t>
            </a:r>
            <a:r>
              <a:rPr lang="zh-CN" altLang="en-US" sz="2000" dirty="0"/>
              <a:t>中的某个结点。</a:t>
            </a:r>
          </a:p>
          <a:p>
            <a:pPr eaLnBrk="1" hangingPunct="1"/>
            <a:r>
              <a:rPr lang="zh-CN" altLang="en-US" sz="2000" dirty="0"/>
              <a:t>操作结果：如果</a:t>
            </a:r>
            <a:r>
              <a:rPr lang="en-US" altLang="zh-CN" sz="2000" dirty="0"/>
              <a:t>e</a:t>
            </a:r>
            <a:r>
              <a:rPr lang="zh-CN" altLang="en-US" sz="2000" dirty="0"/>
              <a:t>不是根结点，则返回该结点的双亲。否则，返回空。</a:t>
            </a:r>
          </a:p>
          <a:p>
            <a:pPr eaLnBrk="1" hangingPunct="1"/>
            <a:r>
              <a:rPr lang="zh-CN" altLang="en-US" sz="2000" dirty="0"/>
              <a:t>（</a:t>
            </a:r>
            <a:r>
              <a:rPr lang="en-US" altLang="zh-CN" sz="2000" dirty="0"/>
              <a:t>7</a:t>
            </a:r>
            <a:r>
              <a:rPr lang="zh-CN" altLang="en-US" sz="2000" dirty="0"/>
              <a:t>）</a:t>
            </a:r>
            <a:r>
              <a:rPr lang="en-US" altLang="zh-CN" sz="2000" dirty="0" err="1"/>
              <a:t>FirstChild</a:t>
            </a:r>
            <a:r>
              <a:rPr lang="en-US" altLang="zh-CN" sz="2000" dirty="0"/>
              <a:t>(</a:t>
            </a:r>
            <a:r>
              <a:rPr lang="en-US" altLang="zh-CN" sz="2000" dirty="0" err="1"/>
              <a:t>T,e</a:t>
            </a:r>
            <a:r>
              <a:rPr lang="en-US" altLang="zh-CN" sz="2000" dirty="0"/>
              <a:t>)</a:t>
            </a:r>
          </a:p>
          <a:p>
            <a:pPr eaLnBrk="1" hangingPunct="1"/>
            <a:r>
              <a:rPr lang="zh-CN" altLang="en-US" sz="2000" dirty="0"/>
              <a:t>初始条件：树</a:t>
            </a:r>
            <a:r>
              <a:rPr lang="en-US" altLang="zh-CN" sz="2000" dirty="0"/>
              <a:t>T</a:t>
            </a:r>
            <a:r>
              <a:rPr lang="zh-CN" altLang="en-US" sz="2000" dirty="0"/>
              <a:t>已存在，</a:t>
            </a:r>
            <a:r>
              <a:rPr lang="en-US" altLang="zh-CN" sz="2000" dirty="0"/>
              <a:t>e</a:t>
            </a:r>
            <a:r>
              <a:rPr lang="zh-CN" altLang="en-US" sz="2000" dirty="0"/>
              <a:t>是</a:t>
            </a:r>
            <a:r>
              <a:rPr lang="en-US" altLang="zh-CN" sz="2000" dirty="0"/>
              <a:t>T</a:t>
            </a:r>
            <a:r>
              <a:rPr lang="zh-CN" altLang="en-US" sz="2000" dirty="0"/>
              <a:t>中的某个结点。</a:t>
            </a:r>
          </a:p>
          <a:p>
            <a:pPr eaLnBrk="1" hangingPunct="1"/>
            <a:r>
              <a:rPr lang="zh-CN" altLang="en-US" sz="2000" dirty="0"/>
              <a:t>操作结果：如果</a:t>
            </a:r>
            <a:r>
              <a:rPr lang="en-US" altLang="zh-CN" sz="2000" dirty="0"/>
              <a:t>e</a:t>
            </a:r>
            <a:r>
              <a:rPr lang="zh-CN" altLang="en-US" sz="2000" dirty="0"/>
              <a:t>是不是叶子结点，则返回该结点的第一个孩子结点，否则，返回</a:t>
            </a:r>
            <a:r>
              <a:rPr lang="en-US" altLang="zh-CN" sz="2000" dirty="0"/>
              <a:t>NULL</a:t>
            </a:r>
            <a:r>
              <a:rPr lang="zh-CN" altLang="en-US" sz="2000" dirty="0"/>
              <a:t>。</a:t>
            </a:r>
          </a:p>
          <a:p>
            <a:pPr eaLnBrk="1" hangingPunct="1"/>
            <a:r>
              <a:rPr lang="zh-CN" altLang="en-US" sz="2000" dirty="0"/>
              <a:t>（</a:t>
            </a:r>
            <a:r>
              <a:rPr lang="en-US" altLang="zh-CN" sz="2000" dirty="0"/>
              <a:t>8</a:t>
            </a:r>
            <a:r>
              <a:rPr lang="zh-CN" altLang="en-US" sz="2000" dirty="0"/>
              <a:t>）</a:t>
            </a:r>
            <a:r>
              <a:rPr lang="en-US" altLang="zh-CN" sz="2000" dirty="0" err="1"/>
              <a:t>NextSibling</a:t>
            </a:r>
            <a:r>
              <a:rPr lang="en-US" altLang="zh-CN" sz="2000" dirty="0"/>
              <a:t>(</a:t>
            </a:r>
            <a:r>
              <a:rPr lang="en-US" altLang="zh-CN" sz="2000" dirty="0" err="1"/>
              <a:t>T,e</a:t>
            </a:r>
            <a:r>
              <a:rPr lang="en-US" altLang="zh-CN" sz="2000" dirty="0"/>
              <a:t>)</a:t>
            </a:r>
          </a:p>
          <a:p>
            <a:pPr eaLnBrk="1" hangingPunct="1"/>
            <a:r>
              <a:rPr lang="zh-CN" altLang="en-US" sz="2000" dirty="0"/>
              <a:t>初始条件：树</a:t>
            </a:r>
            <a:r>
              <a:rPr lang="en-US" altLang="zh-CN" sz="2000" dirty="0"/>
              <a:t>T</a:t>
            </a:r>
            <a:r>
              <a:rPr lang="zh-CN" altLang="en-US" sz="2000" dirty="0"/>
              <a:t>已存在，</a:t>
            </a:r>
            <a:r>
              <a:rPr lang="en-US" altLang="zh-CN" sz="2000" dirty="0"/>
              <a:t>e</a:t>
            </a:r>
            <a:r>
              <a:rPr lang="zh-CN" altLang="en-US" sz="2000" dirty="0"/>
              <a:t>是树</a:t>
            </a:r>
            <a:r>
              <a:rPr lang="en-US" altLang="zh-CN" sz="2000" dirty="0"/>
              <a:t>T</a:t>
            </a:r>
            <a:r>
              <a:rPr lang="zh-CN" altLang="en-US" sz="2000" dirty="0"/>
              <a:t>中的某个结点。</a:t>
            </a:r>
          </a:p>
          <a:p>
            <a:pPr eaLnBrk="1" hangingPunct="1"/>
            <a:r>
              <a:rPr lang="zh-CN" altLang="en-US" sz="2000" dirty="0"/>
              <a:t>操作结果：如果</a:t>
            </a:r>
            <a:r>
              <a:rPr lang="en-US" altLang="zh-CN" sz="2000" dirty="0"/>
              <a:t>e</a:t>
            </a:r>
            <a:r>
              <a:rPr lang="zh-CN" altLang="en-US" sz="2000" dirty="0"/>
              <a:t>不是其双亲结点的最后一个孩子结点，则返回它的下一个兄弟结点，否则，返回空。</a:t>
            </a:r>
          </a:p>
        </p:txBody>
      </p:sp>
      <p:sp>
        <p:nvSpPr>
          <p:cNvPr id="17412" name="Rectangle 9">
            <a:extLst>
              <a:ext uri="{FF2B5EF4-FFF2-40B4-BE49-F238E27FC236}">
                <a16:creationId xmlns:a16="http://schemas.microsoft.com/office/drawing/2014/main" id="{A52313E5-9562-F345-94BC-68F9F8E1AA56}"/>
              </a:ext>
            </a:extLst>
          </p:cNvPr>
          <p:cNvSpPr>
            <a:spLocks noChangeArrowheads="1"/>
          </p:cNvSpPr>
          <p:nvPr/>
        </p:nvSpPr>
        <p:spPr bwMode="auto">
          <a:xfrm>
            <a:off x="0" y="2671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7413" name="Rectangle 11">
            <a:extLst>
              <a:ext uri="{FF2B5EF4-FFF2-40B4-BE49-F238E27FC236}">
                <a16:creationId xmlns:a16="http://schemas.microsoft.com/office/drawing/2014/main" id="{2C206F19-4CB4-A745-841E-18735D80ECA9}"/>
              </a:ext>
            </a:extLst>
          </p:cNvPr>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4287523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 calcmode="lin" valueType="num">
                                      <p:cBhvr additive="base">
                                        <p:cTn id="7" dur="500" fill="hold"/>
                                        <p:tgtEl>
                                          <p:spTgt spid="351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1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1235">
                                            <p:txEl>
                                              <p:pRg st="1" end="1"/>
                                            </p:txEl>
                                          </p:spTgt>
                                        </p:tgtEl>
                                        <p:attrNameLst>
                                          <p:attrName>style.visibility</p:attrName>
                                        </p:attrNameLst>
                                      </p:cBhvr>
                                      <p:to>
                                        <p:strVal val="visible"/>
                                      </p:to>
                                    </p:set>
                                    <p:anim calcmode="lin" valueType="num">
                                      <p:cBhvr additive="base">
                                        <p:cTn id="13" dur="500" fill="hold"/>
                                        <p:tgtEl>
                                          <p:spTgt spid="3512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1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1235">
                                            <p:txEl>
                                              <p:pRg st="2" end="2"/>
                                            </p:txEl>
                                          </p:spTgt>
                                        </p:tgtEl>
                                        <p:attrNameLst>
                                          <p:attrName>style.visibility</p:attrName>
                                        </p:attrNameLst>
                                      </p:cBhvr>
                                      <p:to>
                                        <p:strVal val="visible"/>
                                      </p:to>
                                    </p:set>
                                    <p:anim calcmode="lin" valueType="num">
                                      <p:cBhvr additive="base">
                                        <p:cTn id="19" dur="500" fill="hold"/>
                                        <p:tgtEl>
                                          <p:spTgt spid="3512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1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1235">
                                            <p:txEl>
                                              <p:pRg st="3" end="3"/>
                                            </p:txEl>
                                          </p:spTgt>
                                        </p:tgtEl>
                                        <p:attrNameLst>
                                          <p:attrName>style.visibility</p:attrName>
                                        </p:attrNameLst>
                                      </p:cBhvr>
                                      <p:to>
                                        <p:strVal val="visible"/>
                                      </p:to>
                                    </p:set>
                                    <p:anim calcmode="lin" valueType="num">
                                      <p:cBhvr additive="base">
                                        <p:cTn id="25" dur="500" fill="hold"/>
                                        <p:tgtEl>
                                          <p:spTgt spid="3512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12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1235">
                                            <p:txEl>
                                              <p:pRg st="4" end="4"/>
                                            </p:txEl>
                                          </p:spTgt>
                                        </p:tgtEl>
                                        <p:attrNameLst>
                                          <p:attrName>style.visibility</p:attrName>
                                        </p:attrNameLst>
                                      </p:cBhvr>
                                      <p:to>
                                        <p:strVal val="visible"/>
                                      </p:to>
                                    </p:set>
                                    <p:anim calcmode="lin" valueType="num">
                                      <p:cBhvr additive="base">
                                        <p:cTn id="31" dur="500" fill="hold"/>
                                        <p:tgtEl>
                                          <p:spTgt spid="3512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12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1235">
                                            <p:txEl>
                                              <p:pRg st="5" end="5"/>
                                            </p:txEl>
                                          </p:spTgt>
                                        </p:tgtEl>
                                        <p:attrNameLst>
                                          <p:attrName>style.visibility</p:attrName>
                                        </p:attrNameLst>
                                      </p:cBhvr>
                                      <p:to>
                                        <p:strVal val="visible"/>
                                      </p:to>
                                    </p:set>
                                    <p:anim calcmode="lin" valueType="num">
                                      <p:cBhvr additive="base">
                                        <p:cTn id="37" dur="500" fill="hold"/>
                                        <p:tgtEl>
                                          <p:spTgt spid="3512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12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1235">
                                            <p:txEl>
                                              <p:pRg st="6" end="6"/>
                                            </p:txEl>
                                          </p:spTgt>
                                        </p:tgtEl>
                                        <p:attrNameLst>
                                          <p:attrName>style.visibility</p:attrName>
                                        </p:attrNameLst>
                                      </p:cBhvr>
                                      <p:to>
                                        <p:strVal val="visible"/>
                                      </p:to>
                                    </p:set>
                                    <p:anim calcmode="lin" valueType="num">
                                      <p:cBhvr additive="base">
                                        <p:cTn id="43" dur="500" fill="hold"/>
                                        <p:tgtEl>
                                          <p:spTgt spid="3512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12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1235">
                                            <p:txEl>
                                              <p:pRg st="7" end="7"/>
                                            </p:txEl>
                                          </p:spTgt>
                                        </p:tgtEl>
                                        <p:attrNameLst>
                                          <p:attrName>style.visibility</p:attrName>
                                        </p:attrNameLst>
                                      </p:cBhvr>
                                      <p:to>
                                        <p:strVal val="visible"/>
                                      </p:to>
                                    </p:set>
                                    <p:anim calcmode="lin" valueType="num">
                                      <p:cBhvr additive="base">
                                        <p:cTn id="49" dur="500" fill="hold"/>
                                        <p:tgtEl>
                                          <p:spTgt spid="35123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123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1235">
                                            <p:txEl>
                                              <p:pRg st="8" end="8"/>
                                            </p:txEl>
                                          </p:spTgt>
                                        </p:tgtEl>
                                        <p:attrNameLst>
                                          <p:attrName>style.visibility</p:attrName>
                                        </p:attrNameLst>
                                      </p:cBhvr>
                                      <p:to>
                                        <p:strVal val="visible"/>
                                      </p:to>
                                    </p:set>
                                    <p:anim calcmode="lin" valueType="num">
                                      <p:cBhvr additive="base">
                                        <p:cTn id="55" dur="500" fill="hold"/>
                                        <p:tgtEl>
                                          <p:spTgt spid="35123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123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1235">
                                            <p:txEl>
                                              <p:pRg st="9" end="9"/>
                                            </p:txEl>
                                          </p:spTgt>
                                        </p:tgtEl>
                                        <p:attrNameLst>
                                          <p:attrName>style.visibility</p:attrName>
                                        </p:attrNameLst>
                                      </p:cBhvr>
                                      <p:to>
                                        <p:strVal val="visible"/>
                                      </p:to>
                                    </p:set>
                                    <p:anim calcmode="lin" valueType="num">
                                      <p:cBhvr additive="base">
                                        <p:cTn id="61" dur="500" fill="hold"/>
                                        <p:tgtEl>
                                          <p:spTgt spid="35123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123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1235">
                                            <p:txEl>
                                              <p:pRg st="10" end="10"/>
                                            </p:txEl>
                                          </p:spTgt>
                                        </p:tgtEl>
                                        <p:attrNameLst>
                                          <p:attrName>style.visibility</p:attrName>
                                        </p:attrNameLst>
                                      </p:cBhvr>
                                      <p:to>
                                        <p:strVal val="visible"/>
                                      </p:to>
                                    </p:set>
                                    <p:anim calcmode="lin" valueType="num">
                                      <p:cBhvr additive="base">
                                        <p:cTn id="67" dur="500" fill="hold"/>
                                        <p:tgtEl>
                                          <p:spTgt spid="351235">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123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51235">
                                            <p:txEl>
                                              <p:pRg st="11" end="11"/>
                                            </p:txEl>
                                          </p:spTgt>
                                        </p:tgtEl>
                                        <p:attrNameLst>
                                          <p:attrName>style.visibility</p:attrName>
                                        </p:attrNameLst>
                                      </p:cBhvr>
                                      <p:to>
                                        <p:strVal val="visible"/>
                                      </p:to>
                                    </p:set>
                                    <p:anim calcmode="lin" valueType="num">
                                      <p:cBhvr additive="base">
                                        <p:cTn id="73" dur="500" fill="hold"/>
                                        <p:tgtEl>
                                          <p:spTgt spid="351235">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5123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D1C1EA5-8BE9-D84F-B882-3DF167B1F919}"/>
              </a:ext>
            </a:extLst>
          </p:cNvPr>
          <p:cNvSpPr>
            <a:spLocks noGrp="1" noChangeArrowheads="1"/>
          </p:cNvSpPr>
          <p:nvPr>
            <p:ph type="title"/>
          </p:nvPr>
        </p:nvSpPr>
        <p:spPr>
          <a:xfrm>
            <a:off x="811212" y="188913"/>
            <a:ext cx="8207375" cy="576262"/>
          </a:xfrm>
        </p:spPr>
        <p:txBody>
          <a:bodyPr/>
          <a:lstStyle/>
          <a:p>
            <a:pPr eaLnBrk="1" hangingPunct="1"/>
            <a:r>
              <a:rPr lang="zh-CN" altLang="zh-CN" dirty="0"/>
              <a:t>树的定义和抽象数据类型</a:t>
            </a:r>
            <a:endParaRPr lang="zh-CN" altLang="en-US" dirty="0"/>
          </a:p>
        </p:txBody>
      </p:sp>
      <p:sp>
        <p:nvSpPr>
          <p:cNvPr id="352259" name="Rectangle 3">
            <a:extLst>
              <a:ext uri="{FF2B5EF4-FFF2-40B4-BE49-F238E27FC236}">
                <a16:creationId xmlns:a16="http://schemas.microsoft.com/office/drawing/2014/main" id="{9B0965C0-9E9A-1E4C-91D3-70B5219054FE}"/>
              </a:ext>
            </a:extLst>
          </p:cNvPr>
          <p:cNvSpPr>
            <a:spLocks noGrp="1" noChangeArrowheads="1"/>
          </p:cNvSpPr>
          <p:nvPr>
            <p:ph type="body" idx="1"/>
          </p:nvPr>
        </p:nvSpPr>
        <p:spPr>
          <a:xfrm>
            <a:off x="250825" y="765175"/>
            <a:ext cx="8642350" cy="5472113"/>
          </a:xfrm>
        </p:spPr>
        <p:txBody>
          <a:bodyPr/>
          <a:lstStyle/>
          <a:p>
            <a:pPr eaLnBrk="1" hangingPunct="1">
              <a:lnSpc>
                <a:spcPct val="90000"/>
              </a:lnSpc>
            </a:pPr>
            <a:r>
              <a:rPr lang="en-US" altLang="zh-CN"/>
              <a:t>     </a:t>
            </a:r>
            <a:r>
              <a:rPr lang="zh-CN" altLang="en-US"/>
              <a:t>（</a:t>
            </a:r>
            <a:r>
              <a:rPr lang="en-US" altLang="zh-CN"/>
              <a:t>9</a:t>
            </a:r>
            <a:r>
              <a:rPr lang="zh-CN" altLang="en-US"/>
              <a:t>）</a:t>
            </a:r>
            <a:r>
              <a:rPr lang="en-US" altLang="zh-CN"/>
              <a:t>InsertChild(&amp;T,p,Child)</a:t>
            </a:r>
          </a:p>
          <a:p>
            <a:pPr eaLnBrk="1" hangingPunct="1">
              <a:lnSpc>
                <a:spcPct val="90000"/>
              </a:lnSpc>
            </a:pPr>
            <a:r>
              <a:rPr lang="zh-CN" altLang="en-US"/>
              <a:t>     初始条件：树</a:t>
            </a:r>
            <a:r>
              <a:rPr lang="en-US" altLang="zh-CN"/>
              <a:t>T</a:t>
            </a:r>
            <a:r>
              <a:rPr lang="zh-CN" altLang="en-US"/>
              <a:t>已存在，</a:t>
            </a:r>
            <a:r>
              <a:rPr lang="en-US" altLang="zh-CN"/>
              <a:t>p</a:t>
            </a:r>
            <a:r>
              <a:rPr lang="zh-CN" altLang="en-US"/>
              <a:t>指向</a:t>
            </a:r>
            <a:r>
              <a:rPr lang="en-US" altLang="zh-CN"/>
              <a:t>T</a:t>
            </a:r>
            <a:r>
              <a:rPr lang="zh-CN" altLang="en-US"/>
              <a:t>中的某个结点。</a:t>
            </a:r>
          </a:p>
          <a:p>
            <a:pPr eaLnBrk="1" hangingPunct="1">
              <a:lnSpc>
                <a:spcPct val="90000"/>
              </a:lnSpc>
            </a:pPr>
            <a:r>
              <a:rPr lang="zh-CN" altLang="en-US"/>
              <a:t>     操作结果：在树</a:t>
            </a:r>
            <a:r>
              <a:rPr lang="en-US" altLang="zh-CN"/>
              <a:t>T</a:t>
            </a:r>
            <a:r>
              <a:rPr lang="zh-CN" altLang="en-US"/>
              <a:t>中，指针</a:t>
            </a:r>
            <a:r>
              <a:rPr lang="en-US" altLang="zh-CN"/>
              <a:t>p</a:t>
            </a:r>
            <a:r>
              <a:rPr lang="zh-CN" altLang="en-US"/>
              <a:t>指向</a:t>
            </a:r>
            <a:r>
              <a:rPr lang="en-US" altLang="zh-CN"/>
              <a:t>T</a:t>
            </a:r>
            <a:r>
              <a:rPr lang="zh-CN" altLang="en-US"/>
              <a:t>中的某个结点，将非空树</a:t>
            </a:r>
            <a:r>
              <a:rPr lang="en-US" altLang="zh-CN"/>
              <a:t>Child</a:t>
            </a:r>
            <a:r>
              <a:rPr lang="zh-CN" altLang="en-US"/>
              <a:t>插入到</a:t>
            </a:r>
            <a:r>
              <a:rPr lang="en-US" altLang="zh-CN"/>
              <a:t>T</a:t>
            </a:r>
            <a:r>
              <a:rPr lang="zh-CN" altLang="en-US"/>
              <a:t>中，使</a:t>
            </a:r>
            <a:r>
              <a:rPr lang="en-US" altLang="zh-CN"/>
              <a:t>Child</a:t>
            </a:r>
            <a:r>
              <a:rPr lang="zh-CN" altLang="en-US"/>
              <a:t>成为</a:t>
            </a:r>
            <a:r>
              <a:rPr lang="en-US" altLang="zh-CN"/>
              <a:t>p</a:t>
            </a:r>
            <a:r>
              <a:rPr lang="zh-CN" altLang="en-US"/>
              <a:t>指向的结点的子树。</a:t>
            </a:r>
          </a:p>
          <a:p>
            <a:pPr eaLnBrk="1" hangingPunct="1">
              <a:lnSpc>
                <a:spcPct val="90000"/>
              </a:lnSpc>
            </a:pPr>
            <a:r>
              <a:rPr lang="zh-CN" altLang="en-US"/>
              <a:t>     （</a:t>
            </a:r>
            <a:r>
              <a:rPr lang="en-US" altLang="zh-CN"/>
              <a:t>10</a:t>
            </a:r>
            <a:r>
              <a:rPr lang="zh-CN" altLang="en-US"/>
              <a:t>）</a:t>
            </a:r>
            <a:r>
              <a:rPr lang="en-US" altLang="zh-CN"/>
              <a:t>DeleteChild(&amp;T,p,i)</a:t>
            </a:r>
          </a:p>
          <a:p>
            <a:pPr eaLnBrk="1" hangingPunct="1">
              <a:lnSpc>
                <a:spcPct val="90000"/>
              </a:lnSpc>
            </a:pPr>
            <a:r>
              <a:rPr lang="zh-CN" altLang="en-US"/>
              <a:t>    初始条件：树</a:t>
            </a:r>
            <a:r>
              <a:rPr lang="en-US" altLang="zh-CN"/>
              <a:t>T</a:t>
            </a:r>
            <a:r>
              <a:rPr lang="zh-CN" altLang="en-US"/>
              <a:t>已存在，</a:t>
            </a:r>
            <a:r>
              <a:rPr lang="en-US" altLang="zh-CN"/>
              <a:t>p</a:t>
            </a:r>
            <a:r>
              <a:rPr lang="zh-CN" altLang="en-US"/>
              <a:t>指向</a:t>
            </a:r>
            <a:r>
              <a:rPr lang="en-US" altLang="zh-CN"/>
              <a:t>T</a:t>
            </a:r>
            <a:r>
              <a:rPr lang="zh-CN" altLang="en-US"/>
              <a:t>中的某个结点。</a:t>
            </a:r>
          </a:p>
          <a:p>
            <a:pPr eaLnBrk="1" hangingPunct="1">
              <a:lnSpc>
                <a:spcPct val="90000"/>
              </a:lnSpc>
            </a:pPr>
            <a:r>
              <a:rPr lang="zh-CN" altLang="en-US"/>
              <a:t>    操作结果：在树</a:t>
            </a:r>
            <a:r>
              <a:rPr lang="en-US" altLang="zh-CN"/>
              <a:t>T</a:t>
            </a:r>
            <a:r>
              <a:rPr lang="zh-CN" altLang="en-US"/>
              <a:t>中，指针</a:t>
            </a:r>
            <a:r>
              <a:rPr lang="en-US" altLang="zh-CN"/>
              <a:t>p</a:t>
            </a:r>
            <a:r>
              <a:rPr lang="zh-CN" altLang="en-US"/>
              <a:t>指向</a:t>
            </a:r>
            <a:r>
              <a:rPr lang="en-US" altLang="zh-CN"/>
              <a:t>T</a:t>
            </a:r>
            <a:r>
              <a:rPr lang="zh-CN" altLang="en-US"/>
              <a:t>的某个结点，将</a:t>
            </a:r>
            <a:r>
              <a:rPr lang="en-US" altLang="zh-CN"/>
              <a:t>p</a:t>
            </a:r>
            <a:r>
              <a:rPr lang="zh-CN" altLang="en-US"/>
              <a:t>所指向的结点的第</a:t>
            </a:r>
            <a:r>
              <a:rPr lang="en-US" altLang="zh-CN"/>
              <a:t>i</a:t>
            </a:r>
            <a:r>
              <a:rPr lang="zh-CN" altLang="en-US"/>
              <a:t>棵子树删除。如果删除成功，返回</a:t>
            </a:r>
            <a:r>
              <a:rPr lang="en-US" altLang="zh-CN"/>
              <a:t>1</a:t>
            </a:r>
            <a:r>
              <a:rPr lang="zh-CN" altLang="en-US"/>
              <a:t>，否则返回。</a:t>
            </a:r>
          </a:p>
          <a:p>
            <a:pPr eaLnBrk="1" hangingPunct="1">
              <a:lnSpc>
                <a:spcPct val="90000"/>
              </a:lnSpc>
            </a:pPr>
            <a:r>
              <a:rPr lang="zh-CN" altLang="en-US"/>
              <a:t>    （</a:t>
            </a:r>
            <a:r>
              <a:rPr lang="en-US" altLang="zh-CN"/>
              <a:t>11</a:t>
            </a:r>
            <a:r>
              <a:rPr lang="zh-CN" altLang="en-US"/>
              <a:t>）</a:t>
            </a:r>
            <a:r>
              <a:rPr lang="en-US" altLang="zh-CN"/>
              <a:t>TraverseTree(T)</a:t>
            </a:r>
          </a:p>
          <a:p>
            <a:pPr eaLnBrk="1" hangingPunct="1">
              <a:lnSpc>
                <a:spcPct val="90000"/>
              </a:lnSpc>
            </a:pPr>
            <a:r>
              <a:rPr lang="zh-CN" altLang="en-US"/>
              <a:t>    初始条件：树</a:t>
            </a:r>
            <a:r>
              <a:rPr lang="en-US" altLang="zh-CN"/>
              <a:t>T</a:t>
            </a:r>
            <a:r>
              <a:rPr lang="zh-CN" altLang="en-US"/>
              <a:t>已存在。</a:t>
            </a:r>
          </a:p>
          <a:p>
            <a:pPr eaLnBrk="1" hangingPunct="1">
              <a:lnSpc>
                <a:spcPct val="90000"/>
              </a:lnSpc>
            </a:pPr>
            <a:r>
              <a:rPr lang="zh-CN" altLang="en-US"/>
              <a:t>    操作结果：按照某种次序对树中的每个结点进行访问（如输出），并且每个结点访问且仅访问一次，即树的遍历。</a:t>
            </a:r>
          </a:p>
          <a:p>
            <a:pPr eaLnBrk="1" hangingPunct="1">
              <a:lnSpc>
                <a:spcPct val="90000"/>
              </a:lnSpc>
            </a:pPr>
            <a:r>
              <a:rPr lang="zh-CN" altLang="en-US"/>
              <a:t>    （</a:t>
            </a:r>
            <a:r>
              <a:rPr lang="en-US" altLang="zh-CN"/>
              <a:t>12</a:t>
            </a:r>
            <a:r>
              <a:rPr lang="zh-CN" altLang="en-US"/>
              <a:t>）</a:t>
            </a:r>
            <a:r>
              <a:rPr lang="en-US" altLang="zh-CN"/>
              <a:t>TreeDepth(T)</a:t>
            </a:r>
          </a:p>
          <a:p>
            <a:pPr eaLnBrk="1" hangingPunct="1">
              <a:lnSpc>
                <a:spcPct val="90000"/>
              </a:lnSpc>
            </a:pPr>
            <a:r>
              <a:rPr lang="zh-CN" altLang="en-US"/>
              <a:t>    初始条件：树</a:t>
            </a:r>
            <a:r>
              <a:rPr lang="en-US" altLang="zh-CN"/>
              <a:t>T</a:t>
            </a:r>
            <a:r>
              <a:rPr lang="zh-CN" altLang="en-US"/>
              <a:t>已存在。</a:t>
            </a:r>
          </a:p>
          <a:p>
            <a:pPr eaLnBrk="1" hangingPunct="1">
              <a:lnSpc>
                <a:spcPct val="90000"/>
              </a:lnSpc>
            </a:pPr>
            <a:r>
              <a:rPr lang="zh-CN" altLang="en-US"/>
              <a:t>     操作结果：如果树非空，返回树的深度，如果是空树，返回</a:t>
            </a:r>
            <a:r>
              <a:rPr lang="en-US" altLang="zh-CN"/>
              <a:t>0</a:t>
            </a:r>
            <a:r>
              <a:rPr lang="zh-CN" altLang="en-US"/>
              <a:t>。树的深度即树的结点层次的最大值。</a:t>
            </a:r>
          </a:p>
        </p:txBody>
      </p:sp>
      <p:sp>
        <p:nvSpPr>
          <p:cNvPr id="18436" name="Rectangle 6">
            <a:extLst>
              <a:ext uri="{FF2B5EF4-FFF2-40B4-BE49-F238E27FC236}">
                <a16:creationId xmlns:a16="http://schemas.microsoft.com/office/drawing/2014/main" id="{63412D8D-7D81-EF4F-A93E-C8DCDF9DAE00}"/>
              </a:ext>
            </a:extLst>
          </p:cNvPr>
          <p:cNvSpPr>
            <a:spLocks noChangeArrowheads="1"/>
          </p:cNvSpPr>
          <p:nvPr/>
        </p:nvSpPr>
        <p:spPr bwMode="auto">
          <a:xfrm>
            <a:off x="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8437" name="Rectangle 8">
            <a:extLst>
              <a:ext uri="{FF2B5EF4-FFF2-40B4-BE49-F238E27FC236}">
                <a16:creationId xmlns:a16="http://schemas.microsoft.com/office/drawing/2014/main" id="{1697D820-51BE-2E49-BCB3-437E40367CDD}"/>
              </a:ext>
            </a:extLst>
          </p:cNvPr>
          <p:cNvSpPr>
            <a:spLocks noChangeArrowheads="1"/>
          </p:cNvSpPr>
          <p:nvPr/>
        </p:nvSpPr>
        <p:spPr bwMode="auto">
          <a:xfrm>
            <a:off x="0"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74426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2259">
                                            <p:txEl>
                                              <p:pRg st="1" end="1"/>
                                            </p:txEl>
                                          </p:spTgt>
                                        </p:tgtEl>
                                        <p:attrNameLst>
                                          <p:attrName>style.visibility</p:attrName>
                                        </p:attrNameLst>
                                      </p:cBhvr>
                                      <p:to>
                                        <p:strVal val="visible"/>
                                      </p:to>
                                    </p:set>
                                    <p:anim calcmode="lin" valueType="num">
                                      <p:cBhvr additive="base">
                                        <p:cTn id="13" dur="500" fill="hold"/>
                                        <p:tgtEl>
                                          <p:spTgt spid="352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22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2259">
                                            <p:txEl>
                                              <p:pRg st="2" end="2"/>
                                            </p:txEl>
                                          </p:spTgt>
                                        </p:tgtEl>
                                        <p:attrNameLst>
                                          <p:attrName>style.visibility</p:attrName>
                                        </p:attrNameLst>
                                      </p:cBhvr>
                                      <p:to>
                                        <p:strVal val="visible"/>
                                      </p:to>
                                    </p:set>
                                    <p:anim calcmode="lin" valueType="num">
                                      <p:cBhvr additive="base">
                                        <p:cTn id="19" dur="500" fill="hold"/>
                                        <p:tgtEl>
                                          <p:spTgt spid="3522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2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2259">
                                            <p:txEl>
                                              <p:pRg st="3" end="3"/>
                                            </p:txEl>
                                          </p:spTgt>
                                        </p:tgtEl>
                                        <p:attrNameLst>
                                          <p:attrName>style.visibility</p:attrName>
                                        </p:attrNameLst>
                                      </p:cBhvr>
                                      <p:to>
                                        <p:strVal val="visible"/>
                                      </p:to>
                                    </p:set>
                                    <p:anim calcmode="lin" valueType="num">
                                      <p:cBhvr additive="base">
                                        <p:cTn id="25" dur="500" fill="hold"/>
                                        <p:tgtEl>
                                          <p:spTgt spid="3522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22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2259">
                                            <p:txEl>
                                              <p:pRg st="4" end="4"/>
                                            </p:txEl>
                                          </p:spTgt>
                                        </p:tgtEl>
                                        <p:attrNameLst>
                                          <p:attrName>style.visibility</p:attrName>
                                        </p:attrNameLst>
                                      </p:cBhvr>
                                      <p:to>
                                        <p:strVal val="visible"/>
                                      </p:to>
                                    </p:set>
                                    <p:anim calcmode="lin" valueType="num">
                                      <p:cBhvr additive="base">
                                        <p:cTn id="31" dur="500" fill="hold"/>
                                        <p:tgtEl>
                                          <p:spTgt spid="3522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22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2259">
                                            <p:txEl>
                                              <p:pRg st="5" end="5"/>
                                            </p:txEl>
                                          </p:spTgt>
                                        </p:tgtEl>
                                        <p:attrNameLst>
                                          <p:attrName>style.visibility</p:attrName>
                                        </p:attrNameLst>
                                      </p:cBhvr>
                                      <p:to>
                                        <p:strVal val="visible"/>
                                      </p:to>
                                    </p:set>
                                    <p:anim calcmode="lin" valueType="num">
                                      <p:cBhvr additive="base">
                                        <p:cTn id="37" dur="500" fill="hold"/>
                                        <p:tgtEl>
                                          <p:spTgt spid="35225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22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2259">
                                            <p:txEl>
                                              <p:pRg st="6" end="6"/>
                                            </p:txEl>
                                          </p:spTgt>
                                        </p:tgtEl>
                                        <p:attrNameLst>
                                          <p:attrName>style.visibility</p:attrName>
                                        </p:attrNameLst>
                                      </p:cBhvr>
                                      <p:to>
                                        <p:strVal val="visible"/>
                                      </p:to>
                                    </p:set>
                                    <p:anim calcmode="lin" valueType="num">
                                      <p:cBhvr additive="base">
                                        <p:cTn id="43" dur="500" fill="hold"/>
                                        <p:tgtEl>
                                          <p:spTgt spid="35225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225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2259">
                                            <p:txEl>
                                              <p:pRg st="7" end="7"/>
                                            </p:txEl>
                                          </p:spTgt>
                                        </p:tgtEl>
                                        <p:attrNameLst>
                                          <p:attrName>style.visibility</p:attrName>
                                        </p:attrNameLst>
                                      </p:cBhvr>
                                      <p:to>
                                        <p:strVal val="visible"/>
                                      </p:to>
                                    </p:set>
                                    <p:anim calcmode="lin" valueType="num">
                                      <p:cBhvr additive="base">
                                        <p:cTn id="49" dur="500" fill="hold"/>
                                        <p:tgtEl>
                                          <p:spTgt spid="35225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225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2259">
                                            <p:txEl>
                                              <p:pRg st="8" end="8"/>
                                            </p:txEl>
                                          </p:spTgt>
                                        </p:tgtEl>
                                        <p:attrNameLst>
                                          <p:attrName>style.visibility</p:attrName>
                                        </p:attrNameLst>
                                      </p:cBhvr>
                                      <p:to>
                                        <p:strVal val="visible"/>
                                      </p:to>
                                    </p:set>
                                    <p:anim calcmode="lin" valueType="num">
                                      <p:cBhvr additive="base">
                                        <p:cTn id="55" dur="500" fill="hold"/>
                                        <p:tgtEl>
                                          <p:spTgt spid="35225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225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2259">
                                            <p:txEl>
                                              <p:pRg st="9" end="9"/>
                                            </p:txEl>
                                          </p:spTgt>
                                        </p:tgtEl>
                                        <p:attrNameLst>
                                          <p:attrName>style.visibility</p:attrName>
                                        </p:attrNameLst>
                                      </p:cBhvr>
                                      <p:to>
                                        <p:strVal val="visible"/>
                                      </p:to>
                                    </p:set>
                                    <p:anim calcmode="lin" valueType="num">
                                      <p:cBhvr additive="base">
                                        <p:cTn id="61" dur="500" fill="hold"/>
                                        <p:tgtEl>
                                          <p:spTgt spid="352259">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225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2259">
                                            <p:txEl>
                                              <p:pRg st="10" end="10"/>
                                            </p:txEl>
                                          </p:spTgt>
                                        </p:tgtEl>
                                        <p:attrNameLst>
                                          <p:attrName>style.visibility</p:attrName>
                                        </p:attrNameLst>
                                      </p:cBhvr>
                                      <p:to>
                                        <p:strVal val="visible"/>
                                      </p:to>
                                    </p:set>
                                    <p:anim calcmode="lin" valueType="num">
                                      <p:cBhvr additive="base">
                                        <p:cTn id="67" dur="500" fill="hold"/>
                                        <p:tgtEl>
                                          <p:spTgt spid="352259">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225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52259">
                                            <p:txEl>
                                              <p:pRg st="11" end="11"/>
                                            </p:txEl>
                                          </p:spTgt>
                                        </p:tgtEl>
                                        <p:attrNameLst>
                                          <p:attrName>style.visibility</p:attrName>
                                        </p:attrNameLst>
                                      </p:cBhvr>
                                      <p:to>
                                        <p:strVal val="visible"/>
                                      </p:to>
                                    </p:set>
                                    <p:anim calcmode="lin" valueType="num">
                                      <p:cBhvr additive="base">
                                        <p:cTn id="73" dur="500" fill="hold"/>
                                        <p:tgtEl>
                                          <p:spTgt spid="352259">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52259">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5" name="Rectangle 41">
            <a:extLst>
              <a:ext uri="{FF2B5EF4-FFF2-40B4-BE49-F238E27FC236}">
                <a16:creationId xmlns:a16="http://schemas.microsoft.com/office/drawing/2014/main" id="{D4E89763-9B46-4C34-BDE0-86CB045D21C4}"/>
              </a:ext>
            </a:extLst>
          </p:cNvPr>
          <p:cNvSpPr>
            <a:spLocks noChangeArrowheads="1"/>
          </p:cNvSpPr>
          <p:nvPr/>
        </p:nvSpPr>
        <p:spPr bwMode="auto">
          <a:xfrm>
            <a:off x="612775" y="2628900"/>
            <a:ext cx="6802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chemeClr val="accent1"/>
                </a:solidFill>
                <a:ea typeface="微软雅黑" panose="020B0503020204020204" pitchFamily="34" charset="-122"/>
                <a:sym typeface="+mn-lt"/>
              </a:rPr>
              <a:t>线性结构 </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一个对一个，如线性表、栈、队列</a:t>
            </a:r>
          </a:p>
        </p:txBody>
      </p:sp>
      <p:sp>
        <p:nvSpPr>
          <p:cNvPr id="16426" name="Rectangle 42">
            <a:extLst>
              <a:ext uri="{FF2B5EF4-FFF2-40B4-BE49-F238E27FC236}">
                <a16:creationId xmlns:a16="http://schemas.microsoft.com/office/drawing/2014/main" id="{B40F3FD2-CA60-43D8-9B6A-F791DE65224A}"/>
              </a:ext>
            </a:extLst>
          </p:cNvPr>
          <p:cNvSpPr>
            <a:spLocks noChangeArrowheads="1"/>
          </p:cNvSpPr>
          <p:nvPr/>
        </p:nvSpPr>
        <p:spPr bwMode="auto">
          <a:xfrm>
            <a:off x="568325" y="3708400"/>
            <a:ext cx="464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rgbClr val="0000FF"/>
                </a:solidFill>
                <a:ea typeface="微软雅黑" panose="020B0503020204020204" pitchFamily="34" charset="-122"/>
                <a:sym typeface="+mn-lt"/>
              </a:rPr>
              <a:t>树形结构 </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一个对多个，如树</a:t>
            </a:r>
          </a:p>
        </p:txBody>
      </p:sp>
      <p:sp>
        <p:nvSpPr>
          <p:cNvPr id="16427" name="Rectangle 43">
            <a:extLst>
              <a:ext uri="{FF2B5EF4-FFF2-40B4-BE49-F238E27FC236}">
                <a16:creationId xmlns:a16="http://schemas.microsoft.com/office/drawing/2014/main" id="{472CD768-F85F-4002-9173-C46089E2A116}"/>
              </a:ext>
            </a:extLst>
          </p:cNvPr>
          <p:cNvSpPr>
            <a:spLocks noChangeArrowheads="1"/>
          </p:cNvSpPr>
          <p:nvPr/>
        </p:nvSpPr>
        <p:spPr bwMode="auto">
          <a:xfrm>
            <a:off x="647700" y="1244600"/>
            <a:ext cx="8340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ea typeface="微软雅黑" panose="020B0503020204020204" pitchFamily="34" charset="-122"/>
                <a:sym typeface="+mn-lt"/>
              </a:rPr>
              <a:t>集合</a:t>
            </a:r>
            <a:r>
              <a:rPr lang="zh-CN" altLang="en-US" sz="2400" b="0">
                <a:solidFill>
                  <a:srgbClr val="FF3399"/>
                </a:solidFill>
                <a:ea typeface="微软雅黑" panose="020B0503020204020204" pitchFamily="34" charset="-122"/>
                <a:sym typeface="+mn-lt"/>
              </a:rPr>
              <a:t> </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数据元素间除“同属于一个集合”外，无其它关系</a:t>
            </a:r>
          </a:p>
        </p:txBody>
      </p:sp>
      <p:sp>
        <p:nvSpPr>
          <p:cNvPr id="16428" name="Rectangle 44">
            <a:extLst>
              <a:ext uri="{FF2B5EF4-FFF2-40B4-BE49-F238E27FC236}">
                <a16:creationId xmlns:a16="http://schemas.microsoft.com/office/drawing/2014/main" id="{4D580B0B-698F-47AC-8EDA-3D8784C27C47}"/>
              </a:ext>
            </a:extLst>
          </p:cNvPr>
          <p:cNvSpPr>
            <a:spLocks noChangeArrowheads="1"/>
          </p:cNvSpPr>
          <p:nvPr/>
        </p:nvSpPr>
        <p:spPr bwMode="auto">
          <a:xfrm>
            <a:off x="527050" y="5224463"/>
            <a:ext cx="464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rgbClr val="FF9900"/>
                </a:solidFill>
                <a:ea typeface="微软雅黑" panose="020B0503020204020204" pitchFamily="34" charset="-122"/>
                <a:sym typeface="+mn-lt"/>
              </a:rPr>
              <a:t>图形结构 </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多个对多个，如图</a:t>
            </a:r>
          </a:p>
        </p:txBody>
      </p:sp>
      <p:sp>
        <p:nvSpPr>
          <p:cNvPr id="16429" name="Rectangle 45">
            <a:extLst>
              <a:ext uri="{FF2B5EF4-FFF2-40B4-BE49-F238E27FC236}">
                <a16:creationId xmlns:a16="http://schemas.microsoft.com/office/drawing/2014/main" id="{E1E42484-F9C8-45A9-A824-7425264CAD5A}"/>
              </a:ext>
            </a:extLst>
          </p:cNvPr>
          <p:cNvSpPr>
            <a:spLocks noChangeArrowheads="1"/>
          </p:cNvSpPr>
          <p:nvPr/>
        </p:nvSpPr>
        <p:spPr bwMode="auto">
          <a:xfrm>
            <a:off x="873125" y="190500"/>
            <a:ext cx="2346325"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逻辑结构</a:t>
            </a:r>
          </a:p>
        </p:txBody>
      </p:sp>
      <p:grpSp>
        <p:nvGrpSpPr>
          <p:cNvPr id="12295" name="Group 16">
            <a:extLst>
              <a:ext uri="{FF2B5EF4-FFF2-40B4-BE49-F238E27FC236}">
                <a16:creationId xmlns:a16="http://schemas.microsoft.com/office/drawing/2014/main" id="{5C257300-FA6C-9549-8351-1B3F538E45D1}"/>
              </a:ext>
            </a:extLst>
          </p:cNvPr>
          <p:cNvGrpSpPr>
            <a:grpSpLocks/>
          </p:cNvGrpSpPr>
          <p:nvPr/>
        </p:nvGrpSpPr>
        <p:grpSpPr bwMode="auto">
          <a:xfrm>
            <a:off x="2752725" y="4141788"/>
            <a:ext cx="1941513" cy="1000125"/>
            <a:chOff x="4185" y="2055"/>
            <a:chExt cx="1223" cy="630"/>
          </a:xfrm>
        </p:grpSpPr>
        <p:grpSp>
          <p:nvGrpSpPr>
            <p:cNvPr id="12322" name="Group 17">
              <a:extLst>
                <a:ext uri="{FF2B5EF4-FFF2-40B4-BE49-F238E27FC236}">
                  <a16:creationId xmlns:a16="http://schemas.microsoft.com/office/drawing/2014/main" id="{7AA24348-10ED-6444-8A33-93C2CD837C4F}"/>
                </a:ext>
              </a:extLst>
            </p:cNvPr>
            <p:cNvGrpSpPr>
              <a:grpSpLocks/>
            </p:cNvGrpSpPr>
            <p:nvPr/>
          </p:nvGrpSpPr>
          <p:grpSpPr bwMode="auto">
            <a:xfrm>
              <a:off x="4185" y="2055"/>
              <a:ext cx="629" cy="336"/>
              <a:chOff x="2474" y="2489"/>
              <a:chExt cx="629" cy="336"/>
            </a:xfrm>
          </p:grpSpPr>
          <p:sp>
            <p:nvSpPr>
              <p:cNvPr id="12331" name="Oval 18">
                <a:extLst>
                  <a:ext uri="{FF2B5EF4-FFF2-40B4-BE49-F238E27FC236}">
                    <a16:creationId xmlns:a16="http://schemas.microsoft.com/office/drawing/2014/main" id="{46867418-9523-1748-954F-6507E834DCE2}"/>
                  </a:ext>
                </a:extLst>
              </p:cNvPr>
              <p:cNvSpPr>
                <a:spLocks noChangeArrowheads="1"/>
              </p:cNvSpPr>
              <p:nvPr/>
            </p:nvSpPr>
            <p:spPr bwMode="auto">
              <a:xfrm>
                <a:off x="2711" y="2489"/>
                <a:ext cx="156" cy="144"/>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32" name="Oval 19">
                <a:extLst>
                  <a:ext uri="{FF2B5EF4-FFF2-40B4-BE49-F238E27FC236}">
                    <a16:creationId xmlns:a16="http://schemas.microsoft.com/office/drawing/2014/main" id="{52732509-205D-5E48-A5F0-626DFD1BC733}"/>
                  </a:ext>
                </a:extLst>
              </p:cNvPr>
              <p:cNvSpPr>
                <a:spLocks noChangeArrowheads="1"/>
              </p:cNvSpPr>
              <p:nvPr/>
            </p:nvSpPr>
            <p:spPr bwMode="auto">
              <a:xfrm>
                <a:off x="2474" y="2674"/>
                <a:ext cx="156" cy="144"/>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33" name="Oval 20">
                <a:extLst>
                  <a:ext uri="{FF2B5EF4-FFF2-40B4-BE49-F238E27FC236}">
                    <a16:creationId xmlns:a16="http://schemas.microsoft.com/office/drawing/2014/main" id="{BDBF52E3-1D09-5448-9930-EB321502E941}"/>
                  </a:ext>
                </a:extLst>
              </p:cNvPr>
              <p:cNvSpPr>
                <a:spLocks noChangeArrowheads="1"/>
              </p:cNvSpPr>
              <p:nvPr/>
            </p:nvSpPr>
            <p:spPr bwMode="auto">
              <a:xfrm>
                <a:off x="2947" y="2681"/>
                <a:ext cx="156" cy="144"/>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grpSp>
        <p:sp>
          <p:nvSpPr>
            <p:cNvPr id="12323" name="Oval 21">
              <a:extLst>
                <a:ext uri="{FF2B5EF4-FFF2-40B4-BE49-F238E27FC236}">
                  <a16:creationId xmlns:a16="http://schemas.microsoft.com/office/drawing/2014/main" id="{73983223-4DD3-2142-986D-6AD2AA35AE6C}"/>
                </a:ext>
              </a:extLst>
            </p:cNvPr>
            <p:cNvSpPr>
              <a:spLocks noChangeArrowheads="1"/>
            </p:cNvSpPr>
            <p:nvPr/>
          </p:nvSpPr>
          <p:spPr bwMode="auto">
            <a:xfrm>
              <a:off x="4374" y="2519"/>
              <a:ext cx="156" cy="144"/>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24" name="Oval 22">
              <a:extLst>
                <a:ext uri="{FF2B5EF4-FFF2-40B4-BE49-F238E27FC236}">
                  <a16:creationId xmlns:a16="http://schemas.microsoft.com/office/drawing/2014/main" id="{97ABB98F-6EE1-F641-A54D-67A80909919C}"/>
                </a:ext>
              </a:extLst>
            </p:cNvPr>
            <p:cNvSpPr>
              <a:spLocks noChangeArrowheads="1"/>
            </p:cNvSpPr>
            <p:nvPr/>
          </p:nvSpPr>
          <p:spPr bwMode="auto">
            <a:xfrm>
              <a:off x="4897" y="2530"/>
              <a:ext cx="156" cy="144"/>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25" name="Oval 23">
              <a:extLst>
                <a:ext uri="{FF2B5EF4-FFF2-40B4-BE49-F238E27FC236}">
                  <a16:creationId xmlns:a16="http://schemas.microsoft.com/office/drawing/2014/main" id="{BA185639-9F16-F94E-B4E2-3996C477375F}"/>
                </a:ext>
              </a:extLst>
            </p:cNvPr>
            <p:cNvSpPr>
              <a:spLocks noChangeArrowheads="1"/>
            </p:cNvSpPr>
            <p:nvPr/>
          </p:nvSpPr>
          <p:spPr bwMode="auto">
            <a:xfrm>
              <a:off x="5252" y="2541"/>
              <a:ext cx="156" cy="144"/>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26" name="Line 24">
              <a:extLst>
                <a:ext uri="{FF2B5EF4-FFF2-40B4-BE49-F238E27FC236}">
                  <a16:creationId xmlns:a16="http://schemas.microsoft.com/office/drawing/2014/main" id="{9677F2CF-984F-044A-BCE9-F1A24462E436}"/>
                </a:ext>
              </a:extLst>
            </p:cNvPr>
            <p:cNvSpPr>
              <a:spLocks noChangeShapeType="1"/>
            </p:cNvSpPr>
            <p:nvPr/>
          </p:nvSpPr>
          <p:spPr bwMode="auto">
            <a:xfrm flipH="1">
              <a:off x="4334" y="2189"/>
              <a:ext cx="111" cy="111"/>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7" name="Line 25">
              <a:extLst>
                <a:ext uri="{FF2B5EF4-FFF2-40B4-BE49-F238E27FC236}">
                  <a16:creationId xmlns:a16="http://schemas.microsoft.com/office/drawing/2014/main" id="{720A8BC9-12AD-F740-9271-E00FF3E5317B}"/>
                </a:ext>
              </a:extLst>
            </p:cNvPr>
            <p:cNvSpPr>
              <a:spLocks noChangeShapeType="1"/>
            </p:cNvSpPr>
            <p:nvPr/>
          </p:nvSpPr>
          <p:spPr bwMode="auto">
            <a:xfrm flipH="1">
              <a:off x="4501" y="2378"/>
              <a:ext cx="166" cy="16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8" name="Line 26">
              <a:extLst>
                <a:ext uri="{FF2B5EF4-FFF2-40B4-BE49-F238E27FC236}">
                  <a16:creationId xmlns:a16="http://schemas.microsoft.com/office/drawing/2014/main" id="{A587D319-AB04-0B4B-98B5-8429C2536839}"/>
                </a:ext>
              </a:extLst>
            </p:cNvPr>
            <p:cNvSpPr>
              <a:spLocks noChangeShapeType="1"/>
            </p:cNvSpPr>
            <p:nvPr/>
          </p:nvSpPr>
          <p:spPr bwMode="auto">
            <a:xfrm>
              <a:off x="4534" y="2178"/>
              <a:ext cx="122" cy="12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9" name="Line 27">
              <a:extLst>
                <a:ext uri="{FF2B5EF4-FFF2-40B4-BE49-F238E27FC236}">
                  <a16:creationId xmlns:a16="http://schemas.microsoft.com/office/drawing/2014/main" id="{A952DA21-F4EE-7040-A4F8-8172F3E38344}"/>
                </a:ext>
              </a:extLst>
            </p:cNvPr>
            <p:cNvSpPr>
              <a:spLocks noChangeShapeType="1"/>
            </p:cNvSpPr>
            <p:nvPr/>
          </p:nvSpPr>
          <p:spPr bwMode="auto">
            <a:xfrm>
              <a:off x="4778" y="2366"/>
              <a:ext cx="178" cy="17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0" name="Line 28">
              <a:extLst>
                <a:ext uri="{FF2B5EF4-FFF2-40B4-BE49-F238E27FC236}">
                  <a16:creationId xmlns:a16="http://schemas.microsoft.com/office/drawing/2014/main" id="{1D680252-6B1E-2A4F-BB24-923BEC96E51B}"/>
                </a:ext>
              </a:extLst>
            </p:cNvPr>
            <p:cNvSpPr>
              <a:spLocks noChangeShapeType="1"/>
            </p:cNvSpPr>
            <p:nvPr/>
          </p:nvSpPr>
          <p:spPr bwMode="auto">
            <a:xfrm>
              <a:off x="4812" y="2333"/>
              <a:ext cx="466" cy="23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296" name="Group 2">
            <a:extLst>
              <a:ext uri="{FF2B5EF4-FFF2-40B4-BE49-F238E27FC236}">
                <a16:creationId xmlns:a16="http://schemas.microsoft.com/office/drawing/2014/main" id="{7B9D1639-CA55-D54B-A1C7-F1C10582C852}"/>
              </a:ext>
            </a:extLst>
          </p:cNvPr>
          <p:cNvGrpSpPr>
            <a:grpSpLocks/>
          </p:cNvGrpSpPr>
          <p:nvPr/>
        </p:nvGrpSpPr>
        <p:grpSpPr bwMode="auto">
          <a:xfrm>
            <a:off x="2770188" y="1824038"/>
            <a:ext cx="1676400" cy="581025"/>
            <a:chOff x="3774" y="1252"/>
            <a:chExt cx="1056" cy="366"/>
          </a:xfrm>
        </p:grpSpPr>
        <p:sp>
          <p:nvSpPr>
            <p:cNvPr id="61" name="Oval 3">
              <a:extLst>
                <a:ext uri="{FF2B5EF4-FFF2-40B4-BE49-F238E27FC236}">
                  <a16:creationId xmlns:a16="http://schemas.microsoft.com/office/drawing/2014/main" id="{1BFDC529-769A-49F6-B557-A3E79A25894B}"/>
                </a:ext>
              </a:extLst>
            </p:cNvPr>
            <p:cNvSpPr>
              <a:spLocks noChangeArrowheads="1"/>
            </p:cNvSpPr>
            <p:nvPr/>
          </p:nvSpPr>
          <p:spPr bwMode="auto">
            <a:xfrm>
              <a:off x="3774" y="1307"/>
              <a:ext cx="156" cy="144"/>
            </a:xfrm>
            <a:prstGeom prst="ellipse">
              <a:avLst/>
            </a:prstGeom>
            <a:noFill/>
            <a:ln w="38100">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charset="-122"/>
                </a:defRPr>
              </a:lvl1pPr>
              <a:lvl2pPr>
                <a:defRPr sz="2800" b="1">
                  <a:solidFill>
                    <a:schemeClr val="tx1"/>
                  </a:solidFill>
                  <a:latin typeface="Times New Roman" panose="02020603050405020304" pitchFamily="18" charset="0"/>
                  <a:ea typeface="仿宋_GB2312" charset="-122"/>
                </a:defRPr>
              </a:lvl2pPr>
              <a:lvl3pPr>
                <a:defRPr sz="2800" b="1">
                  <a:solidFill>
                    <a:schemeClr val="tx1"/>
                  </a:solidFill>
                  <a:latin typeface="Times New Roman" panose="02020603050405020304" pitchFamily="18" charset="0"/>
                  <a:ea typeface="仿宋_GB2312" charset="-122"/>
                </a:defRPr>
              </a:lvl3pPr>
              <a:lvl4pPr>
                <a:defRPr sz="2800" b="1">
                  <a:solidFill>
                    <a:schemeClr val="tx1"/>
                  </a:solidFill>
                  <a:latin typeface="Times New Roman" panose="02020603050405020304" pitchFamily="18" charset="0"/>
                  <a:ea typeface="仿宋_GB2312" charset="-122"/>
                </a:defRPr>
              </a:lvl4pPr>
              <a:lvl5pPr>
                <a:defRPr sz="2800" b="1">
                  <a:solidFill>
                    <a:schemeClr val="tx1"/>
                  </a:solidFill>
                  <a:latin typeface="Times New Roman" panose="02020603050405020304" pitchFamily="18" charset="0"/>
                  <a:ea typeface="仿宋_GB2312"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9pPr>
            </a:lstStyle>
            <a:p>
              <a:pPr>
                <a:spcBef>
                  <a:spcPct val="20000"/>
                </a:spcBef>
                <a:buFont typeface="Arial" panose="020B0604020202020204" pitchFamily="34" charset="0"/>
                <a:buNone/>
                <a:defRPr/>
              </a:pPr>
              <a:endParaRPr lang="zh-CN" altLang="en-US">
                <a:cs typeface="+mn-cs"/>
              </a:endParaRPr>
            </a:p>
          </p:txBody>
        </p:sp>
        <p:sp>
          <p:nvSpPr>
            <p:cNvPr id="62" name="Oval 4">
              <a:extLst>
                <a:ext uri="{FF2B5EF4-FFF2-40B4-BE49-F238E27FC236}">
                  <a16:creationId xmlns:a16="http://schemas.microsoft.com/office/drawing/2014/main" id="{D355ABF1-FFB5-4BCE-B915-628B1B18AEC1}"/>
                </a:ext>
              </a:extLst>
            </p:cNvPr>
            <p:cNvSpPr>
              <a:spLocks noChangeArrowheads="1"/>
            </p:cNvSpPr>
            <p:nvPr/>
          </p:nvSpPr>
          <p:spPr bwMode="auto">
            <a:xfrm>
              <a:off x="4096" y="1252"/>
              <a:ext cx="156" cy="144"/>
            </a:xfrm>
            <a:prstGeom prst="ellipse">
              <a:avLst/>
            </a:prstGeom>
            <a:noFill/>
            <a:ln w="38100">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charset="-122"/>
                </a:defRPr>
              </a:lvl1pPr>
              <a:lvl2pPr>
                <a:defRPr sz="2800" b="1">
                  <a:solidFill>
                    <a:schemeClr val="tx1"/>
                  </a:solidFill>
                  <a:latin typeface="Times New Roman" panose="02020603050405020304" pitchFamily="18" charset="0"/>
                  <a:ea typeface="仿宋_GB2312" charset="-122"/>
                </a:defRPr>
              </a:lvl2pPr>
              <a:lvl3pPr>
                <a:defRPr sz="2800" b="1">
                  <a:solidFill>
                    <a:schemeClr val="tx1"/>
                  </a:solidFill>
                  <a:latin typeface="Times New Roman" panose="02020603050405020304" pitchFamily="18" charset="0"/>
                  <a:ea typeface="仿宋_GB2312" charset="-122"/>
                </a:defRPr>
              </a:lvl3pPr>
              <a:lvl4pPr>
                <a:defRPr sz="2800" b="1">
                  <a:solidFill>
                    <a:schemeClr val="tx1"/>
                  </a:solidFill>
                  <a:latin typeface="Times New Roman" panose="02020603050405020304" pitchFamily="18" charset="0"/>
                  <a:ea typeface="仿宋_GB2312" charset="-122"/>
                </a:defRPr>
              </a:lvl4pPr>
              <a:lvl5pPr>
                <a:defRPr sz="2800" b="1">
                  <a:solidFill>
                    <a:schemeClr val="tx1"/>
                  </a:solidFill>
                  <a:latin typeface="Times New Roman" panose="02020603050405020304" pitchFamily="18" charset="0"/>
                  <a:ea typeface="仿宋_GB2312"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9pPr>
            </a:lstStyle>
            <a:p>
              <a:pPr>
                <a:spcBef>
                  <a:spcPct val="20000"/>
                </a:spcBef>
                <a:buFont typeface="Arial" panose="020B0604020202020204" pitchFamily="34" charset="0"/>
                <a:buNone/>
                <a:defRPr/>
              </a:pPr>
              <a:endParaRPr lang="zh-CN" altLang="en-US">
                <a:cs typeface="+mn-cs"/>
              </a:endParaRPr>
            </a:p>
          </p:txBody>
        </p:sp>
        <p:sp>
          <p:nvSpPr>
            <p:cNvPr id="63" name="Oval 5">
              <a:extLst>
                <a:ext uri="{FF2B5EF4-FFF2-40B4-BE49-F238E27FC236}">
                  <a16:creationId xmlns:a16="http://schemas.microsoft.com/office/drawing/2014/main" id="{9CFC51DA-C1F9-4451-8097-8011277A38FA}"/>
                </a:ext>
              </a:extLst>
            </p:cNvPr>
            <p:cNvSpPr>
              <a:spLocks noChangeArrowheads="1"/>
            </p:cNvSpPr>
            <p:nvPr/>
          </p:nvSpPr>
          <p:spPr bwMode="auto">
            <a:xfrm>
              <a:off x="4063" y="1474"/>
              <a:ext cx="156" cy="144"/>
            </a:xfrm>
            <a:prstGeom prst="ellipse">
              <a:avLst/>
            </a:prstGeom>
            <a:noFill/>
            <a:ln w="38100">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charset="-122"/>
                </a:defRPr>
              </a:lvl1pPr>
              <a:lvl2pPr>
                <a:defRPr sz="2800" b="1">
                  <a:solidFill>
                    <a:schemeClr val="tx1"/>
                  </a:solidFill>
                  <a:latin typeface="Times New Roman" panose="02020603050405020304" pitchFamily="18" charset="0"/>
                  <a:ea typeface="仿宋_GB2312" charset="-122"/>
                </a:defRPr>
              </a:lvl2pPr>
              <a:lvl3pPr>
                <a:defRPr sz="2800" b="1">
                  <a:solidFill>
                    <a:schemeClr val="tx1"/>
                  </a:solidFill>
                  <a:latin typeface="Times New Roman" panose="02020603050405020304" pitchFamily="18" charset="0"/>
                  <a:ea typeface="仿宋_GB2312" charset="-122"/>
                </a:defRPr>
              </a:lvl3pPr>
              <a:lvl4pPr>
                <a:defRPr sz="2800" b="1">
                  <a:solidFill>
                    <a:schemeClr val="tx1"/>
                  </a:solidFill>
                  <a:latin typeface="Times New Roman" panose="02020603050405020304" pitchFamily="18" charset="0"/>
                  <a:ea typeface="仿宋_GB2312" charset="-122"/>
                </a:defRPr>
              </a:lvl4pPr>
              <a:lvl5pPr>
                <a:defRPr sz="2800" b="1">
                  <a:solidFill>
                    <a:schemeClr val="tx1"/>
                  </a:solidFill>
                  <a:latin typeface="Times New Roman" panose="02020603050405020304" pitchFamily="18" charset="0"/>
                  <a:ea typeface="仿宋_GB2312"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9pPr>
            </a:lstStyle>
            <a:p>
              <a:pPr>
                <a:spcBef>
                  <a:spcPct val="20000"/>
                </a:spcBef>
                <a:buFont typeface="Arial" panose="020B0604020202020204" pitchFamily="34" charset="0"/>
                <a:buNone/>
                <a:defRPr/>
              </a:pPr>
              <a:endParaRPr lang="zh-CN" altLang="en-US">
                <a:cs typeface="+mn-cs"/>
              </a:endParaRPr>
            </a:p>
          </p:txBody>
        </p:sp>
        <p:sp>
          <p:nvSpPr>
            <p:cNvPr id="64" name="Oval 6">
              <a:extLst>
                <a:ext uri="{FF2B5EF4-FFF2-40B4-BE49-F238E27FC236}">
                  <a16:creationId xmlns:a16="http://schemas.microsoft.com/office/drawing/2014/main" id="{865F061C-3F94-4F0B-9D5C-06E887630EE7}"/>
                </a:ext>
              </a:extLst>
            </p:cNvPr>
            <p:cNvSpPr>
              <a:spLocks noChangeArrowheads="1"/>
            </p:cNvSpPr>
            <p:nvPr/>
          </p:nvSpPr>
          <p:spPr bwMode="auto">
            <a:xfrm>
              <a:off x="4373" y="1396"/>
              <a:ext cx="156" cy="144"/>
            </a:xfrm>
            <a:prstGeom prst="ellipse">
              <a:avLst/>
            </a:prstGeom>
            <a:noFill/>
            <a:ln w="38100">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charset="-122"/>
                </a:defRPr>
              </a:lvl1pPr>
              <a:lvl2pPr>
                <a:defRPr sz="2800" b="1">
                  <a:solidFill>
                    <a:schemeClr val="tx1"/>
                  </a:solidFill>
                  <a:latin typeface="Times New Roman" panose="02020603050405020304" pitchFamily="18" charset="0"/>
                  <a:ea typeface="仿宋_GB2312" charset="-122"/>
                </a:defRPr>
              </a:lvl2pPr>
              <a:lvl3pPr>
                <a:defRPr sz="2800" b="1">
                  <a:solidFill>
                    <a:schemeClr val="tx1"/>
                  </a:solidFill>
                  <a:latin typeface="Times New Roman" panose="02020603050405020304" pitchFamily="18" charset="0"/>
                  <a:ea typeface="仿宋_GB2312" charset="-122"/>
                </a:defRPr>
              </a:lvl3pPr>
              <a:lvl4pPr>
                <a:defRPr sz="2800" b="1">
                  <a:solidFill>
                    <a:schemeClr val="tx1"/>
                  </a:solidFill>
                  <a:latin typeface="Times New Roman" panose="02020603050405020304" pitchFamily="18" charset="0"/>
                  <a:ea typeface="仿宋_GB2312" charset="-122"/>
                </a:defRPr>
              </a:lvl4pPr>
              <a:lvl5pPr>
                <a:defRPr sz="2800" b="1">
                  <a:solidFill>
                    <a:schemeClr val="tx1"/>
                  </a:solidFill>
                  <a:latin typeface="Times New Roman" panose="02020603050405020304" pitchFamily="18" charset="0"/>
                  <a:ea typeface="仿宋_GB2312"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9pPr>
            </a:lstStyle>
            <a:p>
              <a:pPr>
                <a:spcBef>
                  <a:spcPct val="20000"/>
                </a:spcBef>
                <a:buFont typeface="Arial" panose="020B0604020202020204" pitchFamily="34" charset="0"/>
                <a:buNone/>
                <a:defRPr/>
              </a:pPr>
              <a:endParaRPr lang="zh-CN" altLang="en-US">
                <a:cs typeface="+mn-cs"/>
              </a:endParaRPr>
            </a:p>
          </p:txBody>
        </p:sp>
        <p:sp>
          <p:nvSpPr>
            <p:cNvPr id="65" name="Oval 7">
              <a:extLst>
                <a:ext uri="{FF2B5EF4-FFF2-40B4-BE49-F238E27FC236}">
                  <a16:creationId xmlns:a16="http://schemas.microsoft.com/office/drawing/2014/main" id="{CF96942E-05D4-4985-9EFD-8DFC76FEB580}"/>
                </a:ext>
              </a:extLst>
            </p:cNvPr>
            <p:cNvSpPr>
              <a:spLocks noChangeArrowheads="1"/>
            </p:cNvSpPr>
            <p:nvPr/>
          </p:nvSpPr>
          <p:spPr bwMode="auto">
            <a:xfrm>
              <a:off x="4674" y="1385"/>
              <a:ext cx="156" cy="144"/>
            </a:xfrm>
            <a:prstGeom prst="ellipse">
              <a:avLst/>
            </a:prstGeom>
            <a:noFill/>
            <a:ln w="38100">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charset="-122"/>
                </a:defRPr>
              </a:lvl1pPr>
              <a:lvl2pPr>
                <a:defRPr sz="2800" b="1">
                  <a:solidFill>
                    <a:schemeClr val="tx1"/>
                  </a:solidFill>
                  <a:latin typeface="Times New Roman" panose="02020603050405020304" pitchFamily="18" charset="0"/>
                  <a:ea typeface="仿宋_GB2312" charset="-122"/>
                </a:defRPr>
              </a:lvl2pPr>
              <a:lvl3pPr>
                <a:defRPr sz="2800" b="1">
                  <a:solidFill>
                    <a:schemeClr val="tx1"/>
                  </a:solidFill>
                  <a:latin typeface="Times New Roman" panose="02020603050405020304" pitchFamily="18" charset="0"/>
                  <a:ea typeface="仿宋_GB2312" charset="-122"/>
                </a:defRPr>
              </a:lvl3pPr>
              <a:lvl4pPr>
                <a:defRPr sz="2800" b="1">
                  <a:solidFill>
                    <a:schemeClr val="tx1"/>
                  </a:solidFill>
                  <a:latin typeface="Times New Roman" panose="02020603050405020304" pitchFamily="18" charset="0"/>
                  <a:ea typeface="仿宋_GB2312" charset="-122"/>
                </a:defRPr>
              </a:lvl4pPr>
              <a:lvl5pPr>
                <a:defRPr sz="2800" b="1">
                  <a:solidFill>
                    <a:schemeClr val="tx1"/>
                  </a:solidFill>
                  <a:latin typeface="Times New Roman" panose="02020603050405020304" pitchFamily="18" charset="0"/>
                  <a:ea typeface="仿宋_GB2312"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9pPr>
            </a:lstStyle>
            <a:p>
              <a:pPr>
                <a:spcBef>
                  <a:spcPct val="20000"/>
                </a:spcBef>
                <a:buFont typeface="Arial" panose="020B0604020202020204" pitchFamily="34" charset="0"/>
                <a:buNone/>
                <a:defRPr/>
              </a:pPr>
              <a:endParaRPr lang="zh-CN" altLang="en-US">
                <a:cs typeface="+mn-cs"/>
              </a:endParaRPr>
            </a:p>
          </p:txBody>
        </p:sp>
      </p:grpSp>
      <p:grpSp>
        <p:nvGrpSpPr>
          <p:cNvPr id="12297" name="Group 8">
            <a:extLst>
              <a:ext uri="{FF2B5EF4-FFF2-40B4-BE49-F238E27FC236}">
                <a16:creationId xmlns:a16="http://schemas.microsoft.com/office/drawing/2014/main" id="{CD669F35-1174-7349-807F-5A3CC166E6C2}"/>
              </a:ext>
            </a:extLst>
          </p:cNvPr>
          <p:cNvGrpSpPr>
            <a:grpSpLocks/>
          </p:cNvGrpSpPr>
          <p:nvPr/>
        </p:nvGrpSpPr>
        <p:grpSpPr bwMode="auto">
          <a:xfrm>
            <a:off x="2686050" y="3217863"/>
            <a:ext cx="2268538" cy="211137"/>
            <a:chOff x="3056" y="2100"/>
            <a:chExt cx="1429" cy="133"/>
          </a:xfrm>
        </p:grpSpPr>
        <p:sp>
          <p:nvSpPr>
            <p:cNvPr id="12310" name="Oval 9">
              <a:extLst>
                <a:ext uri="{FF2B5EF4-FFF2-40B4-BE49-F238E27FC236}">
                  <a16:creationId xmlns:a16="http://schemas.microsoft.com/office/drawing/2014/main" id="{AE1B7B94-50D3-7942-A84E-BD4CB62394B6}"/>
                </a:ext>
              </a:extLst>
            </p:cNvPr>
            <p:cNvSpPr>
              <a:spLocks noChangeArrowheads="1"/>
            </p:cNvSpPr>
            <p:nvPr/>
          </p:nvSpPr>
          <p:spPr bwMode="auto">
            <a:xfrm>
              <a:off x="3056" y="2100"/>
              <a:ext cx="144" cy="133"/>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11" name="Oval 10">
              <a:extLst>
                <a:ext uri="{FF2B5EF4-FFF2-40B4-BE49-F238E27FC236}">
                  <a16:creationId xmlns:a16="http://schemas.microsoft.com/office/drawing/2014/main" id="{2E6573CF-D2A8-2949-A6E0-75883A5D3732}"/>
                </a:ext>
              </a:extLst>
            </p:cNvPr>
            <p:cNvSpPr>
              <a:spLocks noChangeArrowheads="1"/>
            </p:cNvSpPr>
            <p:nvPr/>
          </p:nvSpPr>
          <p:spPr bwMode="auto">
            <a:xfrm>
              <a:off x="3474" y="2100"/>
              <a:ext cx="144" cy="133"/>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12" name="Oval 11">
              <a:extLst>
                <a:ext uri="{FF2B5EF4-FFF2-40B4-BE49-F238E27FC236}">
                  <a16:creationId xmlns:a16="http://schemas.microsoft.com/office/drawing/2014/main" id="{AB709F3F-750D-DF45-AE9C-177D07368EDD}"/>
                </a:ext>
              </a:extLst>
            </p:cNvPr>
            <p:cNvSpPr>
              <a:spLocks noChangeArrowheads="1"/>
            </p:cNvSpPr>
            <p:nvPr/>
          </p:nvSpPr>
          <p:spPr bwMode="auto">
            <a:xfrm>
              <a:off x="3919" y="2100"/>
              <a:ext cx="144" cy="133"/>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13" name="Oval 12">
              <a:extLst>
                <a:ext uri="{FF2B5EF4-FFF2-40B4-BE49-F238E27FC236}">
                  <a16:creationId xmlns:a16="http://schemas.microsoft.com/office/drawing/2014/main" id="{3A191F2B-4666-8C4E-A789-76F43934E143}"/>
                </a:ext>
              </a:extLst>
            </p:cNvPr>
            <p:cNvSpPr>
              <a:spLocks noChangeArrowheads="1"/>
            </p:cNvSpPr>
            <p:nvPr/>
          </p:nvSpPr>
          <p:spPr bwMode="auto">
            <a:xfrm>
              <a:off x="4341" y="2100"/>
              <a:ext cx="144" cy="133"/>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14" name="Line 13">
              <a:extLst>
                <a:ext uri="{FF2B5EF4-FFF2-40B4-BE49-F238E27FC236}">
                  <a16:creationId xmlns:a16="http://schemas.microsoft.com/office/drawing/2014/main" id="{5FA34541-43FC-FE4E-8011-DC76B2463D22}"/>
                </a:ext>
              </a:extLst>
            </p:cNvPr>
            <p:cNvSpPr>
              <a:spLocks noChangeShapeType="1"/>
            </p:cNvSpPr>
            <p:nvPr/>
          </p:nvSpPr>
          <p:spPr bwMode="auto">
            <a:xfrm>
              <a:off x="3200" y="2166"/>
              <a:ext cx="26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5" name="Line 14">
              <a:extLst>
                <a:ext uri="{FF2B5EF4-FFF2-40B4-BE49-F238E27FC236}">
                  <a16:creationId xmlns:a16="http://schemas.microsoft.com/office/drawing/2014/main" id="{C21EAAC8-9A0C-1646-BBBA-28696BACACD9}"/>
                </a:ext>
              </a:extLst>
            </p:cNvPr>
            <p:cNvSpPr>
              <a:spLocks noChangeShapeType="1"/>
            </p:cNvSpPr>
            <p:nvPr/>
          </p:nvSpPr>
          <p:spPr bwMode="auto">
            <a:xfrm>
              <a:off x="3612" y="2166"/>
              <a:ext cx="311"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6" name="Line 15">
              <a:extLst>
                <a:ext uri="{FF2B5EF4-FFF2-40B4-BE49-F238E27FC236}">
                  <a16:creationId xmlns:a16="http://schemas.microsoft.com/office/drawing/2014/main" id="{39F72771-FB96-E342-B32B-C721F86E3482}"/>
                </a:ext>
              </a:extLst>
            </p:cNvPr>
            <p:cNvSpPr>
              <a:spLocks noChangeShapeType="1"/>
            </p:cNvSpPr>
            <p:nvPr/>
          </p:nvSpPr>
          <p:spPr bwMode="auto">
            <a:xfrm>
              <a:off x="4078" y="2166"/>
              <a:ext cx="25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298" name="Group 29">
            <a:extLst>
              <a:ext uri="{FF2B5EF4-FFF2-40B4-BE49-F238E27FC236}">
                <a16:creationId xmlns:a16="http://schemas.microsoft.com/office/drawing/2014/main" id="{47BA1F89-75C1-F14E-93B4-C0FE15746812}"/>
              </a:ext>
            </a:extLst>
          </p:cNvPr>
          <p:cNvGrpSpPr>
            <a:grpSpLocks/>
          </p:cNvGrpSpPr>
          <p:nvPr/>
        </p:nvGrpSpPr>
        <p:grpSpPr bwMode="auto">
          <a:xfrm>
            <a:off x="2773363" y="5745163"/>
            <a:ext cx="1658937" cy="882650"/>
            <a:chOff x="4363" y="2073"/>
            <a:chExt cx="1045" cy="556"/>
          </a:xfrm>
        </p:grpSpPr>
        <p:sp>
          <p:nvSpPr>
            <p:cNvPr id="12299" name="Oval 30">
              <a:extLst>
                <a:ext uri="{FF2B5EF4-FFF2-40B4-BE49-F238E27FC236}">
                  <a16:creationId xmlns:a16="http://schemas.microsoft.com/office/drawing/2014/main" id="{5D70A1A7-8D42-AE48-987D-E2DDD4A50C6F}"/>
                </a:ext>
              </a:extLst>
            </p:cNvPr>
            <p:cNvSpPr>
              <a:spLocks noChangeArrowheads="1"/>
            </p:cNvSpPr>
            <p:nvPr/>
          </p:nvSpPr>
          <p:spPr bwMode="auto">
            <a:xfrm>
              <a:off x="4819" y="2073"/>
              <a:ext cx="156" cy="144"/>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00" name="Oval 31">
              <a:extLst>
                <a:ext uri="{FF2B5EF4-FFF2-40B4-BE49-F238E27FC236}">
                  <a16:creationId xmlns:a16="http://schemas.microsoft.com/office/drawing/2014/main" id="{03A86F12-3C82-B249-A40C-B350C2F058C0}"/>
                </a:ext>
              </a:extLst>
            </p:cNvPr>
            <p:cNvSpPr>
              <a:spLocks noChangeArrowheads="1"/>
            </p:cNvSpPr>
            <p:nvPr/>
          </p:nvSpPr>
          <p:spPr bwMode="auto">
            <a:xfrm>
              <a:off x="4385" y="2485"/>
              <a:ext cx="156" cy="144"/>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01" name="Oval 32">
              <a:extLst>
                <a:ext uri="{FF2B5EF4-FFF2-40B4-BE49-F238E27FC236}">
                  <a16:creationId xmlns:a16="http://schemas.microsoft.com/office/drawing/2014/main" id="{55DBF470-B28B-4A45-89D2-2EE995CB5A60}"/>
                </a:ext>
              </a:extLst>
            </p:cNvPr>
            <p:cNvSpPr>
              <a:spLocks noChangeArrowheads="1"/>
            </p:cNvSpPr>
            <p:nvPr/>
          </p:nvSpPr>
          <p:spPr bwMode="auto">
            <a:xfrm>
              <a:off x="4841" y="2474"/>
              <a:ext cx="156" cy="144"/>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02" name="Oval 33">
              <a:extLst>
                <a:ext uri="{FF2B5EF4-FFF2-40B4-BE49-F238E27FC236}">
                  <a16:creationId xmlns:a16="http://schemas.microsoft.com/office/drawing/2014/main" id="{02D0F46B-6A5A-3747-8304-47455DEA3F51}"/>
                </a:ext>
              </a:extLst>
            </p:cNvPr>
            <p:cNvSpPr>
              <a:spLocks noChangeArrowheads="1"/>
            </p:cNvSpPr>
            <p:nvPr/>
          </p:nvSpPr>
          <p:spPr bwMode="auto">
            <a:xfrm>
              <a:off x="5252" y="2252"/>
              <a:ext cx="156" cy="144"/>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03" name="Oval 34">
              <a:extLst>
                <a:ext uri="{FF2B5EF4-FFF2-40B4-BE49-F238E27FC236}">
                  <a16:creationId xmlns:a16="http://schemas.microsoft.com/office/drawing/2014/main" id="{1C6DF820-B523-E549-A7C9-35CDBAFCA324}"/>
                </a:ext>
              </a:extLst>
            </p:cNvPr>
            <p:cNvSpPr>
              <a:spLocks noChangeArrowheads="1"/>
            </p:cNvSpPr>
            <p:nvPr/>
          </p:nvSpPr>
          <p:spPr bwMode="auto">
            <a:xfrm>
              <a:off x="4363" y="2107"/>
              <a:ext cx="156" cy="144"/>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04" name="Line 35">
              <a:extLst>
                <a:ext uri="{FF2B5EF4-FFF2-40B4-BE49-F238E27FC236}">
                  <a16:creationId xmlns:a16="http://schemas.microsoft.com/office/drawing/2014/main" id="{9716668B-41A5-CB4B-BA29-0FCDD7F15D1F}"/>
                </a:ext>
              </a:extLst>
            </p:cNvPr>
            <p:cNvSpPr>
              <a:spLocks noChangeShapeType="1"/>
            </p:cNvSpPr>
            <p:nvPr/>
          </p:nvSpPr>
          <p:spPr bwMode="auto">
            <a:xfrm>
              <a:off x="4445" y="2266"/>
              <a:ext cx="0" cy="245"/>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5" name="Line 36">
              <a:extLst>
                <a:ext uri="{FF2B5EF4-FFF2-40B4-BE49-F238E27FC236}">
                  <a16:creationId xmlns:a16="http://schemas.microsoft.com/office/drawing/2014/main" id="{DA8D000F-005F-C348-90A3-96E8E957127C}"/>
                </a:ext>
              </a:extLst>
            </p:cNvPr>
            <p:cNvSpPr>
              <a:spLocks noChangeShapeType="1"/>
            </p:cNvSpPr>
            <p:nvPr/>
          </p:nvSpPr>
          <p:spPr bwMode="auto">
            <a:xfrm>
              <a:off x="4512" y="2211"/>
              <a:ext cx="366" cy="289"/>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6" name="Line 37">
              <a:extLst>
                <a:ext uri="{FF2B5EF4-FFF2-40B4-BE49-F238E27FC236}">
                  <a16:creationId xmlns:a16="http://schemas.microsoft.com/office/drawing/2014/main" id="{0F190FEA-DF0C-3C45-8EBD-36684A3F50F4}"/>
                </a:ext>
              </a:extLst>
            </p:cNvPr>
            <p:cNvSpPr>
              <a:spLocks noChangeShapeType="1"/>
            </p:cNvSpPr>
            <p:nvPr/>
          </p:nvSpPr>
          <p:spPr bwMode="auto">
            <a:xfrm>
              <a:off x="4967" y="2189"/>
              <a:ext cx="300" cy="133"/>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7" name="Line 38">
              <a:extLst>
                <a:ext uri="{FF2B5EF4-FFF2-40B4-BE49-F238E27FC236}">
                  <a16:creationId xmlns:a16="http://schemas.microsoft.com/office/drawing/2014/main" id="{D4A62EF8-0BB7-984C-89D1-99445D69AF93}"/>
                </a:ext>
              </a:extLst>
            </p:cNvPr>
            <p:cNvSpPr>
              <a:spLocks noChangeShapeType="1"/>
            </p:cNvSpPr>
            <p:nvPr/>
          </p:nvSpPr>
          <p:spPr bwMode="auto">
            <a:xfrm flipH="1">
              <a:off x="4523" y="2200"/>
              <a:ext cx="322" cy="322"/>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8" name="Line 39">
              <a:extLst>
                <a:ext uri="{FF2B5EF4-FFF2-40B4-BE49-F238E27FC236}">
                  <a16:creationId xmlns:a16="http://schemas.microsoft.com/office/drawing/2014/main" id="{D2A436AC-3C4B-A546-9BF5-C318E99CC6D3}"/>
                </a:ext>
              </a:extLst>
            </p:cNvPr>
            <p:cNvSpPr>
              <a:spLocks noChangeShapeType="1"/>
            </p:cNvSpPr>
            <p:nvPr/>
          </p:nvSpPr>
          <p:spPr bwMode="auto">
            <a:xfrm flipH="1">
              <a:off x="5001" y="2400"/>
              <a:ext cx="277" cy="144"/>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9" name="Line 40">
              <a:extLst>
                <a:ext uri="{FF2B5EF4-FFF2-40B4-BE49-F238E27FC236}">
                  <a16:creationId xmlns:a16="http://schemas.microsoft.com/office/drawing/2014/main" id="{9D320EEB-17C8-F348-ADCC-B933DDB0E4A6}"/>
                </a:ext>
              </a:extLst>
            </p:cNvPr>
            <p:cNvSpPr>
              <a:spLocks noChangeShapeType="1"/>
            </p:cNvSpPr>
            <p:nvPr/>
          </p:nvSpPr>
          <p:spPr bwMode="auto">
            <a:xfrm>
              <a:off x="4512" y="2144"/>
              <a:ext cx="311"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圆角矩形 2">
            <a:extLst>
              <a:ext uri="{FF2B5EF4-FFF2-40B4-BE49-F238E27FC236}">
                <a16:creationId xmlns:a16="http://schemas.microsoft.com/office/drawing/2014/main" id="{01E0CFA4-214D-AC42-A8C7-5B146D63563B}"/>
              </a:ext>
            </a:extLst>
          </p:cNvPr>
          <p:cNvSpPr>
            <a:spLocks noChangeArrowheads="1"/>
          </p:cNvSpPr>
          <p:nvPr/>
        </p:nvSpPr>
        <p:spPr bwMode="auto">
          <a:xfrm>
            <a:off x="690563" y="3019425"/>
            <a:ext cx="3319462" cy="1225550"/>
          </a:xfrm>
          <a:prstGeom prst="roundRect">
            <a:avLst>
              <a:gd name="adj" fmla="val 10440"/>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8" name="圆角矩形 7">
            <a:extLst>
              <a:ext uri="{FF2B5EF4-FFF2-40B4-BE49-F238E27FC236}">
                <a16:creationId xmlns:a16="http://schemas.microsoft.com/office/drawing/2014/main" id="{AA46F4AD-E445-46FB-820B-CBD7E97C9733}"/>
              </a:ext>
            </a:extLst>
          </p:cNvPr>
          <p:cNvSpPr/>
          <p:nvPr/>
        </p:nvSpPr>
        <p:spPr bwMode="auto">
          <a:xfrm>
            <a:off x="4364038" y="3019425"/>
            <a:ext cx="4248150" cy="2449513"/>
          </a:xfrm>
          <a:prstGeom prst="roundRect">
            <a:avLst>
              <a:gd name="adj" fmla="val 6292"/>
            </a:avLst>
          </a:prstGeom>
          <a:solidFill>
            <a:schemeClr val="accent1">
              <a:lumMod val="40000"/>
              <a:lumOff val="6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2" name="Rectangle 13">
            <a:extLst>
              <a:ext uri="{FF2B5EF4-FFF2-40B4-BE49-F238E27FC236}">
                <a16:creationId xmlns:a16="http://schemas.microsoft.com/office/drawing/2014/main" id="{D83558AE-5E6F-476C-B905-B592DEB7EED6}"/>
              </a:ext>
            </a:extLst>
          </p:cNvPr>
          <p:cNvSpPr>
            <a:spLocks noChangeArrowheads="1"/>
          </p:cNvSpPr>
          <p:nvPr/>
        </p:nvSpPr>
        <p:spPr bwMode="auto">
          <a:xfrm>
            <a:off x="717550" y="1663700"/>
            <a:ext cx="782320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ts val="1000"/>
              </a:spcBef>
              <a:buFont typeface="Arial" panose="020B0604020202020204" pitchFamily="34" charset="0"/>
              <a:buNone/>
            </a:pPr>
            <a:r>
              <a:rPr lang="zh-CN" altLang="en-US" sz="2400" b="0">
                <a:ea typeface="微软雅黑" panose="020B0503020204020204" pitchFamily="34" charset="-122"/>
                <a:sym typeface="+mn-lt"/>
              </a:rPr>
              <a:t>二叉树（</a:t>
            </a:r>
            <a:r>
              <a:rPr lang="en-US" altLang="zh-CN" sz="2400" b="0">
                <a:ea typeface="微软雅黑" panose="020B0503020204020204" pitchFamily="34" charset="-122"/>
                <a:sym typeface="+mn-lt"/>
              </a:rPr>
              <a:t>Binary Tree</a:t>
            </a:r>
            <a:r>
              <a:rPr lang="zh-CN" altLang="en-US" sz="2400" b="0">
                <a:ea typeface="微软雅黑" panose="020B0503020204020204" pitchFamily="34" charset="-122"/>
                <a:sym typeface="+mn-lt"/>
              </a:rPr>
              <a:t>）是</a:t>
            </a:r>
            <a:r>
              <a:rPr lang="en-US" altLang="zh-CN" sz="2400" b="0" i="1">
                <a:ea typeface="微软雅黑" panose="020B0503020204020204" pitchFamily="34" charset="-122"/>
                <a:sym typeface="+mn-lt"/>
              </a:rPr>
              <a:t>n</a:t>
            </a:r>
            <a:r>
              <a:rPr lang="zh-CN" altLang="en-US" sz="2400" b="0">
                <a:ea typeface="微软雅黑" panose="020B0503020204020204" pitchFamily="34" charset="-122"/>
                <a:sym typeface="+mn-lt"/>
              </a:rPr>
              <a:t>（</a:t>
            </a:r>
            <a:r>
              <a:rPr lang="en-US" altLang="zh-CN" sz="2400" b="0" i="1">
                <a:ea typeface="微软雅黑" panose="020B0503020204020204" pitchFamily="34" charset="-122"/>
                <a:sym typeface="+mn-lt"/>
              </a:rPr>
              <a:t>n</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0</a:t>
            </a:r>
            <a:r>
              <a:rPr lang="zh-CN" altLang="en-US" sz="2400" b="0">
                <a:ea typeface="微软雅黑" panose="020B0503020204020204" pitchFamily="34" charset="-122"/>
                <a:sym typeface="+mn-lt"/>
              </a:rPr>
              <a:t>）个结点所构成的集合，它或为空树（</a:t>
            </a:r>
            <a:r>
              <a:rPr lang="en-US" altLang="zh-CN" sz="2400" b="0" i="1">
                <a:ea typeface="微软雅黑" panose="020B0503020204020204" pitchFamily="34" charset="-122"/>
                <a:sym typeface="+mn-lt"/>
              </a:rPr>
              <a:t>n </a:t>
            </a:r>
            <a:r>
              <a:rPr lang="en-US" altLang="zh-CN" sz="2400" b="0">
                <a:ea typeface="微软雅黑" panose="020B0503020204020204" pitchFamily="34" charset="-122"/>
                <a:sym typeface="+mn-lt"/>
              </a:rPr>
              <a:t>= 0</a:t>
            </a:r>
            <a:r>
              <a:rPr lang="zh-CN" altLang="en-US" sz="2400" b="0">
                <a:ea typeface="微软雅黑" panose="020B0503020204020204" pitchFamily="34" charset="-122"/>
                <a:sym typeface="+mn-lt"/>
              </a:rPr>
              <a:t>）；或为非空树，对于非空树</a:t>
            </a:r>
            <a:r>
              <a:rPr lang="en-US" altLang="zh-CN" sz="2400" b="0" i="1">
                <a:ea typeface="微软雅黑" panose="020B0503020204020204" pitchFamily="34" charset="-122"/>
                <a:sym typeface="+mn-lt"/>
              </a:rPr>
              <a:t>T</a:t>
            </a:r>
            <a:r>
              <a:rPr lang="zh-CN" altLang="en-US" sz="2400" b="0">
                <a:ea typeface="微软雅黑" panose="020B0503020204020204" pitchFamily="34" charset="-122"/>
                <a:sym typeface="+mn-lt"/>
              </a:rPr>
              <a:t>：</a:t>
            </a:r>
          </a:p>
        </p:txBody>
      </p:sp>
      <p:sp>
        <p:nvSpPr>
          <p:cNvPr id="25603" name="Rectangle 16">
            <a:extLst>
              <a:ext uri="{FF2B5EF4-FFF2-40B4-BE49-F238E27FC236}">
                <a16:creationId xmlns:a16="http://schemas.microsoft.com/office/drawing/2014/main" id="{C56FA9F7-8341-4EF9-8E08-92077B0510BE}"/>
              </a:ext>
            </a:extLst>
          </p:cNvPr>
          <p:cNvSpPr>
            <a:spLocks noChangeArrowheads="1"/>
          </p:cNvSpPr>
          <p:nvPr/>
        </p:nvSpPr>
        <p:spPr bwMode="auto">
          <a:xfrm>
            <a:off x="827088" y="223838"/>
            <a:ext cx="31750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二叉树的定义</a:t>
            </a:r>
          </a:p>
        </p:txBody>
      </p:sp>
      <p:sp>
        <p:nvSpPr>
          <p:cNvPr id="5" name="Rectangle 13">
            <a:extLst>
              <a:ext uri="{FF2B5EF4-FFF2-40B4-BE49-F238E27FC236}">
                <a16:creationId xmlns:a16="http://schemas.microsoft.com/office/drawing/2014/main" id="{3D94B1F2-04E9-44D4-A235-34F04B03E853}"/>
              </a:ext>
            </a:extLst>
          </p:cNvPr>
          <p:cNvSpPr>
            <a:spLocks noChangeArrowheads="1"/>
          </p:cNvSpPr>
          <p:nvPr/>
        </p:nvSpPr>
        <p:spPr bwMode="auto">
          <a:xfrm>
            <a:off x="860425" y="3124200"/>
            <a:ext cx="28098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ts val="1000"/>
              </a:spcBef>
              <a:buFont typeface="Arial" panose="020B0604020202020204" pitchFamily="34" charset="0"/>
              <a:buNone/>
            </a:pP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1</a:t>
            </a:r>
            <a:r>
              <a:rPr lang="zh-CN" altLang="en-US" sz="2400" b="0">
                <a:ea typeface="微软雅黑" panose="020B0503020204020204" pitchFamily="34" charset="-122"/>
                <a:sym typeface="+mn-lt"/>
              </a:rPr>
              <a:t>）有且仅有一个称之为根的结点；</a:t>
            </a:r>
          </a:p>
        </p:txBody>
      </p:sp>
      <p:sp>
        <p:nvSpPr>
          <p:cNvPr id="6" name="Rectangle 13">
            <a:extLst>
              <a:ext uri="{FF2B5EF4-FFF2-40B4-BE49-F238E27FC236}">
                <a16:creationId xmlns:a16="http://schemas.microsoft.com/office/drawing/2014/main" id="{A965C5E9-1F11-4DAD-839E-62E23B0144C8}"/>
              </a:ext>
            </a:extLst>
          </p:cNvPr>
          <p:cNvSpPr>
            <a:spLocks noChangeArrowheads="1"/>
          </p:cNvSpPr>
          <p:nvPr/>
        </p:nvSpPr>
        <p:spPr bwMode="auto">
          <a:xfrm>
            <a:off x="4483100" y="3019425"/>
            <a:ext cx="4033838"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ts val="1000"/>
              </a:spcBef>
              <a:buFont typeface="Arial" panose="020B0604020202020204" pitchFamily="34" charset="0"/>
              <a:buNone/>
            </a:pP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2</a:t>
            </a:r>
            <a:r>
              <a:rPr lang="zh-CN" altLang="en-US" sz="2400" b="0">
                <a:ea typeface="微软雅黑" panose="020B0503020204020204" pitchFamily="34" charset="-122"/>
                <a:sym typeface="+mn-lt"/>
              </a:rPr>
              <a:t>）除根结点以外的其余结点分为两个互不相交的子集</a:t>
            </a:r>
            <a:r>
              <a:rPr lang="en-US" altLang="zh-CN" sz="2400" b="0" i="1">
                <a:ea typeface="微软雅黑" panose="020B0503020204020204" pitchFamily="34" charset="-122"/>
                <a:sym typeface="+mn-lt"/>
              </a:rPr>
              <a:t>T</a:t>
            </a:r>
            <a:r>
              <a:rPr lang="en-US" altLang="zh-CN" sz="2400" b="0" baseline="-25000">
                <a:ea typeface="微软雅黑" panose="020B0503020204020204" pitchFamily="34" charset="-122"/>
                <a:sym typeface="+mn-lt"/>
              </a:rPr>
              <a:t>1</a:t>
            </a:r>
            <a:r>
              <a:rPr lang="zh-CN" altLang="en-US" sz="2400" b="0">
                <a:ea typeface="微软雅黑" panose="020B0503020204020204" pitchFamily="34" charset="-122"/>
                <a:sym typeface="+mn-lt"/>
              </a:rPr>
              <a:t>和</a:t>
            </a:r>
            <a:r>
              <a:rPr lang="en-US" altLang="zh-CN" sz="2400" b="0" i="1">
                <a:ea typeface="微软雅黑" panose="020B0503020204020204" pitchFamily="34" charset="-122"/>
                <a:sym typeface="+mn-lt"/>
              </a:rPr>
              <a:t>T</a:t>
            </a:r>
            <a:r>
              <a:rPr lang="en-US" altLang="zh-CN" sz="2400" b="0" baseline="-25000">
                <a:ea typeface="微软雅黑" panose="020B0503020204020204" pitchFamily="34" charset="-122"/>
                <a:sym typeface="+mn-lt"/>
              </a:rPr>
              <a:t>2</a:t>
            </a:r>
            <a:r>
              <a:rPr lang="zh-CN" altLang="en-US" sz="2400" b="0">
                <a:ea typeface="微软雅黑" panose="020B0503020204020204" pitchFamily="34" charset="-122"/>
                <a:sym typeface="+mn-lt"/>
              </a:rPr>
              <a:t>，分别称为</a:t>
            </a:r>
            <a:r>
              <a:rPr lang="en-US" altLang="zh-CN" sz="2400" b="0" i="1">
                <a:ea typeface="微软雅黑" panose="020B0503020204020204" pitchFamily="34" charset="-122"/>
                <a:sym typeface="+mn-lt"/>
              </a:rPr>
              <a:t>T</a:t>
            </a:r>
            <a:r>
              <a:rPr lang="zh-CN" altLang="en-US" sz="2400" b="0">
                <a:ea typeface="微软雅黑" panose="020B0503020204020204" pitchFamily="34" charset="-122"/>
                <a:sym typeface="+mn-lt"/>
              </a:rPr>
              <a:t>的左子树和右子树，且</a:t>
            </a:r>
            <a:r>
              <a:rPr lang="en-US" altLang="zh-CN" sz="2400" b="0" i="1">
                <a:ea typeface="微软雅黑" panose="020B0503020204020204" pitchFamily="34" charset="-122"/>
                <a:sym typeface="+mn-lt"/>
              </a:rPr>
              <a:t>T</a:t>
            </a:r>
            <a:r>
              <a:rPr lang="en-US" altLang="zh-CN" sz="2400" b="0" baseline="-25000">
                <a:ea typeface="微软雅黑" panose="020B0503020204020204" pitchFamily="34" charset="-122"/>
                <a:sym typeface="+mn-lt"/>
              </a:rPr>
              <a:t>1</a:t>
            </a:r>
            <a:r>
              <a:rPr lang="zh-CN" altLang="en-US" sz="2400" b="0">
                <a:ea typeface="微软雅黑" panose="020B0503020204020204" pitchFamily="34" charset="-122"/>
                <a:sym typeface="+mn-lt"/>
              </a:rPr>
              <a:t>和</a:t>
            </a:r>
            <a:r>
              <a:rPr lang="en-US" altLang="zh-CN" sz="2400" b="0" i="1">
                <a:ea typeface="微软雅黑" panose="020B0503020204020204" pitchFamily="34" charset="-122"/>
                <a:sym typeface="+mn-lt"/>
              </a:rPr>
              <a:t>T</a:t>
            </a:r>
            <a:r>
              <a:rPr lang="en-US" altLang="zh-CN" sz="2400" b="0" baseline="-25000">
                <a:ea typeface="微软雅黑" panose="020B0503020204020204" pitchFamily="34" charset="-122"/>
                <a:sym typeface="+mn-lt"/>
              </a:rPr>
              <a:t>2</a:t>
            </a:r>
            <a:r>
              <a:rPr lang="zh-CN" altLang="en-US" sz="2400" b="0">
                <a:ea typeface="微软雅黑" panose="020B0503020204020204" pitchFamily="34" charset="-122"/>
                <a:sym typeface="+mn-lt"/>
              </a:rPr>
              <a:t>本身又都是二叉树。</a:t>
            </a:r>
          </a:p>
        </p:txBody>
      </p:sp>
      <p:sp>
        <p:nvSpPr>
          <p:cNvPr id="22536" name="圆角矩形 8">
            <a:extLst>
              <a:ext uri="{FF2B5EF4-FFF2-40B4-BE49-F238E27FC236}">
                <a16:creationId xmlns:a16="http://schemas.microsoft.com/office/drawing/2014/main" id="{D43C10CA-1C17-3D42-9940-C031A809FB92}"/>
              </a:ext>
            </a:extLst>
          </p:cNvPr>
          <p:cNvSpPr>
            <a:spLocks noChangeArrowheads="1"/>
          </p:cNvSpPr>
          <p:nvPr/>
        </p:nvSpPr>
        <p:spPr bwMode="auto">
          <a:xfrm>
            <a:off x="708025" y="5324475"/>
            <a:ext cx="3319463" cy="169863"/>
          </a:xfrm>
          <a:prstGeom prst="roundRect">
            <a:avLst>
              <a:gd name="adj" fmla="val 10440"/>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2537" name="圆角矩形 10">
            <a:extLst>
              <a:ext uri="{FF2B5EF4-FFF2-40B4-BE49-F238E27FC236}">
                <a16:creationId xmlns:a16="http://schemas.microsoft.com/office/drawing/2014/main" id="{0B602D9F-DC26-AE41-8391-8F89BDAE02D7}"/>
              </a:ext>
            </a:extLst>
          </p:cNvPr>
          <p:cNvSpPr>
            <a:spLocks noChangeArrowheads="1"/>
          </p:cNvSpPr>
          <p:nvPr/>
        </p:nvSpPr>
        <p:spPr bwMode="auto">
          <a:xfrm>
            <a:off x="708025" y="5049838"/>
            <a:ext cx="3319463" cy="169862"/>
          </a:xfrm>
          <a:prstGeom prst="roundRect">
            <a:avLst>
              <a:gd name="adj" fmla="val 10440"/>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2538" name="圆角矩形 11">
            <a:extLst>
              <a:ext uri="{FF2B5EF4-FFF2-40B4-BE49-F238E27FC236}">
                <a16:creationId xmlns:a16="http://schemas.microsoft.com/office/drawing/2014/main" id="{46D11B99-CCCE-4F4C-8BEA-34B13B866F1A}"/>
              </a:ext>
            </a:extLst>
          </p:cNvPr>
          <p:cNvSpPr>
            <a:spLocks noChangeArrowheads="1"/>
          </p:cNvSpPr>
          <p:nvPr/>
        </p:nvSpPr>
        <p:spPr bwMode="auto">
          <a:xfrm>
            <a:off x="708025" y="4770438"/>
            <a:ext cx="3319463" cy="169862"/>
          </a:xfrm>
          <a:prstGeom prst="roundRect">
            <a:avLst>
              <a:gd name="adj" fmla="val 10440"/>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2539" name="圆角矩形 12">
            <a:extLst>
              <a:ext uri="{FF2B5EF4-FFF2-40B4-BE49-F238E27FC236}">
                <a16:creationId xmlns:a16="http://schemas.microsoft.com/office/drawing/2014/main" id="{E0A0A3BB-8DB0-0043-9623-89F11C87A5C8}"/>
              </a:ext>
            </a:extLst>
          </p:cNvPr>
          <p:cNvSpPr>
            <a:spLocks noChangeArrowheads="1"/>
          </p:cNvSpPr>
          <p:nvPr/>
        </p:nvSpPr>
        <p:spPr bwMode="auto">
          <a:xfrm>
            <a:off x="690563" y="4460875"/>
            <a:ext cx="3319462" cy="169863"/>
          </a:xfrm>
          <a:prstGeom prst="roundRect">
            <a:avLst>
              <a:gd name="adj" fmla="val 10440"/>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680BA89D-184B-464D-B0FB-85124E27568B}"/>
              </a:ext>
            </a:extLst>
          </p:cNvPr>
          <p:cNvSpPr>
            <a:spLocks noChangeArrowheads="1"/>
          </p:cNvSpPr>
          <p:nvPr/>
        </p:nvSpPr>
        <p:spPr bwMode="auto">
          <a:xfrm>
            <a:off x="703263" y="1989138"/>
            <a:ext cx="7812087" cy="511175"/>
          </a:xfrm>
          <a:prstGeom prst="roundRect">
            <a:avLst/>
          </a:prstGeom>
          <a:solidFill>
            <a:schemeClr val="accent1">
              <a:lumMod val="60000"/>
              <a:lumOff val="40000"/>
            </a:schemeClr>
          </a:solidFill>
          <a:ln>
            <a:noFill/>
          </a:ln>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buFont typeface="Arial" panose="020B0604020202020204" pitchFamily="34" charset="0"/>
              <a:buNone/>
            </a:pPr>
            <a:r>
              <a:rPr lang="zh-CN" altLang="en-US" sz="2400" b="0">
                <a:solidFill>
                  <a:schemeClr val="bg1"/>
                </a:solidFill>
                <a:ea typeface="微软雅黑" panose="020B0503020204020204" pitchFamily="34" charset="-122"/>
                <a:sym typeface="+mn-lt"/>
              </a:rPr>
              <a:t>普通树（多叉树）若不转化为二叉树，则运算很难实现</a:t>
            </a:r>
          </a:p>
        </p:txBody>
      </p:sp>
      <p:sp>
        <p:nvSpPr>
          <p:cNvPr id="900104" name="Rectangle 8">
            <a:extLst>
              <a:ext uri="{FF2B5EF4-FFF2-40B4-BE49-F238E27FC236}">
                <a16:creationId xmlns:a16="http://schemas.microsoft.com/office/drawing/2014/main" id="{C8A5B7C9-F574-4E09-BE4F-F31C63E10ECA}"/>
              </a:ext>
            </a:extLst>
          </p:cNvPr>
          <p:cNvSpPr>
            <a:spLocks noChangeArrowheads="1"/>
          </p:cNvSpPr>
          <p:nvPr/>
        </p:nvSpPr>
        <p:spPr bwMode="auto">
          <a:xfrm>
            <a:off x="668338" y="2636838"/>
            <a:ext cx="7847012" cy="2209800"/>
          </a:xfrm>
          <a:prstGeom prst="roundRect">
            <a:avLst>
              <a:gd name="adj" fmla="val 7473"/>
            </a:avLst>
          </a:prstGeom>
          <a:solidFill>
            <a:schemeClr val="bg2">
              <a:lumMod val="20000"/>
              <a:lumOff val="80000"/>
            </a:schemeClr>
          </a:solidFill>
          <a:ln w="57150">
            <a:noFill/>
            <a:miter lim="800000"/>
            <a:headEnd/>
            <a:tailEnd/>
          </a:ln>
        </p:spPr>
        <p:txBody>
          <a:bodyPr/>
          <a:lstStyle>
            <a:lvl1pPr marL="476250" indent="-47625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a:lnSpc>
                <a:spcPct val="130000"/>
              </a:lnSpc>
              <a:spcBef>
                <a:spcPct val="20000"/>
              </a:spcBef>
              <a:buFont typeface="Arial" panose="020B0604020202020204" pitchFamily="34" charset="0"/>
              <a:buNone/>
            </a:pPr>
            <a:r>
              <a:rPr lang="zh-CN" altLang="en-US" sz="2400" b="0">
                <a:ea typeface="微软雅黑" panose="020B0503020204020204" pitchFamily="34" charset="-122"/>
                <a:sym typeface="+mn-lt"/>
              </a:rPr>
              <a:t>为何要重点研究每结点最多只有两个 “叉” 的树？</a:t>
            </a:r>
          </a:p>
          <a:p>
            <a:pPr>
              <a:lnSpc>
                <a:spcPct val="130000"/>
              </a:lnSpc>
              <a:spcBef>
                <a:spcPct val="20000"/>
              </a:spcBef>
              <a:buClr>
                <a:srgbClr val="FF0000"/>
              </a:buClr>
              <a:buFont typeface="Wingdings" pitchFamily="2" charset="2"/>
              <a:buChar char="ü"/>
            </a:pPr>
            <a:r>
              <a:rPr lang="zh-CN" altLang="en-US" sz="2400" b="0">
                <a:ea typeface="微软雅黑" panose="020B0503020204020204" pitchFamily="34" charset="-122"/>
                <a:sym typeface="+mn-lt"/>
              </a:rPr>
              <a:t>二叉树的结构最简单，规律性最强；</a:t>
            </a:r>
          </a:p>
          <a:p>
            <a:pPr>
              <a:lnSpc>
                <a:spcPct val="130000"/>
              </a:lnSpc>
              <a:spcBef>
                <a:spcPct val="20000"/>
              </a:spcBef>
              <a:buClr>
                <a:srgbClr val="FF0000"/>
              </a:buClr>
              <a:buFont typeface="Wingdings" pitchFamily="2" charset="2"/>
              <a:buChar char="ü"/>
            </a:pPr>
            <a:r>
              <a:rPr lang="zh-CN" altLang="en-US" sz="2400" b="0">
                <a:ea typeface="微软雅黑" panose="020B0503020204020204" pitchFamily="34" charset="-122"/>
                <a:sym typeface="+mn-lt"/>
              </a:rPr>
              <a:t>可以证明，所有树都能转为唯一对应的二叉树，不失一般性。</a:t>
            </a:r>
          </a:p>
        </p:txBody>
      </p:sp>
      <p:sp>
        <p:nvSpPr>
          <p:cNvPr id="5" name="Rectangle 16">
            <a:extLst>
              <a:ext uri="{FF2B5EF4-FFF2-40B4-BE49-F238E27FC236}">
                <a16:creationId xmlns:a16="http://schemas.microsoft.com/office/drawing/2014/main" id="{839A740C-BC51-4B7D-AADC-1068FE3C72E5}"/>
              </a:ext>
            </a:extLst>
          </p:cNvPr>
          <p:cNvSpPr>
            <a:spLocks noChangeArrowheads="1"/>
          </p:cNvSpPr>
          <p:nvPr/>
        </p:nvSpPr>
        <p:spPr bwMode="auto">
          <a:xfrm>
            <a:off x="827088" y="223838"/>
            <a:ext cx="31750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0104">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0010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00104">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0010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104"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7">
            <a:extLst>
              <a:ext uri="{FF2B5EF4-FFF2-40B4-BE49-F238E27FC236}">
                <a16:creationId xmlns:a16="http://schemas.microsoft.com/office/drawing/2014/main" id="{4289D58F-3FFD-7C41-9260-15A8376D4699}"/>
              </a:ext>
            </a:extLst>
          </p:cNvPr>
          <p:cNvSpPr>
            <a:spLocks noChangeArrowheads="1"/>
          </p:cNvSpPr>
          <p:nvPr/>
        </p:nvSpPr>
        <p:spPr bwMode="auto">
          <a:xfrm>
            <a:off x="0" y="3213100"/>
            <a:ext cx="9144000" cy="3168650"/>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45506" name="Rectangle 34">
            <a:extLst>
              <a:ext uri="{FF2B5EF4-FFF2-40B4-BE49-F238E27FC236}">
                <a16:creationId xmlns:a16="http://schemas.microsoft.com/office/drawing/2014/main" id="{6C73A5A7-FAC2-4904-B5DC-1E84309423E6}"/>
              </a:ext>
            </a:extLst>
          </p:cNvPr>
          <p:cNvSpPr>
            <a:spLocks noChangeArrowheads="1"/>
          </p:cNvSpPr>
          <p:nvPr/>
        </p:nvSpPr>
        <p:spPr bwMode="auto">
          <a:xfrm>
            <a:off x="827088" y="1046163"/>
            <a:ext cx="7254875" cy="1862137"/>
          </a:xfrm>
          <a:prstGeom prst="rect">
            <a:avLst/>
          </a:prstGeom>
          <a:no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50000"/>
              </a:spcBef>
            </a:pPr>
            <a:r>
              <a:rPr kumimoji="1" lang="zh-CN" altLang="en-US" sz="3200" b="0">
                <a:ea typeface="微软雅黑" panose="020B0503020204020204" pitchFamily="34" charset="-122"/>
                <a:sym typeface="+mn-lt"/>
              </a:rPr>
              <a:t>二叉树基本特点：</a:t>
            </a:r>
          </a:p>
          <a:p>
            <a:pPr lvl="1" eaLnBrk="1" hangingPunct="1">
              <a:spcBef>
                <a:spcPct val="50000"/>
              </a:spcBef>
              <a:buClr>
                <a:srgbClr val="FF0000"/>
              </a:buClr>
              <a:buFontTx/>
              <a:buChar char="•"/>
            </a:pPr>
            <a:r>
              <a:rPr kumimoji="1" lang="zh-CN" altLang="en-US" b="0">
                <a:ea typeface="微软雅黑" panose="020B0503020204020204" pitchFamily="34" charset="-122"/>
                <a:sym typeface="+mn-lt"/>
              </a:rPr>
              <a:t>    结点的度小于等于</a:t>
            </a:r>
            <a:r>
              <a:rPr kumimoji="1" lang="en-US" altLang="zh-CN" b="0">
                <a:ea typeface="微软雅黑" panose="020B0503020204020204" pitchFamily="34" charset="-122"/>
                <a:sym typeface="+mn-lt"/>
              </a:rPr>
              <a:t>2</a:t>
            </a:r>
          </a:p>
          <a:p>
            <a:pPr lvl="1" eaLnBrk="1" hangingPunct="1">
              <a:spcBef>
                <a:spcPct val="50000"/>
              </a:spcBef>
              <a:buClr>
                <a:srgbClr val="FF0000"/>
              </a:buClr>
              <a:buFontTx/>
              <a:buChar char="•"/>
            </a:pPr>
            <a:r>
              <a:rPr kumimoji="1" lang="zh-CN" altLang="en-US" b="0">
                <a:ea typeface="微软雅黑" panose="020B0503020204020204" pitchFamily="34" charset="-122"/>
                <a:sym typeface="+mn-lt"/>
              </a:rPr>
              <a:t>    有序树（子树有序，不能颠倒）</a:t>
            </a:r>
          </a:p>
        </p:txBody>
      </p:sp>
      <p:grpSp>
        <p:nvGrpSpPr>
          <p:cNvPr id="2" name="Group 35">
            <a:extLst>
              <a:ext uri="{FF2B5EF4-FFF2-40B4-BE49-F238E27FC236}">
                <a16:creationId xmlns:a16="http://schemas.microsoft.com/office/drawing/2014/main" id="{42D4CD98-F4C2-FA45-97DB-66117E0EDD76}"/>
              </a:ext>
            </a:extLst>
          </p:cNvPr>
          <p:cNvGrpSpPr>
            <a:grpSpLocks/>
          </p:cNvGrpSpPr>
          <p:nvPr/>
        </p:nvGrpSpPr>
        <p:grpSpPr bwMode="auto">
          <a:xfrm>
            <a:off x="1189038" y="3605213"/>
            <a:ext cx="6765925" cy="2382837"/>
            <a:chOff x="757" y="2855"/>
            <a:chExt cx="4263" cy="1501"/>
          </a:xfrm>
        </p:grpSpPr>
        <p:sp>
          <p:nvSpPr>
            <p:cNvPr id="745508" name="Text Box 36">
              <a:extLst>
                <a:ext uri="{FF2B5EF4-FFF2-40B4-BE49-F238E27FC236}">
                  <a16:creationId xmlns:a16="http://schemas.microsoft.com/office/drawing/2014/main" id="{F93790B6-B364-4DA0-96DA-4EDD19B53D6A}"/>
                </a:ext>
              </a:extLst>
            </p:cNvPr>
            <p:cNvSpPr txBox="1">
              <a:spLocks noChangeArrowheads="1"/>
            </p:cNvSpPr>
            <p:nvPr/>
          </p:nvSpPr>
          <p:spPr bwMode="auto">
            <a:xfrm>
              <a:off x="1235" y="3991"/>
              <a:ext cx="3384" cy="365"/>
            </a:xfrm>
            <a:prstGeom prst="rect">
              <a:avLst/>
            </a:prstGeom>
            <a:no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r>
                <a:rPr kumimoji="1" lang="zh-CN" altLang="en-US" sz="3200" b="0">
                  <a:ea typeface="微软雅黑" panose="020B0503020204020204" pitchFamily="34" charset="-122"/>
                  <a:sym typeface="+mn-lt"/>
                </a:rPr>
                <a:t>二叉树的五种不同形态</a:t>
              </a:r>
              <a:endParaRPr kumimoji="1" lang="zh-CN" altLang="en-US" sz="2400" b="0">
                <a:ea typeface="微软雅黑" panose="020B0503020204020204" pitchFamily="34" charset="-122"/>
                <a:sym typeface="+mn-lt"/>
              </a:endParaRPr>
            </a:p>
          </p:txBody>
        </p:sp>
        <p:pic>
          <p:nvPicPr>
            <p:cNvPr id="24583" name="Picture 37">
              <a:extLst>
                <a:ext uri="{FF2B5EF4-FFF2-40B4-BE49-F238E27FC236}">
                  <a16:creationId xmlns:a16="http://schemas.microsoft.com/office/drawing/2014/main" id="{0D1276EB-74F6-2B4A-8BCC-6D0FE71BE7E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7" y="2855"/>
              <a:ext cx="4263" cy="1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Rectangle 16">
            <a:extLst>
              <a:ext uri="{FF2B5EF4-FFF2-40B4-BE49-F238E27FC236}">
                <a16:creationId xmlns:a16="http://schemas.microsoft.com/office/drawing/2014/main" id="{4EA5CAAE-7110-4A46-B18B-82AB5C529F80}"/>
              </a:ext>
            </a:extLst>
          </p:cNvPr>
          <p:cNvSpPr>
            <a:spLocks noChangeArrowheads="1"/>
          </p:cNvSpPr>
          <p:nvPr/>
        </p:nvSpPr>
        <p:spPr bwMode="auto">
          <a:xfrm>
            <a:off x="827088" y="223838"/>
            <a:ext cx="31750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二叉树的定义</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2">
            <a:extLst>
              <a:ext uri="{FF2B5EF4-FFF2-40B4-BE49-F238E27FC236}">
                <a16:creationId xmlns:a16="http://schemas.microsoft.com/office/drawing/2014/main" id="{93233F3E-9AC2-D94A-9524-3B8CB2489E86}"/>
              </a:ext>
            </a:extLst>
          </p:cNvPr>
          <p:cNvSpPr>
            <a:spLocks noChangeArrowheads="1"/>
          </p:cNvSpPr>
          <p:nvPr/>
        </p:nvSpPr>
        <p:spPr bwMode="auto">
          <a:xfrm>
            <a:off x="0" y="2844800"/>
            <a:ext cx="9144000" cy="2636838"/>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47531" name="Rectangle 11">
            <a:extLst>
              <a:ext uri="{FF2B5EF4-FFF2-40B4-BE49-F238E27FC236}">
                <a16:creationId xmlns:a16="http://schemas.microsoft.com/office/drawing/2014/main" id="{266EE7F7-AAD8-4018-807B-64697DBCAC98}"/>
              </a:ext>
            </a:extLst>
          </p:cNvPr>
          <p:cNvSpPr>
            <a:spLocks noChangeArrowheads="1"/>
          </p:cNvSpPr>
          <p:nvPr/>
        </p:nvSpPr>
        <p:spPr bwMode="auto">
          <a:xfrm>
            <a:off x="119063" y="1111250"/>
            <a:ext cx="9144000" cy="519113"/>
          </a:xfrm>
          <a:prstGeom prst="rect">
            <a:avLst/>
          </a:prstGeom>
          <a:no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pPr>
            <a:r>
              <a:rPr kumimoji="1" lang="zh-CN" altLang="en-US" b="0">
                <a:solidFill>
                  <a:schemeClr val="tx2"/>
                </a:solidFill>
                <a:ea typeface="微软雅黑" panose="020B0503020204020204" pitchFamily="34" charset="-122"/>
                <a:sym typeface="+mn-lt"/>
              </a:rPr>
              <a:t>具有</a:t>
            </a:r>
            <a:r>
              <a:rPr kumimoji="1" lang="en-US" altLang="zh-CN" b="0">
                <a:solidFill>
                  <a:schemeClr val="tx2"/>
                </a:solidFill>
                <a:ea typeface="微软雅黑" panose="020B0503020204020204" pitchFamily="34" charset="-122"/>
                <a:sym typeface="+mn-lt"/>
              </a:rPr>
              <a:t>3</a:t>
            </a:r>
            <a:r>
              <a:rPr kumimoji="1" lang="zh-CN" altLang="en-US" b="0">
                <a:solidFill>
                  <a:schemeClr val="tx2"/>
                </a:solidFill>
                <a:ea typeface="微软雅黑" panose="020B0503020204020204" pitchFamily="34" charset="-122"/>
                <a:sym typeface="+mn-lt"/>
              </a:rPr>
              <a:t>个结点的二叉树可能有几种不同形态？普通树呢？ </a:t>
            </a:r>
          </a:p>
        </p:txBody>
      </p:sp>
      <p:grpSp>
        <p:nvGrpSpPr>
          <p:cNvPr id="2" name="Group 44">
            <a:extLst>
              <a:ext uri="{FF2B5EF4-FFF2-40B4-BE49-F238E27FC236}">
                <a16:creationId xmlns:a16="http://schemas.microsoft.com/office/drawing/2014/main" id="{E3B9D699-0AF6-CB49-86E6-E301A4CB08F9}"/>
              </a:ext>
            </a:extLst>
          </p:cNvPr>
          <p:cNvGrpSpPr>
            <a:grpSpLocks/>
          </p:cNvGrpSpPr>
          <p:nvPr/>
        </p:nvGrpSpPr>
        <p:grpSpPr bwMode="auto">
          <a:xfrm>
            <a:off x="347663" y="3251200"/>
            <a:ext cx="8305800" cy="1725613"/>
            <a:chOff x="432" y="1436"/>
            <a:chExt cx="4224" cy="816"/>
          </a:xfrm>
        </p:grpSpPr>
        <p:grpSp>
          <p:nvGrpSpPr>
            <p:cNvPr id="25607" name="Group 12">
              <a:extLst>
                <a:ext uri="{FF2B5EF4-FFF2-40B4-BE49-F238E27FC236}">
                  <a16:creationId xmlns:a16="http://schemas.microsoft.com/office/drawing/2014/main" id="{9CE7E704-20F1-874E-9E50-82948943C97A}"/>
                </a:ext>
              </a:extLst>
            </p:cNvPr>
            <p:cNvGrpSpPr>
              <a:grpSpLocks/>
            </p:cNvGrpSpPr>
            <p:nvPr/>
          </p:nvGrpSpPr>
          <p:grpSpPr bwMode="auto">
            <a:xfrm>
              <a:off x="432" y="1436"/>
              <a:ext cx="864" cy="528"/>
              <a:chOff x="2736" y="2526"/>
              <a:chExt cx="960" cy="536"/>
            </a:xfrm>
          </p:grpSpPr>
          <p:sp>
            <p:nvSpPr>
              <p:cNvPr id="28677" name="Oval 13">
                <a:extLst>
                  <a:ext uri="{FF2B5EF4-FFF2-40B4-BE49-F238E27FC236}">
                    <a16:creationId xmlns:a16="http://schemas.microsoft.com/office/drawing/2014/main" id="{BBD718FD-8829-4D51-A203-36B598C86BF1}"/>
                  </a:ext>
                </a:extLst>
              </p:cNvPr>
              <p:cNvSpPr>
                <a:spLocks noChangeArrowheads="1"/>
              </p:cNvSpPr>
              <p:nvPr/>
            </p:nvSpPr>
            <p:spPr bwMode="auto">
              <a:xfrm>
                <a:off x="3096" y="2526"/>
                <a:ext cx="190" cy="182"/>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78" name="Line 14">
                <a:extLst>
                  <a:ext uri="{FF2B5EF4-FFF2-40B4-BE49-F238E27FC236}">
                    <a16:creationId xmlns:a16="http://schemas.microsoft.com/office/drawing/2014/main" id="{01E2D3DC-D274-4FF6-9AC9-2076B9F0B064}"/>
                  </a:ext>
                </a:extLst>
              </p:cNvPr>
              <p:cNvSpPr>
                <a:spLocks noChangeShapeType="1"/>
              </p:cNvSpPr>
              <p:nvPr/>
            </p:nvSpPr>
            <p:spPr bwMode="auto">
              <a:xfrm flipH="1">
                <a:off x="2837" y="2682"/>
                <a:ext cx="292" cy="2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3" name="Line 15">
                <a:extLst>
                  <a:ext uri="{FF2B5EF4-FFF2-40B4-BE49-F238E27FC236}">
                    <a16:creationId xmlns:a16="http://schemas.microsoft.com/office/drawing/2014/main" id="{56640466-AF52-4105-B72C-DD722D675979}"/>
                  </a:ext>
                </a:extLst>
              </p:cNvPr>
              <p:cNvSpPr>
                <a:spLocks noChangeShapeType="1"/>
              </p:cNvSpPr>
              <p:nvPr/>
            </p:nvSpPr>
            <p:spPr bwMode="auto">
              <a:xfrm>
                <a:off x="3267" y="2682"/>
                <a:ext cx="309"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 name="Text Box 16">
                <a:extLst>
                  <a:ext uri="{FF2B5EF4-FFF2-40B4-BE49-F238E27FC236}">
                    <a16:creationId xmlns:a16="http://schemas.microsoft.com/office/drawing/2014/main" id="{B6DA11EE-CE2B-442C-A364-33630E8665BB}"/>
                  </a:ext>
                </a:extLst>
              </p:cNvPr>
              <p:cNvSpPr txBox="1">
                <a:spLocks noChangeArrowheads="1"/>
              </p:cNvSpPr>
              <p:nvPr/>
            </p:nvSpPr>
            <p:spPr bwMode="auto">
              <a:xfrm>
                <a:off x="3106" y="2526"/>
                <a:ext cx="14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TW" altLang="en-US" sz="2400">
                    <a:latin typeface="+mn-lt"/>
                    <a:ea typeface="+mn-ea"/>
                    <a:cs typeface="+mn-ea"/>
                    <a:sym typeface="+mn-lt"/>
                  </a:rPr>
                  <a:t> </a:t>
                </a:r>
              </a:p>
            </p:txBody>
          </p:sp>
          <p:sp>
            <p:nvSpPr>
              <p:cNvPr id="5" name="Oval 17">
                <a:extLst>
                  <a:ext uri="{FF2B5EF4-FFF2-40B4-BE49-F238E27FC236}">
                    <a16:creationId xmlns:a16="http://schemas.microsoft.com/office/drawing/2014/main" id="{0D204F40-15D1-42CD-90A5-9DCD45D1A4F7}"/>
                  </a:ext>
                </a:extLst>
              </p:cNvPr>
              <p:cNvSpPr>
                <a:spLocks noChangeArrowheads="1"/>
              </p:cNvSpPr>
              <p:nvPr/>
            </p:nvSpPr>
            <p:spPr bwMode="auto">
              <a:xfrm>
                <a:off x="3506" y="2880"/>
                <a:ext cx="190" cy="182"/>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 name="Oval 18">
                <a:extLst>
                  <a:ext uri="{FF2B5EF4-FFF2-40B4-BE49-F238E27FC236}">
                    <a16:creationId xmlns:a16="http://schemas.microsoft.com/office/drawing/2014/main" id="{4CD19C87-0FFD-4A8D-A927-7B41044EDDB6}"/>
                  </a:ext>
                </a:extLst>
              </p:cNvPr>
              <p:cNvSpPr>
                <a:spLocks noChangeArrowheads="1"/>
              </p:cNvSpPr>
              <p:nvPr/>
            </p:nvSpPr>
            <p:spPr bwMode="auto">
              <a:xfrm>
                <a:off x="2736" y="2880"/>
                <a:ext cx="190" cy="182"/>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25608" name="Group 19">
              <a:extLst>
                <a:ext uri="{FF2B5EF4-FFF2-40B4-BE49-F238E27FC236}">
                  <a16:creationId xmlns:a16="http://schemas.microsoft.com/office/drawing/2014/main" id="{036BCC08-817C-1048-8105-9C6E8FE59523}"/>
                </a:ext>
              </a:extLst>
            </p:cNvPr>
            <p:cNvGrpSpPr>
              <a:grpSpLocks/>
            </p:cNvGrpSpPr>
            <p:nvPr/>
          </p:nvGrpSpPr>
          <p:grpSpPr bwMode="auto">
            <a:xfrm>
              <a:off x="1537" y="1436"/>
              <a:ext cx="623" cy="720"/>
              <a:chOff x="1296" y="3360"/>
              <a:chExt cx="623" cy="720"/>
            </a:xfrm>
          </p:grpSpPr>
          <p:sp>
            <p:nvSpPr>
              <p:cNvPr id="28684" name="Oval 20">
                <a:extLst>
                  <a:ext uri="{FF2B5EF4-FFF2-40B4-BE49-F238E27FC236}">
                    <a16:creationId xmlns:a16="http://schemas.microsoft.com/office/drawing/2014/main" id="{7859A090-3EB7-4212-BC18-7F3A6AE827D2}"/>
                  </a:ext>
                </a:extLst>
              </p:cNvPr>
              <p:cNvSpPr>
                <a:spLocks noChangeArrowheads="1"/>
              </p:cNvSpPr>
              <p:nvPr/>
            </p:nvSpPr>
            <p:spPr bwMode="auto">
              <a:xfrm>
                <a:off x="1776" y="3360"/>
                <a:ext cx="143" cy="15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28685" name="Line 21">
                <a:extLst>
                  <a:ext uri="{FF2B5EF4-FFF2-40B4-BE49-F238E27FC236}">
                    <a16:creationId xmlns:a16="http://schemas.microsoft.com/office/drawing/2014/main" id="{889D2992-968A-4B50-B9D0-ADE63033CCAD}"/>
                  </a:ext>
                </a:extLst>
              </p:cNvPr>
              <p:cNvSpPr>
                <a:spLocks noChangeShapeType="1"/>
              </p:cNvSpPr>
              <p:nvPr/>
            </p:nvSpPr>
            <p:spPr bwMode="auto">
              <a:xfrm flipH="1">
                <a:off x="1632" y="3456"/>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86" name="Oval 22">
                <a:extLst>
                  <a:ext uri="{FF2B5EF4-FFF2-40B4-BE49-F238E27FC236}">
                    <a16:creationId xmlns:a16="http://schemas.microsoft.com/office/drawing/2014/main" id="{71EA8D34-445F-49FC-8D5E-7B329E86FCB0}"/>
                  </a:ext>
                </a:extLst>
              </p:cNvPr>
              <p:cNvSpPr>
                <a:spLocks noChangeArrowheads="1"/>
              </p:cNvSpPr>
              <p:nvPr/>
            </p:nvSpPr>
            <p:spPr bwMode="auto">
              <a:xfrm>
                <a:off x="1536" y="3648"/>
                <a:ext cx="144" cy="149"/>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87" name="Oval 23">
                <a:extLst>
                  <a:ext uri="{FF2B5EF4-FFF2-40B4-BE49-F238E27FC236}">
                    <a16:creationId xmlns:a16="http://schemas.microsoft.com/office/drawing/2014/main" id="{B1178626-8870-42EC-9858-D4B2F29EEA7E}"/>
                  </a:ext>
                </a:extLst>
              </p:cNvPr>
              <p:cNvSpPr>
                <a:spLocks noChangeArrowheads="1"/>
              </p:cNvSpPr>
              <p:nvPr/>
            </p:nvSpPr>
            <p:spPr bwMode="auto">
              <a:xfrm>
                <a:off x="1296" y="3936"/>
                <a:ext cx="142" cy="1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88" name="Line 24">
                <a:extLst>
                  <a:ext uri="{FF2B5EF4-FFF2-40B4-BE49-F238E27FC236}">
                    <a16:creationId xmlns:a16="http://schemas.microsoft.com/office/drawing/2014/main" id="{20C38CD6-0A70-47C6-AC60-C22FFEE48494}"/>
                  </a:ext>
                </a:extLst>
              </p:cNvPr>
              <p:cNvSpPr>
                <a:spLocks noChangeShapeType="1"/>
              </p:cNvSpPr>
              <p:nvPr/>
            </p:nvSpPr>
            <p:spPr bwMode="auto">
              <a:xfrm flipH="1">
                <a:off x="1392" y="3744"/>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25609" name="Group 25">
              <a:extLst>
                <a:ext uri="{FF2B5EF4-FFF2-40B4-BE49-F238E27FC236}">
                  <a16:creationId xmlns:a16="http://schemas.microsoft.com/office/drawing/2014/main" id="{EC188059-71D9-2949-A8D2-96C2776BB2DA}"/>
                </a:ext>
              </a:extLst>
            </p:cNvPr>
            <p:cNvGrpSpPr>
              <a:grpSpLocks/>
            </p:cNvGrpSpPr>
            <p:nvPr/>
          </p:nvGrpSpPr>
          <p:grpSpPr bwMode="auto">
            <a:xfrm>
              <a:off x="3266" y="1436"/>
              <a:ext cx="622" cy="816"/>
              <a:chOff x="2352" y="3360"/>
              <a:chExt cx="622" cy="816"/>
            </a:xfrm>
          </p:grpSpPr>
          <p:sp>
            <p:nvSpPr>
              <p:cNvPr id="28690" name="Oval 26">
                <a:extLst>
                  <a:ext uri="{FF2B5EF4-FFF2-40B4-BE49-F238E27FC236}">
                    <a16:creationId xmlns:a16="http://schemas.microsoft.com/office/drawing/2014/main" id="{693EE63A-8BBB-4766-BCC8-94442BE2DAA4}"/>
                  </a:ext>
                </a:extLst>
              </p:cNvPr>
              <p:cNvSpPr>
                <a:spLocks noChangeArrowheads="1"/>
              </p:cNvSpPr>
              <p:nvPr/>
            </p:nvSpPr>
            <p:spPr bwMode="auto">
              <a:xfrm>
                <a:off x="2832" y="4032"/>
                <a:ext cx="142" cy="1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1" name="Oval 27">
                <a:extLst>
                  <a:ext uri="{FF2B5EF4-FFF2-40B4-BE49-F238E27FC236}">
                    <a16:creationId xmlns:a16="http://schemas.microsoft.com/office/drawing/2014/main" id="{503C06FE-895A-4883-B363-C9EBF428C2C8}"/>
                  </a:ext>
                </a:extLst>
              </p:cNvPr>
              <p:cNvSpPr>
                <a:spLocks noChangeArrowheads="1"/>
              </p:cNvSpPr>
              <p:nvPr/>
            </p:nvSpPr>
            <p:spPr bwMode="auto">
              <a:xfrm>
                <a:off x="2592" y="3696"/>
                <a:ext cx="145" cy="14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2" name="Oval 28">
                <a:extLst>
                  <a:ext uri="{FF2B5EF4-FFF2-40B4-BE49-F238E27FC236}">
                    <a16:creationId xmlns:a16="http://schemas.microsoft.com/office/drawing/2014/main" id="{0BA61D58-7AEA-4FB0-9B7B-7E8C71C3EFA6}"/>
                  </a:ext>
                </a:extLst>
              </p:cNvPr>
              <p:cNvSpPr>
                <a:spLocks noChangeArrowheads="1"/>
              </p:cNvSpPr>
              <p:nvPr/>
            </p:nvSpPr>
            <p:spPr bwMode="auto">
              <a:xfrm>
                <a:off x="2352" y="3360"/>
                <a:ext cx="142" cy="1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3" name="Line 29">
                <a:extLst>
                  <a:ext uri="{FF2B5EF4-FFF2-40B4-BE49-F238E27FC236}">
                    <a16:creationId xmlns:a16="http://schemas.microsoft.com/office/drawing/2014/main" id="{AFDA678E-30BE-4511-A0C9-2E7FF0429B62}"/>
                  </a:ext>
                </a:extLst>
              </p:cNvPr>
              <p:cNvSpPr>
                <a:spLocks noChangeShapeType="1"/>
              </p:cNvSpPr>
              <p:nvPr/>
            </p:nvSpPr>
            <p:spPr bwMode="auto">
              <a:xfrm>
                <a:off x="2495" y="3504"/>
                <a:ext cx="145"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4" name="Line 30">
                <a:extLst>
                  <a:ext uri="{FF2B5EF4-FFF2-40B4-BE49-F238E27FC236}">
                    <a16:creationId xmlns:a16="http://schemas.microsoft.com/office/drawing/2014/main" id="{1273D4F0-4075-4FB8-8178-F04B8F6F2850}"/>
                  </a:ext>
                </a:extLst>
              </p:cNvPr>
              <p:cNvSpPr>
                <a:spLocks noChangeShapeType="1"/>
              </p:cNvSpPr>
              <p:nvPr/>
            </p:nvSpPr>
            <p:spPr bwMode="auto">
              <a:xfrm>
                <a:off x="2736" y="3840"/>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25610" name="Group 31">
              <a:extLst>
                <a:ext uri="{FF2B5EF4-FFF2-40B4-BE49-F238E27FC236}">
                  <a16:creationId xmlns:a16="http://schemas.microsoft.com/office/drawing/2014/main" id="{FB1A235C-A398-864C-A64A-A6A90AF40F27}"/>
                </a:ext>
              </a:extLst>
            </p:cNvPr>
            <p:cNvGrpSpPr>
              <a:grpSpLocks/>
            </p:cNvGrpSpPr>
            <p:nvPr/>
          </p:nvGrpSpPr>
          <p:grpSpPr bwMode="auto">
            <a:xfrm>
              <a:off x="4272" y="1436"/>
              <a:ext cx="384" cy="768"/>
              <a:chOff x="3744" y="3264"/>
              <a:chExt cx="384" cy="768"/>
            </a:xfrm>
          </p:grpSpPr>
          <p:sp>
            <p:nvSpPr>
              <p:cNvPr id="28696" name="Line 32">
                <a:extLst>
                  <a:ext uri="{FF2B5EF4-FFF2-40B4-BE49-F238E27FC236}">
                    <a16:creationId xmlns:a16="http://schemas.microsoft.com/office/drawing/2014/main" id="{897B9A6F-BF8A-4A07-B7A6-01632C162549}"/>
                  </a:ext>
                </a:extLst>
              </p:cNvPr>
              <p:cNvSpPr>
                <a:spLocks noChangeShapeType="1"/>
              </p:cNvSpPr>
              <p:nvPr/>
            </p:nvSpPr>
            <p:spPr bwMode="auto">
              <a:xfrm flipH="1">
                <a:off x="3840" y="3744"/>
                <a:ext cx="145"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7" name="Oval 33">
                <a:extLst>
                  <a:ext uri="{FF2B5EF4-FFF2-40B4-BE49-F238E27FC236}">
                    <a16:creationId xmlns:a16="http://schemas.microsoft.com/office/drawing/2014/main" id="{B6E9E2E8-B657-477E-8336-D42722D04066}"/>
                  </a:ext>
                </a:extLst>
              </p:cNvPr>
              <p:cNvSpPr>
                <a:spLocks noChangeArrowheads="1"/>
              </p:cNvSpPr>
              <p:nvPr/>
            </p:nvSpPr>
            <p:spPr bwMode="auto">
              <a:xfrm>
                <a:off x="3744" y="3888"/>
                <a:ext cx="142" cy="1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8" name="Oval 34">
                <a:extLst>
                  <a:ext uri="{FF2B5EF4-FFF2-40B4-BE49-F238E27FC236}">
                    <a16:creationId xmlns:a16="http://schemas.microsoft.com/office/drawing/2014/main" id="{7112DA08-5EEE-4FB1-8B08-33D9D5EC9C3E}"/>
                  </a:ext>
                </a:extLst>
              </p:cNvPr>
              <p:cNvSpPr>
                <a:spLocks noChangeArrowheads="1"/>
              </p:cNvSpPr>
              <p:nvPr/>
            </p:nvSpPr>
            <p:spPr bwMode="auto">
              <a:xfrm>
                <a:off x="3986" y="3600"/>
                <a:ext cx="142" cy="14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9" name="Oval 35">
                <a:extLst>
                  <a:ext uri="{FF2B5EF4-FFF2-40B4-BE49-F238E27FC236}">
                    <a16:creationId xmlns:a16="http://schemas.microsoft.com/office/drawing/2014/main" id="{C115ADA9-56A6-47FE-8A2F-E7FA5535568B}"/>
                  </a:ext>
                </a:extLst>
              </p:cNvPr>
              <p:cNvSpPr>
                <a:spLocks noChangeArrowheads="1"/>
              </p:cNvSpPr>
              <p:nvPr/>
            </p:nvSpPr>
            <p:spPr bwMode="auto">
              <a:xfrm>
                <a:off x="3745" y="3264"/>
                <a:ext cx="145" cy="1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700" name="Line 36">
                <a:extLst>
                  <a:ext uri="{FF2B5EF4-FFF2-40B4-BE49-F238E27FC236}">
                    <a16:creationId xmlns:a16="http://schemas.microsoft.com/office/drawing/2014/main" id="{721CB391-968F-44C3-A6B4-0745EDBB3DCE}"/>
                  </a:ext>
                </a:extLst>
              </p:cNvPr>
              <p:cNvSpPr>
                <a:spLocks noChangeShapeType="1"/>
              </p:cNvSpPr>
              <p:nvPr/>
            </p:nvSpPr>
            <p:spPr bwMode="auto">
              <a:xfrm>
                <a:off x="3890" y="3408"/>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25611" name="Group 37">
              <a:extLst>
                <a:ext uri="{FF2B5EF4-FFF2-40B4-BE49-F238E27FC236}">
                  <a16:creationId xmlns:a16="http://schemas.microsoft.com/office/drawing/2014/main" id="{DF031BD5-466A-824D-AAFA-5E03066E2F51}"/>
                </a:ext>
              </a:extLst>
            </p:cNvPr>
            <p:cNvGrpSpPr>
              <a:grpSpLocks/>
            </p:cNvGrpSpPr>
            <p:nvPr/>
          </p:nvGrpSpPr>
          <p:grpSpPr bwMode="auto">
            <a:xfrm>
              <a:off x="2545" y="1484"/>
              <a:ext cx="383" cy="720"/>
              <a:chOff x="2353" y="3264"/>
              <a:chExt cx="383" cy="720"/>
            </a:xfrm>
          </p:grpSpPr>
          <p:sp>
            <p:nvSpPr>
              <p:cNvPr id="28702" name="Line 38">
                <a:extLst>
                  <a:ext uri="{FF2B5EF4-FFF2-40B4-BE49-F238E27FC236}">
                    <a16:creationId xmlns:a16="http://schemas.microsoft.com/office/drawing/2014/main" id="{140E0C8D-7798-4F26-ABF6-334232DB0C19}"/>
                  </a:ext>
                </a:extLst>
              </p:cNvPr>
              <p:cNvSpPr>
                <a:spLocks noChangeShapeType="1"/>
              </p:cNvSpPr>
              <p:nvPr/>
            </p:nvSpPr>
            <p:spPr bwMode="auto">
              <a:xfrm>
                <a:off x="2496" y="3696"/>
                <a:ext cx="145"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703" name="Oval 39">
                <a:extLst>
                  <a:ext uri="{FF2B5EF4-FFF2-40B4-BE49-F238E27FC236}">
                    <a16:creationId xmlns:a16="http://schemas.microsoft.com/office/drawing/2014/main" id="{346AB0CD-94BB-41B1-A067-45591BFB9BC1}"/>
                  </a:ext>
                </a:extLst>
              </p:cNvPr>
              <p:cNvSpPr>
                <a:spLocks noChangeArrowheads="1"/>
              </p:cNvSpPr>
              <p:nvPr/>
            </p:nvSpPr>
            <p:spPr bwMode="auto">
              <a:xfrm>
                <a:off x="2593" y="3264"/>
                <a:ext cx="143" cy="15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28704" name="Line 40">
                <a:extLst>
                  <a:ext uri="{FF2B5EF4-FFF2-40B4-BE49-F238E27FC236}">
                    <a16:creationId xmlns:a16="http://schemas.microsoft.com/office/drawing/2014/main" id="{F7AB9D2A-E9BB-4948-862F-1EC6F97B72C1}"/>
                  </a:ext>
                </a:extLst>
              </p:cNvPr>
              <p:cNvSpPr>
                <a:spLocks noChangeShapeType="1"/>
              </p:cNvSpPr>
              <p:nvPr/>
            </p:nvSpPr>
            <p:spPr bwMode="auto">
              <a:xfrm flipH="1">
                <a:off x="2449" y="3360"/>
                <a:ext cx="145"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705" name="Oval 41">
                <a:extLst>
                  <a:ext uri="{FF2B5EF4-FFF2-40B4-BE49-F238E27FC236}">
                    <a16:creationId xmlns:a16="http://schemas.microsoft.com/office/drawing/2014/main" id="{495E9531-D620-4776-B2AB-F9DF08F1D841}"/>
                  </a:ext>
                </a:extLst>
              </p:cNvPr>
              <p:cNvSpPr>
                <a:spLocks noChangeArrowheads="1"/>
              </p:cNvSpPr>
              <p:nvPr/>
            </p:nvSpPr>
            <p:spPr bwMode="auto">
              <a:xfrm>
                <a:off x="2353" y="3552"/>
                <a:ext cx="145" cy="149"/>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706" name="Oval 42">
                <a:extLst>
                  <a:ext uri="{FF2B5EF4-FFF2-40B4-BE49-F238E27FC236}">
                    <a16:creationId xmlns:a16="http://schemas.microsoft.com/office/drawing/2014/main" id="{8E1F287A-BFB8-409B-87A9-2017B7F0F4DC}"/>
                  </a:ext>
                </a:extLst>
              </p:cNvPr>
              <p:cNvSpPr>
                <a:spLocks noChangeArrowheads="1"/>
              </p:cNvSpPr>
              <p:nvPr/>
            </p:nvSpPr>
            <p:spPr bwMode="auto">
              <a:xfrm>
                <a:off x="2592" y="3840"/>
                <a:ext cx="145" cy="1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grpSp>
      <p:sp>
        <p:nvSpPr>
          <p:cNvPr id="28707" name="Rectangle 43">
            <a:extLst>
              <a:ext uri="{FF2B5EF4-FFF2-40B4-BE49-F238E27FC236}">
                <a16:creationId xmlns:a16="http://schemas.microsoft.com/office/drawing/2014/main" id="{4DB63BAD-F2FD-4E78-AF8F-C42FA352299D}"/>
              </a:ext>
            </a:extLst>
          </p:cNvPr>
          <p:cNvSpPr>
            <a:spLocks noChangeArrowheads="1"/>
          </p:cNvSpPr>
          <p:nvPr/>
        </p:nvSpPr>
        <p:spPr bwMode="auto">
          <a:xfrm>
            <a:off x="785813" y="13970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n-lt"/>
                <a:ea typeface="+mn-ea"/>
                <a:cs typeface="+mn-ea"/>
                <a:sym typeface="+mn-lt"/>
              </a:rPr>
              <a:t>练习</a:t>
            </a:r>
          </a:p>
        </p:txBody>
      </p:sp>
      <p:sp>
        <p:nvSpPr>
          <p:cNvPr id="747565" name="Rectangle 45">
            <a:extLst>
              <a:ext uri="{FF2B5EF4-FFF2-40B4-BE49-F238E27FC236}">
                <a16:creationId xmlns:a16="http://schemas.microsoft.com/office/drawing/2014/main" id="{24595991-78B3-4C59-9472-02D65EA5C834}"/>
              </a:ext>
            </a:extLst>
          </p:cNvPr>
          <p:cNvSpPr>
            <a:spLocks noChangeArrowheads="1"/>
          </p:cNvSpPr>
          <p:nvPr/>
        </p:nvSpPr>
        <p:spPr bwMode="auto">
          <a:xfrm>
            <a:off x="7234238" y="2076450"/>
            <a:ext cx="1606550" cy="522288"/>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spcBef>
                <a:spcPct val="20000"/>
              </a:spcBef>
              <a:buFont typeface="Arial" panose="020B0604020202020204" pitchFamily="34" charset="0"/>
              <a:buNone/>
              <a:defRPr/>
            </a:pPr>
            <a:r>
              <a:rPr lang="en-US" altLang="zh-CN" dirty="0">
                <a:latin typeface="+mn-lt"/>
                <a:ea typeface="+mn-ea"/>
                <a:cs typeface="+mn-ea"/>
                <a:sym typeface="+mn-lt"/>
              </a:rPr>
              <a:t>5</a:t>
            </a:r>
            <a:r>
              <a:rPr lang="zh-CN" altLang="en-US" dirty="0">
                <a:latin typeface="+mn-lt"/>
                <a:ea typeface="+mn-ea"/>
                <a:cs typeface="+mn-ea"/>
                <a:sym typeface="+mn-lt"/>
              </a:rPr>
              <a:t>种</a:t>
            </a:r>
            <a:r>
              <a:rPr lang="en-US" altLang="zh-CN" dirty="0">
                <a:latin typeface="+mn-lt"/>
                <a:ea typeface="+mn-ea"/>
                <a:cs typeface="+mn-ea"/>
                <a:sym typeface="+mn-lt"/>
              </a:rPr>
              <a:t>/2</a:t>
            </a:r>
            <a:r>
              <a:rPr lang="zh-CN" altLang="en-US" dirty="0">
                <a:latin typeface="+mn-lt"/>
                <a:ea typeface="+mn-ea"/>
                <a:cs typeface="+mn-ea"/>
                <a:sym typeface="+mn-lt"/>
              </a:rPr>
              <a:t>种</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47565"/>
                                        </p:tgtEl>
                                        <p:attrNameLst>
                                          <p:attrName>style.visibility</p:attrName>
                                        </p:attrNameLst>
                                      </p:cBhvr>
                                      <p:to>
                                        <p:strVal val="visible"/>
                                      </p:to>
                                    </p:set>
                                    <p:anim calcmode="lin" valueType="num">
                                      <p:cBhvr additive="base">
                                        <p:cTn id="12" dur="500" fill="hold"/>
                                        <p:tgtEl>
                                          <p:spTgt spid="747565"/>
                                        </p:tgtEl>
                                        <p:attrNameLst>
                                          <p:attrName>ppt_x</p:attrName>
                                        </p:attrNameLst>
                                      </p:cBhvr>
                                      <p:tavLst>
                                        <p:tav tm="0">
                                          <p:val>
                                            <p:strVal val="#ppt_x"/>
                                          </p:val>
                                        </p:tav>
                                        <p:tav tm="100000">
                                          <p:val>
                                            <p:strVal val="#ppt_x"/>
                                          </p:val>
                                        </p:tav>
                                      </p:tavLst>
                                    </p:anim>
                                    <p:anim calcmode="lin" valueType="num">
                                      <p:cBhvr additive="base">
                                        <p:cTn id="13" dur="500" fill="hold"/>
                                        <p:tgtEl>
                                          <p:spTgt spid="7475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9">
            <a:extLst>
              <a:ext uri="{FF2B5EF4-FFF2-40B4-BE49-F238E27FC236}">
                <a16:creationId xmlns:a16="http://schemas.microsoft.com/office/drawing/2014/main" id="{66F746BB-5739-FD4D-92E4-A404C3EE2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9AC6EA88-AF45-4BBF-B484-B333CF8AE1B9}"/>
              </a:ext>
            </a:extLst>
          </p:cNvPr>
          <p:cNvSpPr>
            <a:spLocks noChangeArrowheads="1"/>
          </p:cNvSpPr>
          <p:nvPr/>
        </p:nvSpPr>
        <p:spPr bwMode="auto">
          <a:xfrm>
            <a:off x="2444750" y="2779713"/>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41855ED8-8EA5-42C9-B97A-EEE6DA9DBF74}"/>
              </a:ext>
            </a:extLst>
          </p:cNvPr>
          <p:cNvSpPr>
            <a:spLocks noChangeArrowheads="1"/>
          </p:cNvSpPr>
          <p:nvPr/>
        </p:nvSpPr>
        <p:spPr bwMode="auto">
          <a:xfrm>
            <a:off x="1500188" y="2779713"/>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CCAAD349-E1AE-4E88-9A58-FBBD50CF5398}"/>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386EB3FB-45D7-4BE8-B86B-F3EDF2935809}"/>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9AC0244B-CA8D-4DB4-BC4E-F80C2F2A38E5}"/>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6B28161B-27FE-4599-A2CA-CBE2EFAEDA69}"/>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solidFill>
                  <a:schemeClr val="bg1"/>
                </a:solidFill>
                <a:latin typeface="+mn-lt"/>
                <a:ea typeface="+mn-ea"/>
                <a:cs typeface="+mn-ea"/>
                <a:sym typeface="+mn-lt"/>
              </a:rPr>
              <a:t>5.2</a:t>
            </a:r>
            <a:endParaRPr lang="zh-CN" altLang="en-US" sz="2400" b="0" dirty="0">
              <a:solidFill>
                <a:schemeClr val="bg1"/>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5.3</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5.4</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5.5</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E555B0F0-102E-4018-9C0A-85CD76D84A14}"/>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solidFill>
                  <a:schemeClr val="bg1"/>
                </a:solidFill>
                <a:ea typeface="微软雅黑" panose="020B0503020204020204" pitchFamily="34" charset="-122"/>
                <a:sym typeface="+mn-lt"/>
              </a:rPr>
              <a:t>案例引入</a:t>
            </a:r>
          </a:p>
          <a:p>
            <a:pPr>
              <a:lnSpc>
                <a:spcPct val="150000"/>
              </a:lnSpc>
            </a:pPr>
            <a:r>
              <a:rPr lang="zh-CN" altLang="en-US" sz="2400" b="0">
                <a:solidFill>
                  <a:srgbClr val="0D0D0D"/>
                </a:solidFill>
                <a:ea typeface="微软雅黑" panose="020B0503020204020204" pitchFamily="34" charset="-122"/>
                <a:sym typeface="+mn-lt"/>
              </a:rPr>
              <a:t>树和二叉树的抽象数据类型定义</a:t>
            </a:r>
          </a:p>
          <a:p>
            <a:pPr>
              <a:lnSpc>
                <a:spcPct val="150000"/>
              </a:lnSpc>
            </a:pPr>
            <a:r>
              <a:rPr lang="zh-CN" altLang="en-US" sz="2400" b="0">
                <a:solidFill>
                  <a:srgbClr val="0D0D0D"/>
                </a:solidFill>
                <a:ea typeface="微软雅黑" panose="020B0503020204020204" pitchFamily="34" charset="-122"/>
                <a:sym typeface="+mn-lt"/>
              </a:rPr>
              <a:t>二叉树的性质和存储结构</a:t>
            </a:r>
          </a:p>
          <a:p>
            <a:pPr>
              <a:lnSpc>
                <a:spcPct val="150000"/>
              </a:lnSpc>
            </a:pPr>
            <a:r>
              <a:rPr lang="zh-CN" altLang="en-US" sz="2400" b="0">
                <a:solidFill>
                  <a:srgbClr val="0D0D0D"/>
                </a:solidFill>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617C17B9-0A83-4483-A288-95DEB3746C59}"/>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圆角矩形 12">
            <a:extLst>
              <a:ext uri="{FF2B5EF4-FFF2-40B4-BE49-F238E27FC236}">
                <a16:creationId xmlns:a16="http://schemas.microsoft.com/office/drawing/2014/main" id="{ACAE8E8E-38D2-C94F-A05F-422CB6A7B417}"/>
              </a:ext>
            </a:extLst>
          </p:cNvPr>
          <p:cNvSpPr>
            <a:spLocks noChangeArrowheads="1"/>
          </p:cNvSpPr>
          <p:nvPr/>
        </p:nvSpPr>
        <p:spPr bwMode="auto">
          <a:xfrm>
            <a:off x="4254500" y="1111250"/>
            <a:ext cx="4527550" cy="2470150"/>
          </a:xfrm>
          <a:prstGeom prst="roundRect">
            <a:avLst>
              <a:gd name="adj" fmla="val 8949"/>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7651" name="圆角矩形 2">
            <a:extLst>
              <a:ext uri="{FF2B5EF4-FFF2-40B4-BE49-F238E27FC236}">
                <a16:creationId xmlns:a16="http://schemas.microsoft.com/office/drawing/2014/main" id="{9ADA62C3-083E-A147-9965-7F29B6BA0DC6}"/>
              </a:ext>
            </a:extLst>
          </p:cNvPr>
          <p:cNvSpPr>
            <a:spLocks noChangeArrowheads="1"/>
          </p:cNvSpPr>
          <p:nvPr/>
        </p:nvSpPr>
        <p:spPr bwMode="auto">
          <a:xfrm>
            <a:off x="323850" y="1111250"/>
            <a:ext cx="3600450" cy="2470150"/>
          </a:xfrm>
          <a:prstGeom prst="roundRect">
            <a:avLst>
              <a:gd name="adj" fmla="val 7921"/>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7652" name="Rectangle 154">
            <a:extLst>
              <a:ext uri="{FF2B5EF4-FFF2-40B4-BE49-F238E27FC236}">
                <a16:creationId xmlns:a16="http://schemas.microsoft.com/office/drawing/2014/main" id="{1BE6CF98-258E-CE42-9E79-107A6A0F7B2D}"/>
              </a:ext>
            </a:extLst>
          </p:cNvPr>
          <p:cNvSpPr txBox="1">
            <a:spLocks noChangeArrowheads="1"/>
          </p:cNvSpPr>
          <p:nvPr/>
        </p:nvSpPr>
        <p:spPr bwMode="auto">
          <a:xfrm>
            <a:off x="827088" y="204788"/>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sym typeface="+mn-lt"/>
              </a:rPr>
              <a:t>数据压缩问题</a:t>
            </a:r>
          </a:p>
        </p:txBody>
      </p:sp>
      <p:sp>
        <p:nvSpPr>
          <p:cNvPr id="29702" name="Rectangle 13">
            <a:extLst>
              <a:ext uri="{FF2B5EF4-FFF2-40B4-BE49-F238E27FC236}">
                <a16:creationId xmlns:a16="http://schemas.microsoft.com/office/drawing/2014/main" id="{AE533C9B-D5AD-4801-ADB0-016B16D9D645}"/>
              </a:ext>
            </a:extLst>
          </p:cNvPr>
          <p:cNvSpPr>
            <a:spLocks noChangeArrowheads="1"/>
          </p:cNvSpPr>
          <p:nvPr/>
        </p:nvSpPr>
        <p:spPr bwMode="auto">
          <a:xfrm>
            <a:off x="684213" y="1268413"/>
            <a:ext cx="3240087"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30000"/>
              </a:lnSpc>
              <a:spcBef>
                <a:spcPct val="20000"/>
              </a:spcBef>
              <a:buFont typeface="Arial" panose="020B0604020202020204" pitchFamily="34" charset="0"/>
              <a:buNone/>
            </a:pPr>
            <a:r>
              <a:rPr lang="zh-CN" altLang="en-US" sz="2400" b="0">
                <a:ea typeface="微软雅黑" panose="020B0503020204020204" pitchFamily="34" charset="-122"/>
                <a:sym typeface="+mn-lt"/>
              </a:rPr>
              <a:t>将数据文件转换成由</a:t>
            </a:r>
            <a:r>
              <a:rPr lang="en-US" altLang="zh-CN" sz="2400" b="0">
                <a:ea typeface="微软雅黑" panose="020B0503020204020204" pitchFamily="34" charset="-122"/>
                <a:sym typeface="+mn-lt"/>
              </a:rPr>
              <a:t>0</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1</a:t>
            </a:r>
            <a:r>
              <a:rPr lang="zh-CN" altLang="en-US" sz="2400" b="0">
                <a:ea typeface="微软雅黑" panose="020B0503020204020204" pitchFamily="34" charset="-122"/>
                <a:sym typeface="+mn-lt"/>
              </a:rPr>
              <a:t>组成的二进制串，称之为编码。</a:t>
            </a:r>
          </a:p>
        </p:txBody>
      </p:sp>
      <p:graphicFrame>
        <p:nvGraphicFramePr>
          <p:cNvPr id="9" name="表格 8">
            <a:extLst>
              <a:ext uri="{FF2B5EF4-FFF2-40B4-BE49-F238E27FC236}">
                <a16:creationId xmlns:a16="http://schemas.microsoft.com/office/drawing/2014/main" id="{76E342FC-5F2A-406A-BFE5-1205E72CD36E}"/>
              </a:ext>
            </a:extLst>
          </p:cNvPr>
          <p:cNvGraphicFramePr>
            <a:graphicFrameLocks noGrp="1"/>
          </p:cNvGraphicFramePr>
          <p:nvPr/>
        </p:nvGraphicFramePr>
        <p:xfrm>
          <a:off x="323850" y="4381500"/>
          <a:ext cx="8458199" cy="2214562"/>
        </p:xfrm>
        <a:graphic>
          <a:graphicData uri="http://schemas.openxmlformats.org/drawingml/2006/table">
            <a:tbl>
              <a:tblPr/>
              <a:tblGrid>
                <a:gridCol w="1223602">
                  <a:extLst>
                    <a:ext uri="{9D8B030D-6E8A-4147-A177-3AD203B41FA5}">
                      <a16:colId xmlns:a16="http://schemas.microsoft.com/office/drawing/2014/main" val="20000"/>
                    </a:ext>
                  </a:extLst>
                </a:gridCol>
                <a:gridCol w="1224684">
                  <a:extLst>
                    <a:ext uri="{9D8B030D-6E8A-4147-A177-3AD203B41FA5}">
                      <a16:colId xmlns:a16="http://schemas.microsoft.com/office/drawing/2014/main" val="20001"/>
                    </a:ext>
                  </a:extLst>
                </a:gridCol>
                <a:gridCol w="453985">
                  <a:extLst>
                    <a:ext uri="{9D8B030D-6E8A-4147-A177-3AD203B41FA5}">
                      <a16:colId xmlns:a16="http://schemas.microsoft.com/office/drawing/2014/main" val="20002"/>
                    </a:ext>
                  </a:extLst>
                </a:gridCol>
                <a:gridCol w="1263596">
                  <a:extLst>
                    <a:ext uri="{9D8B030D-6E8A-4147-A177-3AD203B41FA5}">
                      <a16:colId xmlns:a16="http://schemas.microsoft.com/office/drawing/2014/main" val="20003"/>
                    </a:ext>
                  </a:extLst>
                </a:gridCol>
                <a:gridCol w="1263596">
                  <a:extLst>
                    <a:ext uri="{9D8B030D-6E8A-4147-A177-3AD203B41FA5}">
                      <a16:colId xmlns:a16="http://schemas.microsoft.com/office/drawing/2014/main" val="20004"/>
                    </a:ext>
                  </a:extLst>
                </a:gridCol>
                <a:gridCol w="528569">
                  <a:extLst>
                    <a:ext uri="{9D8B030D-6E8A-4147-A177-3AD203B41FA5}">
                      <a16:colId xmlns:a16="http://schemas.microsoft.com/office/drawing/2014/main" val="20005"/>
                    </a:ext>
                  </a:extLst>
                </a:gridCol>
                <a:gridCol w="1249543">
                  <a:extLst>
                    <a:ext uri="{9D8B030D-6E8A-4147-A177-3AD203B41FA5}">
                      <a16:colId xmlns:a16="http://schemas.microsoft.com/office/drawing/2014/main" val="20006"/>
                    </a:ext>
                  </a:extLst>
                </a:gridCol>
                <a:gridCol w="1250624">
                  <a:extLst>
                    <a:ext uri="{9D8B030D-6E8A-4147-A177-3AD203B41FA5}">
                      <a16:colId xmlns:a16="http://schemas.microsoft.com/office/drawing/2014/main" val="20007"/>
                    </a:ext>
                  </a:extLst>
                </a:gridCol>
              </a:tblGrid>
              <a:tr h="495087">
                <a:tc>
                  <a:txBody>
                    <a:bodyPr/>
                    <a:lstStyle/>
                    <a:p>
                      <a:pPr indent="127000" algn="ctr">
                        <a:spcAft>
                          <a:spcPts val="0"/>
                        </a:spcAft>
                      </a:pPr>
                      <a:r>
                        <a:rPr lang="zh-CN" sz="2400" kern="100" dirty="0">
                          <a:latin typeface="+mn-lt"/>
                          <a:ea typeface="+mn-ea"/>
                          <a:cs typeface="+mn-ea"/>
                          <a:sym typeface="+mn-lt"/>
                        </a:rPr>
                        <a:t>字符</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indent="127000" algn="ctr">
                        <a:spcAft>
                          <a:spcPts val="0"/>
                        </a:spcAft>
                      </a:pPr>
                      <a:r>
                        <a:rPr lang="zh-CN" sz="2400" kern="100" dirty="0">
                          <a:latin typeface="+mn-lt"/>
                          <a:ea typeface="+mn-ea"/>
                          <a:cs typeface="+mn-ea"/>
                          <a:sym typeface="+mn-lt"/>
                        </a:rPr>
                        <a:t>编码</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just">
                        <a:spcBef>
                          <a:spcPts val="120"/>
                        </a:spcBef>
                        <a:spcAft>
                          <a:spcPts val="12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zh-CN" sz="2400" kern="100" dirty="0">
                          <a:latin typeface="+mn-lt"/>
                          <a:ea typeface="+mn-ea"/>
                          <a:cs typeface="+mn-ea"/>
                          <a:sym typeface="+mn-lt"/>
                        </a:rPr>
                        <a:t>字符</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indent="127000" algn="ctr">
                        <a:spcAft>
                          <a:spcPts val="0"/>
                        </a:spcAft>
                      </a:pPr>
                      <a:r>
                        <a:rPr lang="zh-CN" sz="2400" kern="100" dirty="0">
                          <a:latin typeface="+mn-lt"/>
                          <a:ea typeface="+mn-ea"/>
                          <a:cs typeface="+mn-ea"/>
                          <a:sym typeface="+mn-lt"/>
                        </a:rPr>
                        <a:t>编码</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just">
                        <a:spcBef>
                          <a:spcPts val="120"/>
                        </a:spcBef>
                        <a:spcAft>
                          <a:spcPts val="12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zh-CN" sz="2400" kern="100" dirty="0">
                          <a:latin typeface="+mn-lt"/>
                          <a:ea typeface="+mn-ea"/>
                          <a:cs typeface="+mn-ea"/>
                          <a:sym typeface="+mn-lt"/>
                        </a:rPr>
                        <a:t>字符</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indent="127000" algn="ctr">
                        <a:spcAft>
                          <a:spcPts val="0"/>
                        </a:spcAft>
                      </a:pPr>
                      <a:r>
                        <a:rPr lang="zh-CN" sz="2400" kern="100" dirty="0">
                          <a:latin typeface="+mn-lt"/>
                          <a:ea typeface="+mn-ea"/>
                          <a:cs typeface="+mn-ea"/>
                          <a:sym typeface="+mn-lt"/>
                        </a:rPr>
                        <a:t>编码</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411303">
                <a:tc>
                  <a:txBody>
                    <a:bodyPr/>
                    <a:lstStyle/>
                    <a:p>
                      <a:pPr indent="127000" algn="ctr">
                        <a:spcAft>
                          <a:spcPts val="0"/>
                        </a:spcAft>
                      </a:pPr>
                      <a:r>
                        <a:rPr lang="en-US" sz="2400" kern="100" dirty="0">
                          <a:latin typeface="+mn-lt"/>
                          <a:ea typeface="+mn-ea"/>
                          <a:cs typeface="+mn-ea"/>
                          <a:sym typeface="+mn-lt"/>
                        </a:rPr>
                        <a:t>a</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00</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a:latin typeface="+mn-lt"/>
                          <a:ea typeface="+mn-ea"/>
                          <a:cs typeface="+mn-ea"/>
                          <a:sym typeface="+mn-lt"/>
                        </a:rPr>
                        <a:t>a</a:t>
                      </a:r>
                      <a:endParaRPr lang="zh-CN" sz="2400" kern="100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a:latin typeface="+mn-lt"/>
                          <a:ea typeface="+mn-ea"/>
                          <a:cs typeface="+mn-ea"/>
                          <a:sym typeface="+mn-lt"/>
                        </a:rPr>
                        <a:t>0</a:t>
                      </a:r>
                      <a:endParaRPr lang="zh-CN" sz="2400" kern="100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a:latin typeface="+mn-lt"/>
                          <a:ea typeface="+mn-ea"/>
                          <a:cs typeface="+mn-ea"/>
                          <a:sym typeface="+mn-lt"/>
                        </a:rPr>
                        <a:t>a</a:t>
                      </a:r>
                      <a:endParaRPr lang="zh-CN" sz="2400" kern="100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0</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411303">
                <a:tc>
                  <a:txBody>
                    <a:bodyPr/>
                    <a:lstStyle/>
                    <a:p>
                      <a:pPr indent="127000" algn="ctr">
                        <a:spcAft>
                          <a:spcPts val="0"/>
                        </a:spcAft>
                      </a:pPr>
                      <a:r>
                        <a:rPr lang="en-US" sz="2400" kern="100" dirty="0">
                          <a:latin typeface="+mn-lt"/>
                          <a:ea typeface="+mn-ea"/>
                          <a:cs typeface="+mn-ea"/>
                          <a:sym typeface="+mn-lt"/>
                        </a:rPr>
                        <a:t>b</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01</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dirty="0">
                          <a:latin typeface="+mn-lt"/>
                          <a:ea typeface="+mn-ea"/>
                          <a:cs typeface="+mn-ea"/>
                          <a:sym typeface="+mn-lt"/>
                        </a:rPr>
                        <a:t>b</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a:latin typeface="+mn-lt"/>
                          <a:ea typeface="+mn-ea"/>
                          <a:cs typeface="+mn-ea"/>
                          <a:sym typeface="+mn-lt"/>
                        </a:rPr>
                        <a:t>10</a:t>
                      </a:r>
                      <a:endParaRPr lang="zh-CN" sz="2400" kern="100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a:latin typeface="+mn-lt"/>
                          <a:ea typeface="+mn-ea"/>
                          <a:cs typeface="+mn-ea"/>
                          <a:sym typeface="+mn-lt"/>
                        </a:rPr>
                        <a:t>b</a:t>
                      </a:r>
                      <a:endParaRPr lang="zh-CN" sz="2400" kern="100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a:latin typeface="+mn-lt"/>
                          <a:ea typeface="+mn-ea"/>
                          <a:cs typeface="+mn-ea"/>
                          <a:sym typeface="+mn-lt"/>
                        </a:rPr>
                        <a:t>01</a:t>
                      </a:r>
                      <a:endParaRPr lang="zh-CN" sz="2400" kern="100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411303">
                <a:tc>
                  <a:txBody>
                    <a:bodyPr/>
                    <a:lstStyle/>
                    <a:p>
                      <a:pPr indent="127000" algn="ctr">
                        <a:spcAft>
                          <a:spcPts val="0"/>
                        </a:spcAft>
                      </a:pPr>
                      <a:r>
                        <a:rPr lang="en-US" sz="2400" kern="100">
                          <a:latin typeface="+mn-lt"/>
                          <a:ea typeface="+mn-ea"/>
                          <a:cs typeface="+mn-ea"/>
                          <a:sym typeface="+mn-lt"/>
                        </a:rPr>
                        <a:t>c</a:t>
                      </a:r>
                      <a:endParaRPr lang="zh-CN" sz="2400" kern="100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10</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dirty="0">
                          <a:latin typeface="+mn-lt"/>
                          <a:ea typeface="+mn-ea"/>
                          <a:cs typeface="+mn-ea"/>
                          <a:sym typeface="+mn-lt"/>
                        </a:rPr>
                        <a:t>c</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110</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a:latin typeface="+mn-lt"/>
                          <a:ea typeface="+mn-ea"/>
                          <a:cs typeface="+mn-ea"/>
                          <a:sym typeface="+mn-lt"/>
                        </a:rPr>
                        <a:t>c</a:t>
                      </a:r>
                      <a:endParaRPr lang="zh-CN" sz="2400" kern="100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a:latin typeface="+mn-lt"/>
                          <a:ea typeface="+mn-ea"/>
                          <a:cs typeface="+mn-ea"/>
                          <a:sym typeface="+mn-lt"/>
                        </a:rPr>
                        <a:t>010</a:t>
                      </a:r>
                      <a:endParaRPr lang="zh-CN" sz="2400" kern="100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485566">
                <a:tc>
                  <a:txBody>
                    <a:bodyPr/>
                    <a:lstStyle/>
                    <a:p>
                      <a:pPr indent="127000" algn="ctr">
                        <a:spcAft>
                          <a:spcPts val="0"/>
                        </a:spcAft>
                      </a:pPr>
                      <a:r>
                        <a:rPr lang="en-US" sz="2400" kern="100">
                          <a:latin typeface="+mn-lt"/>
                          <a:ea typeface="+mn-ea"/>
                          <a:cs typeface="+mn-ea"/>
                          <a:sym typeface="+mn-lt"/>
                        </a:rPr>
                        <a:t>d</a:t>
                      </a:r>
                      <a:endParaRPr lang="zh-CN" sz="2400" kern="100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11</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dirty="0">
                          <a:latin typeface="+mn-lt"/>
                          <a:ea typeface="+mn-ea"/>
                          <a:cs typeface="+mn-ea"/>
                          <a:sym typeface="+mn-lt"/>
                        </a:rPr>
                        <a:t>d</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111</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dirty="0">
                          <a:latin typeface="+mn-lt"/>
                          <a:ea typeface="+mn-ea"/>
                          <a:cs typeface="+mn-ea"/>
                          <a:sym typeface="+mn-lt"/>
                        </a:rPr>
                        <a:t>d</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111</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bl>
          </a:graphicData>
        </a:graphic>
      </p:graphicFrame>
      <p:sp>
        <p:nvSpPr>
          <p:cNvPr id="107524" name="Rectangle 4">
            <a:extLst>
              <a:ext uri="{FF2B5EF4-FFF2-40B4-BE49-F238E27FC236}">
                <a16:creationId xmlns:a16="http://schemas.microsoft.com/office/drawing/2014/main" id="{42AC15C4-1A94-43BC-B952-03FACBA10A91}"/>
              </a:ext>
            </a:extLst>
          </p:cNvPr>
          <p:cNvSpPr>
            <a:spLocks noChangeArrowheads="1"/>
          </p:cNvSpPr>
          <p:nvPr/>
        </p:nvSpPr>
        <p:spPr bwMode="auto">
          <a:xfrm>
            <a:off x="323850" y="3878263"/>
            <a:ext cx="8458200" cy="400050"/>
          </a:xfrm>
          <a:prstGeom prst="rect">
            <a:avLst/>
          </a:prstGeom>
          <a:noFill/>
          <a:ln>
            <a:noFill/>
          </a:ln>
        </p:spPr>
        <p:txBody>
          <a:bodyPr anchor="ctr">
            <a:spAutoFit/>
          </a:bodyPr>
          <a:lstStyle>
            <a:lvl1pPr>
              <a:tabLst>
                <a:tab pos="2667000" algn="ctr"/>
              </a:tabLst>
              <a:defRPr sz="2800" b="1">
                <a:solidFill>
                  <a:schemeClr val="tx1"/>
                </a:solidFill>
                <a:latin typeface="Times New Roman" panose="02020603050405020304" pitchFamily="18" charset="0"/>
                <a:ea typeface="仿宋_GB2312"/>
                <a:cs typeface="仿宋_GB2312"/>
              </a:defRPr>
            </a:lvl1pPr>
            <a:lvl2pPr marL="742950" indent="-285750">
              <a:tabLst>
                <a:tab pos="2667000" algn="ctr"/>
              </a:tabLst>
              <a:defRPr sz="2800" b="1">
                <a:solidFill>
                  <a:schemeClr val="tx1"/>
                </a:solidFill>
                <a:latin typeface="Times New Roman" panose="02020603050405020304" pitchFamily="18" charset="0"/>
                <a:ea typeface="仿宋_GB2312"/>
                <a:cs typeface="仿宋_GB2312"/>
              </a:defRPr>
            </a:lvl2pPr>
            <a:lvl3pPr marL="1143000" indent="-228600">
              <a:tabLst>
                <a:tab pos="2667000" algn="ctr"/>
              </a:tabLst>
              <a:defRPr sz="2800" b="1">
                <a:solidFill>
                  <a:schemeClr val="tx1"/>
                </a:solidFill>
                <a:latin typeface="Times New Roman" panose="02020603050405020304" pitchFamily="18" charset="0"/>
                <a:ea typeface="仿宋_GB2312"/>
                <a:cs typeface="仿宋_GB2312"/>
              </a:defRPr>
            </a:lvl3pPr>
            <a:lvl4pPr marL="1600200" indent="-228600">
              <a:tabLst>
                <a:tab pos="2667000" algn="ctr"/>
              </a:tabLst>
              <a:defRPr sz="2800" b="1">
                <a:solidFill>
                  <a:schemeClr val="tx1"/>
                </a:solidFill>
                <a:latin typeface="Times New Roman" panose="02020603050405020304" pitchFamily="18" charset="0"/>
                <a:ea typeface="仿宋_GB2312"/>
                <a:cs typeface="仿宋_GB2312"/>
              </a:defRPr>
            </a:lvl4pPr>
            <a:lvl5pPr marL="2057400" indent="-228600">
              <a:tabLst>
                <a:tab pos="2667000" algn="ctr"/>
              </a:tabLst>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tabLst>
                <a:tab pos="2667000" algn="ctr"/>
              </a:tabLs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tabLst>
                <a:tab pos="2667000" algn="ctr"/>
              </a:tabLs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tabLst>
                <a:tab pos="2667000" algn="ctr"/>
              </a:tabLs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tabLst>
                <a:tab pos="2667000" algn="ctr"/>
              </a:tabLst>
              <a:defRPr sz="2800" b="1">
                <a:solidFill>
                  <a:schemeClr val="tx1"/>
                </a:solidFill>
                <a:latin typeface="Times New Roman" panose="02020603050405020304" pitchFamily="18" charset="0"/>
                <a:ea typeface="仿宋_GB2312"/>
                <a:cs typeface="仿宋_GB2312"/>
              </a:defRPr>
            </a:lvl9pPr>
          </a:lstStyle>
          <a:p>
            <a:pPr algn="ctr">
              <a:spcBef>
                <a:spcPct val="20000"/>
              </a:spcBef>
              <a:buFont typeface="Arial" panose="020B0604020202020204" pitchFamily="34" charset="0"/>
              <a:buNone/>
            </a:pPr>
            <a:r>
              <a:rPr lang="zh-CN" altLang="en-US" sz="2000" b="0">
                <a:ea typeface="微软雅黑" panose="020B0503020204020204" pitchFamily="34" charset="-122"/>
                <a:sym typeface="+mn-lt"/>
              </a:rPr>
              <a:t>（</a:t>
            </a:r>
            <a:r>
              <a:rPr lang="en-US" altLang="zh-CN" sz="2000" b="0">
                <a:ea typeface="微软雅黑" panose="020B0503020204020204" pitchFamily="34" charset="-122"/>
                <a:sym typeface="+mn-lt"/>
              </a:rPr>
              <a:t>a</a:t>
            </a:r>
            <a:r>
              <a:rPr lang="zh-CN" altLang="en-US" sz="2000" b="0">
                <a:ea typeface="微软雅黑" panose="020B0503020204020204" pitchFamily="34" charset="-122"/>
                <a:sym typeface="+mn-lt"/>
              </a:rPr>
              <a:t>）等长编码方案        （</a:t>
            </a:r>
            <a:r>
              <a:rPr lang="en-US" altLang="zh-CN" sz="2000" b="0">
                <a:ea typeface="微软雅黑" panose="020B0503020204020204" pitchFamily="34" charset="-122"/>
                <a:sym typeface="+mn-lt"/>
              </a:rPr>
              <a:t>b</a:t>
            </a:r>
            <a:r>
              <a:rPr lang="zh-CN" altLang="en-US" sz="2000" b="0">
                <a:ea typeface="微软雅黑" panose="020B0503020204020204" pitchFamily="34" charset="-122"/>
                <a:sym typeface="+mn-lt"/>
              </a:rPr>
              <a:t>）不等长编码方案</a:t>
            </a:r>
            <a:r>
              <a:rPr lang="en-US" altLang="zh-CN" sz="2000" b="0">
                <a:ea typeface="微软雅黑" panose="020B0503020204020204" pitchFamily="34" charset="-122"/>
                <a:sym typeface="+mn-lt"/>
              </a:rPr>
              <a:t>1        </a:t>
            </a:r>
            <a:r>
              <a:rPr lang="zh-CN" altLang="en-US" sz="2000" b="0">
                <a:ea typeface="微软雅黑" panose="020B0503020204020204" pitchFamily="34" charset="-122"/>
                <a:sym typeface="+mn-lt"/>
              </a:rPr>
              <a:t>（</a:t>
            </a:r>
            <a:r>
              <a:rPr lang="en-US" altLang="zh-CN" sz="2000" b="0">
                <a:ea typeface="微软雅黑" panose="020B0503020204020204" pitchFamily="34" charset="-122"/>
                <a:sym typeface="+mn-lt"/>
              </a:rPr>
              <a:t>c</a:t>
            </a:r>
            <a:r>
              <a:rPr lang="zh-CN" altLang="en-US" sz="2000" b="0">
                <a:ea typeface="微软雅黑" panose="020B0503020204020204" pitchFamily="34" charset="-122"/>
                <a:sym typeface="+mn-lt"/>
              </a:rPr>
              <a:t>）不等长编码方案</a:t>
            </a:r>
            <a:r>
              <a:rPr lang="en-US" altLang="zh-CN" sz="2000" b="0">
                <a:ea typeface="微软雅黑" panose="020B0503020204020204" pitchFamily="34" charset="-122"/>
                <a:sym typeface="+mn-lt"/>
              </a:rPr>
              <a:t>2</a:t>
            </a:r>
          </a:p>
        </p:txBody>
      </p:sp>
      <p:pic>
        <p:nvPicPr>
          <p:cNvPr id="12" name="Picture 2" descr="0504">
            <a:extLst>
              <a:ext uri="{FF2B5EF4-FFF2-40B4-BE49-F238E27FC236}">
                <a16:creationId xmlns:a16="http://schemas.microsoft.com/office/drawing/2014/main" id="{BED6D038-AE3E-7649-A1FB-3638493C585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61038" y="1120775"/>
            <a:ext cx="1714500"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18" name="矩形 3">
            <a:extLst>
              <a:ext uri="{FF2B5EF4-FFF2-40B4-BE49-F238E27FC236}">
                <a16:creationId xmlns:a16="http://schemas.microsoft.com/office/drawing/2014/main" id="{3EB00A02-098A-5E4B-903B-B84807DA5022}"/>
              </a:ext>
            </a:extLst>
          </p:cNvPr>
          <p:cNvSpPr>
            <a:spLocks noChangeArrowheads="1"/>
          </p:cNvSpPr>
          <p:nvPr/>
        </p:nvSpPr>
        <p:spPr bwMode="auto">
          <a:xfrm>
            <a:off x="323850" y="2924175"/>
            <a:ext cx="3600450" cy="46038"/>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7719" name="矩形 13">
            <a:extLst>
              <a:ext uri="{FF2B5EF4-FFF2-40B4-BE49-F238E27FC236}">
                <a16:creationId xmlns:a16="http://schemas.microsoft.com/office/drawing/2014/main" id="{3EC08746-4B82-5D4F-A5EA-265C0578DCE8}"/>
              </a:ext>
            </a:extLst>
          </p:cNvPr>
          <p:cNvSpPr>
            <a:spLocks noChangeArrowheads="1"/>
          </p:cNvSpPr>
          <p:nvPr/>
        </p:nvSpPr>
        <p:spPr bwMode="auto">
          <a:xfrm>
            <a:off x="323850" y="3201988"/>
            <a:ext cx="3600450" cy="46037"/>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7524"/>
                                        </p:tgtEl>
                                        <p:attrNameLst>
                                          <p:attrName>style.visibility</p:attrName>
                                        </p:attrNameLst>
                                      </p:cBhvr>
                                      <p:to>
                                        <p:strVal val="visible"/>
                                      </p:to>
                                    </p:set>
                                    <p:animEffect transition="in" filter="box(in)">
                                      <p:cBhvr>
                                        <p:cTn id="7" dur="500"/>
                                        <p:tgtEl>
                                          <p:spTgt spid="1075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1746"/>
                                        </p:tgtEl>
                                        <p:attrNameLst>
                                          <p:attrName>style.visibility</p:attrName>
                                        </p:attrNameLst>
                                      </p:cBhvr>
                                      <p:to>
                                        <p:strVal val="visible"/>
                                      </p:to>
                                    </p:set>
                                    <p:animEffect transition="in" filter="fade">
                                      <p:cBhvr>
                                        <p:cTn id="17" dur="1000"/>
                                        <p:tgtEl>
                                          <p:spTgt spid="31746"/>
                                        </p:tgtEl>
                                      </p:cBhvr>
                                    </p:animEffect>
                                    <p:anim calcmode="lin" valueType="num">
                                      <p:cBhvr>
                                        <p:cTn id="18" dur="1000" fill="hold"/>
                                        <p:tgtEl>
                                          <p:spTgt spid="31746"/>
                                        </p:tgtEl>
                                        <p:attrNameLst>
                                          <p:attrName>ppt_x</p:attrName>
                                        </p:attrNameLst>
                                      </p:cBhvr>
                                      <p:tavLst>
                                        <p:tav tm="0">
                                          <p:val>
                                            <p:strVal val="#ppt_x"/>
                                          </p:val>
                                        </p:tav>
                                        <p:tav tm="100000">
                                          <p:val>
                                            <p:strVal val="#ppt_x"/>
                                          </p:val>
                                        </p:tav>
                                      </p:tavLst>
                                    </p:anim>
                                    <p:anim calcmode="lin" valueType="num">
                                      <p:cBhvr>
                                        <p:cTn id="19" dur="1000" fill="hold"/>
                                        <p:tgtEl>
                                          <p:spTgt spid="31746"/>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1" presetClass="entr" presetSubtype="4"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heel(4)">
                                      <p:cBhvr>
                                        <p:cTn id="2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p:bldP spid="1075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7">
            <a:extLst>
              <a:ext uri="{FF2B5EF4-FFF2-40B4-BE49-F238E27FC236}">
                <a16:creationId xmlns:a16="http://schemas.microsoft.com/office/drawing/2014/main" id="{38980C42-568C-E245-9602-61F54E126EF6}"/>
              </a:ext>
            </a:extLst>
          </p:cNvPr>
          <p:cNvSpPr>
            <a:spLocks noChangeArrowheads="1"/>
          </p:cNvSpPr>
          <p:nvPr/>
        </p:nvSpPr>
        <p:spPr bwMode="auto">
          <a:xfrm>
            <a:off x="6013450" y="1204913"/>
            <a:ext cx="3130550" cy="5184775"/>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3" name="矩形 2">
            <a:extLst>
              <a:ext uri="{FF2B5EF4-FFF2-40B4-BE49-F238E27FC236}">
                <a16:creationId xmlns:a16="http://schemas.microsoft.com/office/drawing/2014/main" id="{2923D20E-9553-4868-B112-BFAF8E7292E0}"/>
              </a:ext>
            </a:extLst>
          </p:cNvPr>
          <p:cNvSpPr/>
          <p:nvPr/>
        </p:nvSpPr>
        <p:spPr bwMode="auto">
          <a:xfrm>
            <a:off x="0" y="1196975"/>
            <a:ext cx="5867400" cy="5184775"/>
          </a:xfrm>
          <a:prstGeom prst="rect">
            <a:avLst/>
          </a:prstGeom>
          <a:solidFill>
            <a:schemeClr val="accent1">
              <a:lumMod val="40000"/>
              <a:lumOff val="6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28676" name="Rectangle 154">
            <a:extLst>
              <a:ext uri="{FF2B5EF4-FFF2-40B4-BE49-F238E27FC236}">
                <a16:creationId xmlns:a16="http://schemas.microsoft.com/office/drawing/2014/main" id="{666B087F-0A5C-DC45-9D7B-96B945BD0700}"/>
              </a:ext>
            </a:extLst>
          </p:cNvPr>
          <p:cNvSpPr txBox="1">
            <a:spLocks noChangeArrowheads="1"/>
          </p:cNvSpPr>
          <p:nvPr/>
        </p:nvSpPr>
        <p:spPr bwMode="auto">
          <a:xfrm>
            <a:off x="835025" y="166688"/>
            <a:ext cx="65008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sym typeface="+mn-lt"/>
              </a:rPr>
              <a:t>利用二叉树求解表达式的值</a:t>
            </a:r>
          </a:p>
        </p:txBody>
      </p:sp>
      <p:sp>
        <p:nvSpPr>
          <p:cNvPr id="30723" name="Rectangle 13">
            <a:extLst>
              <a:ext uri="{FF2B5EF4-FFF2-40B4-BE49-F238E27FC236}">
                <a16:creationId xmlns:a16="http://schemas.microsoft.com/office/drawing/2014/main" id="{57939BBD-80E9-4BA7-951E-5967933B89B1}"/>
              </a:ext>
            </a:extLst>
          </p:cNvPr>
          <p:cNvSpPr>
            <a:spLocks noChangeArrowheads="1"/>
          </p:cNvSpPr>
          <p:nvPr/>
        </p:nvSpPr>
        <p:spPr bwMode="auto">
          <a:xfrm>
            <a:off x="288925" y="1357313"/>
            <a:ext cx="5435600" cy="481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以二叉树表示表达式的递归定义如下：</a:t>
            </a:r>
          </a:p>
          <a:p>
            <a:pPr>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1</a:t>
            </a:r>
            <a:r>
              <a:rPr lang="zh-CN" altLang="en-US" sz="2400" b="0">
                <a:ea typeface="微软雅黑" panose="020B0503020204020204" pitchFamily="34" charset="-122"/>
                <a:sym typeface="+mn-lt"/>
              </a:rPr>
              <a:t>）若表达式为数或简单变量，则相应二叉树中仅有一个根结点，其数据域存放该表达式信息；</a:t>
            </a:r>
          </a:p>
          <a:p>
            <a:pPr>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2</a:t>
            </a:r>
            <a:r>
              <a:rPr lang="zh-CN" altLang="en-US" sz="2400" b="0">
                <a:ea typeface="微软雅黑" panose="020B0503020204020204" pitchFamily="34" charset="-122"/>
                <a:sym typeface="+mn-lt"/>
              </a:rPr>
              <a:t>）若表达式为“第一操作数 运算符 第二操作数”的形式，则相应的二叉树中以左子树表示第一操作数，右子树表示第二操作数，根结点的数据域存放运算符（若为一元运算符，则左子树为空），其中，操作数本身又为表达式。</a:t>
            </a:r>
          </a:p>
        </p:txBody>
      </p:sp>
      <p:pic>
        <p:nvPicPr>
          <p:cNvPr id="28678" name="Picture 1" descr="0609">
            <a:extLst>
              <a:ext uri="{FF2B5EF4-FFF2-40B4-BE49-F238E27FC236}">
                <a16:creationId xmlns:a16="http://schemas.microsoft.com/office/drawing/2014/main" id="{4DA52567-38AE-9742-8B11-D707A31DAF7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64313" y="1736725"/>
            <a:ext cx="2028825"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Rectangle 2">
            <a:extLst>
              <a:ext uri="{FF2B5EF4-FFF2-40B4-BE49-F238E27FC236}">
                <a16:creationId xmlns:a16="http://schemas.microsoft.com/office/drawing/2014/main" id="{A2F4F45D-0AE5-43DD-AA20-17C857BF8D1D}"/>
              </a:ext>
            </a:extLst>
          </p:cNvPr>
          <p:cNvSpPr>
            <a:spLocks noChangeArrowheads="1"/>
          </p:cNvSpPr>
          <p:nvPr/>
        </p:nvSpPr>
        <p:spPr bwMode="auto">
          <a:xfrm>
            <a:off x="6196013" y="5543550"/>
            <a:ext cx="2786062" cy="369888"/>
          </a:xfrm>
          <a:prstGeom prst="rect">
            <a:avLst/>
          </a:prstGeom>
          <a:noFill/>
          <a:ln>
            <a:noFill/>
          </a:ln>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a:spcBef>
                <a:spcPct val="20000"/>
              </a:spcBef>
              <a:buFont typeface="Arial" panose="020B0604020202020204" pitchFamily="34" charset="0"/>
              <a:buNone/>
            </a:pPr>
            <a:r>
              <a:rPr lang="en-US" altLang="zh-CN" sz="1800">
                <a:ea typeface="微软雅黑" panose="020B0503020204020204" pitchFamily="34" charset="-122"/>
                <a:sym typeface="+mn-lt"/>
              </a:rPr>
              <a:t>(a + b *(c-d)-e/f)</a:t>
            </a:r>
            <a:r>
              <a:rPr lang="zh-CN" altLang="en-US" sz="1800">
                <a:ea typeface="微软雅黑" panose="020B0503020204020204" pitchFamily="34" charset="-122"/>
                <a:sym typeface="+mn-lt"/>
              </a:rPr>
              <a:t>的二叉树</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图片 9">
            <a:extLst>
              <a:ext uri="{FF2B5EF4-FFF2-40B4-BE49-F238E27FC236}">
                <a16:creationId xmlns:a16="http://schemas.microsoft.com/office/drawing/2014/main" id="{D46E1127-5BEB-F247-9A22-EA1742314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EEBE9F43-BFE8-40A2-8824-E7712A03149E}"/>
              </a:ext>
            </a:extLst>
          </p:cNvPr>
          <p:cNvSpPr>
            <a:spLocks noChangeArrowheads="1"/>
          </p:cNvSpPr>
          <p:nvPr/>
        </p:nvSpPr>
        <p:spPr bwMode="auto">
          <a:xfrm>
            <a:off x="2444750" y="3322638"/>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DB966F51-22E5-4256-80A5-CC7CF2F5635A}"/>
              </a:ext>
            </a:extLst>
          </p:cNvPr>
          <p:cNvSpPr>
            <a:spLocks noChangeArrowheads="1"/>
          </p:cNvSpPr>
          <p:nvPr/>
        </p:nvSpPr>
        <p:spPr bwMode="auto">
          <a:xfrm>
            <a:off x="1500188" y="3322638"/>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CA841A07-F1A0-4F4F-86BA-1258370E154A}"/>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E57B31DC-270E-4DA3-918E-1B9CA68E4984}"/>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3E86DDA1-B2E8-45A4-BC4D-25226AC37896}"/>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A14C8553-5CFA-42F7-8CB4-EC99180B822B}"/>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5.2</a:t>
            </a:r>
            <a:endParaRPr lang="zh-CN" altLang="en-US" sz="2400" b="0" dirty="0">
              <a:latin typeface="+mn-lt"/>
              <a:ea typeface="+mn-ea"/>
              <a:cs typeface="+mn-ea"/>
              <a:sym typeface="+mn-lt"/>
            </a:endParaRPr>
          </a:p>
          <a:p>
            <a:pPr>
              <a:lnSpc>
                <a:spcPct val="150000"/>
              </a:lnSpc>
              <a:defRPr/>
            </a:pPr>
            <a:r>
              <a:rPr lang="en-US" altLang="zh-CN" sz="2400" b="0" dirty="0">
                <a:solidFill>
                  <a:schemeClr val="bg1"/>
                </a:solidFill>
                <a:latin typeface="+mn-lt"/>
                <a:ea typeface="+mn-ea"/>
                <a:cs typeface="+mn-ea"/>
                <a:sym typeface="+mn-lt"/>
              </a:rPr>
              <a:t>5.3</a:t>
            </a:r>
            <a:endParaRPr lang="zh-CN" altLang="en-US" sz="2400" b="0" dirty="0">
              <a:solidFill>
                <a:schemeClr val="bg1"/>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5.4</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5.5</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3AEB67D6-44A5-4B8C-9B6C-59F19001DD05}"/>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ea typeface="微软雅黑" panose="020B0503020204020204" pitchFamily="34" charset="-122"/>
                <a:sym typeface="+mn-lt"/>
              </a:rPr>
              <a:t>案例引入</a:t>
            </a:r>
          </a:p>
          <a:p>
            <a:pPr>
              <a:lnSpc>
                <a:spcPct val="150000"/>
              </a:lnSpc>
            </a:pPr>
            <a:r>
              <a:rPr lang="zh-CN" altLang="en-US" sz="2400" b="0">
                <a:solidFill>
                  <a:schemeClr val="bg1"/>
                </a:solidFill>
                <a:ea typeface="微软雅黑" panose="020B0503020204020204" pitchFamily="34" charset="-122"/>
                <a:sym typeface="+mn-lt"/>
              </a:rPr>
              <a:t>树和二叉树的抽象数据类型定义</a:t>
            </a:r>
          </a:p>
          <a:p>
            <a:pPr>
              <a:lnSpc>
                <a:spcPct val="150000"/>
              </a:lnSpc>
            </a:pPr>
            <a:r>
              <a:rPr lang="zh-CN" altLang="en-US" sz="2400" b="0">
                <a:solidFill>
                  <a:srgbClr val="0D0D0D"/>
                </a:solidFill>
                <a:ea typeface="微软雅黑" panose="020B0503020204020204" pitchFamily="34" charset="-122"/>
                <a:sym typeface="+mn-lt"/>
              </a:rPr>
              <a:t>二叉树的性质和存储结构</a:t>
            </a:r>
          </a:p>
          <a:p>
            <a:pPr>
              <a:lnSpc>
                <a:spcPct val="150000"/>
              </a:lnSpc>
            </a:pPr>
            <a:r>
              <a:rPr lang="zh-CN" altLang="en-US" sz="2400" b="0">
                <a:solidFill>
                  <a:srgbClr val="0D0D0D"/>
                </a:solidFill>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30E19F90-8DA1-412D-8191-2E9989E0FA5F}"/>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2">
            <a:extLst>
              <a:ext uri="{FF2B5EF4-FFF2-40B4-BE49-F238E27FC236}">
                <a16:creationId xmlns:a16="http://schemas.microsoft.com/office/drawing/2014/main" id="{23B52B9F-B59C-EF48-B46D-42E8B0ABF926}"/>
              </a:ext>
            </a:extLst>
          </p:cNvPr>
          <p:cNvSpPr>
            <a:spLocks noChangeArrowheads="1"/>
          </p:cNvSpPr>
          <p:nvPr/>
        </p:nvSpPr>
        <p:spPr bwMode="auto">
          <a:xfrm>
            <a:off x="0" y="1196975"/>
            <a:ext cx="9144000" cy="5054600"/>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31749" name="Text Box 7">
            <a:extLst>
              <a:ext uri="{FF2B5EF4-FFF2-40B4-BE49-F238E27FC236}">
                <a16:creationId xmlns:a16="http://schemas.microsoft.com/office/drawing/2014/main" id="{10998CE4-743C-4D6D-B41B-E9C0DEB6B04C}"/>
              </a:ext>
            </a:extLst>
          </p:cNvPr>
          <p:cNvSpPr txBox="1">
            <a:spLocks noChangeArrowheads="1"/>
          </p:cNvSpPr>
          <p:nvPr/>
        </p:nvSpPr>
        <p:spPr bwMode="auto">
          <a:xfrm>
            <a:off x="549275" y="1357313"/>
            <a:ext cx="3200400"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buFont typeface="Arial" panose="020B0604020202020204" pitchFamily="34" charset="0"/>
              <a:buNone/>
            </a:pPr>
            <a:r>
              <a:rPr lang="en-US" altLang="zh-CN" sz="2400" b="0">
                <a:ea typeface="微软雅黑" panose="020B0503020204020204" pitchFamily="34" charset="-122"/>
                <a:sym typeface="+mn-lt"/>
              </a:rPr>
              <a:t>ADT BinaryTree{</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数据对象</a:t>
            </a:r>
            <a:r>
              <a:rPr lang="en-US" altLang="zh-CN" sz="2400" b="0">
                <a:ea typeface="微软雅黑" panose="020B0503020204020204" pitchFamily="34" charset="-122"/>
                <a:sym typeface="+mn-lt"/>
              </a:rPr>
              <a:t>D:</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数据关系</a:t>
            </a:r>
            <a:r>
              <a:rPr lang="en-US" altLang="zh-CN" sz="2400" b="0">
                <a:ea typeface="微软雅黑" panose="020B0503020204020204" pitchFamily="34" charset="-122"/>
                <a:sym typeface="+mn-lt"/>
              </a:rPr>
              <a:t>R:</a:t>
            </a:r>
          </a:p>
          <a:p>
            <a:pPr eaLnBrk="1" hangingPunct="1">
              <a:spcBef>
                <a:spcPct val="20000"/>
              </a:spcBef>
              <a:buFont typeface="Arial" panose="020B0604020202020204" pitchFamily="34" charset="0"/>
              <a:buNone/>
            </a:pP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基本操作 </a:t>
            </a:r>
            <a:r>
              <a:rPr lang="en-US" altLang="zh-CN" sz="2400" b="0">
                <a:ea typeface="微软雅黑" panose="020B0503020204020204" pitchFamily="34" charset="-122"/>
                <a:sym typeface="+mn-lt"/>
              </a:rPr>
              <a:t>P</a:t>
            </a:r>
            <a:r>
              <a:rPr lang="zh-CN" altLang="en-US" sz="2400" b="0">
                <a:ea typeface="微软雅黑" panose="020B0503020204020204" pitchFamily="34" charset="-122"/>
                <a:sym typeface="+mn-lt"/>
              </a:rPr>
              <a:t>：</a:t>
            </a:r>
          </a:p>
          <a:p>
            <a:pPr eaLnBrk="1" hangingPunct="1">
              <a:spcBef>
                <a:spcPct val="20000"/>
              </a:spcBef>
              <a:buFont typeface="Arial" panose="020B0604020202020204" pitchFamily="34" charset="0"/>
              <a:buNone/>
            </a:pPr>
            <a:r>
              <a:rPr lang="en-US" altLang="zh-CN" sz="2400" b="0">
                <a:ea typeface="微软雅黑" panose="020B0503020204020204" pitchFamily="34" charset="-122"/>
                <a:sym typeface="+mn-lt"/>
              </a:rPr>
              <a:t>}ADT BinaryTree</a:t>
            </a:r>
          </a:p>
        </p:txBody>
      </p:sp>
      <p:sp>
        <p:nvSpPr>
          <p:cNvPr id="31750" name="Rectangle 8">
            <a:extLst>
              <a:ext uri="{FF2B5EF4-FFF2-40B4-BE49-F238E27FC236}">
                <a16:creationId xmlns:a16="http://schemas.microsoft.com/office/drawing/2014/main" id="{3FB56D69-8448-475A-ABAC-ECB90D39EEA6}"/>
              </a:ext>
            </a:extLst>
          </p:cNvPr>
          <p:cNvSpPr>
            <a:spLocks noChangeArrowheads="1"/>
          </p:cNvSpPr>
          <p:nvPr/>
        </p:nvSpPr>
        <p:spPr bwMode="auto">
          <a:xfrm>
            <a:off x="2230438" y="2332038"/>
            <a:ext cx="634047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ea typeface="微软雅黑" panose="020B0503020204020204" pitchFamily="34" charset="-122"/>
                <a:sym typeface="+mn-lt"/>
              </a:rPr>
              <a:t>若</a:t>
            </a:r>
            <a:r>
              <a:rPr lang="en-US" altLang="zh-CN" sz="2400" b="0">
                <a:ea typeface="微软雅黑" panose="020B0503020204020204" pitchFamily="34" charset="-122"/>
                <a:sym typeface="+mn-lt"/>
              </a:rPr>
              <a:t>D=Φ</a:t>
            </a:r>
            <a:r>
              <a:rPr lang="zh-CN" altLang="en-US" sz="2400" b="0">
                <a:ea typeface="微软雅黑" panose="020B0503020204020204" pitchFamily="34" charset="-122"/>
                <a:sym typeface="+mn-lt"/>
              </a:rPr>
              <a:t>，则</a:t>
            </a:r>
            <a:r>
              <a:rPr lang="en-US" altLang="zh-CN" sz="2400" b="0">
                <a:ea typeface="微软雅黑" panose="020B0503020204020204" pitchFamily="34" charset="-122"/>
                <a:sym typeface="+mn-lt"/>
              </a:rPr>
              <a:t>R= Φ </a:t>
            </a:r>
            <a:r>
              <a:rPr lang="zh-CN" altLang="en-US" sz="2400" b="0">
                <a:ea typeface="微软雅黑" panose="020B0503020204020204" pitchFamily="34" charset="-122"/>
                <a:sym typeface="+mn-lt"/>
              </a:rPr>
              <a:t>；</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若</a:t>
            </a:r>
            <a:r>
              <a:rPr lang="en-US" altLang="zh-CN" sz="2400" b="0">
                <a:ea typeface="微软雅黑" panose="020B0503020204020204" pitchFamily="34" charset="-122"/>
                <a:sym typeface="+mn-lt"/>
              </a:rPr>
              <a:t>D≠Φ</a:t>
            </a:r>
            <a:r>
              <a:rPr lang="zh-CN" altLang="en-US" sz="2400" b="0">
                <a:ea typeface="微软雅黑" panose="020B0503020204020204" pitchFamily="34" charset="-122"/>
                <a:sym typeface="+mn-lt"/>
              </a:rPr>
              <a:t>，则</a:t>
            </a:r>
            <a:r>
              <a:rPr lang="en-US" altLang="zh-CN" sz="2400" b="0">
                <a:ea typeface="微软雅黑" panose="020B0503020204020204" pitchFamily="34" charset="-122"/>
                <a:sym typeface="+mn-lt"/>
              </a:rPr>
              <a:t>R= {H}</a:t>
            </a:r>
            <a:r>
              <a:rPr lang="zh-CN" altLang="en-US" sz="2400" b="0">
                <a:ea typeface="微软雅黑" panose="020B0503020204020204" pitchFamily="34" charset="-122"/>
                <a:sym typeface="+mn-lt"/>
              </a:rPr>
              <a:t>；存在二元关系：</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 ①  </a:t>
            </a:r>
            <a:r>
              <a:rPr lang="en-US" altLang="zh-CN" sz="2400" b="0">
                <a:ea typeface="微软雅黑" panose="020B0503020204020204" pitchFamily="34" charset="-122"/>
                <a:sym typeface="+mn-lt"/>
              </a:rPr>
              <a:t>root </a:t>
            </a:r>
            <a:r>
              <a:rPr lang="zh-CN" altLang="en-US" sz="2400" b="0">
                <a:ea typeface="微软雅黑" panose="020B0503020204020204" pitchFamily="34" charset="-122"/>
                <a:sym typeface="+mn-lt"/>
              </a:rPr>
              <a:t>唯一         </a:t>
            </a: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关于根的说明</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 ② </a:t>
            </a:r>
            <a:r>
              <a:rPr lang="en-US" altLang="zh-CN" sz="2400" b="0">
                <a:ea typeface="微软雅黑" panose="020B0503020204020204" pitchFamily="34" charset="-122"/>
                <a:sym typeface="+mn-lt"/>
              </a:rPr>
              <a:t>D</a:t>
            </a:r>
            <a:r>
              <a:rPr lang="en-US" altLang="zh-CN" sz="2400" b="0" baseline="-25000">
                <a:ea typeface="微软雅黑" panose="020B0503020204020204" pitchFamily="34" charset="-122"/>
                <a:sym typeface="+mn-lt"/>
              </a:rPr>
              <a:t>j</a:t>
            </a:r>
            <a:r>
              <a:rPr lang="en-US" altLang="zh-CN" sz="2400" b="0">
                <a:ea typeface="微软雅黑" panose="020B0503020204020204" pitchFamily="34" charset="-122"/>
                <a:sym typeface="+mn-lt"/>
              </a:rPr>
              <a:t>∩D</a:t>
            </a:r>
            <a:r>
              <a:rPr lang="en-US" altLang="zh-CN" sz="2400" b="0" baseline="-25000">
                <a:ea typeface="微软雅黑" panose="020B0503020204020204" pitchFamily="34" charset="-122"/>
                <a:sym typeface="+mn-lt"/>
              </a:rPr>
              <a:t>k</a:t>
            </a:r>
            <a:r>
              <a:rPr lang="en-US" altLang="zh-CN" sz="2400" b="0">
                <a:ea typeface="微软雅黑" panose="020B0503020204020204" pitchFamily="34" charset="-122"/>
                <a:sym typeface="+mn-lt"/>
              </a:rPr>
              <a:t>= Φ     //</a:t>
            </a:r>
            <a:r>
              <a:rPr lang="zh-CN" altLang="en-US" sz="2400" b="0">
                <a:ea typeface="微软雅黑" panose="020B0503020204020204" pitchFamily="34" charset="-122"/>
                <a:sym typeface="+mn-lt"/>
              </a:rPr>
              <a:t>关于子树不相交的说明</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 ③  </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关于数据元素的说明</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 ④  </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关于左子树和右子树的说明</a:t>
            </a:r>
          </a:p>
        </p:txBody>
      </p:sp>
      <p:sp>
        <p:nvSpPr>
          <p:cNvPr id="31751" name="Rectangle 10">
            <a:extLst>
              <a:ext uri="{FF2B5EF4-FFF2-40B4-BE49-F238E27FC236}">
                <a16:creationId xmlns:a16="http://schemas.microsoft.com/office/drawing/2014/main" id="{165210FF-DF55-44D8-8652-E4779695D234}"/>
              </a:ext>
            </a:extLst>
          </p:cNvPr>
          <p:cNvSpPr>
            <a:spLocks noChangeArrowheads="1"/>
          </p:cNvSpPr>
          <p:nvPr/>
        </p:nvSpPr>
        <p:spPr bwMode="auto">
          <a:xfrm>
            <a:off x="2301875" y="1814513"/>
            <a:ext cx="5307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dirty="0">
                <a:latin typeface="+mn-lt"/>
                <a:ea typeface="+mn-ea"/>
                <a:cs typeface="+mn-ea"/>
                <a:sym typeface="+mn-lt"/>
              </a:rPr>
              <a:t>D</a:t>
            </a:r>
            <a:r>
              <a:rPr lang="zh-CN" altLang="en-US" sz="2400" b="0" dirty="0">
                <a:latin typeface="+mn-lt"/>
                <a:ea typeface="+mn-ea"/>
                <a:cs typeface="+mn-ea"/>
                <a:sym typeface="+mn-lt"/>
              </a:rPr>
              <a:t>是具有相同特性的数据元素的集合。</a:t>
            </a:r>
          </a:p>
        </p:txBody>
      </p:sp>
      <p:sp>
        <p:nvSpPr>
          <p:cNvPr id="31752" name="Rectangle 11">
            <a:extLst>
              <a:ext uri="{FF2B5EF4-FFF2-40B4-BE49-F238E27FC236}">
                <a16:creationId xmlns:a16="http://schemas.microsoft.com/office/drawing/2014/main" id="{DE7D83F9-3F6E-494C-8E5D-490F34A36808}"/>
              </a:ext>
            </a:extLst>
          </p:cNvPr>
          <p:cNvSpPr>
            <a:spLocks noChangeArrowheads="1"/>
          </p:cNvSpPr>
          <p:nvPr/>
        </p:nvSpPr>
        <p:spPr bwMode="auto">
          <a:xfrm>
            <a:off x="2484438" y="5319713"/>
            <a:ext cx="1882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dirty="0">
                <a:latin typeface="+mn-lt"/>
                <a:ea typeface="+mn-ea"/>
                <a:cs typeface="+mn-ea"/>
                <a:sym typeface="+mn-lt"/>
              </a:rPr>
              <a:t>//</a:t>
            </a:r>
            <a:r>
              <a:rPr lang="zh-CN" altLang="en-US" sz="2400" b="0" dirty="0">
                <a:latin typeface="+mn-lt"/>
                <a:ea typeface="+mn-ea"/>
                <a:cs typeface="+mn-ea"/>
                <a:sym typeface="+mn-lt"/>
              </a:rPr>
              <a:t>至少有</a:t>
            </a:r>
            <a:r>
              <a:rPr lang="en-US" altLang="zh-CN" sz="2400" b="0" dirty="0">
                <a:latin typeface="+mn-lt"/>
                <a:ea typeface="+mn-ea"/>
                <a:cs typeface="+mn-ea"/>
                <a:sym typeface="+mn-lt"/>
              </a:rPr>
              <a:t>20</a:t>
            </a:r>
            <a:r>
              <a:rPr lang="zh-CN" altLang="en-US" sz="2400" b="0" dirty="0">
                <a:latin typeface="+mn-lt"/>
                <a:ea typeface="+mn-ea"/>
                <a:cs typeface="+mn-ea"/>
                <a:sym typeface="+mn-lt"/>
              </a:rPr>
              <a:t>个</a:t>
            </a:r>
          </a:p>
        </p:txBody>
      </p:sp>
      <p:sp>
        <p:nvSpPr>
          <p:cNvPr id="31753" name="Rectangle 12">
            <a:extLst>
              <a:ext uri="{FF2B5EF4-FFF2-40B4-BE49-F238E27FC236}">
                <a16:creationId xmlns:a16="http://schemas.microsoft.com/office/drawing/2014/main" id="{5DBABCB4-CF11-4223-B2FE-E8240CE81D80}"/>
              </a:ext>
            </a:extLst>
          </p:cNvPr>
          <p:cNvSpPr>
            <a:spLocks noChangeArrowheads="1"/>
          </p:cNvSpPr>
          <p:nvPr/>
        </p:nvSpPr>
        <p:spPr bwMode="auto">
          <a:xfrm>
            <a:off x="835025" y="222250"/>
            <a:ext cx="54610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二叉树的抽象数据类型定义</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1">
            <a:extLst>
              <a:ext uri="{FF2B5EF4-FFF2-40B4-BE49-F238E27FC236}">
                <a16:creationId xmlns:a16="http://schemas.microsoft.com/office/drawing/2014/main" id="{F3E65701-5963-DF41-BA4A-38B77A5E17DA}"/>
              </a:ext>
            </a:extLst>
          </p:cNvPr>
          <p:cNvSpPr>
            <a:spLocks noChangeArrowheads="1"/>
          </p:cNvSpPr>
          <p:nvPr/>
        </p:nvSpPr>
        <p:spPr bwMode="auto">
          <a:xfrm>
            <a:off x="0" y="2463800"/>
            <a:ext cx="9144000" cy="4278313"/>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32769" name="日期占位符 1">
            <a:extLst>
              <a:ext uri="{FF2B5EF4-FFF2-40B4-BE49-F238E27FC236}">
                <a16:creationId xmlns:a16="http://schemas.microsoft.com/office/drawing/2014/main" id="{9B02ABC3-24D0-4A40-9731-1737F88E51FD}"/>
              </a:ext>
            </a:extLst>
          </p:cNvPr>
          <p:cNvSpPr>
            <a:spLocks noGrp="1" noChangeArrowheads="1"/>
          </p:cNvSpPr>
          <p:nvPr>
            <p:ph type="dt" sz="quarter" idx="4294967295"/>
          </p:nvPr>
        </p:nvSpPr>
        <p:spPr bwMode="auto">
          <a:xfrm>
            <a:off x="4724400" y="6240463"/>
            <a:ext cx="4419600" cy="4572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r>
              <a:rPr lang="en-US" altLang="zh-CN">
                <a:latin typeface="+mn-lt"/>
                <a:ea typeface="+mn-ea"/>
                <a:cs typeface="+mn-ea"/>
                <a:sym typeface="+mn-lt"/>
              </a:rPr>
              <a:t>                            </a:t>
            </a:r>
          </a:p>
        </p:txBody>
      </p:sp>
      <p:sp>
        <p:nvSpPr>
          <p:cNvPr id="32771" name="Text Box 7">
            <a:extLst>
              <a:ext uri="{FF2B5EF4-FFF2-40B4-BE49-F238E27FC236}">
                <a16:creationId xmlns:a16="http://schemas.microsoft.com/office/drawing/2014/main" id="{9D4151BA-2A94-4951-87B9-D499C4168356}"/>
              </a:ext>
            </a:extLst>
          </p:cNvPr>
          <p:cNvSpPr txBox="1">
            <a:spLocks noChangeArrowheads="1"/>
          </p:cNvSpPr>
          <p:nvPr/>
        </p:nvSpPr>
        <p:spPr bwMode="auto">
          <a:xfrm>
            <a:off x="565150" y="981075"/>
            <a:ext cx="8285163" cy="552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de-DE" altLang="zh-CN" sz="2400" b="0">
                <a:ea typeface="微软雅黑" panose="020B0503020204020204" pitchFamily="34" charset="-122"/>
                <a:sym typeface="+mn-lt"/>
              </a:rPr>
              <a:t>CreateBiTree(&amp;T,definition)</a:t>
            </a:r>
            <a:endParaRPr lang="zh-CN" altLang="en-US" sz="2400" b="0">
              <a:ea typeface="微软雅黑" panose="020B0503020204020204" pitchFamily="34" charset="-122"/>
              <a:sym typeface="+mn-lt"/>
            </a:endParaRPr>
          </a:p>
          <a:p>
            <a:pPr>
              <a:spcBef>
                <a:spcPct val="20000"/>
              </a:spcBef>
              <a:buFont typeface="Arial" panose="020B0604020202020204" pitchFamily="34" charset="0"/>
              <a:buNone/>
            </a:pPr>
            <a:r>
              <a:rPr lang="de-DE" altLang="zh-CN" sz="2400" b="0">
                <a:ea typeface="微软雅黑" panose="020B0503020204020204" pitchFamily="34" charset="-122"/>
                <a:sym typeface="+mn-lt"/>
              </a:rPr>
              <a:t>      </a:t>
            </a:r>
            <a:r>
              <a:rPr lang="zh-CN" altLang="en-US" sz="2400" b="0">
                <a:ea typeface="微软雅黑" panose="020B0503020204020204" pitchFamily="34" charset="-122"/>
                <a:sym typeface="+mn-lt"/>
              </a:rPr>
              <a:t>初始条件；</a:t>
            </a:r>
            <a:r>
              <a:rPr lang="de-DE" altLang="zh-CN" sz="2400" b="0">
                <a:ea typeface="微软雅黑" panose="020B0503020204020204" pitchFamily="34" charset="-122"/>
                <a:sym typeface="+mn-lt"/>
              </a:rPr>
              <a:t>definition</a:t>
            </a:r>
            <a:r>
              <a:rPr lang="zh-CN" altLang="en-US" sz="2400" b="0">
                <a:ea typeface="微软雅黑" panose="020B0503020204020204" pitchFamily="34" charset="-122"/>
                <a:sym typeface="+mn-lt"/>
              </a:rPr>
              <a:t>给出二叉树</a:t>
            </a:r>
            <a:r>
              <a:rPr lang="de-DE" altLang="zh-CN" sz="2400" b="0">
                <a:ea typeface="微软雅黑" panose="020B0503020204020204" pitchFamily="34" charset="-122"/>
                <a:sym typeface="+mn-lt"/>
              </a:rPr>
              <a:t>T</a:t>
            </a:r>
            <a:r>
              <a:rPr lang="zh-CN" altLang="en-US" sz="2400" b="0">
                <a:ea typeface="微软雅黑" panose="020B0503020204020204" pitchFamily="34" charset="-122"/>
                <a:sym typeface="+mn-lt"/>
              </a:rPr>
              <a:t>的定义。</a:t>
            </a:r>
          </a:p>
          <a:p>
            <a:pPr>
              <a:spcBef>
                <a:spcPct val="20000"/>
              </a:spcBef>
              <a:buFont typeface="Arial" panose="020B0604020202020204" pitchFamily="34" charset="0"/>
              <a:buNone/>
            </a:pPr>
            <a:r>
              <a:rPr lang="de-DE" altLang="zh-CN" sz="2400" b="0">
                <a:ea typeface="微软雅黑" panose="020B0503020204020204" pitchFamily="34" charset="-122"/>
                <a:sym typeface="+mn-lt"/>
              </a:rPr>
              <a:t>      </a:t>
            </a:r>
            <a:r>
              <a:rPr lang="zh-CN" altLang="en-US" sz="2400" b="0">
                <a:ea typeface="微软雅黑" panose="020B0503020204020204" pitchFamily="34" charset="-122"/>
                <a:sym typeface="+mn-lt"/>
              </a:rPr>
              <a:t>操作结果：按</a:t>
            </a:r>
            <a:r>
              <a:rPr lang="de-DE" altLang="zh-CN" sz="2400" b="0">
                <a:ea typeface="微软雅黑" panose="020B0503020204020204" pitchFamily="34" charset="-122"/>
                <a:sym typeface="+mn-lt"/>
              </a:rPr>
              <a:t>definition</a:t>
            </a:r>
            <a:r>
              <a:rPr lang="zh-CN" altLang="en-US" sz="2400" b="0">
                <a:ea typeface="微软雅黑" panose="020B0503020204020204" pitchFamily="34" charset="-122"/>
                <a:sym typeface="+mn-lt"/>
              </a:rPr>
              <a:t>构造二叉树</a:t>
            </a:r>
            <a:r>
              <a:rPr lang="de-DE" altLang="zh-CN" sz="2400" b="0">
                <a:ea typeface="微软雅黑" panose="020B0503020204020204" pitchFamily="34" charset="-122"/>
                <a:sym typeface="+mn-lt"/>
              </a:rPr>
              <a:t>T</a:t>
            </a:r>
            <a:r>
              <a:rPr lang="zh-CN" altLang="en-US" sz="2400" b="0">
                <a:ea typeface="微软雅黑" panose="020B0503020204020204" pitchFamily="34" charset="-122"/>
                <a:sym typeface="+mn-lt"/>
              </a:rPr>
              <a:t>。</a:t>
            </a: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endParaRPr lang="en-US" altLang="zh-CN" sz="1000" b="0">
              <a:ea typeface="微软雅黑" panose="020B0503020204020204" pitchFamily="34" charset="-122"/>
              <a:sym typeface="+mn-lt"/>
            </a:endParaRPr>
          </a:p>
          <a:p>
            <a:pPr>
              <a:spcBef>
                <a:spcPct val="20000"/>
              </a:spcBef>
              <a:buFont typeface="Arial" panose="020B0604020202020204" pitchFamily="34" charset="0"/>
              <a:buNone/>
            </a:pPr>
            <a:r>
              <a:rPr lang="en-US" altLang="zh-CN" sz="2400" b="0">
                <a:ea typeface="微软雅黑" panose="020B0503020204020204" pitchFamily="34" charset="-122"/>
                <a:sym typeface="+mn-lt"/>
              </a:rPr>
              <a:t>PreOrderTraverse(T)</a:t>
            </a:r>
            <a:endParaRPr lang="zh-CN" altLang="en-US" sz="2400" b="0">
              <a:ea typeface="微软雅黑" panose="020B0503020204020204" pitchFamily="34" charset="-122"/>
              <a:sym typeface="+mn-lt"/>
            </a:endParaRPr>
          </a:p>
          <a:p>
            <a:pPr>
              <a:spcBef>
                <a:spcPct val="20000"/>
              </a:spcBef>
              <a:buFont typeface="Arial" panose="020B0604020202020204" pitchFamily="34" charset="0"/>
              <a:buNone/>
            </a:pP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初始条件：二叉树</a:t>
            </a:r>
            <a:r>
              <a:rPr lang="en-US" altLang="zh-CN" sz="2400" b="0">
                <a:ea typeface="微软雅黑" panose="020B0503020204020204" pitchFamily="34" charset="-122"/>
                <a:sym typeface="+mn-lt"/>
              </a:rPr>
              <a:t>T</a:t>
            </a:r>
            <a:r>
              <a:rPr lang="zh-CN" altLang="en-US" sz="2400" b="0">
                <a:ea typeface="微软雅黑" panose="020B0503020204020204" pitchFamily="34" charset="-122"/>
                <a:sym typeface="+mn-lt"/>
              </a:rPr>
              <a:t>存在。</a:t>
            </a:r>
          </a:p>
          <a:p>
            <a:pPr>
              <a:spcBef>
                <a:spcPct val="20000"/>
              </a:spcBef>
              <a:buFont typeface="Arial" panose="020B0604020202020204" pitchFamily="34" charset="0"/>
              <a:buNone/>
            </a:pP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操作结果：先序遍历</a:t>
            </a:r>
            <a:r>
              <a:rPr lang="en-US" altLang="zh-CN" sz="2400" b="0">
                <a:ea typeface="微软雅黑" panose="020B0503020204020204" pitchFamily="34" charset="-122"/>
                <a:sym typeface="+mn-lt"/>
              </a:rPr>
              <a:t>T</a:t>
            </a:r>
            <a:r>
              <a:rPr lang="zh-CN" altLang="en-US" sz="2400" b="0">
                <a:ea typeface="微软雅黑" panose="020B0503020204020204" pitchFamily="34" charset="-122"/>
                <a:sym typeface="+mn-lt"/>
              </a:rPr>
              <a:t>，对每个结点访问一次。</a:t>
            </a:r>
          </a:p>
          <a:p>
            <a:pPr>
              <a:spcBef>
                <a:spcPct val="20000"/>
              </a:spcBef>
              <a:buFont typeface="Arial" panose="020B0604020202020204" pitchFamily="34" charset="0"/>
              <a:buNone/>
            </a:pPr>
            <a:r>
              <a:rPr lang="en-US" altLang="zh-CN" sz="2400" b="0">
                <a:ea typeface="微软雅黑" panose="020B0503020204020204" pitchFamily="34" charset="-122"/>
                <a:sym typeface="+mn-lt"/>
              </a:rPr>
              <a:t>InOrderTraverse(T)</a:t>
            </a:r>
            <a:endParaRPr lang="zh-CN" altLang="en-US" sz="2400" b="0">
              <a:ea typeface="微软雅黑" panose="020B0503020204020204" pitchFamily="34" charset="-122"/>
              <a:sym typeface="+mn-lt"/>
            </a:endParaRPr>
          </a:p>
          <a:p>
            <a:pPr>
              <a:spcBef>
                <a:spcPct val="20000"/>
              </a:spcBef>
              <a:buFont typeface="Arial" panose="020B0604020202020204" pitchFamily="34" charset="0"/>
              <a:buNone/>
            </a:pP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初始条件：二叉树</a:t>
            </a:r>
            <a:r>
              <a:rPr lang="en-US" altLang="zh-CN" sz="2400" b="0">
                <a:ea typeface="微软雅黑" panose="020B0503020204020204" pitchFamily="34" charset="-122"/>
                <a:sym typeface="+mn-lt"/>
              </a:rPr>
              <a:t>T</a:t>
            </a:r>
            <a:r>
              <a:rPr lang="zh-CN" altLang="en-US" sz="2400" b="0">
                <a:ea typeface="微软雅黑" panose="020B0503020204020204" pitchFamily="34" charset="-122"/>
                <a:sym typeface="+mn-lt"/>
              </a:rPr>
              <a:t>存在。</a:t>
            </a:r>
          </a:p>
          <a:p>
            <a:pPr>
              <a:spcBef>
                <a:spcPct val="20000"/>
              </a:spcBef>
              <a:buFont typeface="Arial" panose="020B0604020202020204" pitchFamily="34" charset="0"/>
              <a:buNone/>
            </a:pP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操作结果：中序遍历</a:t>
            </a:r>
            <a:r>
              <a:rPr lang="en-US" altLang="zh-CN" sz="2400" b="0">
                <a:ea typeface="微软雅黑" panose="020B0503020204020204" pitchFamily="34" charset="-122"/>
                <a:sym typeface="+mn-lt"/>
              </a:rPr>
              <a:t>T</a:t>
            </a:r>
            <a:r>
              <a:rPr lang="zh-CN" altLang="en-US" sz="2400" b="0">
                <a:ea typeface="微软雅黑" panose="020B0503020204020204" pitchFamily="34" charset="-122"/>
                <a:sym typeface="+mn-lt"/>
              </a:rPr>
              <a:t>，对每个结点访问一次。</a:t>
            </a:r>
          </a:p>
          <a:p>
            <a:pPr>
              <a:spcBef>
                <a:spcPct val="20000"/>
              </a:spcBef>
              <a:buFont typeface="Arial" panose="020B0604020202020204" pitchFamily="34" charset="0"/>
              <a:buNone/>
            </a:pPr>
            <a:r>
              <a:rPr lang="en-US" altLang="zh-CN" sz="2400" b="0">
                <a:ea typeface="微软雅黑" panose="020B0503020204020204" pitchFamily="34" charset="-122"/>
                <a:sym typeface="+mn-lt"/>
              </a:rPr>
              <a:t>PostOrderTraverse(T)</a:t>
            </a:r>
            <a:endParaRPr lang="zh-CN" altLang="en-US" sz="2400" b="0">
              <a:ea typeface="微软雅黑" panose="020B0503020204020204" pitchFamily="34" charset="-122"/>
              <a:sym typeface="+mn-lt"/>
            </a:endParaRPr>
          </a:p>
          <a:p>
            <a:pPr>
              <a:spcBef>
                <a:spcPct val="20000"/>
              </a:spcBef>
              <a:buFont typeface="Arial" panose="020B0604020202020204" pitchFamily="34" charset="0"/>
              <a:buNone/>
            </a:pP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初始条件：二叉树</a:t>
            </a:r>
            <a:r>
              <a:rPr lang="en-US" altLang="zh-CN" sz="2400" b="0">
                <a:ea typeface="微软雅黑" panose="020B0503020204020204" pitchFamily="34" charset="-122"/>
                <a:sym typeface="+mn-lt"/>
              </a:rPr>
              <a:t>T</a:t>
            </a:r>
            <a:r>
              <a:rPr lang="zh-CN" altLang="en-US" sz="2400" b="0">
                <a:ea typeface="微软雅黑" panose="020B0503020204020204" pitchFamily="34" charset="-122"/>
                <a:sym typeface="+mn-lt"/>
              </a:rPr>
              <a:t>存在。</a:t>
            </a:r>
          </a:p>
          <a:p>
            <a:pPr>
              <a:spcBef>
                <a:spcPct val="20000"/>
              </a:spcBef>
              <a:buFont typeface="Arial" panose="020B0604020202020204" pitchFamily="34" charset="0"/>
              <a:buNone/>
            </a:pP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操作结果：后序遍历</a:t>
            </a:r>
            <a:r>
              <a:rPr lang="en-US" altLang="zh-CN" sz="2400" b="0">
                <a:ea typeface="微软雅黑" panose="020B0503020204020204" pitchFamily="34" charset="-122"/>
                <a:sym typeface="+mn-lt"/>
              </a:rPr>
              <a:t>T</a:t>
            </a:r>
            <a:r>
              <a:rPr lang="zh-CN" altLang="en-US" sz="2400" b="0">
                <a:ea typeface="微软雅黑" panose="020B0503020204020204" pitchFamily="34" charset="-122"/>
                <a:sym typeface="+mn-lt"/>
              </a:rPr>
              <a:t>，对每个结点访问一次。</a:t>
            </a:r>
            <a:endParaRPr lang="en-US" altLang="zh-CN" sz="2400" b="0">
              <a:ea typeface="微软雅黑" panose="020B0503020204020204" pitchFamily="34" charset="-122"/>
              <a:sym typeface="+mn-lt"/>
            </a:endParaRPr>
          </a:p>
        </p:txBody>
      </p:sp>
      <p:sp>
        <p:nvSpPr>
          <p:cNvPr id="5" name="Rectangle 12">
            <a:extLst>
              <a:ext uri="{FF2B5EF4-FFF2-40B4-BE49-F238E27FC236}">
                <a16:creationId xmlns:a16="http://schemas.microsoft.com/office/drawing/2014/main" id="{19E2D80C-4CEE-4B2E-AAB1-287435034777}"/>
              </a:ext>
            </a:extLst>
          </p:cNvPr>
          <p:cNvSpPr>
            <a:spLocks noChangeArrowheads="1"/>
          </p:cNvSpPr>
          <p:nvPr/>
        </p:nvSpPr>
        <p:spPr bwMode="auto">
          <a:xfrm>
            <a:off x="835025" y="222250"/>
            <a:ext cx="54610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二叉树的抽象数据类型定义</a:t>
            </a:r>
          </a:p>
        </p:txBody>
      </p:sp>
    </p:spTree>
  </p:cSld>
  <p:clrMapOvr>
    <a:masterClrMapping/>
  </p:clrMapOvr>
  <p:transition>
    <p:checke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a:extLst>
              <a:ext uri="{FF2B5EF4-FFF2-40B4-BE49-F238E27FC236}">
                <a16:creationId xmlns:a16="http://schemas.microsoft.com/office/drawing/2014/main" id="{D22225B9-5EBA-4D55-907C-99BFB8B5697B}"/>
              </a:ext>
            </a:extLst>
          </p:cNvPr>
          <p:cNvSpPr/>
          <p:nvPr/>
        </p:nvSpPr>
        <p:spPr bwMode="auto">
          <a:xfrm>
            <a:off x="0" y="1727200"/>
            <a:ext cx="9144000" cy="53975"/>
          </a:xfrm>
          <a:prstGeom prst="rect">
            <a:avLst/>
          </a:prstGeom>
          <a:solidFill>
            <a:srgbClr val="6C4C8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solidFill>
                <a:srgbClr val="9476B6"/>
              </a:solidFill>
              <a:latin typeface="+mn-lt"/>
              <a:ea typeface="+mn-ea"/>
              <a:cs typeface="+mn-ea"/>
              <a:sym typeface="+mn-lt"/>
            </a:endParaRPr>
          </a:p>
        </p:txBody>
      </p:sp>
      <p:pic>
        <p:nvPicPr>
          <p:cNvPr id="13315" name="图片 2">
            <a:extLst>
              <a:ext uri="{FF2B5EF4-FFF2-40B4-BE49-F238E27FC236}">
                <a16:creationId xmlns:a16="http://schemas.microsoft.com/office/drawing/2014/main" id="{FA11431A-F97B-0D44-91FF-62FC97D301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75" t="11116"/>
          <a:stretch>
            <a:fillRect/>
          </a:stretch>
        </p:blipFill>
        <p:spPr bwMode="auto">
          <a:xfrm>
            <a:off x="-4763" y="0"/>
            <a:ext cx="9124951"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矩形 62">
            <a:extLst>
              <a:ext uri="{FF2B5EF4-FFF2-40B4-BE49-F238E27FC236}">
                <a16:creationId xmlns:a16="http://schemas.microsoft.com/office/drawing/2014/main" id="{218AD8FE-E2EE-40C6-9171-803845B7A5A9}"/>
              </a:ext>
            </a:extLst>
          </p:cNvPr>
          <p:cNvSpPr/>
          <p:nvPr/>
        </p:nvSpPr>
        <p:spPr bwMode="auto">
          <a:xfrm>
            <a:off x="23813" y="9525"/>
            <a:ext cx="9151937" cy="1609725"/>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64" name="Shape 26">
            <a:extLst>
              <a:ext uri="{FF2B5EF4-FFF2-40B4-BE49-F238E27FC236}">
                <a16:creationId xmlns:a16="http://schemas.microsoft.com/office/drawing/2014/main" id="{4A16DF6B-33F6-456B-A645-C161C618757D}"/>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25" name="矩形 24">
            <a:extLst>
              <a:ext uri="{FF2B5EF4-FFF2-40B4-BE49-F238E27FC236}">
                <a16:creationId xmlns:a16="http://schemas.microsoft.com/office/drawing/2014/main" id="{E64C6298-9BF9-4C0A-AA71-87F3BEABAFCC}"/>
              </a:ext>
            </a:extLst>
          </p:cNvPr>
          <p:cNvSpPr/>
          <p:nvPr/>
        </p:nvSpPr>
        <p:spPr>
          <a:xfrm>
            <a:off x="1060450" y="2511425"/>
            <a:ext cx="7832725" cy="2800350"/>
          </a:xfrm>
          <a:prstGeom prst="rect">
            <a:avLst/>
          </a:prstGeom>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30000"/>
              </a:lnSpc>
              <a:spcBef>
                <a:spcPts val="600"/>
              </a:spcBef>
            </a:pPr>
            <a:r>
              <a:rPr kumimoji="1" lang="zh-CN" altLang="en-US" sz="2400" b="0">
                <a:solidFill>
                  <a:srgbClr val="000000"/>
                </a:solidFill>
                <a:ea typeface="微软雅黑" panose="020B0503020204020204" pitchFamily="34" charset="-122"/>
                <a:sym typeface="+mn-lt"/>
              </a:rPr>
              <a:t>掌握二叉树的基本概念、性质和存储结构</a:t>
            </a:r>
          </a:p>
          <a:p>
            <a:pPr>
              <a:lnSpc>
                <a:spcPct val="130000"/>
              </a:lnSpc>
              <a:spcBef>
                <a:spcPts val="600"/>
              </a:spcBef>
            </a:pPr>
            <a:r>
              <a:rPr kumimoji="1" lang="zh-CN" altLang="en-US" sz="2400" b="0">
                <a:solidFill>
                  <a:srgbClr val="000000"/>
                </a:solidFill>
                <a:ea typeface="微软雅黑" panose="020B0503020204020204" pitchFamily="34" charset="-122"/>
                <a:sym typeface="+mn-lt"/>
              </a:rPr>
              <a:t>熟练掌握二叉树的前、中、后序遍历方法</a:t>
            </a:r>
          </a:p>
          <a:p>
            <a:pPr>
              <a:lnSpc>
                <a:spcPct val="130000"/>
              </a:lnSpc>
              <a:spcBef>
                <a:spcPts val="600"/>
              </a:spcBef>
            </a:pPr>
            <a:r>
              <a:rPr kumimoji="1" lang="zh-CN" altLang="en-US" sz="2400" b="0">
                <a:solidFill>
                  <a:srgbClr val="000000"/>
                </a:solidFill>
                <a:ea typeface="微软雅黑" panose="020B0503020204020204" pitchFamily="34" charset="-122"/>
                <a:sym typeface="+mn-lt"/>
              </a:rPr>
              <a:t>了解线索化二叉树的思想</a:t>
            </a:r>
          </a:p>
          <a:p>
            <a:pPr>
              <a:lnSpc>
                <a:spcPct val="130000"/>
              </a:lnSpc>
              <a:spcBef>
                <a:spcPts val="600"/>
              </a:spcBef>
            </a:pPr>
            <a:r>
              <a:rPr kumimoji="1" lang="zh-CN" altLang="en-US" sz="2400" b="0">
                <a:solidFill>
                  <a:srgbClr val="000000"/>
                </a:solidFill>
                <a:ea typeface="微软雅黑" panose="020B0503020204020204" pitchFamily="34" charset="-122"/>
                <a:sym typeface="+mn-lt"/>
              </a:rPr>
              <a:t>熟练掌握：哈夫曼树的实现方法、构造哈夫曼编码的方法</a:t>
            </a:r>
          </a:p>
          <a:p>
            <a:pPr>
              <a:lnSpc>
                <a:spcPct val="130000"/>
              </a:lnSpc>
              <a:spcBef>
                <a:spcPts val="600"/>
              </a:spcBef>
            </a:pPr>
            <a:r>
              <a:rPr kumimoji="1" lang="zh-CN" altLang="en-US" sz="2400" b="0">
                <a:solidFill>
                  <a:srgbClr val="000000"/>
                </a:solidFill>
                <a:ea typeface="微软雅黑" panose="020B0503020204020204" pitchFamily="34" charset="-122"/>
                <a:sym typeface="+mn-lt"/>
              </a:rPr>
              <a:t>了解：森林与二叉树的转换，树的遍历方法</a:t>
            </a:r>
          </a:p>
        </p:txBody>
      </p:sp>
      <p:grpSp>
        <p:nvGrpSpPr>
          <p:cNvPr id="13319" name="组合 28">
            <a:extLst>
              <a:ext uri="{FF2B5EF4-FFF2-40B4-BE49-F238E27FC236}">
                <a16:creationId xmlns:a16="http://schemas.microsoft.com/office/drawing/2014/main" id="{EEB166F2-C5FA-0E47-AA8E-39EF42F9FC6F}"/>
              </a:ext>
            </a:extLst>
          </p:cNvPr>
          <p:cNvGrpSpPr>
            <a:grpSpLocks/>
          </p:cNvGrpSpPr>
          <p:nvPr/>
        </p:nvGrpSpPr>
        <p:grpSpPr bwMode="auto">
          <a:xfrm>
            <a:off x="423863" y="2492375"/>
            <a:ext cx="590550" cy="627063"/>
            <a:chOff x="6242320" y="1105727"/>
            <a:chExt cx="589786" cy="626517"/>
          </a:xfrm>
        </p:grpSpPr>
        <p:sp>
          <p:nvSpPr>
            <p:cNvPr id="12310" name="TextBox 6">
              <a:extLst>
                <a:ext uri="{FF2B5EF4-FFF2-40B4-BE49-F238E27FC236}">
                  <a16:creationId xmlns:a16="http://schemas.microsoft.com/office/drawing/2014/main" id="{DCD72F87-231F-4594-AA0A-E4A140630CF4}"/>
                </a:ext>
              </a:extLst>
            </p:cNvPr>
            <p:cNvSpPr txBox="1">
              <a:spLocks noChangeArrowheads="1"/>
            </p:cNvSpPr>
            <p:nvPr/>
          </p:nvSpPr>
          <p:spPr bwMode="auto">
            <a:xfrm>
              <a:off x="6327934" y="1105727"/>
              <a:ext cx="447096" cy="4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3200" b="0" dirty="0">
                  <a:solidFill>
                    <a:srgbClr val="FF9900"/>
                  </a:solidFill>
                  <a:latin typeface="+mn-lt"/>
                  <a:ea typeface="+mn-ea"/>
                  <a:cs typeface="+mn-ea"/>
                  <a:sym typeface="+mn-lt"/>
                </a:rPr>
                <a:t>01</a:t>
              </a:r>
              <a:endParaRPr lang="zh-CN" altLang="en-US" sz="3200" b="0" dirty="0">
                <a:solidFill>
                  <a:srgbClr val="FF9900"/>
                </a:solidFill>
                <a:latin typeface="+mn-lt"/>
                <a:ea typeface="+mn-ea"/>
                <a:cs typeface="+mn-ea"/>
                <a:sym typeface="+mn-lt"/>
              </a:endParaRPr>
            </a:p>
          </p:txBody>
        </p:sp>
        <p:sp>
          <p:nvSpPr>
            <p:cNvPr id="12311" name="文本框 22">
              <a:extLst>
                <a:ext uri="{FF2B5EF4-FFF2-40B4-BE49-F238E27FC236}">
                  <a16:creationId xmlns:a16="http://schemas.microsoft.com/office/drawing/2014/main" id="{51A36ED9-04B1-4026-AFE1-2120C8A3D431}"/>
                </a:ext>
              </a:extLst>
            </p:cNvPr>
            <p:cNvSpPr txBox="1">
              <a:spLocks noChangeArrowheads="1"/>
            </p:cNvSpPr>
            <p:nvPr/>
          </p:nvSpPr>
          <p:spPr bwMode="auto">
            <a:xfrm>
              <a:off x="6242320" y="1516532"/>
              <a:ext cx="589786" cy="21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800">
                  <a:solidFill>
                    <a:srgbClr val="818181"/>
                  </a:solidFill>
                  <a:latin typeface="+mn-lt"/>
                  <a:ea typeface="+mn-ea"/>
                  <a:cs typeface="+mn-ea"/>
                  <a:sym typeface="+mn-lt"/>
                </a:rPr>
                <a:t>OPTION</a:t>
              </a:r>
              <a:endParaRPr lang="zh-CN" altLang="en-US" sz="800">
                <a:solidFill>
                  <a:srgbClr val="818181"/>
                </a:solidFill>
                <a:latin typeface="+mn-lt"/>
                <a:ea typeface="+mn-ea"/>
                <a:cs typeface="+mn-ea"/>
                <a:sym typeface="+mn-lt"/>
              </a:endParaRPr>
            </a:p>
          </p:txBody>
        </p:sp>
      </p:grpSp>
      <p:grpSp>
        <p:nvGrpSpPr>
          <p:cNvPr id="13320" name="组合 45">
            <a:extLst>
              <a:ext uri="{FF2B5EF4-FFF2-40B4-BE49-F238E27FC236}">
                <a16:creationId xmlns:a16="http://schemas.microsoft.com/office/drawing/2014/main" id="{B247DC4C-E65E-A74B-AF46-3EFDCBF845AF}"/>
              </a:ext>
            </a:extLst>
          </p:cNvPr>
          <p:cNvGrpSpPr>
            <a:grpSpLocks/>
          </p:cNvGrpSpPr>
          <p:nvPr/>
        </p:nvGrpSpPr>
        <p:grpSpPr bwMode="auto">
          <a:xfrm>
            <a:off x="423863" y="3087688"/>
            <a:ext cx="590550" cy="631825"/>
            <a:chOff x="6242320" y="2373233"/>
            <a:chExt cx="589786" cy="631741"/>
          </a:xfrm>
        </p:grpSpPr>
        <p:sp>
          <p:nvSpPr>
            <p:cNvPr id="12308" name="TextBox 6">
              <a:extLst>
                <a:ext uri="{FF2B5EF4-FFF2-40B4-BE49-F238E27FC236}">
                  <a16:creationId xmlns:a16="http://schemas.microsoft.com/office/drawing/2014/main" id="{D66E6B6F-FE0A-45D8-8ED5-C1E5A7753001}"/>
                </a:ext>
              </a:extLst>
            </p:cNvPr>
            <p:cNvSpPr txBox="1">
              <a:spLocks noChangeArrowheads="1"/>
            </p:cNvSpPr>
            <p:nvPr/>
          </p:nvSpPr>
          <p:spPr bwMode="auto">
            <a:xfrm>
              <a:off x="6327934" y="2373233"/>
              <a:ext cx="447096" cy="492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3200" b="0" dirty="0">
                  <a:solidFill>
                    <a:srgbClr val="6C4C8F"/>
                  </a:solidFill>
                  <a:latin typeface="+mn-lt"/>
                  <a:ea typeface="+mn-ea"/>
                  <a:cs typeface="+mn-ea"/>
                  <a:sym typeface="+mn-lt"/>
                </a:rPr>
                <a:t>02</a:t>
              </a:r>
              <a:endParaRPr lang="zh-CN" altLang="en-US" sz="3200" b="0" dirty="0">
                <a:solidFill>
                  <a:srgbClr val="6C4C8F"/>
                </a:solidFill>
                <a:latin typeface="+mn-lt"/>
                <a:ea typeface="+mn-ea"/>
                <a:cs typeface="+mn-ea"/>
                <a:sym typeface="+mn-lt"/>
              </a:endParaRPr>
            </a:p>
          </p:txBody>
        </p:sp>
        <p:sp>
          <p:nvSpPr>
            <p:cNvPr id="12309" name="文本框 23">
              <a:extLst>
                <a:ext uri="{FF2B5EF4-FFF2-40B4-BE49-F238E27FC236}">
                  <a16:creationId xmlns:a16="http://schemas.microsoft.com/office/drawing/2014/main" id="{75D22269-562D-48BF-A035-976C330104EA}"/>
                </a:ext>
              </a:extLst>
            </p:cNvPr>
            <p:cNvSpPr txBox="1">
              <a:spLocks noChangeArrowheads="1"/>
            </p:cNvSpPr>
            <p:nvPr/>
          </p:nvSpPr>
          <p:spPr bwMode="auto">
            <a:xfrm>
              <a:off x="6242320" y="2789103"/>
              <a:ext cx="589786" cy="21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800">
                  <a:solidFill>
                    <a:srgbClr val="818181"/>
                  </a:solidFill>
                  <a:latin typeface="+mn-lt"/>
                  <a:ea typeface="+mn-ea"/>
                  <a:cs typeface="+mn-ea"/>
                  <a:sym typeface="+mn-lt"/>
                </a:rPr>
                <a:t>OPTION</a:t>
              </a:r>
              <a:endParaRPr lang="zh-CN" altLang="en-US" sz="800">
                <a:solidFill>
                  <a:srgbClr val="818181"/>
                </a:solidFill>
                <a:latin typeface="+mn-lt"/>
                <a:ea typeface="+mn-ea"/>
                <a:cs typeface="+mn-ea"/>
                <a:sym typeface="+mn-lt"/>
              </a:endParaRPr>
            </a:p>
          </p:txBody>
        </p:sp>
      </p:grpSp>
      <p:grpSp>
        <p:nvGrpSpPr>
          <p:cNvPr id="13321" name="组合 48">
            <a:extLst>
              <a:ext uri="{FF2B5EF4-FFF2-40B4-BE49-F238E27FC236}">
                <a16:creationId xmlns:a16="http://schemas.microsoft.com/office/drawing/2014/main" id="{28E65B85-5098-604E-A4F4-8FFF7B3BA2AE}"/>
              </a:ext>
            </a:extLst>
          </p:cNvPr>
          <p:cNvGrpSpPr>
            <a:grpSpLocks/>
          </p:cNvGrpSpPr>
          <p:nvPr/>
        </p:nvGrpSpPr>
        <p:grpSpPr bwMode="auto">
          <a:xfrm>
            <a:off x="423863" y="3644900"/>
            <a:ext cx="590550" cy="620713"/>
            <a:chOff x="6242320" y="3640739"/>
            <a:chExt cx="589786" cy="620418"/>
          </a:xfrm>
        </p:grpSpPr>
        <p:sp>
          <p:nvSpPr>
            <p:cNvPr id="12306" name="TextBox 6">
              <a:extLst>
                <a:ext uri="{FF2B5EF4-FFF2-40B4-BE49-F238E27FC236}">
                  <a16:creationId xmlns:a16="http://schemas.microsoft.com/office/drawing/2014/main" id="{44CF8177-D190-4277-AB2D-38125AFAB2F9}"/>
                </a:ext>
              </a:extLst>
            </p:cNvPr>
            <p:cNvSpPr txBox="1">
              <a:spLocks noChangeArrowheads="1"/>
            </p:cNvSpPr>
            <p:nvPr/>
          </p:nvSpPr>
          <p:spPr bwMode="auto">
            <a:xfrm>
              <a:off x="6327934" y="3640739"/>
              <a:ext cx="447096" cy="49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3200" b="0" dirty="0">
                  <a:solidFill>
                    <a:srgbClr val="76AEDD"/>
                  </a:solidFill>
                  <a:latin typeface="+mn-lt"/>
                  <a:ea typeface="+mn-ea"/>
                  <a:cs typeface="+mn-ea"/>
                  <a:sym typeface="+mn-lt"/>
                </a:rPr>
                <a:t>03</a:t>
              </a:r>
              <a:endParaRPr lang="zh-CN" altLang="en-US" sz="3200" b="0" dirty="0">
                <a:solidFill>
                  <a:srgbClr val="76AEDD"/>
                </a:solidFill>
                <a:latin typeface="+mn-lt"/>
                <a:ea typeface="+mn-ea"/>
                <a:cs typeface="+mn-ea"/>
                <a:sym typeface="+mn-lt"/>
              </a:endParaRPr>
            </a:p>
          </p:txBody>
        </p:sp>
        <p:sp>
          <p:nvSpPr>
            <p:cNvPr id="12307" name="文本框 24">
              <a:extLst>
                <a:ext uri="{FF2B5EF4-FFF2-40B4-BE49-F238E27FC236}">
                  <a16:creationId xmlns:a16="http://schemas.microsoft.com/office/drawing/2014/main" id="{101C05A8-1930-4824-B864-E74E323F03ED}"/>
                </a:ext>
              </a:extLst>
            </p:cNvPr>
            <p:cNvSpPr txBox="1">
              <a:spLocks noChangeArrowheads="1"/>
            </p:cNvSpPr>
            <p:nvPr/>
          </p:nvSpPr>
          <p:spPr bwMode="auto">
            <a:xfrm>
              <a:off x="6242320" y="4045360"/>
              <a:ext cx="589786" cy="2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800">
                  <a:solidFill>
                    <a:srgbClr val="818181"/>
                  </a:solidFill>
                  <a:latin typeface="+mn-lt"/>
                  <a:ea typeface="+mn-ea"/>
                  <a:cs typeface="+mn-ea"/>
                  <a:sym typeface="+mn-lt"/>
                </a:rPr>
                <a:t>OPTION</a:t>
              </a:r>
              <a:endParaRPr lang="zh-CN" altLang="en-US" sz="800">
                <a:solidFill>
                  <a:srgbClr val="818181"/>
                </a:solidFill>
                <a:latin typeface="+mn-lt"/>
                <a:ea typeface="+mn-ea"/>
                <a:cs typeface="+mn-ea"/>
                <a:sym typeface="+mn-lt"/>
              </a:endParaRPr>
            </a:p>
          </p:txBody>
        </p:sp>
      </p:grpSp>
      <p:grpSp>
        <p:nvGrpSpPr>
          <p:cNvPr id="13322" name="组合 51">
            <a:extLst>
              <a:ext uri="{FF2B5EF4-FFF2-40B4-BE49-F238E27FC236}">
                <a16:creationId xmlns:a16="http://schemas.microsoft.com/office/drawing/2014/main" id="{BDC72FAD-C377-8540-B51D-6BD9155390DA}"/>
              </a:ext>
            </a:extLst>
          </p:cNvPr>
          <p:cNvGrpSpPr>
            <a:grpSpLocks/>
          </p:cNvGrpSpPr>
          <p:nvPr/>
        </p:nvGrpSpPr>
        <p:grpSpPr bwMode="auto">
          <a:xfrm>
            <a:off x="423863" y="4221163"/>
            <a:ext cx="590550" cy="608012"/>
            <a:chOff x="6250444" y="4908245"/>
            <a:chExt cx="589786" cy="609656"/>
          </a:xfrm>
        </p:grpSpPr>
        <p:sp>
          <p:nvSpPr>
            <p:cNvPr id="12304" name="TextBox 6">
              <a:extLst>
                <a:ext uri="{FF2B5EF4-FFF2-40B4-BE49-F238E27FC236}">
                  <a16:creationId xmlns:a16="http://schemas.microsoft.com/office/drawing/2014/main" id="{0FBFE274-BEA8-4D8A-9317-BA807AFEE28C}"/>
                </a:ext>
              </a:extLst>
            </p:cNvPr>
            <p:cNvSpPr txBox="1">
              <a:spLocks noChangeArrowheads="1"/>
            </p:cNvSpPr>
            <p:nvPr/>
          </p:nvSpPr>
          <p:spPr bwMode="auto">
            <a:xfrm>
              <a:off x="6326545" y="4908245"/>
              <a:ext cx="448681" cy="49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3200" b="0" dirty="0">
                  <a:solidFill>
                    <a:srgbClr val="000000">
                      <a:lumMod val="50000"/>
                      <a:lumOff val="50000"/>
                    </a:srgbClr>
                  </a:solidFill>
                  <a:latin typeface="+mn-lt"/>
                  <a:ea typeface="+mn-ea"/>
                  <a:cs typeface="+mn-ea"/>
                  <a:sym typeface="+mn-lt"/>
                </a:rPr>
                <a:t>04</a:t>
              </a:r>
              <a:endParaRPr lang="zh-CN" altLang="en-US" sz="3200" b="0" dirty="0">
                <a:solidFill>
                  <a:srgbClr val="000000">
                    <a:lumMod val="50000"/>
                    <a:lumOff val="50000"/>
                  </a:srgbClr>
                </a:solidFill>
                <a:latin typeface="+mn-lt"/>
                <a:ea typeface="+mn-ea"/>
                <a:cs typeface="+mn-ea"/>
                <a:sym typeface="+mn-lt"/>
              </a:endParaRPr>
            </a:p>
          </p:txBody>
        </p:sp>
        <p:sp>
          <p:nvSpPr>
            <p:cNvPr id="2" name="文本框 25">
              <a:extLst>
                <a:ext uri="{FF2B5EF4-FFF2-40B4-BE49-F238E27FC236}">
                  <a16:creationId xmlns:a16="http://schemas.microsoft.com/office/drawing/2014/main" id="{99E8A1E7-EBC4-4373-9227-992244B01AD4}"/>
                </a:ext>
              </a:extLst>
            </p:cNvPr>
            <p:cNvSpPr txBox="1">
              <a:spLocks noChangeArrowheads="1"/>
            </p:cNvSpPr>
            <p:nvPr/>
          </p:nvSpPr>
          <p:spPr bwMode="auto">
            <a:xfrm>
              <a:off x="6250444" y="5301417"/>
              <a:ext cx="589786" cy="2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800" dirty="0">
                  <a:solidFill>
                    <a:srgbClr val="818181"/>
                  </a:solidFill>
                  <a:latin typeface="+mn-lt"/>
                  <a:ea typeface="+mn-ea"/>
                  <a:cs typeface="+mn-ea"/>
                  <a:sym typeface="+mn-lt"/>
                </a:rPr>
                <a:t>OPTION</a:t>
              </a:r>
              <a:endParaRPr lang="zh-CN" altLang="en-US" sz="800" dirty="0">
                <a:solidFill>
                  <a:srgbClr val="818181"/>
                </a:solidFill>
                <a:latin typeface="+mn-lt"/>
                <a:ea typeface="+mn-ea"/>
                <a:cs typeface="+mn-ea"/>
                <a:sym typeface="+mn-lt"/>
              </a:endParaRPr>
            </a:p>
          </p:txBody>
        </p:sp>
      </p:grpSp>
      <p:grpSp>
        <p:nvGrpSpPr>
          <p:cNvPr id="13323" name="组合 54">
            <a:extLst>
              <a:ext uri="{FF2B5EF4-FFF2-40B4-BE49-F238E27FC236}">
                <a16:creationId xmlns:a16="http://schemas.microsoft.com/office/drawing/2014/main" id="{9E2339C3-F324-0541-9D14-312D143DC9EE}"/>
              </a:ext>
            </a:extLst>
          </p:cNvPr>
          <p:cNvGrpSpPr>
            <a:grpSpLocks/>
          </p:cNvGrpSpPr>
          <p:nvPr/>
        </p:nvGrpSpPr>
        <p:grpSpPr bwMode="auto">
          <a:xfrm>
            <a:off x="423863" y="4764088"/>
            <a:ext cx="590550" cy="609600"/>
            <a:chOff x="6250444" y="4908245"/>
            <a:chExt cx="589786" cy="609094"/>
          </a:xfrm>
        </p:grpSpPr>
        <p:sp>
          <p:nvSpPr>
            <p:cNvPr id="12302" name="TextBox 6">
              <a:extLst>
                <a:ext uri="{FF2B5EF4-FFF2-40B4-BE49-F238E27FC236}">
                  <a16:creationId xmlns:a16="http://schemas.microsoft.com/office/drawing/2014/main" id="{4D5E52C5-E18A-48C0-AB24-2A4DB074001C}"/>
                </a:ext>
              </a:extLst>
            </p:cNvPr>
            <p:cNvSpPr txBox="1">
              <a:spLocks noChangeArrowheads="1"/>
            </p:cNvSpPr>
            <p:nvPr/>
          </p:nvSpPr>
          <p:spPr bwMode="auto">
            <a:xfrm>
              <a:off x="6326545" y="4908245"/>
              <a:ext cx="448681" cy="491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3200" b="0" dirty="0">
                  <a:solidFill>
                    <a:srgbClr val="6C4C8F"/>
                  </a:solidFill>
                  <a:latin typeface="+mn-lt"/>
                  <a:ea typeface="+mn-ea"/>
                  <a:cs typeface="+mn-ea"/>
                  <a:sym typeface="+mn-lt"/>
                </a:rPr>
                <a:t>05</a:t>
              </a:r>
              <a:endParaRPr lang="zh-CN" altLang="en-US" sz="3200" b="0" dirty="0">
                <a:solidFill>
                  <a:srgbClr val="6C4C8F"/>
                </a:solidFill>
                <a:latin typeface="+mn-lt"/>
                <a:ea typeface="+mn-ea"/>
                <a:cs typeface="+mn-ea"/>
                <a:sym typeface="+mn-lt"/>
              </a:endParaRPr>
            </a:p>
          </p:txBody>
        </p:sp>
        <p:sp>
          <p:nvSpPr>
            <p:cNvPr id="12303" name="文本框 25">
              <a:extLst>
                <a:ext uri="{FF2B5EF4-FFF2-40B4-BE49-F238E27FC236}">
                  <a16:creationId xmlns:a16="http://schemas.microsoft.com/office/drawing/2014/main" id="{8D69D79E-0E14-4C02-AE94-53D1F1CB7205}"/>
                </a:ext>
              </a:extLst>
            </p:cNvPr>
            <p:cNvSpPr txBox="1">
              <a:spLocks noChangeArrowheads="1"/>
            </p:cNvSpPr>
            <p:nvPr/>
          </p:nvSpPr>
          <p:spPr bwMode="auto">
            <a:xfrm>
              <a:off x="6250444" y="5301618"/>
              <a:ext cx="589786" cy="21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800">
                  <a:solidFill>
                    <a:srgbClr val="818181"/>
                  </a:solidFill>
                  <a:latin typeface="+mn-lt"/>
                  <a:ea typeface="+mn-ea"/>
                  <a:cs typeface="+mn-ea"/>
                  <a:sym typeface="+mn-lt"/>
                </a:rPr>
                <a:t>OPTION</a:t>
              </a:r>
              <a:endParaRPr lang="zh-CN" altLang="en-US" sz="800">
                <a:solidFill>
                  <a:srgbClr val="818181"/>
                </a:solidFill>
                <a:latin typeface="+mn-lt"/>
                <a:ea typeface="+mn-ea"/>
                <a:cs typeface="+mn-ea"/>
                <a:sym typeface="+mn-lt"/>
              </a:endParaRPr>
            </a:p>
          </p:txBody>
        </p:sp>
      </p:grpSp>
      <p:grpSp>
        <p:nvGrpSpPr>
          <p:cNvPr id="13324" name="组合 3">
            <a:extLst>
              <a:ext uri="{FF2B5EF4-FFF2-40B4-BE49-F238E27FC236}">
                <a16:creationId xmlns:a16="http://schemas.microsoft.com/office/drawing/2014/main" id="{7939831D-730A-8D45-8465-B120451301C1}"/>
              </a:ext>
            </a:extLst>
          </p:cNvPr>
          <p:cNvGrpSpPr>
            <a:grpSpLocks/>
          </p:cNvGrpSpPr>
          <p:nvPr/>
        </p:nvGrpSpPr>
        <p:grpSpPr bwMode="auto">
          <a:xfrm>
            <a:off x="3684588" y="336550"/>
            <a:ext cx="1830387" cy="1831975"/>
            <a:chOff x="3117668" y="234317"/>
            <a:chExt cx="2127323" cy="2127323"/>
          </a:xfrm>
        </p:grpSpPr>
        <p:sp>
          <p:nvSpPr>
            <p:cNvPr id="46" name="椭圆 45">
              <a:extLst>
                <a:ext uri="{FF2B5EF4-FFF2-40B4-BE49-F238E27FC236}">
                  <a16:creationId xmlns:a16="http://schemas.microsoft.com/office/drawing/2014/main" id="{78F2F200-FDC3-4D12-98EC-4776B0BC70E9}"/>
                </a:ext>
              </a:extLst>
            </p:cNvPr>
            <p:cNvSpPr/>
            <p:nvPr/>
          </p:nvSpPr>
          <p:spPr>
            <a:xfrm>
              <a:off x="3117668" y="234317"/>
              <a:ext cx="2127323" cy="2127323"/>
            </a:xfrm>
            <a:prstGeom prst="ellipse">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0">
                <a:solidFill>
                  <a:srgbClr val="FEFFFF"/>
                </a:solidFill>
                <a:cs typeface="+mn-ea"/>
                <a:sym typeface="+mn-lt"/>
              </a:endParaRPr>
            </a:p>
          </p:txBody>
        </p:sp>
        <p:sp>
          <p:nvSpPr>
            <p:cNvPr id="47" name="椭圆 46">
              <a:extLst>
                <a:ext uri="{FF2B5EF4-FFF2-40B4-BE49-F238E27FC236}">
                  <a16:creationId xmlns:a16="http://schemas.microsoft.com/office/drawing/2014/main" id="{04EC163D-5724-4091-868E-812A65BAE4D7}"/>
                </a:ext>
              </a:extLst>
            </p:cNvPr>
            <p:cNvSpPr/>
            <p:nvPr/>
          </p:nvSpPr>
          <p:spPr>
            <a:xfrm>
              <a:off x="3372208" y="482505"/>
              <a:ext cx="1630947" cy="1630947"/>
            </a:xfrm>
            <a:prstGeom prst="ellipse">
              <a:avLst/>
            </a:prstGeom>
            <a:solidFill>
              <a:schemeClr val="bg1"/>
            </a:solidFill>
            <a:ln>
              <a:noFill/>
            </a:ln>
            <a:effectLst>
              <a:glow rad="165100">
                <a:schemeClr val="tx1">
                  <a:alpha val="27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0">
                <a:solidFill>
                  <a:srgbClr val="FEFFFF"/>
                </a:solidFill>
                <a:cs typeface="+mn-ea"/>
                <a:sym typeface="+mn-lt"/>
              </a:endParaRPr>
            </a:p>
          </p:txBody>
        </p:sp>
        <p:grpSp>
          <p:nvGrpSpPr>
            <p:cNvPr id="13329" name="组合 47">
              <a:extLst>
                <a:ext uri="{FF2B5EF4-FFF2-40B4-BE49-F238E27FC236}">
                  <a16:creationId xmlns:a16="http://schemas.microsoft.com/office/drawing/2014/main" id="{81FF1037-7331-7A46-BB8B-CFD5909C450C}"/>
                </a:ext>
              </a:extLst>
            </p:cNvPr>
            <p:cNvGrpSpPr>
              <a:grpSpLocks/>
            </p:cNvGrpSpPr>
            <p:nvPr/>
          </p:nvGrpSpPr>
          <p:grpSpPr bwMode="auto">
            <a:xfrm>
              <a:off x="3250509" y="768989"/>
              <a:ext cx="1800200" cy="1001573"/>
              <a:chOff x="3896925" y="1033243"/>
              <a:chExt cx="1350150" cy="751179"/>
            </a:xfrm>
          </p:grpSpPr>
          <p:sp>
            <p:nvSpPr>
              <p:cNvPr id="49" name="TextBox 7">
                <a:extLst>
                  <a:ext uri="{FF2B5EF4-FFF2-40B4-BE49-F238E27FC236}">
                    <a16:creationId xmlns:a16="http://schemas.microsoft.com/office/drawing/2014/main" id="{9D4AB810-6F6D-43D1-B5B9-8FDFAAD3EB2B}"/>
                  </a:ext>
                </a:extLst>
              </p:cNvPr>
              <p:cNvSpPr txBox="1"/>
              <p:nvPr/>
            </p:nvSpPr>
            <p:spPr>
              <a:xfrm>
                <a:off x="4256708" y="1399568"/>
                <a:ext cx="690504" cy="384356"/>
              </a:xfrm>
              <a:prstGeom prst="rect">
                <a:avLst/>
              </a:prstGeom>
              <a:noFill/>
            </p:spPr>
            <p:txBody>
              <a:bodyPr lIns="0" tIns="0" rIns="0" bIns="0" anchor="b">
                <a:normAutofit/>
              </a:bodyPr>
              <a:lstStyle/>
              <a:p>
                <a:pPr algn="dist">
                  <a:defRPr/>
                </a:pPr>
                <a:r>
                  <a:rPr lang="en-US" altLang="zh-CN" sz="2135" b="0" dirty="0">
                    <a:solidFill>
                      <a:srgbClr val="000000"/>
                    </a:solidFill>
                    <a:latin typeface="+mn-lt"/>
                    <a:ea typeface="+mn-ea"/>
                    <a:cs typeface="+mn-ea"/>
                    <a:sym typeface="+mn-lt"/>
                  </a:rPr>
                  <a:t>target</a:t>
                </a:r>
              </a:p>
            </p:txBody>
          </p:sp>
          <p:sp>
            <p:nvSpPr>
              <p:cNvPr id="50" name="Rectangle 9">
                <a:extLst>
                  <a:ext uri="{FF2B5EF4-FFF2-40B4-BE49-F238E27FC236}">
                    <a16:creationId xmlns:a16="http://schemas.microsoft.com/office/drawing/2014/main" id="{347099FC-B954-4366-8619-B9227EF46B6E}"/>
                  </a:ext>
                </a:extLst>
              </p:cNvPr>
              <p:cNvSpPr/>
              <p:nvPr/>
            </p:nvSpPr>
            <p:spPr>
              <a:xfrm>
                <a:off x="3896926" y="1033186"/>
                <a:ext cx="1350565" cy="692670"/>
              </a:xfrm>
              <a:prstGeom prst="rect">
                <a:avLst/>
              </a:prstGeom>
            </p:spPr>
            <p:txBody>
              <a:bodyPr>
                <a:norm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a:r>
                  <a:rPr lang="zh-CN" altLang="en-US" sz="3700">
                    <a:solidFill>
                      <a:srgbClr val="000000"/>
                    </a:solidFill>
                    <a:ea typeface="微软雅黑" panose="020B0503020204020204" pitchFamily="34" charset="-122"/>
                    <a:sym typeface="+mn-lt"/>
                  </a:rPr>
                  <a:t>目标</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anim calcmode="lin" valueType="num">
                                      <p:cBhvr>
                                        <p:cTn id="8" dur="1000" fill="hold"/>
                                        <p:tgtEl>
                                          <p:spTgt spid="64"/>
                                        </p:tgtEl>
                                        <p:attrNameLst>
                                          <p:attrName>ppt_x</p:attrName>
                                        </p:attrNameLst>
                                      </p:cBhvr>
                                      <p:tavLst>
                                        <p:tav tm="0">
                                          <p:val>
                                            <p:strVal val="#ppt_x"/>
                                          </p:val>
                                        </p:tav>
                                        <p:tav tm="100000">
                                          <p:val>
                                            <p:strVal val="#ppt_x"/>
                                          </p:val>
                                        </p:tav>
                                      </p:tavLst>
                                    </p:anim>
                                    <p:anim calcmode="lin" valueType="num">
                                      <p:cBhvr>
                                        <p:cTn id="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图片 9">
            <a:extLst>
              <a:ext uri="{FF2B5EF4-FFF2-40B4-BE49-F238E27FC236}">
                <a16:creationId xmlns:a16="http://schemas.microsoft.com/office/drawing/2014/main" id="{DD6EDD05-DCC2-E842-9D73-A2EC518C1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B60913DF-7B46-4692-9E39-86BD7332F6A1}"/>
              </a:ext>
            </a:extLst>
          </p:cNvPr>
          <p:cNvSpPr>
            <a:spLocks noChangeArrowheads="1"/>
          </p:cNvSpPr>
          <p:nvPr/>
        </p:nvSpPr>
        <p:spPr bwMode="auto">
          <a:xfrm>
            <a:off x="2444750" y="3860800"/>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F1A28295-0859-488A-B3A1-0BA71E160E7E}"/>
              </a:ext>
            </a:extLst>
          </p:cNvPr>
          <p:cNvSpPr>
            <a:spLocks noChangeArrowheads="1"/>
          </p:cNvSpPr>
          <p:nvPr/>
        </p:nvSpPr>
        <p:spPr bwMode="auto">
          <a:xfrm>
            <a:off x="1500188" y="3860800"/>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615504AC-D06B-48BF-A3E4-31F04AA07C28}"/>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38AC1F77-6EC1-488E-89EE-1458F2EC315C}"/>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10CC7874-8A17-47B5-AA17-184158632B93}"/>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6C09A398-4C7F-4277-A54C-6B26C6385E7E}"/>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5.2</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5.3</a:t>
            </a:r>
            <a:endParaRPr lang="zh-CN" altLang="en-US" sz="2400" b="0" dirty="0">
              <a:latin typeface="+mn-lt"/>
              <a:ea typeface="+mn-ea"/>
              <a:cs typeface="+mn-ea"/>
              <a:sym typeface="+mn-lt"/>
            </a:endParaRPr>
          </a:p>
          <a:p>
            <a:pPr>
              <a:lnSpc>
                <a:spcPct val="150000"/>
              </a:lnSpc>
              <a:defRPr/>
            </a:pPr>
            <a:r>
              <a:rPr lang="en-US" altLang="zh-CN" sz="2400" b="0" dirty="0">
                <a:solidFill>
                  <a:schemeClr val="bg1"/>
                </a:solidFill>
                <a:latin typeface="+mn-lt"/>
                <a:ea typeface="+mn-ea"/>
                <a:cs typeface="+mn-ea"/>
                <a:sym typeface="+mn-lt"/>
              </a:rPr>
              <a:t>5.4</a:t>
            </a:r>
            <a:endParaRPr lang="zh-CN" altLang="en-US" sz="2400" b="0" dirty="0">
              <a:solidFill>
                <a:schemeClr val="bg1"/>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5.5</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EF5E0EC1-E017-4A2F-8281-8594C76D29D0}"/>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ea typeface="微软雅黑" panose="020B0503020204020204" pitchFamily="34" charset="-122"/>
                <a:sym typeface="+mn-lt"/>
              </a:rPr>
              <a:t>案例引入</a:t>
            </a:r>
          </a:p>
          <a:p>
            <a:pPr>
              <a:lnSpc>
                <a:spcPct val="150000"/>
              </a:lnSpc>
            </a:pPr>
            <a:r>
              <a:rPr lang="zh-CN" altLang="en-US" sz="2400" b="0">
                <a:ea typeface="微软雅黑" panose="020B0503020204020204" pitchFamily="34" charset="-122"/>
                <a:sym typeface="+mn-lt"/>
              </a:rPr>
              <a:t>树和二叉树的抽象数据类型定义</a:t>
            </a:r>
          </a:p>
          <a:p>
            <a:pPr>
              <a:lnSpc>
                <a:spcPct val="150000"/>
              </a:lnSpc>
            </a:pPr>
            <a:r>
              <a:rPr lang="zh-CN" altLang="en-US" sz="2400" b="0">
                <a:solidFill>
                  <a:schemeClr val="bg1"/>
                </a:solidFill>
                <a:ea typeface="微软雅黑" panose="020B0503020204020204" pitchFamily="34" charset="-122"/>
                <a:sym typeface="+mn-lt"/>
              </a:rPr>
              <a:t>二叉树的性质和存储结构</a:t>
            </a:r>
          </a:p>
          <a:p>
            <a:pPr>
              <a:lnSpc>
                <a:spcPct val="150000"/>
              </a:lnSpc>
            </a:pPr>
            <a:r>
              <a:rPr lang="zh-CN" altLang="en-US" sz="2400" b="0">
                <a:solidFill>
                  <a:srgbClr val="0D0D0D"/>
                </a:solidFill>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8B732ACB-E59D-48C6-99F6-7C33E31FA157}"/>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ACCD9C7A-D594-47ED-BE08-8B0A9A5AF17C}"/>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
        <p:nvSpPr>
          <p:cNvPr id="6" name="Rectangle 6">
            <a:extLst>
              <a:ext uri="{FF2B5EF4-FFF2-40B4-BE49-F238E27FC236}">
                <a16:creationId xmlns:a16="http://schemas.microsoft.com/office/drawing/2014/main" id="{6632ADE8-17EE-4BC0-98EF-0F8FA50F0E3B}"/>
              </a:ext>
            </a:extLst>
          </p:cNvPr>
          <p:cNvSpPr>
            <a:spLocks noChangeArrowheads="1"/>
          </p:cNvSpPr>
          <p:nvPr/>
        </p:nvSpPr>
        <p:spPr bwMode="auto">
          <a:xfrm>
            <a:off x="817563" y="1784350"/>
            <a:ext cx="7299325" cy="523875"/>
          </a:xfrm>
          <a:prstGeom prst="rect">
            <a:avLst/>
          </a:prstGeom>
          <a:noFill/>
          <a:ln w="28575">
            <a:solidFill>
              <a:schemeClr val="accent1">
                <a:lumMod val="60000"/>
                <a:lumOff val="40000"/>
              </a:schemeClr>
            </a:solid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kumimoji="1" lang="zh-CN" altLang="en-US" b="0">
                <a:solidFill>
                  <a:srgbClr val="FF0000"/>
                </a:solidFill>
                <a:ea typeface="微软雅黑" panose="020B0503020204020204" pitchFamily="34" charset="-122"/>
                <a:sym typeface="+mn-lt"/>
              </a:rPr>
              <a:t>性质</a:t>
            </a:r>
            <a:r>
              <a:rPr kumimoji="1" lang="en-US" altLang="zh-CN" b="0">
                <a:solidFill>
                  <a:srgbClr val="FF0000"/>
                </a:solidFill>
                <a:ea typeface="微软雅黑" panose="020B0503020204020204" pitchFamily="34" charset="-122"/>
                <a:sym typeface="+mn-lt"/>
              </a:rPr>
              <a:t>1: </a:t>
            </a:r>
            <a:r>
              <a:rPr kumimoji="1" lang="zh-CN" altLang="en-US" b="0">
                <a:ea typeface="微软雅黑" panose="020B0503020204020204" pitchFamily="34" charset="-122"/>
                <a:sym typeface="+mn-lt"/>
              </a:rPr>
              <a:t>在二叉树的第</a:t>
            </a:r>
            <a:r>
              <a:rPr kumimoji="1" lang="en-US" altLang="zh-CN" b="0">
                <a:ea typeface="微软雅黑" panose="020B0503020204020204" pitchFamily="34" charset="-122"/>
                <a:sym typeface="+mn-lt"/>
              </a:rPr>
              <a:t>i</a:t>
            </a:r>
            <a:r>
              <a:rPr kumimoji="1" lang="zh-CN" altLang="en-US" b="0">
                <a:ea typeface="微软雅黑" panose="020B0503020204020204" pitchFamily="34" charset="-122"/>
                <a:sym typeface="+mn-lt"/>
              </a:rPr>
              <a:t>层上至多有</a:t>
            </a:r>
            <a:r>
              <a:rPr kumimoji="1" lang="en-US" altLang="zh-CN" b="0">
                <a:solidFill>
                  <a:schemeClr val="tx2"/>
                </a:solidFill>
                <a:ea typeface="微软雅黑" panose="020B0503020204020204" pitchFamily="34" charset="-122"/>
                <a:sym typeface="+mn-lt"/>
              </a:rPr>
              <a:t>2</a:t>
            </a:r>
            <a:r>
              <a:rPr kumimoji="1" lang="en-US" altLang="zh-CN" b="0" baseline="30000">
                <a:solidFill>
                  <a:schemeClr val="tx2"/>
                </a:solidFill>
                <a:ea typeface="微软雅黑" panose="020B0503020204020204" pitchFamily="34" charset="-122"/>
                <a:sym typeface="+mn-lt"/>
              </a:rPr>
              <a:t>i-1</a:t>
            </a:r>
            <a:r>
              <a:rPr kumimoji="1" lang="zh-CN" altLang="en-US" b="0">
                <a:ea typeface="微软雅黑" panose="020B0503020204020204" pitchFamily="34" charset="-122"/>
                <a:sym typeface="+mn-lt"/>
              </a:rPr>
              <a:t>个结点</a:t>
            </a:r>
            <a:endParaRPr kumimoji="1" lang="zh-CN" altLang="en-US" b="0">
              <a:solidFill>
                <a:schemeClr val="hlink"/>
              </a:solidFill>
              <a:ea typeface="微软雅黑" panose="020B0503020204020204" pitchFamily="34" charset="-122"/>
              <a:sym typeface="+mn-lt"/>
            </a:endParaRPr>
          </a:p>
        </p:txBody>
      </p:sp>
      <p:sp>
        <p:nvSpPr>
          <p:cNvPr id="7" name="Rectangle 8">
            <a:extLst>
              <a:ext uri="{FF2B5EF4-FFF2-40B4-BE49-F238E27FC236}">
                <a16:creationId xmlns:a16="http://schemas.microsoft.com/office/drawing/2014/main" id="{B9E25EA0-22E4-465B-8E27-FE0ADD863E1E}"/>
              </a:ext>
            </a:extLst>
          </p:cNvPr>
          <p:cNvSpPr>
            <a:spLocks noChangeArrowheads="1"/>
          </p:cNvSpPr>
          <p:nvPr/>
        </p:nvSpPr>
        <p:spPr bwMode="auto">
          <a:xfrm>
            <a:off x="1752600" y="2554288"/>
            <a:ext cx="6192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b="0">
                <a:ea typeface="微软雅黑" panose="020B0503020204020204" pitchFamily="34" charset="-122"/>
                <a:sym typeface="+mn-lt"/>
              </a:rPr>
              <a:t>提问：第</a:t>
            </a:r>
            <a:r>
              <a:rPr lang="en-US" altLang="zh-CN" b="0">
                <a:ea typeface="微软雅黑" panose="020B0503020204020204" pitchFamily="34" charset="-122"/>
                <a:sym typeface="+mn-lt"/>
              </a:rPr>
              <a:t>i</a:t>
            </a:r>
            <a:r>
              <a:rPr lang="zh-CN" altLang="en-US" b="0">
                <a:ea typeface="微软雅黑" panose="020B0503020204020204" pitchFamily="34" charset="-122"/>
                <a:sym typeface="+mn-lt"/>
              </a:rPr>
              <a:t>层上至少有</a:t>
            </a:r>
            <a:r>
              <a:rPr lang="zh-CN" altLang="en-US" b="0" u="sng">
                <a:ea typeface="微软雅黑" panose="020B0503020204020204" pitchFamily="34" charset="-122"/>
                <a:sym typeface="+mn-lt"/>
              </a:rPr>
              <a:t>     </a:t>
            </a:r>
            <a:r>
              <a:rPr lang="zh-CN" altLang="en-US" b="0">
                <a:ea typeface="微软雅黑" panose="020B0503020204020204" pitchFamily="34" charset="-122"/>
                <a:sym typeface="+mn-lt"/>
              </a:rPr>
              <a:t>个结点？</a:t>
            </a:r>
          </a:p>
        </p:txBody>
      </p:sp>
      <p:sp>
        <p:nvSpPr>
          <p:cNvPr id="8" name="Rectangle 9">
            <a:extLst>
              <a:ext uri="{FF2B5EF4-FFF2-40B4-BE49-F238E27FC236}">
                <a16:creationId xmlns:a16="http://schemas.microsoft.com/office/drawing/2014/main" id="{18ECC455-CF90-46F8-91B6-99DF56E626B0}"/>
              </a:ext>
            </a:extLst>
          </p:cNvPr>
          <p:cNvSpPr>
            <a:spLocks noChangeArrowheads="1"/>
          </p:cNvSpPr>
          <p:nvPr/>
        </p:nvSpPr>
        <p:spPr bwMode="auto">
          <a:xfrm>
            <a:off x="817563" y="3489325"/>
            <a:ext cx="7299325" cy="523875"/>
          </a:xfrm>
          <a:prstGeom prst="rect">
            <a:avLst/>
          </a:prstGeom>
          <a:noFill/>
          <a:ln w="38100">
            <a:solidFill>
              <a:schemeClr val="accent1">
                <a:lumMod val="60000"/>
                <a:lumOff val="40000"/>
              </a:schemeClr>
            </a:solid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kumimoji="1" lang="zh-CN" altLang="en-US" b="0">
                <a:solidFill>
                  <a:srgbClr val="FF0000"/>
                </a:solidFill>
                <a:ea typeface="微软雅黑" panose="020B0503020204020204" pitchFamily="34" charset="-122"/>
                <a:sym typeface="+mn-lt"/>
              </a:rPr>
              <a:t>性质</a:t>
            </a:r>
            <a:r>
              <a:rPr kumimoji="1" lang="en-US" altLang="zh-CN" b="0">
                <a:solidFill>
                  <a:srgbClr val="FF0000"/>
                </a:solidFill>
                <a:ea typeface="微软雅黑" panose="020B0503020204020204" pitchFamily="34" charset="-122"/>
                <a:sym typeface="+mn-lt"/>
              </a:rPr>
              <a:t>2: </a:t>
            </a:r>
            <a:r>
              <a:rPr kumimoji="1" lang="zh-CN" altLang="en-US" b="0">
                <a:ea typeface="微软雅黑" panose="020B0503020204020204" pitchFamily="34" charset="-122"/>
                <a:sym typeface="+mn-lt"/>
              </a:rPr>
              <a:t>深度为</a:t>
            </a:r>
            <a:r>
              <a:rPr kumimoji="1" lang="en-US" altLang="zh-CN" b="0">
                <a:ea typeface="微软雅黑" panose="020B0503020204020204" pitchFamily="34" charset="-122"/>
                <a:sym typeface="+mn-lt"/>
              </a:rPr>
              <a:t>k</a:t>
            </a:r>
            <a:r>
              <a:rPr kumimoji="1" lang="zh-CN" altLang="en-US" b="0">
                <a:ea typeface="微软雅黑" panose="020B0503020204020204" pitchFamily="34" charset="-122"/>
                <a:sym typeface="+mn-lt"/>
              </a:rPr>
              <a:t>的二叉树至多有</a:t>
            </a:r>
            <a:r>
              <a:rPr kumimoji="1" lang="en-US" altLang="zh-CN" b="0">
                <a:solidFill>
                  <a:schemeClr val="tx2"/>
                </a:solidFill>
                <a:ea typeface="微软雅黑" panose="020B0503020204020204" pitchFamily="34" charset="-122"/>
                <a:sym typeface="+mn-lt"/>
              </a:rPr>
              <a:t>2</a:t>
            </a:r>
            <a:r>
              <a:rPr kumimoji="1" lang="en-US" altLang="zh-CN" b="0" baseline="30000">
                <a:solidFill>
                  <a:schemeClr val="tx2"/>
                </a:solidFill>
                <a:ea typeface="微软雅黑" panose="020B0503020204020204" pitchFamily="34" charset="-122"/>
                <a:sym typeface="+mn-lt"/>
              </a:rPr>
              <a:t>k</a:t>
            </a:r>
            <a:r>
              <a:rPr kumimoji="1" lang="en-US" altLang="zh-CN" b="0">
                <a:solidFill>
                  <a:schemeClr val="tx2"/>
                </a:solidFill>
                <a:ea typeface="微软雅黑" panose="020B0503020204020204" pitchFamily="34" charset="-122"/>
                <a:sym typeface="+mn-lt"/>
              </a:rPr>
              <a:t>-1</a:t>
            </a:r>
            <a:r>
              <a:rPr kumimoji="1" lang="zh-CN" altLang="en-US" b="0">
                <a:ea typeface="微软雅黑" panose="020B0503020204020204" pitchFamily="34" charset="-122"/>
                <a:sym typeface="+mn-lt"/>
              </a:rPr>
              <a:t>个结点</a:t>
            </a:r>
          </a:p>
        </p:txBody>
      </p:sp>
      <p:sp>
        <p:nvSpPr>
          <p:cNvPr id="9" name="Rectangle 10">
            <a:extLst>
              <a:ext uri="{FF2B5EF4-FFF2-40B4-BE49-F238E27FC236}">
                <a16:creationId xmlns:a16="http://schemas.microsoft.com/office/drawing/2014/main" id="{EE5FBC4A-EA6A-49C4-A03F-C4C562B4B9A5}"/>
              </a:ext>
            </a:extLst>
          </p:cNvPr>
          <p:cNvSpPr>
            <a:spLocks noChangeArrowheads="1"/>
          </p:cNvSpPr>
          <p:nvPr/>
        </p:nvSpPr>
        <p:spPr bwMode="auto">
          <a:xfrm>
            <a:off x="1752600" y="4281488"/>
            <a:ext cx="63642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b="0">
                <a:ea typeface="微软雅黑" panose="020B0503020204020204" pitchFamily="34" charset="-122"/>
                <a:sym typeface="+mn-lt"/>
              </a:rPr>
              <a:t>提问：深度为</a:t>
            </a:r>
            <a:r>
              <a:rPr lang="en-US" altLang="zh-CN" b="0">
                <a:ea typeface="微软雅黑" panose="020B0503020204020204" pitchFamily="34" charset="-122"/>
                <a:sym typeface="+mn-lt"/>
              </a:rPr>
              <a:t>k</a:t>
            </a:r>
            <a:r>
              <a:rPr lang="zh-CN" altLang="en-US" b="0">
                <a:ea typeface="微软雅黑" panose="020B0503020204020204" pitchFamily="34" charset="-122"/>
                <a:sym typeface="+mn-lt"/>
              </a:rPr>
              <a:t>时至少有</a:t>
            </a:r>
            <a:r>
              <a:rPr lang="zh-CN" altLang="en-US" b="0" u="sng">
                <a:ea typeface="微软雅黑" panose="020B0503020204020204" pitchFamily="34" charset="-122"/>
                <a:sym typeface="+mn-lt"/>
              </a:rPr>
              <a:t>     </a:t>
            </a:r>
            <a:r>
              <a:rPr lang="zh-CN" altLang="en-US" b="0">
                <a:ea typeface="微软雅黑" panose="020B0503020204020204" pitchFamily="34" charset="-122"/>
                <a:sym typeface="+mn-lt"/>
              </a:rPr>
              <a:t>个结点？</a:t>
            </a:r>
          </a:p>
        </p:txBody>
      </p:sp>
      <p:sp>
        <p:nvSpPr>
          <p:cNvPr id="10" name="Text Box 11">
            <a:extLst>
              <a:ext uri="{FF2B5EF4-FFF2-40B4-BE49-F238E27FC236}">
                <a16:creationId xmlns:a16="http://schemas.microsoft.com/office/drawing/2014/main" id="{A58ABED6-009A-4228-94B3-FC24C17A37A3}"/>
              </a:ext>
            </a:extLst>
          </p:cNvPr>
          <p:cNvSpPr txBox="1">
            <a:spLocks noChangeArrowheads="1"/>
          </p:cNvSpPr>
          <p:nvPr/>
        </p:nvSpPr>
        <p:spPr bwMode="auto">
          <a:xfrm>
            <a:off x="5148263" y="2371725"/>
            <a:ext cx="504825" cy="701675"/>
          </a:xfrm>
          <a:prstGeom prst="rect">
            <a:avLst/>
          </a:prstGeom>
          <a:noFill/>
          <a:ln>
            <a:noFill/>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4000" dirty="0">
                <a:solidFill>
                  <a:srgbClr val="FF0000"/>
                </a:solidFill>
                <a:latin typeface="+mn-lt"/>
                <a:ea typeface="+mn-ea"/>
                <a:cs typeface="+mn-ea"/>
                <a:sym typeface="+mn-lt"/>
              </a:rPr>
              <a:t>1</a:t>
            </a:r>
          </a:p>
        </p:txBody>
      </p:sp>
      <p:sp>
        <p:nvSpPr>
          <p:cNvPr id="11" name="Text Box 12">
            <a:extLst>
              <a:ext uri="{FF2B5EF4-FFF2-40B4-BE49-F238E27FC236}">
                <a16:creationId xmlns:a16="http://schemas.microsoft.com/office/drawing/2014/main" id="{4D6227CA-3013-4B40-85B0-DB09F132E0F8}"/>
              </a:ext>
            </a:extLst>
          </p:cNvPr>
          <p:cNvSpPr txBox="1">
            <a:spLocks noChangeArrowheads="1"/>
          </p:cNvSpPr>
          <p:nvPr/>
        </p:nvSpPr>
        <p:spPr bwMode="auto">
          <a:xfrm>
            <a:off x="5576888" y="4078288"/>
            <a:ext cx="504825" cy="701675"/>
          </a:xfrm>
          <a:prstGeom prst="rect">
            <a:avLst/>
          </a:prstGeom>
          <a:noFill/>
          <a:ln>
            <a:noFill/>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4000">
                <a:solidFill>
                  <a:srgbClr val="FF0000"/>
                </a:solidFill>
                <a:latin typeface="+mn-lt"/>
                <a:ea typeface="+mn-ea"/>
                <a:cs typeface="+mn-ea"/>
                <a:sym typeface="+mn-lt"/>
              </a:rPr>
              <a:t>k</a:t>
            </a:r>
          </a:p>
        </p:txBody>
      </p:sp>
      <p:sp>
        <p:nvSpPr>
          <p:cNvPr id="12" name="Shape 26">
            <a:extLst>
              <a:ext uri="{FF2B5EF4-FFF2-40B4-BE49-F238E27FC236}">
                <a16:creationId xmlns:a16="http://schemas.microsoft.com/office/drawing/2014/main" id="{CA7CCC57-42EB-480E-9485-2EAA7678C1EB}"/>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0" fill="hold"/>
                                        <p:tgtEl>
                                          <p:spTgt spid="10"/>
                                        </p:tgtEl>
                                        <p:attrNameLst>
                                          <p:attrName>ppt_x</p:attrName>
                                        </p:attrNameLst>
                                      </p:cBhvr>
                                      <p:tavLst>
                                        <p:tav tm="0">
                                          <p:val>
                                            <p:strVal val="#ppt_x"/>
                                          </p:val>
                                        </p:tav>
                                        <p:tav tm="100000">
                                          <p:val>
                                            <p:strVal val="#ppt_x"/>
                                          </p:val>
                                        </p:tav>
                                      </p:tavLst>
                                    </p:anim>
                                    <p:anim calcmode="lin" valueType="num">
                                      <p:cBhvr additive="base">
                                        <p:cTn id="18" dur="50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wd">
                                    <p:tmAbs val="300"/>
                                  </p:iterate>
                                  <p:childTnLst>
                                    <p:set>
                                      <p:cBhvr>
                                        <p:cTn id="22" dur="1" fill="hold">
                                          <p:stCondLst>
                                            <p:cond delay="299"/>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0" fill="hold"/>
                                        <p:tgtEl>
                                          <p:spTgt spid="11"/>
                                        </p:tgtEl>
                                        <p:attrNameLst>
                                          <p:attrName>ppt_x</p:attrName>
                                        </p:attrNameLst>
                                      </p:cBhvr>
                                      <p:tavLst>
                                        <p:tav tm="0">
                                          <p:val>
                                            <p:strVal val="#ppt_x"/>
                                          </p:val>
                                        </p:tav>
                                        <p:tav tm="100000">
                                          <p:val>
                                            <p:strVal val="#ppt_x"/>
                                          </p:val>
                                        </p:tav>
                                      </p:tavLst>
                                    </p:anim>
                                    <p:anim calcmode="lin" valueType="num">
                                      <p:cBhvr additive="base">
                                        <p:cTn id="34" dur="5000" fill="hold"/>
                                        <p:tgtEl>
                                          <p:spTgt spid="11"/>
                                        </p:tgtEl>
                                        <p:attrNameLst>
                                          <p:attrName>ppt_y</p:attrName>
                                        </p:attrNameLst>
                                      </p:cBhvr>
                                      <p:tavLst>
                                        <p:tav tm="0">
                                          <p:val>
                                            <p:strVal val="0-#ppt_h/2"/>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1715" name="Rectangle 3">
            <a:extLst>
              <a:ext uri="{FF2B5EF4-FFF2-40B4-BE49-F238E27FC236}">
                <a16:creationId xmlns:a16="http://schemas.microsoft.com/office/drawing/2014/main" id="{FF57A015-296C-C44C-AD8C-D1AC4C40E7CA}"/>
              </a:ext>
            </a:extLst>
          </p:cNvPr>
          <p:cNvSpPr>
            <a:spLocks noGrp="1" noChangeArrowheads="1"/>
          </p:cNvSpPr>
          <p:nvPr>
            <p:ph type="body" idx="1"/>
          </p:nvPr>
        </p:nvSpPr>
        <p:spPr>
          <a:xfrm>
            <a:off x="684213" y="765175"/>
            <a:ext cx="7848600" cy="5256213"/>
          </a:xfrm>
        </p:spPr>
        <p:txBody>
          <a:bodyPr/>
          <a:lstStyle/>
          <a:p>
            <a:pPr eaLnBrk="1" hangingPunct="1"/>
            <a:r>
              <a:rPr lang="zh-CN" altLang="en-US" sz="2400" b="0" dirty="0">
                <a:latin typeface="隶书" pitchFamily="49" charset="-122"/>
                <a:ea typeface="隶书" pitchFamily="49" charset="-122"/>
              </a:rPr>
              <a:t>二叉树的性质</a:t>
            </a:r>
          </a:p>
          <a:p>
            <a:pPr eaLnBrk="1" hangingPunct="1">
              <a:lnSpc>
                <a:spcPct val="135000"/>
              </a:lnSpc>
            </a:pPr>
            <a:r>
              <a:rPr lang="zh-CN" altLang="en-US" dirty="0"/>
              <a:t>性质</a:t>
            </a:r>
            <a:r>
              <a:rPr lang="en-US" altLang="zh-CN" dirty="0"/>
              <a:t>1  </a:t>
            </a:r>
            <a:r>
              <a:rPr lang="zh-CN" altLang="en-US" dirty="0"/>
              <a:t>二叉树的第</a:t>
            </a:r>
            <a:r>
              <a:rPr lang="en-US" altLang="zh-CN" dirty="0"/>
              <a:t>k(k≥1)</a:t>
            </a:r>
            <a:r>
              <a:rPr lang="zh-CN" altLang="en-US" dirty="0"/>
              <a:t>层上至多有</a:t>
            </a:r>
            <a:r>
              <a:rPr lang="en-US" altLang="zh-CN" dirty="0"/>
              <a:t>2</a:t>
            </a:r>
            <a:r>
              <a:rPr lang="en-US" altLang="zh-CN" baseline="30000" dirty="0"/>
              <a:t>k-1</a:t>
            </a:r>
            <a:r>
              <a:rPr lang="zh-CN" altLang="en-US" dirty="0"/>
              <a:t>个结点（</a:t>
            </a:r>
            <a:r>
              <a:rPr lang="en-US" altLang="zh-CN" dirty="0"/>
              <a:t>k≥1</a:t>
            </a:r>
            <a:r>
              <a:rPr lang="zh-CN" altLang="en-US" dirty="0"/>
              <a:t>）。</a:t>
            </a:r>
          </a:p>
          <a:p>
            <a:pPr eaLnBrk="1" hangingPunct="1">
              <a:lnSpc>
                <a:spcPct val="135000"/>
              </a:lnSpc>
            </a:pPr>
            <a:r>
              <a:rPr lang="zh-CN" altLang="en-US" dirty="0"/>
              <a:t>证明：利用数学归纳法证明此性质。</a:t>
            </a:r>
          </a:p>
          <a:p>
            <a:pPr eaLnBrk="1" hangingPunct="1">
              <a:lnSpc>
                <a:spcPct val="135000"/>
              </a:lnSpc>
            </a:pPr>
            <a:r>
              <a:rPr lang="zh-CN" altLang="en-US" dirty="0"/>
              <a:t>当</a:t>
            </a:r>
            <a:r>
              <a:rPr lang="en-US" altLang="zh-CN" dirty="0"/>
              <a:t>k=1</a:t>
            </a:r>
            <a:r>
              <a:rPr lang="zh-CN" altLang="en-US" dirty="0"/>
              <a:t>时，只有一个根结点，显然有</a:t>
            </a:r>
            <a:r>
              <a:rPr lang="en-US" altLang="zh-CN" dirty="0"/>
              <a:t>2</a:t>
            </a:r>
            <a:r>
              <a:rPr lang="en-US" altLang="zh-CN" baseline="30000" dirty="0"/>
              <a:t>k-1</a:t>
            </a:r>
            <a:r>
              <a:rPr lang="en-US" altLang="zh-CN" dirty="0"/>
              <a:t>=2</a:t>
            </a:r>
            <a:r>
              <a:rPr lang="en-US" altLang="zh-CN" baseline="30000" dirty="0"/>
              <a:t>1-1</a:t>
            </a:r>
            <a:r>
              <a:rPr lang="en-US" altLang="zh-CN" dirty="0"/>
              <a:t>=2</a:t>
            </a:r>
            <a:r>
              <a:rPr lang="en-US" altLang="zh-CN" baseline="30000" dirty="0"/>
              <a:t>0</a:t>
            </a:r>
            <a:r>
              <a:rPr lang="en-US" altLang="zh-CN" dirty="0"/>
              <a:t>=1</a:t>
            </a:r>
            <a:r>
              <a:rPr lang="zh-CN" altLang="en-US" dirty="0"/>
              <a:t>，命题成立。</a:t>
            </a:r>
          </a:p>
          <a:p>
            <a:pPr eaLnBrk="1" hangingPunct="1">
              <a:lnSpc>
                <a:spcPct val="135000"/>
              </a:lnSpc>
            </a:pPr>
            <a:r>
              <a:rPr lang="zh-CN" altLang="en-US" dirty="0"/>
              <a:t>现在假设对于所有的</a:t>
            </a:r>
            <a:r>
              <a:rPr lang="en-US" altLang="zh-CN" dirty="0"/>
              <a:t>j</a:t>
            </a:r>
            <a:r>
              <a:rPr lang="zh-CN" altLang="en-US" dirty="0"/>
              <a:t>，</a:t>
            </a:r>
            <a:r>
              <a:rPr lang="en-US" altLang="zh-CN" dirty="0"/>
              <a:t>1≤j&lt;k</a:t>
            </a:r>
            <a:r>
              <a:rPr lang="zh-CN" altLang="en-US" dirty="0"/>
              <a:t>，命题成立，即第</a:t>
            </a:r>
            <a:r>
              <a:rPr lang="en-US" altLang="zh-CN" dirty="0"/>
              <a:t>j</a:t>
            </a:r>
            <a:r>
              <a:rPr lang="zh-CN" altLang="en-US" dirty="0"/>
              <a:t>层上至多有</a:t>
            </a:r>
            <a:r>
              <a:rPr lang="en-US" altLang="zh-CN" dirty="0"/>
              <a:t>2</a:t>
            </a:r>
            <a:r>
              <a:rPr lang="en-US" altLang="zh-CN" baseline="30000" dirty="0"/>
              <a:t>j-1</a:t>
            </a:r>
            <a:r>
              <a:rPr lang="zh-CN" altLang="en-US" dirty="0"/>
              <a:t>个结点，那么，可以证明</a:t>
            </a:r>
            <a:r>
              <a:rPr lang="en-US" altLang="zh-CN" dirty="0"/>
              <a:t>j=k</a:t>
            </a:r>
            <a:r>
              <a:rPr lang="zh-CN" altLang="en-US" dirty="0"/>
              <a:t>时命题也成立。由归纳假设，第</a:t>
            </a:r>
            <a:r>
              <a:rPr lang="en-US" altLang="zh-CN" dirty="0"/>
              <a:t>k-1</a:t>
            </a:r>
            <a:r>
              <a:rPr lang="zh-CN" altLang="en-US" dirty="0"/>
              <a:t>层上至多有</a:t>
            </a:r>
            <a:r>
              <a:rPr lang="en-US" altLang="zh-CN" dirty="0"/>
              <a:t>2</a:t>
            </a:r>
            <a:r>
              <a:rPr lang="en-US" altLang="zh-CN" baseline="30000" dirty="0"/>
              <a:t>k-2</a:t>
            </a:r>
            <a:r>
              <a:rPr lang="zh-CN" altLang="en-US" dirty="0"/>
              <a:t>个结点。由于二叉树中的每个结点的度至多为</a:t>
            </a:r>
            <a:r>
              <a:rPr lang="en-US" altLang="zh-CN" dirty="0"/>
              <a:t>2</a:t>
            </a:r>
            <a:r>
              <a:rPr lang="zh-CN" altLang="en-US" dirty="0"/>
              <a:t>，则在第</a:t>
            </a:r>
            <a:r>
              <a:rPr lang="en-US" altLang="zh-CN" dirty="0"/>
              <a:t>k</a:t>
            </a:r>
            <a:r>
              <a:rPr lang="zh-CN" altLang="en-US" dirty="0"/>
              <a:t>层上的最大结点数为第</a:t>
            </a:r>
            <a:r>
              <a:rPr lang="en-US" altLang="zh-CN" dirty="0"/>
              <a:t>k-1</a:t>
            </a:r>
            <a:r>
              <a:rPr lang="zh-CN" altLang="en-US" dirty="0"/>
              <a:t>层上的最大结点数的</a:t>
            </a:r>
            <a:r>
              <a:rPr lang="en-US" altLang="zh-CN" dirty="0"/>
              <a:t>2</a:t>
            </a:r>
            <a:r>
              <a:rPr lang="zh-CN" altLang="en-US" dirty="0"/>
              <a:t>倍，即</a:t>
            </a:r>
            <a:r>
              <a:rPr lang="en-US" altLang="zh-CN" dirty="0"/>
              <a:t>2×2</a:t>
            </a:r>
            <a:r>
              <a:rPr lang="en-US" altLang="zh-CN" baseline="30000" dirty="0"/>
              <a:t>k-2</a:t>
            </a:r>
            <a:r>
              <a:rPr lang="en-US" altLang="zh-CN" dirty="0"/>
              <a:t>=2</a:t>
            </a:r>
            <a:r>
              <a:rPr lang="en-US" altLang="zh-CN" baseline="30000" dirty="0"/>
              <a:t>k-2+1</a:t>
            </a:r>
            <a:r>
              <a:rPr lang="en-US" altLang="zh-CN" dirty="0"/>
              <a:t>=2</a:t>
            </a:r>
            <a:r>
              <a:rPr lang="en-US" altLang="zh-CN" baseline="30000" dirty="0"/>
              <a:t>k-1</a:t>
            </a:r>
            <a:r>
              <a:rPr lang="zh-CN" altLang="en-US" dirty="0"/>
              <a:t>。</a:t>
            </a:r>
          </a:p>
        </p:txBody>
      </p:sp>
      <p:sp>
        <p:nvSpPr>
          <p:cNvPr id="22532" name="Rectangle 9">
            <a:extLst>
              <a:ext uri="{FF2B5EF4-FFF2-40B4-BE49-F238E27FC236}">
                <a16:creationId xmlns:a16="http://schemas.microsoft.com/office/drawing/2014/main" id="{A537D5A4-1C43-814D-B57F-55A9B4C7B04B}"/>
              </a:ext>
            </a:extLst>
          </p:cNvPr>
          <p:cNvSpPr>
            <a:spLocks noChangeArrowheads="1"/>
          </p:cNvSpPr>
          <p:nvPr/>
        </p:nvSpPr>
        <p:spPr bwMode="auto">
          <a:xfrm>
            <a:off x="0" y="2457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2533" name="Rectangle 11">
            <a:extLst>
              <a:ext uri="{FF2B5EF4-FFF2-40B4-BE49-F238E27FC236}">
                <a16:creationId xmlns:a16="http://schemas.microsoft.com/office/drawing/2014/main" id="{446A6CC2-A001-3046-95DC-7B26206B40A2}"/>
              </a:ext>
            </a:extLst>
          </p:cNvPr>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 name="Title 1">
            <a:extLst>
              <a:ext uri="{FF2B5EF4-FFF2-40B4-BE49-F238E27FC236}">
                <a16:creationId xmlns:a16="http://schemas.microsoft.com/office/drawing/2014/main" id="{E3DB459D-B4F2-B440-B3FC-7F91931FFBD8}"/>
              </a:ext>
            </a:extLst>
          </p:cNvPr>
          <p:cNvSpPr>
            <a:spLocks noGrp="1"/>
          </p:cNvSpPr>
          <p:nvPr>
            <p:ph type="title"/>
          </p:nvPr>
        </p:nvSpPr>
        <p:spPr/>
        <p:txBody>
          <a:bodyPr/>
          <a:lstStyle/>
          <a:p>
            <a:endParaRPr lang="en-US"/>
          </a:p>
        </p:txBody>
      </p:sp>
      <p:sp>
        <p:nvSpPr>
          <p:cNvPr id="7" name="Rectangle 4">
            <a:extLst>
              <a:ext uri="{FF2B5EF4-FFF2-40B4-BE49-F238E27FC236}">
                <a16:creationId xmlns:a16="http://schemas.microsoft.com/office/drawing/2014/main" id="{25BA945C-3BEB-1F4F-A01C-2EAB43223419}"/>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dirty="0">
                <a:solidFill>
                  <a:schemeClr val="bg1"/>
                </a:solidFill>
                <a:ea typeface="微软雅黑" panose="020B0503020204020204" pitchFamily="34" charset="-122"/>
                <a:sym typeface="+mn-lt"/>
              </a:rPr>
              <a:t>二叉树的性质和存储结构</a:t>
            </a:r>
          </a:p>
        </p:txBody>
      </p:sp>
    </p:spTree>
    <p:extLst>
      <p:ext uri="{BB962C8B-B14F-4D97-AF65-F5344CB8AC3E}">
        <p14:creationId xmlns:p14="http://schemas.microsoft.com/office/powerpoint/2010/main" val="2283735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1715">
                                            <p:txEl>
                                              <p:pRg st="0" end="0"/>
                                            </p:txEl>
                                          </p:spTgt>
                                        </p:tgtEl>
                                        <p:attrNameLst>
                                          <p:attrName>style.visibility</p:attrName>
                                        </p:attrNameLst>
                                      </p:cBhvr>
                                      <p:to>
                                        <p:strVal val="visible"/>
                                      </p:to>
                                    </p:set>
                                    <p:anim calcmode="lin" valueType="num">
                                      <p:cBhvr additive="base">
                                        <p:cTn id="7" dur="500" fill="hold"/>
                                        <p:tgtEl>
                                          <p:spTgt spid="3717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17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1715">
                                            <p:txEl>
                                              <p:pRg st="1" end="1"/>
                                            </p:txEl>
                                          </p:spTgt>
                                        </p:tgtEl>
                                        <p:attrNameLst>
                                          <p:attrName>style.visibility</p:attrName>
                                        </p:attrNameLst>
                                      </p:cBhvr>
                                      <p:to>
                                        <p:strVal val="visible"/>
                                      </p:to>
                                    </p:set>
                                    <p:anim calcmode="lin" valueType="num">
                                      <p:cBhvr additive="base">
                                        <p:cTn id="13" dur="500" fill="hold"/>
                                        <p:tgtEl>
                                          <p:spTgt spid="3717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17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1715">
                                            <p:txEl>
                                              <p:pRg st="2" end="2"/>
                                            </p:txEl>
                                          </p:spTgt>
                                        </p:tgtEl>
                                        <p:attrNameLst>
                                          <p:attrName>style.visibility</p:attrName>
                                        </p:attrNameLst>
                                      </p:cBhvr>
                                      <p:to>
                                        <p:strVal val="visible"/>
                                      </p:to>
                                    </p:set>
                                    <p:anim calcmode="lin" valueType="num">
                                      <p:cBhvr additive="base">
                                        <p:cTn id="19" dur="500" fill="hold"/>
                                        <p:tgtEl>
                                          <p:spTgt spid="3717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17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1715">
                                            <p:txEl>
                                              <p:pRg st="3" end="3"/>
                                            </p:txEl>
                                          </p:spTgt>
                                        </p:tgtEl>
                                        <p:attrNameLst>
                                          <p:attrName>style.visibility</p:attrName>
                                        </p:attrNameLst>
                                      </p:cBhvr>
                                      <p:to>
                                        <p:strVal val="visible"/>
                                      </p:to>
                                    </p:set>
                                    <p:anim calcmode="lin" valueType="num">
                                      <p:cBhvr additive="base">
                                        <p:cTn id="25" dur="500" fill="hold"/>
                                        <p:tgtEl>
                                          <p:spTgt spid="3717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17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71715">
                                            <p:txEl>
                                              <p:pRg st="4" end="4"/>
                                            </p:txEl>
                                          </p:spTgt>
                                        </p:tgtEl>
                                        <p:attrNameLst>
                                          <p:attrName>style.visibility</p:attrName>
                                        </p:attrNameLst>
                                      </p:cBhvr>
                                      <p:to>
                                        <p:strVal val="visible"/>
                                      </p:to>
                                    </p:set>
                                    <p:anim calcmode="lin" valueType="num">
                                      <p:cBhvr additive="base">
                                        <p:cTn id="31" dur="500" fill="hold"/>
                                        <p:tgtEl>
                                          <p:spTgt spid="3717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7171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2C00D20F-0C57-5B40-A371-1953739B21D7}"/>
              </a:ext>
            </a:extLst>
          </p:cNvPr>
          <p:cNvSpPr>
            <a:spLocks noGrp="1" noChangeArrowheads="1"/>
          </p:cNvSpPr>
          <p:nvPr>
            <p:ph type="body" idx="1"/>
          </p:nvPr>
        </p:nvSpPr>
        <p:spPr>
          <a:xfrm>
            <a:off x="395288" y="765175"/>
            <a:ext cx="8208962" cy="5543550"/>
          </a:xfrm>
        </p:spPr>
        <p:txBody>
          <a:bodyPr/>
          <a:lstStyle/>
          <a:p>
            <a:pPr eaLnBrk="1" hangingPunct="1">
              <a:lnSpc>
                <a:spcPct val="135000"/>
              </a:lnSpc>
            </a:pPr>
            <a:r>
              <a:rPr lang="zh-CN" altLang="en-US" dirty="0"/>
              <a:t>性质</a:t>
            </a:r>
            <a:r>
              <a:rPr lang="en-US" altLang="zh-CN" dirty="0"/>
              <a:t>2  </a:t>
            </a:r>
            <a:r>
              <a:rPr lang="zh-CN" altLang="en-US" dirty="0"/>
              <a:t>深度为</a:t>
            </a:r>
            <a:r>
              <a:rPr lang="en-US" altLang="zh-CN" dirty="0"/>
              <a:t>k(k≥1)</a:t>
            </a:r>
            <a:r>
              <a:rPr lang="zh-CN" altLang="en-US" dirty="0"/>
              <a:t>的二叉树至多有</a:t>
            </a:r>
            <a:r>
              <a:rPr lang="en-US" altLang="zh-CN" dirty="0"/>
              <a:t>2</a:t>
            </a:r>
            <a:r>
              <a:rPr lang="en-US" altLang="zh-CN" baseline="30000" dirty="0"/>
              <a:t>k</a:t>
            </a:r>
            <a:r>
              <a:rPr lang="en-US" altLang="zh-CN" dirty="0"/>
              <a:t>-1</a:t>
            </a:r>
            <a:r>
              <a:rPr lang="zh-CN" altLang="en-US" dirty="0"/>
              <a:t>个结点。</a:t>
            </a:r>
          </a:p>
          <a:p>
            <a:pPr eaLnBrk="1" hangingPunct="1">
              <a:lnSpc>
                <a:spcPct val="135000"/>
              </a:lnSpc>
            </a:pPr>
            <a:r>
              <a:rPr lang="zh-CN" altLang="en-US" dirty="0"/>
              <a:t>证明：由性质</a:t>
            </a:r>
            <a:r>
              <a:rPr lang="en-US" altLang="zh-CN" dirty="0"/>
              <a:t>1</a:t>
            </a:r>
            <a:r>
              <a:rPr lang="zh-CN" altLang="en-US" dirty="0"/>
              <a:t>可知，第</a:t>
            </a:r>
            <a:r>
              <a:rPr lang="en-US" altLang="zh-CN" dirty="0" err="1"/>
              <a:t>i</a:t>
            </a:r>
            <a:r>
              <a:rPr lang="zh-CN" altLang="en-US" dirty="0"/>
              <a:t>层结点的最多个数</a:t>
            </a:r>
            <a:r>
              <a:rPr lang="en-US" altLang="zh-CN" dirty="0"/>
              <a:t>2</a:t>
            </a:r>
            <a:r>
              <a:rPr lang="en-US" altLang="zh-CN" baseline="30000" dirty="0"/>
              <a:t>i-1</a:t>
            </a:r>
            <a:r>
              <a:rPr lang="zh-CN" altLang="en-US" dirty="0"/>
              <a:t>，将深度为</a:t>
            </a:r>
            <a:r>
              <a:rPr lang="en-US" altLang="zh-CN" dirty="0"/>
              <a:t>k</a:t>
            </a:r>
            <a:r>
              <a:rPr lang="zh-CN" altLang="en-US" dirty="0"/>
              <a:t>的二叉树中的每一层的结点的最大值相加，就得到二叉树中结点的最大值，因此深度为</a:t>
            </a:r>
            <a:r>
              <a:rPr lang="en-US" altLang="zh-CN" dirty="0"/>
              <a:t>k</a:t>
            </a:r>
            <a:r>
              <a:rPr lang="zh-CN" altLang="en-US" dirty="0"/>
              <a:t>的二叉树的结点总数至多有</a:t>
            </a:r>
          </a:p>
          <a:p>
            <a:pPr eaLnBrk="1" hangingPunct="1">
              <a:lnSpc>
                <a:spcPct val="135000"/>
              </a:lnSpc>
            </a:pPr>
            <a:r>
              <a:rPr lang="zh-CN" altLang="en-US" dirty="0"/>
              <a:t>        </a:t>
            </a:r>
            <a:r>
              <a:rPr lang="en-US" altLang="zh-CN" dirty="0"/>
              <a:t>2</a:t>
            </a:r>
            <a:r>
              <a:rPr lang="en-US" altLang="zh-CN" baseline="30000" dirty="0"/>
              <a:t>0</a:t>
            </a:r>
            <a:r>
              <a:rPr lang="en-US" altLang="zh-CN" dirty="0"/>
              <a:t>+2</a:t>
            </a:r>
            <a:r>
              <a:rPr lang="en-US" altLang="zh-CN" baseline="30000" dirty="0"/>
              <a:t>1</a:t>
            </a:r>
            <a:r>
              <a:rPr lang="en-US" altLang="zh-CN" dirty="0"/>
              <a:t>+</a:t>
            </a:r>
            <a:r>
              <a:rPr lang="en-US" altLang="zh-CN" dirty="0">
                <a:latin typeface="Times New Roman" panose="02020603050405020304" pitchFamily="18" charset="0"/>
              </a:rPr>
              <a:t>…</a:t>
            </a:r>
            <a:r>
              <a:rPr lang="en-US" altLang="zh-CN" dirty="0"/>
              <a:t>+2</a:t>
            </a:r>
            <a:r>
              <a:rPr lang="en-US" altLang="zh-CN" baseline="30000" dirty="0"/>
              <a:t>k-1</a:t>
            </a:r>
            <a:r>
              <a:rPr lang="en-US" altLang="zh-CN" dirty="0"/>
              <a:t>=2</a:t>
            </a:r>
            <a:r>
              <a:rPr lang="en-US" altLang="zh-CN" baseline="30000" dirty="0"/>
              <a:t>k</a:t>
            </a:r>
            <a:r>
              <a:rPr lang="en-US" altLang="zh-CN" dirty="0"/>
              <a:t>-1</a:t>
            </a:r>
          </a:p>
        </p:txBody>
      </p:sp>
      <p:sp>
        <p:nvSpPr>
          <p:cNvPr id="23556" name="Rectangle 8">
            <a:extLst>
              <a:ext uri="{FF2B5EF4-FFF2-40B4-BE49-F238E27FC236}">
                <a16:creationId xmlns:a16="http://schemas.microsoft.com/office/drawing/2014/main" id="{663BB90A-162B-6A41-8148-538F16FB7DAD}"/>
              </a:ext>
            </a:extLst>
          </p:cNvPr>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3557" name="Rectangle 10">
            <a:extLst>
              <a:ext uri="{FF2B5EF4-FFF2-40B4-BE49-F238E27FC236}">
                <a16:creationId xmlns:a16="http://schemas.microsoft.com/office/drawing/2014/main" id="{2C3D0BC7-6DBD-CA46-8D3C-903D4A4F6963}"/>
              </a:ext>
            </a:extLst>
          </p:cNvPr>
          <p:cNvSpPr>
            <a:spLocks noChangeArrowheads="1"/>
          </p:cNvSpPr>
          <p:nvPr/>
        </p:nvSpPr>
        <p:spPr bwMode="auto">
          <a:xfrm>
            <a:off x="0"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3558" name="Rectangle 12">
            <a:extLst>
              <a:ext uri="{FF2B5EF4-FFF2-40B4-BE49-F238E27FC236}">
                <a16:creationId xmlns:a16="http://schemas.microsoft.com/office/drawing/2014/main" id="{112F1DA7-7646-D843-817B-EB0BCD0DC23D}"/>
              </a:ext>
            </a:extLst>
          </p:cNvPr>
          <p:cNvSpPr>
            <a:spLocks noChangeArrowheads="1"/>
          </p:cNvSpPr>
          <p:nvPr/>
        </p:nvSpPr>
        <p:spPr bwMode="auto">
          <a:xfrm>
            <a:off x="0" y="315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3559" name="Rectangle 14">
            <a:extLst>
              <a:ext uri="{FF2B5EF4-FFF2-40B4-BE49-F238E27FC236}">
                <a16:creationId xmlns:a16="http://schemas.microsoft.com/office/drawing/2014/main" id="{4BD0D1EE-5F7E-9341-B6D7-F81D0494BEE5}"/>
              </a:ext>
            </a:extLst>
          </p:cNvPr>
          <p:cNvSpPr>
            <a:spLocks noChangeArrowheads="1"/>
          </p:cNvSpPr>
          <p:nvPr/>
        </p:nvSpPr>
        <p:spPr bwMode="auto">
          <a:xfrm>
            <a:off x="0" y="315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9" name="Rectangle 4">
            <a:extLst>
              <a:ext uri="{FF2B5EF4-FFF2-40B4-BE49-F238E27FC236}">
                <a16:creationId xmlns:a16="http://schemas.microsoft.com/office/drawing/2014/main" id="{6B2706EB-39F2-C849-928B-5771F8C92C09}"/>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Tree>
    <p:extLst>
      <p:ext uri="{BB962C8B-B14F-4D97-AF65-F5344CB8AC3E}">
        <p14:creationId xmlns:p14="http://schemas.microsoft.com/office/powerpoint/2010/main" val="2232401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3175" name="Object 7">
            <a:extLst>
              <a:ext uri="{FF2B5EF4-FFF2-40B4-BE49-F238E27FC236}">
                <a16:creationId xmlns:a16="http://schemas.microsoft.com/office/drawing/2014/main" id="{27500DC8-8A4F-5945-96AD-41516DEE7DC2}"/>
              </a:ext>
            </a:extLst>
          </p:cNvPr>
          <p:cNvGraphicFramePr>
            <a:graphicFrameLocks/>
          </p:cNvGraphicFramePr>
          <p:nvPr/>
        </p:nvGraphicFramePr>
        <p:xfrm>
          <a:off x="117475" y="2117725"/>
          <a:ext cx="4343400" cy="2501900"/>
        </p:xfrm>
        <a:graphic>
          <a:graphicData uri="http://schemas.openxmlformats.org/presentationml/2006/ole">
            <mc:AlternateContent xmlns:mc="http://schemas.openxmlformats.org/markup-compatibility/2006">
              <mc:Choice xmlns:v="urn:schemas-microsoft-com:vml" Requires="v">
                <p:oleObj spid="_x0000_s35026" r:id="rId4" imgW="30454600" imgH="15341600" progId="Visio.Drawing.5">
                  <p:embed/>
                </p:oleObj>
              </mc:Choice>
              <mc:Fallback>
                <p:oleObj r:id="rId4" imgW="30454600" imgH="15341600" progId="Visio.Drawing.5">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 y="2117725"/>
                        <a:ext cx="4343400" cy="2501900"/>
                      </a:xfrm>
                      <a:prstGeom prst="rect">
                        <a:avLst/>
                      </a:prstGeom>
                      <a:solidFill>
                        <a:srgbClr val="E2D9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3176" name="Object 8">
            <a:extLst>
              <a:ext uri="{FF2B5EF4-FFF2-40B4-BE49-F238E27FC236}">
                <a16:creationId xmlns:a16="http://schemas.microsoft.com/office/drawing/2014/main" id="{00C5FDAA-D3AD-5F41-B4F6-738C51D22133}"/>
              </a:ext>
            </a:extLst>
          </p:cNvPr>
          <p:cNvGraphicFramePr>
            <a:graphicFrameLocks/>
          </p:cNvGraphicFramePr>
          <p:nvPr/>
        </p:nvGraphicFramePr>
        <p:xfrm>
          <a:off x="4689475" y="2117725"/>
          <a:ext cx="4343400" cy="2501900"/>
        </p:xfrm>
        <a:graphic>
          <a:graphicData uri="http://schemas.openxmlformats.org/presentationml/2006/ole">
            <mc:AlternateContent xmlns:mc="http://schemas.openxmlformats.org/markup-compatibility/2006">
              <mc:Choice xmlns:v="urn:schemas-microsoft-com:vml" Requires="v">
                <p:oleObj spid="_x0000_s35027" r:id="rId6" imgW="30454600" imgH="15341600" progId="Visio.Drawing.5">
                  <p:embed/>
                </p:oleObj>
              </mc:Choice>
              <mc:Fallback>
                <p:oleObj r:id="rId6" imgW="30454600" imgH="15341600" progId="Visio.Drawing.5">
                  <p:embed/>
                  <p:pic>
                    <p:nvPicPr>
                      <p:cNvPr id="0"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9475" y="2117725"/>
                        <a:ext cx="4343400" cy="2501900"/>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3177" name="Oval 9">
            <a:extLst>
              <a:ext uri="{FF2B5EF4-FFF2-40B4-BE49-F238E27FC236}">
                <a16:creationId xmlns:a16="http://schemas.microsoft.com/office/drawing/2014/main" id="{0AF5EDF8-6D07-433B-8ED6-F3139ECC15CB}"/>
              </a:ext>
            </a:extLst>
          </p:cNvPr>
          <p:cNvSpPr>
            <a:spLocks noChangeArrowheads="1"/>
          </p:cNvSpPr>
          <p:nvPr/>
        </p:nvSpPr>
        <p:spPr bwMode="auto">
          <a:xfrm>
            <a:off x="1641475" y="25749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78" name="Oval 10">
            <a:extLst>
              <a:ext uri="{FF2B5EF4-FFF2-40B4-BE49-F238E27FC236}">
                <a16:creationId xmlns:a16="http://schemas.microsoft.com/office/drawing/2014/main" id="{76D84F12-ECA4-402E-9F44-6FA9F03E14FB}"/>
              </a:ext>
            </a:extLst>
          </p:cNvPr>
          <p:cNvSpPr>
            <a:spLocks noChangeArrowheads="1"/>
          </p:cNvSpPr>
          <p:nvPr/>
        </p:nvSpPr>
        <p:spPr bwMode="auto">
          <a:xfrm>
            <a:off x="2936875" y="25749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79" name="Oval 11">
            <a:extLst>
              <a:ext uri="{FF2B5EF4-FFF2-40B4-BE49-F238E27FC236}">
                <a16:creationId xmlns:a16="http://schemas.microsoft.com/office/drawing/2014/main" id="{7F08D294-7721-41DB-A663-91DD8F78F70F}"/>
              </a:ext>
            </a:extLst>
          </p:cNvPr>
          <p:cNvSpPr>
            <a:spLocks noChangeArrowheads="1"/>
          </p:cNvSpPr>
          <p:nvPr/>
        </p:nvSpPr>
        <p:spPr bwMode="auto">
          <a:xfrm>
            <a:off x="727075" y="3260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0" name="Oval 12">
            <a:extLst>
              <a:ext uri="{FF2B5EF4-FFF2-40B4-BE49-F238E27FC236}">
                <a16:creationId xmlns:a16="http://schemas.microsoft.com/office/drawing/2014/main" id="{B03E4E84-31C3-4AF7-994D-E9C49B02B97D}"/>
              </a:ext>
            </a:extLst>
          </p:cNvPr>
          <p:cNvSpPr>
            <a:spLocks noChangeArrowheads="1"/>
          </p:cNvSpPr>
          <p:nvPr/>
        </p:nvSpPr>
        <p:spPr bwMode="auto">
          <a:xfrm>
            <a:off x="1412875" y="3260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1" name="Oval 13">
            <a:extLst>
              <a:ext uri="{FF2B5EF4-FFF2-40B4-BE49-F238E27FC236}">
                <a16:creationId xmlns:a16="http://schemas.microsoft.com/office/drawing/2014/main" id="{6EC59265-A1AE-4E35-A605-B5BD75BF5AA1}"/>
              </a:ext>
            </a:extLst>
          </p:cNvPr>
          <p:cNvSpPr>
            <a:spLocks noChangeArrowheads="1"/>
          </p:cNvSpPr>
          <p:nvPr/>
        </p:nvSpPr>
        <p:spPr bwMode="auto">
          <a:xfrm>
            <a:off x="269875" y="4022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2" name="Oval 14">
            <a:extLst>
              <a:ext uri="{FF2B5EF4-FFF2-40B4-BE49-F238E27FC236}">
                <a16:creationId xmlns:a16="http://schemas.microsoft.com/office/drawing/2014/main" id="{E01A03A8-D28C-4815-B549-F95F53E28C39}"/>
              </a:ext>
            </a:extLst>
          </p:cNvPr>
          <p:cNvSpPr>
            <a:spLocks noChangeArrowheads="1"/>
          </p:cNvSpPr>
          <p:nvPr/>
        </p:nvSpPr>
        <p:spPr bwMode="auto">
          <a:xfrm>
            <a:off x="650875" y="4022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3" name="Oval 15">
            <a:extLst>
              <a:ext uri="{FF2B5EF4-FFF2-40B4-BE49-F238E27FC236}">
                <a16:creationId xmlns:a16="http://schemas.microsoft.com/office/drawing/2014/main" id="{484FDC05-57CB-41D0-9508-F9360B80A1B1}"/>
              </a:ext>
            </a:extLst>
          </p:cNvPr>
          <p:cNvSpPr>
            <a:spLocks noChangeArrowheads="1"/>
          </p:cNvSpPr>
          <p:nvPr/>
        </p:nvSpPr>
        <p:spPr bwMode="auto">
          <a:xfrm>
            <a:off x="1489075" y="4022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4" name="Oval 16">
            <a:extLst>
              <a:ext uri="{FF2B5EF4-FFF2-40B4-BE49-F238E27FC236}">
                <a16:creationId xmlns:a16="http://schemas.microsoft.com/office/drawing/2014/main" id="{5105AE85-9160-4520-B2FD-30729EB398A9}"/>
              </a:ext>
            </a:extLst>
          </p:cNvPr>
          <p:cNvSpPr>
            <a:spLocks noChangeArrowheads="1"/>
          </p:cNvSpPr>
          <p:nvPr/>
        </p:nvSpPr>
        <p:spPr bwMode="auto">
          <a:xfrm>
            <a:off x="1946275" y="4022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5" name="Oval 17">
            <a:extLst>
              <a:ext uri="{FF2B5EF4-FFF2-40B4-BE49-F238E27FC236}">
                <a16:creationId xmlns:a16="http://schemas.microsoft.com/office/drawing/2014/main" id="{69614437-41B8-40D5-8932-E734ACA77961}"/>
              </a:ext>
            </a:extLst>
          </p:cNvPr>
          <p:cNvSpPr>
            <a:spLocks noChangeArrowheads="1"/>
          </p:cNvSpPr>
          <p:nvPr/>
        </p:nvSpPr>
        <p:spPr bwMode="auto">
          <a:xfrm>
            <a:off x="3851275" y="3260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6" name="Oval 18">
            <a:extLst>
              <a:ext uri="{FF2B5EF4-FFF2-40B4-BE49-F238E27FC236}">
                <a16:creationId xmlns:a16="http://schemas.microsoft.com/office/drawing/2014/main" id="{0D119141-149E-4776-80C9-AB0A37E30A21}"/>
              </a:ext>
            </a:extLst>
          </p:cNvPr>
          <p:cNvSpPr>
            <a:spLocks noChangeArrowheads="1"/>
          </p:cNvSpPr>
          <p:nvPr/>
        </p:nvSpPr>
        <p:spPr bwMode="auto">
          <a:xfrm>
            <a:off x="3241675" y="3260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7" name="Oval 19">
            <a:extLst>
              <a:ext uri="{FF2B5EF4-FFF2-40B4-BE49-F238E27FC236}">
                <a16:creationId xmlns:a16="http://schemas.microsoft.com/office/drawing/2014/main" id="{C7A61EB1-EB5C-404D-8A0F-7DC295882013}"/>
              </a:ext>
            </a:extLst>
          </p:cNvPr>
          <p:cNvSpPr>
            <a:spLocks noChangeArrowheads="1"/>
          </p:cNvSpPr>
          <p:nvPr/>
        </p:nvSpPr>
        <p:spPr bwMode="auto">
          <a:xfrm>
            <a:off x="2708275" y="4022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8" name="Oval 20">
            <a:extLst>
              <a:ext uri="{FF2B5EF4-FFF2-40B4-BE49-F238E27FC236}">
                <a16:creationId xmlns:a16="http://schemas.microsoft.com/office/drawing/2014/main" id="{9A0057B9-DA37-4186-A515-93D39F30C9E9}"/>
              </a:ext>
            </a:extLst>
          </p:cNvPr>
          <p:cNvSpPr>
            <a:spLocks noChangeArrowheads="1"/>
          </p:cNvSpPr>
          <p:nvPr/>
        </p:nvSpPr>
        <p:spPr bwMode="auto">
          <a:xfrm>
            <a:off x="6213475" y="25749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9" name="Oval 21">
            <a:extLst>
              <a:ext uri="{FF2B5EF4-FFF2-40B4-BE49-F238E27FC236}">
                <a16:creationId xmlns:a16="http://schemas.microsoft.com/office/drawing/2014/main" id="{AC355545-848B-4596-89C5-13D8B631BE9F}"/>
              </a:ext>
            </a:extLst>
          </p:cNvPr>
          <p:cNvSpPr>
            <a:spLocks noChangeArrowheads="1"/>
          </p:cNvSpPr>
          <p:nvPr/>
        </p:nvSpPr>
        <p:spPr bwMode="auto">
          <a:xfrm>
            <a:off x="7508875" y="25749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0" name="Oval 22">
            <a:extLst>
              <a:ext uri="{FF2B5EF4-FFF2-40B4-BE49-F238E27FC236}">
                <a16:creationId xmlns:a16="http://schemas.microsoft.com/office/drawing/2014/main" id="{73ED020E-7793-44A4-99E1-DB749ADE0491}"/>
              </a:ext>
            </a:extLst>
          </p:cNvPr>
          <p:cNvSpPr>
            <a:spLocks noChangeArrowheads="1"/>
          </p:cNvSpPr>
          <p:nvPr/>
        </p:nvSpPr>
        <p:spPr bwMode="auto">
          <a:xfrm>
            <a:off x="5299075" y="3260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1" name="Oval 23">
            <a:extLst>
              <a:ext uri="{FF2B5EF4-FFF2-40B4-BE49-F238E27FC236}">
                <a16:creationId xmlns:a16="http://schemas.microsoft.com/office/drawing/2014/main" id="{632F3043-85D1-4870-ACE7-BA6E957C9FF9}"/>
              </a:ext>
            </a:extLst>
          </p:cNvPr>
          <p:cNvSpPr>
            <a:spLocks noChangeArrowheads="1"/>
          </p:cNvSpPr>
          <p:nvPr/>
        </p:nvSpPr>
        <p:spPr bwMode="auto">
          <a:xfrm>
            <a:off x="5984875" y="3260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2" name="Oval 24">
            <a:extLst>
              <a:ext uri="{FF2B5EF4-FFF2-40B4-BE49-F238E27FC236}">
                <a16:creationId xmlns:a16="http://schemas.microsoft.com/office/drawing/2014/main" id="{679FF83E-7F88-4514-A3C2-440A8E4EEB98}"/>
              </a:ext>
            </a:extLst>
          </p:cNvPr>
          <p:cNvSpPr>
            <a:spLocks noChangeArrowheads="1"/>
          </p:cNvSpPr>
          <p:nvPr/>
        </p:nvSpPr>
        <p:spPr bwMode="auto">
          <a:xfrm>
            <a:off x="4841875" y="4022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3" name="Oval 25">
            <a:extLst>
              <a:ext uri="{FF2B5EF4-FFF2-40B4-BE49-F238E27FC236}">
                <a16:creationId xmlns:a16="http://schemas.microsoft.com/office/drawing/2014/main" id="{0FC33EB3-49CD-44E5-881F-FD9CE77F0065}"/>
              </a:ext>
            </a:extLst>
          </p:cNvPr>
          <p:cNvSpPr>
            <a:spLocks noChangeArrowheads="1"/>
          </p:cNvSpPr>
          <p:nvPr/>
        </p:nvSpPr>
        <p:spPr bwMode="auto">
          <a:xfrm>
            <a:off x="5222875" y="4022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4" name="Oval 26">
            <a:extLst>
              <a:ext uri="{FF2B5EF4-FFF2-40B4-BE49-F238E27FC236}">
                <a16:creationId xmlns:a16="http://schemas.microsoft.com/office/drawing/2014/main" id="{6D6CDAEF-F81C-46FE-B961-41646322DA21}"/>
              </a:ext>
            </a:extLst>
          </p:cNvPr>
          <p:cNvSpPr>
            <a:spLocks noChangeArrowheads="1"/>
          </p:cNvSpPr>
          <p:nvPr/>
        </p:nvSpPr>
        <p:spPr bwMode="auto">
          <a:xfrm>
            <a:off x="6061075" y="4022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5" name="Oval 27">
            <a:extLst>
              <a:ext uri="{FF2B5EF4-FFF2-40B4-BE49-F238E27FC236}">
                <a16:creationId xmlns:a16="http://schemas.microsoft.com/office/drawing/2014/main" id="{3EC7408C-9978-4934-AB2B-F9660D22460C}"/>
              </a:ext>
            </a:extLst>
          </p:cNvPr>
          <p:cNvSpPr>
            <a:spLocks noChangeArrowheads="1"/>
          </p:cNvSpPr>
          <p:nvPr/>
        </p:nvSpPr>
        <p:spPr bwMode="auto">
          <a:xfrm>
            <a:off x="6518275" y="4022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6" name="Oval 28">
            <a:extLst>
              <a:ext uri="{FF2B5EF4-FFF2-40B4-BE49-F238E27FC236}">
                <a16:creationId xmlns:a16="http://schemas.microsoft.com/office/drawing/2014/main" id="{2AF29CF1-4491-4A0A-B063-66CE78765702}"/>
              </a:ext>
            </a:extLst>
          </p:cNvPr>
          <p:cNvSpPr>
            <a:spLocks noChangeArrowheads="1"/>
          </p:cNvSpPr>
          <p:nvPr/>
        </p:nvSpPr>
        <p:spPr bwMode="auto">
          <a:xfrm>
            <a:off x="8423275" y="3260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7" name="Oval 29">
            <a:extLst>
              <a:ext uri="{FF2B5EF4-FFF2-40B4-BE49-F238E27FC236}">
                <a16:creationId xmlns:a16="http://schemas.microsoft.com/office/drawing/2014/main" id="{EE88BB9F-0876-43C7-B4E5-5596DF06A44C}"/>
              </a:ext>
            </a:extLst>
          </p:cNvPr>
          <p:cNvSpPr>
            <a:spLocks noChangeArrowheads="1"/>
          </p:cNvSpPr>
          <p:nvPr/>
        </p:nvSpPr>
        <p:spPr bwMode="auto">
          <a:xfrm>
            <a:off x="7813675" y="3260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8" name="Oval 30">
            <a:extLst>
              <a:ext uri="{FF2B5EF4-FFF2-40B4-BE49-F238E27FC236}">
                <a16:creationId xmlns:a16="http://schemas.microsoft.com/office/drawing/2014/main" id="{AB33E137-2568-4D10-8AF8-F9A9A850FBA0}"/>
              </a:ext>
            </a:extLst>
          </p:cNvPr>
          <p:cNvSpPr>
            <a:spLocks noChangeArrowheads="1"/>
          </p:cNvSpPr>
          <p:nvPr/>
        </p:nvSpPr>
        <p:spPr bwMode="auto">
          <a:xfrm>
            <a:off x="7280275" y="4022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9" name="AutoShape 31">
            <a:extLst>
              <a:ext uri="{FF2B5EF4-FFF2-40B4-BE49-F238E27FC236}">
                <a16:creationId xmlns:a16="http://schemas.microsoft.com/office/drawing/2014/main" id="{60C13E71-CC55-44C5-BCE7-EF3936AAB1BB}"/>
              </a:ext>
            </a:extLst>
          </p:cNvPr>
          <p:cNvSpPr>
            <a:spLocks noChangeArrowheads="1"/>
          </p:cNvSpPr>
          <p:nvPr/>
        </p:nvSpPr>
        <p:spPr bwMode="auto">
          <a:xfrm>
            <a:off x="260350" y="2300288"/>
            <a:ext cx="381000" cy="838200"/>
          </a:xfrm>
          <a:prstGeom prst="upArrow">
            <a:avLst>
              <a:gd name="adj1" fmla="val 50000"/>
              <a:gd name="adj2" fmla="val 34375"/>
            </a:avLst>
          </a:prstGeom>
          <a:solidFill>
            <a:schemeClr val="accent1"/>
          </a:solidFill>
          <a:ln w="952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200" name="AutoShape 32">
            <a:extLst>
              <a:ext uri="{FF2B5EF4-FFF2-40B4-BE49-F238E27FC236}">
                <a16:creationId xmlns:a16="http://schemas.microsoft.com/office/drawing/2014/main" id="{8EB12734-15DC-4150-97B5-22F12DA214DF}"/>
              </a:ext>
            </a:extLst>
          </p:cNvPr>
          <p:cNvSpPr>
            <a:spLocks noChangeArrowheads="1"/>
          </p:cNvSpPr>
          <p:nvPr/>
        </p:nvSpPr>
        <p:spPr bwMode="auto">
          <a:xfrm rot="10820789">
            <a:off x="4918075" y="2270125"/>
            <a:ext cx="381000" cy="838200"/>
          </a:xfrm>
          <a:prstGeom prst="upArrow">
            <a:avLst>
              <a:gd name="adj1" fmla="val 50000"/>
              <a:gd name="adj2" fmla="val 34375"/>
            </a:avLst>
          </a:prstGeom>
          <a:solidFill>
            <a:srgbClr val="6C4C8F"/>
          </a:solidFill>
          <a:ln w="9525">
            <a:solidFill>
              <a:schemeClr val="accent1">
                <a:lumMod val="60000"/>
                <a:lumOff val="40000"/>
              </a:schemeClr>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aphicFrame>
        <p:nvGraphicFramePr>
          <p:cNvPr id="903201" name="Object 33">
            <a:extLst>
              <a:ext uri="{FF2B5EF4-FFF2-40B4-BE49-F238E27FC236}">
                <a16:creationId xmlns:a16="http://schemas.microsoft.com/office/drawing/2014/main" id="{47046F88-BD1C-554D-BBA6-0F1AECE168C8}"/>
              </a:ext>
            </a:extLst>
          </p:cNvPr>
          <p:cNvGraphicFramePr>
            <a:graphicFrameLocks/>
          </p:cNvGraphicFramePr>
          <p:nvPr/>
        </p:nvGraphicFramePr>
        <p:xfrm>
          <a:off x="1184275" y="4860925"/>
          <a:ext cx="1981200" cy="615950"/>
        </p:xfrm>
        <a:graphic>
          <a:graphicData uri="http://schemas.openxmlformats.org/presentationml/2006/ole">
            <mc:AlternateContent xmlns:mc="http://schemas.openxmlformats.org/markup-compatibility/2006">
              <mc:Choice xmlns:v="urn:schemas-microsoft-com:vml" Requires="v">
                <p:oleObj spid="_x0000_s35028" r:id="rId7" imgW="13169900" imgH="4102100" progId="Equation.3">
                  <p:embed/>
                </p:oleObj>
              </mc:Choice>
              <mc:Fallback>
                <p:oleObj r:id="rId7" imgW="13169900" imgH="4102100" progId="Equation.3">
                  <p:embed/>
                  <p:pic>
                    <p:nvPicPr>
                      <p:cNvPr id="0" name="Object 3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4275" y="4860925"/>
                        <a:ext cx="1981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3202" name="Object 34">
            <a:extLst>
              <a:ext uri="{FF2B5EF4-FFF2-40B4-BE49-F238E27FC236}">
                <a16:creationId xmlns:a16="http://schemas.microsoft.com/office/drawing/2014/main" id="{A1CC1591-5D46-1E43-8F3D-EB4B051C6EBD}"/>
              </a:ext>
            </a:extLst>
          </p:cNvPr>
          <p:cNvGraphicFramePr>
            <a:graphicFrameLocks/>
          </p:cNvGraphicFramePr>
          <p:nvPr/>
        </p:nvGraphicFramePr>
        <p:xfrm>
          <a:off x="5070475" y="4768850"/>
          <a:ext cx="3698875" cy="747713"/>
        </p:xfrm>
        <a:graphic>
          <a:graphicData uri="http://schemas.openxmlformats.org/presentationml/2006/ole">
            <mc:AlternateContent xmlns:mc="http://schemas.openxmlformats.org/markup-compatibility/2006">
              <mc:Choice xmlns:v="urn:schemas-microsoft-com:vml" Requires="v">
                <p:oleObj spid="_x0000_s35029" r:id="rId9" imgW="24574500" imgH="4978400" progId="Equation.3">
                  <p:embed/>
                </p:oleObj>
              </mc:Choice>
              <mc:Fallback>
                <p:oleObj r:id="rId9" imgW="24574500" imgH="4978400" progId="Equation.3">
                  <p:embed/>
                  <p:pic>
                    <p:nvPicPr>
                      <p:cNvPr id="0" name="Object 3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0475" y="4768850"/>
                        <a:ext cx="369887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35">
            <a:extLst>
              <a:ext uri="{FF2B5EF4-FFF2-40B4-BE49-F238E27FC236}">
                <a16:creationId xmlns:a16="http://schemas.microsoft.com/office/drawing/2014/main" id="{0A27B94C-68C4-5C41-848F-F3AE022FE176}"/>
              </a:ext>
            </a:extLst>
          </p:cNvPr>
          <p:cNvGrpSpPr>
            <a:grpSpLocks/>
          </p:cNvGrpSpPr>
          <p:nvPr/>
        </p:nvGrpSpPr>
        <p:grpSpPr bwMode="auto">
          <a:xfrm>
            <a:off x="82550" y="5605463"/>
            <a:ext cx="8950325" cy="838200"/>
            <a:chOff x="768" y="3552"/>
            <a:chExt cx="4800" cy="528"/>
          </a:xfrm>
        </p:grpSpPr>
        <p:sp>
          <p:nvSpPr>
            <p:cNvPr id="34847" name="Rectangle 36">
              <a:extLst>
                <a:ext uri="{FF2B5EF4-FFF2-40B4-BE49-F238E27FC236}">
                  <a16:creationId xmlns:a16="http://schemas.microsoft.com/office/drawing/2014/main" id="{3E4B3B79-05CA-4399-AB9F-9A11B55CA1E7}"/>
                </a:ext>
              </a:extLst>
            </p:cNvPr>
            <p:cNvSpPr>
              <a:spLocks noChangeArrowheads="1"/>
            </p:cNvSpPr>
            <p:nvPr/>
          </p:nvSpPr>
          <p:spPr bwMode="auto">
            <a:xfrm>
              <a:off x="768" y="3552"/>
              <a:ext cx="4800" cy="528"/>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aphicFrame>
          <p:nvGraphicFramePr>
            <p:cNvPr id="34851" name="Object 37">
              <a:extLst>
                <a:ext uri="{FF2B5EF4-FFF2-40B4-BE49-F238E27FC236}">
                  <a16:creationId xmlns:a16="http://schemas.microsoft.com/office/drawing/2014/main" id="{ACA44DEF-D824-EC4B-A0A7-3BE99767F41C}"/>
                </a:ext>
              </a:extLst>
            </p:cNvPr>
            <p:cNvGraphicFramePr>
              <a:graphicFrameLocks/>
            </p:cNvGraphicFramePr>
            <p:nvPr/>
          </p:nvGraphicFramePr>
          <p:xfrm>
            <a:off x="912" y="3570"/>
            <a:ext cx="2690" cy="471"/>
          </p:xfrm>
          <a:graphic>
            <a:graphicData uri="http://schemas.openxmlformats.org/presentationml/2006/ole">
              <mc:AlternateContent xmlns:mc="http://schemas.openxmlformats.org/markup-compatibility/2006">
                <mc:Choice xmlns:v="urn:schemas-microsoft-com:vml" Requires="v">
                  <p:oleObj spid="_x0000_s35030" r:id="rId11" imgW="28384500" imgH="4978400" progId="Equation.3">
                    <p:embed/>
                  </p:oleObj>
                </mc:Choice>
                <mc:Fallback>
                  <p:oleObj r:id="rId11" imgW="28384500" imgH="4978400" progId="Equation.3">
                    <p:embed/>
                    <p:pic>
                      <p:nvPicPr>
                        <p:cNvPr id="0" name="Object 3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2" y="3570"/>
                          <a:ext cx="2690" cy="471"/>
                        </a:xfrm>
                        <a:prstGeom prst="rect">
                          <a:avLst/>
                        </a:prstGeom>
                        <a:solidFill>
                          <a:srgbClr val="A5A5E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903206" name="Object 38">
            <a:extLst>
              <a:ext uri="{FF2B5EF4-FFF2-40B4-BE49-F238E27FC236}">
                <a16:creationId xmlns:a16="http://schemas.microsoft.com/office/drawing/2014/main" id="{BAD2A573-B185-E84E-AF2B-1FB1D2AE16D9}"/>
              </a:ext>
            </a:extLst>
          </p:cNvPr>
          <p:cNvGraphicFramePr>
            <a:graphicFrameLocks/>
          </p:cNvGraphicFramePr>
          <p:nvPr/>
        </p:nvGraphicFramePr>
        <p:xfrm>
          <a:off x="5527675" y="5591175"/>
          <a:ext cx="2860675" cy="792163"/>
        </p:xfrm>
        <a:graphic>
          <a:graphicData uri="http://schemas.openxmlformats.org/presentationml/2006/ole">
            <mc:AlternateContent xmlns:mc="http://schemas.openxmlformats.org/markup-compatibility/2006">
              <mc:Choice xmlns:v="urn:schemas-microsoft-com:vml" Requires="v">
                <p:oleObj spid="_x0000_s35031" r:id="rId13" imgW="19011900" imgH="5270500" progId="Equation.3">
                  <p:embed/>
                </p:oleObj>
              </mc:Choice>
              <mc:Fallback>
                <p:oleObj r:id="rId13" imgW="19011900" imgH="5270500" progId="Equation.3">
                  <p:embed/>
                  <p:pic>
                    <p:nvPicPr>
                      <p:cNvPr id="0" name="Object 38"/>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27675" y="5591175"/>
                        <a:ext cx="28606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850" name="Rectangle 39">
            <a:extLst>
              <a:ext uri="{FF2B5EF4-FFF2-40B4-BE49-F238E27FC236}">
                <a16:creationId xmlns:a16="http://schemas.microsoft.com/office/drawing/2014/main" id="{3DD0C188-A2D2-4109-825B-AF70C1083E1B}"/>
              </a:ext>
            </a:extLst>
          </p:cNvPr>
          <p:cNvSpPr>
            <a:spLocks noChangeArrowheads="1"/>
          </p:cNvSpPr>
          <p:nvPr/>
        </p:nvSpPr>
        <p:spPr bwMode="auto">
          <a:xfrm>
            <a:off x="117475" y="1041400"/>
            <a:ext cx="8915400" cy="830263"/>
          </a:xfrm>
          <a:prstGeom prst="rect">
            <a:avLst/>
          </a:prstGeom>
          <a:noFill/>
          <a:ln w="38100">
            <a:solidFill>
              <a:schemeClr val="accent1">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rgbClr val="FF0000"/>
                </a:solidFill>
                <a:ea typeface="微软雅黑" panose="020B0503020204020204" pitchFamily="34" charset="-122"/>
                <a:sym typeface="+mn-lt"/>
              </a:rPr>
              <a:t>性质</a:t>
            </a:r>
            <a:r>
              <a:rPr lang="en-US" altLang="zh-CN" sz="2400" b="0">
                <a:solidFill>
                  <a:srgbClr val="FF0000"/>
                </a:solidFill>
                <a:ea typeface="微软雅黑" panose="020B0503020204020204" pitchFamily="34" charset="-122"/>
                <a:sym typeface="+mn-lt"/>
              </a:rPr>
              <a:t>3: </a:t>
            </a:r>
            <a:r>
              <a:rPr lang="zh-CN" altLang="en-US" sz="2400" b="0">
                <a:ea typeface="微软雅黑" panose="020B0503020204020204" pitchFamily="34" charset="-122"/>
                <a:sym typeface="+mn-lt"/>
              </a:rPr>
              <a:t>对于任何一棵二叉树，若</a:t>
            </a:r>
            <a:r>
              <a:rPr lang="en-US" altLang="zh-CN" sz="2400" b="0">
                <a:ea typeface="微软雅黑" panose="020B0503020204020204" pitchFamily="34" charset="-122"/>
                <a:sym typeface="+mn-lt"/>
              </a:rPr>
              <a:t>2</a:t>
            </a:r>
            <a:r>
              <a:rPr lang="zh-CN" altLang="en-US" sz="2400" b="0">
                <a:ea typeface="微软雅黑" panose="020B0503020204020204" pitchFamily="34" charset="-122"/>
                <a:sym typeface="+mn-lt"/>
              </a:rPr>
              <a:t>度的结点数有</a:t>
            </a:r>
            <a:r>
              <a:rPr lang="en-US" altLang="zh-CN" sz="2400" b="0">
                <a:ea typeface="微软雅黑" panose="020B0503020204020204" pitchFamily="34" charset="-122"/>
                <a:sym typeface="+mn-lt"/>
              </a:rPr>
              <a:t>n</a:t>
            </a:r>
            <a:r>
              <a:rPr lang="en-US" altLang="zh-CN" sz="2400" b="0" baseline="-25000">
                <a:ea typeface="微软雅黑" panose="020B0503020204020204" pitchFamily="34" charset="-122"/>
                <a:sym typeface="+mn-lt"/>
              </a:rPr>
              <a:t>2</a:t>
            </a:r>
            <a:r>
              <a:rPr lang="zh-CN" altLang="en-US" sz="2400" b="0">
                <a:ea typeface="微软雅黑" panose="020B0503020204020204" pitchFamily="34" charset="-122"/>
                <a:sym typeface="+mn-lt"/>
              </a:rPr>
              <a:t>个，则叶子数</a:t>
            </a:r>
            <a:r>
              <a:rPr lang="en-US" altLang="zh-CN" sz="2400" b="0">
                <a:ea typeface="微软雅黑" panose="020B0503020204020204" pitchFamily="34" charset="-122"/>
                <a:sym typeface="+mn-lt"/>
              </a:rPr>
              <a:t>n</a:t>
            </a:r>
            <a:r>
              <a:rPr lang="en-US" altLang="zh-CN" sz="2400" b="0" baseline="-25000">
                <a:ea typeface="微软雅黑" panose="020B0503020204020204" pitchFamily="34" charset="-122"/>
                <a:sym typeface="+mn-lt"/>
              </a:rPr>
              <a:t>0</a:t>
            </a:r>
            <a:r>
              <a:rPr lang="zh-CN" altLang="en-US" sz="2400" b="0">
                <a:ea typeface="微软雅黑" panose="020B0503020204020204" pitchFamily="34" charset="-122"/>
                <a:sym typeface="+mn-lt"/>
              </a:rPr>
              <a:t>必定为</a:t>
            </a:r>
            <a:r>
              <a:rPr lang="en-US" altLang="zh-CN" sz="2400" b="0">
                <a:ea typeface="微软雅黑" panose="020B0503020204020204" pitchFamily="34" charset="-122"/>
                <a:sym typeface="+mn-lt"/>
              </a:rPr>
              <a:t>n</a:t>
            </a:r>
            <a:r>
              <a:rPr lang="en-US" altLang="zh-CN" sz="2400" b="0" baseline="-25000">
                <a:ea typeface="微软雅黑" panose="020B0503020204020204" pitchFamily="34" charset="-122"/>
                <a:sym typeface="+mn-lt"/>
              </a:rPr>
              <a:t>2</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1 </a:t>
            </a:r>
            <a:r>
              <a:rPr lang="zh-CN" altLang="en-US" sz="2400" b="0">
                <a:ea typeface="微软雅黑" panose="020B0503020204020204" pitchFamily="34" charset="-122"/>
                <a:sym typeface="+mn-lt"/>
              </a:rPr>
              <a:t>（即</a:t>
            </a:r>
            <a:r>
              <a:rPr lang="en-US" altLang="zh-CN" sz="2400" b="0">
                <a:solidFill>
                  <a:schemeClr val="tx2"/>
                </a:solidFill>
                <a:ea typeface="微软雅黑" panose="020B0503020204020204" pitchFamily="34" charset="-122"/>
                <a:sym typeface="+mn-lt"/>
              </a:rPr>
              <a:t>n</a:t>
            </a:r>
            <a:r>
              <a:rPr lang="en-US" altLang="zh-CN" sz="2400" b="0" baseline="-25000">
                <a:solidFill>
                  <a:schemeClr val="tx2"/>
                </a:solidFill>
                <a:ea typeface="微软雅黑" panose="020B0503020204020204" pitchFamily="34" charset="-122"/>
                <a:sym typeface="+mn-lt"/>
              </a:rPr>
              <a:t>0</a:t>
            </a:r>
            <a:r>
              <a:rPr lang="en-US" altLang="zh-CN" sz="2400" b="0">
                <a:solidFill>
                  <a:schemeClr val="tx2"/>
                </a:solidFill>
                <a:ea typeface="微软雅黑" panose="020B0503020204020204" pitchFamily="34" charset="-122"/>
                <a:sym typeface="+mn-lt"/>
              </a:rPr>
              <a:t>=n</a:t>
            </a:r>
            <a:r>
              <a:rPr lang="en-US" altLang="zh-CN" sz="2400" b="0" baseline="-25000">
                <a:solidFill>
                  <a:schemeClr val="tx2"/>
                </a:solidFill>
                <a:ea typeface="微软雅黑" panose="020B0503020204020204" pitchFamily="34" charset="-122"/>
                <a:sym typeface="+mn-lt"/>
              </a:rPr>
              <a:t>2</a:t>
            </a:r>
            <a:r>
              <a:rPr lang="en-US" altLang="zh-CN" sz="2400" b="0">
                <a:solidFill>
                  <a:schemeClr val="tx2"/>
                </a:solidFill>
                <a:ea typeface="微软雅黑" panose="020B0503020204020204" pitchFamily="34" charset="-122"/>
                <a:sym typeface="+mn-lt"/>
              </a:rPr>
              <a:t>+1</a:t>
            </a:r>
            <a:r>
              <a:rPr lang="zh-CN" altLang="en-US" sz="2400" b="0">
                <a:ea typeface="微软雅黑" panose="020B0503020204020204" pitchFamily="34" charset="-122"/>
                <a:sym typeface="+mn-lt"/>
              </a:rPr>
              <a:t>）</a:t>
            </a:r>
          </a:p>
        </p:txBody>
      </p:sp>
      <p:sp>
        <p:nvSpPr>
          <p:cNvPr id="36" name="Rectangle 4">
            <a:extLst>
              <a:ext uri="{FF2B5EF4-FFF2-40B4-BE49-F238E27FC236}">
                <a16:creationId xmlns:a16="http://schemas.microsoft.com/office/drawing/2014/main" id="{B6E27A9D-F7CC-4183-9F0C-BD7BDF449956}"/>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03175"/>
                                        </p:tgtEl>
                                        <p:attrNameLst>
                                          <p:attrName>style.visibility</p:attrName>
                                        </p:attrNameLst>
                                      </p:cBhvr>
                                      <p:to>
                                        <p:strVal val="visible"/>
                                      </p:to>
                                    </p:set>
                                    <p:anim calcmode="lin" valueType="num">
                                      <p:cBhvr additive="base">
                                        <p:cTn id="7" dur="500" fill="hold"/>
                                        <p:tgtEl>
                                          <p:spTgt spid="903175"/>
                                        </p:tgtEl>
                                        <p:attrNameLst>
                                          <p:attrName>ppt_x</p:attrName>
                                        </p:attrNameLst>
                                      </p:cBhvr>
                                      <p:tavLst>
                                        <p:tav tm="0">
                                          <p:val>
                                            <p:strVal val="0-#ppt_w/2"/>
                                          </p:val>
                                        </p:tav>
                                        <p:tav tm="100000">
                                          <p:val>
                                            <p:strVal val="#ppt_x"/>
                                          </p:val>
                                        </p:tav>
                                      </p:tavLst>
                                    </p:anim>
                                    <p:anim calcmode="lin" valueType="num">
                                      <p:cBhvr additive="base">
                                        <p:cTn id="8" dur="500" fill="hold"/>
                                        <p:tgtEl>
                                          <p:spTgt spid="9031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903177"/>
                                        </p:tgtEl>
                                        <p:attrNameLst>
                                          <p:attrName>style.visibility</p:attrName>
                                        </p:attrNameLst>
                                      </p:cBhvr>
                                      <p:to>
                                        <p:strVal val="visible"/>
                                      </p:to>
                                    </p:set>
                                    <p:animEffect transition="in" filter="barn(outHorizontal)">
                                      <p:cBhvr>
                                        <p:cTn id="13" dur="500"/>
                                        <p:tgtEl>
                                          <p:spTgt spid="90317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903178"/>
                                        </p:tgtEl>
                                        <p:attrNameLst>
                                          <p:attrName>style.visibility</p:attrName>
                                        </p:attrNameLst>
                                      </p:cBhvr>
                                      <p:to>
                                        <p:strVal val="visible"/>
                                      </p:to>
                                    </p:set>
                                    <p:animEffect transition="in" filter="barn(outHorizontal)">
                                      <p:cBhvr>
                                        <p:cTn id="18" dur="500"/>
                                        <p:tgtEl>
                                          <p:spTgt spid="90317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903179"/>
                                        </p:tgtEl>
                                        <p:attrNameLst>
                                          <p:attrName>style.visibility</p:attrName>
                                        </p:attrNameLst>
                                      </p:cBhvr>
                                      <p:to>
                                        <p:strVal val="visible"/>
                                      </p:to>
                                    </p:set>
                                    <p:animEffect transition="in" filter="barn(outHorizontal)">
                                      <p:cBhvr>
                                        <p:cTn id="23" dur="500"/>
                                        <p:tgtEl>
                                          <p:spTgt spid="90317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42" fill="hold" grpId="0" nodeType="clickEffect">
                                  <p:stCondLst>
                                    <p:cond delay="0"/>
                                  </p:stCondLst>
                                  <p:childTnLst>
                                    <p:set>
                                      <p:cBhvr>
                                        <p:cTn id="27" dur="1" fill="hold">
                                          <p:stCondLst>
                                            <p:cond delay="0"/>
                                          </p:stCondLst>
                                        </p:cTn>
                                        <p:tgtEl>
                                          <p:spTgt spid="903180"/>
                                        </p:tgtEl>
                                        <p:attrNameLst>
                                          <p:attrName>style.visibility</p:attrName>
                                        </p:attrNameLst>
                                      </p:cBhvr>
                                      <p:to>
                                        <p:strVal val="visible"/>
                                      </p:to>
                                    </p:set>
                                    <p:animEffect transition="in" filter="barn(outHorizontal)">
                                      <p:cBhvr>
                                        <p:cTn id="28" dur="500"/>
                                        <p:tgtEl>
                                          <p:spTgt spid="90318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42" fill="hold" grpId="0" nodeType="clickEffect">
                                  <p:stCondLst>
                                    <p:cond delay="0"/>
                                  </p:stCondLst>
                                  <p:childTnLst>
                                    <p:set>
                                      <p:cBhvr>
                                        <p:cTn id="32" dur="1" fill="hold">
                                          <p:stCondLst>
                                            <p:cond delay="0"/>
                                          </p:stCondLst>
                                        </p:cTn>
                                        <p:tgtEl>
                                          <p:spTgt spid="903186"/>
                                        </p:tgtEl>
                                        <p:attrNameLst>
                                          <p:attrName>style.visibility</p:attrName>
                                        </p:attrNameLst>
                                      </p:cBhvr>
                                      <p:to>
                                        <p:strVal val="visible"/>
                                      </p:to>
                                    </p:set>
                                    <p:animEffect transition="in" filter="barn(outHorizontal)">
                                      <p:cBhvr>
                                        <p:cTn id="33" dur="500"/>
                                        <p:tgtEl>
                                          <p:spTgt spid="90318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42" fill="hold" grpId="0" nodeType="clickEffect">
                                  <p:stCondLst>
                                    <p:cond delay="0"/>
                                  </p:stCondLst>
                                  <p:childTnLst>
                                    <p:set>
                                      <p:cBhvr>
                                        <p:cTn id="37" dur="1" fill="hold">
                                          <p:stCondLst>
                                            <p:cond delay="0"/>
                                          </p:stCondLst>
                                        </p:cTn>
                                        <p:tgtEl>
                                          <p:spTgt spid="903185"/>
                                        </p:tgtEl>
                                        <p:attrNameLst>
                                          <p:attrName>style.visibility</p:attrName>
                                        </p:attrNameLst>
                                      </p:cBhvr>
                                      <p:to>
                                        <p:strVal val="visible"/>
                                      </p:to>
                                    </p:set>
                                    <p:animEffect transition="in" filter="barn(outHorizontal)">
                                      <p:cBhvr>
                                        <p:cTn id="38" dur="500"/>
                                        <p:tgtEl>
                                          <p:spTgt spid="90318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42" fill="hold" grpId="0" nodeType="clickEffect">
                                  <p:stCondLst>
                                    <p:cond delay="0"/>
                                  </p:stCondLst>
                                  <p:childTnLst>
                                    <p:set>
                                      <p:cBhvr>
                                        <p:cTn id="42" dur="1" fill="hold">
                                          <p:stCondLst>
                                            <p:cond delay="0"/>
                                          </p:stCondLst>
                                        </p:cTn>
                                        <p:tgtEl>
                                          <p:spTgt spid="903181"/>
                                        </p:tgtEl>
                                        <p:attrNameLst>
                                          <p:attrName>style.visibility</p:attrName>
                                        </p:attrNameLst>
                                      </p:cBhvr>
                                      <p:to>
                                        <p:strVal val="visible"/>
                                      </p:to>
                                    </p:set>
                                    <p:animEffect transition="in" filter="barn(outHorizontal)">
                                      <p:cBhvr>
                                        <p:cTn id="43" dur="500"/>
                                        <p:tgtEl>
                                          <p:spTgt spid="90318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42" fill="hold" grpId="0" nodeType="clickEffect">
                                  <p:stCondLst>
                                    <p:cond delay="0"/>
                                  </p:stCondLst>
                                  <p:childTnLst>
                                    <p:set>
                                      <p:cBhvr>
                                        <p:cTn id="47" dur="1" fill="hold">
                                          <p:stCondLst>
                                            <p:cond delay="0"/>
                                          </p:stCondLst>
                                        </p:cTn>
                                        <p:tgtEl>
                                          <p:spTgt spid="903182"/>
                                        </p:tgtEl>
                                        <p:attrNameLst>
                                          <p:attrName>style.visibility</p:attrName>
                                        </p:attrNameLst>
                                      </p:cBhvr>
                                      <p:to>
                                        <p:strVal val="visible"/>
                                      </p:to>
                                    </p:set>
                                    <p:animEffect transition="in" filter="barn(outHorizontal)">
                                      <p:cBhvr>
                                        <p:cTn id="48" dur="500"/>
                                        <p:tgtEl>
                                          <p:spTgt spid="90318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42" fill="hold" grpId="0" nodeType="clickEffect">
                                  <p:stCondLst>
                                    <p:cond delay="0"/>
                                  </p:stCondLst>
                                  <p:childTnLst>
                                    <p:set>
                                      <p:cBhvr>
                                        <p:cTn id="52" dur="1" fill="hold">
                                          <p:stCondLst>
                                            <p:cond delay="0"/>
                                          </p:stCondLst>
                                        </p:cTn>
                                        <p:tgtEl>
                                          <p:spTgt spid="903183"/>
                                        </p:tgtEl>
                                        <p:attrNameLst>
                                          <p:attrName>style.visibility</p:attrName>
                                        </p:attrNameLst>
                                      </p:cBhvr>
                                      <p:to>
                                        <p:strVal val="visible"/>
                                      </p:to>
                                    </p:set>
                                    <p:animEffect transition="in" filter="barn(outHorizontal)">
                                      <p:cBhvr>
                                        <p:cTn id="53" dur="500"/>
                                        <p:tgtEl>
                                          <p:spTgt spid="90318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6" presetClass="entr" presetSubtype="42" fill="hold" grpId="0" nodeType="clickEffect">
                                  <p:stCondLst>
                                    <p:cond delay="0"/>
                                  </p:stCondLst>
                                  <p:childTnLst>
                                    <p:set>
                                      <p:cBhvr>
                                        <p:cTn id="57" dur="1" fill="hold">
                                          <p:stCondLst>
                                            <p:cond delay="0"/>
                                          </p:stCondLst>
                                        </p:cTn>
                                        <p:tgtEl>
                                          <p:spTgt spid="903184"/>
                                        </p:tgtEl>
                                        <p:attrNameLst>
                                          <p:attrName>style.visibility</p:attrName>
                                        </p:attrNameLst>
                                      </p:cBhvr>
                                      <p:to>
                                        <p:strVal val="visible"/>
                                      </p:to>
                                    </p:set>
                                    <p:animEffect transition="in" filter="barn(outHorizontal)">
                                      <p:cBhvr>
                                        <p:cTn id="58" dur="500"/>
                                        <p:tgtEl>
                                          <p:spTgt spid="90318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6" presetClass="entr" presetSubtype="42" fill="hold" grpId="0" nodeType="clickEffect">
                                  <p:stCondLst>
                                    <p:cond delay="0"/>
                                  </p:stCondLst>
                                  <p:childTnLst>
                                    <p:set>
                                      <p:cBhvr>
                                        <p:cTn id="62" dur="1" fill="hold">
                                          <p:stCondLst>
                                            <p:cond delay="0"/>
                                          </p:stCondLst>
                                        </p:cTn>
                                        <p:tgtEl>
                                          <p:spTgt spid="903187"/>
                                        </p:tgtEl>
                                        <p:attrNameLst>
                                          <p:attrName>style.visibility</p:attrName>
                                        </p:attrNameLst>
                                      </p:cBhvr>
                                      <p:to>
                                        <p:strVal val="visible"/>
                                      </p:to>
                                    </p:set>
                                    <p:animEffect transition="in" filter="barn(outHorizontal)">
                                      <p:cBhvr>
                                        <p:cTn id="63" dur="500"/>
                                        <p:tgtEl>
                                          <p:spTgt spid="90318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7" presetClass="entr" presetSubtype="4" fill="hold" grpId="0" nodeType="clickEffect">
                                  <p:stCondLst>
                                    <p:cond delay="0"/>
                                  </p:stCondLst>
                                  <p:childTnLst>
                                    <p:set>
                                      <p:cBhvr>
                                        <p:cTn id="67" dur="1" fill="hold">
                                          <p:stCondLst>
                                            <p:cond delay="0"/>
                                          </p:stCondLst>
                                        </p:cTn>
                                        <p:tgtEl>
                                          <p:spTgt spid="903199"/>
                                        </p:tgtEl>
                                        <p:attrNameLst>
                                          <p:attrName>style.visibility</p:attrName>
                                        </p:attrNameLst>
                                      </p:cBhvr>
                                      <p:to>
                                        <p:strVal val="visible"/>
                                      </p:to>
                                    </p:set>
                                    <p:anim calcmode="lin" valueType="num">
                                      <p:cBhvr>
                                        <p:cTn id="68" dur="500" fill="hold"/>
                                        <p:tgtEl>
                                          <p:spTgt spid="903199"/>
                                        </p:tgtEl>
                                        <p:attrNameLst>
                                          <p:attrName>ppt_x</p:attrName>
                                        </p:attrNameLst>
                                      </p:cBhvr>
                                      <p:tavLst>
                                        <p:tav tm="0">
                                          <p:val>
                                            <p:strVal val="#ppt_x"/>
                                          </p:val>
                                        </p:tav>
                                        <p:tav tm="100000">
                                          <p:val>
                                            <p:strVal val="#ppt_x"/>
                                          </p:val>
                                        </p:tav>
                                      </p:tavLst>
                                    </p:anim>
                                    <p:anim calcmode="lin" valueType="num">
                                      <p:cBhvr>
                                        <p:cTn id="69" dur="500" fill="hold"/>
                                        <p:tgtEl>
                                          <p:spTgt spid="903199"/>
                                        </p:tgtEl>
                                        <p:attrNameLst>
                                          <p:attrName>ppt_y</p:attrName>
                                        </p:attrNameLst>
                                      </p:cBhvr>
                                      <p:tavLst>
                                        <p:tav tm="0">
                                          <p:val>
                                            <p:strVal val="#ppt_y+#ppt_h/2"/>
                                          </p:val>
                                        </p:tav>
                                        <p:tav tm="100000">
                                          <p:val>
                                            <p:strVal val="#ppt_y"/>
                                          </p:val>
                                        </p:tav>
                                      </p:tavLst>
                                    </p:anim>
                                    <p:anim calcmode="lin" valueType="num">
                                      <p:cBhvr>
                                        <p:cTn id="70" dur="500" fill="hold"/>
                                        <p:tgtEl>
                                          <p:spTgt spid="903199"/>
                                        </p:tgtEl>
                                        <p:attrNameLst>
                                          <p:attrName>ppt_w</p:attrName>
                                        </p:attrNameLst>
                                      </p:cBhvr>
                                      <p:tavLst>
                                        <p:tav tm="0">
                                          <p:val>
                                            <p:strVal val="#ppt_w"/>
                                          </p:val>
                                        </p:tav>
                                        <p:tav tm="100000">
                                          <p:val>
                                            <p:strVal val="#ppt_w"/>
                                          </p:val>
                                        </p:tav>
                                      </p:tavLst>
                                    </p:anim>
                                    <p:anim calcmode="lin" valueType="num">
                                      <p:cBhvr>
                                        <p:cTn id="71" dur="500" fill="hold"/>
                                        <p:tgtEl>
                                          <p:spTgt spid="903199"/>
                                        </p:tgtEl>
                                        <p:attrNameLst>
                                          <p:attrName>ppt_h</p:attrName>
                                        </p:attrNameLst>
                                      </p:cBhvr>
                                      <p:tavLst>
                                        <p:tav tm="0">
                                          <p:val>
                                            <p:fltVal val="0"/>
                                          </p:val>
                                        </p:tav>
                                        <p:tav tm="100000">
                                          <p:val>
                                            <p:strVal val="#ppt_h"/>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8" fill="hold" nodeType="clickEffect">
                                  <p:stCondLst>
                                    <p:cond delay="0"/>
                                  </p:stCondLst>
                                  <p:childTnLst>
                                    <p:set>
                                      <p:cBhvr>
                                        <p:cTn id="75" dur="1" fill="hold">
                                          <p:stCondLst>
                                            <p:cond delay="0"/>
                                          </p:stCondLst>
                                        </p:cTn>
                                        <p:tgtEl>
                                          <p:spTgt spid="903201"/>
                                        </p:tgtEl>
                                        <p:attrNameLst>
                                          <p:attrName>style.visibility</p:attrName>
                                        </p:attrNameLst>
                                      </p:cBhvr>
                                      <p:to>
                                        <p:strVal val="visible"/>
                                      </p:to>
                                    </p:set>
                                    <p:anim calcmode="lin" valueType="num">
                                      <p:cBhvr additive="base">
                                        <p:cTn id="76" dur="500" fill="hold"/>
                                        <p:tgtEl>
                                          <p:spTgt spid="903201"/>
                                        </p:tgtEl>
                                        <p:attrNameLst>
                                          <p:attrName>ppt_x</p:attrName>
                                        </p:attrNameLst>
                                      </p:cBhvr>
                                      <p:tavLst>
                                        <p:tav tm="0">
                                          <p:val>
                                            <p:strVal val="0-#ppt_w/2"/>
                                          </p:val>
                                        </p:tav>
                                        <p:tav tm="100000">
                                          <p:val>
                                            <p:strVal val="#ppt_x"/>
                                          </p:val>
                                        </p:tav>
                                      </p:tavLst>
                                    </p:anim>
                                    <p:anim calcmode="lin" valueType="num">
                                      <p:cBhvr additive="base">
                                        <p:cTn id="77" dur="500" fill="hold"/>
                                        <p:tgtEl>
                                          <p:spTgt spid="90320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4"/>
                                            </p:cond>
                                          </p:stCondLst>
                                          <p:endCondLst>
                                            <p:cond evt="onStopAudio" delay="0">
                                              <p:tgtEl>
                                                <p:sldTgt/>
                                              </p:tgtEl>
                                            </p:cond>
                                          </p:endCondLst>
                                        </p:cTn>
                                        <p:tgtEl>
                                          <p:sndTgt r:embed="rId3" name="whoosh.wav"/>
                                        </p:tgtEl>
                                      </p:cMediaNode>
                                    </p:audio>
                                  </p:sub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2" fill="hold" nodeType="clickEffect">
                                  <p:stCondLst>
                                    <p:cond delay="0"/>
                                  </p:stCondLst>
                                  <p:childTnLst>
                                    <p:set>
                                      <p:cBhvr>
                                        <p:cTn id="81" dur="1" fill="hold">
                                          <p:stCondLst>
                                            <p:cond delay="0"/>
                                          </p:stCondLst>
                                        </p:cTn>
                                        <p:tgtEl>
                                          <p:spTgt spid="903176"/>
                                        </p:tgtEl>
                                        <p:attrNameLst>
                                          <p:attrName>style.visibility</p:attrName>
                                        </p:attrNameLst>
                                      </p:cBhvr>
                                      <p:to>
                                        <p:strVal val="visible"/>
                                      </p:to>
                                    </p:set>
                                    <p:anim calcmode="lin" valueType="num">
                                      <p:cBhvr additive="base">
                                        <p:cTn id="82" dur="500" fill="hold"/>
                                        <p:tgtEl>
                                          <p:spTgt spid="903176"/>
                                        </p:tgtEl>
                                        <p:attrNameLst>
                                          <p:attrName>ppt_x</p:attrName>
                                        </p:attrNameLst>
                                      </p:cBhvr>
                                      <p:tavLst>
                                        <p:tav tm="0">
                                          <p:val>
                                            <p:strVal val="1+#ppt_w/2"/>
                                          </p:val>
                                        </p:tav>
                                        <p:tav tm="100000">
                                          <p:val>
                                            <p:strVal val="#ppt_x"/>
                                          </p:val>
                                        </p:tav>
                                      </p:tavLst>
                                    </p:anim>
                                    <p:anim calcmode="lin" valueType="num">
                                      <p:cBhvr additive="base">
                                        <p:cTn id="83" dur="500" fill="hold"/>
                                        <p:tgtEl>
                                          <p:spTgt spid="903176"/>
                                        </p:tgtEl>
                                        <p:attrNameLst>
                                          <p:attrName>ppt_y</p:attrName>
                                        </p:attrNameLst>
                                      </p:cBhvr>
                                      <p:tavLst>
                                        <p:tav tm="0">
                                          <p:val>
                                            <p:strVal val="#ppt_y"/>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17" presetClass="entr" presetSubtype="1" fill="hold" grpId="0" nodeType="clickEffect">
                                  <p:stCondLst>
                                    <p:cond delay="0"/>
                                  </p:stCondLst>
                                  <p:childTnLst>
                                    <p:set>
                                      <p:cBhvr>
                                        <p:cTn id="87" dur="1" fill="hold">
                                          <p:stCondLst>
                                            <p:cond delay="0"/>
                                          </p:stCondLst>
                                        </p:cTn>
                                        <p:tgtEl>
                                          <p:spTgt spid="903200"/>
                                        </p:tgtEl>
                                        <p:attrNameLst>
                                          <p:attrName>style.visibility</p:attrName>
                                        </p:attrNameLst>
                                      </p:cBhvr>
                                      <p:to>
                                        <p:strVal val="visible"/>
                                      </p:to>
                                    </p:set>
                                    <p:anim calcmode="lin" valueType="num">
                                      <p:cBhvr>
                                        <p:cTn id="88" dur="500" fill="hold"/>
                                        <p:tgtEl>
                                          <p:spTgt spid="903200"/>
                                        </p:tgtEl>
                                        <p:attrNameLst>
                                          <p:attrName>ppt_x</p:attrName>
                                        </p:attrNameLst>
                                      </p:cBhvr>
                                      <p:tavLst>
                                        <p:tav tm="0">
                                          <p:val>
                                            <p:strVal val="#ppt_x"/>
                                          </p:val>
                                        </p:tav>
                                        <p:tav tm="100000">
                                          <p:val>
                                            <p:strVal val="#ppt_x"/>
                                          </p:val>
                                        </p:tav>
                                      </p:tavLst>
                                    </p:anim>
                                    <p:anim calcmode="lin" valueType="num">
                                      <p:cBhvr>
                                        <p:cTn id="89" dur="500" fill="hold"/>
                                        <p:tgtEl>
                                          <p:spTgt spid="903200"/>
                                        </p:tgtEl>
                                        <p:attrNameLst>
                                          <p:attrName>ppt_y</p:attrName>
                                        </p:attrNameLst>
                                      </p:cBhvr>
                                      <p:tavLst>
                                        <p:tav tm="0">
                                          <p:val>
                                            <p:strVal val="#ppt_y-#ppt_h/2"/>
                                          </p:val>
                                        </p:tav>
                                        <p:tav tm="100000">
                                          <p:val>
                                            <p:strVal val="#ppt_y"/>
                                          </p:val>
                                        </p:tav>
                                      </p:tavLst>
                                    </p:anim>
                                    <p:anim calcmode="lin" valueType="num">
                                      <p:cBhvr>
                                        <p:cTn id="90" dur="500" fill="hold"/>
                                        <p:tgtEl>
                                          <p:spTgt spid="903200"/>
                                        </p:tgtEl>
                                        <p:attrNameLst>
                                          <p:attrName>ppt_w</p:attrName>
                                        </p:attrNameLst>
                                      </p:cBhvr>
                                      <p:tavLst>
                                        <p:tav tm="0">
                                          <p:val>
                                            <p:strVal val="#ppt_w"/>
                                          </p:val>
                                        </p:tav>
                                        <p:tav tm="100000">
                                          <p:val>
                                            <p:strVal val="#ppt_w"/>
                                          </p:val>
                                        </p:tav>
                                      </p:tavLst>
                                    </p:anim>
                                    <p:anim calcmode="lin" valueType="num">
                                      <p:cBhvr>
                                        <p:cTn id="91" dur="500" fill="hold"/>
                                        <p:tgtEl>
                                          <p:spTgt spid="903200"/>
                                        </p:tgtEl>
                                        <p:attrNameLst>
                                          <p:attrName>ppt_h</p:attrName>
                                        </p:attrNameLst>
                                      </p:cBhvr>
                                      <p:tavLst>
                                        <p:tav tm="0">
                                          <p:val>
                                            <p:fltVal val="0"/>
                                          </p:val>
                                        </p:tav>
                                        <p:tav tm="100000">
                                          <p:val>
                                            <p:strVal val="#ppt_h"/>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16" presetClass="entr" presetSubtype="42" fill="hold" grpId="0" nodeType="clickEffect">
                                  <p:stCondLst>
                                    <p:cond delay="0"/>
                                  </p:stCondLst>
                                  <p:childTnLst>
                                    <p:set>
                                      <p:cBhvr>
                                        <p:cTn id="95" dur="1" fill="hold">
                                          <p:stCondLst>
                                            <p:cond delay="0"/>
                                          </p:stCondLst>
                                        </p:cTn>
                                        <p:tgtEl>
                                          <p:spTgt spid="903188"/>
                                        </p:tgtEl>
                                        <p:attrNameLst>
                                          <p:attrName>style.visibility</p:attrName>
                                        </p:attrNameLst>
                                      </p:cBhvr>
                                      <p:to>
                                        <p:strVal val="visible"/>
                                      </p:to>
                                    </p:set>
                                    <p:animEffect transition="in" filter="barn(outHorizontal)">
                                      <p:cBhvr>
                                        <p:cTn id="96" dur="500"/>
                                        <p:tgtEl>
                                          <p:spTgt spid="903188"/>
                                        </p:tgtEl>
                                      </p:cBhvr>
                                    </p:animEffect>
                                  </p:childTnLst>
                                </p:cTn>
                              </p:par>
                            </p:childTnLst>
                          </p:cTn>
                        </p:par>
                        <p:par>
                          <p:cTn id="97" fill="hold" nodeType="afterGroup">
                            <p:stCondLst>
                              <p:cond delay="500"/>
                            </p:stCondLst>
                            <p:childTnLst>
                              <p:par>
                                <p:cTn id="98" presetID="16" presetClass="entr" presetSubtype="42" fill="hold" grpId="0" nodeType="afterEffect">
                                  <p:stCondLst>
                                    <p:cond delay="0"/>
                                  </p:stCondLst>
                                  <p:childTnLst>
                                    <p:set>
                                      <p:cBhvr>
                                        <p:cTn id="99" dur="1" fill="hold">
                                          <p:stCondLst>
                                            <p:cond delay="0"/>
                                          </p:stCondLst>
                                        </p:cTn>
                                        <p:tgtEl>
                                          <p:spTgt spid="903189"/>
                                        </p:tgtEl>
                                        <p:attrNameLst>
                                          <p:attrName>style.visibility</p:attrName>
                                        </p:attrNameLst>
                                      </p:cBhvr>
                                      <p:to>
                                        <p:strVal val="visible"/>
                                      </p:to>
                                    </p:set>
                                    <p:animEffect transition="in" filter="barn(outHorizontal)">
                                      <p:cBhvr>
                                        <p:cTn id="100" dur="500"/>
                                        <p:tgtEl>
                                          <p:spTgt spid="903189"/>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6" presetClass="entr" presetSubtype="42" fill="hold" grpId="0" nodeType="clickEffect">
                                  <p:stCondLst>
                                    <p:cond delay="0"/>
                                  </p:stCondLst>
                                  <p:childTnLst>
                                    <p:set>
                                      <p:cBhvr>
                                        <p:cTn id="104" dur="1" fill="hold">
                                          <p:stCondLst>
                                            <p:cond delay="0"/>
                                          </p:stCondLst>
                                        </p:cTn>
                                        <p:tgtEl>
                                          <p:spTgt spid="903190"/>
                                        </p:tgtEl>
                                        <p:attrNameLst>
                                          <p:attrName>style.visibility</p:attrName>
                                        </p:attrNameLst>
                                      </p:cBhvr>
                                      <p:to>
                                        <p:strVal val="visible"/>
                                      </p:to>
                                    </p:set>
                                    <p:animEffect transition="in" filter="barn(outHorizontal)">
                                      <p:cBhvr>
                                        <p:cTn id="105" dur="500"/>
                                        <p:tgtEl>
                                          <p:spTgt spid="903190"/>
                                        </p:tgtEl>
                                      </p:cBhvr>
                                    </p:animEffect>
                                  </p:childTnLst>
                                </p:cTn>
                              </p:par>
                            </p:childTnLst>
                          </p:cTn>
                        </p:par>
                        <p:par>
                          <p:cTn id="106" fill="hold" nodeType="afterGroup">
                            <p:stCondLst>
                              <p:cond delay="500"/>
                            </p:stCondLst>
                            <p:childTnLst>
                              <p:par>
                                <p:cTn id="107" presetID="16" presetClass="entr" presetSubtype="42" fill="hold" grpId="0" nodeType="afterEffect">
                                  <p:stCondLst>
                                    <p:cond delay="0"/>
                                  </p:stCondLst>
                                  <p:childTnLst>
                                    <p:set>
                                      <p:cBhvr>
                                        <p:cTn id="108" dur="1" fill="hold">
                                          <p:stCondLst>
                                            <p:cond delay="0"/>
                                          </p:stCondLst>
                                        </p:cTn>
                                        <p:tgtEl>
                                          <p:spTgt spid="903191"/>
                                        </p:tgtEl>
                                        <p:attrNameLst>
                                          <p:attrName>style.visibility</p:attrName>
                                        </p:attrNameLst>
                                      </p:cBhvr>
                                      <p:to>
                                        <p:strVal val="visible"/>
                                      </p:to>
                                    </p:set>
                                    <p:animEffect transition="in" filter="barn(outHorizontal)">
                                      <p:cBhvr>
                                        <p:cTn id="109" dur="500"/>
                                        <p:tgtEl>
                                          <p:spTgt spid="903191"/>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6" presetClass="entr" presetSubtype="42" fill="hold" grpId="0" nodeType="clickEffect">
                                  <p:stCondLst>
                                    <p:cond delay="0"/>
                                  </p:stCondLst>
                                  <p:childTnLst>
                                    <p:set>
                                      <p:cBhvr>
                                        <p:cTn id="113" dur="1" fill="hold">
                                          <p:stCondLst>
                                            <p:cond delay="0"/>
                                          </p:stCondLst>
                                        </p:cTn>
                                        <p:tgtEl>
                                          <p:spTgt spid="903197"/>
                                        </p:tgtEl>
                                        <p:attrNameLst>
                                          <p:attrName>style.visibility</p:attrName>
                                        </p:attrNameLst>
                                      </p:cBhvr>
                                      <p:to>
                                        <p:strVal val="visible"/>
                                      </p:to>
                                    </p:set>
                                    <p:animEffect transition="in" filter="barn(outHorizontal)">
                                      <p:cBhvr>
                                        <p:cTn id="114" dur="500"/>
                                        <p:tgtEl>
                                          <p:spTgt spid="903197"/>
                                        </p:tgtEl>
                                      </p:cBhvr>
                                    </p:animEffect>
                                  </p:childTnLst>
                                </p:cTn>
                              </p:par>
                            </p:childTnLst>
                          </p:cTn>
                        </p:par>
                        <p:par>
                          <p:cTn id="115" fill="hold" nodeType="afterGroup">
                            <p:stCondLst>
                              <p:cond delay="500"/>
                            </p:stCondLst>
                            <p:childTnLst>
                              <p:par>
                                <p:cTn id="116" presetID="16" presetClass="entr" presetSubtype="42" fill="hold" grpId="0" nodeType="afterEffect">
                                  <p:stCondLst>
                                    <p:cond delay="0"/>
                                  </p:stCondLst>
                                  <p:childTnLst>
                                    <p:set>
                                      <p:cBhvr>
                                        <p:cTn id="117" dur="1" fill="hold">
                                          <p:stCondLst>
                                            <p:cond delay="0"/>
                                          </p:stCondLst>
                                        </p:cTn>
                                        <p:tgtEl>
                                          <p:spTgt spid="903196"/>
                                        </p:tgtEl>
                                        <p:attrNameLst>
                                          <p:attrName>style.visibility</p:attrName>
                                        </p:attrNameLst>
                                      </p:cBhvr>
                                      <p:to>
                                        <p:strVal val="visible"/>
                                      </p:to>
                                    </p:set>
                                    <p:animEffect transition="in" filter="barn(outHorizontal)">
                                      <p:cBhvr>
                                        <p:cTn id="118" dur="500"/>
                                        <p:tgtEl>
                                          <p:spTgt spid="903196"/>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6" presetClass="entr" presetSubtype="42" fill="hold" grpId="0" nodeType="clickEffect">
                                  <p:stCondLst>
                                    <p:cond delay="0"/>
                                  </p:stCondLst>
                                  <p:childTnLst>
                                    <p:set>
                                      <p:cBhvr>
                                        <p:cTn id="122" dur="1" fill="hold">
                                          <p:stCondLst>
                                            <p:cond delay="0"/>
                                          </p:stCondLst>
                                        </p:cTn>
                                        <p:tgtEl>
                                          <p:spTgt spid="903192"/>
                                        </p:tgtEl>
                                        <p:attrNameLst>
                                          <p:attrName>style.visibility</p:attrName>
                                        </p:attrNameLst>
                                      </p:cBhvr>
                                      <p:to>
                                        <p:strVal val="visible"/>
                                      </p:to>
                                    </p:set>
                                    <p:animEffect transition="in" filter="barn(outHorizontal)">
                                      <p:cBhvr>
                                        <p:cTn id="123" dur="500"/>
                                        <p:tgtEl>
                                          <p:spTgt spid="903192"/>
                                        </p:tgtEl>
                                      </p:cBhvr>
                                    </p:animEffect>
                                  </p:childTnLst>
                                </p:cTn>
                              </p:par>
                            </p:childTnLst>
                          </p:cTn>
                        </p:par>
                        <p:par>
                          <p:cTn id="124" fill="hold" nodeType="afterGroup">
                            <p:stCondLst>
                              <p:cond delay="500"/>
                            </p:stCondLst>
                            <p:childTnLst>
                              <p:par>
                                <p:cTn id="125" presetID="16" presetClass="entr" presetSubtype="42" fill="hold" grpId="0" nodeType="afterEffect">
                                  <p:stCondLst>
                                    <p:cond delay="0"/>
                                  </p:stCondLst>
                                  <p:childTnLst>
                                    <p:set>
                                      <p:cBhvr>
                                        <p:cTn id="126" dur="1" fill="hold">
                                          <p:stCondLst>
                                            <p:cond delay="0"/>
                                          </p:stCondLst>
                                        </p:cTn>
                                        <p:tgtEl>
                                          <p:spTgt spid="903193"/>
                                        </p:tgtEl>
                                        <p:attrNameLst>
                                          <p:attrName>style.visibility</p:attrName>
                                        </p:attrNameLst>
                                      </p:cBhvr>
                                      <p:to>
                                        <p:strVal val="visible"/>
                                      </p:to>
                                    </p:set>
                                    <p:animEffect transition="in" filter="barn(outHorizontal)">
                                      <p:cBhvr>
                                        <p:cTn id="127" dur="500"/>
                                        <p:tgtEl>
                                          <p:spTgt spid="903193"/>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6" presetClass="entr" presetSubtype="42" fill="hold" grpId="0" nodeType="clickEffect">
                                  <p:stCondLst>
                                    <p:cond delay="0"/>
                                  </p:stCondLst>
                                  <p:childTnLst>
                                    <p:set>
                                      <p:cBhvr>
                                        <p:cTn id="131" dur="1" fill="hold">
                                          <p:stCondLst>
                                            <p:cond delay="0"/>
                                          </p:stCondLst>
                                        </p:cTn>
                                        <p:tgtEl>
                                          <p:spTgt spid="903194"/>
                                        </p:tgtEl>
                                        <p:attrNameLst>
                                          <p:attrName>style.visibility</p:attrName>
                                        </p:attrNameLst>
                                      </p:cBhvr>
                                      <p:to>
                                        <p:strVal val="visible"/>
                                      </p:to>
                                    </p:set>
                                    <p:animEffect transition="in" filter="barn(outHorizontal)">
                                      <p:cBhvr>
                                        <p:cTn id="132" dur="500"/>
                                        <p:tgtEl>
                                          <p:spTgt spid="903194"/>
                                        </p:tgtEl>
                                      </p:cBhvr>
                                    </p:animEffect>
                                  </p:childTnLst>
                                </p:cTn>
                              </p:par>
                            </p:childTnLst>
                          </p:cTn>
                        </p:par>
                        <p:par>
                          <p:cTn id="133" fill="hold" nodeType="afterGroup">
                            <p:stCondLst>
                              <p:cond delay="500"/>
                            </p:stCondLst>
                            <p:childTnLst>
                              <p:par>
                                <p:cTn id="134" presetID="16" presetClass="entr" presetSubtype="42" fill="hold" grpId="0" nodeType="afterEffect">
                                  <p:stCondLst>
                                    <p:cond delay="0"/>
                                  </p:stCondLst>
                                  <p:childTnLst>
                                    <p:set>
                                      <p:cBhvr>
                                        <p:cTn id="135" dur="1" fill="hold">
                                          <p:stCondLst>
                                            <p:cond delay="0"/>
                                          </p:stCondLst>
                                        </p:cTn>
                                        <p:tgtEl>
                                          <p:spTgt spid="903195"/>
                                        </p:tgtEl>
                                        <p:attrNameLst>
                                          <p:attrName>style.visibility</p:attrName>
                                        </p:attrNameLst>
                                      </p:cBhvr>
                                      <p:to>
                                        <p:strVal val="visible"/>
                                      </p:to>
                                    </p:set>
                                    <p:animEffect transition="in" filter="barn(outHorizontal)">
                                      <p:cBhvr>
                                        <p:cTn id="136" dur="500"/>
                                        <p:tgtEl>
                                          <p:spTgt spid="903195"/>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6" presetClass="entr" presetSubtype="42" fill="hold" grpId="0" nodeType="clickEffect">
                                  <p:stCondLst>
                                    <p:cond delay="0"/>
                                  </p:stCondLst>
                                  <p:childTnLst>
                                    <p:set>
                                      <p:cBhvr>
                                        <p:cTn id="140" dur="1" fill="hold">
                                          <p:stCondLst>
                                            <p:cond delay="0"/>
                                          </p:stCondLst>
                                        </p:cTn>
                                        <p:tgtEl>
                                          <p:spTgt spid="903198"/>
                                        </p:tgtEl>
                                        <p:attrNameLst>
                                          <p:attrName>style.visibility</p:attrName>
                                        </p:attrNameLst>
                                      </p:cBhvr>
                                      <p:to>
                                        <p:strVal val="visible"/>
                                      </p:to>
                                    </p:set>
                                    <p:animEffect transition="in" filter="barn(outHorizontal)">
                                      <p:cBhvr>
                                        <p:cTn id="141" dur="500"/>
                                        <p:tgtEl>
                                          <p:spTgt spid="903198"/>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 presetClass="entr" presetSubtype="2" fill="hold" nodeType="clickEffect">
                                  <p:stCondLst>
                                    <p:cond delay="0"/>
                                  </p:stCondLst>
                                  <p:childTnLst>
                                    <p:set>
                                      <p:cBhvr>
                                        <p:cTn id="145" dur="1" fill="hold">
                                          <p:stCondLst>
                                            <p:cond delay="0"/>
                                          </p:stCondLst>
                                        </p:cTn>
                                        <p:tgtEl>
                                          <p:spTgt spid="903202"/>
                                        </p:tgtEl>
                                        <p:attrNameLst>
                                          <p:attrName>style.visibility</p:attrName>
                                        </p:attrNameLst>
                                      </p:cBhvr>
                                      <p:to>
                                        <p:strVal val="visible"/>
                                      </p:to>
                                    </p:set>
                                    <p:anim calcmode="lin" valueType="num">
                                      <p:cBhvr additive="base">
                                        <p:cTn id="146" dur="500" fill="hold"/>
                                        <p:tgtEl>
                                          <p:spTgt spid="903202"/>
                                        </p:tgtEl>
                                        <p:attrNameLst>
                                          <p:attrName>ppt_x</p:attrName>
                                        </p:attrNameLst>
                                      </p:cBhvr>
                                      <p:tavLst>
                                        <p:tav tm="0">
                                          <p:val>
                                            <p:strVal val="1+#ppt_w/2"/>
                                          </p:val>
                                        </p:tav>
                                        <p:tav tm="100000">
                                          <p:val>
                                            <p:strVal val="#ppt_x"/>
                                          </p:val>
                                        </p:tav>
                                      </p:tavLst>
                                    </p:anim>
                                    <p:anim calcmode="lin" valueType="num">
                                      <p:cBhvr additive="base">
                                        <p:cTn id="147" dur="500" fill="hold"/>
                                        <p:tgtEl>
                                          <p:spTgt spid="90320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4"/>
                                            </p:cond>
                                          </p:stCondLst>
                                          <p:endCondLst>
                                            <p:cond evt="onStopAudio" delay="0">
                                              <p:tgtEl>
                                                <p:sldTgt/>
                                              </p:tgtEl>
                                            </p:cond>
                                          </p:endCondLst>
                                        </p:cTn>
                                        <p:tgtEl>
                                          <p:sndTgt r:embed="rId3" name="whoosh.wav"/>
                                        </p:tgtEl>
                                      </p:cMediaNode>
                                    </p:audio>
                                  </p:subTnLst>
                                </p:cTn>
                              </p:par>
                            </p:childTnLst>
                          </p:cTn>
                        </p:par>
                      </p:childTnLst>
                    </p:cTn>
                  </p:par>
                  <p:par>
                    <p:cTn id="148" fill="hold" nodeType="clickPar">
                      <p:stCondLst>
                        <p:cond delay="indefinite"/>
                      </p:stCondLst>
                      <p:childTnLst>
                        <p:par>
                          <p:cTn id="149" fill="hold" nodeType="withGroup">
                            <p:stCondLst>
                              <p:cond delay="0"/>
                            </p:stCondLst>
                            <p:childTnLst>
                              <p:par>
                                <p:cTn id="150" presetID="2" presetClass="entr" presetSubtype="8" fill="hold" nodeType="clickEffect">
                                  <p:stCondLst>
                                    <p:cond delay="0"/>
                                  </p:stCondLst>
                                  <p:childTnLst>
                                    <p:set>
                                      <p:cBhvr>
                                        <p:cTn id="151" dur="1" fill="hold">
                                          <p:stCondLst>
                                            <p:cond delay="0"/>
                                          </p:stCondLst>
                                        </p:cTn>
                                        <p:tgtEl>
                                          <p:spTgt spid="2"/>
                                        </p:tgtEl>
                                        <p:attrNameLst>
                                          <p:attrName>style.visibility</p:attrName>
                                        </p:attrNameLst>
                                      </p:cBhvr>
                                      <p:to>
                                        <p:strVal val="visible"/>
                                      </p:to>
                                    </p:set>
                                    <p:anim calcmode="lin" valueType="num">
                                      <p:cBhvr additive="base">
                                        <p:cTn id="152" dur="500" fill="hold"/>
                                        <p:tgtEl>
                                          <p:spTgt spid="2"/>
                                        </p:tgtEl>
                                        <p:attrNameLst>
                                          <p:attrName>ppt_x</p:attrName>
                                        </p:attrNameLst>
                                      </p:cBhvr>
                                      <p:tavLst>
                                        <p:tav tm="0">
                                          <p:val>
                                            <p:strVal val="0-#ppt_w/2"/>
                                          </p:val>
                                        </p:tav>
                                        <p:tav tm="100000">
                                          <p:val>
                                            <p:strVal val="#ppt_x"/>
                                          </p:val>
                                        </p:tav>
                                      </p:tavLst>
                                    </p:anim>
                                    <p:anim calcmode="lin" valueType="num">
                                      <p:cBhvr additive="base">
                                        <p:cTn id="153"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0"/>
                                            </p:cond>
                                          </p:stCondLst>
                                          <p:endCondLst>
                                            <p:cond evt="onStopAudio" delay="0">
                                              <p:tgtEl>
                                                <p:sldTgt/>
                                              </p:tgtEl>
                                            </p:cond>
                                          </p:endCondLst>
                                        </p:cTn>
                                        <p:tgtEl>
                                          <p:sndTgt r:embed="rId3" name="whoosh.wav"/>
                                        </p:tgtEl>
                                      </p:cMediaNode>
                                    </p:audio>
                                  </p:subTnLst>
                                </p:cTn>
                              </p:par>
                            </p:childTnLst>
                          </p:cTn>
                        </p:par>
                      </p:childTnLst>
                    </p:cTn>
                  </p:par>
                  <p:par>
                    <p:cTn id="154" fill="hold" nodeType="clickPar">
                      <p:stCondLst>
                        <p:cond delay="indefinite"/>
                      </p:stCondLst>
                      <p:childTnLst>
                        <p:par>
                          <p:cTn id="155" fill="hold" nodeType="withGroup">
                            <p:stCondLst>
                              <p:cond delay="0"/>
                            </p:stCondLst>
                            <p:childTnLst>
                              <p:par>
                                <p:cTn id="156" presetID="2" presetClass="entr" presetSubtype="2" fill="hold" nodeType="clickEffect">
                                  <p:stCondLst>
                                    <p:cond delay="0"/>
                                  </p:stCondLst>
                                  <p:childTnLst>
                                    <p:set>
                                      <p:cBhvr>
                                        <p:cTn id="157" dur="1" fill="hold">
                                          <p:stCondLst>
                                            <p:cond delay="0"/>
                                          </p:stCondLst>
                                        </p:cTn>
                                        <p:tgtEl>
                                          <p:spTgt spid="903206"/>
                                        </p:tgtEl>
                                        <p:attrNameLst>
                                          <p:attrName>style.visibility</p:attrName>
                                        </p:attrNameLst>
                                      </p:cBhvr>
                                      <p:to>
                                        <p:strVal val="visible"/>
                                      </p:to>
                                    </p:set>
                                    <p:anim calcmode="lin" valueType="num">
                                      <p:cBhvr additive="base">
                                        <p:cTn id="158" dur="500" fill="hold"/>
                                        <p:tgtEl>
                                          <p:spTgt spid="903206"/>
                                        </p:tgtEl>
                                        <p:attrNameLst>
                                          <p:attrName>ppt_x</p:attrName>
                                        </p:attrNameLst>
                                      </p:cBhvr>
                                      <p:tavLst>
                                        <p:tav tm="0">
                                          <p:val>
                                            <p:strVal val="1+#ppt_w/2"/>
                                          </p:val>
                                        </p:tav>
                                        <p:tav tm="100000">
                                          <p:val>
                                            <p:strVal val="#ppt_x"/>
                                          </p:val>
                                        </p:tav>
                                      </p:tavLst>
                                    </p:anim>
                                    <p:anim calcmode="lin" valueType="num">
                                      <p:cBhvr additive="base">
                                        <p:cTn id="159" dur="500" fill="hold"/>
                                        <p:tgtEl>
                                          <p:spTgt spid="90320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6"/>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7" grpId="0" animBg="1"/>
      <p:bldP spid="903178" grpId="0" animBg="1"/>
      <p:bldP spid="903179" grpId="0" animBg="1"/>
      <p:bldP spid="903180" grpId="0" animBg="1"/>
      <p:bldP spid="903181" grpId="0" animBg="1"/>
      <p:bldP spid="903182" grpId="0" animBg="1"/>
      <p:bldP spid="903183" grpId="0" animBg="1"/>
      <p:bldP spid="903184" grpId="0" animBg="1"/>
      <p:bldP spid="903185" grpId="0" animBg="1"/>
      <p:bldP spid="903186" grpId="0" animBg="1"/>
      <p:bldP spid="903187" grpId="0" animBg="1"/>
      <p:bldP spid="903188" grpId="0" animBg="1"/>
      <p:bldP spid="903189" grpId="0" animBg="1"/>
      <p:bldP spid="903190" grpId="0" animBg="1"/>
      <p:bldP spid="903191" grpId="0" animBg="1"/>
      <p:bldP spid="903192" grpId="0" animBg="1"/>
      <p:bldP spid="903193" grpId="0" animBg="1"/>
      <p:bldP spid="903194" grpId="0" animBg="1"/>
      <p:bldP spid="903195" grpId="0" animBg="1"/>
      <p:bldP spid="903196" grpId="0" animBg="1"/>
      <p:bldP spid="903197" grpId="0" animBg="1"/>
      <p:bldP spid="903198" grpId="0" animBg="1"/>
      <p:bldP spid="903199" grpId="0" animBg="1"/>
      <p:bldP spid="903200"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44F7C9B3-8BB9-6F4B-AF1C-8736338EDA12}"/>
              </a:ext>
            </a:extLst>
          </p:cNvPr>
          <p:cNvSpPr>
            <a:spLocks noGrp="1" noChangeArrowheads="1"/>
          </p:cNvSpPr>
          <p:nvPr>
            <p:ph type="body" idx="1"/>
          </p:nvPr>
        </p:nvSpPr>
        <p:spPr>
          <a:xfrm>
            <a:off x="539750" y="765175"/>
            <a:ext cx="8135938" cy="5759450"/>
          </a:xfrm>
        </p:spPr>
        <p:txBody>
          <a:bodyPr/>
          <a:lstStyle/>
          <a:p>
            <a:pPr eaLnBrk="1" hangingPunct="1">
              <a:lnSpc>
                <a:spcPct val="135000"/>
              </a:lnSpc>
            </a:pPr>
            <a:r>
              <a:rPr lang="zh-CN" altLang="en-US" dirty="0"/>
              <a:t>性质</a:t>
            </a:r>
            <a:r>
              <a:rPr lang="en-US" altLang="zh-CN" dirty="0"/>
              <a:t>3  </a:t>
            </a:r>
            <a:r>
              <a:rPr lang="zh-CN" altLang="en-US" dirty="0"/>
              <a:t>对于任何一棵二叉树</a:t>
            </a:r>
            <a:r>
              <a:rPr lang="en-US" altLang="zh-CN" dirty="0"/>
              <a:t>T</a:t>
            </a:r>
            <a:r>
              <a:rPr lang="zh-CN" altLang="en-US" dirty="0"/>
              <a:t>，如果终端结点数为</a:t>
            </a:r>
            <a:r>
              <a:rPr lang="en-US" altLang="zh-CN" dirty="0"/>
              <a:t>n</a:t>
            </a:r>
            <a:r>
              <a:rPr lang="en-US" altLang="zh-CN" baseline="-25000" dirty="0"/>
              <a:t>0</a:t>
            </a:r>
            <a:r>
              <a:rPr lang="zh-CN" altLang="en-US" dirty="0"/>
              <a:t>，度为</a:t>
            </a:r>
            <a:r>
              <a:rPr lang="en-US" altLang="zh-CN" dirty="0"/>
              <a:t>2</a:t>
            </a:r>
            <a:r>
              <a:rPr lang="zh-CN" altLang="en-US" dirty="0"/>
              <a:t>的结点数为</a:t>
            </a:r>
            <a:r>
              <a:rPr lang="en-US" altLang="zh-CN" dirty="0"/>
              <a:t>n</a:t>
            </a:r>
            <a:r>
              <a:rPr lang="en-US" altLang="zh-CN" baseline="-25000" dirty="0"/>
              <a:t>2</a:t>
            </a:r>
            <a:r>
              <a:rPr lang="zh-CN" altLang="en-US" dirty="0"/>
              <a:t>，则有</a:t>
            </a:r>
            <a:r>
              <a:rPr lang="en-US" altLang="zh-CN" dirty="0"/>
              <a:t>n</a:t>
            </a:r>
            <a:r>
              <a:rPr lang="en-US" altLang="zh-CN" baseline="-25000" dirty="0"/>
              <a:t>0</a:t>
            </a:r>
            <a:r>
              <a:rPr lang="en-US" altLang="zh-CN" dirty="0"/>
              <a:t>=n</a:t>
            </a:r>
            <a:r>
              <a:rPr lang="en-US" altLang="zh-CN" baseline="-25000" dirty="0"/>
              <a:t>2</a:t>
            </a:r>
            <a:r>
              <a:rPr lang="en-US" altLang="zh-CN" dirty="0"/>
              <a:t>+1</a:t>
            </a:r>
            <a:r>
              <a:rPr lang="zh-CN" altLang="en-US" dirty="0"/>
              <a:t>。</a:t>
            </a:r>
          </a:p>
          <a:p>
            <a:pPr eaLnBrk="1" hangingPunct="1">
              <a:lnSpc>
                <a:spcPct val="135000"/>
              </a:lnSpc>
            </a:pPr>
            <a:r>
              <a:rPr lang="zh-CN" altLang="en-US" dirty="0"/>
              <a:t>证明：假设二叉树的结点数为</a:t>
            </a:r>
            <a:r>
              <a:rPr lang="en-US" altLang="zh-CN" dirty="0"/>
              <a:t>n</a:t>
            </a:r>
            <a:r>
              <a:rPr lang="zh-CN" altLang="en-US" dirty="0"/>
              <a:t>，度为</a:t>
            </a:r>
            <a:r>
              <a:rPr lang="en-US" altLang="zh-CN" dirty="0"/>
              <a:t>1</a:t>
            </a:r>
            <a:r>
              <a:rPr lang="zh-CN" altLang="en-US" dirty="0"/>
              <a:t>的结点数为</a:t>
            </a:r>
            <a:r>
              <a:rPr lang="en-US" altLang="zh-CN" dirty="0"/>
              <a:t>n</a:t>
            </a:r>
            <a:r>
              <a:rPr lang="en-US" altLang="zh-CN" baseline="-25000" dirty="0"/>
              <a:t>1</a:t>
            </a:r>
            <a:r>
              <a:rPr lang="zh-CN" altLang="en-US" dirty="0"/>
              <a:t>。则</a:t>
            </a:r>
            <a:r>
              <a:rPr lang="en-US" altLang="zh-CN" dirty="0"/>
              <a:t>n</a:t>
            </a:r>
            <a:r>
              <a:rPr lang="zh-CN" altLang="en-US" dirty="0"/>
              <a:t>等于度为</a:t>
            </a:r>
            <a:r>
              <a:rPr lang="en-US" altLang="zh-CN" dirty="0"/>
              <a:t>0</a:t>
            </a:r>
            <a:r>
              <a:rPr lang="zh-CN" altLang="en-US" dirty="0"/>
              <a:t>、度为</a:t>
            </a:r>
            <a:r>
              <a:rPr lang="en-US" altLang="zh-CN" dirty="0"/>
              <a:t>1</a:t>
            </a:r>
            <a:r>
              <a:rPr lang="zh-CN" altLang="en-US" dirty="0"/>
              <a:t>和度为</a:t>
            </a:r>
            <a:r>
              <a:rPr lang="en-US" altLang="zh-CN" dirty="0"/>
              <a:t>2</a:t>
            </a:r>
            <a:r>
              <a:rPr lang="zh-CN" altLang="en-US" dirty="0"/>
              <a:t>的结点总数的和，即</a:t>
            </a:r>
            <a:r>
              <a:rPr lang="en-US" altLang="zh-CN" dirty="0"/>
              <a:t>n=n</a:t>
            </a:r>
            <a:r>
              <a:rPr lang="en-US" altLang="zh-CN" baseline="-25000" dirty="0"/>
              <a:t>0</a:t>
            </a:r>
            <a:r>
              <a:rPr lang="en-US" altLang="zh-CN" dirty="0"/>
              <a:t>+n</a:t>
            </a:r>
            <a:r>
              <a:rPr lang="en-US" altLang="zh-CN" baseline="-25000" dirty="0"/>
              <a:t>1</a:t>
            </a:r>
            <a:r>
              <a:rPr lang="en-US" altLang="zh-CN" dirty="0"/>
              <a:t>+n</a:t>
            </a:r>
            <a:r>
              <a:rPr lang="en-US" altLang="zh-CN" baseline="-25000" dirty="0"/>
              <a:t>2</a:t>
            </a:r>
            <a:r>
              <a:rPr lang="zh-CN" altLang="en-US" dirty="0"/>
              <a:t>。</a:t>
            </a:r>
          </a:p>
          <a:p>
            <a:pPr eaLnBrk="1" hangingPunct="1">
              <a:lnSpc>
                <a:spcPct val="135000"/>
              </a:lnSpc>
            </a:pPr>
            <a:r>
              <a:rPr lang="zh-CN" altLang="en-US" dirty="0"/>
              <a:t>再看二叉树的分支数，除了根结点外，其余结点都有一个分支进入，设</a:t>
            </a:r>
            <a:r>
              <a:rPr lang="en-US" altLang="zh-CN" dirty="0"/>
              <a:t>B</a:t>
            </a:r>
            <a:r>
              <a:rPr lang="zh-CN" altLang="en-US" dirty="0"/>
              <a:t>为分支总数，则</a:t>
            </a:r>
            <a:r>
              <a:rPr lang="en-US" altLang="zh-CN" dirty="0"/>
              <a:t>n=B+1</a:t>
            </a:r>
            <a:r>
              <a:rPr lang="zh-CN" altLang="en-US" dirty="0"/>
              <a:t>。由于这些分支是由度为</a:t>
            </a:r>
            <a:r>
              <a:rPr lang="en-US" altLang="zh-CN" dirty="0"/>
              <a:t>1</a:t>
            </a:r>
            <a:r>
              <a:rPr lang="zh-CN" altLang="en-US" dirty="0"/>
              <a:t>或</a:t>
            </a:r>
            <a:r>
              <a:rPr lang="en-US" altLang="zh-CN" dirty="0"/>
              <a:t>2</a:t>
            </a:r>
            <a:r>
              <a:rPr lang="zh-CN" altLang="en-US" dirty="0"/>
              <a:t>的结点射出的，所以又有</a:t>
            </a:r>
            <a:r>
              <a:rPr lang="en-US" altLang="zh-CN" dirty="0"/>
              <a:t>B=n</a:t>
            </a:r>
            <a:r>
              <a:rPr lang="en-US" altLang="zh-CN" baseline="-25000" dirty="0"/>
              <a:t>1</a:t>
            </a:r>
            <a:r>
              <a:rPr lang="en-US" altLang="zh-CN" dirty="0"/>
              <a:t>+2n</a:t>
            </a:r>
            <a:r>
              <a:rPr lang="en-US" altLang="zh-CN" baseline="-25000" dirty="0"/>
              <a:t>2</a:t>
            </a:r>
            <a:r>
              <a:rPr lang="zh-CN" altLang="en-US" dirty="0"/>
              <a:t>，于是得到                       </a:t>
            </a:r>
            <a:r>
              <a:rPr lang="pt-BR" altLang="zh-CN" dirty="0" err="1"/>
              <a:t>n</a:t>
            </a:r>
            <a:r>
              <a:rPr lang="pt-BR" altLang="zh-CN" dirty="0"/>
              <a:t>=B+1=n</a:t>
            </a:r>
            <a:r>
              <a:rPr lang="pt-BR" altLang="zh-CN" baseline="-25000" dirty="0"/>
              <a:t>1</a:t>
            </a:r>
            <a:r>
              <a:rPr lang="pt-BR" altLang="zh-CN" dirty="0"/>
              <a:t>+2n</a:t>
            </a:r>
            <a:r>
              <a:rPr lang="pt-BR" altLang="zh-CN" baseline="-25000" dirty="0"/>
              <a:t>2</a:t>
            </a:r>
            <a:r>
              <a:rPr lang="pt-BR" altLang="zh-CN" dirty="0"/>
              <a:t>+1</a:t>
            </a:r>
            <a:r>
              <a:rPr lang="zh-CN" altLang="pt-BR" dirty="0"/>
              <a:t>。</a:t>
            </a:r>
          </a:p>
          <a:p>
            <a:pPr eaLnBrk="1" hangingPunct="1">
              <a:lnSpc>
                <a:spcPct val="135000"/>
              </a:lnSpc>
            </a:pPr>
            <a:r>
              <a:rPr lang="zh-CN" altLang="pt-BR" dirty="0"/>
              <a:t>联合上述两式：</a:t>
            </a:r>
            <a:r>
              <a:rPr lang="en-US" altLang="zh-CN" dirty="0"/>
              <a:t>n=n</a:t>
            </a:r>
            <a:r>
              <a:rPr lang="en-US" altLang="zh-CN" baseline="-25000" dirty="0"/>
              <a:t>0</a:t>
            </a:r>
            <a:r>
              <a:rPr lang="en-US" altLang="zh-CN" dirty="0"/>
              <a:t>+n</a:t>
            </a:r>
            <a:r>
              <a:rPr lang="en-US" altLang="zh-CN" baseline="-25000" dirty="0"/>
              <a:t>1</a:t>
            </a:r>
            <a:r>
              <a:rPr lang="en-US" altLang="zh-CN" dirty="0"/>
              <a:t>+n</a:t>
            </a:r>
            <a:r>
              <a:rPr lang="en-US" altLang="zh-CN" baseline="-25000" dirty="0"/>
              <a:t>2</a:t>
            </a:r>
            <a:r>
              <a:rPr lang="zh-CN" altLang="en-US" dirty="0"/>
              <a:t>和</a:t>
            </a:r>
            <a:r>
              <a:rPr lang="en-US" altLang="zh-CN" dirty="0"/>
              <a:t>n=n</a:t>
            </a:r>
            <a:r>
              <a:rPr lang="en-US" altLang="zh-CN" baseline="-25000" dirty="0"/>
              <a:t>1</a:t>
            </a:r>
            <a:r>
              <a:rPr lang="en-US" altLang="zh-CN" dirty="0"/>
              <a:t>+2n</a:t>
            </a:r>
            <a:r>
              <a:rPr lang="en-US" altLang="zh-CN" baseline="-25000" dirty="0"/>
              <a:t>2</a:t>
            </a:r>
            <a:r>
              <a:rPr lang="en-US" altLang="zh-CN" dirty="0"/>
              <a:t>+1</a:t>
            </a:r>
            <a:r>
              <a:rPr lang="zh-CN" altLang="en-US" dirty="0"/>
              <a:t>，得到</a:t>
            </a:r>
            <a:r>
              <a:rPr lang="en-US" altLang="zh-CN" dirty="0"/>
              <a:t>n</a:t>
            </a:r>
            <a:r>
              <a:rPr lang="en-US" altLang="zh-CN" baseline="-25000" dirty="0"/>
              <a:t>0</a:t>
            </a:r>
            <a:r>
              <a:rPr lang="en-US" altLang="zh-CN" dirty="0"/>
              <a:t>+n</a:t>
            </a:r>
            <a:r>
              <a:rPr lang="en-US" altLang="zh-CN" baseline="-25000" dirty="0"/>
              <a:t>1</a:t>
            </a:r>
            <a:r>
              <a:rPr lang="en-US" altLang="zh-CN" dirty="0"/>
              <a:t>+n</a:t>
            </a:r>
            <a:r>
              <a:rPr lang="en-US" altLang="zh-CN" baseline="-25000" dirty="0"/>
              <a:t>2</a:t>
            </a:r>
            <a:r>
              <a:rPr lang="en-US" altLang="zh-CN" dirty="0"/>
              <a:t>=n</a:t>
            </a:r>
            <a:r>
              <a:rPr lang="en-US" altLang="zh-CN" baseline="-25000" dirty="0"/>
              <a:t>1</a:t>
            </a:r>
            <a:r>
              <a:rPr lang="en-US" altLang="zh-CN" dirty="0"/>
              <a:t>+2×n</a:t>
            </a:r>
            <a:r>
              <a:rPr lang="en-US" altLang="zh-CN" baseline="-25000" dirty="0"/>
              <a:t>2</a:t>
            </a:r>
            <a:r>
              <a:rPr lang="en-US" altLang="zh-CN" dirty="0"/>
              <a:t>+1</a:t>
            </a:r>
            <a:r>
              <a:rPr lang="zh-CN" altLang="en-US" dirty="0"/>
              <a:t>，即</a:t>
            </a:r>
            <a:r>
              <a:rPr lang="en-US" altLang="zh-CN" dirty="0"/>
              <a:t>n</a:t>
            </a:r>
            <a:r>
              <a:rPr lang="en-US" altLang="zh-CN" baseline="-25000" dirty="0"/>
              <a:t>0</a:t>
            </a:r>
            <a:r>
              <a:rPr lang="en-US" altLang="zh-CN" dirty="0"/>
              <a:t>=n</a:t>
            </a:r>
            <a:r>
              <a:rPr lang="en-US" altLang="zh-CN" baseline="-25000" dirty="0"/>
              <a:t>2</a:t>
            </a:r>
            <a:r>
              <a:rPr lang="en-US" altLang="zh-CN" dirty="0"/>
              <a:t>+1</a:t>
            </a:r>
            <a:r>
              <a:rPr lang="zh-CN" altLang="en-US" dirty="0"/>
              <a:t>。命题得证。</a:t>
            </a:r>
          </a:p>
        </p:txBody>
      </p:sp>
      <p:sp>
        <p:nvSpPr>
          <p:cNvPr id="25604" name="Rectangle 7">
            <a:extLst>
              <a:ext uri="{FF2B5EF4-FFF2-40B4-BE49-F238E27FC236}">
                <a16:creationId xmlns:a16="http://schemas.microsoft.com/office/drawing/2014/main" id="{408C4DB3-A55F-554D-B923-AE27126E971A}"/>
              </a:ext>
            </a:extLst>
          </p:cNvPr>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5605" name="Rectangle 9">
            <a:extLst>
              <a:ext uri="{FF2B5EF4-FFF2-40B4-BE49-F238E27FC236}">
                <a16:creationId xmlns:a16="http://schemas.microsoft.com/office/drawing/2014/main" id="{73E26092-4B3E-464E-B31D-EF35B516178A}"/>
              </a:ext>
            </a:extLst>
          </p:cNvPr>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5606" name="Rectangle 11">
            <a:extLst>
              <a:ext uri="{FF2B5EF4-FFF2-40B4-BE49-F238E27FC236}">
                <a16:creationId xmlns:a16="http://schemas.microsoft.com/office/drawing/2014/main" id="{DE516941-33C3-5C42-BEF6-AB2B1E6F690E}"/>
              </a:ext>
            </a:extLst>
          </p:cNvPr>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5607" name="Rectangle 13">
            <a:extLst>
              <a:ext uri="{FF2B5EF4-FFF2-40B4-BE49-F238E27FC236}">
                <a16:creationId xmlns:a16="http://schemas.microsoft.com/office/drawing/2014/main" id="{C1B7F5DD-36EC-E049-8B9A-7DE9DFBD8935}"/>
              </a:ext>
            </a:extLst>
          </p:cNvPr>
          <p:cNvSpPr>
            <a:spLocks noChangeArrowheads="1"/>
          </p:cNvSpPr>
          <p:nvPr/>
        </p:nvSpPr>
        <p:spPr bwMode="auto">
          <a:xfrm>
            <a:off x="0" y="2843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 name="Rectangle 4">
            <a:extLst>
              <a:ext uri="{FF2B5EF4-FFF2-40B4-BE49-F238E27FC236}">
                <a16:creationId xmlns:a16="http://schemas.microsoft.com/office/drawing/2014/main" id="{EF849EBD-0DA5-DE44-A838-10A06FCD42B9}"/>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Tree>
    <p:extLst>
      <p:ext uri="{BB962C8B-B14F-4D97-AF65-F5344CB8AC3E}">
        <p14:creationId xmlns:p14="http://schemas.microsoft.com/office/powerpoint/2010/main" val="2622358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470FA330-9767-4742-8628-83DB8265A1E1}"/>
              </a:ext>
            </a:extLst>
          </p:cNvPr>
          <p:cNvSpPr>
            <a:spLocks noGrp="1" noChangeArrowheads="1"/>
          </p:cNvSpPr>
          <p:nvPr>
            <p:ph type="body" idx="1"/>
          </p:nvPr>
        </p:nvSpPr>
        <p:spPr>
          <a:xfrm>
            <a:off x="323850" y="981075"/>
            <a:ext cx="8435975" cy="5472113"/>
          </a:xfrm>
        </p:spPr>
        <p:txBody>
          <a:bodyPr/>
          <a:lstStyle/>
          <a:p>
            <a:pPr eaLnBrk="1" hangingPunct="1">
              <a:lnSpc>
                <a:spcPct val="145000"/>
              </a:lnSpc>
            </a:pPr>
            <a:r>
              <a:rPr lang="en-US" altLang="zh-CN" dirty="0"/>
              <a:t>1</a:t>
            </a:r>
            <a:r>
              <a:rPr lang="zh-CN" altLang="en-US" dirty="0"/>
              <a:t>．满二叉树</a:t>
            </a:r>
          </a:p>
          <a:p>
            <a:pPr eaLnBrk="1" hangingPunct="1">
              <a:lnSpc>
                <a:spcPct val="145000"/>
              </a:lnSpc>
            </a:pPr>
            <a:r>
              <a:rPr lang="zh-CN" altLang="en-US" dirty="0"/>
              <a:t>满二叉树和完全二叉树是两种特殊的二叉树。每层结点都是满的二叉树称为满二叉树，即在满二叉树中，每一层的结点都具有最大的结点个数。图</a:t>
            </a:r>
            <a:r>
              <a:rPr lang="en-US" altLang="zh-CN" dirty="0"/>
              <a:t>5.6</a:t>
            </a:r>
            <a:r>
              <a:rPr lang="zh-CN" altLang="en-US" dirty="0"/>
              <a:t>就是一棵满二叉树。在满二叉树中，每个结点的度或者为</a:t>
            </a:r>
            <a:r>
              <a:rPr lang="en-US" altLang="zh-CN" dirty="0"/>
              <a:t>2</a:t>
            </a:r>
            <a:r>
              <a:rPr lang="zh-CN" altLang="en-US" dirty="0"/>
              <a:t>，或者为</a:t>
            </a:r>
            <a:r>
              <a:rPr lang="en-US" altLang="zh-CN" dirty="0"/>
              <a:t>0</a:t>
            </a:r>
            <a:r>
              <a:rPr lang="zh-CN" altLang="en-US" dirty="0"/>
              <a:t>（即叶子结点），不存在度为</a:t>
            </a:r>
            <a:r>
              <a:rPr lang="en-US" altLang="zh-CN" dirty="0"/>
              <a:t>1</a:t>
            </a:r>
            <a:r>
              <a:rPr lang="zh-CN" altLang="en-US" dirty="0"/>
              <a:t>的结点。</a:t>
            </a:r>
          </a:p>
        </p:txBody>
      </p:sp>
      <p:sp>
        <p:nvSpPr>
          <p:cNvPr id="26628" name="Rectangle 8">
            <a:extLst>
              <a:ext uri="{FF2B5EF4-FFF2-40B4-BE49-F238E27FC236}">
                <a16:creationId xmlns:a16="http://schemas.microsoft.com/office/drawing/2014/main" id="{78E481E7-B91F-3246-AF1A-4B32B7DC496F}"/>
              </a:ext>
            </a:extLst>
          </p:cNvPr>
          <p:cNvSpPr>
            <a:spLocks noChangeArrowheads="1"/>
          </p:cNvSpPr>
          <p:nvPr/>
        </p:nvSpPr>
        <p:spPr bwMode="auto">
          <a:xfrm>
            <a:off x="0" y="2890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29" name="Rectangle 10">
            <a:extLst>
              <a:ext uri="{FF2B5EF4-FFF2-40B4-BE49-F238E27FC236}">
                <a16:creationId xmlns:a16="http://schemas.microsoft.com/office/drawing/2014/main" id="{111A3C45-6F51-5C49-845B-8B7EB583A287}"/>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30" name="Rectangle 12">
            <a:extLst>
              <a:ext uri="{FF2B5EF4-FFF2-40B4-BE49-F238E27FC236}">
                <a16:creationId xmlns:a16="http://schemas.microsoft.com/office/drawing/2014/main" id="{05E87EC2-6209-BE45-8B9C-9DF8CA6344DE}"/>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31" name="Rectangle 14">
            <a:extLst>
              <a:ext uri="{FF2B5EF4-FFF2-40B4-BE49-F238E27FC236}">
                <a16:creationId xmlns:a16="http://schemas.microsoft.com/office/drawing/2014/main" id="{34FE0E18-FB12-A24D-B401-CA7817251108}"/>
              </a:ext>
            </a:extLst>
          </p:cNvPr>
          <p:cNvSpPr>
            <a:spLocks noChangeArrowheads="1"/>
          </p:cNvSpPr>
          <p:nvPr/>
        </p:nvSpPr>
        <p:spPr bwMode="auto">
          <a:xfrm>
            <a:off x="0"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32" name="Rectangle 16">
            <a:extLst>
              <a:ext uri="{FF2B5EF4-FFF2-40B4-BE49-F238E27FC236}">
                <a16:creationId xmlns:a16="http://schemas.microsoft.com/office/drawing/2014/main" id="{FC89CED0-7214-8F41-B332-643CD9CFDA66}"/>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33" name="Rectangle 18">
            <a:extLst>
              <a:ext uri="{FF2B5EF4-FFF2-40B4-BE49-F238E27FC236}">
                <a16:creationId xmlns:a16="http://schemas.microsoft.com/office/drawing/2014/main" id="{20035355-822C-3C4B-8C8D-248C42ADB9DD}"/>
              </a:ext>
            </a:extLst>
          </p:cNvPr>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34" name="Rectangle 20">
            <a:extLst>
              <a:ext uri="{FF2B5EF4-FFF2-40B4-BE49-F238E27FC236}">
                <a16:creationId xmlns:a16="http://schemas.microsoft.com/office/drawing/2014/main" id="{0EA5CE1B-FF5E-684B-A99D-B00A1ABCAE0F}"/>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35" name="Rectangle 22">
            <a:extLst>
              <a:ext uri="{FF2B5EF4-FFF2-40B4-BE49-F238E27FC236}">
                <a16:creationId xmlns:a16="http://schemas.microsoft.com/office/drawing/2014/main" id="{1C188BE5-159F-9649-814B-32323B1705D8}"/>
              </a:ext>
            </a:extLst>
          </p:cNvPr>
          <p:cNvSpPr>
            <a:spLocks noChangeArrowheads="1"/>
          </p:cNvSpPr>
          <p:nvPr/>
        </p:nvSpPr>
        <p:spPr bwMode="auto">
          <a:xfrm>
            <a:off x="0"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26636" name="Object 21">
            <a:extLst>
              <a:ext uri="{FF2B5EF4-FFF2-40B4-BE49-F238E27FC236}">
                <a16:creationId xmlns:a16="http://schemas.microsoft.com/office/drawing/2014/main" id="{BA8B5927-1CD7-EB41-ACEA-FF470D35C88E}"/>
              </a:ext>
            </a:extLst>
          </p:cNvPr>
          <p:cNvGraphicFramePr>
            <a:graphicFrameLocks noChangeAspect="1"/>
          </p:cNvGraphicFramePr>
          <p:nvPr/>
        </p:nvGraphicFramePr>
        <p:xfrm>
          <a:off x="2555875" y="3644900"/>
          <a:ext cx="2735263" cy="1827213"/>
        </p:xfrm>
        <a:graphic>
          <a:graphicData uri="http://schemas.openxmlformats.org/presentationml/2006/ole">
            <mc:AlternateContent xmlns:mc="http://schemas.openxmlformats.org/markup-compatibility/2006">
              <mc:Choice xmlns:v="urn:schemas-microsoft-com:vml" Requires="v">
                <p:oleObj spid="_x0000_s111629" r:id="rId6" imgW="1968500" imgH="1320800" progId="Visio.Drawing.11">
                  <p:embed/>
                </p:oleObj>
              </mc:Choice>
              <mc:Fallback>
                <p:oleObj r:id="rId6" imgW="1968500" imgH="1320800" progId="Visio.Drawing.11">
                  <p:embed/>
                  <p:pic>
                    <p:nvPicPr>
                      <p:cNvPr id="26636" name="Object 21">
                        <a:extLst>
                          <a:ext uri="{FF2B5EF4-FFF2-40B4-BE49-F238E27FC236}">
                            <a16:creationId xmlns:a16="http://schemas.microsoft.com/office/drawing/2014/main" id="{BA8B5927-1CD7-EB41-ACEA-FF470D35C8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875" y="3644900"/>
                        <a:ext cx="2735263" cy="182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10">
            <a:extLst>
              <a:ext uri="{FF2B5EF4-FFF2-40B4-BE49-F238E27FC236}">
                <a16:creationId xmlns:a16="http://schemas.microsoft.com/office/drawing/2014/main" id="{3635C25D-2CB8-E440-9A03-495459567F66}"/>
              </a:ext>
            </a:extLst>
          </p:cNvPr>
          <p:cNvSpPr>
            <a:spLocks noChangeArrowheads="1"/>
          </p:cNvSpPr>
          <p:nvPr/>
        </p:nvSpPr>
        <p:spPr bwMode="auto">
          <a:xfrm>
            <a:off x="758825" y="198438"/>
            <a:ext cx="38115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特殊形态的二叉树</a:t>
            </a:r>
          </a:p>
        </p:txBody>
      </p:sp>
    </p:spTree>
    <p:extLst>
      <p:ext uri="{BB962C8B-B14F-4D97-AF65-F5344CB8AC3E}">
        <p14:creationId xmlns:p14="http://schemas.microsoft.com/office/powerpoint/2010/main" val="20723880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37084228-52E1-5E43-90EC-540905D0114A}"/>
              </a:ext>
            </a:extLst>
          </p:cNvPr>
          <p:cNvSpPr>
            <a:spLocks noGrp="1" noChangeArrowheads="1"/>
          </p:cNvSpPr>
          <p:nvPr>
            <p:ph type="body" idx="1"/>
          </p:nvPr>
        </p:nvSpPr>
        <p:spPr/>
        <p:txBody>
          <a:bodyPr/>
          <a:lstStyle/>
          <a:p>
            <a:pPr eaLnBrk="1" hangingPunct="1">
              <a:lnSpc>
                <a:spcPct val="140000"/>
              </a:lnSpc>
            </a:pPr>
            <a:r>
              <a:rPr lang="en-US" altLang="zh-CN"/>
              <a:t>         2</a:t>
            </a:r>
            <a:r>
              <a:rPr lang="zh-CN" altLang="en-US"/>
              <a:t>．完全二叉树</a:t>
            </a:r>
          </a:p>
          <a:p>
            <a:pPr eaLnBrk="1" hangingPunct="1">
              <a:lnSpc>
                <a:spcPct val="140000"/>
              </a:lnSpc>
            </a:pPr>
            <a:r>
              <a:rPr lang="zh-CN" altLang="en-US"/>
              <a:t>         我们可以对满二叉树的结点进行连续编号，约定从根结点开始，自上到下，自左到右，可以得到如图</a:t>
            </a:r>
            <a:r>
              <a:rPr lang="en-US" altLang="zh-CN"/>
              <a:t>5.7</a:t>
            </a:r>
            <a:r>
              <a:rPr lang="zh-CN" altLang="en-US"/>
              <a:t>所示的带编号的满二叉树。 </a:t>
            </a:r>
          </a:p>
        </p:txBody>
      </p:sp>
      <p:sp>
        <p:nvSpPr>
          <p:cNvPr id="27652" name="Rectangle 5">
            <a:extLst>
              <a:ext uri="{FF2B5EF4-FFF2-40B4-BE49-F238E27FC236}">
                <a16:creationId xmlns:a16="http://schemas.microsoft.com/office/drawing/2014/main" id="{8EBE2573-152C-A841-A869-3B56800D3D89}"/>
              </a:ext>
            </a:extLst>
          </p:cNvPr>
          <p:cNvSpPr>
            <a:spLocks noChangeArrowheads="1"/>
          </p:cNvSpPr>
          <p:nvPr/>
        </p:nvSpPr>
        <p:spPr bwMode="auto">
          <a:xfrm>
            <a:off x="0"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27653" name="Object 4">
            <a:extLst>
              <a:ext uri="{FF2B5EF4-FFF2-40B4-BE49-F238E27FC236}">
                <a16:creationId xmlns:a16="http://schemas.microsoft.com/office/drawing/2014/main" id="{26E24F40-E7AB-0243-B001-D0C894CB2914}"/>
              </a:ext>
            </a:extLst>
          </p:cNvPr>
          <p:cNvGraphicFramePr>
            <a:graphicFrameLocks noChangeAspect="1"/>
          </p:cNvGraphicFramePr>
          <p:nvPr/>
        </p:nvGraphicFramePr>
        <p:xfrm>
          <a:off x="2916238" y="2708275"/>
          <a:ext cx="2952750" cy="1973263"/>
        </p:xfrm>
        <a:graphic>
          <a:graphicData uri="http://schemas.openxmlformats.org/presentationml/2006/ole">
            <mc:AlternateContent xmlns:mc="http://schemas.openxmlformats.org/markup-compatibility/2006">
              <mc:Choice xmlns:v="urn:schemas-microsoft-com:vml" Requires="v">
                <p:oleObj spid="_x0000_s112653" r:id="rId6" imgW="1968500" imgH="1320800" progId="Visio.Drawing.11">
                  <p:embed/>
                </p:oleObj>
              </mc:Choice>
              <mc:Fallback>
                <p:oleObj r:id="rId6" imgW="1968500" imgH="1320800" progId="Visio.Drawing.11">
                  <p:embed/>
                  <p:pic>
                    <p:nvPicPr>
                      <p:cNvPr id="27653" name="Object 4">
                        <a:extLst>
                          <a:ext uri="{FF2B5EF4-FFF2-40B4-BE49-F238E27FC236}">
                            <a16:creationId xmlns:a16="http://schemas.microsoft.com/office/drawing/2014/main" id="{26E24F40-E7AB-0243-B001-D0C894CB29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6238" y="2708275"/>
                        <a:ext cx="2952750" cy="197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10">
            <a:extLst>
              <a:ext uri="{FF2B5EF4-FFF2-40B4-BE49-F238E27FC236}">
                <a16:creationId xmlns:a16="http://schemas.microsoft.com/office/drawing/2014/main" id="{028468A0-DB12-BB44-8894-E81013FF3EA0}"/>
              </a:ext>
            </a:extLst>
          </p:cNvPr>
          <p:cNvSpPr>
            <a:spLocks noChangeArrowheads="1"/>
          </p:cNvSpPr>
          <p:nvPr/>
        </p:nvSpPr>
        <p:spPr bwMode="auto">
          <a:xfrm>
            <a:off x="758825" y="198438"/>
            <a:ext cx="38115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特殊形态的二叉树</a:t>
            </a:r>
          </a:p>
        </p:txBody>
      </p:sp>
    </p:spTree>
    <p:extLst>
      <p:ext uri="{BB962C8B-B14F-4D97-AF65-F5344CB8AC3E}">
        <p14:creationId xmlns:p14="http://schemas.microsoft.com/office/powerpoint/2010/main" val="6863984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DE9BEF2D-E6E7-304D-9F39-3F2C45E8DC10}"/>
              </a:ext>
            </a:extLst>
          </p:cNvPr>
          <p:cNvSpPr>
            <a:spLocks noGrp="1" noChangeArrowheads="1"/>
          </p:cNvSpPr>
          <p:nvPr>
            <p:ph type="body" idx="1"/>
          </p:nvPr>
        </p:nvSpPr>
        <p:spPr>
          <a:xfrm>
            <a:off x="496888" y="908720"/>
            <a:ext cx="8251825" cy="5472112"/>
          </a:xfrm>
        </p:spPr>
        <p:txBody>
          <a:bodyPr/>
          <a:lstStyle/>
          <a:p>
            <a:pPr eaLnBrk="1" hangingPunct="1">
              <a:lnSpc>
                <a:spcPct val="130000"/>
              </a:lnSpc>
            </a:pPr>
            <a:r>
              <a:rPr lang="zh-CN" altLang="en-US" dirty="0"/>
              <a:t>在一棵具有</a:t>
            </a:r>
            <a:r>
              <a:rPr lang="en-US" altLang="zh-CN" dirty="0"/>
              <a:t>n</a:t>
            </a:r>
            <a:r>
              <a:rPr lang="zh-CN" altLang="en-US" dirty="0"/>
              <a:t>个结点的二叉树中，若每个结点都与满二叉树编号从</a:t>
            </a:r>
            <a:r>
              <a:rPr lang="en-US" altLang="zh-CN" dirty="0"/>
              <a:t>1</a:t>
            </a:r>
            <a:r>
              <a:rPr lang="zh-CN" altLang="en-US" dirty="0"/>
              <a:t>到</a:t>
            </a:r>
            <a:r>
              <a:rPr lang="en-US" altLang="zh-CN" dirty="0"/>
              <a:t>m(0=&lt;m&lt;=n)</a:t>
            </a:r>
            <a:r>
              <a:rPr lang="zh-CN" altLang="en-US" dirty="0"/>
              <a:t>的结点一一对应时，则称这样的二叉树为完全二叉树。一棵完全二叉树及编号如图</a:t>
            </a:r>
            <a:r>
              <a:rPr lang="en-US" altLang="zh-CN" dirty="0"/>
              <a:t>5.8</a:t>
            </a:r>
            <a:r>
              <a:rPr lang="zh-CN" altLang="en-US" dirty="0"/>
              <a:t>所示，而图中的树不是一棵完全二叉树。</a:t>
            </a:r>
          </a:p>
          <a:p>
            <a:pPr eaLnBrk="1" hangingPunct="1">
              <a:lnSpc>
                <a:spcPct val="130000"/>
              </a:lnSpc>
            </a:pPr>
            <a:endParaRPr lang="zh-CN" altLang="en-US" dirty="0"/>
          </a:p>
          <a:p>
            <a:pPr eaLnBrk="1" hangingPunct="1">
              <a:lnSpc>
                <a:spcPct val="130000"/>
              </a:lnSpc>
            </a:pPr>
            <a:endParaRPr lang="zh-CN" altLang="en-US" dirty="0"/>
          </a:p>
          <a:p>
            <a:pPr eaLnBrk="1" hangingPunct="1">
              <a:lnSpc>
                <a:spcPct val="130000"/>
              </a:lnSpc>
            </a:pPr>
            <a:endParaRPr lang="zh-CN" altLang="en-US" dirty="0"/>
          </a:p>
          <a:p>
            <a:pPr eaLnBrk="1" hangingPunct="1">
              <a:lnSpc>
                <a:spcPct val="130000"/>
              </a:lnSpc>
            </a:pPr>
            <a:endParaRPr lang="zh-CN" altLang="en-US" dirty="0"/>
          </a:p>
          <a:p>
            <a:pPr eaLnBrk="1" hangingPunct="1">
              <a:lnSpc>
                <a:spcPct val="130000"/>
              </a:lnSpc>
            </a:pPr>
            <a:r>
              <a:rPr lang="zh-CN" altLang="en-US" dirty="0"/>
              <a:t>由此可以得出结论：如果二叉树的层数为</a:t>
            </a:r>
            <a:r>
              <a:rPr lang="en-US" altLang="zh-CN" dirty="0"/>
              <a:t>k</a:t>
            </a:r>
            <a:r>
              <a:rPr lang="zh-CN" altLang="en-US" dirty="0"/>
              <a:t>，则满二叉树的叶子结点一定是在第</a:t>
            </a:r>
            <a:r>
              <a:rPr lang="en-US" altLang="zh-CN" dirty="0"/>
              <a:t>k</a:t>
            </a:r>
            <a:r>
              <a:rPr lang="zh-CN" altLang="en-US" dirty="0"/>
              <a:t>层，而完全二叉树的叶子结点一定在第</a:t>
            </a:r>
            <a:r>
              <a:rPr lang="en-US" altLang="zh-CN" dirty="0"/>
              <a:t>k</a:t>
            </a:r>
            <a:r>
              <a:rPr lang="zh-CN" altLang="en-US" dirty="0"/>
              <a:t>层或者第</a:t>
            </a:r>
            <a:r>
              <a:rPr lang="en-US" altLang="zh-CN" dirty="0"/>
              <a:t>k-1</a:t>
            </a:r>
            <a:r>
              <a:rPr lang="zh-CN" altLang="en-US" dirty="0"/>
              <a:t>层出现。满二叉树一定是完全二叉树，而完全二叉树却不一定是满二叉树。</a:t>
            </a:r>
          </a:p>
        </p:txBody>
      </p:sp>
      <p:sp>
        <p:nvSpPr>
          <p:cNvPr id="28676" name="Rectangle 5">
            <a:extLst>
              <a:ext uri="{FF2B5EF4-FFF2-40B4-BE49-F238E27FC236}">
                <a16:creationId xmlns:a16="http://schemas.microsoft.com/office/drawing/2014/main" id="{2D492FF2-E7CF-5C43-B8C1-45BA29E2536D}"/>
              </a:ext>
            </a:extLst>
          </p:cNvPr>
          <p:cNvSpPr>
            <a:spLocks noChangeArrowheads="1"/>
          </p:cNvSpPr>
          <p:nvPr/>
        </p:nvSpPr>
        <p:spPr bwMode="auto">
          <a:xfrm>
            <a:off x="0" y="2705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28677" name="Object 4">
            <a:extLst>
              <a:ext uri="{FF2B5EF4-FFF2-40B4-BE49-F238E27FC236}">
                <a16:creationId xmlns:a16="http://schemas.microsoft.com/office/drawing/2014/main" id="{459F894C-A304-4041-A10A-37857F7A15E1}"/>
              </a:ext>
            </a:extLst>
          </p:cNvPr>
          <p:cNvGraphicFramePr>
            <a:graphicFrameLocks noChangeAspect="1"/>
          </p:cNvGraphicFramePr>
          <p:nvPr/>
        </p:nvGraphicFramePr>
        <p:xfrm>
          <a:off x="1835150" y="2852738"/>
          <a:ext cx="2232025" cy="1722437"/>
        </p:xfrm>
        <a:graphic>
          <a:graphicData uri="http://schemas.openxmlformats.org/presentationml/2006/ole">
            <mc:AlternateContent xmlns:mc="http://schemas.openxmlformats.org/markup-compatibility/2006">
              <mc:Choice xmlns:v="urn:schemas-microsoft-com:vml" Requires="v">
                <p:oleObj spid="_x0000_s113689" r:id="rId6" imgW="1892300" imgH="1460500" progId="Visio.Drawing.11">
                  <p:embed/>
                </p:oleObj>
              </mc:Choice>
              <mc:Fallback>
                <p:oleObj r:id="rId6" imgW="1892300" imgH="1460500" progId="Visio.Drawing.11">
                  <p:embed/>
                  <p:pic>
                    <p:nvPicPr>
                      <p:cNvPr id="28677" name="Object 4">
                        <a:extLst>
                          <a:ext uri="{FF2B5EF4-FFF2-40B4-BE49-F238E27FC236}">
                            <a16:creationId xmlns:a16="http://schemas.microsoft.com/office/drawing/2014/main" id="{459F894C-A304-4041-A10A-37857F7A15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150" y="2852738"/>
                        <a:ext cx="2232025"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8" name="Rectangle 7">
            <a:extLst>
              <a:ext uri="{FF2B5EF4-FFF2-40B4-BE49-F238E27FC236}">
                <a16:creationId xmlns:a16="http://schemas.microsoft.com/office/drawing/2014/main" id="{AFB2A91B-7517-AA41-8613-D007E130387F}"/>
              </a:ext>
            </a:extLst>
          </p:cNvPr>
          <p:cNvSpPr>
            <a:spLocks noChangeArrowheads="1"/>
          </p:cNvSpPr>
          <p:nvPr/>
        </p:nvSpPr>
        <p:spPr bwMode="auto">
          <a:xfrm>
            <a:off x="0"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28679" name="Object 6">
            <a:extLst>
              <a:ext uri="{FF2B5EF4-FFF2-40B4-BE49-F238E27FC236}">
                <a16:creationId xmlns:a16="http://schemas.microsoft.com/office/drawing/2014/main" id="{0DF05CA9-EA2F-904B-A9E2-F2168117FD10}"/>
              </a:ext>
            </a:extLst>
          </p:cNvPr>
          <p:cNvGraphicFramePr>
            <a:graphicFrameLocks noChangeAspect="1"/>
          </p:cNvGraphicFramePr>
          <p:nvPr/>
        </p:nvGraphicFramePr>
        <p:xfrm>
          <a:off x="5003800" y="2852738"/>
          <a:ext cx="2305050" cy="1697037"/>
        </p:xfrm>
        <a:graphic>
          <a:graphicData uri="http://schemas.openxmlformats.org/presentationml/2006/ole">
            <mc:AlternateContent xmlns:mc="http://schemas.openxmlformats.org/markup-compatibility/2006">
              <mc:Choice xmlns:v="urn:schemas-microsoft-com:vml" Requires="v">
                <p:oleObj spid="_x0000_s113690" r:id="rId8" imgW="1778000" imgH="1320800" progId="Visio.Drawing.11">
                  <p:embed/>
                </p:oleObj>
              </mc:Choice>
              <mc:Fallback>
                <p:oleObj r:id="rId8" imgW="1778000" imgH="1320800" progId="Visio.Drawing.11">
                  <p:embed/>
                  <p:pic>
                    <p:nvPicPr>
                      <p:cNvPr id="28679" name="Object 6">
                        <a:extLst>
                          <a:ext uri="{FF2B5EF4-FFF2-40B4-BE49-F238E27FC236}">
                            <a16:creationId xmlns:a16="http://schemas.microsoft.com/office/drawing/2014/main" id="{0DF05CA9-EA2F-904B-A9E2-F2168117FD1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3800" y="2852738"/>
                        <a:ext cx="2305050"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10">
            <a:extLst>
              <a:ext uri="{FF2B5EF4-FFF2-40B4-BE49-F238E27FC236}">
                <a16:creationId xmlns:a16="http://schemas.microsoft.com/office/drawing/2014/main" id="{019AE8BC-ECEC-6C46-9D07-351C70DF2569}"/>
              </a:ext>
            </a:extLst>
          </p:cNvPr>
          <p:cNvSpPr>
            <a:spLocks noChangeArrowheads="1"/>
          </p:cNvSpPr>
          <p:nvPr/>
        </p:nvSpPr>
        <p:spPr bwMode="auto">
          <a:xfrm>
            <a:off x="758825" y="198438"/>
            <a:ext cx="38115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特殊形态的二叉树</a:t>
            </a:r>
          </a:p>
        </p:txBody>
      </p:sp>
    </p:spTree>
    <p:extLst>
      <p:ext uri="{BB962C8B-B14F-4D97-AF65-F5344CB8AC3E}">
        <p14:creationId xmlns:p14="http://schemas.microsoft.com/office/powerpoint/2010/main" val="23288475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1125" name="Object 5">
            <a:extLst>
              <a:ext uri="{FF2B5EF4-FFF2-40B4-BE49-F238E27FC236}">
                <a16:creationId xmlns:a16="http://schemas.microsoft.com/office/drawing/2014/main" id="{39E5F079-A041-0C4A-AC3D-306243D9E7BA}"/>
              </a:ext>
            </a:extLst>
          </p:cNvPr>
          <p:cNvGraphicFramePr>
            <a:graphicFrameLocks/>
          </p:cNvGraphicFramePr>
          <p:nvPr/>
        </p:nvGraphicFramePr>
        <p:xfrm>
          <a:off x="250825" y="1649413"/>
          <a:ext cx="4037013" cy="2282825"/>
        </p:xfrm>
        <a:graphic>
          <a:graphicData uri="http://schemas.openxmlformats.org/presentationml/2006/ole">
            <mc:AlternateContent xmlns:mc="http://schemas.openxmlformats.org/markup-compatibility/2006">
              <mc:Choice xmlns:v="urn:schemas-microsoft-com:vml" Requires="v">
                <p:oleObj spid="_x0000_s35906" r:id="rId3" imgW="32613600" imgH="15341600" progId="Visio.Drawing.5">
                  <p:embed/>
                </p:oleObj>
              </mc:Choice>
              <mc:Fallback>
                <p:oleObj r:id="rId3" imgW="32613600" imgH="15341600" progId="Visio.Drawing.5">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649413"/>
                        <a:ext cx="4037013" cy="2282825"/>
                      </a:xfrm>
                      <a:prstGeom prst="rect">
                        <a:avLst/>
                      </a:prstGeom>
                      <a:solidFill>
                        <a:srgbClr val="E2D9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126" name="Text Box 6">
            <a:extLst>
              <a:ext uri="{FF2B5EF4-FFF2-40B4-BE49-F238E27FC236}">
                <a16:creationId xmlns:a16="http://schemas.microsoft.com/office/drawing/2014/main" id="{07A1EA8D-EF91-4EAE-BF77-CA763D47C9D4}"/>
              </a:ext>
            </a:extLst>
          </p:cNvPr>
          <p:cNvSpPr txBox="1">
            <a:spLocks noChangeArrowheads="1"/>
          </p:cNvSpPr>
          <p:nvPr/>
        </p:nvSpPr>
        <p:spPr bwMode="auto">
          <a:xfrm>
            <a:off x="250825" y="4167188"/>
            <a:ext cx="4037013" cy="2392362"/>
          </a:xfrm>
          <a:prstGeom prst="roundRect">
            <a:avLst>
              <a:gd name="adj" fmla="val 6148"/>
            </a:avLst>
          </a:prstGeom>
          <a:solidFill>
            <a:srgbClr val="E2D9EB"/>
          </a:solid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pPr>
            <a:r>
              <a:rPr kumimoji="1" lang="zh-CN" altLang="en-US" sz="2400" b="0">
                <a:solidFill>
                  <a:srgbClr val="FF3300"/>
                </a:solidFill>
                <a:ea typeface="微软雅黑" panose="020B0503020204020204" pitchFamily="34" charset="-122"/>
                <a:sym typeface="+mn-lt"/>
              </a:rPr>
              <a:t>满二叉树：</a:t>
            </a:r>
            <a:r>
              <a:rPr kumimoji="1" lang="zh-CN" altLang="en-US" sz="2400" b="0">
                <a:ea typeface="微软雅黑" panose="020B0503020204020204" pitchFamily="34" charset="-122"/>
                <a:sym typeface="+mn-lt"/>
              </a:rPr>
              <a:t>一棵深度为</a:t>
            </a:r>
            <a:r>
              <a:rPr kumimoji="1" lang="en-US" altLang="zh-TW" sz="2400" b="0" i="1">
                <a:ea typeface="微软雅黑" panose="020B0503020204020204" pitchFamily="34" charset="-122"/>
                <a:sym typeface="+mn-lt"/>
              </a:rPr>
              <a:t>k </a:t>
            </a:r>
            <a:r>
              <a:rPr kumimoji="1" lang="zh-CN" altLang="en-US" sz="2400" b="0">
                <a:ea typeface="微软雅黑" panose="020B0503020204020204" pitchFamily="34" charset="-122"/>
                <a:sym typeface="+mn-lt"/>
              </a:rPr>
              <a:t>且有</a:t>
            </a:r>
            <a:r>
              <a:rPr kumimoji="1" lang="zh-TW" altLang="en-US" sz="2400" b="0">
                <a:ea typeface="微软雅黑" panose="020B0503020204020204" pitchFamily="34" charset="-122"/>
                <a:sym typeface="+mn-lt"/>
              </a:rPr>
              <a:t>2</a:t>
            </a:r>
            <a:r>
              <a:rPr kumimoji="1" lang="en-US" altLang="zh-CN" sz="2400" b="0" i="1" baseline="30000">
                <a:ea typeface="微软雅黑" panose="020B0503020204020204" pitchFamily="34" charset="-122"/>
                <a:sym typeface="+mn-lt"/>
              </a:rPr>
              <a:t>k</a:t>
            </a:r>
            <a:r>
              <a:rPr kumimoji="1" lang="en-US" altLang="zh-TW" sz="2400" b="0">
                <a:ea typeface="微软雅黑" panose="020B0503020204020204" pitchFamily="34" charset="-122"/>
                <a:sym typeface="+mn-lt"/>
              </a:rPr>
              <a:t> -1</a:t>
            </a:r>
            <a:r>
              <a:rPr kumimoji="1" lang="zh-CN" altLang="en-US" sz="2400" b="0">
                <a:ea typeface="微软雅黑" panose="020B0503020204020204" pitchFamily="34" charset="-122"/>
                <a:sym typeface="+mn-lt"/>
              </a:rPr>
              <a:t>个结点的二叉树。</a:t>
            </a:r>
            <a:r>
              <a:rPr kumimoji="1" lang="zh-CN" altLang="en-US" sz="2400" b="0">
                <a:solidFill>
                  <a:schemeClr val="accent2"/>
                </a:solidFill>
                <a:ea typeface="微软雅黑" panose="020B0503020204020204" pitchFamily="34" charset="-122"/>
                <a:sym typeface="+mn-lt"/>
              </a:rPr>
              <a:t>（特点：每层都“充满”了结点）</a:t>
            </a:r>
            <a:endParaRPr kumimoji="1" lang="en-US" altLang="zh-CN" sz="2400" b="0">
              <a:ea typeface="微软雅黑" panose="020B0503020204020204" pitchFamily="34" charset="-122"/>
              <a:sym typeface="+mn-lt"/>
            </a:endParaRPr>
          </a:p>
          <a:p>
            <a:pPr eaLnBrk="1" hangingPunct="1">
              <a:lnSpc>
                <a:spcPct val="125000"/>
              </a:lnSpc>
            </a:pPr>
            <a:endParaRPr kumimoji="1" lang="en-US" altLang="zh-CN" sz="1000" b="0">
              <a:solidFill>
                <a:schemeClr val="accent2"/>
              </a:solidFill>
              <a:ea typeface="微软雅黑" panose="020B0503020204020204" pitchFamily="34" charset="-122"/>
              <a:sym typeface="+mn-lt"/>
            </a:endParaRPr>
          </a:p>
          <a:p>
            <a:pPr eaLnBrk="1" hangingPunct="1">
              <a:lnSpc>
                <a:spcPct val="125000"/>
              </a:lnSpc>
            </a:pPr>
            <a:endParaRPr kumimoji="1" lang="zh-CN" altLang="en-US" sz="1000" b="0">
              <a:solidFill>
                <a:schemeClr val="accent2"/>
              </a:solidFill>
              <a:ea typeface="微软雅黑" panose="020B0503020204020204" pitchFamily="34" charset="-122"/>
              <a:sym typeface="+mn-lt"/>
            </a:endParaRPr>
          </a:p>
        </p:txBody>
      </p:sp>
      <p:graphicFrame>
        <p:nvGraphicFramePr>
          <p:cNvPr id="901128" name="Object 8">
            <a:extLst>
              <a:ext uri="{FF2B5EF4-FFF2-40B4-BE49-F238E27FC236}">
                <a16:creationId xmlns:a16="http://schemas.microsoft.com/office/drawing/2014/main" id="{9BD2FE43-CACA-8D4F-8D1D-EA9349877449}"/>
              </a:ext>
            </a:extLst>
          </p:cNvPr>
          <p:cNvGraphicFramePr>
            <a:graphicFrameLocks/>
          </p:cNvGraphicFramePr>
          <p:nvPr/>
        </p:nvGraphicFramePr>
        <p:xfrm>
          <a:off x="4724400" y="1649413"/>
          <a:ext cx="4138613" cy="2282825"/>
        </p:xfrm>
        <a:graphic>
          <a:graphicData uri="http://schemas.openxmlformats.org/presentationml/2006/ole">
            <mc:AlternateContent xmlns:mc="http://schemas.openxmlformats.org/markup-compatibility/2006">
              <mc:Choice xmlns:v="urn:schemas-microsoft-com:vml" Requires="v">
                <p:oleObj spid="_x0000_s35907" r:id="rId5" imgW="30454600" imgH="15341600" progId="Visio.Drawing.5">
                  <p:embed/>
                </p:oleObj>
              </mc:Choice>
              <mc:Fallback>
                <p:oleObj r:id="rId5" imgW="30454600" imgH="15341600" progId="Visio.Drawing.5">
                  <p:embed/>
                  <p:pic>
                    <p:nvPicPr>
                      <p:cNvPr id="0" name="Object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1649413"/>
                        <a:ext cx="4138613" cy="228282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6" name="Rectangle 10">
            <a:extLst>
              <a:ext uri="{FF2B5EF4-FFF2-40B4-BE49-F238E27FC236}">
                <a16:creationId xmlns:a16="http://schemas.microsoft.com/office/drawing/2014/main" id="{041644C5-0B23-421F-AFB8-CC2815420956}"/>
              </a:ext>
            </a:extLst>
          </p:cNvPr>
          <p:cNvSpPr>
            <a:spLocks noChangeArrowheads="1"/>
          </p:cNvSpPr>
          <p:nvPr/>
        </p:nvSpPr>
        <p:spPr bwMode="auto">
          <a:xfrm>
            <a:off x="758825" y="198438"/>
            <a:ext cx="38115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特殊形态的二叉树</a:t>
            </a:r>
          </a:p>
        </p:txBody>
      </p:sp>
      <p:sp>
        <p:nvSpPr>
          <p:cNvPr id="901132" name="Rectangle 12">
            <a:extLst>
              <a:ext uri="{FF2B5EF4-FFF2-40B4-BE49-F238E27FC236}">
                <a16:creationId xmlns:a16="http://schemas.microsoft.com/office/drawing/2014/main" id="{05574567-274D-438D-B5B9-CF216ABB2DA5}"/>
              </a:ext>
            </a:extLst>
          </p:cNvPr>
          <p:cNvSpPr>
            <a:spLocks noChangeArrowheads="1"/>
          </p:cNvSpPr>
          <p:nvPr/>
        </p:nvSpPr>
        <p:spPr bwMode="auto">
          <a:xfrm>
            <a:off x="4724400" y="4167188"/>
            <a:ext cx="4138613" cy="2357437"/>
          </a:xfrm>
          <a:prstGeom prst="roundRect">
            <a:avLst>
              <a:gd name="adj" fmla="val 3199"/>
            </a:avLst>
          </a:prstGeom>
          <a:solidFill>
            <a:srgbClr val="EBEBEB"/>
          </a:solidFill>
          <a:ln>
            <a:noFill/>
          </a:ln>
        </p:spPr>
        <p:txBody>
          <a:bodyPr lIns="92075" tIns="46038" rIns="92075" bIns="46038"/>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2400" b="0">
                <a:solidFill>
                  <a:srgbClr val="FF3300"/>
                </a:solidFill>
                <a:ea typeface="微软雅黑" panose="020B0503020204020204" pitchFamily="34" charset="-122"/>
                <a:sym typeface="+mn-lt"/>
              </a:rPr>
              <a:t>完全二叉树：</a:t>
            </a:r>
            <a:r>
              <a:rPr lang="zh-CN" altLang="en-US" sz="2400" b="0">
                <a:ea typeface="微软雅黑" panose="020B0503020204020204" pitchFamily="34" charset="-122"/>
                <a:sym typeface="+mn-lt"/>
              </a:rPr>
              <a:t>深度为</a:t>
            </a:r>
            <a:r>
              <a:rPr lang="en-US" altLang="zh-CN" sz="2400" b="0" i="1">
                <a:ea typeface="微软雅黑" panose="020B0503020204020204" pitchFamily="34" charset="-122"/>
                <a:sym typeface="+mn-lt"/>
              </a:rPr>
              <a:t>k </a:t>
            </a:r>
            <a:r>
              <a:rPr lang="zh-CN" altLang="en-US" sz="2400" b="0">
                <a:ea typeface="微软雅黑" panose="020B0503020204020204" pitchFamily="34" charset="-122"/>
                <a:sym typeface="+mn-lt"/>
              </a:rPr>
              <a:t>的</a:t>
            </a:r>
            <a:r>
              <a:rPr lang="zh-CN" altLang="en-US" sz="2400" b="0" i="1">
                <a:ea typeface="微软雅黑" panose="020B0503020204020204" pitchFamily="34" charset="-122"/>
                <a:sym typeface="+mn-lt"/>
              </a:rPr>
              <a:t>，</a:t>
            </a:r>
            <a:r>
              <a:rPr lang="zh-CN" altLang="en-US" sz="2400" b="0">
                <a:ea typeface="微软雅黑" panose="020B0503020204020204" pitchFamily="34" charset="-122"/>
                <a:sym typeface="+mn-lt"/>
              </a:rPr>
              <a:t>有</a:t>
            </a:r>
            <a:r>
              <a:rPr lang="en-US" altLang="zh-CN" sz="2400" b="0" i="1">
                <a:ea typeface="微软雅黑" panose="020B0503020204020204" pitchFamily="34" charset="-122"/>
                <a:sym typeface="+mn-lt"/>
              </a:rPr>
              <a:t>n</a:t>
            </a:r>
            <a:r>
              <a:rPr lang="zh-CN" altLang="en-US" sz="2400" b="0">
                <a:ea typeface="微软雅黑" panose="020B0503020204020204" pitchFamily="34" charset="-122"/>
                <a:sym typeface="+mn-lt"/>
              </a:rPr>
              <a:t>个结点的二叉树，当且仅当其每一个结点都与深度为</a:t>
            </a:r>
            <a:r>
              <a:rPr lang="en-US" altLang="zh-CN" sz="2400" b="0" i="1">
                <a:ea typeface="微软雅黑" panose="020B0503020204020204" pitchFamily="34" charset="-122"/>
                <a:sym typeface="+mn-lt"/>
              </a:rPr>
              <a:t>k </a:t>
            </a:r>
            <a:r>
              <a:rPr lang="zh-CN" altLang="en-US" sz="2400" b="0">
                <a:ea typeface="微软雅黑" panose="020B0503020204020204" pitchFamily="34" charset="-122"/>
                <a:sym typeface="+mn-lt"/>
              </a:rPr>
              <a:t>的满二叉树中编号从</a:t>
            </a:r>
            <a:r>
              <a:rPr lang="en-US" altLang="zh-CN" sz="2400" b="0">
                <a:ea typeface="微软雅黑" panose="020B0503020204020204" pitchFamily="34" charset="-122"/>
                <a:sym typeface="+mn-lt"/>
              </a:rPr>
              <a:t>1</a:t>
            </a:r>
            <a:r>
              <a:rPr lang="zh-CN" altLang="en-US" sz="2400" b="0">
                <a:ea typeface="微软雅黑" panose="020B0503020204020204" pitchFamily="34" charset="-122"/>
                <a:sym typeface="+mn-lt"/>
              </a:rPr>
              <a:t>至</a:t>
            </a:r>
            <a:r>
              <a:rPr lang="en-US" altLang="zh-CN" sz="2400" b="0" i="1">
                <a:ea typeface="微软雅黑" panose="020B0503020204020204" pitchFamily="34" charset="-122"/>
                <a:sym typeface="+mn-lt"/>
              </a:rPr>
              <a:t>n</a:t>
            </a:r>
            <a:r>
              <a:rPr lang="zh-CN" altLang="en-US" sz="2400" b="0">
                <a:ea typeface="微软雅黑" panose="020B0503020204020204" pitchFamily="34" charset="-122"/>
                <a:sym typeface="+mn-lt"/>
              </a:rPr>
              <a:t>的结点</a:t>
            </a:r>
            <a:r>
              <a:rPr lang="zh-CN" altLang="en-US" sz="2400" b="0">
                <a:solidFill>
                  <a:schemeClr val="accent2"/>
                </a:solidFill>
                <a:ea typeface="微软雅黑" panose="020B0503020204020204" pitchFamily="34" charset="-122"/>
                <a:sym typeface="+mn-lt"/>
              </a:rPr>
              <a:t>一一对应</a:t>
            </a:r>
          </a:p>
        </p:txBody>
      </p:sp>
      <p:sp>
        <p:nvSpPr>
          <p:cNvPr id="901134" name="AutoShape 14">
            <a:extLst>
              <a:ext uri="{FF2B5EF4-FFF2-40B4-BE49-F238E27FC236}">
                <a16:creationId xmlns:a16="http://schemas.microsoft.com/office/drawing/2014/main" id="{02A62842-C49D-4BA8-AF7D-1DBAA52253B2}"/>
              </a:ext>
            </a:extLst>
          </p:cNvPr>
          <p:cNvSpPr>
            <a:spLocks noChangeArrowheads="1"/>
          </p:cNvSpPr>
          <p:nvPr/>
        </p:nvSpPr>
        <p:spPr bwMode="auto">
          <a:xfrm>
            <a:off x="3484563" y="981075"/>
            <a:ext cx="5378450" cy="482600"/>
          </a:xfrm>
          <a:prstGeom prst="wedgeRoundRectCallout">
            <a:avLst>
              <a:gd name="adj1" fmla="val -8571"/>
              <a:gd name="adj2" fmla="val 101545"/>
              <a:gd name="adj3" fmla="val 16667"/>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zh-CN" altLang="en-US" sz="2000" b="0">
                <a:ea typeface="微软雅黑" panose="020B0503020204020204" pitchFamily="34" charset="-122"/>
                <a:sym typeface="+mn-lt"/>
              </a:rPr>
              <a:t>只有最后一层叶子不满，且全部集中在左边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01125"/>
                                        </p:tgtEl>
                                        <p:attrNameLst>
                                          <p:attrName>style.visibility</p:attrName>
                                        </p:attrNameLst>
                                      </p:cBhvr>
                                      <p:to>
                                        <p:strVal val="visible"/>
                                      </p:to>
                                    </p:set>
                                    <p:anim calcmode="lin" valueType="num">
                                      <p:cBhvr additive="base">
                                        <p:cTn id="7" dur="500" fill="hold"/>
                                        <p:tgtEl>
                                          <p:spTgt spid="901125"/>
                                        </p:tgtEl>
                                        <p:attrNameLst>
                                          <p:attrName>ppt_x</p:attrName>
                                        </p:attrNameLst>
                                      </p:cBhvr>
                                      <p:tavLst>
                                        <p:tav tm="0">
                                          <p:val>
                                            <p:strVal val="#ppt_x"/>
                                          </p:val>
                                        </p:tav>
                                        <p:tav tm="100000">
                                          <p:val>
                                            <p:strVal val="#ppt_x"/>
                                          </p:val>
                                        </p:tav>
                                      </p:tavLst>
                                    </p:anim>
                                    <p:anim calcmode="lin" valueType="num">
                                      <p:cBhvr additive="base">
                                        <p:cTn id="8" dur="500" fill="hold"/>
                                        <p:tgtEl>
                                          <p:spTgt spid="90112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01126"/>
                                        </p:tgtEl>
                                        <p:attrNameLst>
                                          <p:attrName>style.visibility</p:attrName>
                                        </p:attrNameLst>
                                      </p:cBhvr>
                                      <p:to>
                                        <p:strVal val="visible"/>
                                      </p:to>
                                    </p:set>
                                    <p:animEffect transition="in" filter="box(in)">
                                      <p:cBhvr>
                                        <p:cTn id="13" dur="500"/>
                                        <p:tgtEl>
                                          <p:spTgt spid="90112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901128"/>
                                        </p:tgtEl>
                                        <p:attrNameLst>
                                          <p:attrName>style.visibility</p:attrName>
                                        </p:attrNameLst>
                                      </p:cBhvr>
                                      <p:to>
                                        <p:strVal val="visible"/>
                                      </p:to>
                                    </p:set>
                                    <p:anim calcmode="lin" valueType="num">
                                      <p:cBhvr additive="base">
                                        <p:cTn id="18" dur="500" fill="hold"/>
                                        <p:tgtEl>
                                          <p:spTgt spid="901128"/>
                                        </p:tgtEl>
                                        <p:attrNameLst>
                                          <p:attrName>ppt_x</p:attrName>
                                        </p:attrNameLst>
                                      </p:cBhvr>
                                      <p:tavLst>
                                        <p:tav tm="0">
                                          <p:val>
                                            <p:strVal val="#ppt_x"/>
                                          </p:val>
                                        </p:tav>
                                        <p:tav tm="100000">
                                          <p:val>
                                            <p:strVal val="#ppt_x"/>
                                          </p:val>
                                        </p:tav>
                                      </p:tavLst>
                                    </p:anim>
                                    <p:anim calcmode="lin" valueType="num">
                                      <p:cBhvr additive="base">
                                        <p:cTn id="19" dur="500" fill="hold"/>
                                        <p:tgtEl>
                                          <p:spTgt spid="90112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901132"/>
                                        </p:tgtEl>
                                        <p:attrNameLst>
                                          <p:attrName>style.visibility</p:attrName>
                                        </p:attrNameLst>
                                      </p:cBhvr>
                                      <p:to>
                                        <p:strVal val="visible"/>
                                      </p:to>
                                    </p:set>
                                    <p:animEffect transition="in" filter="box(in)">
                                      <p:cBhvr>
                                        <p:cTn id="24" dur="500"/>
                                        <p:tgtEl>
                                          <p:spTgt spid="90113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901134"/>
                                        </p:tgtEl>
                                        <p:attrNameLst>
                                          <p:attrName>style.visibility</p:attrName>
                                        </p:attrNameLst>
                                      </p:cBhvr>
                                      <p:to>
                                        <p:strVal val="visible"/>
                                      </p:to>
                                    </p:set>
                                    <p:animEffect transition="in" filter="diamond(in)">
                                      <p:cBhvr>
                                        <p:cTn id="29" dur="2000"/>
                                        <p:tgtEl>
                                          <p:spTgt spid="901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26" grpId="0" animBg="1"/>
      <p:bldP spid="901132" grpId="0" animBg="1"/>
      <p:bldP spid="9011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9">
            <a:extLst>
              <a:ext uri="{FF2B5EF4-FFF2-40B4-BE49-F238E27FC236}">
                <a16:creationId xmlns:a16="http://schemas.microsoft.com/office/drawing/2014/main" id="{7B40D538-3CE2-6B49-8351-59EA0065AC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圆角 16">
            <a:extLst>
              <a:ext uri="{FF2B5EF4-FFF2-40B4-BE49-F238E27FC236}">
                <a16:creationId xmlns:a16="http://schemas.microsoft.com/office/drawing/2014/main" id="{201C27D1-AD4B-4BB9-B40E-F4094ADBB7C0}"/>
              </a:ext>
            </a:extLst>
          </p:cNvPr>
          <p:cNvSpPr>
            <a:spLocks noChangeArrowheads="1"/>
          </p:cNvSpPr>
          <p:nvPr/>
        </p:nvSpPr>
        <p:spPr bwMode="auto">
          <a:xfrm>
            <a:off x="2444750" y="2205038"/>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526B54A0-8C26-4FB3-97E1-6778E33AAE13}"/>
              </a:ext>
            </a:extLst>
          </p:cNvPr>
          <p:cNvSpPr>
            <a:spLocks noChangeArrowheads="1"/>
          </p:cNvSpPr>
          <p:nvPr/>
        </p:nvSpPr>
        <p:spPr bwMode="auto">
          <a:xfrm>
            <a:off x="1500188" y="2205038"/>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E30EAB2C-4DF4-423F-830F-E2F52B7C9794}"/>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0DF88233-D47A-4286-B590-E97BCECC492F}"/>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729215BC-6719-41A8-B1B2-B205F79ACE48}"/>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AAC173F9-0804-4614-8A8E-E973B159AF79}"/>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solidFill>
                  <a:srgbClr val="FEFFFF"/>
                </a:solidFill>
                <a:latin typeface="+mn-lt"/>
                <a:ea typeface="+mn-ea"/>
                <a:cs typeface="+mn-ea"/>
                <a:sym typeface="+mn-lt"/>
              </a:rPr>
              <a:t>5.1</a:t>
            </a:r>
            <a:endParaRPr lang="zh-CN" altLang="en-US" sz="2400" b="0" dirty="0">
              <a:solidFill>
                <a:srgbClr val="FEFFFF"/>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5.2</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5.3</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5.4</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5.5</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BC56F6DD-0A75-45DB-9CFD-55E6CBA610F4}"/>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solidFill>
                  <a:srgbClr val="FEFFFF"/>
                </a:solidFill>
                <a:ea typeface="微软雅黑" panose="020B0503020204020204" pitchFamily="34" charset="-122"/>
                <a:sym typeface="+mn-lt"/>
              </a:rPr>
              <a:t>树和二叉树的定义</a:t>
            </a:r>
          </a:p>
          <a:p>
            <a:pPr>
              <a:lnSpc>
                <a:spcPct val="150000"/>
              </a:lnSpc>
            </a:pPr>
            <a:r>
              <a:rPr lang="zh-CN" altLang="en-US" sz="2400" b="0">
                <a:solidFill>
                  <a:srgbClr val="0D0D0D"/>
                </a:solidFill>
                <a:ea typeface="微软雅黑" panose="020B0503020204020204" pitchFamily="34" charset="-122"/>
                <a:sym typeface="+mn-lt"/>
              </a:rPr>
              <a:t>案例引入</a:t>
            </a:r>
          </a:p>
          <a:p>
            <a:pPr>
              <a:lnSpc>
                <a:spcPct val="150000"/>
              </a:lnSpc>
            </a:pPr>
            <a:r>
              <a:rPr lang="zh-CN" altLang="en-US" sz="2400" b="0">
                <a:solidFill>
                  <a:srgbClr val="0D0D0D"/>
                </a:solidFill>
                <a:ea typeface="微软雅黑" panose="020B0503020204020204" pitchFamily="34" charset="-122"/>
                <a:sym typeface="+mn-lt"/>
              </a:rPr>
              <a:t>树和二叉树的抽象数据类型定义</a:t>
            </a:r>
          </a:p>
          <a:p>
            <a:pPr>
              <a:lnSpc>
                <a:spcPct val="150000"/>
              </a:lnSpc>
            </a:pPr>
            <a:r>
              <a:rPr lang="zh-CN" altLang="en-US" sz="2400" b="0">
                <a:solidFill>
                  <a:srgbClr val="0D0D0D"/>
                </a:solidFill>
                <a:ea typeface="微软雅黑" panose="020B0503020204020204" pitchFamily="34" charset="-122"/>
                <a:sym typeface="+mn-lt"/>
              </a:rPr>
              <a:t>二叉树的性质和存储结构</a:t>
            </a:r>
          </a:p>
          <a:p>
            <a:pPr>
              <a:lnSpc>
                <a:spcPct val="150000"/>
              </a:lnSpc>
            </a:pPr>
            <a:r>
              <a:rPr lang="zh-CN" altLang="en-US" sz="2400" b="0">
                <a:solidFill>
                  <a:srgbClr val="0D0D0D"/>
                </a:solidFill>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F8305170-13B1-4788-915A-803646B2D71F}"/>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8" name="Text Box 4">
            <a:extLst>
              <a:ext uri="{FF2B5EF4-FFF2-40B4-BE49-F238E27FC236}">
                <a16:creationId xmlns:a16="http://schemas.microsoft.com/office/drawing/2014/main" id="{93146EB1-5A50-4928-B58A-52FE6AD64866}"/>
              </a:ext>
            </a:extLst>
          </p:cNvPr>
          <p:cNvSpPr txBox="1">
            <a:spLocks noChangeArrowheads="1"/>
          </p:cNvSpPr>
          <p:nvPr/>
        </p:nvSpPr>
        <p:spPr bwMode="auto">
          <a:xfrm>
            <a:off x="327025" y="1265238"/>
            <a:ext cx="8534400" cy="1658937"/>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eaLnBrk="1" hangingPunct="1">
              <a:lnSpc>
                <a:spcPct val="125000"/>
              </a:lnSpc>
              <a:buFont typeface="Arial" panose="020B0604020202020204" pitchFamily="34" charset="0"/>
              <a:buNone/>
            </a:pPr>
            <a:r>
              <a:rPr lang="zh-CN" altLang="en-US" b="0">
                <a:ea typeface="微软雅黑" panose="020B0503020204020204" pitchFamily="34" charset="-122"/>
                <a:sym typeface="+mn-lt"/>
              </a:rPr>
              <a:t>满二叉树是叶子一个也不少的树，而完全二叉树虽然前</a:t>
            </a:r>
            <a:r>
              <a:rPr lang="en-US" altLang="zh-CN" b="0">
                <a:ea typeface="微软雅黑" panose="020B0503020204020204" pitchFamily="34" charset="-122"/>
                <a:sym typeface="+mn-lt"/>
              </a:rPr>
              <a:t>n-1</a:t>
            </a:r>
            <a:r>
              <a:rPr lang="zh-CN" altLang="en-US" b="0">
                <a:ea typeface="微软雅黑" panose="020B0503020204020204" pitchFamily="34" charset="-122"/>
                <a:sym typeface="+mn-lt"/>
              </a:rPr>
              <a:t>层是满的，但最底层却允许在右边缺少连续若干个结点。</a:t>
            </a:r>
            <a:r>
              <a:rPr lang="zh-CN" altLang="en-US" b="0">
                <a:solidFill>
                  <a:srgbClr val="FF3300"/>
                </a:solidFill>
                <a:ea typeface="微软雅黑" panose="020B0503020204020204" pitchFamily="34" charset="-122"/>
                <a:sym typeface="+mn-lt"/>
              </a:rPr>
              <a:t>满二叉树是完全二叉树的一个特例。</a:t>
            </a:r>
          </a:p>
        </p:txBody>
      </p:sp>
      <p:graphicFrame>
        <p:nvGraphicFramePr>
          <p:cNvPr id="36867" name="Object 5">
            <a:extLst>
              <a:ext uri="{FF2B5EF4-FFF2-40B4-BE49-F238E27FC236}">
                <a16:creationId xmlns:a16="http://schemas.microsoft.com/office/drawing/2014/main" id="{C3260B1B-4ED4-084A-B759-DB30B88BC406}"/>
              </a:ext>
            </a:extLst>
          </p:cNvPr>
          <p:cNvGraphicFramePr>
            <a:graphicFrameLocks/>
          </p:cNvGraphicFramePr>
          <p:nvPr/>
        </p:nvGraphicFramePr>
        <p:xfrm>
          <a:off x="331788" y="3279775"/>
          <a:ext cx="4243387" cy="2713038"/>
        </p:xfrm>
        <a:graphic>
          <a:graphicData uri="http://schemas.openxmlformats.org/presentationml/2006/ole">
            <mc:AlternateContent xmlns:mc="http://schemas.openxmlformats.org/markup-compatibility/2006">
              <mc:Choice xmlns:v="urn:schemas-microsoft-com:vml" Requires="v">
                <p:oleObj spid="_x0000_s36928" r:id="rId3" imgW="32613600" imgH="15341600" progId="Visio.Drawing.5">
                  <p:embed/>
                </p:oleObj>
              </mc:Choice>
              <mc:Fallback>
                <p:oleObj r:id="rId3" imgW="32613600" imgH="15341600" progId="Visio.Drawing.5">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788" y="3279775"/>
                        <a:ext cx="4243387" cy="2713038"/>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68" name="Object 6">
            <a:extLst>
              <a:ext uri="{FF2B5EF4-FFF2-40B4-BE49-F238E27FC236}">
                <a16:creationId xmlns:a16="http://schemas.microsoft.com/office/drawing/2014/main" id="{8D824C85-E702-A747-AE6D-A080A26E074D}"/>
              </a:ext>
            </a:extLst>
          </p:cNvPr>
          <p:cNvGraphicFramePr>
            <a:graphicFrameLocks/>
          </p:cNvGraphicFramePr>
          <p:nvPr/>
        </p:nvGraphicFramePr>
        <p:xfrm>
          <a:off x="4856163" y="3279775"/>
          <a:ext cx="4005262" cy="2646363"/>
        </p:xfrm>
        <a:graphic>
          <a:graphicData uri="http://schemas.openxmlformats.org/presentationml/2006/ole">
            <mc:AlternateContent xmlns:mc="http://schemas.openxmlformats.org/markup-compatibility/2006">
              <mc:Choice xmlns:v="urn:schemas-microsoft-com:vml" Requires="v">
                <p:oleObj spid="_x0000_s36929" r:id="rId5" imgW="30454600" imgH="15341600" progId="Visio.Drawing.5">
                  <p:embed/>
                </p:oleObj>
              </mc:Choice>
              <mc:Fallback>
                <p:oleObj r:id="rId5" imgW="30454600" imgH="15341600" progId="Visio.Drawing.5">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6163" y="3279775"/>
                        <a:ext cx="4005262" cy="2646363"/>
                      </a:xfrm>
                      <a:prstGeom prst="rect">
                        <a:avLst/>
                      </a:prstGeom>
                      <a:solidFill>
                        <a:srgbClr val="A5A5E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0" name="Rectangle 7">
            <a:extLst>
              <a:ext uri="{FF2B5EF4-FFF2-40B4-BE49-F238E27FC236}">
                <a16:creationId xmlns:a16="http://schemas.microsoft.com/office/drawing/2014/main" id="{65E36FD4-6601-4CFB-81D8-FC8FE069F8B3}"/>
              </a:ext>
            </a:extLst>
          </p:cNvPr>
          <p:cNvSpPr>
            <a:spLocks noChangeArrowheads="1"/>
          </p:cNvSpPr>
          <p:nvPr/>
        </p:nvSpPr>
        <p:spPr bwMode="auto">
          <a:xfrm>
            <a:off x="889000" y="219075"/>
            <a:ext cx="60452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满二叉树和完全二叉树的区别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214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4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椭圆 6">
            <a:extLst>
              <a:ext uri="{FF2B5EF4-FFF2-40B4-BE49-F238E27FC236}">
                <a16:creationId xmlns:a16="http://schemas.microsoft.com/office/drawing/2014/main" id="{EAB74B05-2D37-A149-8927-B74F7032DAFA}"/>
              </a:ext>
            </a:extLst>
          </p:cNvPr>
          <p:cNvSpPr>
            <a:spLocks noChangeArrowheads="1"/>
          </p:cNvSpPr>
          <p:nvPr/>
        </p:nvSpPr>
        <p:spPr bwMode="auto">
          <a:xfrm>
            <a:off x="979488" y="4559300"/>
            <a:ext cx="95250"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37891" name="Rectangle 5">
            <a:extLst>
              <a:ext uri="{FF2B5EF4-FFF2-40B4-BE49-F238E27FC236}">
                <a16:creationId xmlns:a16="http://schemas.microsoft.com/office/drawing/2014/main" id="{19A744B3-5079-4CC8-A460-0430FAC82F2F}"/>
              </a:ext>
            </a:extLst>
          </p:cNvPr>
          <p:cNvSpPr>
            <a:spLocks noChangeArrowheads="1"/>
          </p:cNvSpPr>
          <p:nvPr/>
        </p:nvSpPr>
        <p:spPr bwMode="auto">
          <a:xfrm>
            <a:off x="900113" y="131763"/>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a:solidFill>
                  <a:schemeClr val="bg1"/>
                </a:solidFill>
                <a:latin typeface="+mj-lt"/>
                <a:ea typeface="微软雅黑" panose="020B0503020204020204" pitchFamily="34" charset="-122"/>
                <a:cs typeface="+mj-cs"/>
                <a:sym typeface="+mn-lt"/>
              </a:rPr>
              <a:t>练习</a:t>
            </a:r>
          </a:p>
        </p:txBody>
      </p:sp>
      <p:sp>
        <p:nvSpPr>
          <p:cNvPr id="37892" name="椭圆 6">
            <a:extLst>
              <a:ext uri="{FF2B5EF4-FFF2-40B4-BE49-F238E27FC236}">
                <a16:creationId xmlns:a16="http://schemas.microsoft.com/office/drawing/2014/main" id="{ACC53632-32DC-D645-B1F0-0CFFE52E8E57}"/>
              </a:ext>
            </a:extLst>
          </p:cNvPr>
          <p:cNvSpPr>
            <a:spLocks noChangeArrowheads="1"/>
          </p:cNvSpPr>
          <p:nvPr/>
        </p:nvSpPr>
        <p:spPr bwMode="auto">
          <a:xfrm>
            <a:off x="309563" y="4568825"/>
            <a:ext cx="95250"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37893" name="椭圆 11">
            <a:extLst>
              <a:ext uri="{FF2B5EF4-FFF2-40B4-BE49-F238E27FC236}">
                <a16:creationId xmlns:a16="http://schemas.microsoft.com/office/drawing/2014/main" id="{CA3899D5-35FF-3E47-842E-2C142CC3A1E3}"/>
              </a:ext>
            </a:extLst>
          </p:cNvPr>
          <p:cNvSpPr>
            <a:spLocks noChangeArrowheads="1"/>
          </p:cNvSpPr>
          <p:nvPr/>
        </p:nvSpPr>
        <p:spPr bwMode="auto">
          <a:xfrm>
            <a:off x="304800" y="2201863"/>
            <a:ext cx="96838"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18" name="矩形 17">
            <a:extLst>
              <a:ext uri="{FF2B5EF4-FFF2-40B4-BE49-F238E27FC236}">
                <a16:creationId xmlns:a16="http://schemas.microsoft.com/office/drawing/2014/main" id="{81987496-56A3-4E39-803D-705DB7330867}"/>
              </a:ext>
            </a:extLst>
          </p:cNvPr>
          <p:cNvSpPr>
            <a:spLocks noChangeArrowheads="1"/>
          </p:cNvSpPr>
          <p:nvPr/>
        </p:nvSpPr>
        <p:spPr bwMode="auto">
          <a:xfrm>
            <a:off x="3175" y="2312988"/>
            <a:ext cx="9140825" cy="233997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248000" rIns="252000" anchor="ctr"/>
          <a:lstStyle/>
          <a:p>
            <a:pPr algn="just" eaLnBrk="1" hangingPunct="1">
              <a:lnSpc>
                <a:spcPct val="130000"/>
              </a:lnSpc>
              <a:spcBef>
                <a:spcPts val="600"/>
              </a:spcBef>
              <a:spcAft>
                <a:spcPts val="600"/>
              </a:spcAft>
              <a:defRPr/>
            </a:pPr>
            <a:endParaRPr lang="zh-CN" altLang="en-US" dirty="0">
              <a:solidFill>
                <a:schemeClr val="tx1">
                  <a:lumMod val="65000"/>
                  <a:lumOff val="35000"/>
                </a:schemeClr>
              </a:solidFill>
              <a:latin typeface="微软雅黑" pitchFamily="34" charset="-122"/>
              <a:ea typeface="微软雅黑" pitchFamily="34" charset="-122"/>
              <a:cs typeface="+mn-cs"/>
            </a:endParaRPr>
          </a:p>
        </p:txBody>
      </p:sp>
      <p:sp>
        <p:nvSpPr>
          <p:cNvPr id="37895" name="圆角矩形 15">
            <a:extLst>
              <a:ext uri="{FF2B5EF4-FFF2-40B4-BE49-F238E27FC236}">
                <a16:creationId xmlns:a16="http://schemas.microsoft.com/office/drawing/2014/main" id="{54801835-1046-6643-9BD0-7A2E1825820F}"/>
              </a:ext>
            </a:extLst>
          </p:cNvPr>
          <p:cNvSpPr>
            <a:spLocks noChangeArrowheads="1"/>
          </p:cNvSpPr>
          <p:nvPr/>
        </p:nvSpPr>
        <p:spPr bwMode="auto">
          <a:xfrm>
            <a:off x="334963" y="2198688"/>
            <a:ext cx="492125" cy="2525712"/>
          </a:xfrm>
          <a:custGeom>
            <a:avLst/>
            <a:gdLst>
              <a:gd name="T0" fmla="*/ 2344 w 738285"/>
              <a:gd name="T1" fmla="*/ 2443 h 4248500"/>
              <a:gd name="T2" fmla="*/ 325 w 738285"/>
              <a:gd name="T3" fmla="*/ 1 h 4248500"/>
              <a:gd name="T4" fmla="*/ 16375 w 738285"/>
              <a:gd name="T5" fmla="*/ 1 h 4248500"/>
              <a:gd name="T6" fmla="*/ 19181 w 738285"/>
              <a:gd name="T7" fmla="*/ 1806 h 4248500"/>
              <a:gd name="T8" fmla="*/ 19181 w 738285"/>
              <a:gd name="T9" fmla="*/ 69218 h 4248500"/>
              <a:gd name="T10" fmla="*/ 16375 w 738285"/>
              <a:gd name="T11" fmla="*/ 71024 h 4248500"/>
              <a:gd name="T12" fmla="*/ 943 w 738285"/>
              <a:gd name="T13" fmla="*/ 71024 h 4248500"/>
              <a:gd name="T14" fmla="*/ 2344 w 738285"/>
              <a:gd name="T15" fmla="*/ 69218 h 4248500"/>
              <a:gd name="T16" fmla="*/ 2344 w 738285"/>
              <a:gd name="T17" fmla="*/ 2443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eaVert" lIns="72000" tIns="0" rIns="0" bIns="0" anchor="ctr"/>
          <a:lstStyle/>
          <a:p>
            <a:endParaRPr lang="en-US"/>
          </a:p>
        </p:txBody>
      </p:sp>
      <p:sp>
        <p:nvSpPr>
          <p:cNvPr id="2" name="Rectangle 4">
            <a:extLst>
              <a:ext uri="{FF2B5EF4-FFF2-40B4-BE49-F238E27FC236}">
                <a16:creationId xmlns:a16="http://schemas.microsoft.com/office/drawing/2014/main" id="{293930EE-9459-49BE-BE1D-3A6CEFA9BC89}"/>
              </a:ext>
            </a:extLst>
          </p:cNvPr>
          <p:cNvSpPr>
            <a:spLocks noChangeArrowheads="1"/>
          </p:cNvSpPr>
          <p:nvPr/>
        </p:nvSpPr>
        <p:spPr bwMode="auto">
          <a:xfrm>
            <a:off x="1674813" y="2924175"/>
            <a:ext cx="73088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ea typeface="微软雅黑" panose="020B0503020204020204" pitchFamily="34" charset="-122"/>
                <a:sym typeface="+mn-lt"/>
              </a:rPr>
              <a:t>一棵完全二叉树有</a:t>
            </a:r>
            <a:r>
              <a:rPr lang="en-US" altLang="zh-CN" b="0">
                <a:ea typeface="微软雅黑" panose="020B0503020204020204" pitchFamily="34" charset="-122"/>
                <a:sym typeface="+mn-lt"/>
              </a:rPr>
              <a:t>5000</a:t>
            </a:r>
            <a:r>
              <a:rPr lang="zh-CN" altLang="en-US" b="0">
                <a:ea typeface="微软雅黑" panose="020B0503020204020204" pitchFamily="34" charset="-122"/>
                <a:sym typeface="+mn-lt"/>
              </a:rPr>
              <a:t>个结点，可以计算出其叶结点的个数是（         ）。 </a:t>
            </a:r>
          </a:p>
        </p:txBody>
      </p:sp>
      <p:sp>
        <p:nvSpPr>
          <p:cNvPr id="931846" name="Text Box 6">
            <a:extLst>
              <a:ext uri="{FF2B5EF4-FFF2-40B4-BE49-F238E27FC236}">
                <a16:creationId xmlns:a16="http://schemas.microsoft.com/office/drawing/2014/main" id="{6B0968AC-0DAD-498E-B802-E034B4250F7F}"/>
              </a:ext>
            </a:extLst>
          </p:cNvPr>
          <p:cNvSpPr txBox="1">
            <a:spLocks noChangeArrowheads="1"/>
          </p:cNvSpPr>
          <p:nvPr/>
        </p:nvSpPr>
        <p:spPr bwMode="auto">
          <a:xfrm>
            <a:off x="4537075" y="3330575"/>
            <a:ext cx="1008063" cy="579438"/>
          </a:xfrm>
          <a:prstGeom prst="rect">
            <a:avLst/>
          </a:prstGeom>
          <a:noFill/>
          <a:ln>
            <a:noFill/>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3200" b="0" dirty="0">
                <a:solidFill>
                  <a:srgbClr val="FF0000"/>
                </a:solidFill>
                <a:latin typeface="+mn-lt"/>
                <a:ea typeface="+mn-ea"/>
                <a:cs typeface="+mn-ea"/>
                <a:sym typeface="+mn-lt"/>
              </a:rPr>
              <a:t>2500</a:t>
            </a:r>
          </a:p>
        </p:txBody>
      </p:sp>
      <p:sp>
        <p:nvSpPr>
          <p:cNvPr id="37898" name="椭圆 11">
            <a:extLst>
              <a:ext uri="{FF2B5EF4-FFF2-40B4-BE49-F238E27FC236}">
                <a16:creationId xmlns:a16="http://schemas.microsoft.com/office/drawing/2014/main" id="{3EDB4D61-3FEB-9541-A238-3AB98C5D1B0A}"/>
              </a:ext>
            </a:extLst>
          </p:cNvPr>
          <p:cNvSpPr>
            <a:spLocks noChangeArrowheads="1"/>
          </p:cNvSpPr>
          <p:nvPr/>
        </p:nvSpPr>
        <p:spPr bwMode="auto">
          <a:xfrm>
            <a:off x="974725" y="2192338"/>
            <a:ext cx="96838"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37899" name="圆角矩形 15">
            <a:extLst>
              <a:ext uri="{FF2B5EF4-FFF2-40B4-BE49-F238E27FC236}">
                <a16:creationId xmlns:a16="http://schemas.microsoft.com/office/drawing/2014/main" id="{06D706E0-A31D-DE4C-B37F-C35F1438CBF6}"/>
              </a:ext>
            </a:extLst>
          </p:cNvPr>
          <p:cNvSpPr>
            <a:spLocks noChangeArrowheads="1"/>
          </p:cNvSpPr>
          <p:nvPr/>
        </p:nvSpPr>
        <p:spPr bwMode="auto">
          <a:xfrm>
            <a:off x="1004888" y="2189163"/>
            <a:ext cx="492125" cy="2525712"/>
          </a:xfrm>
          <a:custGeom>
            <a:avLst/>
            <a:gdLst>
              <a:gd name="T0" fmla="*/ 2344 w 738285"/>
              <a:gd name="T1" fmla="*/ 2443 h 4248500"/>
              <a:gd name="T2" fmla="*/ 325 w 738285"/>
              <a:gd name="T3" fmla="*/ 1 h 4248500"/>
              <a:gd name="T4" fmla="*/ 16375 w 738285"/>
              <a:gd name="T5" fmla="*/ 1 h 4248500"/>
              <a:gd name="T6" fmla="*/ 19181 w 738285"/>
              <a:gd name="T7" fmla="*/ 1806 h 4248500"/>
              <a:gd name="T8" fmla="*/ 19181 w 738285"/>
              <a:gd name="T9" fmla="*/ 69218 h 4248500"/>
              <a:gd name="T10" fmla="*/ 16375 w 738285"/>
              <a:gd name="T11" fmla="*/ 71024 h 4248500"/>
              <a:gd name="T12" fmla="*/ 943 w 738285"/>
              <a:gd name="T13" fmla="*/ 71024 h 4248500"/>
              <a:gd name="T14" fmla="*/ 2344 w 738285"/>
              <a:gd name="T15" fmla="*/ 69218 h 4248500"/>
              <a:gd name="T16" fmla="*/ 2344 w 738285"/>
              <a:gd name="T17" fmla="*/ 2443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vert="eaVert" lIns="72000" tIns="0" rIns="0" bIns="0"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31846"/>
                                        </p:tgtEl>
                                        <p:attrNameLst>
                                          <p:attrName>style.visibility</p:attrName>
                                        </p:attrNameLst>
                                      </p:cBhvr>
                                      <p:to>
                                        <p:strVal val="visible"/>
                                      </p:to>
                                    </p:set>
                                    <p:animEffect transition="in" filter="box(in)">
                                      <p:cBhvr>
                                        <p:cTn id="7" dur="500"/>
                                        <p:tgtEl>
                                          <p:spTgt spid="931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4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4">
            <a:extLst>
              <a:ext uri="{FF2B5EF4-FFF2-40B4-BE49-F238E27FC236}">
                <a16:creationId xmlns:a16="http://schemas.microsoft.com/office/drawing/2014/main" id="{B7DA75D6-3476-4AAE-91E5-DE4FB464EAA5}"/>
              </a:ext>
            </a:extLst>
          </p:cNvPr>
          <p:cNvSpPr>
            <a:spLocks noChangeArrowheads="1"/>
          </p:cNvSpPr>
          <p:nvPr/>
        </p:nvSpPr>
        <p:spPr bwMode="auto">
          <a:xfrm>
            <a:off x="428625" y="1100138"/>
            <a:ext cx="8104188" cy="492125"/>
          </a:xfrm>
          <a:prstGeom prst="rect">
            <a:avLst/>
          </a:prstGeom>
          <a:noFill/>
          <a:ln w="38100">
            <a:solidFill>
              <a:srgbClr val="6C4C8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600" b="0">
                <a:solidFill>
                  <a:srgbClr val="FF0000"/>
                </a:solidFill>
                <a:ea typeface="微软雅黑" panose="020B0503020204020204" pitchFamily="34" charset="-122"/>
                <a:sym typeface="+mn-lt"/>
              </a:rPr>
              <a:t>性质</a:t>
            </a:r>
            <a:r>
              <a:rPr lang="en-US" altLang="zh-CN" sz="2600" b="0">
                <a:solidFill>
                  <a:srgbClr val="FF0000"/>
                </a:solidFill>
                <a:ea typeface="微软雅黑" panose="020B0503020204020204" pitchFamily="34" charset="-122"/>
                <a:sym typeface="+mn-lt"/>
              </a:rPr>
              <a:t>4: </a:t>
            </a:r>
            <a:r>
              <a:rPr lang="zh-CN" altLang="en-US" sz="2600" b="0">
                <a:ea typeface="微软雅黑" panose="020B0503020204020204" pitchFamily="34" charset="-122"/>
                <a:sym typeface="+mn-lt"/>
              </a:rPr>
              <a:t>具有</a:t>
            </a:r>
            <a:r>
              <a:rPr lang="en-US" altLang="zh-CN" sz="2600" b="0">
                <a:ea typeface="微软雅黑" panose="020B0503020204020204" pitchFamily="34" charset="-122"/>
                <a:sym typeface="+mn-lt"/>
              </a:rPr>
              <a:t>n</a:t>
            </a:r>
            <a:r>
              <a:rPr lang="zh-CN" altLang="en-US" sz="2600" b="0">
                <a:ea typeface="微软雅黑" panose="020B0503020204020204" pitchFamily="34" charset="-122"/>
                <a:sym typeface="+mn-lt"/>
              </a:rPr>
              <a:t>个结点的完全二叉树的深度必为</a:t>
            </a:r>
            <a:r>
              <a:rPr lang="en-US" altLang="zh-CN" sz="2600" b="0">
                <a:ea typeface="微软雅黑" panose="020B0503020204020204" pitchFamily="34" charset="-122"/>
                <a:sym typeface="+mn-lt"/>
              </a:rPr>
              <a:t>[log</a:t>
            </a:r>
            <a:r>
              <a:rPr lang="en-US" altLang="zh-CN" sz="2600" b="0" baseline="-25000">
                <a:ea typeface="微软雅黑" panose="020B0503020204020204" pitchFamily="34" charset="-122"/>
                <a:sym typeface="+mn-lt"/>
              </a:rPr>
              <a:t>2</a:t>
            </a:r>
            <a:r>
              <a:rPr lang="en-US" altLang="zh-CN" sz="2600" b="0">
                <a:ea typeface="微软雅黑" panose="020B0503020204020204" pitchFamily="34" charset="-122"/>
                <a:sym typeface="+mn-lt"/>
              </a:rPr>
              <a:t>n]</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1</a:t>
            </a:r>
          </a:p>
        </p:txBody>
      </p:sp>
      <p:graphicFrame>
        <p:nvGraphicFramePr>
          <p:cNvPr id="750598" name="Object 6">
            <a:extLst>
              <a:ext uri="{FF2B5EF4-FFF2-40B4-BE49-F238E27FC236}">
                <a16:creationId xmlns:a16="http://schemas.microsoft.com/office/drawing/2014/main" id="{6E829A09-F9C4-E247-AE18-8EC00F23F2CF}"/>
              </a:ext>
            </a:extLst>
          </p:cNvPr>
          <p:cNvGraphicFramePr>
            <a:graphicFrameLocks/>
          </p:cNvGraphicFramePr>
          <p:nvPr/>
        </p:nvGraphicFramePr>
        <p:xfrm>
          <a:off x="428625" y="1892300"/>
          <a:ext cx="4343400" cy="2501900"/>
        </p:xfrm>
        <a:graphic>
          <a:graphicData uri="http://schemas.openxmlformats.org/presentationml/2006/ole">
            <mc:AlternateContent xmlns:mc="http://schemas.openxmlformats.org/markup-compatibility/2006">
              <mc:Choice xmlns:v="urn:schemas-microsoft-com:vml" Requires="v">
                <p:oleObj spid="_x0000_s39014" r:id="rId4" imgW="30454600" imgH="15341600" progId="Visio.Drawing.5">
                  <p:embed/>
                </p:oleObj>
              </mc:Choice>
              <mc:Fallback>
                <p:oleObj r:id="rId4" imgW="30454600" imgH="15341600" progId="Visio.Drawing.5">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25" y="1892300"/>
                        <a:ext cx="4343400" cy="2501900"/>
                      </a:xfrm>
                      <a:prstGeom prst="rect">
                        <a:avLst/>
                      </a:prstGeom>
                      <a:solidFill>
                        <a:srgbClr val="A5A5E9"/>
                      </a:solidFill>
                      <a:ln w="9525">
                        <a:solidFill>
                          <a:srgbClr val="A78DC2"/>
                        </a:solidFill>
                        <a:miter lim="800000"/>
                        <a:headEnd/>
                        <a:tailEnd/>
                      </a:ln>
                    </p:spPr>
                  </p:pic>
                </p:oleObj>
              </mc:Fallback>
            </mc:AlternateContent>
          </a:graphicData>
        </a:graphic>
      </p:graphicFrame>
      <p:sp>
        <p:nvSpPr>
          <p:cNvPr id="750599" name="AutoShape 7">
            <a:extLst>
              <a:ext uri="{FF2B5EF4-FFF2-40B4-BE49-F238E27FC236}">
                <a16:creationId xmlns:a16="http://schemas.microsoft.com/office/drawing/2014/main" id="{C351FA41-FAF6-40A7-B447-B566408170C0}"/>
              </a:ext>
            </a:extLst>
          </p:cNvPr>
          <p:cNvSpPr>
            <a:spLocks noChangeArrowheads="1"/>
          </p:cNvSpPr>
          <p:nvPr/>
        </p:nvSpPr>
        <p:spPr bwMode="auto">
          <a:xfrm>
            <a:off x="5127625" y="4025900"/>
            <a:ext cx="609600" cy="304800"/>
          </a:xfrm>
          <a:prstGeom prst="leftArrow">
            <a:avLst>
              <a:gd name="adj1" fmla="val 50000"/>
              <a:gd name="adj2" fmla="val 50000"/>
            </a:avLst>
          </a:prstGeom>
          <a:solidFill>
            <a:srgbClr val="FF0066"/>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0600" name="Text Box 8">
            <a:extLst>
              <a:ext uri="{FF2B5EF4-FFF2-40B4-BE49-F238E27FC236}">
                <a16:creationId xmlns:a16="http://schemas.microsoft.com/office/drawing/2014/main" id="{802FF2AA-D06F-43D2-8F61-3CA112EDCA8C}"/>
              </a:ext>
            </a:extLst>
          </p:cNvPr>
          <p:cNvSpPr txBox="1">
            <a:spLocks noChangeArrowheads="1"/>
          </p:cNvSpPr>
          <p:nvPr/>
        </p:nvSpPr>
        <p:spPr bwMode="auto">
          <a:xfrm>
            <a:off x="6094413" y="3952875"/>
            <a:ext cx="946150" cy="457200"/>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dirty="0">
                <a:latin typeface="+mn-lt"/>
                <a:ea typeface="+mn-ea"/>
                <a:cs typeface="+mn-ea"/>
                <a:sym typeface="+mn-lt"/>
              </a:rPr>
              <a:t>k</a:t>
            </a:r>
            <a:r>
              <a:rPr lang="zh-CN" altLang="en-US" sz="2400" b="0" dirty="0">
                <a:latin typeface="+mn-lt"/>
                <a:ea typeface="+mn-ea"/>
                <a:cs typeface="+mn-ea"/>
                <a:sym typeface="+mn-lt"/>
              </a:rPr>
              <a:t>层</a:t>
            </a:r>
          </a:p>
        </p:txBody>
      </p:sp>
      <p:sp>
        <p:nvSpPr>
          <p:cNvPr id="750601" name="Rectangle 9">
            <a:extLst>
              <a:ext uri="{FF2B5EF4-FFF2-40B4-BE49-F238E27FC236}">
                <a16:creationId xmlns:a16="http://schemas.microsoft.com/office/drawing/2014/main" id="{0B51CAD7-8538-46C0-98F0-26EF4D2047FB}"/>
              </a:ext>
            </a:extLst>
          </p:cNvPr>
          <p:cNvSpPr>
            <a:spLocks noChangeArrowheads="1"/>
          </p:cNvSpPr>
          <p:nvPr/>
        </p:nvSpPr>
        <p:spPr bwMode="auto">
          <a:xfrm>
            <a:off x="2790825" y="3873500"/>
            <a:ext cx="609600" cy="520700"/>
          </a:xfrm>
          <a:prstGeom prst="rect">
            <a:avLst/>
          </a:prstGeom>
          <a:noFill/>
          <a:ln w="3810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0602" name="Text Box 10">
            <a:extLst>
              <a:ext uri="{FF2B5EF4-FFF2-40B4-BE49-F238E27FC236}">
                <a16:creationId xmlns:a16="http://schemas.microsoft.com/office/drawing/2014/main" id="{7DC2405E-FD7C-4F31-9A7C-B235AE72EAF2}"/>
              </a:ext>
            </a:extLst>
          </p:cNvPr>
          <p:cNvSpPr txBox="1">
            <a:spLocks noChangeArrowheads="1"/>
          </p:cNvSpPr>
          <p:nvPr/>
        </p:nvSpPr>
        <p:spPr bwMode="auto">
          <a:xfrm>
            <a:off x="2911475" y="5245100"/>
            <a:ext cx="354013" cy="457200"/>
          </a:xfrm>
          <a:prstGeom prst="rect">
            <a:avLst/>
          </a:prstGeom>
          <a:solidFill>
            <a:srgbClr val="A5A5E9"/>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latin typeface="+mn-lt"/>
                <a:ea typeface="+mn-ea"/>
                <a:cs typeface="+mn-ea"/>
                <a:sym typeface="+mn-lt"/>
              </a:rPr>
              <a:t>n</a:t>
            </a:r>
          </a:p>
        </p:txBody>
      </p:sp>
      <p:sp>
        <p:nvSpPr>
          <p:cNvPr id="750603" name="AutoShape 11">
            <a:extLst>
              <a:ext uri="{FF2B5EF4-FFF2-40B4-BE49-F238E27FC236}">
                <a16:creationId xmlns:a16="http://schemas.microsoft.com/office/drawing/2014/main" id="{E5861EC0-B7E6-4D3D-A9A7-68A40A98D65D}"/>
              </a:ext>
            </a:extLst>
          </p:cNvPr>
          <p:cNvSpPr>
            <a:spLocks noChangeArrowheads="1"/>
          </p:cNvSpPr>
          <p:nvPr/>
        </p:nvSpPr>
        <p:spPr bwMode="auto">
          <a:xfrm>
            <a:off x="2867025" y="4559300"/>
            <a:ext cx="457200" cy="609600"/>
          </a:xfrm>
          <a:prstGeom prst="upArrow">
            <a:avLst>
              <a:gd name="adj1" fmla="val 50000"/>
              <a:gd name="adj2" fmla="val 33321"/>
            </a:avLst>
          </a:prstGeom>
          <a:solidFill>
            <a:srgbClr val="FF0066"/>
          </a:solidFill>
          <a:ln>
            <a:noFill/>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0604" name="AutoShape 12">
            <a:extLst>
              <a:ext uri="{FF2B5EF4-FFF2-40B4-BE49-F238E27FC236}">
                <a16:creationId xmlns:a16="http://schemas.microsoft.com/office/drawing/2014/main" id="{5CBB9303-DF9E-486E-A281-CDD4205CC937}"/>
              </a:ext>
            </a:extLst>
          </p:cNvPr>
          <p:cNvSpPr>
            <a:spLocks noChangeArrowheads="1"/>
          </p:cNvSpPr>
          <p:nvPr/>
        </p:nvSpPr>
        <p:spPr bwMode="auto">
          <a:xfrm>
            <a:off x="5127625" y="3340100"/>
            <a:ext cx="609600" cy="304800"/>
          </a:xfrm>
          <a:prstGeom prst="leftArrow">
            <a:avLst>
              <a:gd name="adj1" fmla="val 50000"/>
              <a:gd name="adj2" fmla="val 50000"/>
            </a:avLst>
          </a:prstGeom>
          <a:solidFill>
            <a:srgbClr val="FF0066"/>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0605" name="Text Box 13">
            <a:extLst>
              <a:ext uri="{FF2B5EF4-FFF2-40B4-BE49-F238E27FC236}">
                <a16:creationId xmlns:a16="http://schemas.microsoft.com/office/drawing/2014/main" id="{A2E91745-3411-48C7-911D-F33ACDED78AB}"/>
              </a:ext>
            </a:extLst>
          </p:cNvPr>
          <p:cNvSpPr txBox="1">
            <a:spLocks noChangeArrowheads="1"/>
          </p:cNvSpPr>
          <p:nvPr/>
        </p:nvSpPr>
        <p:spPr bwMode="auto">
          <a:xfrm>
            <a:off x="6094413" y="3267075"/>
            <a:ext cx="977900" cy="457200"/>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dirty="0">
                <a:latin typeface="+mn-lt"/>
                <a:ea typeface="+mn-ea"/>
                <a:cs typeface="+mn-ea"/>
                <a:sym typeface="+mn-lt"/>
              </a:rPr>
              <a:t>k-1</a:t>
            </a:r>
            <a:r>
              <a:rPr lang="zh-CN" altLang="en-US" sz="2400" b="0" dirty="0">
                <a:latin typeface="+mn-lt"/>
                <a:ea typeface="+mn-ea"/>
                <a:cs typeface="+mn-ea"/>
                <a:sym typeface="+mn-lt"/>
              </a:rPr>
              <a:t>层</a:t>
            </a:r>
          </a:p>
        </p:txBody>
      </p:sp>
      <p:graphicFrame>
        <p:nvGraphicFramePr>
          <p:cNvPr id="750606" name="Object 14">
            <a:extLst>
              <a:ext uri="{FF2B5EF4-FFF2-40B4-BE49-F238E27FC236}">
                <a16:creationId xmlns:a16="http://schemas.microsoft.com/office/drawing/2014/main" id="{C508F6AF-4C64-3843-B759-897EF3B271A6}"/>
              </a:ext>
            </a:extLst>
          </p:cNvPr>
          <p:cNvGraphicFramePr>
            <a:graphicFrameLocks/>
          </p:cNvGraphicFramePr>
          <p:nvPr/>
        </p:nvGraphicFramePr>
        <p:xfrm>
          <a:off x="7466013" y="3287713"/>
          <a:ext cx="1066800" cy="433387"/>
        </p:xfrm>
        <a:graphic>
          <a:graphicData uri="http://schemas.openxmlformats.org/presentationml/2006/ole">
            <mc:AlternateContent xmlns:mc="http://schemas.openxmlformats.org/markup-compatibility/2006">
              <mc:Choice xmlns:v="urn:schemas-microsoft-com:vml" Requires="v">
                <p:oleObj spid="_x0000_s39015" r:id="rId6" imgW="10820400" imgH="4394200" progId="Equation.3">
                  <p:embed/>
                </p:oleObj>
              </mc:Choice>
              <mc:Fallback>
                <p:oleObj r:id="rId6" imgW="10820400" imgH="4394200" progId="Equation.3">
                  <p:embed/>
                  <p:pic>
                    <p:nvPicPr>
                      <p:cNvPr id="0" name="Object 1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6013" y="3287713"/>
                        <a:ext cx="1066800" cy="433387"/>
                      </a:xfrm>
                      <a:prstGeom prst="rect">
                        <a:avLst/>
                      </a:prstGeom>
                      <a:solidFill>
                        <a:srgbClr val="A5A5E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0607" name="Object 15">
            <a:extLst>
              <a:ext uri="{FF2B5EF4-FFF2-40B4-BE49-F238E27FC236}">
                <a16:creationId xmlns:a16="http://schemas.microsoft.com/office/drawing/2014/main" id="{B75DC068-4A1C-6041-83D5-47BC90FF29FA}"/>
              </a:ext>
            </a:extLst>
          </p:cNvPr>
          <p:cNvGraphicFramePr>
            <a:graphicFrameLocks/>
          </p:cNvGraphicFramePr>
          <p:nvPr/>
        </p:nvGraphicFramePr>
        <p:xfrm>
          <a:off x="7466013" y="3973513"/>
          <a:ext cx="1066800" cy="433387"/>
        </p:xfrm>
        <a:graphic>
          <a:graphicData uri="http://schemas.openxmlformats.org/presentationml/2006/ole">
            <mc:AlternateContent xmlns:mc="http://schemas.openxmlformats.org/markup-compatibility/2006">
              <mc:Choice xmlns:v="urn:schemas-microsoft-com:vml" Requires="v">
                <p:oleObj spid="_x0000_s39016" r:id="rId8" imgW="8775700" imgH="4394200" progId="Equation.3">
                  <p:embed/>
                </p:oleObj>
              </mc:Choice>
              <mc:Fallback>
                <p:oleObj r:id="rId8" imgW="8775700" imgH="4394200" progId="Equation.3">
                  <p:embed/>
                  <p:pic>
                    <p:nvPicPr>
                      <p:cNvPr id="0" name="Object 1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66013" y="3973513"/>
                        <a:ext cx="1066800" cy="433387"/>
                      </a:xfrm>
                      <a:prstGeom prst="rect">
                        <a:avLst/>
                      </a:prstGeom>
                      <a:solidFill>
                        <a:srgbClr val="A5A5E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矩形 16">
            <a:extLst>
              <a:ext uri="{FF2B5EF4-FFF2-40B4-BE49-F238E27FC236}">
                <a16:creationId xmlns:a16="http://schemas.microsoft.com/office/drawing/2014/main" id="{F2A48BCD-4E28-481F-A716-4C47BF09934E}"/>
              </a:ext>
            </a:extLst>
          </p:cNvPr>
          <p:cNvSpPr>
            <a:spLocks noChangeArrowheads="1"/>
          </p:cNvSpPr>
          <p:nvPr/>
        </p:nvSpPr>
        <p:spPr bwMode="auto">
          <a:xfrm>
            <a:off x="3571875" y="4559300"/>
            <a:ext cx="4960938" cy="1557338"/>
          </a:xfrm>
          <a:prstGeom prst="rect">
            <a:avLst/>
          </a:prstGeom>
          <a:solidFill>
            <a:srgbClr val="EBEBEB"/>
          </a:solidFill>
          <a:ln>
            <a:noFill/>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en-US" altLang="zh-CN" b="0">
                <a:ea typeface="微软雅黑" panose="020B0503020204020204" pitchFamily="34" charset="-122"/>
                <a:sym typeface="+mn-lt"/>
              </a:rPr>
              <a:t>2</a:t>
            </a:r>
            <a:r>
              <a:rPr lang="en-US" altLang="zh-CN" b="0" i="1" baseline="30000">
                <a:ea typeface="微软雅黑" panose="020B0503020204020204" pitchFamily="34" charset="-122"/>
                <a:sym typeface="+mn-lt"/>
              </a:rPr>
              <a:t>k</a:t>
            </a:r>
            <a:r>
              <a:rPr lang="en-US" altLang="zh-CN" b="0" baseline="30000">
                <a:ea typeface="微软雅黑" panose="020B0503020204020204" pitchFamily="34" charset="-122"/>
                <a:sym typeface="+mn-lt"/>
              </a:rPr>
              <a:t>−1</a:t>
            </a:r>
            <a:r>
              <a:rPr lang="en-US" altLang="zh-CN" b="0">
                <a:ea typeface="微软雅黑" panose="020B0503020204020204" pitchFamily="34" charset="-122"/>
                <a:sym typeface="+mn-lt"/>
              </a:rPr>
              <a:t>−1</a:t>
            </a:r>
            <a:r>
              <a:rPr lang="zh-CN" altLang="en-US" b="0">
                <a:ea typeface="微软雅黑" panose="020B0503020204020204" pitchFamily="34" charset="-122"/>
                <a:sym typeface="+mn-lt"/>
              </a:rPr>
              <a:t>＜</a:t>
            </a:r>
            <a:r>
              <a:rPr lang="en-US" altLang="zh-CN" b="0" i="1">
                <a:ea typeface="微软雅黑" panose="020B0503020204020204" pitchFamily="34" charset="-122"/>
                <a:sym typeface="+mn-lt"/>
              </a:rPr>
              <a:t>n</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2</a:t>
            </a:r>
            <a:r>
              <a:rPr lang="en-US" altLang="zh-CN" b="0" i="1" baseline="30000">
                <a:ea typeface="微软雅黑" panose="020B0503020204020204" pitchFamily="34" charset="-122"/>
                <a:sym typeface="+mn-lt"/>
              </a:rPr>
              <a:t>k</a:t>
            </a:r>
            <a:r>
              <a:rPr lang="en-US" altLang="zh-CN" b="0">
                <a:ea typeface="微软雅黑" panose="020B0503020204020204" pitchFamily="34" charset="-122"/>
                <a:sym typeface="+mn-lt"/>
              </a:rPr>
              <a:t>−1  </a:t>
            </a:r>
            <a:r>
              <a:rPr lang="zh-CN" altLang="en-US" b="0">
                <a:ea typeface="微软雅黑" panose="020B0503020204020204" pitchFamily="34" charset="-122"/>
                <a:sym typeface="+mn-lt"/>
              </a:rPr>
              <a:t>或</a:t>
            </a:r>
            <a:r>
              <a:rPr lang="en-US" altLang="zh-CN" b="0">
                <a:ea typeface="微软雅黑" panose="020B0503020204020204" pitchFamily="34" charset="-122"/>
                <a:sym typeface="+mn-lt"/>
              </a:rPr>
              <a:t>  2</a:t>
            </a:r>
            <a:r>
              <a:rPr lang="en-US" altLang="zh-CN" b="0" i="1" baseline="30000">
                <a:ea typeface="微软雅黑" panose="020B0503020204020204" pitchFamily="34" charset="-122"/>
                <a:sym typeface="+mn-lt"/>
              </a:rPr>
              <a:t>k</a:t>
            </a:r>
            <a:r>
              <a:rPr lang="en-US" altLang="zh-CN" b="0" baseline="30000">
                <a:ea typeface="微软雅黑" panose="020B0503020204020204" pitchFamily="34" charset="-122"/>
                <a:sym typeface="+mn-lt"/>
              </a:rPr>
              <a:t>−1</a:t>
            </a:r>
            <a:r>
              <a:rPr lang="zh-CN" altLang="en-US" b="0">
                <a:ea typeface="微软雅黑" panose="020B0503020204020204" pitchFamily="34" charset="-122"/>
                <a:sym typeface="+mn-lt"/>
              </a:rPr>
              <a:t>≤</a:t>
            </a:r>
            <a:r>
              <a:rPr lang="en-US" altLang="zh-CN" b="0" i="1">
                <a:ea typeface="微软雅黑" panose="020B0503020204020204" pitchFamily="34" charset="-122"/>
                <a:sym typeface="+mn-lt"/>
              </a:rPr>
              <a:t>n</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2</a:t>
            </a:r>
            <a:r>
              <a:rPr lang="en-US" altLang="zh-CN" b="0" i="1" baseline="30000">
                <a:ea typeface="微软雅黑" panose="020B0503020204020204" pitchFamily="34" charset="-122"/>
                <a:sym typeface="+mn-lt"/>
              </a:rPr>
              <a:t>k</a:t>
            </a:r>
          </a:p>
          <a:p>
            <a:pPr>
              <a:spcBef>
                <a:spcPct val="20000"/>
              </a:spcBef>
              <a:buFont typeface="Arial" panose="020B0604020202020204" pitchFamily="34" charset="0"/>
              <a:buNone/>
            </a:pPr>
            <a:r>
              <a:rPr lang="en-US" altLang="zh-CN" b="0" i="1">
                <a:ea typeface="微软雅黑" panose="020B0503020204020204" pitchFamily="34" charset="-122"/>
                <a:sym typeface="+mn-lt"/>
              </a:rPr>
              <a:t>k</a:t>
            </a:r>
            <a:r>
              <a:rPr lang="en-US" altLang="zh-CN" b="0">
                <a:ea typeface="微软雅黑" panose="020B0503020204020204" pitchFamily="34" charset="-122"/>
                <a:sym typeface="+mn-lt"/>
              </a:rPr>
              <a:t>−1</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log</a:t>
            </a:r>
            <a:r>
              <a:rPr lang="en-US" altLang="zh-CN" b="0" baseline="-25000">
                <a:ea typeface="微软雅黑" panose="020B0503020204020204" pitchFamily="34" charset="-122"/>
                <a:sym typeface="+mn-lt"/>
              </a:rPr>
              <a:t>2</a:t>
            </a:r>
            <a:r>
              <a:rPr lang="en-US" altLang="zh-CN" b="0" i="1">
                <a:ea typeface="微软雅黑" panose="020B0503020204020204" pitchFamily="34" charset="-122"/>
                <a:sym typeface="+mn-lt"/>
              </a:rPr>
              <a:t>n</a:t>
            </a:r>
            <a:r>
              <a:rPr lang="zh-CN" altLang="en-US" b="0">
                <a:ea typeface="微软雅黑" panose="020B0503020204020204" pitchFamily="34" charset="-122"/>
                <a:sym typeface="+mn-lt"/>
              </a:rPr>
              <a:t>＜</a:t>
            </a:r>
            <a:r>
              <a:rPr lang="en-US" altLang="zh-CN" b="0" i="1">
                <a:ea typeface="微软雅黑" panose="020B0503020204020204" pitchFamily="34" charset="-122"/>
                <a:sym typeface="+mn-lt"/>
              </a:rPr>
              <a:t>k</a:t>
            </a:r>
            <a:r>
              <a:rPr lang="zh-CN" altLang="en-US" b="0">
                <a:ea typeface="微软雅黑" panose="020B0503020204020204" pitchFamily="34" charset="-122"/>
                <a:sym typeface="+mn-lt"/>
              </a:rPr>
              <a:t>，因为</a:t>
            </a:r>
            <a:r>
              <a:rPr lang="en-US" altLang="zh-CN" b="0" i="1">
                <a:ea typeface="微软雅黑" panose="020B0503020204020204" pitchFamily="34" charset="-122"/>
                <a:sym typeface="+mn-lt"/>
              </a:rPr>
              <a:t>k</a:t>
            </a:r>
            <a:r>
              <a:rPr lang="zh-CN" altLang="en-US" b="0">
                <a:ea typeface="微软雅黑" panose="020B0503020204020204" pitchFamily="34" charset="-122"/>
                <a:sym typeface="+mn-lt"/>
              </a:rPr>
              <a:t>是整数</a:t>
            </a:r>
            <a:endParaRPr lang="en-US" altLang="zh-CN" b="0">
              <a:ea typeface="微软雅黑" panose="020B0503020204020204" pitchFamily="34" charset="-122"/>
              <a:sym typeface="+mn-lt"/>
            </a:endParaRPr>
          </a:p>
          <a:p>
            <a:pPr>
              <a:spcBef>
                <a:spcPct val="20000"/>
              </a:spcBef>
              <a:buFont typeface="Arial" panose="020B0604020202020204" pitchFamily="34" charset="0"/>
              <a:buNone/>
            </a:pPr>
            <a:r>
              <a:rPr lang="zh-CN" altLang="en-US" b="0">
                <a:ea typeface="微软雅黑" panose="020B0503020204020204" pitchFamily="34" charset="-122"/>
                <a:sym typeface="+mn-lt"/>
              </a:rPr>
              <a:t>所以</a:t>
            </a:r>
            <a:r>
              <a:rPr lang="en-US" altLang="zh-CN" b="0" i="1">
                <a:ea typeface="微软雅黑" panose="020B0503020204020204" pitchFamily="34" charset="-122"/>
                <a:sym typeface="+mn-lt"/>
              </a:rPr>
              <a:t>k </a:t>
            </a:r>
            <a:r>
              <a:rPr lang="en-US" altLang="zh-CN" b="0"/>
              <a:t>= </a:t>
            </a:r>
            <a:r>
              <a:rPr lang="en-US" altLang="zh-CN" b="0">
                <a:sym typeface="Symbol" pitchFamily="2" charset="2"/>
              </a:rPr>
              <a:t></a:t>
            </a:r>
            <a:r>
              <a:rPr lang="en-US" altLang="zh-CN" b="0"/>
              <a:t>log</a:t>
            </a:r>
            <a:r>
              <a:rPr lang="en-US" altLang="zh-CN" b="0" baseline="-25000"/>
              <a:t>2</a:t>
            </a:r>
            <a:r>
              <a:rPr lang="en-US" altLang="zh-CN" b="0" i="1"/>
              <a:t>n</a:t>
            </a:r>
            <a:r>
              <a:rPr lang="en-US" altLang="zh-CN" b="0">
                <a:sym typeface="Symbol" pitchFamily="2" charset="2"/>
              </a:rPr>
              <a:t></a:t>
            </a:r>
            <a:r>
              <a:rPr lang="en-US" altLang="zh-CN" b="0"/>
              <a:t> + 1</a:t>
            </a:r>
            <a:endParaRPr lang="zh-CN" altLang="en-US" b="0"/>
          </a:p>
        </p:txBody>
      </p:sp>
      <p:sp>
        <p:nvSpPr>
          <p:cNvPr id="16" name="Rectangle 4">
            <a:extLst>
              <a:ext uri="{FF2B5EF4-FFF2-40B4-BE49-F238E27FC236}">
                <a16:creationId xmlns:a16="http://schemas.microsoft.com/office/drawing/2014/main" id="{7BD5A8B5-B638-4446-927F-69E34D3F0CD6}"/>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50598"/>
                                        </p:tgtEl>
                                        <p:attrNameLst>
                                          <p:attrName>style.visibility</p:attrName>
                                        </p:attrNameLst>
                                      </p:cBhvr>
                                      <p:to>
                                        <p:strVal val="visible"/>
                                      </p:to>
                                    </p:set>
                                    <p:anim calcmode="lin" valueType="num">
                                      <p:cBhvr additive="base">
                                        <p:cTn id="7" dur="500" fill="hold"/>
                                        <p:tgtEl>
                                          <p:spTgt spid="750598"/>
                                        </p:tgtEl>
                                        <p:attrNameLst>
                                          <p:attrName>ppt_x</p:attrName>
                                        </p:attrNameLst>
                                      </p:cBhvr>
                                      <p:tavLst>
                                        <p:tav tm="0">
                                          <p:val>
                                            <p:strVal val="0-#ppt_w/2"/>
                                          </p:val>
                                        </p:tav>
                                        <p:tav tm="100000">
                                          <p:val>
                                            <p:strVal val="#ppt_x"/>
                                          </p:val>
                                        </p:tav>
                                      </p:tavLst>
                                    </p:anim>
                                    <p:anim calcmode="lin" valueType="num">
                                      <p:cBhvr additive="base">
                                        <p:cTn id="8" dur="500" fill="hold"/>
                                        <p:tgtEl>
                                          <p:spTgt spid="7505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750601"/>
                                        </p:tgtEl>
                                        <p:attrNameLst>
                                          <p:attrName>style.visibility</p:attrName>
                                        </p:attrNameLst>
                                      </p:cBhvr>
                                      <p:to>
                                        <p:strVal val="visible"/>
                                      </p:to>
                                    </p:set>
                                    <p:animEffect transition="in" filter="barn(outHorizontal)">
                                      <p:cBhvr>
                                        <p:cTn id="13" dur="500"/>
                                        <p:tgtEl>
                                          <p:spTgt spid="75060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750602"/>
                                        </p:tgtEl>
                                        <p:attrNameLst>
                                          <p:attrName>style.visibility</p:attrName>
                                        </p:attrNameLst>
                                      </p:cBhvr>
                                      <p:to>
                                        <p:strVal val="visible"/>
                                      </p:to>
                                    </p:set>
                                  </p:childTnLst>
                                </p:cTn>
                              </p:par>
                            </p:childTnLst>
                          </p:cTn>
                        </p:par>
                        <p:par>
                          <p:cTn id="18" fill="hold" nodeType="afterGroup">
                            <p:stCondLst>
                              <p:cond delay="500"/>
                            </p:stCondLst>
                            <p:childTnLst>
                              <p:par>
                                <p:cTn id="19" presetID="17" presetClass="entr" presetSubtype="4" fill="hold" grpId="0" nodeType="afterEffect">
                                  <p:stCondLst>
                                    <p:cond delay="0"/>
                                  </p:stCondLst>
                                  <p:childTnLst>
                                    <p:set>
                                      <p:cBhvr>
                                        <p:cTn id="20" dur="1" fill="hold">
                                          <p:stCondLst>
                                            <p:cond delay="0"/>
                                          </p:stCondLst>
                                        </p:cTn>
                                        <p:tgtEl>
                                          <p:spTgt spid="750603"/>
                                        </p:tgtEl>
                                        <p:attrNameLst>
                                          <p:attrName>style.visibility</p:attrName>
                                        </p:attrNameLst>
                                      </p:cBhvr>
                                      <p:to>
                                        <p:strVal val="visible"/>
                                      </p:to>
                                    </p:set>
                                    <p:anim calcmode="lin" valueType="num">
                                      <p:cBhvr>
                                        <p:cTn id="21" dur="500" fill="hold"/>
                                        <p:tgtEl>
                                          <p:spTgt spid="750603"/>
                                        </p:tgtEl>
                                        <p:attrNameLst>
                                          <p:attrName>ppt_x</p:attrName>
                                        </p:attrNameLst>
                                      </p:cBhvr>
                                      <p:tavLst>
                                        <p:tav tm="0">
                                          <p:val>
                                            <p:strVal val="#ppt_x"/>
                                          </p:val>
                                        </p:tav>
                                        <p:tav tm="100000">
                                          <p:val>
                                            <p:strVal val="#ppt_x"/>
                                          </p:val>
                                        </p:tav>
                                      </p:tavLst>
                                    </p:anim>
                                    <p:anim calcmode="lin" valueType="num">
                                      <p:cBhvr>
                                        <p:cTn id="22" dur="500" fill="hold"/>
                                        <p:tgtEl>
                                          <p:spTgt spid="750603"/>
                                        </p:tgtEl>
                                        <p:attrNameLst>
                                          <p:attrName>ppt_y</p:attrName>
                                        </p:attrNameLst>
                                      </p:cBhvr>
                                      <p:tavLst>
                                        <p:tav tm="0">
                                          <p:val>
                                            <p:strVal val="#ppt_y+#ppt_h/2"/>
                                          </p:val>
                                        </p:tav>
                                        <p:tav tm="100000">
                                          <p:val>
                                            <p:strVal val="#ppt_y"/>
                                          </p:val>
                                        </p:tav>
                                      </p:tavLst>
                                    </p:anim>
                                    <p:anim calcmode="lin" valueType="num">
                                      <p:cBhvr>
                                        <p:cTn id="23" dur="500" fill="hold"/>
                                        <p:tgtEl>
                                          <p:spTgt spid="750603"/>
                                        </p:tgtEl>
                                        <p:attrNameLst>
                                          <p:attrName>ppt_w</p:attrName>
                                        </p:attrNameLst>
                                      </p:cBhvr>
                                      <p:tavLst>
                                        <p:tav tm="0">
                                          <p:val>
                                            <p:strVal val="#ppt_w"/>
                                          </p:val>
                                        </p:tav>
                                        <p:tav tm="100000">
                                          <p:val>
                                            <p:strVal val="#ppt_w"/>
                                          </p:val>
                                        </p:tav>
                                      </p:tavLst>
                                    </p:anim>
                                    <p:anim calcmode="lin" valueType="num">
                                      <p:cBhvr>
                                        <p:cTn id="24" dur="500" fill="hold"/>
                                        <p:tgtEl>
                                          <p:spTgt spid="750603"/>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750600"/>
                                        </p:tgtEl>
                                        <p:attrNameLst>
                                          <p:attrName>style.visibility</p:attrName>
                                        </p:attrNameLst>
                                      </p:cBhvr>
                                      <p:to>
                                        <p:strVal val="visible"/>
                                      </p:to>
                                    </p:set>
                                  </p:childTnLst>
                                </p:cTn>
                              </p:par>
                            </p:childTnLst>
                          </p:cTn>
                        </p:par>
                        <p:par>
                          <p:cTn id="29" fill="hold" nodeType="afterGroup">
                            <p:stCondLst>
                              <p:cond delay="500"/>
                            </p:stCondLst>
                            <p:childTnLst>
                              <p:par>
                                <p:cTn id="30" presetID="17" presetClass="entr" presetSubtype="2" fill="hold" grpId="0" nodeType="afterEffect">
                                  <p:stCondLst>
                                    <p:cond delay="0"/>
                                  </p:stCondLst>
                                  <p:childTnLst>
                                    <p:set>
                                      <p:cBhvr>
                                        <p:cTn id="31" dur="1" fill="hold">
                                          <p:stCondLst>
                                            <p:cond delay="0"/>
                                          </p:stCondLst>
                                        </p:cTn>
                                        <p:tgtEl>
                                          <p:spTgt spid="750599"/>
                                        </p:tgtEl>
                                        <p:attrNameLst>
                                          <p:attrName>style.visibility</p:attrName>
                                        </p:attrNameLst>
                                      </p:cBhvr>
                                      <p:to>
                                        <p:strVal val="visible"/>
                                      </p:to>
                                    </p:set>
                                    <p:anim calcmode="lin" valueType="num">
                                      <p:cBhvr>
                                        <p:cTn id="32" dur="500" fill="hold"/>
                                        <p:tgtEl>
                                          <p:spTgt spid="750599"/>
                                        </p:tgtEl>
                                        <p:attrNameLst>
                                          <p:attrName>ppt_x</p:attrName>
                                        </p:attrNameLst>
                                      </p:cBhvr>
                                      <p:tavLst>
                                        <p:tav tm="0">
                                          <p:val>
                                            <p:strVal val="#ppt_x+#ppt_w/2"/>
                                          </p:val>
                                        </p:tav>
                                        <p:tav tm="100000">
                                          <p:val>
                                            <p:strVal val="#ppt_x"/>
                                          </p:val>
                                        </p:tav>
                                      </p:tavLst>
                                    </p:anim>
                                    <p:anim calcmode="lin" valueType="num">
                                      <p:cBhvr>
                                        <p:cTn id="33" dur="500" fill="hold"/>
                                        <p:tgtEl>
                                          <p:spTgt spid="750599"/>
                                        </p:tgtEl>
                                        <p:attrNameLst>
                                          <p:attrName>ppt_y</p:attrName>
                                        </p:attrNameLst>
                                      </p:cBhvr>
                                      <p:tavLst>
                                        <p:tav tm="0">
                                          <p:val>
                                            <p:strVal val="#ppt_y"/>
                                          </p:val>
                                        </p:tav>
                                        <p:tav tm="100000">
                                          <p:val>
                                            <p:strVal val="#ppt_y"/>
                                          </p:val>
                                        </p:tav>
                                      </p:tavLst>
                                    </p:anim>
                                    <p:anim calcmode="lin" valueType="num">
                                      <p:cBhvr>
                                        <p:cTn id="34" dur="500" fill="hold"/>
                                        <p:tgtEl>
                                          <p:spTgt spid="750599"/>
                                        </p:tgtEl>
                                        <p:attrNameLst>
                                          <p:attrName>ppt_w</p:attrName>
                                        </p:attrNameLst>
                                      </p:cBhvr>
                                      <p:tavLst>
                                        <p:tav tm="0">
                                          <p:val>
                                            <p:fltVal val="0"/>
                                          </p:val>
                                        </p:tav>
                                        <p:tav tm="100000">
                                          <p:val>
                                            <p:strVal val="#ppt_w"/>
                                          </p:val>
                                        </p:tav>
                                      </p:tavLst>
                                    </p:anim>
                                    <p:anim calcmode="lin" valueType="num">
                                      <p:cBhvr>
                                        <p:cTn id="35" dur="500" fill="hold"/>
                                        <p:tgtEl>
                                          <p:spTgt spid="750599"/>
                                        </p:tgtEl>
                                        <p:attrNameLst>
                                          <p:attrName>ppt_h</p:attrName>
                                        </p:attrNameLst>
                                      </p:cBhvr>
                                      <p:tavLst>
                                        <p:tav tm="0">
                                          <p:val>
                                            <p:strVal val="#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2" fill="hold" nodeType="clickEffect">
                                  <p:stCondLst>
                                    <p:cond delay="0"/>
                                  </p:stCondLst>
                                  <p:childTnLst>
                                    <p:set>
                                      <p:cBhvr>
                                        <p:cTn id="39" dur="1" fill="hold">
                                          <p:stCondLst>
                                            <p:cond delay="0"/>
                                          </p:stCondLst>
                                        </p:cTn>
                                        <p:tgtEl>
                                          <p:spTgt spid="750607"/>
                                        </p:tgtEl>
                                        <p:attrNameLst>
                                          <p:attrName>style.visibility</p:attrName>
                                        </p:attrNameLst>
                                      </p:cBhvr>
                                      <p:to>
                                        <p:strVal val="visible"/>
                                      </p:to>
                                    </p:set>
                                    <p:anim calcmode="lin" valueType="num">
                                      <p:cBhvr additive="base">
                                        <p:cTn id="40" dur="500" fill="hold"/>
                                        <p:tgtEl>
                                          <p:spTgt spid="750607"/>
                                        </p:tgtEl>
                                        <p:attrNameLst>
                                          <p:attrName>ppt_x</p:attrName>
                                        </p:attrNameLst>
                                      </p:cBhvr>
                                      <p:tavLst>
                                        <p:tav tm="0">
                                          <p:val>
                                            <p:strVal val="1+#ppt_w/2"/>
                                          </p:val>
                                        </p:tav>
                                        <p:tav tm="100000">
                                          <p:val>
                                            <p:strVal val="#ppt_x"/>
                                          </p:val>
                                        </p:tav>
                                      </p:tavLst>
                                    </p:anim>
                                    <p:anim calcmode="lin" valueType="num">
                                      <p:cBhvr additive="base">
                                        <p:cTn id="41" dur="500" fill="hold"/>
                                        <p:tgtEl>
                                          <p:spTgt spid="75060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3" name="whoosh.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750605"/>
                                        </p:tgtEl>
                                        <p:attrNameLst>
                                          <p:attrName>style.visibility</p:attrName>
                                        </p:attrNameLst>
                                      </p:cBhvr>
                                      <p:to>
                                        <p:strVal val="visible"/>
                                      </p:to>
                                    </p:set>
                                  </p:childTnLst>
                                </p:cTn>
                              </p:par>
                            </p:childTnLst>
                          </p:cTn>
                        </p:par>
                        <p:par>
                          <p:cTn id="46" fill="hold" nodeType="afterGroup">
                            <p:stCondLst>
                              <p:cond delay="500"/>
                            </p:stCondLst>
                            <p:childTnLst>
                              <p:par>
                                <p:cTn id="47" presetID="17" presetClass="entr" presetSubtype="2" fill="hold" grpId="0" nodeType="afterEffect">
                                  <p:stCondLst>
                                    <p:cond delay="0"/>
                                  </p:stCondLst>
                                  <p:childTnLst>
                                    <p:set>
                                      <p:cBhvr>
                                        <p:cTn id="48" dur="1" fill="hold">
                                          <p:stCondLst>
                                            <p:cond delay="0"/>
                                          </p:stCondLst>
                                        </p:cTn>
                                        <p:tgtEl>
                                          <p:spTgt spid="750604"/>
                                        </p:tgtEl>
                                        <p:attrNameLst>
                                          <p:attrName>style.visibility</p:attrName>
                                        </p:attrNameLst>
                                      </p:cBhvr>
                                      <p:to>
                                        <p:strVal val="visible"/>
                                      </p:to>
                                    </p:set>
                                    <p:anim calcmode="lin" valueType="num">
                                      <p:cBhvr>
                                        <p:cTn id="49" dur="500" fill="hold"/>
                                        <p:tgtEl>
                                          <p:spTgt spid="750604"/>
                                        </p:tgtEl>
                                        <p:attrNameLst>
                                          <p:attrName>ppt_x</p:attrName>
                                        </p:attrNameLst>
                                      </p:cBhvr>
                                      <p:tavLst>
                                        <p:tav tm="0">
                                          <p:val>
                                            <p:strVal val="#ppt_x+#ppt_w/2"/>
                                          </p:val>
                                        </p:tav>
                                        <p:tav tm="100000">
                                          <p:val>
                                            <p:strVal val="#ppt_x"/>
                                          </p:val>
                                        </p:tav>
                                      </p:tavLst>
                                    </p:anim>
                                    <p:anim calcmode="lin" valueType="num">
                                      <p:cBhvr>
                                        <p:cTn id="50" dur="500" fill="hold"/>
                                        <p:tgtEl>
                                          <p:spTgt spid="750604"/>
                                        </p:tgtEl>
                                        <p:attrNameLst>
                                          <p:attrName>ppt_y</p:attrName>
                                        </p:attrNameLst>
                                      </p:cBhvr>
                                      <p:tavLst>
                                        <p:tav tm="0">
                                          <p:val>
                                            <p:strVal val="#ppt_y"/>
                                          </p:val>
                                        </p:tav>
                                        <p:tav tm="100000">
                                          <p:val>
                                            <p:strVal val="#ppt_y"/>
                                          </p:val>
                                        </p:tav>
                                      </p:tavLst>
                                    </p:anim>
                                    <p:anim calcmode="lin" valueType="num">
                                      <p:cBhvr>
                                        <p:cTn id="51" dur="500" fill="hold"/>
                                        <p:tgtEl>
                                          <p:spTgt spid="750604"/>
                                        </p:tgtEl>
                                        <p:attrNameLst>
                                          <p:attrName>ppt_w</p:attrName>
                                        </p:attrNameLst>
                                      </p:cBhvr>
                                      <p:tavLst>
                                        <p:tav tm="0">
                                          <p:val>
                                            <p:fltVal val="0"/>
                                          </p:val>
                                        </p:tav>
                                        <p:tav tm="100000">
                                          <p:val>
                                            <p:strVal val="#ppt_w"/>
                                          </p:val>
                                        </p:tav>
                                      </p:tavLst>
                                    </p:anim>
                                    <p:anim calcmode="lin" valueType="num">
                                      <p:cBhvr>
                                        <p:cTn id="52" dur="500" fill="hold"/>
                                        <p:tgtEl>
                                          <p:spTgt spid="750604"/>
                                        </p:tgtEl>
                                        <p:attrNameLst>
                                          <p:attrName>ppt_h</p:attrName>
                                        </p:attrNameLst>
                                      </p:cBhvr>
                                      <p:tavLst>
                                        <p:tav tm="0">
                                          <p:val>
                                            <p:strVal val="#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nodeType="clickEffect">
                                  <p:stCondLst>
                                    <p:cond delay="0"/>
                                  </p:stCondLst>
                                  <p:childTnLst>
                                    <p:set>
                                      <p:cBhvr>
                                        <p:cTn id="56" dur="1" fill="hold">
                                          <p:stCondLst>
                                            <p:cond delay="0"/>
                                          </p:stCondLst>
                                        </p:cTn>
                                        <p:tgtEl>
                                          <p:spTgt spid="750606"/>
                                        </p:tgtEl>
                                        <p:attrNameLst>
                                          <p:attrName>style.visibility</p:attrName>
                                        </p:attrNameLst>
                                      </p:cBhvr>
                                      <p:to>
                                        <p:strVal val="visible"/>
                                      </p:to>
                                    </p:set>
                                    <p:anim calcmode="lin" valueType="num">
                                      <p:cBhvr additive="base">
                                        <p:cTn id="57" dur="500" fill="hold"/>
                                        <p:tgtEl>
                                          <p:spTgt spid="750606"/>
                                        </p:tgtEl>
                                        <p:attrNameLst>
                                          <p:attrName>ppt_x</p:attrName>
                                        </p:attrNameLst>
                                      </p:cBhvr>
                                      <p:tavLst>
                                        <p:tav tm="0">
                                          <p:val>
                                            <p:strVal val="1+#ppt_w/2"/>
                                          </p:val>
                                        </p:tav>
                                        <p:tav tm="100000">
                                          <p:val>
                                            <p:strVal val="#ppt_x"/>
                                          </p:val>
                                        </p:tav>
                                      </p:tavLst>
                                    </p:anim>
                                    <p:anim calcmode="lin" valueType="num">
                                      <p:cBhvr additive="base">
                                        <p:cTn id="58" dur="500" fill="hold"/>
                                        <p:tgtEl>
                                          <p:spTgt spid="75060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5"/>
                                            </p:cond>
                                          </p:stCondLst>
                                          <p:endCondLst>
                                            <p:cond evt="onStopAudio" delay="0">
                                              <p:tgtEl>
                                                <p:sldTgt/>
                                              </p:tgtEl>
                                            </p:cond>
                                          </p:endCondLst>
                                        </p:cTn>
                                        <p:tgtEl>
                                          <p:sndTgt r:embed="rId3" name="whoosh.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7">
                                            <p:bg/>
                                          </p:spTgt>
                                        </p:tgtEl>
                                        <p:attrNameLst>
                                          <p:attrName>style.visibility</p:attrName>
                                        </p:attrNameLst>
                                      </p:cBhvr>
                                      <p:to>
                                        <p:strVal val="visible"/>
                                      </p:to>
                                    </p:set>
                                    <p:animEffect transition="in" filter="fade">
                                      <p:cBhvr>
                                        <p:cTn id="63" dur="2000"/>
                                        <p:tgtEl>
                                          <p:spTgt spid="17">
                                            <p:bg/>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Effect transition="in" filter="fade">
                                      <p:cBhvr>
                                        <p:cTn id="68" dur="2000"/>
                                        <p:tgtEl>
                                          <p:spTgt spid="17">
                                            <p:txEl>
                                              <p:pRg st="0" end="0"/>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7">
                                            <p:txEl>
                                              <p:pRg st="1" end="1"/>
                                            </p:txEl>
                                          </p:spTgt>
                                        </p:tgtEl>
                                        <p:attrNameLst>
                                          <p:attrName>style.visibility</p:attrName>
                                        </p:attrNameLst>
                                      </p:cBhvr>
                                      <p:to>
                                        <p:strVal val="visible"/>
                                      </p:to>
                                    </p:set>
                                    <p:animEffect transition="in" filter="fade">
                                      <p:cBhvr>
                                        <p:cTn id="73" dur="2000"/>
                                        <p:tgtEl>
                                          <p:spTgt spid="17">
                                            <p:txEl>
                                              <p:pRg st="1" end="1"/>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7">
                                            <p:txEl>
                                              <p:pRg st="2" end="2"/>
                                            </p:txEl>
                                          </p:spTgt>
                                        </p:tgtEl>
                                        <p:attrNameLst>
                                          <p:attrName>style.visibility</p:attrName>
                                        </p:attrNameLst>
                                      </p:cBhvr>
                                      <p:to>
                                        <p:strVal val="visible"/>
                                      </p:to>
                                    </p:set>
                                    <p:animEffect transition="in" filter="fade">
                                      <p:cBhvr>
                                        <p:cTn id="78" dur="20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9" grpId="0" animBg="1"/>
      <p:bldP spid="750600" grpId="0" animBg="1"/>
      <p:bldP spid="750601" grpId="0" animBg="1"/>
      <p:bldP spid="750602" grpId="0" animBg="1"/>
      <p:bldP spid="750603" grpId="0" animBg="1"/>
      <p:bldP spid="750604" grpId="0" animBg="1"/>
      <p:bldP spid="750605" grpId="0" animBg="1"/>
      <p:bldP spid="17" grpId="0"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A03390DE-EF9B-654F-8E80-039D36E7C73C}"/>
              </a:ext>
            </a:extLst>
          </p:cNvPr>
          <p:cNvSpPr>
            <a:spLocks noGrp="1" noChangeArrowheads="1"/>
          </p:cNvSpPr>
          <p:nvPr>
            <p:ph type="body" idx="1"/>
          </p:nvPr>
        </p:nvSpPr>
        <p:spPr/>
        <p:txBody>
          <a:bodyPr/>
          <a:lstStyle/>
          <a:p>
            <a:pPr eaLnBrk="1" hangingPunct="1">
              <a:lnSpc>
                <a:spcPct val="140000"/>
              </a:lnSpc>
            </a:pPr>
            <a:r>
              <a:rPr lang="zh-CN" altLang="en-US" dirty="0"/>
              <a:t>性质</a:t>
            </a:r>
            <a:r>
              <a:rPr lang="en-US" altLang="zh-CN" dirty="0"/>
              <a:t>4  </a:t>
            </a:r>
            <a:r>
              <a:rPr lang="zh-CN" altLang="en-US" dirty="0"/>
              <a:t>具有</a:t>
            </a:r>
            <a:r>
              <a:rPr lang="en-US" altLang="zh-CN" dirty="0"/>
              <a:t>n</a:t>
            </a:r>
            <a:r>
              <a:rPr lang="zh-CN" altLang="en-US" dirty="0"/>
              <a:t>个结点的完全二叉树的深度为</a:t>
            </a:r>
            <a:r>
              <a:rPr lang="en-US" altLang="zh-CN" dirty="0"/>
              <a:t>[log</a:t>
            </a:r>
            <a:r>
              <a:rPr lang="en-US" altLang="zh-CN" baseline="-25000" dirty="0"/>
              <a:t>2</a:t>
            </a:r>
            <a:r>
              <a:rPr lang="en-US" altLang="zh-CN" dirty="0"/>
              <a:t>n]+1.</a:t>
            </a:r>
            <a:r>
              <a:rPr lang="zh-CN" altLang="en-US" dirty="0"/>
              <a:t>（ </a:t>
            </a:r>
            <a:r>
              <a:rPr lang="en-US" altLang="zh-CN" dirty="0"/>
              <a:t>[log</a:t>
            </a:r>
            <a:r>
              <a:rPr lang="en-US" altLang="zh-CN" baseline="-25000" dirty="0"/>
              <a:t>2</a:t>
            </a:r>
            <a:r>
              <a:rPr lang="en-US" altLang="zh-CN" dirty="0"/>
              <a:t>n]</a:t>
            </a:r>
            <a:r>
              <a:rPr lang="zh-CN" altLang="en-US" dirty="0"/>
              <a:t>表示不大于</a:t>
            </a:r>
            <a:r>
              <a:rPr lang="en-US" altLang="zh-CN" dirty="0"/>
              <a:t>n</a:t>
            </a:r>
            <a:r>
              <a:rPr lang="zh-CN" altLang="en-US" dirty="0"/>
              <a:t>的最大整数）。</a:t>
            </a:r>
          </a:p>
          <a:p>
            <a:pPr algn="just" eaLnBrk="1" hangingPunct="1">
              <a:lnSpc>
                <a:spcPct val="140000"/>
              </a:lnSpc>
            </a:pPr>
            <a:r>
              <a:rPr lang="zh-CN" altLang="en-US" dirty="0"/>
              <a:t>证明：假设完全二叉树的深度为</a:t>
            </a:r>
            <a:r>
              <a:rPr lang="en-US" altLang="zh-CN" dirty="0"/>
              <a:t>k</a:t>
            </a:r>
            <a:r>
              <a:rPr lang="zh-CN" altLang="en-US" dirty="0"/>
              <a:t>。根据性质</a:t>
            </a:r>
            <a:r>
              <a:rPr lang="en-US" altLang="zh-CN" dirty="0"/>
              <a:t>2</a:t>
            </a:r>
            <a:r>
              <a:rPr lang="zh-CN" altLang="en-US" dirty="0"/>
              <a:t>，</a:t>
            </a:r>
            <a:r>
              <a:rPr lang="en-US" altLang="zh-CN" dirty="0"/>
              <a:t>k-1</a:t>
            </a:r>
            <a:r>
              <a:rPr lang="zh-CN" altLang="en-US" dirty="0"/>
              <a:t>层满二叉树的结点总数为</a:t>
            </a:r>
            <a:r>
              <a:rPr lang="en-US" altLang="zh-CN" dirty="0"/>
              <a:t>n</a:t>
            </a:r>
            <a:r>
              <a:rPr lang="en-US" altLang="zh-CN" baseline="-25000" dirty="0"/>
              <a:t>1</a:t>
            </a:r>
            <a:r>
              <a:rPr lang="en-US" altLang="zh-CN" dirty="0"/>
              <a:t>=2</a:t>
            </a:r>
            <a:r>
              <a:rPr lang="en-US" altLang="zh-CN" baseline="30000" dirty="0"/>
              <a:t>k-1</a:t>
            </a:r>
            <a:r>
              <a:rPr lang="en-US" altLang="zh-CN" dirty="0"/>
              <a:t>-1</a:t>
            </a:r>
            <a:r>
              <a:rPr lang="zh-CN" altLang="en-US" dirty="0"/>
              <a:t>，</a:t>
            </a:r>
            <a:r>
              <a:rPr lang="en-US" altLang="zh-CN" dirty="0"/>
              <a:t>k</a:t>
            </a:r>
            <a:r>
              <a:rPr lang="zh-CN" altLang="en-US" dirty="0"/>
              <a:t>层满二叉树的结点总数为</a:t>
            </a:r>
            <a:r>
              <a:rPr lang="en-US" altLang="zh-CN" dirty="0"/>
              <a:t>n</a:t>
            </a:r>
            <a:r>
              <a:rPr lang="en-US" altLang="zh-CN" baseline="-25000" dirty="0"/>
              <a:t>2</a:t>
            </a:r>
            <a:r>
              <a:rPr lang="en-US" altLang="zh-CN" dirty="0"/>
              <a:t>=2</a:t>
            </a:r>
            <a:r>
              <a:rPr lang="en-US" altLang="zh-CN" baseline="30000" dirty="0"/>
              <a:t>k</a:t>
            </a:r>
            <a:r>
              <a:rPr lang="en-US" altLang="zh-CN" dirty="0"/>
              <a:t>-1</a:t>
            </a:r>
            <a:r>
              <a:rPr lang="zh-CN" altLang="en-US" dirty="0"/>
              <a:t>。因此有</a:t>
            </a:r>
            <a:r>
              <a:rPr lang="en-US" altLang="zh-CN" dirty="0"/>
              <a:t>n</a:t>
            </a:r>
            <a:r>
              <a:rPr lang="en-US" altLang="zh-CN" baseline="-25000" dirty="0"/>
              <a:t>1</a:t>
            </a:r>
            <a:r>
              <a:rPr lang="en-US" altLang="zh-CN" dirty="0"/>
              <a:t>&lt;n≤n</a:t>
            </a:r>
            <a:r>
              <a:rPr lang="en-US" altLang="zh-CN" baseline="-25000" dirty="0"/>
              <a:t>2</a:t>
            </a:r>
            <a:r>
              <a:rPr lang="zh-CN" altLang="en-US" dirty="0"/>
              <a:t>，即</a:t>
            </a:r>
            <a:r>
              <a:rPr lang="en-US" altLang="zh-CN" dirty="0"/>
              <a:t>n</a:t>
            </a:r>
            <a:r>
              <a:rPr lang="en-US" altLang="zh-CN" baseline="-25000" dirty="0"/>
              <a:t>1</a:t>
            </a:r>
            <a:r>
              <a:rPr lang="en-US" altLang="zh-CN" dirty="0"/>
              <a:t>+1≤n&lt;n</a:t>
            </a:r>
            <a:r>
              <a:rPr lang="en-US" altLang="zh-CN" baseline="-25000" dirty="0"/>
              <a:t>2</a:t>
            </a:r>
            <a:r>
              <a:rPr lang="en-US" altLang="zh-CN" dirty="0"/>
              <a:t>+1</a:t>
            </a:r>
            <a:r>
              <a:rPr lang="zh-CN" altLang="en-US" dirty="0"/>
              <a:t>，又</a:t>
            </a:r>
            <a:r>
              <a:rPr lang="en-US" altLang="zh-CN" dirty="0"/>
              <a:t>n</a:t>
            </a:r>
            <a:r>
              <a:rPr lang="en-US" altLang="zh-CN" baseline="-25000" dirty="0"/>
              <a:t>1</a:t>
            </a:r>
            <a:r>
              <a:rPr lang="en-US" altLang="zh-CN" dirty="0"/>
              <a:t>=2</a:t>
            </a:r>
            <a:r>
              <a:rPr lang="en-US" altLang="zh-CN" baseline="30000" dirty="0"/>
              <a:t>k-1</a:t>
            </a:r>
            <a:r>
              <a:rPr lang="en-US" altLang="zh-CN" dirty="0"/>
              <a:t>-1</a:t>
            </a:r>
            <a:r>
              <a:rPr lang="zh-CN" altLang="en-US" dirty="0"/>
              <a:t>和</a:t>
            </a:r>
            <a:r>
              <a:rPr lang="en-US" altLang="zh-CN" dirty="0"/>
              <a:t>n</a:t>
            </a:r>
            <a:r>
              <a:rPr lang="en-US" altLang="zh-CN" baseline="-25000" dirty="0"/>
              <a:t>2</a:t>
            </a:r>
            <a:r>
              <a:rPr lang="en-US" altLang="zh-CN" dirty="0"/>
              <a:t>=2</a:t>
            </a:r>
            <a:r>
              <a:rPr lang="en-US" altLang="zh-CN" baseline="30000" dirty="0"/>
              <a:t>k</a:t>
            </a:r>
            <a:r>
              <a:rPr lang="en-US" altLang="zh-CN" dirty="0"/>
              <a:t>-1</a:t>
            </a:r>
            <a:r>
              <a:rPr lang="zh-CN" altLang="en-US" dirty="0"/>
              <a:t>，故得到</a:t>
            </a:r>
            <a:r>
              <a:rPr lang="en-US" altLang="zh-CN" dirty="0"/>
              <a:t>2</a:t>
            </a:r>
            <a:r>
              <a:rPr lang="en-US" altLang="zh-CN" baseline="30000" dirty="0"/>
              <a:t>k-1</a:t>
            </a:r>
            <a:r>
              <a:rPr lang="en-US" altLang="zh-CN" dirty="0"/>
              <a:t>-1≤n&lt;2</a:t>
            </a:r>
            <a:r>
              <a:rPr lang="en-US" altLang="zh-CN" baseline="30000" dirty="0"/>
              <a:t>k</a:t>
            </a:r>
            <a:r>
              <a:rPr lang="en-US" altLang="zh-CN" dirty="0"/>
              <a:t>-1</a:t>
            </a:r>
            <a:r>
              <a:rPr lang="zh-CN" altLang="en-US" dirty="0"/>
              <a:t>，同时对不等式两边取对数，有</a:t>
            </a:r>
            <a:r>
              <a:rPr lang="en-US" altLang="zh-CN" dirty="0"/>
              <a:t>k-1≤log</a:t>
            </a:r>
            <a:r>
              <a:rPr lang="en-US" altLang="zh-CN" baseline="-25000" dirty="0"/>
              <a:t>2</a:t>
            </a:r>
            <a:r>
              <a:rPr lang="en-US" altLang="zh-CN" dirty="0"/>
              <a:t>n&lt;k</a:t>
            </a:r>
            <a:r>
              <a:rPr lang="zh-CN" altLang="en-US" dirty="0"/>
              <a:t>。因为</a:t>
            </a:r>
            <a:r>
              <a:rPr lang="en-US" altLang="zh-CN" dirty="0"/>
              <a:t>k</a:t>
            </a:r>
            <a:r>
              <a:rPr lang="zh-CN" altLang="en-US" dirty="0"/>
              <a:t>是整数，</a:t>
            </a:r>
            <a:r>
              <a:rPr lang="en-US" altLang="zh-CN" dirty="0"/>
              <a:t>k-1</a:t>
            </a:r>
            <a:r>
              <a:rPr lang="zh-CN" altLang="en-US" dirty="0"/>
              <a:t>也是整数，所以</a:t>
            </a:r>
            <a:r>
              <a:rPr lang="en-US" altLang="zh-CN" dirty="0"/>
              <a:t>k-1=[log</a:t>
            </a:r>
            <a:r>
              <a:rPr lang="en-US" altLang="zh-CN" baseline="-25000" dirty="0"/>
              <a:t>2</a:t>
            </a:r>
            <a:r>
              <a:rPr lang="en-US" altLang="zh-CN" dirty="0"/>
              <a:t>n]</a:t>
            </a:r>
            <a:r>
              <a:rPr lang="zh-CN" altLang="en-US" dirty="0"/>
              <a:t>，即</a:t>
            </a:r>
            <a:r>
              <a:rPr lang="en-US" altLang="zh-CN" dirty="0"/>
              <a:t>k =[log</a:t>
            </a:r>
            <a:r>
              <a:rPr lang="en-US" altLang="zh-CN" baseline="-25000" dirty="0"/>
              <a:t>2</a:t>
            </a:r>
            <a:r>
              <a:rPr lang="en-US" altLang="zh-CN" dirty="0"/>
              <a:t>n] +1</a:t>
            </a:r>
            <a:r>
              <a:rPr lang="zh-CN" altLang="en-US" dirty="0"/>
              <a:t>。命题得证。</a:t>
            </a:r>
          </a:p>
        </p:txBody>
      </p:sp>
      <p:sp>
        <p:nvSpPr>
          <p:cNvPr id="5" name="Rectangle 4">
            <a:extLst>
              <a:ext uri="{FF2B5EF4-FFF2-40B4-BE49-F238E27FC236}">
                <a16:creationId xmlns:a16="http://schemas.microsoft.com/office/drawing/2014/main" id="{41141398-D308-404A-BF38-EE34400AA1EA}"/>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Tree>
    <p:extLst>
      <p:ext uri="{BB962C8B-B14F-4D97-AF65-F5344CB8AC3E}">
        <p14:creationId xmlns:p14="http://schemas.microsoft.com/office/powerpoint/2010/main" val="38637450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8AD6FDB7-4213-4C0B-93B8-B1E7AB46DBF0}"/>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
        <p:nvSpPr>
          <p:cNvPr id="39939" name="椭圆 6">
            <a:extLst>
              <a:ext uri="{FF2B5EF4-FFF2-40B4-BE49-F238E27FC236}">
                <a16:creationId xmlns:a16="http://schemas.microsoft.com/office/drawing/2014/main" id="{9B76DDBE-6B6E-3049-AD9F-8E587D001377}"/>
              </a:ext>
            </a:extLst>
          </p:cNvPr>
          <p:cNvSpPr>
            <a:spLocks noChangeArrowheads="1"/>
          </p:cNvSpPr>
          <p:nvPr/>
        </p:nvSpPr>
        <p:spPr bwMode="auto">
          <a:xfrm>
            <a:off x="979488" y="4559300"/>
            <a:ext cx="95250"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39940" name="椭圆 6">
            <a:extLst>
              <a:ext uri="{FF2B5EF4-FFF2-40B4-BE49-F238E27FC236}">
                <a16:creationId xmlns:a16="http://schemas.microsoft.com/office/drawing/2014/main" id="{CD116821-4C16-1D49-B7B0-3375AB4AFF96}"/>
              </a:ext>
            </a:extLst>
          </p:cNvPr>
          <p:cNvSpPr>
            <a:spLocks noChangeArrowheads="1"/>
          </p:cNvSpPr>
          <p:nvPr/>
        </p:nvSpPr>
        <p:spPr bwMode="auto">
          <a:xfrm>
            <a:off x="309563" y="4568825"/>
            <a:ext cx="95250"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39941" name="椭圆 11">
            <a:extLst>
              <a:ext uri="{FF2B5EF4-FFF2-40B4-BE49-F238E27FC236}">
                <a16:creationId xmlns:a16="http://schemas.microsoft.com/office/drawing/2014/main" id="{FF36F6A5-FBDA-0447-88C2-7C96C755BAEB}"/>
              </a:ext>
            </a:extLst>
          </p:cNvPr>
          <p:cNvSpPr>
            <a:spLocks noChangeArrowheads="1"/>
          </p:cNvSpPr>
          <p:nvPr/>
        </p:nvSpPr>
        <p:spPr bwMode="auto">
          <a:xfrm>
            <a:off x="304800" y="2201863"/>
            <a:ext cx="96838"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8" name="矩形 7">
            <a:extLst>
              <a:ext uri="{FF2B5EF4-FFF2-40B4-BE49-F238E27FC236}">
                <a16:creationId xmlns:a16="http://schemas.microsoft.com/office/drawing/2014/main" id="{4CE857A9-27C7-49A1-955B-18A045C5FB9A}"/>
              </a:ext>
            </a:extLst>
          </p:cNvPr>
          <p:cNvSpPr>
            <a:spLocks noChangeArrowheads="1"/>
          </p:cNvSpPr>
          <p:nvPr/>
        </p:nvSpPr>
        <p:spPr bwMode="auto">
          <a:xfrm>
            <a:off x="163512" y="2347913"/>
            <a:ext cx="9140825" cy="233997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248000" rIns="252000" anchor="ctr"/>
          <a:lstStyle/>
          <a:p>
            <a:pPr algn="just" eaLnBrk="1" hangingPunct="1">
              <a:lnSpc>
                <a:spcPct val="130000"/>
              </a:lnSpc>
              <a:spcBef>
                <a:spcPts val="600"/>
              </a:spcBef>
              <a:spcAft>
                <a:spcPts val="600"/>
              </a:spcAft>
              <a:defRPr/>
            </a:pPr>
            <a:endParaRPr lang="zh-CN" altLang="en-US" dirty="0">
              <a:solidFill>
                <a:schemeClr val="tx1">
                  <a:lumMod val="65000"/>
                  <a:lumOff val="35000"/>
                </a:schemeClr>
              </a:solidFill>
              <a:latin typeface="微软雅黑" pitchFamily="34" charset="-122"/>
              <a:ea typeface="微软雅黑" pitchFamily="34" charset="-122"/>
              <a:cs typeface="+mn-cs"/>
            </a:endParaRPr>
          </a:p>
        </p:txBody>
      </p:sp>
      <p:sp>
        <p:nvSpPr>
          <p:cNvPr id="39943" name="圆角矩形 15">
            <a:extLst>
              <a:ext uri="{FF2B5EF4-FFF2-40B4-BE49-F238E27FC236}">
                <a16:creationId xmlns:a16="http://schemas.microsoft.com/office/drawing/2014/main" id="{32EC6E3D-63E5-4B44-B6B6-CD050A630C84}"/>
              </a:ext>
            </a:extLst>
          </p:cNvPr>
          <p:cNvSpPr>
            <a:spLocks noChangeArrowheads="1"/>
          </p:cNvSpPr>
          <p:nvPr/>
        </p:nvSpPr>
        <p:spPr bwMode="auto">
          <a:xfrm>
            <a:off x="334963" y="2198688"/>
            <a:ext cx="492125" cy="2525712"/>
          </a:xfrm>
          <a:custGeom>
            <a:avLst/>
            <a:gdLst>
              <a:gd name="T0" fmla="*/ 2344 w 738285"/>
              <a:gd name="T1" fmla="*/ 2443 h 4248500"/>
              <a:gd name="T2" fmla="*/ 325 w 738285"/>
              <a:gd name="T3" fmla="*/ 1 h 4248500"/>
              <a:gd name="T4" fmla="*/ 16375 w 738285"/>
              <a:gd name="T5" fmla="*/ 1 h 4248500"/>
              <a:gd name="T6" fmla="*/ 19181 w 738285"/>
              <a:gd name="T7" fmla="*/ 1806 h 4248500"/>
              <a:gd name="T8" fmla="*/ 19181 w 738285"/>
              <a:gd name="T9" fmla="*/ 69218 h 4248500"/>
              <a:gd name="T10" fmla="*/ 16375 w 738285"/>
              <a:gd name="T11" fmla="*/ 71024 h 4248500"/>
              <a:gd name="T12" fmla="*/ 943 w 738285"/>
              <a:gd name="T13" fmla="*/ 71024 h 4248500"/>
              <a:gd name="T14" fmla="*/ 2344 w 738285"/>
              <a:gd name="T15" fmla="*/ 69218 h 4248500"/>
              <a:gd name="T16" fmla="*/ 2344 w 738285"/>
              <a:gd name="T17" fmla="*/ 2443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eaVert" lIns="72000" tIns="0" rIns="0" bIns="0" anchor="ctr"/>
          <a:lstStyle/>
          <a:p>
            <a:endParaRPr lang="en-US"/>
          </a:p>
        </p:txBody>
      </p:sp>
      <p:sp>
        <p:nvSpPr>
          <p:cNvPr id="39944" name="椭圆 11">
            <a:extLst>
              <a:ext uri="{FF2B5EF4-FFF2-40B4-BE49-F238E27FC236}">
                <a16:creationId xmlns:a16="http://schemas.microsoft.com/office/drawing/2014/main" id="{C5FC5D79-CB22-3746-858A-788D8A60374F}"/>
              </a:ext>
            </a:extLst>
          </p:cNvPr>
          <p:cNvSpPr>
            <a:spLocks noChangeArrowheads="1"/>
          </p:cNvSpPr>
          <p:nvPr/>
        </p:nvSpPr>
        <p:spPr bwMode="auto">
          <a:xfrm>
            <a:off x="974725" y="2192338"/>
            <a:ext cx="96838"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39945" name="圆角矩形 15">
            <a:extLst>
              <a:ext uri="{FF2B5EF4-FFF2-40B4-BE49-F238E27FC236}">
                <a16:creationId xmlns:a16="http://schemas.microsoft.com/office/drawing/2014/main" id="{4917B00A-8B44-A843-85A0-737C89289704}"/>
              </a:ext>
            </a:extLst>
          </p:cNvPr>
          <p:cNvSpPr>
            <a:spLocks noChangeArrowheads="1"/>
          </p:cNvSpPr>
          <p:nvPr/>
        </p:nvSpPr>
        <p:spPr bwMode="auto">
          <a:xfrm>
            <a:off x="1004888" y="2189163"/>
            <a:ext cx="492125" cy="2525712"/>
          </a:xfrm>
          <a:custGeom>
            <a:avLst/>
            <a:gdLst>
              <a:gd name="T0" fmla="*/ 2344 w 738285"/>
              <a:gd name="T1" fmla="*/ 2443 h 4248500"/>
              <a:gd name="T2" fmla="*/ 325 w 738285"/>
              <a:gd name="T3" fmla="*/ 1 h 4248500"/>
              <a:gd name="T4" fmla="*/ 16375 w 738285"/>
              <a:gd name="T5" fmla="*/ 1 h 4248500"/>
              <a:gd name="T6" fmla="*/ 19181 w 738285"/>
              <a:gd name="T7" fmla="*/ 1806 h 4248500"/>
              <a:gd name="T8" fmla="*/ 19181 w 738285"/>
              <a:gd name="T9" fmla="*/ 69218 h 4248500"/>
              <a:gd name="T10" fmla="*/ 16375 w 738285"/>
              <a:gd name="T11" fmla="*/ 71024 h 4248500"/>
              <a:gd name="T12" fmla="*/ 943 w 738285"/>
              <a:gd name="T13" fmla="*/ 71024 h 4248500"/>
              <a:gd name="T14" fmla="*/ 2344 w 738285"/>
              <a:gd name="T15" fmla="*/ 69218 h 4248500"/>
              <a:gd name="T16" fmla="*/ 2344 w 738285"/>
              <a:gd name="T17" fmla="*/ 2443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vert="eaVert" lIns="72000" tIns="0" rIns="0" bIns="0" anchor="ctr"/>
          <a:lstStyle/>
          <a:p>
            <a:endParaRPr lang="en-US"/>
          </a:p>
        </p:txBody>
      </p:sp>
      <p:sp>
        <p:nvSpPr>
          <p:cNvPr id="39938" name="Rectangle 4">
            <a:extLst>
              <a:ext uri="{FF2B5EF4-FFF2-40B4-BE49-F238E27FC236}">
                <a16:creationId xmlns:a16="http://schemas.microsoft.com/office/drawing/2014/main" id="{00BE9653-D8EC-4470-92EE-658CCE8D282A}"/>
              </a:ext>
            </a:extLst>
          </p:cNvPr>
          <p:cNvSpPr>
            <a:spLocks noChangeArrowheads="1"/>
          </p:cNvSpPr>
          <p:nvPr/>
        </p:nvSpPr>
        <p:spPr bwMode="auto">
          <a:xfrm>
            <a:off x="1835150" y="2686050"/>
            <a:ext cx="7145338" cy="1593850"/>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buFont typeface="Arial" panose="020B0604020202020204" pitchFamily="34" charset="0"/>
              <a:buNone/>
            </a:pPr>
            <a:r>
              <a:rPr lang="zh-CN" altLang="en-US" b="0">
                <a:solidFill>
                  <a:srgbClr val="C00000"/>
                </a:solidFill>
                <a:ea typeface="微软雅黑" panose="020B0503020204020204" pitchFamily="34" charset="-122"/>
                <a:sym typeface="+mn-lt"/>
              </a:rPr>
              <a:t>性质</a:t>
            </a:r>
            <a:r>
              <a:rPr lang="en-US" altLang="zh-CN" b="0">
                <a:solidFill>
                  <a:srgbClr val="C00000"/>
                </a:solidFill>
                <a:ea typeface="微软雅黑" panose="020B0503020204020204" pitchFamily="34" charset="-122"/>
                <a:sym typeface="+mn-lt"/>
              </a:rPr>
              <a:t>5: </a:t>
            </a:r>
            <a:r>
              <a:rPr lang="zh-CN" altLang="en-US" sz="2600" b="0">
                <a:ea typeface="微软雅黑" panose="020B0503020204020204" pitchFamily="34" charset="-122"/>
                <a:sym typeface="+mn-lt"/>
              </a:rPr>
              <a:t>对完全二叉树，若从上至下、从左至右编号，则编号为</a:t>
            </a:r>
            <a:r>
              <a:rPr lang="en-US" altLang="zh-CN" sz="2600" b="0">
                <a:ea typeface="微软雅黑" panose="020B0503020204020204" pitchFamily="34" charset="-122"/>
                <a:sym typeface="+mn-lt"/>
              </a:rPr>
              <a:t>i </a:t>
            </a:r>
            <a:r>
              <a:rPr lang="zh-CN" altLang="en-US" sz="2600" b="0">
                <a:ea typeface="微软雅黑" panose="020B0503020204020204" pitchFamily="34" charset="-122"/>
                <a:sym typeface="+mn-lt"/>
              </a:rPr>
              <a:t>的结点，其左孩子编号必为</a:t>
            </a:r>
            <a:r>
              <a:rPr lang="en-US" altLang="zh-CN" sz="2600" b="0">
                <a:ea typeface="微软雅黑" panose="020B0503020204020204" pitchFamily="34" charset="-122"/>
                <a:sym typeface="+mn-lt"/>
              </a:rPr>
              <a:t>2i</a:t>
            </a:r>
            <a:r>
              <a:rPr lang="zh-CN" altLang="en-US" sz="2600" b="0">
                <a:ea typeface="微软雅黑" panose="020B0503020204020204" pitchFamily="34" charset="-122"/>
                <a:sym typeface="+mn-lt"/>
              </a:rPr>
              <a:t>，其右孩子编号必为</a:t>
            </a:r>
            <a:r>
              <a:rPr lang="en-US" altLang="zh-CN" sz="2600" b="0">
                <a:ea typeface="微软雅黑" panose="020B0503020204020204" pitchFamily="34" charset="-122"/>
                <a:sym typeface="+mn-lt"/>
              </a:rPr>
              <a:t>2i</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1</a:t>
            </a:r>
            <a:r>
              <a:rPr lang="zh-CN" altLang="en-US" sz="2600" b="0">
                <a:ea typeface="微软雅黑" panose="020B0503020204020204" pitchFamily="34" charset="-122"/>
                <a:sym typeface="+mn-lt"/>
              </a:rPr>
              <a:t>；其双亲的编号必为</a:t>
            </a:r>
            <a:r>
              <a:rPr lang="en-US" altLang="zh-CN" sz="2600" b="0">
                <a:ea typeface="微软雅黑" panose="020B0503020204020204" pitchFamily="34" charset="-122"/>
                <a:sym typeface="+mn-lt"/>
              </a:rPr>
              <a:t>i/2</a:t>
            </a:r>
            <a:r>
              <a:rPr lang="zh-CN" altLang="en-US" sz="2600" b="0">
                <a:ea typeface="微软雅黑" panose="020B0503020204020204" pitchFamily="34" charset="-122"/>
                <a:sym typeface="+mn-lt"/>
              </a:rPr>
              <a:t>。</a:t>
            </a:r>
            <a:endParaRPr lang="zh-TW" altLang="en-US" sz="2600" b="0">
              <a:ea typeface="微软雅黑" panose="020B0503020204020204" pitchFamily="34" charset="-122"/>
              <a:sym typeface="+mn-l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49EEED4B-90CA-154A-A600-2B0FFBA23ACA}"/>
              </a:ext>
            </a:extLst>
          </p:cNvPr>
          <p:cNvSpPr>
            <a:spLocks noGrp="1" noChangeArrowheads="1"/>
          </p:cNvSpPr>
          <p:nvPr>
            <p:ph type="body" idx="1"/>
          </p:nvPr>
        </p:nvSpPr>
        <p:spPr/>
        <p:txBody>
          <a:bodyPr/>
          <a:lstStyle/>
          <a:p>
            <a:pPr algn="just" eaLnBrk="1" hangingPunct="1">
              <a:lnSpc>
                <a:spcPct val="135000"/>
              </a:lnSpc>
            </a:pPr>
            <a:r>
              <a:rPr lang="zh-CN" altLang="en-US" dirty="0"/>
              <a:t>如果对于</a:t>
            </a:r>
            <a:r>
              <a:rPr lang="en-US" altLang="zh-CN" dirty="0"/>
              <a:t>n</a:t>
            </a:r>
            <a:r>
              <a:rPr lang="zh-CN" altLang="en-US" dirty="0"/>
              <a:t>个结点的完全二叉树（其深度为</a:t>
            </a:r>
            <a:r>
              <a:rPr lang="en-US" altLang="zh-CN" dirty="0"/>
              <a:t>+1</a:t>
            </a:r>
            <a:r>
              <a:rPr lang="zh-CN" altLang="en-US" dirty="0"/>
              <a:t>）的结点按层序编号（每层从左至右），则对任一结点</a:t>
            </a:r>
            <a:r>
              <a:rPr lang="en-US" altLang="zh-CN" dirty="0" err="1"/>
              <a:t>i</a:t>
            </a:r>
            <a:r>
              <a:rPr lang="zh-CN" altLang="en-US" dirty="0"/>
              <a:t>（</a:t>
            </a:r>
            <a:r>
              <a:rPr lang="en-US" altLang="zh-CN" dirty="0"/>
              <a:t>1≤i≤n</a:t>
            </a:r>
            <a:r>
              <a:rPr lang="zh-CN" altLang="en-US" dirty="0"/>
              <a:t>），有以下性质：</a:t>
            </a:r>
          </a:p>
          <a:p>
            <a:pPr eaLnBrk="1" hangingPunct="1">
              <a:lnSpc>
                <a:spcPct val="135000"/>
              </a:lnSpc>
            </a:pPr>
            <a:r>
              <a:rPr lang="zh-CN" altLang="en-US" dirty="0"/>
              <a:t>（</a:t>
            </a:r>
            <a:r>
              <a:rPr lang="en-US" altLang="zh-CN" dirty="0"/>
              <a:t>1</a:t>
            </a:r>
            <a:r>
              <a:rPr lang="zh-CN" altLang="en-US" dirty="0"/>
              <a:t>）如果</a:t>
            </a:r>
            <a:r>
              <a:rPr lang="en-US" altLang="zh-CN" dirty="0" err="1"/>
              <a:t>i</a:t>
            </a:r>
            <a:r>
              <a:rPr lang="en-US" altLang="zh-CN" dirty="0"/>
              <a:t>=1</a:t>
            </a:r>
            <a:r>
              <a:rPr lang="zh-CN" altLang="en-US" dirty="0"/>
              <a:t>，则结点</a:t>
            </a:r>
            <a:r>
              <a:rPr lang="en-US" altLang="zh-CN" dirty="0" err="1"/>
              <a:t>i</a:t>
            </a:r>
            <a:r>
              <a:rPr lang="zh-CN" altLang="en-US" dirty="0"/>
              <a:t>是二叉树的根，无双亲；若</a:t>
            </a:r>
            <a:r>
              <a:rPr lang="en-US" altLang="zh-CN" dirty="0" err="1"/>
              <a:t>i</a:t>
            </a:r>
            <a:r>
              <a:rPr lang="en-US" altLang="zh-CN" dirty="0"/>
              <a:t>&gt;1</a:t>
            </a:r>
            <a:r>
              <a:rPr lang="zh-CN" altLang="en-US" dirty="0"/>
              <a:t>，则其双亲结点为。</a:t>
            </a:r>
          </a:p>
          <a:p>
            <a:pPr eaLnBrk="1" hangingPunct="1">
              <a:lnSpc>
                <a:spcPct val="135000"/>
              </a:lnSpc>
            </a:pPr>
            <a:r>
              <a:rPr lang="zh-CN" altLang="en-US" dirty="0"/>
              <a:t>（</a:t>
            </a:r>
            <a:r>
              <a:rPr lang="en-US" altLang="zh-CN" dirty="0"/>
              <a:t>2</a:t>
            </a:r>
            <a:r>
              <a:rPr lang="zh-CN" altLang="en-US" dirty="0"/>
              <a:t>）如果</a:t>
            </a:r>
            <a:r>
              <a:rPr lang="en-US" altLang="zh-CN" dirty="0"/>
              <a:t>2i&gt;n</a:t>
            </a:r>
            <a:r>
              <a:rPr lang="zh-CN" altLang="en-US" dirty="0"/>
              <a:t>，则结点</a:t>
            </a:r>
            <a:r>
              <a:rPr lang="en-US" altLang="zh-CN" dirty="0" err="1"/>
              <a:t>i</a:t>
            </a:r>
            <a:r>
              <a:rPr lang="zh-CN" altLang="en-US" dirty="0"/>
              <a:t>无左孩子。否则，则其左孩子是</a:t>
            </a:r>
            <a:r>
              <a:rPr lang="en-US" altLang="zh-CN" dirty="0"/>
              <a:t>2i</a:t>
            </a:r>
            <a:r>
              <a:rPr lang="zh-CN" altLang="en-US" dirty="0"/>
              <a:t>。</a:t>
            </a:r>
          </a:p>
          <a:p>
            <a:pPr eaLnBrk="1" hangingPunct="1">
              <a:lnSpc>
                <a:spcPct val="135000"/>
              </a:lnSpc>
            </a:pPr>
            <a:r>
              <a:rPr lang="zh-CN" altLang="en-US" dirty="0"/>
              <a:t>（</a:t>
            </a:r>
            <a:r>
              <a:rPr lang="en-US" altLang="zh-CN" dirty="0"/>
              <a:t>3</a:t>
            </a:r>
            <a:r>
              <a:rPr lang="zh-CN" altLang="en-US" dirty="0"/>
              <a:t>）如果</a:t>
            </a:r>
            <a:r>
              <a:rPr lang="en-US" altLang="zh-CN" dirty="0"/>
              <a:t>2i+1&gt;n</a:t>
            </a:r>
            <a:r>
              <a:rPr lang="zh-CN" altLang="en-US" dirty="0"/>
              <a:t>，则结点</a:t>
            </a:r>
            <a:r>
              <a:rPr lang="en-US" altLang="zh-CN" dirty="0" err="1"/>
              <a:t>i</a:t>
            </a:r>
            <a:r>
              <a:rPr lang="zh-CN" altLang="en-US" dirty="0"/>
              <a:t>无右孩子。否则，其右孩子是</a:t>
            </a:r>
            <a:r>
              <a:rPr lang="en-US" altLang="zh-CN" dirty="0"/>
              <a:t>2i+1</a:t>
            </a:r>
            <a:r>
              <a:rPr lang="zh-CN" altLang="en-US" dirty="0"/>
              <a:t>。</a:t>
            </a:r>
          </a:p>
        </p:txBody>
      </p:sp>
      <p:sp>
        <p:nvSpPr>
          <p:cNvPr id="5" name="Rectangle 4">
            <a:extLst>
              <a:ext uri="{FF2B5EF4-FFF2-40B4-BE49-F238E27FC236}">
                <a16:creationId xmlns:a16="http://schemas.microsoft.com/office/drawing/2014/main" id="{74B58CFE-FD7D-A945-87AC-1B82F6D23A30}"/>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Tree>
    <p:extLst>
      <p:ext uri="{BB962C8B-B14F-4D97-AF65-F5344CB8AC3E}">
        <p14:creationId xmlns:p14="http://schemas.microsoft.com/office/powerpoint/2010/main" val="4242768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E53BF62-18E6-8749-8E56-247170FE6AA3}"/>
              </a:ext>
            </a:extLst>
          </p:cNvPr>
          <p:cNvSpPr>
            <a:spLocks noGrp="1" noChangeArrowheads="1"/>
          </p:cNvSpPr>
          <p:nvPr>
            <p:ph type="title"/>
          </p:nvPr>
        </p:nvSpPr>
        <p:spPr/>
        <p:txBody>
          <a:bodyPr/>
          <a:lstStyle/>
          <a:p>
            <a:pPr eaLnBrk="1" hangingPunct="1"/>
            <a:r>
              <a:rPr lang="zh-CN" altLang="en-US" sz="2800" dirty="0"/>
              <a:t> 二叉树</a:t>
            </a:r>
            <a:r>
              <a:rPr lang="zh-TW" altLang="en-US" dirty="0"/>
              <a:t>抽象数据类型</a:t>
            </a:r>
            <a:endParaRPr lang="zh-CN" altLang="en-US" sz="2800" dirty="0"/>
          </a:p>
        </p:txBody>
      </p:sp>
      <p:sp>
        <p:nvSpPr>
          <p:cNvPr id="31747" name="Rectangle 3">
            <a:extLst>
              <a:ext uri="{FF2B5EF4-FFF2-40B4-BE49-F238E27FC236}">
                <a16:creationId xmlns:a16="http://schemas.microsoft.com/office/drawing/2014/main" id="{5E630E8D-5989-884C-9403-079DFB68568B}"/>
              </a:ext>
            </a:extLst>
          </p:cNvPr>
          <p:cNvSpPr>
            <a:spLocks noGrp="1" noChangeArrowheads="1"/>
          </p:cNvSpPr>
          <p:nvPr>
            <p:ph type="body" idx="1"/>
          </p:nvPr>
        </p:nvSpPr>
        <p:spPr/>
        <p:txBody>
          <a:bodyPr/>
          <a:lstStyle/>
          <a:p>
            <a:pPr eaLnBrk="1" hangingPunct="1"/>
            <a:r>
              <a:rPr lang="en-US" altLang="zh-CN" sz="2000" dirty="0"/>
              <a:t>1</a:t>
            </a:r>
            <a:r>
              <a:rPr lang="zh-CN" altLang="en-US" sz="2000" dirty="0"/>
              <a:t>．数据对象集合</a:t>
            </a:r>
          </a:p>
          <a:p>
            <a:pPr eaLnBrk="1" hangingPunct="1">
              <a:lnSpc>
                <a:spcPct val="135000"/>
              </a:lnSpc>
            </a:pPr>
            <a:r>
              <a:rPr lang="zh-CN" altLang="en-US" sz="2000" dirty="0"/>
              <a:t>          二叉树的数据对象集合为二叉树中的各个结点构成的集合。根结点没有双亲结点，其他结点只有一个双亲结点。每个结点的孩子可能是</a:t>
            </a:r>
            <a:r>
              <a:rPr lang="en-US" altLang="zh-CN" sz="2000" dirty="0"/>
              <a:t>0</a:t>
            </a:r>
            <a:r>
              <a:rPr lang="zh-CN" altLang="en-US" sz="2000" dirty="0"/>
              <a:t>个、</a:t>
            </a:r>
            <a:r>
              <a:rPr lang="en-US" altLang="zh-CN" sz="2000" dirty="0"/>
              <a:t>1</a:t>
            </a:r>
            <a:r>
              <a:rPr lang="zh-CN" altLang="en-US" sz="2000" dirty="0"/>
              <a:t>个和</a:t>
            </a:r>
            <a:r>
              <a:rPr lang="en-US" altLang="zh-CN" sz="2000" dirty="0"/>
              <a:t>2</a:t>
            </a:r>
            <a:r>
              <a:rPr lang="zh-CN" altLang="en-US" sz="2000" dirty="0"/>
              <a:t>个，除了根结点。</a:t>
            </a:r>
          </a:p>
          <a:p>
            <a:pPr eaLnBrk="1" hangingPunct="1"/>
            <a:r>
              <a:rPr lang="zh-CN" altLang="en-US" sz="2000" dirty="0"/>
              <a:t>         </a:t>
            </a:r>
            <a:r>
              <a:rPr lang="en-US" altLang="zh-CN" sz="2000" dirty="0"/>
              <a:t>2</a:t>
            </a:r>
            <a:r>
              <a:rPr lang="zh-CN" altLang="en-US" sz="2000" dirty="0"/>
              <a:t>．基本操作集合</a:t>
            </a:r>
          </a:p>
          <a:p>
            <a:pPr eaLnBrk="1" hangingPunct="1"/>
            <a:r>
              <a:rPr lang="zh-CN" altLang="en-US" sz="2000" dirty="0"/>
              <a:t>       （</a:t>
            </a:r>
            <a:r>
              <a:rPr lang="en-US" altLang="zh-CN" sz="2000" dirty="0"/>
              <a:t>1</a:t>
            </a:r>
            <a:r>
              <a:rPr lang="zh-CN" altLang="en-US" sz="2000" dirty="0"/>
              <a:t>）</a:t>
            </a:r>
            <a:r>
              <a:rPr lang="en-US" altLang="zh-CN" sz="2000" dirty="0" err="1"/>
              <a:t>InitBitTree</a:t>
            </a:r>
            <a:r>
              <a:rPr lang="en-US" altLang="zh-CN" sz="2000" dirty="0"/>
              <a:t>(&amp;T)</a:t>
            </a:r>
          </a:p>
          <a:p>
            <a:pPr eaLnBrk="1" hangingPunct="1"/>
            <a:r>
              <a:rPr lang="en-US" altLang="zh-CN" sz="2000" dirty="0"/>
              <a:t>         </a:t>
            </a:r>
            <a:r>
              <a:rPr lang="zh-CN" altLang="en-US" sz="2000" dirty="0"/>
              <a:t>操作结果：构造空二叉树</a:t>
            </a:r>
            <a:r>
              <a:rPr lang="en-US" altLang="zh-CN" sz="2000" dirty="0"/>
              <a:t>T</a:t>
            </a:r>
            <a:r>
              <a:rPr lang="zh-CN" altLang="en-US" sz="2000" dirty="0"/>
              <a:t>。</a:t>
            </a:r>
          </a:p>
          <a:p>
            <a:pPr eaLnBrk="1" hangingPunct="1"/>
            <a:r>
              <a:rPr lang="zh-CN" altLang="en-US" sz="2000" dirty="0"/>
              <a:t>       （</a:t>
            </a:r>
            <a:r>
              <a:rPr lang="en-US" altLang="zh-CN" sz="2000" dirty="0"/>
              <a:t>2</a:t>
            </a:r>
            <a:r>
              <a:rPr lang="zh-CN" altLang="en-US" sz="2000" dirty="0"/>
              <a:t>）</a:t>
            </a:r>
            <a:r>
              <a:rPr lang="en-US" altLang="zh-CN" sz="2000" dirty="0" err="1"/>
              <a:t>CreateBitTree</a:t>
            </a:r>
            <a:r>
              <a:rPr lang="en-US" altLang="zh-CN" sz="2000" dirty="0"/>
              <a:t>(&amp;T)</a:t>
            </a:r>
          </a:p>
          <a:p>
            <a:pPr eaLnBrk="1" hangingPunct="1"/>
            <a:r>
              <a:rPr lang="en-US" altLang="zh-CN" sz="2000" dirty="0"/>
              <a:t>         </a:t>
            </a:r>
            <a:r>
              <a:rPr lang="zh-CN" altLang="en-US" sz="2000" dirty="0"/>
              <a:t>初始条件：二叉树</a:t>
            </a:r>
            <a:r>
              <a:rPr lang="en-US" altLang="zh-CN" sz="2000" dirty="0"/>
              <a:t>T</a:t>
            </a:r>
            <a:r>
              <a:rPr lang="zh-CN" altLang="en-US" sz="2000" dirty="0"/>
              <a:t>不存在。</a:t>
            </a:r>
          </a:p>
          <a:p>
            <a:pPr eaLnBrk="1" hangingPunct="1"/>
            <a:r>
              <a:rPr lang="zh-CN" altLang="en-US" sz="2000" dirty="0"/>
              <a:t>         操作结果：创建二叉树</a:t>
            </a:r>
            <a:r>
              <a:rPr lang="en-US" altLang="zh-CN" sz="2000" dirty="0"/>
              <a:t>T</a:t>
            </a:r>
            <a:r>
              <a:rPr lang="zh-CN" altLang="en-US" sz="2000" dirty="0"/>
              <a:t>。</a:t>
            </a:r>
          </a:p>
          <a:p>
            <a:pPr eaLnBrk="1" hangingPunct="1"/>
            <a:r>
              <a:rPr lang="zh-CN" altLang="en-US" sz="2000" dirty="0"/>
              <a:t>       （</a:t>
            </a:r>
            <a:r>
              <a:rPr lang="en-US" altLang="zh-CN" sz="2000" dirty="0"/>
              <a:t>3</a:t>
            </a:r>
            <a:r>
              <a:rPr lang="zh-CN" altLang="en-US" sz="2000" dirty="0"/>
              <a:t>）</a:t>
            </a:r>
            <a:r>
              <a:rPr lang="en-US" altLang="zh-CN" sz="2000" dirty="0" err="1"/>
              <a:t>DestroyBitTree</a:t>
            </a:r>
            <a:r>
              <a:rPr lang="en-US" altLang="zh-CN" sz="2000" dirty="0"/>
              <a:t>(&amp;T)</a:t>
            </a:r>
          </a:p>
          <a:p>
            <a:pPr eaLnBrk="1" hangingPunct="1"/>
            <a:r>
              <a:rPr lang="en-US" altLang="zh-CN" sz="2000" dirty="0"/>
              <a:t>         </a:t>
            </a:r>
            <a:r>
              <a:rPr lang="zh-CN" altLang="en-US" sz="2000" dirty="0"/>
              <a:t>初始条件：二叉树</a:t>
            </a:r>
            <a:r>
              <a:rPr lang="en-US" altLang="zh-CN" sz="2000" dirty="0"/>
              <a:t>T</a:t>
            </a:r>
            <a:r>
              <a:rPr lang="zh-CN" altLang="en-US" sz="2000" dirty="0"/>
              <a:t>已存在。</a:t>
            </a:r>
          </a:p>
          <a:p>
            <a:pPr eaLnBrk="1" hangingPunct="1"/>
            <a:r>
              <a:rPr lang="zh-CN" altLang="en-US" sz="2000" dirty="0"/>
              <a:t>         操作结果：如果二叉树存在，则将该二叉树销毁。</a:t>
            </a:r>
          </a:p>
        </p:txBody>
      </p:sp>
    </p:spTree>
    <p:extLst>
      <p:ext uri="{BB962C8B-B14F-4D97-AF65-F5344CB8AC3E}">
        <p14:creationId xmlns:p14="http://schemas.microsoft.com/office/powerpoint/2010/main" val="1889872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76B13982-6A71-C943-B189-D27D622935E0}"/>
              </a:ext>
            </a:extLst>
          </p:cNvPr>
          <p:cNvSpPr>
            <a:spLocks noGrp="1" noChangeArrowheads="1"/>
          </p:cNvSpPr>
          <p:nvPr>
            <p:ph type="body" idx="1"/>
          </p:nvPr>
        </p:nvSpPr>
        <p:spPr/>
        <p:txBody>
          <a:bodyPr/>
          <a:lstStyle/>
          <a:p>
            <a:pPr eaLnBrk="1" hangingPunct="1">
              <a:lnSpc>
                <a:spcPct val="135000"/>
              </a:lnSpc>
            </a:pPr>
            <a:r>
              <a:rPr lang="en-US" altLang="zh-CN" sz="1800"/>
              <a:t>      </a:t>
            </a:r>
            <a:r>
              <a:rPr lang="zh-CN" altLang="en-US" sz="1800"/>
              <a:t>（</a:t>
            </a:r>
            <a:r>
              <a:rPr lang="en-US" altLang="zh-CN" sz="1800"/>
              <a:t>4</a:t>
            </a:r>
            <a:r>
              <a:rPr lang="zh-CN" altLang="en-US" sz="1800"/>
              <a:t>）</a:t>
            </a:r>
            <a:r>
              <a:rPr lang="en-US" altLang="zh-CN" sz="1800"/>
              <a:t>InsertChild(p,LR,c)</a:t>
            </a:r>
          </a:p>
          <a:p>
            <a:pPr eaLnBrk="1" hangingPunct="1">
              <a:lnSpc>
                <a:spcPct val="135000"/>
              </a:lnSpc>
            </a:pPr>
            <a:r>
              <a:rPr lang="en-US" altLang="zh-CN" sz="1800"/>
              <a:t>         </a:t>
            </a:r>
            <a:r>
              <a:rPr lang="zh-CN" altLang="en-US" sz="1800"/>
              <a:t>初始条件：二叉树</a:t>
            </a:r>
            <a:r>
              <a:rPr lang="en-US" altLang="zh-CN" sz="1800"/>
              <a:t>T</a:t>
            </a:r>
            <a:r>
              <a:rPr lang="zh-CN" altLang="en-US" sz="1800"/>
              <a:t>存在，</a:t>
            </a:r>
            <a:r>
              <a:rPr lang="en-US" altLang="zh-CN" sz="1800"/>
              <a:t>p</a:t>
            </a:r>
            <a:r>
              <a:rPr lang="zh-CN" altLang="en-US" sz="1800"/>
              <a:t>指向</a:t>
            </a:r>
            <a:r>
              <a:rPr lang="en-US" altLang="zh-CN" sz="1800"/>
              <a:t>T</a:t>
            </a:r>
            <a:r>
              <a:rPr lang="zh-CN" altLang="en-US" sz="1800"/>
              <a:t>中某个结点，</a:t>
            </a:r>
            <a:r>
              <a:rPr lang="en-US" altLang="zh-CN" sz="1800"/>
              <a:t>LR</a:t>
            </a:r>
            <a:r>
              <a:rPr lang="zh-CN" altLang="en-US" sz="1800"/>
              <a:t>为</a:t>
            </a:r>
            <a:r>
              <a:rPr lang="en-US" altLang="zh-CN" sz="1800"/>
              <a:t>0</a:t>
            </a:r>
            <a:r>
              <a:rPr lang="zh-CN" altLang="en-US" sz="1800"/>
              <a:t>或</a:t>
            </a:r>
            <a:r>
              <a:rPr lang="en-US" altLang="zh-CN" sz="1800"/>
              <a:t>1</a:t>
            </a:r>
            <a:r>
              <a:rPr lang="zh-CN" altLang="en-US" sz="1800"/>
              <a:t>，</a:t>
            </a:r>
            <a:r>
              <a:rPr lang="en-US" altLang="zh-CN" sz="1800"/>
              <a:t>c</a:t>
            </a:r>
            <a:r>
              <a:rPr lang="zh-CN" altLang="en-US" sz="1800"/>
              <a:t>非空，与</a:t>
            </a:r>
            <a:r>
              <a:rPr lang="en-US" altLang="zh-CN" sz="1800"/>
              <a:t>T</a:t>
            </a:r>
            <a:r>
              <a:rPr lang="zh-CN" altLang="en-US" sz="1800"/>
              <a:t>不相交且右子树为空。</a:t>
            </a:r>
          </a:p>
          <a:p>
            <a:pPr eaLnBrk="1" hangingPunct="1">
              <a:lnSpc>
                <a:spcPct val="135000"/>
              </a:lnSpc>
            </a:pPr>
            <a:r>
              <a:rPr lang="zh-CN" altLang="en-US" sz="1800"/>
              <a:t>操作结果：根据</a:t>
            </a:r>
            <a:r>
              <a:rPr lang="en-US" altLang="zh-CN" sz="1800"/>
              <a:t>LR</a:t>
            </a:r>
            <a:r>
              <a:rPr lang="zh-CN" altLang="en-US" sz="1800"/>
              <a:t>为</a:t>
            </a:r>
            <a:r>
              <a:rPr lang="en-US" altLang="zh-CN" sz="1800"/>
              <a:t>0</a:t>
            </a:r>
            <a:r>
              <a:rPr lang="zh-CN" altLang="en-US" sz="1800"/>
              <a:t>或</a:t>
            </a:r>
            <a:r>
              <a:rPr lang="en-US" altLang="zh-CN" sz="1800"/>
              <a:t>1</a:t>
            </a:r>
            <a:r>
              <a:rPr lang="zh-CN" altLang="en-US" sz="1800"/>
              <a:t>，插入</a:t>
            </a:r>
            <a:r>
              <a:rPr lang="en-US" altLang="zh-CN" sz="1800"/>
              <a:t>c</a:t>
            </a:r>
            <a:r>
              <a:rPr lang="zh-CN" altLang="en-US" sz="1800"/>
              <a:t>为</a:t>
            </a:r>
            <a:r>
              <a:rPr lang="en-US" altLang="zh-CN" sz="1800"/>
              <a:t>p</a:t>
            </a:r>
            <a:r>
              <a:rPr lang="zh-CN" altLang="en-US" sz="1800"/>
              <a:t>所指结点的左或右子树，</a:t>
            </a:r>
            <a:r>
              <a:rPr lang="en-US" altLang="zh-CN" sz="1800"/>
              <a:t>p</a:t>
            </a:r>
            <a:r>
              <a:rPr lang="zh-CN" altLang="en-US" sz="1800"/>
              <a:t>所指结点的</a:t>
            </a:r>
          </a:p>
          <a:p>
            <a:pPr eaLnBrk="1" hangingPunct="1">
              <a:lnSpc>
                <a:spcPct val="135000"/>
              </a:lnSpc>
            </a:pPr>
            <a:r>
              <a:rPr lang="zh-CN" altLang="en-US" sz="1800"/>
              <a:t>原有左或右子树成为</a:t>
            </a:r>
            <a:r>
              <a:rPr lang="en-US" altLang="zh-CN" sz="1800"/>
              <a:t>c</a:t>
            </a:r>
            <a:r>
              <a:rPr lang="zh-CN" altLang="en-US" sz="1800"/>
              <a:t>的右子树。插入成功返回</a:t>
            </a:r>
            <a:r>
              <a:rPr lang="en-US" altLang="zh-CN" sz="1800"/>
              <a:t>1</a:t>
            </a:r>
            <a:r>
              <a:rPr lang="zh-CN" altLang="en-US" sz="1800"/>
              <a:t>，否则返回</a:t>
            </a:r>
            <a:r>
              <a:rPr lang="en-US" altLang="zh-CN" sz="1800"/>
              <a:t>0</a:t>
            </a:r>
            <a:r>
              <a:rPr lang="zh-CN" altLang="en-US" sz="1800"/>
              <a:t>。</a:t>
            </a:r>
          </a:p>
          <a:p>
            <a:pPr eaLnBrk="1" hangingPunct="1">
              <a:lnSpc>
                <a:spcPct val="135000"/>
              </a:lnSpc>
            </a:pPr>
            <a:r>
              <a:rPr lang="zh-CN" altLang="en-US" sz="1800"/>
              <a:t>      （</a:t>
            </a:r>
            <a:r>
              <a:rPr lang="en-US" altLang="zh-CN" sz="1800"/>
              <a:t>5</a:t>
            </a:r>
            <a:r>
              <a:rPr lang="zh-CN" altLang="en-US" sz="1800"/>
              <a:t>）</a:t>
            </a:r>
            <a:r>
              <a:rPr lang="en-US" altLang="zh-CN" sz="1800"/>
              <a:t>LeftChild(&amp;T,e)</a:t>
            </a:r>
          </a:p>
          <a:p>
            <a:pPr eaLnBrk="1" hangingPunct="1">
              <a:lnSpc>
                <a:spcPct val="135000"/>
              </a:lnSpc>
            </a:pPr>
            <a:r>
              <a:rPr lang="en-US" altLang="zh-CN" sz="1800"/>
              <a:t>         </a:t>
            </a:r>
            <a:r>
              <a:rPr lang="zh-CN" altLang="en-US" sz="1800"/>
              <a:t>初始条件：二叉树</a:t>
            </a:r>
            <a:r>
              <a:rPr lang="en-US" altLang="zh-CN" sz="1800"/>
              <a:t>T</a:t>
            </a:r>
            <a:r>
              <a:rPr lang="zh-CN" altLang="en-US" sz="1800"/>
              <a:t>存在，</a:t>
            </a:r>
            <a:r>
              <a:rPr lang="en-US" altLang="zh-CN" sz="1800"/>
              <a:t>e</a:t>
            </a:r>
            <a:r>
              <a:rPr lang="zh-CN" altLang="en-US" sz="1800"/>
              <a:t>是</a:t>
            </a:r>
            <a:r>
              <a:rPr lang="en-US" altLang="zh-CN" sz="1800"/>
              <a:t>T</a:t>
            </a:r>
            <a:r>
              <a:rPr lang="zh-CN" altLang="en-US" sz="1800"/>
              <a:t>中的某个结点。</a:t>
            </a:r>
          </a:p>
          <a:p>
            <a:pPr eaLnBrk="1" hangingPunct="1">
              <a:lnSpc>
                <a:spcPct val="135000"/>
              </a:lnSpc>
            </a:pPr>
            <a:r>
              <a:rPr lang="zh-CN" altLang="en-US" sz="1800"/>
              <a:t>操作结果：如果结点</a:t>
            </a:r>
            <a:r>
              <a:rPr lang="en-US" altLang="zh-CN" sz="1800"/>
              <a:t>e</a:t>
            </a:r>
            <a:r>
              <a:rPr lang="zh-CN" altLang="en-US" sz="1800"/>
              <a:t>存在左孩子结点，则返回</a:t>
            </a:r>
            <a:r>
              <a:rPr lang="en-US" altLang="zh-CN" sz="1800"/>
              <a:t>e</a:t>
            </a:r>
            <a:r>
              <a:rPr lang="zh-CN" altLang="en-US" sz="1800"/>
              <a:t>的左孩子结点元素值，否则返</a:t>
            </a:r>
          </a:p>
          <a:p>
            <a:pPr eaLnBrk="1" hangingPunct="1">
              <a:lnSpc>
                <a:spcPct val="135000"/>
              </a:lnSpc>
            </a:pPr>
            <a:r>
              <a:rPr lang="zh-CN" altLang="en-US" sz="1800"/>
              <a:t>回空。</a:t>
            </a:r>
          </a:p>
          <a:p>
            <a:pPr eaLnBrk="1" hangingPunct="1">
              <a:lnSpc>
                <a:spcPct val="135000"/>
              </a:lnSpc>
            </a:pPr>
            <a:r>
              <a:rPr lang="zh-CN" altLang="en-US" sz="1800"/>
              <a:t>        （</a:t>
            </a:r>
            <a:r>
              <a:rPr lang="en-US" altLang="zh-CN" sz="1800"/>
              <a:t>6</a:t>
            </a:r>
            <a:r>
              <a:rPr lang="zh-CN" altLang="en-US" sz="1800"/>
              <a:t>）</a:t>
            </a:r>
            <a:r>
              <a:rPr lang="en-US" altLang="zh-CN" sz="1800"/>
              <a:t>RigthChild(&amp;T,e)</a:t>
            </a:r>
          </a:p>
          <a:p>
            <a:pPr eaLnBrk="1" hangingPunct="1">
              <a:lnSpc>
                <a:spcPct val="135000"/>
              </a:lnSpc>
            </a:pPr>
            <a:r>
              <a:rPr lang="en-US" altLang="zh-CN" sz="1800"/>
              <a:t>         </a:t>
            </a:r>
            <a:r>
              <a:rPr lang="zh-CN" altLang="en-US" sz="1800"/>
              <a:t>初始条件：二叉树</a:t>
            </a:r>
            <a:r>
              <a:rPr lang="en-US" altLang="zh-CN" sz="1800"/>
              <a:t>T</a:t>
            </a:r>
            <a:r>
              <a:rPr lang="zh-CN" altLang="en-US" sz="1800"/>
              <a:t>存在，</a:t>
            </a:r>
            <a:r>
              <a:rPr lang="en-US" altLang="zh-CN" sz="1800"/>
              <a:t>e</a:t>
            </a:r>
            <a:r>
              <a:rPr lang="zh-CN" altLang="en-US" sz="1800"/>
              <a:t>是</a:t>
            </a:r>
            <a:r>
              <a:rPr lang="en-US" altLang="zh-CN" sz="1800"/>
              <a:t>T</a:t>
            </a:r>
            <a:r>
              <a:rPr lang="zh-CN" altLang="en-US" sz="1800"/>
              <a:t>中的某个结点。</a:t>
            </a:r>
          </a:p>
          <a:p>
            <a:pPr eaLnBrk="1" hangingPunct="1">
              <a:lnSpc>
                <a:spcPct val="135000"/>
              </a:lnSpc>
            </a:pPr>
            <a:r>
              <a:rPr lang="zh-CN" altLang="en-US" sz="1800"/>
              <a:t>操作结果：如果结点</a:t>
            </a:r>
            <a:r>
              <a:rPr lang="en-US" altLang="zh-CN" sz="1800"/>
              <a:t>e</a:t>
            </a:r>
            <a:r>
              <a:rPr lang="zh-CN" altLang="en-US" sz="1800"/>
              <a:t>存在右孩子结点，则返回</a:t>
            </a:r>
            <a:r>
              <a:rPr lang="en-US" altLang="zh-CN" sz="1800"/>
              <a:t>e</a:t>
            </a:r>
            <a:r>
              <a:rPr lang="zh-CN" altLang="en-US" sz="1800"/>
              <a:t>的右孩子结点元素值，否则返</a:t>
            </a:r>
          </a:p>
          <a:p>
            <a:pPr eaLnBrk="1" hangingPunct="1">
              <a:lnSpc>
                <a:spcPct val="135000"/>
              </a:lnSpc>
            </a:pPr>
            <a:r>
              <a:rPr lang="zh-CN" altLang="en-US" sz="1800"/>
              <a:t>回空。</a:t>
            </a:r>
          </a:p>
        </p:txBody>
      </p:sp>
      <p:sp>
        <p:nvSpPr>
          <p:cNvPr id="5" name="Rectangle 2">
            <a:extLst>
              <a:ext uri="{FF2B5EF4-FFF2-40B4-BE49-F238E27FC236}">
                <a16:creationId xmlns:a16="http://schemas.microsoft.com/office/drawing/2014/main" id="{C2B9F702-81EC-7443-BA77-59F95F253A4D}"/>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dirty="0"/>
              <a:t>抽象数据类型</a:t>
            </a:r>
            <a:endParaRPr lang="zh-CN" altLang="en-US" sz="2800" dirty="0"/>
          </a:p>
        </p:txBody>
      </p:sp>
    </p:spTree>
    <p:extLst>
      <p:ext uri="{BB962C8B-B14F-4D97-AF65-F5344CB8AC3E}">
        <p14:creationId xmlns:p14="http://schemas.microsoft.com/office/powerpoint/2010/main" val="39803754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a:extLst>
              <a:ext uri="{FF2B5EF4-FFF2-40B4-BE49-F238E27FC236}">
                <a16:creationId xmlns:a16="http://schemas.microsoft.com/office/drawing/2014/main" id="{CBAC5A6D-29F0-8B49-A0DF-728D0D8DF603}"/>
              </a:ext>
            </a:extLst>
          </p:cNvPr>
          <p:cNvSpPr>
            <a:spLocks noGrp="1" noChangeArrowheads="1"/>
          </p:cNvSpPr>
          <p:nvPr>
            <p:ph type="body" idx="1"/>
          </p:nvPr>
        </p:nvSpPr>
        <p:spPr>
          <a:xfrm>
            <a:off x="446087" y="908720"/>
            <a:ext cx="8251825" cy="5472112"/>
          </a:xfrm>
        </p:spPr>
        <p:txBody>
          <a:bodyPr/>
          <a:lstStyle/>
          <a:p>
            <a:pPr eaLnBrk="1" hangingPunct="1">
              <a:lnSpc>
                <a:spcPct val="140000"/>
              </a:lnSpc>
            </a:pPr>
            <a:r>
              <a:rPr lang="en-US" altLang="zh-CN" sz="1800" dirty="0"/>
              <a:t>     </a:t>
            </a:r>
            <a:r>
              <a:rPr lang="zh-CN" altLang="en-US" sz="1800" dirty="0"/>
              <a:t>（</a:t>
            </a:r>
            <a:r>
              <a:rPr lang="en-US" altLang="zh-CN" sz="1800" dirty="0"/>
              <a:t>7</a:t>
            </a:r>
            <a:r>
              <a:rPr lang="zh-CN" altLang="en-US" sz="1800" dirty="0"/>
              <a:t>）</a:t>
            </a:r>
            <a:r>
              <a:rPr lang="en-US" altLang="zh-CN" sz="1800" dirty="0" err="1"/>
              <a:t>DeleteChild</a:t>
            </a:r>
            <a:r>
              <a:rPr lang="en-US" altLang="zh-CN" sz="1800" dirty="0"/>
              <a:t>(</a:t>
            </a:r>
            <a:r>
              <a:rPr lang="en-US" altLang="zh-CN" sz="1800" dirty="0" err="1"/>
              <a:t>p,int</a:t>
            </a:r>
            <a:r>
              <a:rPr lang="en-US" altLang="zh-CN" sz="1800" dirty="0"/>
              <a:t> LR)</a:t>
            </a:r>
          </a:p>
          <a:p>
            <a:pPr eaLnBrk="1" hangingPunct="1">
              <a:lnSpc>
                <a:spcPct val="140000"/>
              </a:lnSpc>
            </a:pPr>
            <a:r>
              <a:rPr lang="en-US" altLang="zh-CN" sz="1800" dirty="0"/>
              <a:t>      </a:t>
            </a:r>
            <a:r>
              <a:rPr lang="zh-CN" altLang="en-US" sz="1800" dirty="0"/>
              <a:t>初始条件：二叉树</a:t>
            </a:r>
            <a:r>
              <a:rPr lang="en-US" altLang="zh-CN" sz="1800" dirty="0"/>
              <a:t>T</a:t>
            </a:r>
            <a:r>
              <a:rPr lang="zh-CN" altLang="en-US" sz="1800" dirty="0"/>
              <a:t>存在，</a:t>
            </a:r>
            <a:r>
              <a:rPr lang="en-US" altLang="zh-CN" sz="1800" dirty="0"/>
              <a:t>p</a:t>
            </a:r>
            <a:r>
              <a:rPr lang="zh-CN" altLang="en-US" sz="1800" dirty="0"/>
              <a:t>指向</a:t>
            </a:r>
            <a:r>
              <a:rPr lang="en-US" altLang="zh-CN" sz="1800" dirty="0"/>
              <a:t>T</a:t>
            </a:r>
            <a:r>
              <a:rPr lang="zh-CN" altLang="en-US" sz="1800" dirty="0"/>
              <a:t>中的某个结点，</a:t>
            </a:r>
            <a:r>
              <a:rPr lang="en-US" altLang="zh-CN" sz="1800" dirty="0"/>
              <a:t>LR</a:t>
            </a:r>
            <a:r>
              <a:rPr lang="zh-CN" altLang="en-US" sz="1800" dirty="0"/>
              <a:t>为</a:t>
            </a:r>
            <a:r>
              <a:rPr lang="en-US" altLang="zh-CN" sz="1800" dirty="0"/>
              <a:t>0</a:t>
            </a:r>
            <a:r>
              <a:rPr lang="zh-CN" altLang="en-US" sz="1800" dirty="0"/>
              <a:t>或</a:t>
            </a:r>
            <a:r>
              <a:rPr lang="en-US" altLang="zh-CN" sz="1800" dirty="0"/>
              <a:t>1</a:t>
            </a:r>
            <a:r>
              <a:rPr lang="zh-CN" altLang="en-US" sz="1800" dirty="0"/>
              <a:t>。</a:t>
            </a:r>
          </a:p>
          <a:p>
            <a:pPr eaLnBrk="1" hangingPunct="1">
              <a:lnSpc>
                <a:spcPct val="140000"/>
              </a:lnSpc>
            </a:pPr>
            <a:r>
              <a:rPr lang="zh-CN" altLang="en-US" sz="1800" dirty="0"/>
              <a:t>      操作结果：根据</a:t>
            </a:r>
            <a:r>
              <a:rPr lang="en-US" altLang="zh-CN" sz="1800" dirty="0"/>
              <a:t>LR</a:t>
            </a:r>
            <a:r>
              <a:rPr lang="zh-CN" altLang="en-US" sz="1800" dirty="0"/>
              <a:t>为</a:t>
            </a:r>
            <a:r>
              <a:rPr lang="en-US" altLang="zh-CN" sz="1800" dirty="0"/>
              <a:t>0</a:t>
            </a:r>
            <a:r>
              <a:rPr lang="zh-CN" altLang="en-US" sz="1800" dirty="0"/>
              <a:t>或</a:t>
            </a:r>
            <a:r>
              <a:rPr lang="en-US" altLang="zh-CN" sz="1800" dirty="0"/>
              <a:t>1</a:t>
            </a:r>
            <a:r>
              <a:rPr lang="zh-CN" altLang="en-US" sz="1800" dirty="0"/>
              <a:t>，删除</a:t>
            </a:r>
            <a:r>
              <a:rPr lang="en-US" altLang="zh-CN" sz="1800" dirty="0"/>
              <a:t>T</a:t>
            </a:r>
            <a:r>
              <a:rPr lang="zh-CN" altLang="en-US" sz="1800" dirty="0"/>
              <a:t>中</a:t>
            </a:r>
            <a:r>
              <a:rPr lang="en-US" altLang="zh-CN" sz="1800" dirty="0"/>
              <a:t>p</a:t>
            </a:r>
            <a:r>
              <a:rPr lang="zh-CN" altLang="en-US" sz="1800" dirty="0"/>
              <a:t>所指向的左子树或右子树。如果删除成功，返回</a:t>
            </a:r>
            <a:r>
              <a:rPr lang="en-US" altLang="zh-CN" sz="1800" dirty="0"/>
              <a:t>1</a:t>
            </a:r>
            <a:r>
              <a:rPr lang="zh-CN" altLang="en-US" sz="1800" dirty="0"/>
              <a:t>，否则返回</a:t>
            </a:r>
            <a:r>
              <a:rPr lang="en-US" altLang="zh-CN" sz="1800" dirty="0"/>
              <a:t>0</a:t>
            </a:r>
            <a:r>
              <a:rPr lang="zh-CN" altLang="en-US" sz="1800" dirty="0"/>
              <a:t>。</a:t>
            </a:r>
          </a:p>
          <a:p>
            <a:pPr eaLnBrk="1" hangingPunct="1">
              <a:lnSpc>
                <a:spcPct val="140000"/>
              </a:lnSpc>
            </a:pPr>
            <a:r>
              <a:rPr lang="zh-CN" altLang="en-US" sz="1800" dirty="0"/>
              <a:t>      （</a:t>
            </a:r>
            <a:r>
              <a:rPr lang="en-US" altLang="zh-CN" sz="1800" dirty="0"/>
              <a:t>8</a:t>
            </a:r>
            <a:r>
              <a:rPr lang="zh-CN" altLang="en-US" sz="1800" dirty="0"/>
              <a:t>）</a:t>
            </a:r>
            <a:r>
              <a:rPr lang="en-US" altLang="zh-CN" sz="1800" dirty="0" err="1"/>
              <a:t>PreOrderTraverse</a:t>
            </a:r>
            <a:r>
              <a:rPr lang="en-US" altLang="zh-CN" sz="1800" dirty="0"/>
              <a:t>(T)</a:t>
            </a:r>
          </a:p>
          <a:p>
            <a:pPr eaLnBrk="1" hangingPunct="1">
              <a:lnSpc>
                <a:spcPct val="140000"/>
              </a:lnSpc>
            </a:pPr>
            <a:r>
              <a:rPr lang="en-US" altLang="zh-CN" sz="1800" dirty="0"/>
              <a:t>       </a:t>
            </a:r>
            <a:r>
              <a:rPr lang="zh-CN" altLang="en-US" sz="1800" dirty="0"/>
              <a:t>初始条件：二叉树</a:t>
            </a:r>
            <a:r>
              <a:rPr lang="en-US" altLang="zh-CN" sz="1800" dirty="0"/>
              <a:t>T</a:t>
            </a:r>
            <a:r>
              <a:rPr lang="zh-CN" altLang="en-US" sz="1800" dirty="0"/>
              <a:t>存在。</a:t>
            </a:r>
          </a:p>
          <a:p>
            <a:pPr eaLnBrk="1" hangingPunct="1">
              <a:lnSpc>
                <a:spcPct val="140000"/>
              </a:lnSpc>
            </a:pPr>
            <a:r>
              <a:rPr lang="zh-CN" altLang="en-US" sz="1800" dirty="0"/>
              <a:t>       操作结果：先序遍历二叉树</a:t>
            </a:r>
            <a:r>
              <a:rPr lang="en-US" altLang="zh-CN" sz="1800" dirty="0"/>
              <a:t>T</a:t>
            </a:r>
            <a:r>
              <a:rPr lang="zh-CN" altLang="en-US" sz="1800" dirty="0"/>
              <a:t>。二叉树的先序遍历，就是先访问根结点、再访问左子树、最后访问右子树的顺序，访问且对每个结点访问一次的操作。</a:t>
            </a:r>
          </a:p>
          <a:p>
            <a:pPr eaLnBrk="1" hangingPunct="1">
              <a:lnSpc>
                <a:spcPct val="140000"/>
              </a:lnSpc>
            </a:pPr>
            <a:r>
              <a:rPr lang="zh-CN" altLang="en-US" sz="1800" dirty="0"/>
              <a:t>     （</a:t>
            </a:r>
            <a:r>
              <a:rPr lang="en-US" altLang="zh-CN" sz="1800" dirty="0"/>
              <a:t>9</a:t>
            </a:r>
            <a:r>
              <a:rPr lang="zh-CN" altLang="en-US" sz="1800" dirty="0"/>
              <a:t>）</a:t>
            </a:r>
            <a:r>
              <a:rPr lang="en-US" altLang="zh-CN" sz="1800" dirty="0" err="1"/>
              <a:t>InOrderTraverse</a:t>
            </a:r>
            <a:r>
              <a:rPr lang="en-US" altLang="zh-CN" sz="1800" dirty="0"/>
              <a:t>(T)</a:t>
            </a:r>
          </a:p>
          <a:p>
            <a:pPr eaLnBrk="1" hangingPunct="1">
              <a:lnSpc>
                <a:spcPct val="140000"/>
              </a:lnSpc>
            </a:pPr>
            <a:r>
              <a:rPr lang="en-US" altLang="zh-CN" sz="1800" dirty="0"/>
              <a:t>       </a:t>
            </a:r>
            <a:r>
              <a:rPr lang="zh-CN" altLang="en-US" sz="1800" dirty="0"/>
              <a:t>初始条件：二叉树</a:t>
            </a:r>
            <a:r>
              <a:rPr lang="en-US" altLang="zh-CN" sz="1800" dirty="0"/>
              <a:t>T</a:t>
            </a:r>
            <a:r>
              <a:rPr lang="zh-CN" altLang="en-US" sz="1800" dirty="0"/>
              <a:t>存在。</a:t>
            </a:r>
          </a:p>
          <a:p>
            <a:pPr eaLnBrk="1" hangingPunct="1">
              <a:lnSpc>
                <a:spcPct val="140000"/>
              </a:lnSpc>
            </a:pPr>
            <a:r>
              <a:rPr lang="zh-CN" altLang="en-US" sz="1800" dirty="0"/>
              <a:t>        操作结果：中序遍历二叉树。二叉树的中序遍历，就是按照先访问左子树、再访问根结点、最后访问右子树的次序对二叉树中的每个结点访问，且仅访问一次的操作。</a:t>
            </a:r>
          </a:p>
        </p:txBody>
      </p:sp>
      <p:sp>
        <p:nvSpPr>
          <p:cNvPr id="5" name="Rectangle 2">
            <a:extLst>
              <a:ext uri="{FF2B5EF4-FFF2-40B4-BE49-F238E27FC236}">
                <a16:creationId xmlns:a16="http://schemas.microsoft.com/office/drawing/2014/main" id="{A93B2DAC-94EE-E149-9ADF-A180479964F2}"/>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dirty="0"/>
              <a:t>抽象数据类型</a:t>
            </a:r>
            <a:endParaRPr lang="zh-CN" altLang="en-US" sz="2800" dirty="0"/>
          </a:p>
        </p:txBody>
      </p:sp>
    </p:spTree>
    <p:extLst>
      <p:ext uri="{BB962C8B-B14F-4D97-AF65-F5344CB8AC3E}">
        <p14:creationId xmlns:p14="http://schemas.microsoft.com/office/powerpoint/2010/main" val="37506819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8B850C2F-6074-5545-BB1E-A4486F0FC2B6}"/>
              </a:ext>
            </a:extLst>
          </p:cNvPr>
          <p:cNvSpPr>
            <a:spLocks noGrp="1" noChangeArrowheads="1"/>
          </p:cNvSpPr>
          <p:nvPr>
            <p:ph type="body" idx="1"/>
          </p:nvPr>
        </p:nvSpPr>
        <p:spPr/>
        <p:txBody>
          <a:bodyPr/>
          <a:lstStyle/>
          <a:p>
            <a:pPr eaLnBrk="1" hangingPunct="1">
              <a:lnSpc>
                <a:spcPct val="140000"/>
              </a:lnSpc>
            </a:pPr>
            <a:r>
              <a:rPr lang="en-US" altLang="zh-CN" sz="1800"/>
              <a:t>   </a:t>
            </a:r>
            <a:r>
              <a:rPr lang="zh-CN" altLang="en-US" sz="1800"/>
              <a:t>（</a:t>
            </a:r>
            <a:r>
              <a:rPr lang="en-US" altLang="zh-CN" sz="1800"/>
              <a:t>10</a:t>
            </a:r>
            <a:r>
              <a:rPr lang="zh-CN" altLang="en-US" sz="1800"/>
              <a:t>）</a:t>
            </a:r>
            <a:r>
              <a:rPr lang="en-US" altLang="zh-CN" sz="1800"/>
              <a:t>PostOrderTraverse(T)</a:t>
            </a:r>
          </a:p>
          <a:p>
            <a:pPr eaLnBrk="1" hangingPunct="1">
              <a:lnSpc>
                <a:spcPct val="140000"/>
              </a:lnSpc>
            </a:pPr>
            <a:r>
              <a:rPr lang="en-US" altLang="zh-CN" sz="1800"/>
              <a:t>     </a:t>
            </a:r>
            <a:r>
              <a:rPr lang="zh-CN" altLang="en-US" sz="1800"/>
              <a:t>初始条件：二叉树</a:t>
            </a:r>
            <a:r>
              <a:rPr lang="en-US" altLang="zh-CN" sz="1800"/>
              <a:t>T</a:t>
            </a:r>
            <a:r>
              <a:rPr lang="zh-CN" altLang="en-US" sz="1800"/>
              <a:t>存在。</a:t>
            </a:r>
          </a:p>
          <a:p>
            <a:pPr eaLnBrk="1" hangingPunct="1">
              <a:lnSpc>
                <a:spcPct val="140000"/>
              </a:lnSpc>
            </a:pPr>
            <a:r>
              <a:rPr lang="zh-CN" altLang="en-US" sz="1800"/>
              <a:t>      操作结果：后序遍历二叉树</a:t>
            </a:r>
            <a:r>
              <a:rPr lang="en-US" altLang="zh-CN" sz="1800"/>
              <a:t>T</a:t>
            </a:r>
            <a:r>
              <a:rPr lang="zh-CN" altLang="en-US" sz="1800"/>
              <a:t>。二叉树的后序遍历，就是按照先访问左子树、再访问右子树、最后访问根结点的次序对二叉树中的每个结点访问，且仅访问一次的操作。</a:t>
            </a:r>
          </a:p>
          <a:p>
            <a:pPr eaLnBrk="1" hangingPunct="1">
              <a:lnSpc>
                <a:spcPct val="140000"/>
              </a:lnSpc>
            </a:pPr>
            <a:r>
              <a:rPr lang="zh-CN" altLang="en-US" sz="1800"/>
              <a:t>    （</a:t>
            </a:r>
            <a:r>
              <a:rPr lang="en-US" altLang="zh-CN" sz="1800"/>
              <a:t>11</a:t>
            </a:r>
            <a:r>
              <a:rPr lang="zh-CN" altLang="en-US" sz="1800"/>
              <a:t>）</a:t>
            </a:r>
            <a:r>
              <a:rPr lang="en-US" altLang="zh-CN" sz="1800"/>
              <a:t>LevelTraverse(T)</a:t>
            </a:r>
          </a:p>
          <a:p>
            <a:pPr eaLnBrk="1" hangingPunct="1">
              <a:lnSpc>
                <a:spcPct val="140000"/>
              </a:lnSpc>
            </a:pPr>
            <a:r>
              <a:rPr lang="en-US" altLang="zh-CN" sz="1800"/>
              <a:t>     </a:t>
            </a:r>
            <a:r>
              <a:rPr lang="zh-CN" altLang="en-US" sz="1800"/>
              <a:t>初始条件：二叉树</a:t>
            </a:r>
            <a:r>
              <a:rPr lang="en-US" altLang="zh-CN" sz="1800"/>
              <a:t>T</a:t>
            </a:r>
            <a:r>
              <a:rPr lang="zh-CN" altLang="en-US" sz="1800"/>
              <a:t>存在。</a:t>
            </a:r>
          </a:p>
          <a:p>
            <a:pPr eaLnBrk="1" hangingPunct="1">
              <a:lnSpc>
                <a:spcPct val="140000"/>
              </a:lnSpc>
            </a:pPr>
            <a:r>
              <a:rPr lang="zh-CN" altLang="en-US" sz="1800"/>
              <a:t>      操作结果：层次遍历二叉树</a:t>
            </a:r>
            <a:r>
              <a:rPr lang="en-US" altLang="zh-CN" sz="1800"/>
              <a:t>T</a:t>
            </a:r>
            <a:r>
              <a:rPr lang="zh-CN" altLang="en-US" sz="1800"/>
              <a:t>。二叉树的层次遍历，就是按照从上到下、从左到右，依次对二叉树中的每个结点进行访问。</a:t>
            </a:r>
          </a:p>
          <a:p>
            <a:pPr eaLnBrk="1" hangingPunct="1">
              <a:lnSpc>
                <a:spcPct val="140000"/>
              </a:lnSpc>
            </a:pPr>
            <a:r>
              <a:rPr lang="zh-CN" altLang="en-US" sz="1800"/>
              <a:t>     （</a:t>
            </a:r>
            <a:r>
              <a:rPr lang="en-US" altLang="zh-CN" sz="1800"/>
              <a:t>12</a:t>
            </a:r>
            <a:r>
              <a:rPr lang="zh-CN" altLang="en-US" sz="1800"/>
              <a:t>）</a:t>
            </a:r>
            <a:r>
              <a:rPr lang="en-US" altLang="zh-CN" sz="1800"/>
              <a:t>BitTreeDepth(T)</a:t>
            </a:r>
          </a:p>
          <a:p>
            <a:pPr eaLnBrk="1" hangingPunct="1">
              <a:lnSpc>
                <a:spcPct val="140000"/>
              </a:lnSpc>
            </a:pPr>
            <a:r>
              <a:rPr lang="en-US" altLang="zh-CN" sz="1800"/>
              <a:t>      </a:t>
            </a:r>
            <a:r>
              <a:rPr lang="zh-CN" altLang="en-US" sz="1800"/>
              <a:t>初始条件：二叉树</a:t>
            </a:r>
            <a:r>
              <a:rPr lang="en-US" altLang="zh-CN" sz="1800"/>
              <a:t>T</a:t>
            </a:r>
            <a:r>
              <a:rPr lang="zh-CN" altLang="en-US" sz="1800"/>
              <a:t>存在。</a:t>
            </a:r>
          </a:p>
          <a:p>
            <a:pPr eaLnBrk="1" hangingPunct="1">
              <a:lnSpc>
                <a:spcPct val="140000"/>
              </a:lnSpc>
            </a:pPr>
            <a:r>
              <a:rPr lang="zh-CN" altLang="en-US" sz="1800"/>
              <a:t>      操作结果：求二叉树</a:t>
            </a:r>
            <a:r>
              <a:rPr lang="en-US" altLang="zh-CN" sz="1800"/>
              <a:t>T</a:t>
            </a:r>
            <a:r>
              <a:rPr lang="zh-CN" altLang="en-US" sz="1800"/>
              <a:t>的深度。二叉树的深度即二叉树的结点层次的最大值。如果二叉树非空，返回二叉树的深度；如果是空二叉树，返回</a:t>
            </a:r>
            <a:r>
              <a:rPr lang="en-US" altLang="zh-CN" sz="1800"/>
              <a:t>0</a:t>
            </a:r>
            <a:r>
              <a:rPr lang="zh-CN" altLang="en-US" sz="1800"/>
              <a:t>。</a:t>
            </a:r>
          </a:p>
        </p:txBody>
      </p:sp>
      <p:sp>
        <p:nvSpPr>
          <p:cNvPr id="6" name="Rectangle 2">
            <a:extLst>
              <a:ext uri="{FF2B5EF4-FFF2-40B4-BE49-F238E27FC236}">
                <a16:creationId xmlns:a16="http://schemas.microsoft.com/office/drawing/2014/main" id="{A16EC471-FB82-CC47-A1CF-27CC473A84B4}"/>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dirty="0"/>
              <a:t>抽象数据类型</a:t>
            </a:r>
            <a:endParaRPr lang="zh-CN" altLang="en-US" sz="2800" dirty="0"/>
          </a:p>
        </p:txBody>
      </p:sp>
    </p:spTree>
    <p:extLst>
      <p:ext uri="{BB962C8B-B14F-4D97-AF65-F5344CB8AC3E}">
        <p14:creationId xmlns:p14="http://schemas.microsoft.com/office/powerpoint/2010/main" val="668620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圆角矩形 5">
            <a:extLst>
              <a:ext uri="{FF2B5EF4-FFF2-40B4-BE49-F238E27FC236}">
                <a16:creationId xmlns:a16="http://schemas.microsoft.com/office/drawing/2014/main" id="{F36D453B-6E61-E342-87D8-8A309DACF637}"/>
              </a:ext>
            </a:extLst>
          </p:cNvPr>
          <p:cNvSpPr>
            <a:spLocks noChangeArrowheads="1"/>
          </p:cNvSpPr>
          <p:nvPr/>
        </p:nvSpPr>
        <p:spPr bwMode="auto">
          <a:xfrm>
            <a:off x="341313" y="2413000"/>
            <a:ext cx="8478837" cy="3319463"/>
          </a:xfrm>
          <a:prstGeom prst="roundRect">
            <a:avLst>
              <a:gd name="adj" fmla="val 4806"/>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19461" name="Rectangle 13">
            <a:extLst>
              <a:ext uri="{FF2B5EF4-FFF2-40B4-BE49-F238E27FC236}">
                <a16:creationId xmlns:a16="http://schemas.microsoft.com/office/drawing/2014/main" id="{F5A210DF-8ECD-4529-9DD2-29A7EDD52B70}"/>
              </a:ext>
            </a:extLst>
          </p:cNvPr>
          <p:cNvSpPr>
            <a:spLocks noChangeArrowheads="1"/>
          </p:cNvSpPr>
          <p:nvPr/>
        </p:nvSpPr>
        <p:spPr bwMode="auto">
          <a:xfrm>
            <a:off x="341313" y="1052513"/>
            <a:ext cx="858837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0000"/>
              </a:lnSpc>
              <a:spcBef>
                <a:spcPct val="20000"/>
              </a:spcBef>
              <a:buFont typeface="Arial" panose="020B0604020202020204" pitchFamily="34" charset="0"/>
              <a:buNone/>
            </a:pPr>
            <a:r>
              <a:rPr lang="zh-CN" altLang="en-US" b="0">
                <a:solidFill>
                  <a:srgbClr val="FF0000"/>
                </a:solidFill>
                <a:ea typeface="微软雅黑" panose="020B0503020204020204" pitchFamily="34" charset="-122"/>
                <a:sym typeface="+mn-lt"/>
              </a:rPr>
              <a:t>树（</a:t>
            </a:r>
            <a:r>
              <a:rPr lang="en-US" altLang="zh-CN" b="0">
                <a:solidFill>
                  <a:srgbClr val="FF0000"/>
                </a:solidFill>
                <a:ea typeface="微软雅黑" panose="020B0503020204020204" pitchFamily="34" charset="-122"/>
                <a:sym typeface="+mn-lt"/>
              </a:rPr>
              <a:t>Tree</a:t>
            </a:r>
            <a:r>
              <a:rPr lang="zh-CN" altLang="en-US" b="0">
                <a:solidFill>
                  <a:srgbClr val="FF0000"/>
                </a:solidFill>
                <a:ea typeface="微软雅黑" panose="020B0503020204020204" pitchFamily="34" charset="-122"/>
                <a:sym typeface="+mn-lt"/>
              </a:rPr>
              <a:t>）</a:t>
            </a:r>
            <a:r>
              <a:rPr lang="zh-CN" altLang="en-US" b="0">
                <a:ea typeface="微软雅黑" panose="020B0503020204020204" pitchFamily="34" charset="-122"/>
                <a:sym typeface="+mn-lt"/>
              </a:rPr>
              <a:t>是</a:t>
            </a:r>
            <a:r>
              <a:rPr lang="en-US" altLang="zh-CN" b="0" i="1">
                <a:ea typeface="微软雅黑" panose="020B0503020204020204" pitchFamily="34" charset="-122"/>
                <a:sym typeface="+mn-lt"/>
              </a:rPr>
              <a:t>n</a:t>
            </a:r>
            <a:r>
              <a:rPr lang="zh-CN" altLang="en-US" b="0">
                <a:ea typeface="微软雅黑" panose="020B0503020204020204" pitchFamily="34" charset="-122"/>
                <a:sym typeface="+mn-lt"/>
              </a:rPr>
              <a:t>（</a:t>
            </a:r>
            <a:r>
              <a:rPr lang="en-US" altLang="zh-CN" b="0" i="1">
                <a:ea typeface="微软雅黑" panose="020B0503020204020204" pitchFamily="34" charset="-122"/>
                <a:sym typeface="+mn-lt"/>
              </a:rPr>
              <a:t>n</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0</a:t>
            </a:r>
            <a:r>
              <a:rPr lang="zh-CN" altLang="en-US" b="0">
                <a:ea typeface="微软雅黑" panose="020B0503020204020204" pitchFamily="34" charset="-122"/>
                <a:sym typeface="+mn-lt"/>
              </a:rPr>
              <a:t>）个结点的有限集，它或为空树（</a:t>
            </a:r>
            <a:r>
              <a:rPr lang="en-US" altLang="zh-CN" b="0" i="1">
                <a:ea typeface="微软雅黑" panose="020B0503020204020204" pitchFamily="34" charset="-122"/>
                <a:sym typeface="+mn-lt"/>
              </a:rPr>
              <a:t>n </a:t>
            </a:r>
            <a:r>
              <a:rPr lang="en-US" altLang="zh-CN" b="0">
                <a:ea typeface="微软雅黑" panose="020B0503020204020204" pitchFamily="34" charset="-122"/>
                <a:sym typeface="+mn-lt"/>
              </a:rPr>
              <a:t>= 0</a:t>
            </a:r>
            <a:r>
              <a:rPr lang="zh-CN" altLang="en-US" b="0">
                <a:ea typeface="微软雅黑" panose="020B0503020204020204" pitchFamily="34" charset="-122"/>
                <a:sym typeface="+mn-lt"/>
              </a:rPr>
              <a:t>）；或为非空树，对于非空树</a:t>
            </a:r>
            <a:r>
              <a:rPr lang="en-US" altLang="zh-CN" b="0" i="1">
                <a:ea typeface="微软雅黑" panose="020B0503020204020204" pitchFamily="34" charset="-122"/>
                <a:sym typeface="+mn-lt"/>
              </a:rPr>
              <a:t>T</a:t>
            </a:r>
            <a:r>
              <a:rPr lang="zh-CN" altLang="en-US" b="0">
                <a:ea typeface="微软雅黑" panose="020B0503020204020204" pitchFamily="34" charset="-122"/>
                <a:sym typeface="+mn-lt"/>
              </a:rPr>
              <a:t>：</a:t>
            </a:r>
          </a:p>
        </p:txBody>
      </p:sp>
      <p:sp>
        <p:nvSpPr>
          <p:cNvPr id="19462" name="Rectangle 16">
            <a:extLst>
              <a:ext uri="{FF2B5EF4-FFF2-40B4-BE49-F238E27FC236}">
                <a16:creationId xmlns:a16="http://schemas.microsoft.com/office/drawing/2014/main" id="{54352D22-B7D5-473E-9FAA-D7A49399C40D}"/>
              </a:ext>
            </a:extLst>
          </p:cNvPr>
          <p:cNvSpPr>
            <a:spLocks noChangeArrowheads="1"/>
          </p:cNvSpPr>
          <p:nvPr/>
        </p:nvSpPr>
        <p:spPr bwMode="auto">
          <a:xfrm>
            <a:off x="920750" y="223838"/>
            <a:ext cx="24606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树的定义</a:t>
            </a:r>
          </a:p>
        </p:txBody>
      </p:sp>
      <p:sp>
        <p:nvSpPr>
          <p:cNvPr id="8" name="矩形 7">
            <a:extLst>
              <a:ext uri="{FF2B5EF4-FFF2-40B4-BE49-F238E27FC236}">
                <a16:creationId xmlns:a16="http://schemas.microsoft.com/office/drawing/2014/main" id="{AB5D507B-429C-4832-B0DA-7E91A2A1908D}"/>
              </a:ext>
            </a:extLst>
          </p:cNvPr>
          <p:cNvSpPr/>
          <p:nvPr/>
        </p:nvSpPr>
        <p:spPr>
          <a:xfrm>
            <a:off x="538163" y="2713038"/>
            <a:ext cx="765175" cy="423862"/>
          </a:xfrm>
          <a:prstGeom prst="rect">
            <a:avLst/>
          </a:prstGeom>
          <a:solidFill>
            <a:srgbClr val="6C4C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r>
              <a:rPr lang="en-US" altLang="zh-CN" sz="2000" dirty="0">
                <a:latin typeface="微软雅黑" panose="020B0503020204020204" pitchFamily="34" charset="-122"/>
              </a:rPr>
              <a:t>1</a:t>
            </a:r>
            <a:endParaRPr lang="zh-CN" altLang="en-US" sz="2000" dirty="0">
              <a:latin typeface="微软雅黑" panose="020B0503020204020204" pitchFamily="34" charset="-122"/>
            </a:endParaRPr>
          </a:p>
        </p:txBody>
      </p:sp>
      <p:sp>
        <p:nvSpPr>
          <p:cNvPr id="9" name="矩形 8">
            <a:extLst>
              <a:ext uri="{FF2B5EF4-FFF2-40B4-BE49-F238E27FC236}">
                <a16:creationId xmlns:a16="http://schemas.microsoft.com/office/drawing/2014/main" id="{97CEB354-0283-4CEB-9805-D5D33D687AA1}"/>
              </a:ext>
            </a:extLst>
          </p:cNvPr>
          <p:cNvSpPr/>
          <p:nvPr/>
        </p:nvSpPr>
        <p:spPr>
          <a:xfrm>
            <a:off x="517525" y="3368675"/>
            <a:ext cx="765175" cy="4127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r>
              <a:rPr lang="en-US" altLang="zh-CN" sz="2000" dirty="0">
                <a:latin typeface="微软雅黑" panose="020B0503020204020204" pitchFamily="34" charset="-122"/>
              </a:rPr>
              <a:t>2</a:t>
            </a:r>
            <a:endParaRPr lang="zh-CN" altLang="en-US" sz="2000" dirty="0">
              <a:latin typeface="微软雅黑" panose="020B0503020204020204" pitchFamily="34" charset="-122"/>
            </a:endParaRPr>
          </a:p>
        </p:txBody>
      </p:sp>
      <p:sp>
        <p:nvSpPr>
          <p:cNvPr id="10" name="Rectangle 13">
            <a:extLst>
              <a:ext uri="{FF2B5EF4-FFF2-40B4-BE49-F238E27FC236}">
                <a16:creationId xmlns:a16="http://schemas.microsoft.com/office/drawing/2014/main" id="{3F143FEE-4583-49FB-BEDF-F06BE8949414}"/>
              </a:ext>
            </a:extLst>
          </p:cNvPr>
          <p:cNvSpPr>
            <a:spLocks noChangeArrowheads="1"/>
          </p:cNvSpPr>
          <p:nvPr/>
        </p:nvSpPr>
        <p:spPr bwMode="auto">
          <a:xfrm>
            <a:off x="1476375" y="2581275"/>
            <a:ext cx="7199313"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ts val="1000"/>
              </a:spcBef>
              <a:buFont typeface="Arial" panose="020B0604020202020204" pitchFamily="34" charset="0"/>
              <a:buNone/>
            </a:pPr>
            <a:r>
              <a:rPr lang="zh-CN" altLang="en-US" b="0">
                <a:ea typeface="微软雅黑" panose="020B0503020204020204" pitchFamily="34" charset="-122"/>
                <a:sym typeface="+mn-lt"/>
              </a:rPr>
              <a:t>有且仅有一个称之为根的结点；</a:t>
            </a:r>
          </a:p>
          <a:p>
            <a:pPr>
              <a:lnSpc>
                <a:spcPct val="125000"/>
              </a:lnSpc>
              <a:spcBef>
                <a:spcPts val="1000"/>
              </a:spcBef>
              <a:buFont typeface="Arial" panose="020B0604020202020204" pitchFamily="34" charset="0"/>
              <a:buNone/>
            </a:pPr>
            <a:r>
              <a:rPr lang="zh-CN" altLang="en-US" b="0">
                <a:ea typeface="微软雅黑" panose="020B0503020204020204" pitchFamily="34" charset="-122"/>
                <a:sym typeface="+mn-lt"/>
              </a:rPr>
              <a:t>除根结点以外的其余结点可分为</a:t>
            </a:r>
            <a:r>
              <a:rPr lang="en-US" altLang="zh-CN" b="0" i="1">
                <a:ea typeface="微软雅黑" panose="020B0503020204020204" pitchFamily="34" charset="-122"/>
                <a:sym typeface="+mn-lt"/>
              </a:rPr>
              <a:t>m</a:t>
            </a:r>
            <a:r>
              <a:rPr lang="zh-CN" altLang="en-US" b="0">
                <a:ea typeface="微软雅黑" panose="020B0503020204020204" pitchFamily="34" charset="-122"/>
                <a:sym typeface="+mn-lt"/>
              </a:rPr>
              <a:t>（</a:t>
            </a:r>
            <a:r>
              <a:rPr lang="en-US" altLang="zh-CN" b="0" i="1">
                <a:ea typeface="微软雅黑" panose="020B0503020204020204" pitchFamily="34" charset="-122"/>
                <a:sym typeface="+mn-lt"/>
              </a:rPr>
              <a:t>m</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0</a:t>
            </a:r>
            <a:r>
              <a:rPr lang="zh-CN" altLang="en-US" b="0">
                <a:ea typeface="微软雅黑" panose="020B0503020204020204" pitchFamily="34" charset="-122"/>
                <a:sym typeface="+mn-lt"/>
              </a:rPr>
              <a:t>）个互不相交的有限集</a:t>
            </a:r>
            <a:r>
              <a:rPr lang="en-US" altLang="zh-CN" b="0" i="1">
                <a:ea typeface="微软雅黑" panose="020B0503020204020204" pitchFamily="34" charset="-122"/>
                <a:sym typeface="+mn-lt"/>
              </a:rPr>
              <a:t>T</a:t>
            </a:r>
            <a:r>
              <a:rPr lang="en-US" altLang="zh-CN" b="0" baseline="-25000">
                <a:ea typeface="微软雅黑" panose="020B0503020204020204" pitchFamily="34" charset="-122"/>
                <a:sym typeface="+mn-lt"/>
              </a:rPr>
              <a:t>1</a:t>
            </a:r>
            <a:r>
              <a:rPr lang="en-US" altLang="zh-CN" b="0">
                <a:ea typeface="微软雅黑" panose="020B0503020204020204" pitchFamily="34" charset="-122"/>
                <a:sym typeface="+mn-lt"/>
              </a:rPr>
              <a:t>, </a:t>
            </a:r>
            <a:r>
              <a:rPr lang="en-US" altLang="zh-CN" b="0" i="1">
                <a:ea typeface="微软雅黑" panose="020B0503020204020204" pitchFamily="34" charset="-122"/>
                <a:sym typeface="+mn-lt"/>
              </a:rPr>
              <a:t>T</a:t>
            </a:r>
            <a:r>
              <a:rPr lang="en-US" altLang="zh-CN" b="0" baseline="-25000">
                <a:ea typeface="微软雅黑" panose="020B0503020204020204" pitchFamily="34" charset="-122"/>
                <a:sym typeface="+mn-lt"/>
              </a:rPr>
              <a:t>2</a:t>
            </a:r>
            <a:r>
              <a:rPr lang="en-US" altLang="zh-CN" b="0">
                <a:ea typeface="微软雅黑" panose="020B0503020204020204" pitchFamily="34" charset="-122"/>
                <a:sym typeface="+mn-lt"/>
              </a:rPr>
              <a:t>, …, </a:t>
            </a:r>
            <a:r>
              <a:rPr lang="en-US" altLang="zh-CN" b="0" i="1">
                <a:ea typeface="微软雅黑" panose="020B0503020204020204" pitchFamily="34" charset="-122"/>
                <a:sym typeface="+mn-lt"/>
              </a:rPr>
              <a:t>T</a:t>
            </a:r>
            <a:r>
              <a:rPr lang="en-US" altLang="zh-CN" b="0" i="1" baseline="-25000">
                <a:ea typeface="微软雅黑" panose="020B0503020204020204" pitchFamily="34" charset="-122"/>
                <a:sym typeface="+mn-lt"/>
              </a:rPr>
              <a:t>m</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其中每一个集合本身又是一棵树，并且称为根的子树（</a:t>
            </a:r>
            <a:r>
              <a:rPr lang="en-US" altLang="zh-CN" b="0">
                <a:ea typeface="微软雅黑" panose="020B0503020204020204" pitchFamily="34" charset="-122"/>
                <a:sym typeface="+mn-lt"/>
              </a:rPr>
              <a:t>SubTree</a:t>
            </a:r>
            <a:r>
              <a:rPr lang="zh-CN" altLang="en-US" b="0">
                <a:ea typeface="微软雅黑" panose="020B0503020204020204" pitchFamily="34" charset="-122"/>
                <a:sym typeface="+mn-lt"/>
              </a:rPr>
              <a:t>）。</a:t>
            </a:r>
          </a:p>
        </p:txBody>
      </p:sp>
      <p:cxnSp>
        <p:nvCxnSpPr>
          <p:cNvPr id="16392" name="直接连接符 3">
            <a:extLst>
              <a:ext uri="{FF2B5EF4-FFF2-40B4-BE49-F238E27FC236}">
                <a16:creationId xmlns:a16="http://schemas.microsoft.com/office/drawing/2014/main" id="{4556E94C-E5B3-8D4B-BB4C-85D1C088BB1E}"/>
              </a:ext>
            </a:extLst>
          </p:cNvPr>
          <p:cNvCxnSpPr>
            <a:cxnSpLocks noChangeShapeType="1"/>
          </p:cNvCxnSpPr>
          <p:nvPr/>
        </p:nvCxnSpPr>
        <p:spPr bwMode="auto">
          <a:xfrm>
            <a:off x="517525" y="2205038"/>
            <a:ext cx="8158163" cy="0"/>
          </a:xfrm>
          <a:prstGeom prst="line">
            <a:avLst/>
          </a:prstGeom>
          <a:noFill/>
          <a:ln w="9525" algn="ctr">
            <a:solidFill>
              <a:srgbClr val="EBEBEB"/>
            </a:solidFill>
            <a:round/>
            <a:headEnd/>
            <a:tailEnd/>
          </a:ln>
          <a:extLst>
            <a:ext uri="{909E8E84-426E-40DD-AFC4-6F175D3DCCD1}">
              <a14:hiddenFill xmlns:a14="http://schemas.microsoft.com/office/drawing/2010/main">
                <a:noFill/>
              </a14:hiddenFill>
            </a:ext>
          </a:extLst>
        </p:spPr>
      </p:cxnSp>
      <p:cxnSp>
        <p:nvCxnSpPr>
          <p:cNvPr id="16393" name="直接连接符 15">
            <a:extLst>
              <a:ext uri="{FF2B5EF4-FFF2-40B4-BE49-F238E27FC236}">
                <a16:creationId xmlns:a16="http://schemas.microsoft.com/office/drawing/2014/main" id="{5B05D84E-8EE6-EA4C-9513-0B641AABD1D9}"/>
              </a:ext>
            </a:extLst>
          </p:cNvPr>
          <p:cNvCxnSpPr>
            <a:cxnSpLocks noChangeShapeType="1"/>
          </p:cNvCxnSpPr>
          <p:nvPr/>
        </p:nvCxnSpPr>
        <p:spPr bwMode="auto">
          <a:xfrm>
            <a:off x="517525" y="6021388"/>
            <a:ext cx="8158163" cy="0"/>
          </a:xfrm>
          <a:prstGeom prst="line">
            <a:avLst/>
          </a:prstGeom>
          <a:noFill/>
          <a:ln w="9525" algn="ctr">
            <a:solidFill>
              <a:srgbClr val="EBEBEB"/>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圆角矩形 1">
            <a:extLst>
              <a:ext uri="{FF2B5EF4-FFF2-40B4-BE49-F238E27FC236}">
                <a16:creationId xmlns:a16="http://schemas.microsoft.com/office/drawing/2014/main" id="{29F03ECD-0A9C-EB4F-ABFA-EFEB06740E8F}"/>
              </a:ext>
            </a:extLst>
          </p:cNvPr>
          <p:cNvSpPr>
            <a:spLocks noChangeArrowheads="1"/>
          </p:cNvSpPr>
          <p:nvPr/>
        </p:nvSpPr>
        <p:spPr bwMode="auto">
          <a:xfrm>
            <a:off x="354013" y="2205038"/>
            <a:ext cx="8229600" cy="4319587"/>
          </a:xfrm>
          <a:prstGeom prst="roundRect">
            <a:avLst>
              <a:gd name="adj" fmla="val 2556"/>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 name="Rectangle 5">
            <a:extLst>
              <a:ext uri="{FF2B5EF4-FFF2-40B4-BE49-F238E27FC236}">
                <a16:creationId xmlns:a16="http://schemas.microsoft.com/office/drawing/2014/main" id="{E17E7AD6-44E6-42C7-84E7-1C60CF4C4629}"/>
              </a:ext>
            </a:extLst>
          </p:cNvPr>
          <p:cNvSpPr>
            <a:spLocks noChangeArrowheads="1"/>
          </p:cNvSpPr>
          <p:nvPr/>
        </p:nvSpPr>
        <p:spPr bwMode="auto">
          <a:xfrm>
            <a:off x="860425" y="207963"/>
            <a:ext cx="4676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二叉树的顺序存储</a:t>
            </a:r>
          </a:p>
        </p:txBody>
      </p:sp>
      <p:pic>
        <p:nvPicPr>
          <p:cNvPr id="40964" name="Picture 6">
            <a:extLst>
              <a:ext uri="{FF2B5EF4-FFF2-40B4-BE49-F238E27FC236}">
                <a16:creationId xmlns:a16="http://schemas.microsoft.com/office/drawing/2014/main" id="{E655EA78-5093-FA42-A0E8-B9D3A3B151C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55173" b="8536"/>
          <a:stretch>
            <a:fillRect/>
          </a:stretch>
        </p:blipFill>
        <p:spPr bwMode="auto">
          <a:xfrm>
            <a:off x="1516063" y="2503488"/>
            <a:ext cx="59055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1623" name="Rectangle 7">
            <a:extLst>
              <a:ext uri="{FF2B5EF4-FFF2-40B4-BE49-F238E27FC236}">
                <a16:creationId xmlns:a16="http://schemas.microsoft.com/office/drawing/2014/main" id="{36095037-BD0F-46D9-9610-A1AF495693B1}"/>
              </a:ext>
            </a:extLst>
          </p:cNvPr>
          <p:cNvSpPr>
            <a:spLocks noChangeArrowheads="1"/>
          </p:cNvSpPr>
          <p:nvPr/>
        </p:nvSpPr>
        <p:spPr bwMode="auto">
          <a:xfrm>
            <a:off x="354013" y="1150938"/>
            <a:ext cx="8229600" cy="987425"/>
          </a:xfrm>
          <a:prstGeom prst="roundRect">
            <a:avLst>
              <a:gd name="adj" fmla="val 10237"/>
            </a:avLst>
          </a:prstGeom>
          <a:solidFill>
            <a:schemeClr val="accent1">
              <a:lumMod val="60000"/>
              <a:lumOff val="40000"/>
            </a:schemeClr>
          </a:solidFill>
          <a:ln w="38100">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pPr>
            <a:r>
              <a:rPr kumimoji="1" lang="zh-CN" altLang="en-US" sz="2600" b="0">
                <a:solidFill>
                  <a:schemeClr val="bg1"/>
                </a:solidFill>
                <a:ea typeface="微软雅黑" panose="020B0503020204020204" pitchFamily="34" charset="-122"/>
                <a:sym typeface="+mn-lt"/>
              </a:rPr>
              <a:t>实现：按</a:t>
            </a:r>
            <a:r>
              <a:rPr kumimoji="1" lang="zh-CN" altLang="en-US" sz="2600" b="0">
                <a:solidFill>
                  <a:srgbClr val="FFFF00"/>
                </a:solidFill>
                <a:ea typeface="微软雅黑" panose="020B0503020204020204" pitchFamily="34" charset="-122"/>
                <a:sym typeface="+mn-lt"/>
              </a:rPr>
              <a:t>满二叉树</a:t>
            </a:r>
            <a:r>
              <a:rPr kumimoji="1" lang="zh-CN" altLang="en-US" sz="2600" b="0">
                <a:solidFill>
                  <a:schemeClr val="bg1"/>
                </a:solidFill>
                <a:ea typeface="微软雅黑" panose="020B0503020204020204" pitchFamily="34" charset="-122"/>
                <a:sym typeface="+mn-lt"/>
              </a:rPr>
              <a:t>的结点层次编号，依次存放二叉树中的数据元素。</a:t>
            </a:r>
          </a:p>
        </p:txBody>
      </p:sp>
    </p:spTree>
  </p:cSld>
  <p:clrMapOvr>
    <a:masterClrMapping/>
  </p:clrMapOvr>
  <p:transition>
    <p:cover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4">
            <a:extLst>
              <a:ext uri="{FF2B5EF4-FFF2-40B4-BE49-F238E27FC236}">
                <a16:creationId xmlns:a16="http://schemas.microsoft.com/office/drawing/2014/main" id="{C246CB94-5517-2240-BBFB-20455CC05979}"/>
              </a:ext>
            </a:extLst>
          </p:cNvPr>
          <p:cNvGrpSpPr>
            <a:grpSpLocks/>
          </p:cNvGrpSpPr>
          <p:nvPr/>
        </p:nvGrpSpPr>
        <p:grpSpPr bwMode="auto">
          <a:xfrm>
            <a:off x="460375" y="1016000"/>
            <a:ext cx="4265613" cy="750888"/>
            <a:chOff x="2290" y="2127"/>
            <a:chExt cx="2614" cy="440"/>
          </a:xfrm>
        </p:grpSpPr>
        <p:grpSp>
          <p:nvGrpSpPr>
            <p:cNvPr id="42012" name="Group 5">
              <a:extLst>
                <a:ext uri="{FF2B5EF4-FFF2-40B4-BE49-F238E27FC236}">
                  <a16:creationId xmlns:a16="http://schemas.microsoft.com/office/drawing/2014/main" id="{D937BF13-ABCD-434C-AAF9-585EF9340F22}"/>
                </a:ext>
              </a:extLst>
            </p:cNvPr>
            <p:cNvGrpSpPr>
              <a:grpSpLocks/>
            </p:cNvGrpSpPr>
            <p:nvPr/>
          </p:nvGrpSpPr>
          <p:grpSpPr bwMode="auto">
            <a:xfrm>
              <a:off x="2290" y="2312"/>
              <a:ext cx="2614" cy="255"/>
              <a:chOff x="2512" y="2312"/>
              <a:chExt cx="2614" cy="255"/>
            </a:xfrm>
          </p:grpSpPr>
          <p:sp>
            <p:nvSpPr>
              <p:cNvPr id="41988" name="Rectangle 6">
                <a:extLst>
                  <a:ext uri="{FF2B5EF4-FFF2-40B4-BE49-F238E27FC236}">
                    <a16:creationId xmlns:a16="http://schemas.microsoft.com/office/drawing/2014/main" id="{612BD912-0A13-4C1B-99D9-0F387F614EE4}"/>
                  </a:ext>
                </a:extLst>
              </p:cNvPr>
              <p:cNvSpPr>
                <a:spLocks noChangeArrowheads="1"/>
              </p:cNvSpPr>
              <p:nvPr/>
            </p:nvSpPr>
            <p:spPr bwMode="auto">
              <a:xfrm>
                <a:off x="2512" y="2321"/>
                <a:ext cx="2614" cy="233"/>
              </a:xfrm>
              <a:prstGeom prst="rect">
                <a:avLst/>
              </a:prstGeom>
              <a:solidFill>
                <a:schemeClr val="accent1">
                  <a:lumMod val="20000"/>
                  <a:lumOff val="80000"/>
                </a:schemeClr>
              </a:solidFill>
              <a:ln w="9525">
                <a:solidFill>
                  <a:schemeClr val="tx1"/>
                </a:solidFill>
                <a:miter lim="800000"/>
                <a:headEnd/>
                <a:tailEnd/>
              </a:ln>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dirty="0">
                    <a:latin typeface="+mn-lt"/>
                    <a:ea typeface="+mn-ea"/>
                    <a:cs typeface="+mn-ea"/>
                    <a:sym typeface="+mn-lt"/>
                  </a:rPr>
                  <a:t>a    b    c    d    e    </a:t>
                </a:r>
                <a:r>
                  <a:rPr lang="en-US" altLang="zh-CN" sz="2000" b="0" dirty="0">
                    <a:solidFill>
                      <a:srgbClr val="FF0000"/>
                    </a:solidFill>
                    <a:latin typeface="+mn-lt"/>
                    <a:ea typeface="+mn-ea"/>
                    <a:cs typeface="+mn-ea"/>
                    <a:sym typeface="+mn-lt"/>
                  </a:rPr>
                  <a:t>0    0    0    0</a:t>
                </a:r>
                <a:r>
                  <a:rPr lang="en-US" altLang="zh-CN" sz="2000" b="0" dirty="0">
                    <a:latin typeface="+mn-lt"/>
                    <a:ea typeface="+mn-ea"/>
                    <a:cs typeface="+mn-ea"/>
                    <a:sym typeface="+mn-lt"/>
                  </a:rPr>
                  <a:t>     f     g </a:t>
                </a:r>
              </a:p>
            </p:txBody>
          </p:sp>
          <p:sp>
            <p:nvSpPr>
              <p:cNvPr id="41989" name="Line 7">
                <a:extLst>
                  <a:ext uri="{FF2B5EF4-FFF2-40B4-BE49-F238E27FC236}">
                    <a16:creationId xmlns:a16="http://schemas.microsoft.com/office/drawing/2014/main" id="{D0FEC5C7-D65E-4B65-95E8-1D860AB5EF2F}"/>
                  </a:ext>
                </a:extLst>
              </p:cNvPr>
              <p:cNvSpPr>
                <a:spLocks noChangeShapeType="1"/>
              </p:cNvSpPr>
              <p:nvPr/>
            </p:nvSpPr>
            <p:spPr bwMode="auto">
              <a:xfrm>
                <a:off x="2723" y="2312"/>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 name="Line 8">
                <a:extLst>
                  <a:ext uri="{FF2B5EF4-FFF2-40B4-BE49-F238E27FC236}">
                    <a16:creationId xmlns:a16="http://schemas.microsoft.com/office/drawing/2014/main" id="{7476A59B-2B95-429B-8A8D-254342351DAB}"/>
                  </a:ext>
                </a:extLst>
              </p:cNvPr>
              <p:cNvSpPr>
                <a:spLocks noChangeShapeType="1"/>
              </p:cNvSpPr>
              <p:nvPr/>
            </p:nvSpPr>
            <p:spPr bwMode="auto">
              <a:xfrm>
                <a:off x="2960"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3" name="Line 9">
                <a:extLst>
                  <a:ext uri="{FF2B5EF4-FFF2-40B4-BE49-F238E27FC236}">
                    <a16:creationId xmlns:a16="http://schemas.microsoft.com/office/drawing/2014/main" id="{761BC6CD-5761-46B4-B22E-83D78A993F65}"/>
                  </a:ext>
                </a:extLst>
              </p:cNvPr>
              <p:cNvSpPr>
                <a:spLocks noChangeShapeType="1"/>
              </p:cNvSpPr>
              <p:nvPr/>
            </p:nvSpPr>
            <p:spPr bwMode="auto">
              <a:xfrm>
                <a:off x="3197"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 name="Line 10">
                <a:extLst>
                  <a:ext uri="{FF2B5EF4-FFF2-40B4-BE49-F238E27FC236}">
                    <a16:creationId xmlns:a16="http://schemas.microsoft.com/office/drawing/2014/main" id="{D9165DC8-8F18-4D77-AAA2-5D2188D77FCA}"/>
                  </a:ext>
                </a:extLst>
              </p:cNvPr>
              <p:cNvSpPr>
                <a:spLocks noChangeShapeType="1"/>
              </p:cNvSpPr>
              <p:nvPr/>
            </p:nvSpPr>
            <p:spPr bwMode="auto">
              <a:xfrm>
                <a:off x="3434"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 name="Line 11">
                <a:extLst>
                  <a:ext uri="{FF2B5EF4-FFF2-40B4-BE49-F238E27FC236}">
                    <a16:creationId xmlns:a16="http://schemas.microsoft.com/office/drawing/2014/main" id="{627276E8-5DB8-4E67-BAD4-B37FE7A9CEA3}"/>
                  </a:ext>
                </a:extLst>
              </p:cNvPr>
              <p:cNvSpPr>
                <a:spLocks noChangeShapeType="1"/>
              </p:cNvSpPr>
              <p:nvPr/>
            </p:nvSpPr>
            <p:spPr bwMode="auto">
              <a:xfrm>
                <a:off x="3671"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 name="Line 12">
                <a:extLst>
                  <a:ext uri="{FF2B5EF4-FFF2-40B4-BE49-F238E27FC236}">
                    <a16:creationId xmlns:a16="http://schemas.microsoft.com/office/drawing/2014/main" id="{06A1EAD8-84F9-4944-A931-7D8F690F0059}"/>
                  </a:ext>
                </a:extLst>
              </p:cNvPr>
              <p:cNvSpPr>
                <a:spLocks noChangeShapeType="1"/>
              </p:cNvSpPr>
              <p:nvPr/>
            </p:nvSpPr>
            <p:spPr bwMode="auto">
              <a:xfrm>
                <a:off x="3908"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 name="Line 13">
                <a:extLst>
                  <a:ext uri="{FF2B5EF4-FFF2-40B4-BE49-F238E27FC236}">
                    <a16:creationId xmlns:a16="http://schemas.microsoft.com/office/drawing/2014/main" id="{96CFDC98-9069-48BF-BA0D-55AF6BD2AC8E}"/>
                  </a:ext>
                </a:extLst>
              </p:cNvPr>
              <p:cNvSpPr>
                <a:spLocks noChangeShapeType="1"/>
              </p:cNvSpPr>
              <p:nvPr/>
            </p:nvSpPr>
            <p:spPr bwMode="auto">
              <a:xfrm>
                <a:off x="4145"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 name="Line 14">
                <a:extLst>
                  <a:ext uri="{FF2B5EF4-FFF2-40B4-BE49-F238E27FC236}">
                    <a16:creationId xmlns:a16="http://schemas.microsoft.com/office/drawing/2014/main" id="{0B1DD191-D354-482B-ADB8-5F10DDAA2AAE}"/>
                  </a:ext>
                </a:extLst>
              </p:cNvPr>
              <p:cNvSpPr>
                <a:spLocks noChangeShapeType="1"/>
              </p:cNvSpPr>
              <p:nvPr/>
            </p:nvSpPr>
            <p:spPr bwMode="auto">
              <a:xfrm>
                <a:off x="4382"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 name="Line 15">
                <a:extLst>
                  <a:ext uri="{FF2B5EF4-FFF2-40B4-BE49-F238E27FC236}">
                    <a16:creationId xmlns:a16="http://schemas.microsoft.com/office/drawing/2014/main" id="{53B293F1-0C25-4031-BD2A-8503AA8B87ED}"/>
                  </a:ext>
                </a:extLst>
              </p:cNvPr>
              <p:cNvSpPr>
                <a:spLocks noChangeShapeType="1"/>
              </p:cNvSpPr>
              <p:nvPr/>
            </p:nvSpPr>
            <p:spPr bwMode="auto">
              <a:xfrm>
                <a:off x="4619"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 name="Line 16">
                <a:extLst>
                  <a:ext uri="{FF2B5EF4-FFF2-40B4-BE49-F238E27FC236}">
                    <a16:creationId xmlns:a16="http://schemas.microsoft.com/office/drawing/2014/main" id="{B0A25073-DCAF-496F-AD7F-2E2AE6E1D0B1}"/>
                  </a:ext>
                </a:extLst>
              </p:cNvPr>
              <p:cNvSpPr>
                <a:spLocks noChangeShapeType="1"/>
              </p:cNvSpPr>
              <p:nvPr/>
            </p:nvSpPr>
            <p:spPr bwMode="auto">
              <a:xfrm>
                <a:off x="4832"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12" name="Text Box 17">
              <a:extLst>
                <a:ext uri="{FF2B5EF4-FFF2-40B4-BE49-F238E27FC236}">
                  <a16:creationId xmlns:a16="http://schemas.microsoft.com/office/drawing/2014/main" id="{9E5A22FD-F3AC-4126-BC06-7C8762DCB1D5}"/>
                </a:ext>
              </a:extLst>
            </p:cNvPr>
            <p:cNvSpPr txBox="1">
              <a:spLocks noChangeArrowheads="1"/>
            </p:cNvSpPr>
            <p:nvPr/>
          </p:nvSpPr>
          <p:spPr bwMode="auto">
            <a:xfrm>
              <a:off x="2309" y="2127"/>
              <a:ext cx="252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0    1   2    3    4    5    6    7    8    9   10</a:t>
              </a:r>
            </a:p>
          </p:txBody>
        </p:sp>
      </p:grpSp>
      <p:sp>
        <p:nvSpPr>
          <p:cNvPr id="846886" name="Rectangle 38">
            <a:extLst>
              <a:ext uri="{FF2B5EF4-FFF2-40B4-BE49-F238E27FC236}">
                <a16:creationId xmlns:a16="http://schemas.microsoft.com/office/drawing/2014/main" id="{51E0B98E-17CC-49D4-9A2B-C69DC266F8A6}"/>
              </a:ext>
            </a:extLst>
          </p:cNvPr>
          <p:cNvSpPr>
            <a:spLocks noChangeArrowheads="1"/>
          </p:cNvSpPr>
          <p:nvPr/>
        </p:nvSpPr>
        <p:spPr bwMode="auto">
          <a:xfrm>
            <a:off x="498475" y="4954588"/>
            <a:ext cx="8231188" cy="1582737"/>
          </a:xfrm>
          <a:prstGeom prst="rect">
            <a:avLst/>
          </a:prstGeom>
          <a:solidFill>
            <a:srgbClr val="E2D9EB"/>
          </a:solidFill>
          <a:ln w="38100">
            <a:solidFill>
              <a:schemeClr val="bg2">
                <a:lumMod val="60000"/>
                <a:lumOff val="40000"/>
              </a:schemeClr>
            </a:solid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pPr>
            <a:r>
              <a:rPr kumimoji="1" lang="zh-CN" altLang="en-US" b="0">
                <a:ea typeface="微软雅黑" panose="020B0503020204020204" pitchFamily="34" charset="-122"/>
                <a:sym typeface="+mn-lt"/>
              </a:rPr>
              <a:t>特点：</a:t>
            </a:r>
          </a:p>
          <a:p>
            <a:pPr eaLnBrk="1" hangingPunct="1">
              <a:spcBef>
                <a:spcPct val="20000"/>
              </a:spcBef>
            </a:pPr>
            <a:r>
              <a:rPr kumimoji="1" lang="zh-CN" altLang="en-US" b="0">
                <a:ea typeface="微软雅黑" panose="020B0503020204020204" pitchFamily="34" charset="-122"/>
                <a:sym typeface="+mn-lt"/>
              </a:rPr>
              <a:t>结点间关系蕴含在其存储位置中</a:t>
            </a:r>
          </a:p>
          <a:p>
            <a:pPr eaLnBrk="1" hangingPunct="1">
              <a:spcBef>
                <a:spcPct val="20000"/>
              </a:spcBef>
            </a:pPr>
            <a:r>
              <a:rPr kumimoji="1" lang="zh-CN" altLang="en-US" b="0">
                <a:ea typeface="微软雅黑" panose="020B0503020204020204" pitchFamily="34" charset="-122"/>
                <a:sym typeface="+mn-lt"/>
              </a:rPr>
              <a:t>浪费空间，适于存</a:t>
            </a:r>
            <a:r>
              <a:rPr kumimoji="1" lang="zh-CN" altLang="en-US" b="0">
                <a:solidFill>
                  <a:srgbClr val="FF3300"/>
                </a:solidFill>
                <a:ea typeface="微软雅黑" panose="020B0503020204020204" pitchFamily="34" charset="-122"/>
                <a:sym typeface="+mn-lt"/>
              </a:rPr>
              <a:t>满二叉树和完全二叉树</a:t>
            </a:r>
            <a:endParaRPr kumimoji="1" lang="zh-CN" altLang="en-US" b="0">
              <a:ea typeface="微软雅黑" panose="020B0503020204020204" pitchFamily="34" charset="-122"/>
              <a:sym typeface="+mn-lt"/>
            </a:endParaRPr>
          </a:p>
        </p:txBody>
      </p:sp>
      <p:grpSp>
        <p:nvGrpSpPr>
          <p:cNvPr id="7" name="Group 47">
            <a:extLst>
              <a:ext uri="{FF2B5EF4-FFF2-40B4-BE49-F238E27FC236}">
                <a16:creationId xmlns:a16="http://schemas.microsoft.com/office/drawing/2014/main" id="{DBDC395E-0097-C749-82F7-FDF910BA7057}"/>
              </a:ext>
            </a:extLst>
          </p:cNvPr>
          <p:cNvGrpSpPr>
            <a:grpSpLocks/>
          </p:cNvGrpSpPr>
          <p:nvPr/>
        </p:nvGrpSpPr>
        <p:grpSpPr bwMode="auto">
          <a:xfrm>
            <a:off x="5080000" y="2060575"/>
            <a:ext cx="3543300" cy="2598738"/>
            <a:chOff x="3094" y="489"/>
            <a:chExt cx="2232" cy="1637"/>
          </a:xfrm>
        </p:grpSpPr>
        <p:pic>
          <p:nvPicPr>
            <p:cNvPr id="42010" name="Picture 45">
              <a:extLst>
                <a:ext uri="{FF2B5EF4-FFF2-40B4-BE49-F238E27FC236}">
                  <a16:creationId xmlns:a16="http://schemas.microsoft.com/office/drawing/2014/main" id="{F47B73CC-FAEB-834B-85A9-E6DF98BF3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4" y="489"/>
              <a:ext cx="2232" cy="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3" name="Text Box 46">
              <a:extLst>
                <a:ext uri="{FF2B5EF4-FFF2-40B4-BE49-F238E27FC236}">
                  <a16:creationId xmlns:a16="http://schemas.microsoft.com/office/drawing/2014/main" id="{F5A07A56-EB6B-421F-99F3-823C0D8B2BA3}"/>
                </a:ext>
              </a:extLst>
            </p:cNvPr>
            <p:cNvSpPr txBox="1">
              <a:spLocks noChangeArrowheads="1"/>
            </p:cNvSpPr>
            <p:nvPr/>
          </p:nvSpPr>
          <p:spPr bwMode="auto">
            <a:xfrm>
              <a:off x="3334" y="1761"/>
              <a:ext cx="12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50000"/>
                </a:spcBef>
                <a:buFont typeface="Arial" panose="020B0604020202020204" pitchFamily="34" charset="0"/>
                <a:buNone/>
              </a:pPr>
              <a:r>
                <a:rPr lang="en-US" altLang="zh-CN" sz="3200" b="0">
                  <a:solidFill>
                    <a:srgbClr val="22228B"/>
                  </a:solidFill>
                  <a:ea typeface="微软雅黑" panose="020B0503020204020204" pitchFamily="34" charset="-122"/>
                  <a:sym typeface="+mn-lt"/>
                </a:rPr>
                <a:t> </a:t>
              </a:r>
              <a:r>
                <a:rPr lang="zh-CN" altLang="en-US" sz="3200" b="0">
                  <a:solidFill>
                    <a:srgbClr val="22228B"/>
                  </a:solidFill>
                  <a:ea typeface="微软雅黑" panose="020B0503020204020204" pitchFamily="34" charset="-122"/>
                  <a:sym typeface="+mn-lt"/>
                </a:rPr>
                <a:t>单支树</a:t>
              </a:r>
              <a:endParaRPr lang="zh-CN" altLang="en-US" sz="1900" b="0">
                <a:solidFill>
                  <a:srgbClr val="22228B"/>
                </a:solidFill>
                <a:ea typeface="微软雅黑" panose="020B0503020204020204" pitchFamily="34" charset="-122"/>
                <a:sym typeface="+mn-lt"/>
              </a:endParaRPr>
            </a:p>
          </p:txBody>
        </p:sp>
      </p:grpSp>
      <p:sp>
        <p:nvSpPr>
          <p:cNvPr id="42024" name="Rectangle 48">
            <a:extLst>
              <a:ext uri="{FF2B5EF4-FFF2-40B4-BE49-F238E27FC236}">
                <a16:creationId xmlns:a16="http://schemas.microsoft.com/office/drawing/2014/main" id="{AA1919B3-3819-48DE-A25B-95806234B081}"/>
              </a:ext>
            </a:extLst>
          </p:cNvPr>
          <p:cNvSpPr>
            <a:spLocks noChangeArrowheads="1"/>
          </p:cNvSpPr>
          <p:nvPr/>
        </p:nvSpPr>
        <p:spPr bwMode="auto">
          <a:xfrm>
            <a:off x="860425" y="215900"/>
            <a:ext cx="4676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二叉树的顺序存储</a:t>
            </a:r>
          </a:p>
        </p:txBody>
      </p:sp>
      <p:grpSp>
        <p:nvGrpSpPr>
          <p:cNvPr id="41990" name="Group 18">
            <a:extLst>
              <a:ext uri="{FF2B5EF4-FFF2-40B4-BE49-F238E27FC236}">
                <a16:creationId xmlns:a16="http://schemas.microsoft.com/office/drawing/2014/main" id="{9C1E9DE9-9CC6-6844-91BC-55028A14E2E5}"/>
              </a:ext>
            </a:extLst>
          </p:cNvPr>
          <p:cNvGrpSpPr>
            <a:grpSpLocks/>
          </p:cNvGrpSpPr>
          <p:nvPr/>
        </p:nvGrpSpPr>
        <p:grpSpPr bwMode="auto">
          <a:xfrm>
            <a:off x="479425" y="1962150"/>
            <a:ext cx="3438525" cy="2638425"/>
            <a:chOff x="534" y="1635"/>
            <a:chExt cx="1896" cy="1600"/>
          </a:xfrm>
        </p:grpSpPr>
        <p:grpSp>
          <p:nvGrpSpPr>
            <p:cNvPr id="41991" name="Group 19">
              <a:extLst>
                <a:ext uri="{FF2B5EF4-FFF2-40B4-BE49-F238E27FC236}">
                  <a16:creationId xmlns:a16="http://schemas.microsoft.com/office/drawing/2014/main" id="{A5016EA7-63C8-1144-BF61-F972EE45136E}"/>
                </a:ext>
              </a:extLst>
            </p:cNvPr>
            <p:cNvGrpSpPr>
              <a:grpSpLocks/>
            </p:cNvGrpSpPr>
            <p:nvPr/>
          </p:nvGrpSpPr>
          <p:grpSpPr bwMode="auto">
            <a:xfrm>
              <a:off x="808" y="1635"/>
              <a:ext cx="1239" cy="1600"/>
              <a:chOff x="3964" y="227"/>
              <a:chExt cx="1239" cy="1600"/>
            </a:xfrm>
          </p:grpSpPr>
          <p:sp>
            <p:nvSpPr>
              <p:cNvPr id="41997" name="Oval 20">
                <a:extLst>
                  <a:ext uri="{FF2B5EF4-FFF2-40B4-BE49-F238E27FC236}">
                    <a16:creationId xmlns:a16="http://schemas.microsoft.com/office/drawing/2014/main" id="{5AE814B8-146D-3B48-91E4-7482C9EE095C}"/>
                  </a:ext>
                </a:extLst>
              </p:cNvPr>
              <p:cNvSpPr>
                <a:spLocks noChangeArrowheads="1"/>
              </p:cNvSpPr>
              <p:nvPr/>
            </p:nvSpPr>
            <p:spPr bwMode="auto">
              <a:xfrm>
                <a:off x="4552" y="2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a</a:t>
                </a:r>
              </a:p>
            </p:txBody>
          </p:sp>
          <p:sp>
            <p:nvSpPr>
              <p:cNvPr id="41998" name="Oval 21">
                <a:extLst>
                  <a:ext uri="{FF2B5EF4-FFF2-40B4-BE49-F238E27FC236}">
                    <a16:creationId xmlns:a16="http://schemas.microsoft.com/office/drawing/2014/main" id="{1C8E26AC-2307-E940-A74C-D1E77B0FABFF}"/>
                  </a:ext>
                </a:extLst>
              </p:cNvPr>
              <p:cNvSpPr>
                <a:spLocks noChangeArrowheads="1"/>
              </p:cNvSpPr>
              <p:nvPr/>
            </p:nvSpPr>
            <p:spPr bwMode="auto">
              <a:xfrm>
                <a:off x="4249" y="61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b</a:t>
                </a:r>
              </a:p>
            </p:txBody>
          </p:sp>
          <p:sp>
            <p:nvSpPr>
              <p:cNvPr id="41999" name="Oval 22">
                <a:extLst>
                  <a:ext uri="{FF2B5EF4-FFF2-40B4-BE49-F238E27FC236}">
                    <a16:creationId xmlns:a16="http://schemas.microsoft.com/office/drawing/2014/main" id="{06F79672-807D-2346-BED6-D77873B43186}"/>
                  </a:ext>
                </a:extLst>
              </p:cNvPr>
              <p:cNvSpPr>
                <a:spLocks noChangeArrowheads="1"/>
              </p:cNvSpPr>
              <p:nvPr/>
            </p:nvSpPr>
            <p:spPr bwMode="auto">
              <a:xfrm>
                <a:off x="4874" y="6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c</a:t>
                </a:r>
              </a:p>
            </p:txBody>
          </p:sp>
          <p:sp>
            <p:nvSpPr>
              <p:cNvPr id="42000" name="Oval 23">
                <a:extLst>
                  <a:ext uri="{FF2B5EF4-FFF2-40B4-BE49-F238E27FC236}">
                    <a16:creationId xmlns:a16="http://schemas.microsoft.com/office/drawing/2014/main" id="{ACC9515F-BE21-244C-BE4F-D8765C22DB08}"/>
                  </a:ext>
                </a:extLst>
              </p:cNvPr>
              <p:cNvSpPr>
                <a:spLocks noChangeArrowheads="1"/>
              </p:cNvSpPr>
              <p:nvPr/>
            </p:nvSpPr>
            <p:spPr bwMode="auto">
              <a:xfrm>
                <a:off x="3964"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d</a:t>
                </a:r>
              </a:p>
            </p:txBody>
          </p:sp>
          <p:sp>
            <p:nvSpPr>
              <p:cNvPr id="42001" name="Oval 24">
                <a:extLst>
                  <a:ext uri="{FF2B5EF4-FFF2-40B4-BE49-F238E27FC236}">
                    <a16:creationId xmlns:a16="http://schemas.microsoft.com/office/drawing/2014/main" id="{206252ED-F441-D144-8B1E-840B39D8EA80}"/>
                  </a:ext>
                </a:extLst>
              </p:cNvPr>
              <p:cNvSpPr>
                <a:spLocks noChangeArrowheads="1"/>
              </p:cNvSpPr>
              <p:nvPr/>
            </p:nvSpPr>
            <p:spPr bwMode="auto">
              <a:xfrm>
                <a:off x="4568"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e</a:t>
                </a:r>
              </a:p>
            </p:txBody>
          </p:sp>
          <p:sp>
            <p:nvSpPr>
              <p:cNvPr id="42002" name="Oval 25">
                <a:extLst>
                  <a:ext uri="{FF2B5EF4-FFF2-40B4-BE49-F238E27FC236}">
                    <a16:creationId xmlns:a16="http://schemas.microsoft.com/office/drawing/2014/main" id="{24CC8B06-383B-A74B-B6B7-EBBFC1305E6B}"/>
                  </a:ext>
                </a:extLst>
              </p:cNvPr>
              <p:cNvSpPr>
                <a:spLocks noChangeArrowheads="1"/>
              </p:cNvSpPr>
              <p:nvPr/>
            </p:nvSpPr>
            <p:spPr bwMode="auto">
              <a:xfrm>
                <a:off x="4318"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f</a:t>
                </a:r>
              </a:p>
            </p:txBody>
          </p:sp>
          <p:sp>
            <p:nvSpPr>
              <p:cNvPr id="42003" name="Oval 26">
                <a:extLst>
                  <a:ext uri="{FF2B5EF4-FFF2-40B4-BE49-F238E27FC236}">
                    <a16:creationId xmlns:a16="http://schemas.microsoft.com/office/drawing/2014/main" id="{4D072496-8D1C-8243-A138-22689DE6C29C}"/>
                  </a:ext>
                </a:extLst>
              </p:cNvPr>
              <p:cNvSpPr>
                <a:spLocks noChangeArrowheads="1"/>
              </p:cNvSpPr>
              <p:nvPr/>
            </p:nvSpPr>
            <p:spPr bwMode="auto">
              <a:xfrm>
                <a:off x="4913"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g</a:t>
                </a:r>
              </a:p>
            </p:txBody>
          </p:sp>
          <p:sp>
            <p:nvSpPr>
              <p:cNvPr id="42004" name="Line 27">
                <a:extLst>
                  <a:ext uri="{FF2B5EF4-FFF2-40B4-BE49-F238E27FC236}">
                    <a16:creationId xmlns:a16="http://schemas.microsoft.com/office/drawing/2014/main" id="{2AEF7DD5-2097-8D48-9A7D-9A4012B8A8AC}"/>
                  </a:ext>
                </a:extLst>
              </p:cNvPr>
              <p:cNvSpPr>
                <a:spLocks noChangeShapeType="1"/>
              </p:cNvSpPr>
              <p:nvPr/>
            </p:nvSpPr>
            <p:spPr bwMode="auto">
              <a:xfrm flipH="1">
                <a:off x="4501" y="500"/>
                <a:ext cx="111"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5" name="Line 28">
                <a:extLst>
                  <a:ext uri="{FF2B5EF4-FFF2-40B4-BE49-F238E27FC236}">
                    <a16:creationId xmlns:a16="http://schemas.microsoft.com/office/drawing/2014/main" id="{25D377D2-0C52-0447-BCDF-9C00FE44C84D}"/>
                  </a:ext>
                </a:extLst>
              </p:cNvPr>
              <p:cNvSpPr>
                <a:spLocks noChangeShapeType="1"/>
              </p:cNvSpPr>
              <p:nvPr/>
            </p:nvSpPr>
            <p:spPr bwMode="auto">
              <a:xfrm flipH="1">
                <a:off x="4189" y="900"/>
                <a:ext cx="14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6" name="Line 29">
                <a:extLst>
                  <a:ext uri="{FF2B5EF4-FFF2-40B4-BE49-F238E27FC236}">
                    <a16:creationId xmlns:a16="http://schemas.microsoft.com/office/drawing/2014/main" id="{5F980B5A-AA3E-D849-8CD1-2D012FA34452}"/>
                  </a:ext>
                </a:extLst>
              </p:cNvPr>
              <p:cNvSpPr>
                <a:spLocks noChangeShapeType="1"/>
              </p:cNvSpPr>
              <p:nvPr/>
            </p:nvSpPr>
            <p:spPr bwMode="auto">
              <a:xfrm>
                <a:off x="4812" y="456"/>
                <a:ext cx="133" cy="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7" name="Line 30">
                <a:extLst>
                  <a:ext uri="{FF2B5EF4-FFF2-40B4-BE49-F238E27FC236}">
                    <a16:creationId xmlns:a16="http://schemas.microsoft.com/office/drawing/2014/main" id="{E03C9D18-94E1-D945-97A8-4E139D243847}"/>
                  </a:ext>
                </a:extLst>
              </p:cNvPr>
              <p:cNvSpPr>
                <a:spLocks noChangeShapeType="1"/>
              </p:cNvSpPr>
              <p:nvPr/>
            </p:nvSpPr>
            <p:spPr bwMode="auto">
              <a:xfrm>
                <a:off x="4467" y="878"/>
                <a:ext cx="178"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8" name="Line 31">
                <a:extLst>
                  <a:ext uri="{FF2B5EF4-FFF2-40B4-BE49-F238E27FC236}">
                    <a16:creationId xmlns:a16="http://schemas.microsoft.com/office/drawing/2014/main" id="{29406699-6105-834F-A41F-F55379F3DF61}"/>
                  </a:ext>
                </a:extLst>
              </p:cNvPr>
              <p:cNvSpPr>
                <a:spLocks noChangeShapeType="1"/>
              </p:cNvSpPr>
              <p:nvPr/>
            </p:nvSpPr>
            <p:spPr bwMode="auto">
              <a:xfrm>
                <a:off x="4801" y="1300"/>
                <a:ext cx="189"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9" name="Line 32">
                <a:extLst>
                  <a:ext uri="{FF2B5EF4-FFF2-40B4-BE49-F238E27FC236}">
                    <a16:creationId xmlns:a16="http://schemas.microsoft.com/office/drawing/2014/main" id="{8B279EF5-D1C9-2C4A-ABE5-51E4025E04CE}"/>
                  </a:ext>
                </a:extLst>
              </p:cNvPr>
              <p:cNvSpPr>
                <a:spLocks noChangeShapeType="1"/>
              </p:cNvSpPr>
              <p:nvPr/>
            </p:nvSpPr>
            <p:spPr bwMode="auto">
              <a:xfrm flipH="1">
                <a:off x="4545" y="1355"/>
                <a:ext cx="111"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1992" name="Group 33">
              <a:extLst>
                <a:ext uri="{FF2B5EF4-FFF2-40B4-BE49-F238E27FC236}">
                  <a16:creationId xmlns:a16="http://schemas.microsoft.com/office/drawing/2014/main" id="{D698F6C6-32EC-DA47-8EB6-AC2C37458B79}"/>
                </a:ext>
              </a:extLst>
            </p:cNvPr>
            <p:cNvGrpSpPr>
              <a:grpSpLocks/>
            </p:cNvGrpSpPr>
            <p:nvPr/>
          </p:nvGrpSpPr>
          <p:grpSpPr bwMode="auto">
            <a:xfrm>
              <a:off x="534" y="2482"/>
              <a:ext cx="1896" cy="733"/>
              <a:chOff x="0" y="2985"/>
              <a:chExt cx="1896" cy="733"/>
            </a:xfrm>
          </p:grpSpPr>
          <p:sp>
            <p:nvSpPr>
              <p:cNvPr id="41993" name="Oval 34">
                <a:extLst>
                  <a:ext uri="{FF2B5EF4-FFF2-40B4-BE49-F238E27FC236}">
                    <a16:creationId xmlns:a16="http://schemas.microsoft.com/office/drawing/2014/main" id="{BED357F8-16F9-C34A-B17E-52F43A7529D2}"/>
                  </a:ext>
                </a:extLst>
              </p:cNvPr>
              <p:cNvSpPr>
                <a:spLocks noChangeArrowheads="1"/>
              </p:cNvSpPr>
              <p:nvPr/>
            </p:nvSpPr>
            <p:spPr bwMode="auto">
              <a:xfrm>
                <a:off x="1244" y="3000"/>
                <a:ext cx="267" cy="266"/>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endParaRPr lang="zh-CN" altLang="en-US" sz="2800">
                  <a:ea typeface="仿宋_GB2312"/>
                </a:endParaRPr>
              </a:p>
            </p:txBody>
          </p:sp>
          <p:sp>
            <p:nvSpPr>
              <p:cNvPr id="41994" name="Oval 35">
                <a:extLst>
                  <a:ext uri="{FF2B5EF4-FFF2-40B4-BE49-F238E27FC236}">
                    <a16:creationId xmlns:a16="http://schemas.microsoft.com/office/drawing/2014/main" id="{8980C06A-7AF0-B146-8C4C-E0BF6AC54C63}"/>
                  </a:ext>
                </a:extLst>
              </p:cNvPr>
              <p:cNvSpPr>
                <a:spLocks noChangeArrowheads="1"/>
              </p:cNvSpPr>
              <p:nvPr/>
            </p:nvSpPr>
            <p:spPr bwMode="auto">
              <a:xfrm>
                <a:off x="1629" y="2985"/>
                <a:ext cx="267" cy="266"/>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endParaRPr lang="zh-CN" altLang="en-US" sz="2800">
                  <a:ea typeface="仿宋_GB2312"/>
                </a:endParaRPr>
              </a:p>
            </p:txBody>
          </p:sp>
          <p:sp>
            <p:nvSpPr>
              <p:cNvPr id="41995" name="Oval 36">
                <a:extLst>
                  <a:ext uri="{FF2B5EF4-FFF2-40B4-BE49-F238E27FC236}">
                    <a16:creationId xmlns:a16="http://schemas.microsoft.com/office/drawing/2014/main" id="{3224CAD1-E123-0648-9E9A-89EF3EC59484}"/>
                  </a:ext>
                </a:extLst>
              </p:cNvPr>
              <p:cNvSpPr>
                <a:spLocks noChangeArrowheads="1"/>
              </p:cNvSpPr>
              <p:nvPr/>
            </p:nvSpPr>
            <p:spPr bwMode="auto">
              <a:xfrm>
                <a:off x="0" y="3452"/>
                <a:ext cx="267" cy="266"/>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endParaRPr lang="zh-CN" altLang="en-US" sz="2800">
                  <a:ea typeface="仿宋_GB2312"/>
                </a:endParaRPr>
              </a:p>
            </p:txBody>
          </p:sp>
          <p:sp>
            <p:nvSpPr>
              <p:cNvPr id="41996" name="Oval 37">
                <a:extLst>
                  <a:ext uri="{FF2B5EF4-FFF2-40B4-BE49-F238E27FC236}">
                    <a16:creationId xmlns:a16="http://schemas.microsoft.com/office/drawing/2014/main" id="{1B93ABA0-B904-D540-B9E3-E8B8DFD90BBF}"/>
                  </a:ext>
                </a:extLst>
              </p:cNvPr>
              <p:cNvSpPr>
                <a:spLocks noChangeArrowheads="1"/>
              </p:cNvSpPr>
              <p:nvPr/>
            </p:nvSpPr>
            <p:spPr bwMode="auto">
              <a:xfrm>
                <a:off x="328" y="3440"/>
                <a:ext cx="267" cy="266"/>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endParaRPr lang="zh-CN" altLang="en-US" sz="2800">
                  <a:ea typeface="仿宋_GB231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46886"/>
                                        </p:tgtEl>
                                        <p:attrNameLst>
                                          <p:attrName>style.visibility</p:attrName>
                                        </p:attrNameLst>
                                      </p:cBhvr>
                                      <p:to>
                                        <p:strVal val="visible"/>
                                      </p:to>
                                    </p:set>
                                    <p:animEffect transition="in" filter="box(in)">
                                      <p:cBhvr>
                                        <p:cTn id="12" dur="500"/>
                                        <p:tgtEl>
                                          <p:spTgt spid="846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8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a:extLst>
              <a:ext uri="{FF2B5EF4-FFF2-40B4-BE49-F238E27FC236}">
                <a16:creationId xmlns:a16="http://schemas.microsoft.com/office/drawing/2014/main" id="{A8F80DF2-4717-E446-BA8C-23915770F309}"/>
              </a:ext>
            </a:extLst>
          </p:cNvPr>
          <p:cNvSpPr>
            <a:spLocks noGrp="1" noChangeArrowheads="1"/>
          </p:cNvSpPr>
          <p:nvPr>
            <p:ph type="body" idx="1"/>
          </p:nvPr>
        </p:nvSpPr>
        <p:spPr/>
        <p:txBody>
          <a:bodyPr/>
          <a:lstStyle/>
          <a:p>
            <a:pPr eaLnBrk="1" hangingPunct="1">
              <a:lnSpc>
                <a:spcPct val="135000"/>
              </a:lnSpc>
            </a:pPr>
            <a:r>
              <a:rPr lang="en-US" altLang="zh-CN"/>
              <a:t>          </a:t>
            </a:r>
            <a:r>
              <a:rPr lang="zh-CN" altLang="en-US"/>
              <a:t>按照同样的方法，若将非完全二叉树的结点也按照从上到下、从左到右的顺序依次存放在一维数组中。为了能够正确反映二叉树中结点之间的逻辑关系，还需要在一维数组中空出二叉树中不存在结点的位置（用</a:t>
            </a:r>
            <a:r>
              <a:rPr lang="zh-CN" altLang="en-US">
                <a:latin typeface="Times New Roman" panose="02020603050405020304" pitchFamily="18" charset="0"/>
              </a:rPr>
              <a:t>’</a:t>
            </a:r>
            <a:r>
              <a:rPr lang="en-US" altLang="zh-CN"/>
              <a:t>^</a:t>
            </a:r>
            <a:r>
              <a:rPr lang="en-US" altLang="zh-CN">
                <a:latin typeface="Times New Roman" panose="02020603050405020304" pitchFamily="18" charset="0"/>
              </a:rPr>
              <a:t>’</a:t>
            </a:r>
            <a:r>
              <a:rPr lang="zh-CN" altLang="en-US"/>
              <a:t>表示）。如图</a:t>
            </a:r>
            <a:r>
              <a:rPr lang="en-US" altLang="zh-CN"/>
              <a:t>5.11</a:t>
            </a:r>
            <a:r>
              <a:rPr lang="zh-CN" altLang="en-US"/>
              <a:t>所示。</a:t>
            </a:r>
          </a:p>
        </p:txBody>
      </p:sp>
      <p:sp>
        <p:nvSpPr>
          <p:cNvPr id="36868" name="Rectangle 5">
            <a:extLst>
              <a:ext uri="{FF2B5EF4-FFF2-40B4-BE49-F238E27FC236}">
                <a16:creationId xmlns:a16="http://schemas.microsoft.com/office/drawing/2014/main" id="{1432EB77-F583-8946-9AF1-D20B706B6C28}"/>
              </a:ext>
            </a:extLst>
          </p:cNvPr>
          <p:cNvSpPr>
            <a:spLocks noChangeArrowheads="1"/>
          </p:cNvSpPr>
          <p:nvPr/>
        </p:nvSpPr>
        <p:spPr bwMode="auto">
          <a:xfrm>
            <a:off x="0" y="2700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6869" name="Object 4">
            <a:extLst>
              <a:ext uri="{FF2B5EF4-FFF2-40B4-BE49-F238E27FC236}">
                <a16:creationId xmlns:a16="http://schemas.microsoft.com/office/drawing/2014/main" id="{3D7B122A-FF10-6942-A2FB-A80FA1226D69}"/>
              </a:ext>
            </a:extLst>
          </p:cNvPr>
          <p:cNvGraphicFramePr>
            <a:graphicFrameLocks noChangeAspect="1"/>
          </p:cNvGraphicFramePr>
          <p:nvPr>
            <p:extLst>
              <p:ext uri="{D42A27DB-BD31-4B8C-83A1-F6EECF244321}">
                <p14:modId xmlns:p14="http://schemas.microsoft.com/office/powerpoint/2010/main" val="2423871426"/>
              </p:ext>
            </p:extLst>
          </p:nvPr>
        </p:nvGraphicFramePr>
        <p:xfrm>
          <a:off x="826918" y="3946840"/>
          <a:ext cx="7343775" cy="1792288"/>
        </p:xfrm>
        <a:graphic>
          <a:graphicData uri="http://schemas.openxmlformats.org/presentationml/2006/ole">
            <mc:AlternateContent xmlns:mc="http://schemas.openxmlformats.org/markup-compatibility/2006">
              <mc:Choice xmlns:v="urn:schemas-microsoft-com:vml" Requires="v">
                <p:oleObj spid="_x0000_s121865" r:id="rId6" imgW="6273800" imgH="1549400" progId="Visio.Drawing.11">
                  <p:embed/>
                </p:oleObj>
              </mc:Choice>
              <mc:Fallback>
                <p:oleObj r:id="rId6" imgW="6273800" imgH="1549400" progId="Visio.Drawing.11">
                  <p:embed/>
                  <p:pic>
                    <p:nvPicPr>
                      <p:cNvPr id="36869" name="Object 4">
                        <a:extLst>
                          <a:ext uri="{FF2B5EF4-FFF2-40B4-BE49-F238E27FC236}">
                            <a16:creationId xmlns:a16="http://schemas.microsoft.com/office/drawing/2014/main" id="{3D7B122A-FF10-6942-A2FB-A80FA1226D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6918" y="3946840"/>
                        <a:ext cx="7343775"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48">
            <a:extLst>
              <a:ext uri="{FF2B5EF4-FFF2-40B4-BE49-F238E27FC236}">
                <a16:creationId xmlns:a16="http://schemas.microsoft.com/office/drawing/2014/main" id="{C7FD868F-FD91-6B41-B39D-DD49A0AA1CD4}"/>
              </a:ext>
            </a:extLst>
          </p:cNvPr>
          <p:cNvSpPr>
            <a:spLocks noChangeArrowheads="1"/>
          </p:cNvSpPr>
          <p:nvPr/>
        </p:nvSpPr>
        <p:spPr bwMode="auto">
          <a:xfrm>
            <a:off x="860425" y="215900"/>
            <a:ext cx="4676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二叉树的顺序存储</a:t>
            </a:r>
          </a:p>
        </p:txBody>
      </p:sp>
    </p:spTree>
    <p:extLst>
      <p:ext uri="{BB962C8B-B14F-4D97-AF65-F5344CB8AC3E}">
        <p14:creationId xmlns:p14="http://schemas.microsoft.com/office/powerpoint/2010/main" val="9919007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a:extLst>
              <a:ext uri="{FF2B5EF4-FFF2-40B4-BE49-F238E27FC236}">
                <a16:creationId xmlns:a16="http://schemas.microsoft.com/office/drawing/2014/main" id="{8DD78C2F-E2B9-E44A-8D77-B29E7932885F}"/>
              </a:ext>
            </a:extLst>
          </p:cNvPr>
          <p:cNvSpPr>
            <a:spLocks noGrp="1" noChangeArrowheads="1"/>
          </p:cNvSpPr>
          <p:nvPr>
            <p:ph type="body" idx="1"/>
          </p:nvPr>
        </p:nvSpPr>
        <p:spPr/>
        <p:txBody>
          <a:bodyPr/>
          <a:lstStyle/>
          <a:p>
            <a:pPr eaLnBrk="1" hangingPunct="1"/>
            <a:r>
              <a:rPr lang="en-US" altLang="zh-CN" sz="2400" b="0" dirty="0">
                <a:latin typeface="隶书" pitchFamily="49" charset="-122"/>
                <a:ea typeface="隶书" pitchFamily="49" charset="-122"/>
              </a:rPr>
              <a:t>2  </a:t>
            </a:r>
            <a:r>
              <a:rPr lang="zh-CN" altLang="en-US" sz="2400" b="0" dirty="0">
                <a:latin typeface="隶书" pitchFamily="49" charset="-122"/>
                <a:ea typeface="隶书" pitchFamily="49" charset="-122"/>
              </a:rPr>
              <a:t>二叉树的链式存储</a:t>
            </a:r>
          </a:p>
          <a:p>
            <a:pPr eaLnBrk="1" hangingPunct="1">
              <a:lnSpc>
                <a:spcPct val="135000"/>
              </a:lnSpc>
            </a:pPr>
            <a:r>
              <a:rPr lang="zh-CN" altLang="en-US" dirty="0"/>
              <a:t>根据二叉树的定义，二叉树的结点由一个数据元素及左、右两个分支构成，每个结点应至少包含</a:t>
            </a:r>
            <a:r>
              <a:rPr lang="en-US" altLang="zh-CN" dirty="0"/>
              <a:t>3</a:t>
            </a:r>
            <a:r>
              <a:rPr lang="zh-CN" altLang="en-US" dirty="0"/>
              <a:t>个域：数据域、指向左孩子的指针域和指向右孩子的指针域。</a:t>
            </a:r>
            <a:endParaRPr lang="en-US" altLang="zh-CN" dirty="0"/>
          </a:p>
          <a:p>
            <a:pPr eaLnBrk="1" hangingPunct="1">
              <a:lnSpc>
                <a:spcPct val="135000"/>
              </a:lnSpc>
            </a:pPr>
            <a:r>
              <a:rPr lang="zh-CN" altLang="en-US" dirty="0"/>
              <a:t>其中，</a:t>
            </a:r>
            <a:r>
              <a:rPr lang="en-US" altLang="zh-CN" dirty="0"/>
              <a:t>data</a:t>
            </a:r>
            <a:r>
              <a:rPr lang="zh-CN" altLang="en-US" dirty="0"/>
              <a:t>域存放结点信息，</a:t>
            </a:r>
            <a:r>
              <a:rPr lang="en-US" altLang="zh-CN" dirty="0" err="1"/>
              <a:t>lchild</a:t>
            </a:r>
            <a:r>
              <a:rPr lang="zh-CN" altLang="en-US" dirty="0"/>
              <a:t>域指向该结点的左孩子结点，</a:t>
            </a:r>
            <a:r>
              <a:rPr lang="en-US" altLang="zh-CN" dirty="0" err="1"/>
              <a:t>rchild</a:t>
            </a:r>
            <a:r>
              <a:rPr lang="zh-CN" altLang="en-US" dirty="0"/>
              <a:t>域指向该结点的右孩子结点。利用这种结点结构得到的二叉树存储结构称为二叉链表。从二叉链表的根结点开始，通过结点的左右孩子指针域就可以访问二叉树中的每一个结点。</a:t>
            </a:r>
          </a:p>
        </p:txBody>
      </p:sp>
      <p:sp>
        <p:nvSpPr>
          <p:cNvPr id="37892" name="Rectangle 5">
            <a:extLst>
              <a:ext uri="{FF2B5EF4-FFF2-40B4-BE49-F238E27FC236}">
                <a16:creationId xmlns:a16="http://schemas.microsoft.com/office/drawing/2014/main" id="{138A93CE-4A55-DE4C-918B-B00C3041D369}"/>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7893" name="Object 4">
            <a:extLst>
              <a:ext uri="{FF2B5EF4-FFF2-40B4-BE49-F238E27FC236}">
                <a16:creationId xmlns:a16="http://schemas.microsoft.com/office/drawing/2014/main" id="{0E40FF6E-25A4-F244-82B9-93F173144253}"/>
              </a:ext>
            </a:extLst>
          </p:cNvPr>
          <p:cNvGraphicFramePr>
            <a:graphicFrameLocks noChangeAspect="1"/>
          </p:cNvGraphicFramePr>
          <p:nvPr>
            <p:extLst>
              <p:ext uri="{D42A27DB-BD31-4B8C-83A1-F6EECF244321}">
                <p14:modId xmlns:p14="http://schemas.microsoft.com/office/powerpoint/2010/main" val="4016919284"/>
              </p:ext>
            </p:extLst>
          </p:nvPr>
        </p:nvGraphicFramePr>
        <p:xfrm>
          <a:off x="2627784" y="5313364"/>
          <a:ext cx="5265259" cy="1274394"/>
        </p:xfrm>
        <a:graphic>
          <a:graphicData uri="http://schemas.openxmlformats.org/presentationml/2006/ole">
            <mc:AlternateContent xmlns:mc="http://schemas.openxmlformats.org/markup-compatibility/2006">
              <mc:Choice xmlns:v="urn:schemas-microsoft-com:vml" Requires="v">
                <p:oleObj spid="_x0000_s122888" r:id="rId6" imgW="1778000" imgH="444500" progId="Visio.Drawing.11">
                  <p:embed/>
                </p:oleObj>
              </mc:Choice>
              <mc:Fallback>
                <p:oleObj r:id="rId6" imgW="1778000" imgH="444500" progId="Visio.Drawing.11">
                  <p:embed/>
                  <p:pic>
                    <p:nvPicPr>
                      <p:cNvPr id="37893" name="Object 4">
                        <a:extLst>
                          <a:ext uri="{FF2B5EF4-FFF2-40B4-BE49-F238E27FC236}">
                            <a16:creationId xmlns:a16="http://schemas.microsoft.com/office/drawing/2014/main" id="{0E40FF6E-25A4-F244-82B9-93F1731442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784" y="5313364"/>
                        <a:ext cx="5265259" cy="1274394"/>
                      </a:xfrm>
                      <a:prstGeom prst="rect">
                        <a:avLst/>
                      </a:prstGeom>
                      <a:noFill/>
                      <a:ln>
                        <a:noFill/>
                      </a:ln>
                    </p:spPr>
                  </p:pic>
                </p:oleObj>
              </mc:Fallback>
            </mc:AlternateContent>
          </a:graphicData>
        </a:graphic>
      </p:graphicFrame>
      <p:sp>
        <p:nvSpPr>
          <p:cNvPr id="2" name="Title 1">
            <a:extLst>
              <a:ext uri="{FF2B5EF4-FFF2-40B4-BE49-F238E27FC236}">
                <a16:creationId xmlns:a16="http://schemas.microsoft.com/office/drawing/2014/main" id="{318F32D5-95EB-214A-90BD-81B77F2C669A}"/>
              </a:ext>
            </a:extLst>
          </p:cNvPr>
          <p:cNvSpPr>
            <a:spLocks noGrp="1"/>
          </p:cNvSpPr>
          <p:nvPr>
            <p:ph type="title"/>
          </p:nvPr>
        </p:nvSpPr>
        <p:spPr/>
        <p:txBody>
          <a:bodyPr/>
          <a:lstStyle/>
          <a:p>
            <a:endParaRPr lang="en-US"/>
          </a:p>
        </p:txBody>
      </p:sp>
      <p:sp>
        <p:nvSpPr>
          <p:cNvPr id="7" name="Rectangle 19">
            <a:extLst>
              <a:ext uri="{FF2B5EF4-FFF2-40B4-BE49-F238E27FC236}">
                <a16:creationId xmlns:a16="http://schemas.microsoft.com/office/drawing/2014/main" id="{8B918C45-2081-1F46-A67D-74331381EF11}"/>
              </a:ext>
            </a:extLst>
          </p:cNvPr>
          <p:cNvSpPr>
            <a:spLocks noChangeArrowheads="1"/>
          </p:cNvSpPr>
          <p:nvPr/>
        </p:nvSpPr>
        <p:spPr bwMode="auto">
          <a:xfrm>
            <a:off x="827088" y="215900"/>
            <a:ext cx="4676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二叉树的链式存储</a:t>
            </a:r>
          </a:p>
        </p:txBody>
      </p:sp>
    </p:spTree>
    <p:extLst>
      <p:ext uri="{BB962C8B-B14F-4D97-AF65-F5344CB8AC3E}">
        <p14:creationId xmlns:p14="http://schemas.microsoft.com/office/powerpoint/2010/main" val="3469916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id="{DBA8B305-628C-8F42-8C04-610BE5BC638F}"/>
              </a:ext>
            </a:extLst>
          </p:cNvPr>
          <p:cNvSpPr>
            <a:spLocks noGrp="1" noChangeArrowheads="1"/>
          </p:cNvSpPr>
          <p:nvPr>
            <p:ph type="body" idx="1"/>
          </p:nvPr>
        </p:nvSpPr>
        <p:spPr/>
        <p:txBody>
          <a:bodyPr/>
          <a:lstStyle/>
          <a:p>
            <a:pPr eaLnBrk="1" hangingPunct="1">
              <a:lnSpc>
                <a:spcPct val="140000"/>
              </a:lnSpc>
            </a:pPr>
            <a:r>
              <a:rPr lang="zh-CN" altLang="en-US" dirty="0"/>
              <a:t>最为普遍的情况是将二叉树采用二叉树链表表示，二叉链表的结点结构描述如下：</a:t>
            </a:r>
          </a:p>
          <a:p>
            <a:pPr eaLnBrk="1" hangingPunct="1">
              <a:lnSpc>
                <a:spcPct val="140000"/>
              </a:lnSpc>
            </a:pPr>
            <a:r>
              <a:rPr lang="zh-CN" altLang="en-US" dirty="0"/>
              <a:t>       </a:t>
            </a:r>
            <a:r>
              <a:rPr lang="en-US" altLang="zh-CN" dirty="0"/>
              <a:t>typedef struct Node		/*</a:t>
            </a:r>
            <a:r>
              <a:rPr lang="zh-CN" altLang="en-US" dirty="0"/>
              <a:t>二叉链表的结点结构*</a:t>
            </a:r>
            <a:r>
              <a:rPr lang="en-US" altLang="zh-CN" dirty="0"/>
              <a:t>/</a:t>
            </a:r>
          </a:p>
          <a:p>
            <a:pPr eaLnBrk="1" hangingPunct="1">
              <a:lnSpc>
                <a:spcPct val="140000"/>
              </a:lnSpc>
            </a:pPr>
            <a:r>
              <a:rPr lang="en-US" altLang="zh-CN" dirty="0"/>
              <a:t>      {</a:t>
            </a:r>
          </a:p>
          <a:p>
            <a:pPr eaLnBrk="1" hangingPunct="1">
              <a:lnSpc>
                <a:spcPct val="140000"/>
              </a:lnSpc>
            </a:pPr>
            <a:r>
              <a:rPr lang="en-US" altLang="zh-CN" dirty="0"/>
              <a:t>              </a:t>
            </a:r>
            <a:r>
              <a:rPr lang="en-US" altLang="zh-CN" dirty="0" err="1"/>
              <a:t>DataType</a:t>
            </a:r>
            <a:r>
              <a:rPr lang="en-US" altLang="zh-CN" dirty="0"/>
              <a:t> data;			/*</a:t>
            </a:r>
            <a:r>
              <a:rPr lang="zh-CN" altLang="en-US" dirty="0"/>
              <a:t>数据域*</a:t>
            </a:r>
            <a:r>
              <a:rPr lang="en-US" altLang="zh-CN" dirty="0"/>
              <a:t>/</a:t>
            </a:r>
          </a:p>
          <a:p>
            <a:pPr eaLnBrk="1" hangingPunct="1">
              <a:lnSpc>
                <a:spcPct val="140000"/>
              </a:lnSpc>
            </a:pPr>
            <a:r>
              <a:rPr lang="en-US" altLang="zh-CN" dirty="0"/>
              <a:t>              struct Node *</a:t>
            </a:r>
            <a:r>
              <a:rPr lang="en-US" altLang="zh-CN" dirty="0" err="1"/>
              <a:t>lchild</a:t>
            </a:r>
            <a:r>
              <a:rPr lang="en-US" altLang="zh-CN" dirty="0"/>
              <a:t>; 			/*</a:t>
            </a:r>
            <a:r>
              <a:rPr lang="zh-CN" altLang="en-US" dirty="0"/>
              <a:t>指向左孩子结点*</a:t>
            </a:r>
            <a:r>
              <a:rPr lang="en-US" altLang="zh-CN" dirty="0"/>
              <a:t>/</a:t>
            </a:r>
          </a:p>
          <a:p>
            <a:pPr eaLnBrk="1" hangingPunct="1">
              <a:lnSpc>
                <a:spcPct val="140000"/>
              </a:lnSpc>
            </a:pPr>
            <a:r>
              <a:rPr lang="en-US" altLang="zh-CN" dirty="0"/>
              <a:t>              struct Node *</a:t>
            </a:r>
            <a:r>
              <a:rPr lang="en-US" altLang="zh-CN" dirty="0" err="1"/>
              <a:t>rchild</a:t>
            </a:r>
            <a:r>
              <a:rPr lang="en-US" altLang="zh-CN" dirty="0"/>
              <a:t>; 			/*</a:t>
            </a:r>
            <a:r>
              <a:rPr lang="zh-CN" altLang="en-US" dirty="0"/>
              <a:t>指向右孩子结点*</a:t>
            </a:r>
            <a:r>
              <a:rPr lang="en-US" altLang="zh-CN" dirty="0"/>
              <a:t>/</a:t>
            </a:r>
          </a:p>
          <a:p>
            <a:pPr eaLnBrk="1" hangingPunct="1">
              <a:lnSpc>
                <a:spcPct val="140000"/>
              </a:lnSpc>
            </a:pPr>
            <a:r>
              <a:rPr lang="en-US" altLang="zh-CN" dirty="0"/>
              <a:t>       }*</a:t>
            </a:r>
            <a:r>
              <a:rPr lang="en-US" altLang="zh-CN" dirty="0" err="1"/>
              <a:t>BiTree,BitNode</a:t>
            </a:r>
            <a:r>
              <a:rPr lang="en-US" altLang="zh-CN" dirty="0"/>
              <a:t>;</a:t>
            </a:r>
          </a:p>
        </p:txBody>
      </p:sp>
      <p:sp>
        <p:nvSpPr>
          <p:cNvPr id="5" name="Rectangle 19">
            <a:extLst>
              <a:ext uri="{FF2B5EF4-FFF2-40B4-BE49-F238E27FC236}">
                <a16:creationId xmlns:a16="http://schemas.microsoft.com/office/drawing/2014/main" id="{F683699B-3CCC-0D46-A842-5D4693E92EC3}"/>
              </a:ext>
            </a:extLst>
          </p:cNvPr>
          <p:cNvSpPr>
            <a:spLocks noChangeArrowheads="1"/>
          </p:cNvSpPr>
          <p:nvPr/>
        </p:nvSpPr>
        <p:spPr bwMode="auto">
          <a:xfrm>
            <a:off x="827088" y="215900"/>
            <a:ext cx="4676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二叉树的链式存储</a:t>
            </a:r>
          </a:p>
        </p:txBody>
      </p:sp>
    </p:spTree>
    <p:extLst>
      <p:ext uri="{BB962C8B-B14F-4D97-AF65-F5344CB8AC3E}">
        <p14:creationId xmlns:p14="http://schemas.microsoft.com/office/powerpoint/2010/main" val="18073991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7" name="Rectangle 7">
            <a:extLst>
              <a:ext uri="{FF2B5EF4-FFF2-40B4-BE49-F238E27FC236}">
                <a16:creationId xmlns:a16="http://schemas.microsoft.com/office/drawing/2014/main" id="{F5B29CE8-26D9-44DF-BA6A-CBEC37CCEA81}"/>
              </a:ext>
            </a:extLst>
          </p:cNvPr>
          <p:cNvSpPr>
            <a:spLocks noChangeArrowheads="1"/>
          </p:cNvSpPr>
          <p:nvPr/>
        </p:nvSpPr>
        <p:spPr bwMode="auto">
          <a:xfrm>
            <a:off x="571500" y="2243138"/>
            <a:ext cx="3810000" cy="25781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2" name="Group 8">
            <a:extLst>
              <a:ext uri="{FF2B5EF4-FFF2-40B4-BE49-F238E27FC236}">
                <a16:creationId xmlns:a16="http://schemas.microsoft.com/office/drawing/2014/main" id="{E807899C-4A53-B04B-8208-2DFCB5310654}"/>
              </a:ext>
            </a:extLst>
          </p:cNvPr>
          <p:cNvGrpSpPr>
            <a:grpSpLocks/>
          </p:cNvGrpSpPr>
          <p:nvPr/>
        </p:nvGrpSpPr>
        <p:grpSpPr bwMode="auto">
          <a:xfrm>
            <a:off x="1893888" y="2962275"/>
            <a:ext cx="971550" cy="930275"/>
            <a:chOff x="977" y="2949"/>
            <a:chExt cx="612" cy="586"/>
          </a:xfrm>
        </p:grpSpPr>
        <p:sp>
          <p:nvSpPr>
            <p:cNvPr id="43012" name="Freeform 9">
              <a:extLst>
                <a:ext uri="{FF2B5EF4-FFF2-40B4-BE49-F238E27FC236}">
                  <a16:creationId xmlns:a16="http://schemas.microsoft.com/office/drawing/2014/main" id="{7133EC91-2640-47D8-80FD-9239128E5313}"/>
                </a:ext>
              </a:extLst>
            </p:cNvPr>
            <p:cNvSpPr>
              <a:spLocks noChangeArrowheads="1"/>
            </p:cNvSpPr>
            <p:nvPr/>
          </p:nvSpPr>
          <p:spPr bwMode="auto">
            <a:xfrm>
              <a:off x="977" y="2949"/>
              <a:ext cx="612" cy="586"/>
            </a:xfrm>
            <a:custGeom>
              <a:avLst/>
              <a:gdLst>
                <a:gd name="T0" fmla="*/ 0 w 1086"/>
                <a:gd name="T1" fmla="*/ 520 h 1040"/>
                <a:gd name="T2" fmla="*/ 1 w 1086"/>
                <a:gd name="T3" fmla="*/ 461 h 1040"/>
                <a:gd name="T4" fmla="*/ 13 w 1086"/>
                <a:gd name="T5" fmla="*/ 401 h 1040"/>
                <a:gd name="T6" fmla="*/ 32 w 1086"/>
                <a:gd name="T7" fmla="*/ 342 h 1040"/>
                <a:gd name="T8" fmla="*/ 57 w 1086"/>
                <a:gd name="T9" fmla="*/ 286 h 1040"/>
                <a:gd name="T10" fmla="*/ 88 w 1086"/>
                <a:gd name="T11" fmla="*/ 234 h 1040"/>
                <a:gd name="T12" fmla="*/ 126 w 1086"/>
                <a:gd name="T13" fmla="*/ 186 h 1040"/>
                <a:gd name="T14" fmla="*/ 169 w 1086"/>
                <a:gd name="T15" fmla="*/ 142 h 1040"/>
                <a:gd name="T16" fmla="*/ 218 w 1086"/>
                <a:gd name="T17" fmla="*/ 102 h 1040"/>
                <a:gd name="T18" fmla="*/ 270 w 1086"/>
                <a:gd name="T19" fmla="*/ 69 h 1040"/>
                <a:gd name="T20" fmla="*/ 328 w 1086"/>
                <a:gd name="T21" fmla="*/ 42 h 1040"/>
                <a:gd name="T22" fmla="*/ 387 w 1086"/>
                <a:gd name="T23" fmla="*/ 21 h 1040"/>
                <a:gd name="T24" fmla="*/ 449 w 1086"/>
                <a:gd name="T25" fmla="*/ 8 h 1040"/>
                <a:gd name="T26" fmla="*/ 512 w 1086"/>
                <a:gd name="T27" fmla="*/ 0 h 1040"/>
                <a:gd name="T28" fmla="*/ 576 w 1086"/>
                <a:gd name="T29" fmla="*/ 0 h 1040"/>
                <a:gd name="T30" fmla="*/ 637 w 1086"/>
                <a:gd name="T31" fmla="*/ 8 h 1040"/>
                <a:gd name="T32" fmla="*/ 698 w 1086"/>
                <a:gd name="T33" fmla="*/ 21 h 1040"/>
                <a:gd name="T34" fmla="*/ 758 w 1086"/>
                <a:gd name="T35" fmla="*/ 42 h 1040"/>
                <a:gd name="T36" fmla="*/ 816 w 1086"/>
                <a:gd name="T37" fmla="*/ 69 h 1040"/>
                <a:gd name="T38" fmla="*/ 867 w 1086"/>
                <a:gd name="T39" fmla="*/ 102 h 1040"/>
                <a:gd name="T40" fmla="*/ 917 w 1086"/>
                <a:gd name="T41" fmla="*/ 142 h 1040"/>
                <a:gd name="T42" fmla="*/ 960 w 1086"/>
                <a:gd name="T43" fmla="*/ 186 h 1040"/>
                <a:gd name="T44" fmla="*/ 998 w 1086"/>
                <a:gd name="T45" fmla="*/ 234 h 1040"/>
                <a:gd name="T46" fmla="*/ 1029 w 1086"/>
                <a:gd name="T47" fmla="*/ 286 h 1040"/>
                <a:gd name="T48" fmla="*/ 1054 w 1086"/>
                <a:gd name="T49" fmla="*/ 342 h 1040"/>
                <a:gd name="T50" fmla="*/ 1073 w 1086"/>
                <a:gd name="T51" fmla="*/ 401 h 1040"/>
                <a:gd name="T52" fmla="*/ 1084 w 1086"/>
                <a:gd name="T53" fmla="*/ 461 h 1040"/>
                <a:gd name="T54" fmla="*/ 1086 w 1086"/>
                <a:gd name="T55" fmla="*/ 520 h 1040"/>
                <a:gd name="T56" fmla="*/ 1084 w 1086"/>
                <a:gd name="T57" fmla="*/ 582 h 1040"/>
                <a:gd name="T58" fmla="*/ 1073 w 1086"/>
                <a:gd name="T59" fmla="*/ 641 h 1040"/>
                <a:gd name="T60" fmla="*/ 1054 w 1086"/>
                <a:gd name="T61" fmla="*/ 699 h 1040"/>
                <a:gd name="T62" fmla="*/ 1029 w 1086"/>
                <a:gd name="T63" fmla="*/ 754 h 1040"/>
                <a:gd name="T64" fmla="*/ 998 w 1086"/>
                <a:gd name="T65" fmla="*/ 808 h 1040"/>
                <a:gd name="T66" fmla="*/ 960 w 1086"/>
                <a:gd name="T67" fmla="*/ 856 h 1040"/>
                <a:gd name="T68" fmla="*/ 917 w 1086"/>
                <a:gd name="T69" fmla="*/ 900 h 1040"/>
                <a:gd name="T70" fmla="*/ 867 w 1086"/>
                <a:gd name="T71" fmla="*/ 939 h 1040"/>
                <a:gd name="T72" fmla="*/ 816 w 1086"/>
                <a:gd name="T73" fmla="*/ 971 h 1040"/>
                <a:gd name="T74" fmla="*/ 758 w 1086"/>
                <a:gd name="T75" fmla="*/ 1000 h 1040"/>
                <a:gd name="T76" fmla="*/ 698 w 1086"/>
                <a:gd name="T77" fmla="*/ 1019 h 1040"/>
                <a:gd name="T78" fmla="*/ 637 w 1086"/>
                <a:gd name="T79" fmla="*/ 1035 h 1040"/>
                <a:gd name="T80" fmla="*/ 576 w 1086"/>
                <a:gd name="T81" fmla="*/ 1040 h 1040"/>
                <a:gd name="T82" fmla="*/ 512 w 1086"/>
                <a:gd name="T83" fmla="*/ 1040 h 1040"/>
                <a:gd name="T84" fmla="*/ 449 w 1086"/>
                <a:gd name="T85" fmla="*/ 1035 h 1040"/>
                <a:gd name="T86" fmla="*/ 387 w 1086"/>
                <a:gd name="T87" fmla="*/ 1019 h 1040"/>
                <a:gd name="T88" fmla="*/ 328 w 1086"/>
                <a:gd name="T89" fmla="*/ 1000 h 1040"/>
                <a:gd name="T90" fmla="*/ 270 w 1086"/>
                <a:gd name="T91" fmla="*/ 971 h 1040"/>
                <a:gd name="T92" fmla="*/ 218 w 1086"/>
                <a:gd name="T93" fmla="*/ 939 h 1040"/>
                <a:gd name="T94" fmla="*/ 169 w 1086"/>
                <a:gd name="T95" fmla="*/ 900 h 1040"/>
                <a:gd name="T96" fmla="*/ 126 w 1086"/>
                <a:gd name="T97" fmla="*/ 856 h 1040"/>
                <a:gd name="T98" fmla="*/ 88 w 1086"/>
                <a:gd name="T99" fmla="*/ 808 h 1040"/>
                <a:gd name="T100" fmla="*/ 57 w 1086"/>
                <a:gd name="T101" fmla="*/ 754 h 1040"/>
                <a:gd name="T102" fmla="*/ 32 w 1086"/>
                <a:gd name="T103" fmla="*/ 699 h 1040"/>
                <a:gd name="T104" fmla="*/ 13 w 1086"/>
                <a:gd name="T105" fmla="*/ 641 h 1040"/>
                <a:gd name="T106" fmla="*/ 1 w 1086"/>
                <a:gd name="T107" fmla="*/ 582 h 1040"/>
                <a:gd name="T108" fmla="*/ 0 w 1086"/>
                <a:gd name="T109" fmla="*/ 520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6" h="1040">
                  <a:moveTo>
                    <a:pt x="0" y="520"/>
                  </a:moveTo>
                  <a:lnTo>
                    <a:pt x="1" y="461"/>
                  </a:lnTo>
                  <a:lnTo>
                    <a:pt x="13" y="401"/>
                  </a:lnTo>
                  <a:lnTo>
                    <a:pt x="32" y="342"/>
                  </a:lnTo>
                  <a:lnTo>
                    <a:pt x="57" y="286"/>
                  </a:lnTo>
                  <a:lnTo>
                    <a:pt x="88" y="234"/>
                  </a:lnTo>
                  <a:lnTo>
                    <a:pt x="126" y="186"/>
                  </a:lnTo>
                  <a:lnTo>
                    <a:pt x="169" y="142"/>
                  </a:lnTo>
                  <a:lnTo>
                    <a:pt x="218" y="102"/>
                  </a:lnTo>
                  <a:lnTo>
                    <a:pt x="270" y="69"/>
                  </a:lnTo>
                  <a:lnTo>
                    <a:pt x="328" y="42"/>
                  </a:lnTo>
                  <a:lnTo>
                    <a:pt x="387" y="21"/>
                  </a:lnTo>
                  <a:lnTo>
                    <a:pt x="449" y="8"/>
                  </a:lnTo>
                  <a:lnTo>
                    <a:pt x="512" y="0"/>
                  </a:lnTo>
                  <a:lnTo>
                    <a:pt x="576" y="0"/>
                  </a:lnTo>
                  <a:lnTo>
                    <a:pt x="637" y="8"/>
                  </a:lnTo>
                  <a:lnTo>
                    <a:pt x="698" y="21"/>
                  </a:lnTo>
                  <a:lnTo>
                    <a:pt x="758" y="42"/>
                  </a:lnTo>
                  <a:lnTo>
                    <a:pt x="816" y="69"/>
                  </a:lnTo>
                  <a:lnTo>
                    <a:pt x="867" y="102"/>
                  </a:lnTo>
                  <a:lnTo>
                    <a:pt x="917" y="142"/>
                  </a:lnTo>
                  <a:lnTo>
                    <a:pt x="960" y="186"/>
                  </a:lnTo>
                  <a:lnTo>
                    <a:pt x="998" y="234"/>
                  </a:lnTo>
                  <a:lnTo>
                    <a:pt x="1029" y="286"/>
                  </a:lnTo>
                  <a:lnTo>
                    <a:pt x="1054" y="342"/>
                  </a:lnTo>
                  <a:lnTo>
                    <a:pt x="1073" y="401"/>
                  </a:lnTo>
                  <a:lnTo>
                    <a:pt x="1084" y="461"/>
                  </a:lnTo>
                  <a:lnTo>
                    <a:pt x="1086" y="520"/>
                  </a:lnTo>
                  <a:lnTo>
                    <a:pt x="1084" y="582"/>
                  </a:lnTo>
                  <a:lnTo>
                    <a:pt x="1073" y="641"/>
                  </a:lnTo>
                  <a:lnTo>
                    <a:pt x="1054" y="699"/>
                  </a:lnTo>
                  <a:lnTo>
                    <a:pt x="1029" y="754"/>
                  </a:lnTo>
                  <a:lnTo>
                    <a:pt x="998" y="808"/>
                  </a:lnTo>
                  <a:lnTo>
                    <a:pt x="960" y="856"/>
                  </a:lnTo>
                  <a:lnTo>
                    <a:pt x="917" y="900"/>
                  </a:lnTo>
                  <a:lnTo>
                    <a:pt x="867" y="939"/>
                  </a:lnTo>
                  <a:lnTo>
                    <a:pt x="816" y="971"/>
                  </a:lnTo>
                  <a:lnTo>
                    <a:pt x="758" y="1000"/>
                  </a:lnTo>
                  <a:lnTo>
                    <a:pt x="698" y="1019"/>
                  </a:lnTo>
                  <a:lnTo>
                    <a:pt x="637" y="1035"/>
                  </a:lnTo>
                  <a:lnTo>
                    <a:pt x="576" y="1040"/>
                  </a:lnTo>
                  <a:lnTo>
                    <a:pt x="512" y="1040"/>
                  </a:lnTo>
                  <a:lnTo>
                    <a:pt x="449" y="1035"/>
                  </a:lnTo>
                  <a:lnTo>
                    <a:pt x="387" y="1019"/>
                  </a:lnTo>
                  <a:lnTo>
                    <a:pt x="328" y="1000"/>
                  </a:lnTo>
                  <a:lnTo>
                    <a:pt x="270" y="971"/>
                  </a:lnTo>
                  <a:lnTo>
                    <a:pt x="218" y="939"/>
                  </a:lnTo>
                  <a:lnTo>
                    <a:pt x="169" y="900"/>
                  </a:lnTo>
                  <a:lnTo>
                    <a:pt x="126" y="856"/>
                  </a:lnTo>
                  <a:lnTo>
                    <a:pt x="88" y="808"/>
                  </a:lnTo>
                  <a:lnTo>
                    <a:pt x="57" y="754"/>
                  </a:lnTo>
                  <a:lnTo>
                    <a:pt x="32" y="699"/>
                  </a:lnTo>
                  <a:lnTo>
                    <a:pt x="13" y="641"/>
                  </a:lnTo>
                  <a:lnTo>
                    <a:pt x="1" y="582"/>
                  </a:lnTo>
                  <a:lnTo>
                    <a:pt x="0" y="520"/>
                  </a:lnTo>
                  <a:close/>
                </a:path>
              </a:pathLst>
            </a:custGeom>
            <a:solidFill>
              <a:srgbClr val="FFFFFF"/>
            </a:solidFill>
            <a:ln w="9525">
              <a:solidFill>
                <a:srgbClr val="000000"/>
              </a:solidFill>
              <a:round/>
              <a:headEnd/>
              <a:tailEnd/>
            </a:ln>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3013" name="Rectangle 10">
              <a:extLst>
                <a:ext uri="{FF2B5EF4-FFF2-40B4-BE49-F238E27FC236}">
                  <a16:creationId xmlns:a16="http://schemas.microsoft.com/office/drawing/2014/main" id="{32B3D71C-D062-4278-A534-738155A321AA}"/>
                </a:ext>
              </a:extLst>
            </p:cNvPr>
            <p:cNvSpPr>
              <a:spLocks noChangeArrowheads="1"/>
            </p:cNvSpPr>
            <p:nvPr/>
          </p:nvSpPr>
          <p:spPr bwMode="auto">
            <a:xfrm>
              <a:off x="1035" y="3122"/>
              <a:ext cx="53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solidFill>
                    <a:srgbClr val="000000"/>
                  </a:solidFill>
                  <a:latin typeface="+mn-lt"/>
                  <a:ea typeface="+mn-ea"/>
                  <a:cs typeface="+mn-ea"/>
                  <a:sym typeface="+mn-lt"/>
                </a:rPr>
                <a:t>DATA</a:t>
              </a:r>
              <a:endParaRPr lang="en-US" altLang="zh-CN" sz="2400" dirty="0">
                <a:latin typeface="+mn-lt"/>
                <a:ea typeface="+mn-ea"/>
                <a:cs typeface="+mn-ea"/>
                <a:sym typeface="+mn-lt"/>
              </a:endParaRPr>
            </a:p>
          </p:txBody>
        </p:sp>
      </p:grpSp>
      <p:sp>
        <p:nvSpPr>
          <p:cNvPr id="752651" name="Rectangle 11">
            <a:extLst>
              <a:ext uri="{FF2B5EF4-FFF2-40B4-BE49-F238E27FC236}">
                <a16:creationId xmlns:a16="http://schemas.microsoft.com/office/drawing/2014/main" id="{C8FB3AEC-A3AA-4921-A117-848BDEBE0894}"/>
              </a:ext>
            </a:extLst>
          </p:cNvPr>
          <p:cNvSpPr>
            <a:spLocks noChangeArrowheads="1"/>
          </p:cNvSpPr>
          <p:nvPr/>
        </p:nvSpPr>
        <p:spPr bwMode="auto">
          <a:xfrm>
            <a:off x="1943100" y="2319338"/>
            <a:ext cx="1047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dirty="0">
                <a:solidFill>
                  <a:srgbClr val="FFFF00"/>
                </a:solidFill>
                <a:latin typeface="+mn-lt"/>
                <a:ea typeface="+mn-ea"/>
                <a:cs typeface="+mn-ea"/>
                <a:sym typeface="+mn-lt"/>
              </a:rPr>
              <a:t>PARENT</a:t>
            </a:r>
          </a:p>
        </p:txBody>
      </p:sp>
      <p:sp>
        <p:nvSpPr>
          <p:cNvPr id="752652" name="Rectangle 12">
            <a:extLst>
              <a:ext uri="{FF2B5EF4-FFF2-40B4-BE49-F238E27FC236}">
                <a16:creationId xmlns:a16="http://schemas.microsoft.com/office/drawing/2014/main" id="{9B64F664-0C3E-4CD5-8566-F57F061F1A4F}"/>
              </a:ext>
            </a:extLst>
          </p:cNvPr>
          <p:cNvSpPr>
            <a:spLocks noChangeArrowheads="1"/>
          </p:cNvSpPr>
          <p:nvPr/>
        </p:nvSpPr>
        <p:spPr bwMode="auto">
          <a:xfrm>
            <a:off x="1096963" y="4467225"/>
            <a:ext cx="1012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dirty="0">
                <a:solidFill>
                  <a:srgbClr val="FFFF00"/>
                </a:solidFill>
                <a:latin typeface="+mn-lt"/>
                <a:ea typeface="+mn-ea"/>
                <a:cs typeface="+mn-ea"/>
                <a:sym typeface="+mn-lt"/>
              </a:rPr>
              <a:t>LCHILD</a:t>
            </a:r>
          </a:p>
        </p:txBody>
      </p:sp>
      <p:sp>
        <p:nvSpPr>
          <p:cNvPr id="752653" name="Rectangle 13">
            <a:extLst>
              <a:ext uri="{FF2B5EF4-FFF2-40B4-BE49-F238E27FC236}">
                <a16:creationId xmlns:a16="http://schemas.microsoft.com/office/drawing/2014/main" id="{CE59C7D7-2C14-486A-B6EA-89597DB69831}"/>
              </a:ext>
            </a:extLst>
          </p:cNvPr>
          <p:cNvSpPr>
            <a:spLocks noChangeArrowheads="1"/>
          </p:cNvSpPr>
          <p:nvPr/>
        </p:nvSpPr>
        <p:spPr bwMode="auto">
          <a:xfrm>
            <a:off x="2832100" y="4414838"/>
            <a:ext cx="10271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dirty="0">
                <a:solidFill>
                  <a:srgbClr val="FFFF00"/>
                </a:solidFill>
                <a:latin typeface="+mn-lt"/>
                <a:ea typeface="+mn-ea"/>
                <a:cs typeface="+mn-ea"/>
                <a:sym typeface="+mn-lt"/>
              </a:rPr>
              <a:t>RCHILD</a:t>
            </a:r>
          </a:p>
        </p:txBody>
      </p:sp>
      <p:sp>
        <p:nvSpPr>
          <p:cNvPr id="752654" name="Line 14">
            <a:extLst>
              <a:ext uri="{FF2B5EF4-FFF2-40B4-BE49-F238E27FC236}">
                <a16:creationId xmlns:a16="http://schemas.microsoft.com/office/drawing/2014/main" id="{74AB2CB9-84AF-4277-9EE1-FD01FF7010DC}"/>
              </a:ext>
            </a:extLst>
          </p:cNvPr>
          <p:cNvSpPr>
            <a:spLocks noChangeShapeType="1"/>
          </p:cNvSpPr>
          <p:nvPr/>
        </p:nvSpPr>
        <p:spPr bwMode="auto">
          <a:xfrm flipH="1">
            <a:off x="1554163" y="3865563"/>
            <a:ext cx="541337" cy="611187"/>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2655" name="Line 15">
            <a:extLst>
              <a:ext uri="{FF2B5EF4-FFF2-40B4-BE49-F238E27FC236}">
                <a16:creationId xmlns:a16="http://schemas.microsoft.com/office/drawing/2014/main" id="{6B9641A0-F651-454B-A984-0C29CC70A036}"/>
              </a:ext>
            </a:extLst>
          </p:cNvPr>
          <p:cNvSpPr>
            <a:spLocks noChangeShapeType="1"/>
          </p:cNvSpPr>
          <p:nvPr/>
        </p:nvSpPr>
        <p:spPr bwMode="auto">
          <a:xfrm>
            <a:off x="2590800" y="3843338"/>
            <a:ext cx="647700" cy="611187"/>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aphicFrame>
        <p:nvGraphicFramePr>
          <p:cNvPr id="752656" name="Object 16">
            <a:extLst>
              <a:ext uri="{FF2B5EF4-FFF2-40B4-BE49-F238E27FC236}">
                <a16:creationId xmlns:a16="http://schemas.microsoft.com/office/drawing/2014/main" id="{82B38875-1B59-C147-95AA-E96AC4EC893F}"/>
              </a:ext>
            </a:extLst>
          </p:cNvPr>
          <p:cNvGraphicFramePr>
            <a:graphicFrameLocks/>
          </p:cNvGraphicFramePr>
          <p:nvPr/>
        </p:nvGraphicFramePr>
        <p:xfrm>
          <a:off x="4716463" y="3232150"/>
          <a:ext cx="3194050" cy="673100"/>
        </p:xfrm>
        <a:graphic>
          <a:graphicData uri="http://schemas.openxmlformats.org/presentationml/2006/ole">
            <mc:AlternateContent xmlns:mc="http://schemas.openxmlformats.org/markup-compatibility/2006">
              <mc:Choice xmlns:v="urn:schemas-microsoft-com:vml" Requires="v">
                <p:oleObj spid="_x0000_s43081" r:id="rId3" imgW="16421100" imgH="3454400" progId="Visio.Drawing.5">
                  <p:embed/>
                </p:oleObj>
              </mc:Choice>
              <mc:Fallback>
                <p:oleObj r:id="rId3" imgW="16421100" imgH="3454400" progId="Visio.Drawing.5">
                  <p:embed/>
                  <p:pic>
                    <p:nvPicPr>
                      <p:cNvPr id="0" name="Object 1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3232150"/>
                        <a:ext cx="319405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52657" name="Object 17">
            <a:extLst>
              <a:ext uri="{FF2B5EF4-FFF2-40B4-BE49-F238E27FC236}">
                <a16:creationId xmlns:a16="http://schemas.microsoft.com/office/drawing/2014/main" id="{C89F69F0-AA74-8142-8931-C047A3ED959E}"/>
              </a:ext>
            </a:extLst>
          </p:cNvPr>
          <p:cNvGraphicFramePr>
            <a:graphicFrameLocks/>
          </p:cNvGraphicFramePr>
          <p:nvPr/>
        </p:nvGraphicFramePr>
        <p:xfrm>
          <a:off x="4716463" y="4154488"/>
          <a:ext cx="4094162" cy="649287"/>
        </p:xfrm>
        <a:graphic>
          <a:graphicData uri="http://schemas.openxmlformats.org/presentationml/2006/ole">
            <mc:AlternateContent xmlns:mc="http://schemas.openxmlformats.org/markup-compatibility/2006">
              <mc:Choice xmlns:v="urn:schemas-microsoft-com:vml" Requires="v">
                <p:oleObj spid="_x0000_s43082" r:id="rId5" imgW="21818600" imgH="3454400" progId="Visio.Drawing.5">
                  <p:embed/>
                </p:oleObj>
              </mc:Choice>
              <mc:Fallback>
                <p:oleObj r:id="rId5" imgW="21818600" imgH="3454400" progId="Visio.Drawing.5">
                  <p:embed/>
                  <p:pic>
                    <p:nvPicPr>
                      <p:cNvPr id="0" name="Object 1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4154488"/>
                        <a:ext cx="409416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52658" name="Line 18">
            <a:extLst>
              <a:ext uri="{FF2B5EF4-FFF2-40B4-BE49-F238E27FC236}">
                <a16:creationId xmlns:a16="http://schemas.microsoft.com/office/drawing/2014/main" id="{05004079-6573-49F0-8E53-4D7C1C0A367C}"/>
              </a:ext>
            </a:extLst>
          </p:cNvPr>
          <p:cNvSpPr>
            <a:spLocks noChangeShapeType="1"/>
          </p:cNvSpPr>
          <p:nvPr/>
        </p:nvSpPr>
        <p:spPr bwMode="auto">
          <a:xfrm flipV="1">
            <a:off x="2409825" y="2581275"/>
            <a:ext cx="0" cy="3810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3022" name="Rectangle 19">
            <a:extLst>
              <a:ext uri="{FF2B5EF4-FFF2-40B4-BE49-F238E27FC236}">
                <a16:creationId xmlns:a16="http://schemas.microsoft.com/office/drawing/2014/main" id="{368700D7-E334-41B3-AAB9-8C3F19D83EE3}"/>
              </a:ext>
            </a:extLst>
          </p:cNvPr>
          <p:cNvSpPr>
            <a:spLocks noChangeArrowheads="1"/>
          </p:cNvSpPr>
          <p:nvPr/>
        </p:nvSpPr>
        <p:spPr bwMode="auto">
          <a:xfrm>
            <a:off x="827088" y="215900"/>
            <a:ext cx="4676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二叉树的链式存储</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26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42" fill="hold" nodeType="clickEffect">
                                  <p:stCondLst>
                                    <p:cond delay="0"/>
                                  </p:stCondLst>
                                  <p:childTnLst>
                                    <p:set>
                                      <p:cBhvr>
                                        <p:cTn id="14" dur="1" fill="hold">
                                          <p:stCondLst>
                                            <p:cond delay="0"/>
                                          </p:stCondLst>
                                        </p:cTn>
                                        <p:tgtEl>
                                          <p:spTgt spid="752654"/>
                                        </p:tgtEl>
                                        <p:attrNameLst>
                                          <p:attrName>style.visibility</p:attrName>
                                        </p:attrNameLst>
                                      </p:cBhvr>
                                      <p:to>
                                        <p:strVal val="visible"/>
                                      </p:to>
                                    </p:set>
                                    <p:animEffect transition="in" filter="barn(outHorizontal)">
                                      <p:cBhvr>
                                        <p:cTn id="15" dur="500"/>
                                        <p:tgtEl>
                                          <p:spTgt spid="752654"/>
                                        </p:tgtEl>
                                      </p:cBhvr>
                                    </p:animEffect>
                                  </p:child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75265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nodeType="clickEffect">
                                  <p:stCondLst>
                                    <p:cond delay="0"/>
                                  </p:stCondLst>
                                  <p:childTnLst>
                                    <p:set>
                                      <p:cBhvr>
                                        <p:cTn id="22" dur="1" fill="hold">
                                          <p:stCondLst>
                                            <p:cond delay="0"/>
                                          </p:stCondLst>
                                        </p:cTn>
                                        <p:tgtEl>
                                          <p:spTgt spid="752655"/>
                                        </p:tgtEl>
                                        <p:attrNameLst>
                                          <p:attrName>style.visibility</p:attrName>
                                        </p:attrNameLst>
                                      </p:cBhvr>
                                      <p:to>
                                        <p:strVal val="visible"/>
                                      </p:to>
                                    </p:set>
                                    <p:animEffect transition="in" filter="barn(outHorizontal)">
                                      <p:cBhvr>
                                        <p:cTn id="23" dur="500"/>
                                        <p:tgtEl>
                                          <p:spTgt spid="752655"/>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752653">
                                            <p:txEl>
                                              <p:pRg st="0" end="0"/>
                                            </p:txEl>
                                          </p:spTgt>
                                        </p:tgtEl>
                                        <p:attrNameLst>
                                          <p:attrName>style.visibility</p:attrName>
                                        </p:attrNameLst>
                                      </p:cBhvr>
                                      <p:to>
                                        <p:strVal val="visible"/>
                                      </p:to>
                                    </p:set>
                                  </p:childTnLst>
                                </p:cTn>
                              </p:par>
                            </p:childTnLst>
                          </p:cTn>
                        </p:par>
                        <p:par>
                          <p:cTn id="27" fill="hold" nodeType="afterGroup">
                            <p:stCondLst>
                              <p:cond delay="1000"/>
                            </p:stCondLst>
                            <p:childTnLst>
                              <p:par>
                                <p:cTn id="28" presetID="2" presetClass="entr" presetSubtype="2" fill="hold" nodeType="afterEffect">
                                  <p:stCondLst>
                                    <p:cond delay="0"/>
                                  </p:stCondLst>
                                  <p:childTnLst>
                                    <p:set>
                                      <p:cBhvr>
                                        <p:cTn id="29" dur="1" fill="hold">
                                          <p:stCondLst>
                                            <p:cond delay="0"/>
                                          </p:stCondLst>
                                        </p:cTn>
                                        <p:tgtEl>
                                          <p:spTgt spid="752656"/>
                                        </p:tgtEl>
                                        <p:attrNameLst>
                                          <p:attrName>style.visibility</p:attrName>
                                        </p:attrNameLst>
                                      </p:cBhvr>
                                      <p:to>
                                        <p:strVal val="visible"/>
                                      </p:to>
                                    </p:set>
                                    <p:anim calcmode="lin" valueType="num">
                                      <p:cBhvr additive="base">
                                        <p:cTn id="30" dur="500" fill="hold"/>
                                        <p:tgtEl>
                                          <p:spTgt spid="752656"/>
                                        </p:tgtEl>
                                        <p:attrNameLst>
                                          <p:attrName>ppt_x</p:attrName>
                                        </p:attrNameLst>
                                      </p:cBhvr>
                                      <p:tavLst>
                                        <p:tav tm="0">
                                          <p:val>
                                            <p:strVal val="1+#ppt_w/2"/>
                                          </p:val>
                                        </p:tav>
                                        <p:tav tm="100000">
                                          <p:val>
                                            <p:strVal val="#ppt_x"/>
                                          </p:val>
                                        </p:tav>
                                      </p:tavLst>
                                    </p:anim>
                                    <p:anim calcmode="lin" valueType="num">
                                      <p:cBhvr additive="base">
                                        <p:cTn id="31" dur="500" fill="hold"/>
                                        <p:tgtEl>
                                          <p:spTgt spid="752656"/>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4" fill="hold" nodeType="clickEffect">
                                  <p:stCondLst>
                                    <p:cond delay="0"/>
                                  </p:stCondLst>
                                  <p:childTnLst>
                                    <p:set>
                                      <p:cBhvr>
                                        <p:cTn id="35" dur="1" fill="hold">
                                          <p:stCondLst>
                                            <p:cond delay="0"/>
                                          </p:stCondLst>
                                        </p:cTn>
                                        <p:tgtEl>
                                          <p:spTgt spid="752658"/>
                                        </p:tgtEl>
                                        <p:attrNameLst>
                                          <p:attrName>style.visibility</p:attrName>
                                        </p:attrNameLst>
                                      </p:cBhvr>
                                      <p:to>
                                        <p:strVal val="visible"/>
                                      </p:to>
                                    </p:set>
                                    <p:anim calcmode="lin" valueType="num">
                                      <p:cBhvr>
                                        <p:cTn id="36" dur="500" fill="hold"/>
                                        <p:tgtEl>
                                          <p:spTgt spid="752658"/>
                                        </p:tgtEl>
                                        <p:attrNameLst>
                                          <p:attrName>ppt_x</p:attrName>
                                        </p:attrNameLst>
                                      </p:cBhvr>
                                      <p:tavLst>
                                        <p:tav tm="0">
                                          <p:val>
                                            <p:strVal val="#ppt_x"/>
                                          </p:val>
                                        </p:tav>
                                        <p:tav tm="100000">
                                          <p:val>
                                            <p:strVal val="#ppt_x"/>
                                          </p:val>
                                        </p:tav>
                                      </p:tavLst>
                                    </p:anim>
                                    <p:anim calcmode="lin" valueType="num">
                                      <p:cBhvr>
                                        <p:cTn id="37" dur="500" fill="hold"/>
                                        <p:tgtEl>
                                          <p:spTgt spid="752658"/>
                                        </p:tgtEl>
                                        <p:attrNameLst>
                                          <p:attrName>ppt_y</p:attrName>
                                        </p:attrNameLst>
                                      </p:cBhvr>
                                      <p:tavLst>
                                        <p:tav tm="0">
                                          <p:val>
                                            <p:strVal val="#ppt_y+#ppt_h/2"/>
                                          </p:val>
                                        </p:tav>
                                        <p:tav tm="100000">
                                          <p:val>
                                            <p:strVal val="#ppt_y"/>
                                          </p:val>
                                        </p:tav>
                                      </p:tavLst>
                                    </p:anim>
                                    <p:anim calcmode="lin" valueType="num">
                                      <p:cBhvr>
                                        <p:cTn id="38" dur="500" fill="hold"/>
                                        <p:tgtEl>
                                          <p:spTgt spid="752658"/>
                                        </p:tgtEl>
                                        <p:attrNameLst>
                                          <p:attrName>ppt_w</p:attrName>
                                        </p:attrNameLst>
                                      </p:cBhvr>
                                      <p:tavLst>
                                        <p:tav tm="0">
                                          <p:val>
                                            <p:strVal val="#ppt_w"/>
                                          </p:val>
                                        </p:tav>
                                        <p:tav tm="100000">
                                          <p:val>
                                            <p:strVal val="#ppt_w"/>
                                          </p:val>
                                        </p:tav>
                                      </p:tavLst>
                                    </p:anim>
                                    <p:anim calcmode="lin" valueType="num">
                                      <p:cBhvr>
                                        <p:cTn id="39" dur="500" fill="hold"/>
                                        <p:tgtEl>
                                          <p:spTgt spid="752658"/>
                                        </p:tgtEl>
                                        <p:attrNameLst>
                                          <p:attrName>ppt_h</p:attrName>
                                        </p:attrNameLst>
                                      </p:cBhvr>
                                      <p:tavLst>
                                        <p:tav tm="0">
                                          <p:val>
                                            <p:fltVal val="0"/>
                                          </p:val>
                                        </p:tav>
                                        <p:tav tm="100000">
                                          <p:val>
                                            <p:strVal val="#ppt_h"/>
                                          </p:val>
                                        </p:tav>
                                      </p:tavLst>
                                    </p:anim>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7526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nodeType="clickEffect">
                                  <p:stCondLst>
                                    <p:cond delay="0"/>
                                  </p:stCondLst>
                                  <p:childTnLst>
                                    <p:set>
                                      <p:cBhvr>
                                        <p:cTn id="46" dur="1" fill="hold">
                                          <p:stCondLst>
                                            <p:cond delay="0"/>
                                          </p:stCondLst>
                                        </p:cTn>
                                        <p:tgtEl>
                                          <p:spTgt spid="752657"/>
                                        </p:tgtEl>
                                        <p:attrNameLst>
                                          <p:attrName>style.visibility</p:attrName>
                                        </p:attrNameLst>
                                      </p:cBhvr>
                                      <p:to>
                                        <p:strVal val="visible"/>
                                      </p:to>
                                    </p:set>
                                    <p:anim calcmode="lin" valueType="num">
                                      <p:cBhvr additive="base">
                                        <p:cTn id="47" dur="500" fill="hold"/>
                                        <p:tgtEl>
                                          <p:spTgt spid="752657"/>
                                        </p:tgtEl>
                                        <p:attrNameLst>
                                          <p:attrName>ppt_x</p:attrName>
                                        </p:attrNameLst>
                                      </p:cBhvr>
                                      <p:tavLst>
                                        <p:tav tm="0">
                                          <p:val>
                                            <p:strVal val="1+#ppt_w/2"/>
                                          </p:val>
                                        </p:tav>
                                        <p:tav tm="100000">
                                          <p:val>
                                            <p:strVal val="#ppt_x"/>
                                          </p:val>
                                        </p:tav>
                                      </p:tavLst>
                                    </p:anim>
                                    <p:anim calcmode="lin" valueType="num">
                                      <p:cBhvr additive="base">
                                        <p:cTn id="48" dur="500" fill="hold"/>
                                        <p:tgtEl>
                                          <p:spTgt spid="7526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7" grpId="0" animBg="1"/>
      <p:bldP spid="752651" grpId="0"/>
      <p:bldP spid="752652" grpId="0"/>
      <p:bldP spid="752653" grpId="0" build="p" advAuto="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2">
            <a:extLst>
              <a:ext uri="{FF2B5EF4-FFF2-40B4-BE49-F238E27FC236}">
                <a16:creationId xmlns:a16="http://schemas.microsoft.com/office/drawing/2014/main" id="{4DB21235-519B-5A4C-90B2-EF4E7CF3FF53}"/>
              </a:ext>
            </a:extLst>
          </p:cNvPr>
          <p:cNvSpPr>
            <a:spLocks noChangeArrowheads="1"/>
          </p:cNvSpPr>
          <p:nvPr/>
        </p:nvSpPr>
        <p:spPr bwMode="auto">
          <a:xfrm>
            <a:off x="0" y="4724400"/>
            <a:ext cx="9144000" cy="2016125"/>
          </a:xfrm>
          <a:prstGeom prst="rect">
            <a:avLst/>
          </a:prstGeom>
          <a:solidFill>
            <a:srgbClr val="A5A5E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grpSp>
        <p:nvGrpSpPr>
          <p:cNvPr id="44035" name="Group 4">
            <a:extLst>
              <a:ext uri="{FF2B5EF4-FFF2-40B4-BE49-F238E27FC236}">
                <a16:creationId xmlns:a16="http://schemas.microsoft.com/office/drawing/2014/main" id="{55F271D3-1657-B742-98B6-BE61D1846DBD}"/>
              </a:ext>
            </a:extLst>
          </p:cNvPr>
          <p:cNvGrpSpPr>
            <a:grpSpLocks/>
          </p:cNvGrpSpPr>
          <p:nvPr/>
        </p:nvGrpSpPr>
        <p:grpSpPr bwMode="auto">
          <a:xfrm>
            <a:off x="1101725" y="1519238"/>
            <a:ext cx="1622425" cy="2654300"/>
            <a:chOff x="703" y="2015"/>
            <a:chExt cx="1022" cy="1672"/>
          </a:xfrm>
        </p:grpSpPr>
        <p:sp>
          <p:nvSpPr>
            <p:cNvPr id="2" name="Oval 5">
              <a:extLst>
                <a:ext uri="{FF2B5EF4-FFF2-40B4-BE49-F238E27FC236}">
                  <a16:creationId xmlns:a16="http://schemas.microsoft.com/office/drawing/2014/main" id="{195446DE-0D3C-4632-8C48-7D851D6A4183}"/>
                </a:ext>
              </a:extLst>
            </p:cNvPr>
            <p:cNvSpPr>
              <a:spLocks noChangeArrowheads="1"/>
            </p:cNvSpPr>
            <p:nvPr/>
          </p:nvSpPr>
          <p:spPr bwMode="auto">
            <a:xfrm>
              <a:off x="1222" y="2015"/>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A</a:t>
              </a:r>
            </a:p>
          </p:txBody>
        </p:sp>
        <p:sp>
          <p:nvSpPr>
            <p:cNvPr id="3" name="Oval 6">
              <a:extLst>
                <a:ext uri="{FF2B5EF4-FFF2-40B4-BE49-F238E27FC236}">
                  <a16:creationId xmlns:a16="http://schemas.microsoft.com/office/drawing/2014/main" id="{EB713E9F-2F72-4B7B-8836-9776D82C3090}"/>
                </a:ext>
              </a:extLst>
            </p:cNvPr>
            <p:cNvSpPr>
              <a:spLocks noChangeArrowheads="1"/>
            </p:cNvSpPr>
            <p:nvPr/>
          </p:nvSpPr>
          <p:spPr bwMode="auto">
            <a:xfrm>
              <a:off x="974" y="2367"/>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44037" name="Oval 7">
              <a:extLst>
                <a:ext uri="{FF2B5EF4-FFF2-40B4-BE49-F238E27FC236}">
                  <a16:creationId xmlns:a16="http://schemas.microsoft.com/office/drawing/2014/main" id="{3F3807B1-3F7B-42FE-9804-E2F09A34BDEC}"/>
                </a:ext>
              </a:extLst>
            </p:cNvPr>
            <p:cNvSpPr>
              <a:spLocks noChangeArrowheads="1"/>
            </p:cNvSpPr>
            <p:nvPr/>
          </p:nvSpPr>
          <p:spPr bwMode="auto">
            <a:xfrm>
              <a:off x="703" y="2729"/>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C</a:t>
              </a:r>
            </a:p>
          </p:txBody>
        </p:sp>
        <p:sp>
          <p:nvSpPr>
            <p:cNvPr id="44038" name="Oval 8">
              <a:extLst>
                <a:ext uri="{FF2B5EF4-FFF2-40B4-BE49-F238E27FC236}">
                  <a16:creationId xmlns:a16="http://schemas.microsoft.com/office/drawing/2014/main" id="{4F0A8A98-5F1C-40CE-BE5E-90FD9595CA49}"/>
                </a:ext>
              </a:extLst>
            </p:cNvPr>
            <p:cNvSpPr>
              <a:spLocks noChangeArrowheads="1"/>
            </p:cNvSpPr>
            <p:nvPr/>
          </p:nvSpPr>
          <p:spPr bwMode="auto">
            <a:xfrm>
              <a:off x="1215" y="2729"/>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dirty="0">
                  <a:latin typeface="+mn-lt"/>
                  <a:ea typeface="+mn-ea"/>
                  <a:cs typeface="+mn-ea"/>
                  <a:sym typeface="+mn-lt"/>
                </a:rPr>
                <a:t>D</a:t>
              </a:r>
            </a:p>
          </p:txBody>
        </p:sp>
        <p:sp>
          <p:nvSpPr>
            <p:cNvPr id="4" name="Oval 9">
              <a:extLst>
                <a:ext uri="{FF2B5EF4-FFF2-40B4-BE49-F238E27FC236}">
                  <a16:creationId xmlns:a16="http://schemas.microsoft.com/office/drawing/2014/main" id="{A936D48C-2819-4991-A94D-F85D3417532B}"/>
                </a:ext>
              </a:extLst>
            </p:cNvPr>
            <p:cNvSpPr>
              <a:spLocks noChangeArrowheads="1"/>
            </p:cNvSpPr>
            <p:nvPr/>
          </p:nvSpPr>
          <p:spPr bwMode="auto">
            <a:xfrm>
              <a:off x="1015" y="3051"/>
              <a:ext cx="255" cy="2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E</a:t>
              </a:r>
            </a:p>
          </p:txBody>
        </p:sp>
        <p:sp>
          <p:nvSpPr>
            <p:cNvPr id="44040" name="Oval 10">
              <a:extLst>
                <a:ext uri="{FF2B5EF4-FFF2-40B4-BE49-F238E27FC236}">
                  <a16:creationId xmlns:a16="http://schemas.microsoft.com/office/drawing/2014/main" id="{A8F8D428-26C8-46D8-8B7D-31A4F90888AF}"/>
                </a:ext>
              </a:extLst>
            </p:cNvPr>
            <p:cNvSpPr>
              <a:spLocks noChangeArrowheads="1"/>
            </p:cNvSpPr>
            <p:nvPr/>
          </p:nvSpPr>
          <p:spPr bwMode="auto">
            <a:xfrm>
              <a:off x="1470" y="3051"/>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F</a:t>
              </a:r>
            </a:p>
          </p:txBody>
        </p:sp>
        <p:sp>
          <p:nvSpPr>
            <p:cNvPr id="44041" name="Oval 11">
              <a:extLst>
                <a:ext uri="{FF2B5EF4-FFF2-40B4-BE49-F238E27FC236}">
                  <a16:creationId xmlns:a16="http://schemas.microsoft.com/office/drawing/2014/main" id="{67583737-FABD-46A0-B007-D67F89387F22}"/>
                </a:ext>
              </a:extLst>
            </p:cNvPr>
            <p:cNvSpPr>
              <a:spLocks noChangeArrowheads="1"/>
            </p:cNvSpPr>
            <p:nvPr/>
          </p:nvSpPr>
          <p:spPr bwMode="auto">
            <a:xfrm>
              <a:off x="1225" y="3463"/>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G</a:t>
              </a:r>
            </a:p>
          </p:txBody>
        </p:sp>
        <p:sp>
          <p:nvSpPr>
            <p:cNvPr id="44042" name="Line 12">
              <a:extLst>
                <a:ext uri="{FF2B5EF4-FFF2-40B4-BE49-F238E27FC236}">
                  <a16:creationId xmlns:a16="http://schemas.microsoft.com/office/drawing/2014/main" id="{B75B0D6E-0CAA-4E8A-BD8D-AFE36D5DAC6E}"/>
                </a:ext>
              </a:extLst>
            </p:cNvPr>
            <p:cNvSpPr>
              <a:spLocks noChangeShapeType="1"/>
            </p:cNvSpPr>
            <p:nvPr/>
          </p:nvSpPr>
          <p:spPr bwMode="auto">
            <a:xfrm flipH="1">
              <a:off x="1156" y="2200"/>
              <a:ext cx="111" cy="1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43" name="Line 13">
              <a:extLst>
                <a:ext uri="{FF2B5EF4-FFF2-40B4-BE49-F238E27FC236}">
                  <a16:creationId xmlns:a16="http://schemas.microsoft.com/office/drawing/2014/main" id="{5A66E7E6-2D1D-4B52-B857-F3342F55FE5D}"/>
                </a:ext>
              </a:extLst>
            </p:cNvPr>
            <p:cNvSpPr>
              <a:spLocks noChangeShapeType="1"/>
            </p:cNvSpPr>
            <p:nvPr/>
          </p:nvSpPr>
          <p:spPr bwMode="auto">
            <a:xfrm flipH="1">
              <a:off x="911" y="2566"/>
              <a:ext cx="122"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44" name="Line 14">
              <a:extLst>
                <a:ext uri="{FF2B5EF4-FFF2-40B4-BE49-F238E27FC236}">
                  <a16:creationId xmlns:a16="http://schemas.microsoft.com/office/drawing/2014/main" id="{8B356851-2C37-47F1-A5C1-431501842FB8}"/>
                </a:ext>
              </a:extLst>
            </p:cNvPr>
            <p:cNvSpPr>
              <a:spLocks noChangeShapeType="1"/>
            </p:cNvSpPr>
            <p:nvPr/>
          </p:nvSpPr>
          <p:spPr bwMode="auto">
            <a:xfrm>
              <a:off x="1189" y="2566"/>
              <a:ext cx="133"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45" name="Line 15">
              <a:extLst>
                <a:ext uri="{FF2B5EF4-FFF2-40B4-BE49-F238E27FC236}">
                  <a16:creationId xmlns:a16="http://schemas.microsoft.com/office/drawing/2014/main" id="{39617267-8C28-43B1-8E95-5B90A9434B28}"/>
                </a:ext>
              </a:extLst>
            </p:cNvPr>
            <p:cNvSpPr>
              <a:spLocks noChangeShapeType="1"/>
            </p:cNvSpPr>
            <p:nvPr/>
          </p:nvSpPr>
          <p:spPr bwMode="auto">
            <a:xfrm flipH="1">
              <a:off x="1211" y="2955"/>
              <a:ext cx="78"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 name="Line 16">
              <a:extLst>
                <a:ext uri="{FF2B5EF4-FFF2-40B4-BE49-F238E27FC236}">
                  <a16:creationId xmlns:a16="http://schemas.microsoft.com/office/drawing/2014/main" id="{B99D6321-B231-458D-8F7C-F39EEDC04F90}"/>
                </a:ext>
              </a:extLst>
            </p:cNvPr>
            <p:cNvSpPr>
              <a:spLocks noChangeShapeType="1"/>
            </p:cNvSpPr>
            <p:nvPr/>
          </p:nvSpPr>
          <p:spPr bwMode="auto">
            <a:xfrm>
              <a:off x="1411" y="2933"/>
              <a:ext cx="112"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47" name="Line 17">
              <a:extLst>
                <a:ext uri="{FF2B5EF4-FFF2-40B4-BE49-F238E27FC236}">
                  <a16:creationId xmlns:a16="http://schemas.microsoft.com/office/drawing/2014/main" id="{FCBA97B4-CF34-41CE-B9A2-1779BA0690E5}"/>
                </a:ext>
              </a:extLst>
            </p:cNvPr>
            <p:cNvSpPr>
              <a:spLocks noChangeShapeType="1"/>
            </p:cNvSpPr>
            <p:nvPr/>
          </p:nvSpPr>
          <p:spPr bwMode="auto">
            <a:xfrm>
              <a:off x="1178" y="3277"/>
              <a:ext cx="133"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36" name="Group 19">
            <a:extLst>
              <a:ext uri="{FF2B5EF4-FFF2-40B4-BE49-F238E27FC236}">
                <a16:creationId xmlns:a16="http://schemas.microsoft.com/office/drawing/2014/main" id="{902187D1-515B-FE45-AEFF-0F1BEB9DD80D}"/>
              </a:ext>
            </a:extLst>
          </p:cNvPr>
          <p:cNvGrpSpPr>
            <a:grpSpLocks/>
          </p:cNvGrpSpPr>
          <p:nvPr/>
        </p:nvGrpSpPr>
        <p:grpSpPr bwMode="auto">
          <a:xfrm>
            <a:off x="4416425" y="949325"/>
            <a:ext cx="3530600" cy="3686175"/>
            <a:chOff x="2962" y="1354"/>
            <a:chExt cx="2224" cy="2650"/>
          </a:xfrm>
        </p:grpSpPr>
        <p:grpSp>
          <p:nvGrpSpPr>
            <p:cNvPr id="44039" name="Group 20">
              <a:extLst>
                <a:ext uri="{FF2B5EF4-FFF2-40B4-BE49-F238E27FC236}">
                  <a16:creationId xmlns:a16="http://schemas.microsoft.com/office/drawing/2014/main" id="{708AFCDA-19D2-FA43-95E5-CBAEF59D657B}"/>
                </a:ext>
              </a:extLst>
            </p:cNvPr>
            <p:cNvGrpSpPr>
              <a:grpSpLocks/>
            </p:cNvGrpSpPr>
            <p:nvPr/>
          </p:nvGrpSpPr>
          <p:grpSpPr bwMode="auto">
            <a:xfrm>
              <a:off x="2963" y="1796"/>
              <a:ext cx="2223" cy="2150"/>
              <a:chOff x="2540" y="1809"/>
              <a:chExt cx="2223" cy="2150"/>
            </a:xfrm>
          </p:grpSpPr>
          <p:grpSp>
            <p:nvGrpSpPr>
              <p:cNvPr id="44057" name="Group 21">
                <a:extLst>
                  <a:ext uri="{FF2B5EF4-FFF2-40B4-BE49-F238E27FC236}">
                    <a16:creationId xmlns:a16="http://schemas.microsoft.com/office/drawing/2014/main" id="{7C55444F-D565-9F46-823B-9E079283B30B}"/>
                  </a:ext>
                </a:extLst>
              </p:cNvPr>
              <p:cNvGrpSpPr>
                <a:grpSpLocks/>
              </p:cNvGrpSpPr>
              <p:nvPr/>
            </p:nvGrpSpPr>
            <p:grpSpPr bwMode="auto">
              <a:xfrm>
                <a:off x="3289" y="1809"/>
                <a:ext cx="778" cy="256"/>
                <a:chOff x="1700" y="2033"/>
                <a:chExt cx="778" cy="256"/>
              </a:xfrm>
            </p:grpSpPr>
            <p:sp>
              <p:nvSpPr>
                <p:cNvPr id="44051" name="Rectangle 22">
                  <a:extLst>
                    <a:ext uri="{FF2B5EF4-FFF2-40B4-BE49-F238E27FC236}">
                      <a16:creationId xmlns:a16="http://schemas.microsoft.com/office/drawing/2014/main" id="{D194C091-0ACB-418B-BA5A-615BC064A6AD}"/>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44052" name="Line 23">
                  <a:extLst>
                    <a:ext uri="{FF2B5EF4-FFF2-40B4-BE49-F238E27FC236}">
                      <a16:creationId xmlns:a16="http://schemas.microsoft.com/office/drawing/2014/main" id="{86EFD32C-8D93-46FA-8A49-EEB96D97DF3E}"/>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53" name="Line 24">
                  <a:extLst>
                    <a:ext uri="{FF2B5EF4-FFF2-40B4-BE49-F238E27FC236}">
                      <a16:creationId xmlns:a16="http://schemas.microsoft.com/office/drawing/2014/main" id="{622C6A85-72A7-4E7F-87FA-4D9D77504376}"/>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58" name="Group 25">
                <a:extLst>
                  <a:ext uri="{FF2B5EF4-FFF2-40B4-BE49-F238E27FC236}">
                    <a16:creationId xmlns:a16="http://schemas.microsoft.com/office/drawing/2014/main" id="{E205BB6F-1D6D-1747-80E2-015F0470DDED}"/>
                  </a:ext>
                </a:extLst>
              </p:cNvPr>
              <p:cNvGrpSpPr>
                <a:grpSpLocks/>
              </p:cNvGrpSpPr>
              <p:nvPr/>
            </p:nvGrpSpPr>
            <p:grpSpPr bwMode="auto">
              <a:xfrm>
                <a:off x="2819" y="2217"/>
                <a:ext cx="778" cy="256"/>
                <a:chOff x="1700" y="2033"/>
                <a:chExt cx="778" cy="256"/>
              </a:xfrm>
            </p:grpSpPr>
            <p:sp>
              <p:nvSpPr>
                <p:cNvPr id="44055" name="Rectangle 26">
                  <a:extLst>
                    <a:ext uri="{FF2B5EF4-FFF2-40B4-BE49-F238E27FC236}">
                      <a16:creationId xmlns:a16="http://schemas.microsoft.com/office/drawing/2014/main" id="{3EA280DD-6AC0-4E3F-A293-DA8B951EEB6F}"/>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44056" name="Line 27">
                  <a:extLst>
                    <a:ext uri="{FF2B5EF4-FFF2-40B4-BE49-F238E27FC236}">
                      <a16:creationId xmlns:a16="http://schemas.microsoft.com/office/drawing/2014/main" id="{CBD8B936-A3ED-458C-A082-37216C41D41D}"/>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 name="Line 28">
                  <a:extLst>
                    <a:ext uri="{FF2B5EF4-FFF2-40B4-BE49-F238E27FC236}">
                      <a16:creationId xmlns:a16="http://schemas.microsoft.com/office/drawing/2014/main" id="{F9E36A94-1546-4B07-BDD7-16E0216DCABB}"/>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59" name="Group 29">
                <a:extLst>
                  <a:ext uri="{FF2B5EF4-FFF2-40B4-BE49-F238E27FC236}">
                    <a16:creationId xmlns:a16="http://schemas.microsoft.com/office/drawing/2014/main" id="{82D469B2-6D8F-5849-A955-3964FD2A6AD0}"/>
                  </a:ext>
                </a:extLst>
              </p:cNvPr>
              <p:cNvGrpSpPr>
                <a:grpSpLocks/>
              </p:cNvGrpSpPr>
              <p:nvPr/>
            </p:nvGrpSpPr>
            <p:grpSpPr bwMode="auto">
              <a:xfrm>
                <a:off x="2540" y="2717"/>
                <a:ext cx="778" cy="256"/>
                <a:chOff x="1700" y="2033"/>
                <a:chExt cx="778" cy="256"/>
              </a:xfrm>
            </p:grpSpPr>
            <p:sp>
              <p:nvSpPr>
                <p:cNvPr id="7" name="Rectangle 30">
                  <a:extLst>
                    <a:ext uri="{FF2B5EF4-FFF2-40B4-BE49-F238E27FC236}">
                      <a16:creationId xmlns:a16="http://schemas.microsoft.com/office/drawing/2014/main" id="{AD1EB81B-EB0D-49FC-901D-6D042EDFD183}"/>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dirty="0">
                      <a:latin typeface="+mn-lt"/>
                      <a:ea typeface="+mn-ea"/>
                      <a:cs typeface="+mn-ea"/>
                      <a:sym typeface="+mn-lt"/>
                    </a:rPr>
                    <a:t>       C</a:t>
                  </a:r>
                </a:p>
              </p:txBody>
            </p:sp>
            <p:sp>
              <p:nvSpPr>
                <p:cNvPr id="8" name="Line 31">
                  <a:extLst>
                    <a:ext uri="{FF2B5EF4-FFF2-40B4-BE49-F238E27FC236}">
                      <a16:creationId xmlns:a16="http://schemas.microsoft.com/office/drawing/2014/main" id="{D8E25F91-354F-4CF9-B7E3-10A31B9942F2}"/>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 name="Line 32">
                  <a:extLst>
                    <a:ext uri="{FF2B5EF4-FFF2-40B4-BE49-F238E27FC236}">
                      <a16:creationId xmlns:a16="http://schemas.microsoft.com/office/drawing/2014/main" id="{C19A4265-C01E-4ECD-A225-75ECD6D5DE69}"/>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60" name="Group 33">
                <a:extLst>
                  <a:ext uri="{FF2B5EF4-FFF2-40B4-BE49-F238E27FC236}">
                    <a16:creationId xmlns:a16="http://schemas.microsoft.com/office/drawing/2014/main" id="{9BB62303-726C-5449-98B1-DB070006BB29}"/>
                  </a:ext>
                </a:extLst>
              </p:cNvPr>
              <p:cNvGrpSpPr>
                <a:grpSpLocks/>
              </p:cNvGrpSpPr>
              <p:nvPr/>
            </p:nvGrpSpPr>
            <p:grpSpPr bwMode="auto">
              <a:xfrm>
                <a:off x="3497" y="2716"/>
                <a:ext cx="778" cy="256"/>
                <a:chOff x="1700" y="2033"/>
                <a:chExt cx="778" cy="256"/>
              </a:xfrm>
            </p:grpSpPr>
            <p:sp>
              <p:nvSpPr>
                <p:cNvPr id="10" name="Rectangle 34">
                  <a:extLst>
                    <a:ext uri="{FF2B5EF4-FFF2-40B4-BE49-F238E27FC236}">
                      <a16:creationId xmlns:a16="http://schemas.microsoft.com/office/drawing/2014/main" id="{CBAFE03C-1E35-4C58-A458-9E06EA4958B2}"/>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44064" name="Line 35">
                  <a:extLst>
                    <a:ext uri="{FF2B5EF4-FFF2-40B4-BE49-F238E27FC236}">
                      <a16:creationId xmlns:a16="http://schemas.microsoft.com/office/drawing/2014/main" id="{4FD74018-3343-459C-BBA3-AABCA35FD1DB}"/>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65" name="Line 36">
                  <a:extLst>
                    <a:ext uri="{FF2B5EF4-FFF2-40B4-BE49-F238E27FC236}">
                      <a16:creationId xmlns:a16="http://schemas.microsoft.com/office/drawing/2014/main" id="{97D38F49-7C3B-4824-B8C3-1CF4D7F1C4AD}"/>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61" name="Group 37">
                <a:extLst>
                  <a:ext uri="{FF2B5EF4-FFF2-40B4-BE49-F238E27FC236}">
                    <a16:creationId xmlns:a16="http://schemas.microsoft.com/office/drawing/2014/main" id="{8AA65350-963A-B741-B530-8DD12963CE28}"/>
                  </a:ext>
                </a:extLst>
              </p:cNvPr>
              <p:cNvGrpSpPr>
                <a:grpSpLocks/>
              </p:cNvGrpSpPr>
              <p:nvPr/>
            </p:nvGrpSpPr>
            <p:grpSpPr bwMode="auto">
              <a:xfrm>
                <a:off x="3052" y="3226"/>
                <a:ext cx="778" cy="256"/>
                <a:chOff x="1700" y="2033"/>
                <a:chExt cx="778" cy="256"/>
              </a:xfrm>
            </p:grpSpPr>
            <p:sp>
              <p:nvSpPr>
                <p:cNvPr id="44067" name="Rectangle 38">
                  <a:extLst>
                    <a:ext uri="{FF2B5EF4-FFF2-40B4-BE49-F238E27FC236}">
                      <a16:creationId xmlns:a16="http://schemas.microsoft.com/office/drawing/2014/main" id="{496ECA95-7FDC-4FCD-9A15-5E4128C09D2D}"/>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E</a:t>
                  </a:r>
                </a:p>
              </p:txBody>
            </p:sp>
            <p:sp>
              <p:nvSpPr>
                <p:cNvPr id="44068" name="Line 39">
                  <a:extLst>
                    <a:ext uri="{FF2B5EF4-FFF2-40B4-BE49-F238E27FC236}">
                      <a16:creationId xmlns:a16="http://schemas.microsoft.com/office/drawing/2014/main" id="{4086F590-2FE1-4A0F-8CF4-E9CBB054C526}"/>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69" name="Line 40">
                  <a:extLst>
                    <a:ext uri="{FF2B5EF4-FFF2-40B4-BE49-F238E27FC236}">
                      <a16:creationId xmlns:a16="http://schemas.microsoft.com/office/drawing/2014/main" id="{17A4BC20-3C38-4428-BF2C-75C5236C7760}"/>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62" name="Group 41">
                <a:extLst>
                  <a:ext uri="{FF2B5EF4-FFF2-40B4-BE49-F238E27FC236}">
                    <a16:creationId xmlns:a16="http://schemas.microsoft.com/office/drawing/2014/main" id="{8DC9D70B-C5F0-5E44-994A-5F5EF5D0A7FC}"/>
                  </a:ext>
                </a:extLst>
              </p:cNvPr>
              <p:cNvGrpSpPr>
                <a:grpSpLocks/>
              </p:cNvGrpSpPr>
              <p:nvPr/>
            </p:nvGrpSpPr>
            <p:grpSpPr bwMode="auto">
              <a:xfrm>
                <a:off x="3985" y="3216"/>
                <a:ext cx="778" cy="256"/>
                <a:chOff x="1700" y="2033"/>
                <a:chExt cx="778" cy="256"/>
              </a:xfrm>
            </p:grpSpPr>
            <p:sp>
              <p:nvSpPr>
                <p:cNvPr id="44071" name="Rectangle 42">
                  <a:extLst>
                    <a:ext uri="{FF2B5EF4-FFF2-40B4-BE49-F238E27FC236}">
                      <a16:creationId xmlns:a16="http://schemas.microsoft.com/office/drawing/2014/main" id="{4616EAFB-145A-42BE-95D2-8390E788BCF8}"/>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F</a:t>
                  </a:r>
                </a:p>
              </p:txBody>
            </p:sp>
            <p:sp>
              <p:nvSpPr>
                <p:cNvPr id="44072" name="Line 43">
                  <a:extLst>
                    <a:ext uri="{FF2B5EF4-FFF2-40B4-BE49-F238E27FC236}">
                      <a16:creationId xmlns:a16="http://schemas.microsoft.com/office/drawing/2014/main" id="{3D511059-1FA1-4842-9C02-B2C66E827075}"/>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73" name="Line 44">
                  <a:extLst>
                    <a:ext uri="{FF2B5EF4-FFF2-40B4-BE49-F238E27FC236}">
                      <a16:creationId xmlns:a16="http://schemas.microsoft.com/office/drawing/2014/main" id="{D3B7898C-F651-42DD-A296-0B387A1F68F1}"/>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63" name="Group 45">
                <a:extLst>
                  <a:ext uri="{FF2B5EF4-FFF2-40B4-BE49-F238E27FC236}">
                    <a16:creationId xmlns:a16="http://schemas.microsoft.com/office/drawing/2014/main" id="{DB81426C-3A6D-4749-8DAB-BFE132335D5A}"/>
                  </a:ext>
                </a:extLst>
              </p:cNvPr>
              <p:cNvGrpSpPr>
                <a:grpSpLocks/>
              </p:cNvGrpSpPr>
              <p:nvPr/>
            </p:nvGrpSpPr>
            <p:grpSpPr bwMode="auto">
              <a:xfrm>
                <a:off x="3517" y="3703"/>
                <a:ext cx="778" cy="256"/>
                <a:chOff x="1700" y="2033"/>
                <a:chExt cx="778" cy="256"/>
              </a:xfrm>
            </p:grpSpPr>
            <p:sp>
              <p:nvSpPr>
                <p:cNvPr id="44075" name="Rectangle 46">
                  <a:extLst>
                    <a:ext uri="{FF2B5EF4-FFF2-40B4-BE49-F238E27FC236}">
                      <a16:creationId xmlns:a16="http://schemas.microsoft.com/office/drawing/2014/main" id="{29A4104F-F418-4C8A-86E1-FB8DD4B71F69}"/>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G</a:t>
                  </a:r>
                </a:p>
              </p:txBody>
            </p:sp>
            <p:sp>
              <p:nvSpPr>
                <p:cNvPr id="44076" name="Line 47">
                  <a:extLst>
                    <a:ext uri="{FF2B5EF4-FFF2-40B4-BE49-F238E27FC236}">
                      <a16:creationId xmlns:a16="http://schemas.microsoft.com/office/drawing/2014/main" id="{DF187FD0-452F-4909-9082-9DF776865232}"/>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77" name="Line 48">
                  <a:extLst>
                    <a:ext uri="{FF2B5EF4-FFF2-40B4-BE49-F238E27FC236}">
                      <a16:creationId xmlns:a16="http://schemas.microsoft.com/office/drawing/2014/main" id="{3F51F328-EE7B-4CC3-88A8-1D2F1D561BDF}"/>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sp>
          <p:nvSpPr>
            <p:cNvPr id="44078" name="Line 49">
              <a:extLst>
                <a:ext uri="{FF2B5EF4-FFF2-40B4-BE49-F238E27FC236}">
                  <a16:creationId xmlns:a16="http://schemas.microsoft.com/office/drawing/2014/main" id="{705DF5D9-5F51-4771-B3CF-971E18CE0559}"/>
                </a:ext>
              </a:extLst>
            </p:cNvPr>
            <p:cNvSpPr>
              <a:spLocks noChangeShapeType="1"/>
            </p:cNvSpPr>
            <p:nvPr/>
          </p:nvSpPr>
          <p:spPr bwMode="auto">
            <a:xfrm flipH="1">
              <a:off x="3657" y="1975"/>
              <a:ext cx="144" cy="233"/>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79" name="Line 50">
              <a:extLst>
                <a:ext uri="{FF2B5EF4-FFF2-40B4-BE49-F238E27FC236}">
                  <a16:creationId xmlns:a16="http://schemas.microsoft.com/office/drawing/2014/main" id="{383B7281-625B-4F86-9259-B384727284C4}"/>
                </a:ext>
              </a:extLst>
            </p:cNvPr>
            <p:cNvSpPr>
              <a:spLocks noChangeShapeType="1"/>
            </p:cNvSpPr>
            <p:nvPr/>
          </p:nvSpPr>
          <p:spPr bwMode="auto">
            <a:xfrm flipH="1">
              <a:off x="3257" y="2409"/>
              <a:ext cx="111" cy="299"/>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80" name="Line 51">
              <a:extLst>
                <a:ext uri="{FF2B5EF4-FFF2-40B4-BE49-F238E27FC236}">
                  <a16:creationId xmlns:a16="http://schemas.microsoft.com/office/drawing/2014/main" id="{5441475B-5C5B-439C-95E9-D4005EEBD1C6}"/>
                </a:ext>
              </a:extLst>
            </p:cNvPr>
            <p:cNvSpPr>
              <a:spLocks noChangeShapeType="1"/>
            </p:cNvSpPr>
            <p:nvPr/>
          </p:nvSpPr>
          <p:spPr bwMode="auto">
            <a:xfrm>
              <a:off x="3924" y="2375"/>
              <a:ext cx="322" cy="33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81" name="Line 52">
              <a:extLst>
                <a:ext uri="{FF2B5EF4-FFF2-40B4-BE49-F238E27FC236}">
                  <a16:creationId xmlns:a16="http://schemas.microsoft.com/office/drawing/2014/main" id="{072846FA-23D0-47B2-9EC9-1B74746F95E3}"/>
                </a:ext>
              </a:extLst>
            </p:cNvPr>
            <p:cNvSpPr>
              <a:spLocks noChangeShapeType="1"/>
            </p:cNvSpPr>
            <p:nvPr/>
          </p:nvSpPr>
          <p:spPr bwMode="auto">
            <a:xfrm flipH="1">
              <a:off x="3857" y="2852"/>
              <a:ext cx="178" cy="35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82" name="Line 53">
              <a:extLst>
                <a:ext uri="{FF2B5EF4-FFF2-40B4-BE49-F238E27FC236}">
                  <a16:creationId xmlns:a16="http://schemas.microsoft.com/office/drawing/2014/main" id="{2C8CEED0-6E2E-40F3-A1D0-63C351D966FE}"/>
                </a:ext>
              </a:extLst>
            </p:cNvPr>
            <p:cNvSpPr>
              <a:spLocks noChangeShapeType="1"/>
            </p:cNvSpPr>
            <p:nvPr/>
          </p:nvSpPr>
          <p:spPr bwMode="auto">
            <a:xfrm>
              <a:off x="4557" y="2852"/>
              <a:ext cx="200" cy="35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83" name="Line 54">
              <a:extLst>
                <a:ext uri="{FF2B5EF4-FFF2-40B4-BE49-F238E27FC236}">
                  <a16:creationId xmlns:a16="http://schemas.microsoft.com/office/drawing/2014/main" id="{E41CFB9F-F0EB-4F88-9004-D97FA0A17A8F}"/>
                </a:ext>
              </a:extLst>
            </p:cNvPr>
            <p:cNvSpPr>
              <a:spLocks noChangeShapeType="1"/>
            </p:cNvSpPr>
            <p:nvPr/>
          </p:nvSpPr>
          <p:spPr bwMode="auto">
            <a:xfrm>
              <a:off x="4090" y="3408"/>
              <a:ext cx="200" cy="289"/>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44046" name="Group 55">
              <a:extLst>
                <a:ext uri="{FF2B5EF4-FFF2-40B4-BE49-F238E27FC236}">
                  <a16:creationId xmlns:a16="http://schemas.microsoft.com/office/drawing/2014/main" id="{7DA937EF-5994-1847-A57F-DB8C44339012}"/>
                </a:ext>
              </a:extLst>
            </p:cNvPr>
            <p:cNvGrpSpPr>
              <a:grpSpLocks/>
            </p:cNvGrpSpPr>
            <p:nvPr/>
          </p:nvGrpSpPr>
          <p:grpSpPr bwMode="auto">
            <a:xfrm>
              <a:off x="3868" y="1354"/>
              <a:ext cx="211" cy="444"/>
              <a:chOff x="3445" y="1367"/>
              <a:chExt cx="211" cy="444"/>
            </a:xfrm>
          </p:grpSpPr>
          <p:sp>
            <p:nvSpPr>
              <p:cNvPr id="44085" name="Freeform 56">
                <a:extLst>
                  <a:ext uri="{FF2B5EF4-FFF2-40B4-BE49-F238E27FC236}">
                    <a16:creationId xmlns:a16="http://schemas.microsoft.com/office/drawing/2014/main" id="{DB0A9ACA-907F-4892-9FCE-681DE42A83B6}"/>
                  </a:ext>
                </a:extLst>
              </p:cNvPr>
              <p:cNvSpPr>
                <a:spLocks noChangeArrowheads="1"/>
              </p:cNvSpPr>
              <p:nvPr/>
            </p:nvSpPr>
            <p:spPr bwMode="auto">
              <a:xfrm>
                <a:off x="3445" y="1367"/>
                <a:ext cx="72" cy="223"/>
              </a:xfrm>
              <a:custGeom>
                <a:avLst/>
                <a:gdLst>
                  <a:gd name="T0" fmla="*/ 33 w 94"/>
                  <a:gd name="T1" fmla="*/ 0 h 233"/>
                  <a:gd name="T2" fmla="*/ 89 w 94"/>
                  <a:gd name="T3" fmla="*/ 111 h 233"/>
                  <a:gd name="T4" fmla="*/ 0 w 94"/>
                  <a:gd name="T5" fmla="*/ 233 h 233"/>
                </a:gdLst>
                <a:ahLst/>
                <a:cxnLst>
                  <a:cxn ang="0">
                    <a:pos x="T0" y="T1"/>
                  </a:cxn>
                  <a:cxn ang="0">
                    <a:pos x="T2" y="T3"/>
                  </a:cxn>
                  <a:cxn ang="0">
                    <a:pos x="T4" y="T5"/>
                  </a:cxn>
                </a:cxnLst>
                <a:rect l="0" t="0" r="r" b="b"/>
                <a:pathLst>
                  <a:path w="94" h="233">
                    <a:moveTo>
                      <a:pt x="33" y="0"/>
                    </a:moveTo>
                    <a:cubicBezTo>
                      <a:pt x="63" y="36"/>
                      <a:pt x="94" y="72"/>
                      <a:pt x="89" y="111"/>
                    </a:cubicBezTo>
                    <a:cubicBezTo>
                      <a:pt x="84" y="150"/>
                      <a:pt x="19" y="218"/>
                      <a:pt x="0" y="233"/>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86" name="Line 57">
                <a:extLst>
                  <a:ext uri="{FF2B5EF4-FFF2-40B4-BE49-F238E27FC236}">
                    <a16:creationId xmlns:a16="http://schemas.microsoft.com/office/drawing/2014/main" id="{5F4A4EF3-15E7-4A8B-85E8-B4BAD9614068}"/>
                  </a:ext>
                </a:extLst>
              </p:cNvPr>
              <p:cNvSpPr>
                <a:spLocks noChangeShapeType="1"/>
              </p:cNvSpPr>
              <p:nvPr/>
            </p:nvSpPr>
            <p:spPr bwMode="auto">
              <a:xfrm>
                <a:off x="3456" y="1590"/>
                <a:ext cx="200" cy="221"/>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44087" name="Text Box 58">
              <a:extLst>
                <a:ext uri="{FF2B5EF4-FFF2-40B4-BE49-F238E27FC236}">
                  <a16:creationId xmlns:a16="http://schemas.microsoft.com/office/drawing/2014/main" id="{0DB8D7E6-A471-4B1B-944E-6B45534F8F98}"/>
                </a:ext>
              </a:extLst>
            </p:cNvPr>
            <p:cNvSpPr txBox="1">
              <a:spLocks noChangeArrowheads="1"/>
            </p:cNvSpPr>
            <p:nvPr/>
          </p:nvSpPr>
          <p:spPr bwMode="auto">
            <a:xfrm>
              <a:off x="4222" y="1767"/>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88" name="Text Box 59">
              <a:extLst>
                <a:ext uri="{FF2B5EF4-FFF2-40B4-BE49-F238E27FC236}">
                  <a16:creationId xmlns:a16="http://schemas.microsoft.com/office/drawing/2014/main" id="{8D2417AC-FE1F-4A89-A93E-D0FB17310317}"/>
                </a:ext>
              </a:extLst>
            </p:cNvPr>
            <p:cNvSpPr txBox="1">
              <a:spLocks noChangeArrowheads="1"/>
            </p:cNvSpPr>
            <p:nvPr/>
          </p:nvSpPr>
          <p:spPr bwMode="auto">
            <a:xfrm>
              <a:off x="2962" y="2666"/>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89" name="Text Box 60">
              <a:extLst>
                <a:ext uri="{FF2B5EF4-FFF2-40B4-BE49-F238E27FC236}">
                  <a16:creationId xmlns:a16="http://schemas.microsoft.com/office/drawing/2014/main" id="{4D87E4FA-0B90-4B69-8932-CAAE28C8BA41}"/>
                </a:ext>
              </a:extLst>
            </p:cNvPr>
            <p:cNvSpPr txBox="1">
              <a:spLocks noChangeArrowheads="1"/>
            </p:cNvSpPr>
            <p:nvPr/>
          </p:nvSpPr>
          <p:spPr bwMode="auto">
            <a:xfrm>
              <a:off x="3502" y="2666"/>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90" name="Text Box 61">
              <a:extLst>
                <a:ext uri="{FF2B5EF4-FFF2-40B4-BE49-F238E27FC236}">
                  <a16:creationId xmlns:a16="http://schemas.microsoft.com/office/drawing/2014/main" id="{89F20F88-900B-40C3-8471-52E960B25266}"/>
                </a:ext>
              </a:extLst>
            </p:cNvPr>
            <p:cNvSpPr txBox="1">
              <a:spLocks noChangeArrowheads="1"/>
            </p:cNvSpPr>
            <p:nvPr/>
          </p:nvSpPr>
          <p:spPr bwMode="auto">
            <a:xfrm>
              <a:off x="3490" y="3182"/>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91" name="Text Box 62">
              <a:extLst>
                <a:ext uri="{FF2B5EF4-FFF2-40B4-BE49-F238E27FC236}">
                  <a16:creationId xmlns:a16="http://schemas.microsoft.com/office/drawing/2014/main" id="{C25BBFF8-DBAC-46AD-BA70-A76D605F1180}"/>
                </a:ext>
              </a:extLst>
            </p:cNvPr>
            <p:cNvSpPr txBox="1">
              <a:spLocks noChangeArrowheads="1"/>
            </p:cNvSpPr>
            <p:nvPr/>
          </p:nvSpPr>
          <p:spPr bwMode="auto">
            <a:xfrm>
              <a:off x="4414" y="3171"/>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92" name="Text Box 63">
              <a:extLst>
                <a:ext uri="{FF2B5EF4-FFF2-40B4-BE49-F238E27FC236}">
                  <a16:creationId xmlns:a16="http://schemas.microsoft.com/office/drawing/2014/main" id="{A6B25225-3CDB-44C8-B245-44AEC1FD99D1}"/>
                </a:ext>
              </a:extLst>
            </p:cNvPr>
            <p:cNvSpPr txBox="1">
              <a:spLocks noChangeArrowheads="1"/>
            </p:cNvSpPr>
            <p:nvPr/>
          </p:nvSpPr>
          <p:spPr bwMode="auto">
            <a:xfrm>
              <a:off x="4942" y="3171"/>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93" name="Text Box 64">
              <a:extLst>
                <a:ext uri="{FF2B5EF4-FFF2-40B4-BE49-F238E27FC236}">
                  <a16:creationId xmlns:a16="http://schemas.microsoft.com/office/drawing/2014/main" id="{F784EEB1-A92C-40D8-A452-8485BA429CB6}"/>
                </a:ext>
              </a:extLst>
            </p:cNvPr>
            <p:cNvSpPr txBox="1">
              <a:spLocks noChangeArrowheads="1"/>
            </p:cNvSpPr>
            <p:nvPr/>
          </p:nvSpPr>
          <p:spPr bwMode="auto">
            <a:xfrm>
              <a:off x="3946" y="3675"/>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94" name="Text Box 65">
              <a:extLst>
                <a:ext uri="{FF2B5EF4-FFF2-40B4-BE49-F238E27FC236}">
                  <a16:creationId xmlns:a16="http://schemas.microsoft.com/office/drawing/2014/main" id="{55D9F2BB-9956-4C7E-B5D4-0F402A0E2729}"/>
                </a:ext>
              </a:extLst>
            </p:cNvPr>
            <p:cNvSpPr txBox="1">
              <a:spLocks noChangeArrowheads="1"/>
            </p:cNvSpPr>
            <p:nvPr/>
          </p:nvSpPr>
          <p:spPr bwMode="auto">
            <a:xfrm>
              <a:off x="4474" y="3662"/>
              <a:ext cx="2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grpSp>
      <p:sp>
        <p:nvSpPr>
          <p:cNvPr id="44095" name="Rectangle 68">
            <a:extLst>
              <a:ext uri="{FF2B5EF4-FFF2-40B4-BE49-F238E27FC236}">
                <a16:creationId xmlns:a16="http://schemas.microsoft.com/office/drawing/2014/main" id="{175B7DE4-CD5C-4071-9FDF-7029A7BD2611}"/>
              </a:ext>
            </a:extLst>
          </p:cNvPr>
          <p:cNvSpPr>
            <a:spLocks noChangeArrowheads="1"/>
          </p:cNvSpPr>
          <p:nvPr/>
        </p:nvSpPr>
        <p:spPr bwMode="auto">
          <a:xfrm>
            <a:off x="808038" y="228600"/>
            <a:ext cx="319563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二叉链表</a:t>
            </a:r>
          </a:p>
        </p:txBody>
      </p:sp>
      <p:sp>
        <p:nvSpPr>
          <p:cNvPr id="905285" name="Text Box 69">
            <a:extLst>
              <a:ext uri="{FF2B5EF4-FFF2-40B4-BE49-F238E27FC236}">
                <a16:creationId xmlns:a16="http://schemas.microsoft.com/office/drawing/2014/main" id="{4C92E6AA-1B2C-4B65-AB6E-DE1E37544C11}"/>
              </a:ext>
            </a:extLst>
          </p:cNvPr>
          <p:cNvSpPr txBox="1">
            <a:spLocks noChangeArrowheads="1"/>
          </p:cNvSpPr>
          <p:nvPr/>
        </p:nvSpPr>
        <p:spPr bwMode="auto">
          <a:xfrm>
            <a:off x="682625" y="4751388"/>
            <a:ext cx="7469188" cy="1871662"/>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5000"/>
              </a:lnSpc>
              <a:buFont typeface="Arial" panose="020B0604020202020204" pitchFamily="34" charset="0"/>
              <a:buNone/>
            </a:pPr>
            <a:r>
              <a:rPr lang="en-US" altLang="zh-CN" sz="2200" b="0">
                <a:ea typeface="微软雅黑" panose="020B0503020204020204" pitchFamily="34" charset="-122"/>
                <a:sym typeface="+mn-lt"/>
              </a:rPr>
              <a:t>typedef struct BiNode{</a:t>
            </a:r>
          </a:p>
          <a:p>
            <a:pPr eaLnBrk="1" hangingPunct="1">
              <a:lnSpc>
                <a:spcPct val="135000"/>
              </a:lnSpc>
              <a:buFont typeface="Arial" panose="020B0604020202020204" pitchFamily="34" charset="0"/>
              <a:buNone/>
            </a:pPr>
            <a:r>
              <a:rPr lang="en-US" altLang="zh-CN" sz="2200" b="0">
                <a:ea typeface="微软雅黑" panose="020B0503020204020204" pitchFamily="34" charset="-122"/>
                <a:sym typeface="+mn-lt"/>
              </a:rPr>
              <a:t>   TElemType   data;</a:t>
            </a:r>
          </a:p>
          <a:p>
            <a:pPr eaLnBrk="1" hangingPunct="1">
              <a:lnSpc>
                <a:spcPct val="135000"/>
              </a:lnSpc>
              <a:buFont typeface="Arial" panose="020B0604020202020204" pitchFamily="34" charset="0"/>
              <a:buNone/>
            </a:pPr>
            <a:r>
              <a:rPr lang="en-US" altLang="zh-CN" sz="2200" b="0">
                <a:ea typeface="微软雅黑" panose="020B0503020204020204" pitchFamily="34" charset="-122"/>
                <a:sym typeface="+mn-lt"/>
              </a:rPr>
              <a:t>   struct  BiNode   *lchild,*rchild; //</a:t>
            </a:r>
            <a:r>
              <a:rPr lang="zh-CN" altLang="en-US" sz="2200" b="0">
                <a:ea typeface="微软雅黑" panose="020B0503020204020204" pitchFamily="34" charset="-122"/>
                <a:sym typeface="+mn-lt"/>
              </a:rPr>
              <a:t>左右孩子指针</a:t>
            </a:r>
          </a:p>
          <a:p>
            <a:pPr eaLnBrk="1" hangingPunct="1">
              <a:lnSpc>
                <a:spcPct val="135000"/>
              </a:lnSpc>
              <a:buFont typeface="Arial" panose="020B0604020202020204" pitchFamily="34" charset="0"/>
              <a:buNone/>
            </a:pPr>
            <a:r>
              <a:rPr lang="en-US" altLang="zh-CN" sz="2200" b="0">
                <a:ea typeface="微软雅黑" panose="020B0503020204020204" pitchFamily="34" charset="-122"/>
                <a:sym typeface="+mn-lt"/>
              </a:rPr>
              <a:t>}</a:t>
            </a:r>
            <a:r>
              <a:rPr lang="en-US" altLang="zh-CN" sz="2200" b="0">
                <a:solidFill>
                  <a:srgbClr val="FF3300"/>
                </a:solidFill>
                <a:ea typeface="微软雅黑" panose="020B0503020204020204" pitchFamily="34" charset="-122"/>
                <a:sym typeface="+mn-lt"/>
              </a:rPr>
              <a:t>BiNode,*BiTree</a:t>
            </a:r>
            <a:r>
              <a:rPr lang="en-US" altLang="zh-CN" sz="2200" b="0">
                <a:ea typeface="微软雅黑" panose="020B0503020204020204" pitchFamily="34" charset="-122"/>
                <a:sym typeface="+mn-lt"/>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fade">
                                      <p:cBhvr>
                                        <p:cTn id="7" dur="1000"/>
                                        <p:tgtEl>
                                          <p:spTgt spid="49154"/>
                                        </p:tgtEl>
                                      </p:cBhvr>
                                    </p:animEffect>
                                    <p:anim calcmode="lin" valueType="num">
                                      <p:cBhvr>
                                        <p:cTn id="8" dur="1000" fill="hold"/>
                                        <p:tgtEl>
                                          <p:spTgt spid="49154"/>
                                        </p:tgtEl>
                                        <p:attrNameLst>
                                          <p:attrName>ppt_x</p:attrName>
                                        </p:attrNameLst>
                                      </p:cBhvr>
                                      <p:tavLst>
                                        <p:tav tm="0">
                                          <p:val>
                                            <p:strVal val="#ppt_x"/>
                                          </p:val>
                                        </p:tav>
                                        <p:tav tm="100000">
                                          <p:val>
                                            <p:strVal val="#ppt_x"/>
                                          </p:val>
                                        </p:tav>
                                      </p:tavLst>
                                    </p:anim>
                                    <p:anim calcmode="lin" valueType="num">
                                      <p:cBhvr>
                                        <p:cTn id="9" dur="1000" fill="hold"/>
                                        <p:tgtEl>
                                          <p:spTgt spid="4915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905285"/>
                                        </p:tgtEl>
                                        <p:attrNameLst>
                                          <p:attrName>style.visibility</p:attrName>
                                        </p:attrNameLst>
                                      </p:cBhvr>
                                      <p:to>
                                        <p:strVal val="visible"/>
                                      </p:to>
                                    </p:set>
                                    <p:anim calcmode="lin" valueType="num">
                                      <p:cBhvr additive="base">
                                        <p:cTn id="14" dur="500" fill="hold"/>
                                        <p:tgtEl>
                                          <p:spTgt spid="905285"/>
                                        </p:tgtEl>
                                        <p:attrNameLst>
                                          <p:attrName>ppt_x</p:attrName>
                                        </p:attrNameLst>
                                      </p:cBhvr>
                                      <p:tavLst>
                                        <p:tav tm="0">
                                          <p:val>
                                            <p:strVal val="0-#ppt_w/2"/>
                                          </p:val>
                                        </p:tav>
                                        <p:tav tm="100000">
                                          <p:val>
                                            <p:strVal val="#ppt_x"/>
                                          </p:val>
                                        </p:tav>
                                      </p:tavLst>
                                    </p:anim>
                                    <p:anim calcmode="lin" valueType="num">
                                      <p:cBhvr additive="base">
                                        <p:cTn id="15" dur="500" fill="hold"/>
                                        <p:tgtEl>
                                          <p:spTgt spid="9052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nimBg="1"/>
      <p:bldP spid="90528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B7F6EAE-B92C-A74F-B0D9-59B20B556593}"/>
              </a:ext>
            </a:extLst>
          </p:cNvPr>
          <p:cNvSpPr>
            <a:spLocks noGrp="1" noChangeArrowheads="1"/>
          </p:cNvSpPr>
          <p:nvPr>
            <p:ph type="title"/>
          </p:nvPr>
        </p:nvSpPr>
        <p:spPr/>
        <p:txBody>
          <a:bodyPr/>
          <a:lstStyle/>
          <a:p>
            <a:pPr eaLnBrk="1" hangingPunct="1"/>
            <a:r>
              <a:rPr lang="zh-CN" altLang="en-US" sz="2800" dirty="0"/>
              <a:t> 二叉树</a:t>
            </a:r>
            <a:r>
              <a:rPr lang="zh-TW" altLang="en-US" sz="2800" dirty="0"/>
              <a:t>基本运算</a:t>
            </a:r>
            <a:endParaRPr lang="zh-CN" altLang="en-US" sz="2800" dirty="0"/>
          </a:p>
        </p:txBody>
      </p:sp>
      <p:sp>
        <p:nvSpPr>
          <p:cNvPr id="39939" name="Rectangle 3">
            <a:extLst>
              <a:ext uri="{FF2B5EF4-FFF2-40B4-BE49-F238E27FC236}">
                <a16:creationId xmlns:a16="http://schemas.microsoft.com/office/drawing/2014/main" id="{4F8B21FD-0C72-3147-AC04-B36C2C150880}"/>
              </a:ext>
            </a:extLst>
          </p:cNvPr>
          <p:cNvSpPr>
            <a:spLocks noGrp="1" noChangeArrowheads="1"/>
          </p:cNvSpPr>
          <p:nvPr>
            <p:ph type="body" idx="1"/>
          </p:nvPr>
        </p:nvSpPr>
        <p:spPr/>
        <p:txBody>
          <a:bodyPr/>
          <a:lstStyle/>
          <a:p>
            <a:pPr eaLnBrk="1" hangingPunct="1">
              <a:lnSpc>
                <a:spcPct val="140000"/>
              </a:lnSpc>
            </a:pPr>
            <a:r>
              <a:rPr lang="zh-CN" altLang="en-US" dirty="0"/>
              <a:t>采用二叉链表存储结构表示的二叉树的基本运算实现如下。</a:t>
            </a:r>
          </a:p>
          <a:p>
            <a:pPr eaLnBrk="1" hangingPunct="1">
              <a:lnSpc>
                <a:spcPct val="140000"/>
              </a:lnSpc>
            </a:pPr>
            <a:r>
              <a:rPr lang="zh-CN" altLang="en-US" dirty="0"/>
              <a:t>（</a:t>
            </a:r>
            <a:r>
              <a:rPr lang="en-US" altLang="zh-CN" dirty="0"/>
              <a:t>1</a:t>
            </a:r>
            <a:r>
              <a:rPr lang="zh-CN" altLang="en-US" dirty="0"/>
              <a:t>）二叉树的初始化。</a:t>
            </a:r>
          </a:p>
          <a:p>
            <a:pPr eaLnBrk="1" hangingPunct="1">
              <a:lnSpc>
                <a:spcPct val="140000"/>
              </a:lnSpc>
            </a:pPr>
            <a:r>
              <a:rPr lang="en-US" altLang="zh-CN" dirty="0"/>
              <a:t>void </a:t>
            </a:r>
            <a:r>
              <a:rPr lang="en-US" altLang="zh-CN" dirty="0" err="1"/>
              <a:t>InitBitTree</a:t>
            </a:r>
            <a:r>
              <a:rPr lang="en-US" altLang="zh-CN" dirty="0"/>
              <a:t>(</a:t>
            </a:r>
            <a:r>
              <a:rPr lang="en-US" altLang="zh-CN" dirty="0" err="1"/>
              <a:t>BiTree</a:t>
            </a:r>
            <a:r>
              <a:rPr lang="en-US" altLang="zh-CN" dirty="0"/>
              <a:t> *T)</a:t>
            </a:r>
          </a:p>
          <a:p>
            <a:pPr eaLnBrk="1" hangingPunct="1">
              <a:lnSpc>
                <a:spcPct val="140000"/>
              </a:lnSpc>
            </a:pPr>
            <a:r>
              <a:rPr lang="en-US" altLang="zh-CN" dirty="0"/>
              <a:t>{</a:t>
            </a:r>
          </a:p>
          <a:p>
            <a:pPr eaLnBrk="1" hangingPunct="1">
              <a:lnSpc>
                <a:spcPct val="140000"/>
              </a:lnSpc>
            </a:pPr>
            <a:r>
              <a:rPr lang="en-US" altLang="zh-CN" dirty="0"/>
              <a:t>    *T=NULL;</a:t>
            </a:r>
          </a:p>
          <a:p>
            <a:pPr eaLnBrk="1" hangingPunct="1">
              <a:lnSpc>
                <a:spcPct val="140000"/>
              </a:lnSpc>
            </a:pPr>
            <a:r>
              <a:rPr lang="en-US" altLang="zh-CN" dirty="0"/>
              <a:t>}</a:t>
            </a:r>
          </a:p>
        </p:txBody>
      </p:sp>
    </p:spTree>
    <p:extLst>
      <p:ext uri="{BB962C8B-B14F-4D97-AF65-F5344CB8AC3E}">
        <p14:creationId xmlns:p14="http://schemas.microsoft.com/office/powerpoint/2010/main" val="25517756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a:extLst>
              <a:ext uri="{FF2B5EF4-FFF2-40B4-BE49-F238E27FC236}">
                <a16:creationId xmlns:a16="http://schemas.microsoft.com/office/drawing/2014/main" id="{DF9546FB-A225-CF45-97BB-A5090F47F7AE}"/>
              </a:ext>
            </a:extLst>
          </p:cNvPr>
          <p:cNvSpPr>
            <a:spLocks noGrp="1" noChangeArrowheads="1"/>
          </p:cNvSpPr>
          <p:nvPr>
            <p:ph type="body" idx="1"/>
          </p:nvPr>
        </p:nvSpPr>
        <p:spPr/>
        <p:txBody>
          <a:bodyPr/>
          <a:lstStyle/>
          <a:p>
            <a:pPr eaLnBrk="1" hangingPunct="1"/>
            <a:r>
              <a:rPr lang="zh-CN" altLang="en-US" sz="2000" dirty="0"/>
              <a:t>（</a:t>
            </a:r>
            <a:r>
              <a:rPr lang="en-US" altLang="zh-CN" sz="2000" dirty="0"/>
              <a:t>2</a:t>
            </a:r>
            <a:r>
              <a:rPr lang="zh-CN" altLang="en-US" sz="2000" dirty="0"/>
              <a:t>）销毁二叉树。</a:t>
            </a:r>
          </a:p>
          <a:p>
            <a:pPr eaLnBrk="1" hangingPunct="1"/>
            <a:r>
              <a:rPr lang="en-US" altLang="zh-CN" sz="2000" dirty="0"/>
              <a:t>void </a:t>
            </a:r>
            <a:r>
              <a:rPr lang="en-US" altLang="zh-CN" sz="2000" dirty="0" err="1"/>
              <a:t>DestroyBitTree</a:t>
            </a:r>
            <a:r>
              <a:rPr lang="en-US" altLang="zh-CN" sz="2000" dirty="0"/>
              <a:t>(</a:t>
            </a:r>
            <a:r>
              <a:rPr lang="en-US" altLang="zh-CN" sz="2000" dirty="0" err="1"/>
              <a:t>BiTree</a:t>
            </a:r>
            <a:r>
              <a:rPr lang="en-US" altLang="zh-CN" sz="2000" dirty="0"/>
              <a:t> *T)</a:t>
            </a:r>
          </a:p>
          <a:p>
            <a:pPr eaLnBrk="1" hangingPunct="1"/>
            <a:r>
              <a:rPr lang="en-US" altLang="zh-CN" sz="2000" dirty="0"/>
              <a:t>{</a:t>
            </a:r>
          </a:p>
          <a:p>
            <a:pPr eaLnBrk="1" hangingPunct="1"/>
            <a:r>
              <a:rPr lang="en-US" altLang="zh-CN" sz="2000" dirty="0"/>
              <a:t>        if(*T) 				/*</a:t>
            </a:r>
            <a:r>
              <a:rPr lang="zh-CN" altLang="en-US" sz="2000" dirty="0"/>
              <a:t>如果是非空二叉树*</a:t>
            </a:r>
            <a:r>
              <a:rPr lang="en-US" altLang="zh-CN" sz="2000" dirty="0"/>
              <a:t>/</a:t>
            </a:r>
          </a:p>
          <a:p>
            <a:pPr eaLnBrk="1" hangingPunct="1"/>
            <a:r>
              <a:rPr lang="en-US" altLang="zh-CN" sz="2000" dirty="0"/>
              <a:t>        {</a:t>
            </a:r>
          </a:p>
          <a:p>
            <a:pPr eaLnBrk="1" hangingPunct="1"/>
            <a:r>
              <a:rPr lang="en-US" altLang="zh-CN" sz="2000" dirty="0"/>
              <a:t>               if((*T)-&gt;</a:t>
            </a:r>
            <a:r>
              <a:rPr lang="en-US" altLang="zh-CN" sz="2000" dirty="0" err="1"/>
              <a:t>lchild</a:t>
            </a:r>
            <a:r>
              <a:rPr lang="en-US" altLang="zh-CN" sz="2000" dirty="0"/>
              <a:t>)</a:t>
            </a:r>
          </a:p>
          <a:p>
            <a:pPr eaLnBrk="1" hangingPunct="1"/>
            <a:r>
              <a:rPr lang="en-US" altLang="zh-CN" sz="2000" dirty="0"/>
              <a:t>                    </a:t>
            </a:r>
            <a:r>
              <a:rPr lang="en-US" altLang="zh-CN" sz="2000" dirty="0" err="1"/>
              <a:t>DestroyBitTree</a:t>
            </a:r>
            <a:r>
              <a:rPr lang="en-US" altLang="zh-CN" sz="2000" dirty="0"/>
              <a:t>(&amp;((*T)-&gt;</a:t>
            </a:r>
            <a:r>
              <a:rPr lang="en-US" altLang="zh-CN" sz="2000" dirty="0" err="1"/>
              <a:t>lchild</a:t>
            </a:r>
            <a:r>
              <a:rPr lang="en-US" altLang="zh-CN" sz="2000" dirty="0"/>
              <a:t>));</a:t>
            </a:r>
          </a:p>
          <a:p>
            <a:pPr eaLnBrk="1" hangingPunct="1"/>
            <a:r>
              <a:rPr lang="en-US" altLang="zh-CN" sz="2000" dirty="0"/>
              <a:t>               if((*T)-&gt;</a:t>
            </a:r>
            <a:r>
              <a:rPr lang="en-US" altLang="zh-CN" sz="2000" dirty="0" err="1"/>
              <a:t>rchild</a:t>
            </a:r>
            <a:r>
              <a:rPr lang="en-US" altLang="zh-CN" sz="2000" dirty="0"/>
              <a:t>)</a:t>
            </a:r>
          </a:p>
          <a:p>
            <a:pPr eaLnBrk="1" hangingPunct="1"/>
            <a:r>
              <a:rPr lang="en-US" altLang="zh-CN" sz="2000" dirty="0"/>
              <a:t>                    </a:t>
            </a:r>
            <a:r>
              <a:rPr lang="en-US" altLang="zh-CN" sz="2000" dirty="0" err="1"/>
              <a:t>DestroyBitTree</a:t>
            </a:r>
            <a:r>
              <a:rPr lang="en-US" altLang="zh-CN" sz="2000" dirty="0"/>
              <a:t>(&amp;((*T)-&gt;</a:t>
            </a:r>
            <a:r>
              <a:rPr lang="en-US" altLang="zh-CN" sz="2000" dirty="0" err="1"/>
              <a:t>rchild</a:t>
            </a:r>
            <a:r>
              <a:rPr lang="en-US" altLang="zh-CN" sz="2000" dirty="0"/>
              <a:t>));</a:t>
            </a:r>
          </a:p>
          <a:p>
            <a:pPr eaLnBrk="1" hangingPunct="1"/>
            <a:r>
              <a:rPr lang="en-US" altLang="zh-CN" sz="2000" dirty="0"/>
              <a:t>               free(*T);</a:t>
            </a:r>
          </a:p>
          <a:p>
            <a:pPr eaLnBrk="1" hangingPunct="1"/>
            <a:r>
              <a:rPr lang="en-US" altLang="zh-CN" sz="2000" dirty="0"/>
              <a:t>               *T=NULL;</a:t>
            </a:r>
          </a:p>
          <a:p>
            <a:pPr eaLnBrk="1" hangingPunct="1"/>
            <a:r>
              <a:rPr lang="en-US" altLang="zh-CN" sz="2000" dirty="0"/>
              <a:t>          }</a:t>
            </a:r>
          </a:p>
          <a:p>
            <a:pPr eaLnBrk="1" hangingPunct="1"/>
            <a:r>
              <a:rPr lang="en-US" altLang="zh-CN" sz="2000" dirty="0"/>
              <a:t>}</a:t>
            </a:r>
          </a:p>
        </p:txBody>
      </p:sp>
      <p:sp>
        <p:nvSpPr>
          <p:cNvPr id="5" name="Rectangle 2">
            <a:extLst>
              <a:ext uri="{FF2B5EF4-FFF2-40B4-BE49-F238E27FC236}">
                <a16:creationId xmlns:a16="http://schemas.microsoft.com/office/drawing/2014/main" id="{4EB0C591-0B35-A047-B124-CFCB93D249E3}"/>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sz="2800" dirty="0"/>
              <a:t>基本运算</a:t>
            </a:r>
            <a:endParaRPr lang="zh-CN" altLang="en-US" sz="2800" dirty="0"/>
          </a:p>
        </p:txBody>
      </p:sp>
    </p:spTree>
    <p:extLst>
      <p:ext uri="{BB962C8B-B14F-4D97-AF65-F5344CB8AC3E}">
        <p14:creationId xmlns:p14="http://schemas.microsoft.com/office/powerpoint/2010/main" val="555033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a:extLst>
              <a:ext uri="{FF2B5EF4-FFF2-40B4-BE49-F238E27FC236}">
                <a16:creationId xmlns:a16="http://schemas.microsoft.com/office/drawing/2014/main" id="{ED175FD3-83F5-1A4A-B02F-B77CFFE20AE5}"/>
              </a:ext>
            </a:extLst>
          </p:cNvPr>
          <p:cNvSpPr>
            <a:spLocks noGrp="1" noChangeArrowheads="1"/>
          </p:cNvSpPr>
          <p:nvPr>
            <p:ph type="body" idx="1"/>
          </p:nvPr>
        </p:nvSpPr>
        <p:spPr/>
        <p:txBody>
          <a:bodyPr/>
          <a:lstStyle/>
          <a:p>
            <a:pPr eaLnBrk="1" hangingPunct="1">
              <a:lnSpc>
                <a:spcPct val="90000"/>
              </a:lnSpc>
            </a:pPr>
            <a:r>
              <a:rPr lang="zh-CN" altLang="en-US" sz="1800"/>
              <a:t>（</a:t>
            </a:r>
            <a:r>
              <a:rPr lang="en-US" altLang="zh-CN" sz="1800"/>
              <a:t>3</a:t>
            </a:r>
            <a:r>
              <a:rPr lang="zh-CN" altLang="en-US" sz="1800"/>
              <a:t>）创建二叉树。根据二叉树的递归定义，先生成二叉树的根结点，将元素值赋给结点的数据域，然后递归创建左子树和右子树。其中</a:t>
            </a:r>
            <a:r>
              <a:rPr lang="zh-CN" altLang="en-US" sz="1800">
                <a:latin typeface="Times New Roman" panose="02020603050405020304" pitchFamily="18" charset="0"/>
              </a:rPr>
              <a:t>’</a:t>
            </a:r>
            <a:r>
              <a:rPr lang="en-US" altLang="zh-CN" sz="1800"/>
              <a:t>#</a:t>
            </a:r>
            <a:r>
              <a:rPr lang="en-US" altLang="zh-CN" sz="1800">
                <a:latin typeface="Times New Roman" panose="02020603050405020304" pitchFamily="18" charset="0"/>
              </a:rPr>
              <a:t>’</a:t>
            </a:r>
            <a:r>
              <a:rPr lang="zh-CN" altLang="en-US" sz="1800"/>
              <a:t>表示空。</a:t>
            </a:r>
          </a:p>
          <a:p>
            <a:pPr eaLnBrk="1" hangingPunct="1">
              <a:lnSpc>
                <a:spcPct val="90000"/>
              </a:lnSpc>
            </a:pPr>
            <a:r>
              <a:rPr lang="zh-CN" altLang="en-US" sz="1800"/>
              <a:t>    </a:t>
            </a:r>
            <a:r>
              <a:rPr lang="en-US" altLang="zh-CN" sz="1800"/>
              <a:t>void CreateBitTree(BiTree *T)</a:t>
            </a:r>
          </a:p>
          <a:p>
            <a:pPr eaLnBrk="1" hangingPunct="1">
              <a:lnSpc>
                <a:spcPct val="90000"/>
              </a:lnSpc>
            </a:pPr>
            <a:r>
              <a:rPr lang="en-US" altLang="zh-CN" sz="1800"/>
              <a:t>   { </a:t>
            </a:r>
          </a:p>
          <a:p>
            <a:pPr eaLnBrk="1" hangingPunct="1">
              <a:lnSpc>
                <a:spcPct val="90000"/>
              </a:lnSpc>
            </a:pPr>
            <a:r>
              <a:rPr lang="en-US" altLang="zh-CN" sz="1800"/>
              <a:t>       DataType ch;</a:t>
            </a:r>
          </a:p>
          <a:p>
            <a:pPr eaLnBrk="1" hangingPunct="1">
              <a:lnSpc>
                <a:spcPct val="90000"/>
              </a:lnSpc>
            </a:pPr>
            <a:r>
              <a:rPr lang="en-US" altLang="zh-CN" sz="1800"/>
              <a:t>       scanf(</a:t>
            </a:r>
            <a:r>
              <a:rPr lang="en-US" altLang="zh-CN" sz="1800">
                <a:latin typeface="Times New Roman" panose="02020603050405020304" pitchFamily="18" charset="0"/>
              </a:rPr>
              <a:t>“</a:t>
            </a:r>
            <a:r>
              <a:rPr lang="en-US" altLang="zh-CN" sz="1800"/>
              <a:t>%c</a:t>
            </a:r>
            <a:r>
              <a:rPr lang="en-US" altLang="zh-CN" sz="1800">
                <a:latin typeface="Times New Roman" panose="02020603050405020304" pitchFamily="18" charset="0"/>
              </a:rPr>
              <a:t>”</a:t>
            </a:r>
            <a:r>
              <a:rPr lang="en-US" altLang="zh-CN" sz="1800"/>
              <a:t>,&amp;ch);</a:t>
            </a:r>
          </a:p>
          <a:p>
            <a:pPr eaLnBrk="1" hangingPunct="1">
              <a:lnSpc>
                <a:spcPct val="90000"/>
              </a:lnSpc>
            </a:pPr>
            <a:r>
              <a:rPr lang="en-US" altLang="zh-CN" sz="1800"/>
              <a:t>       if(ch==</a:t>
            </a:r>
            <a:r>
              <a:rPr lang="en-US" altLang="zh-CN" sz="1800">
                <a:latin typeface="Times New Roman" panose="02020603050405020304" pitchFamily="18" charset="0"/>
              </a:rPr>
              <a:t>’</a:t>
            </a:r>
            <a:r>
              <a:rPr lang="en-US" altLang="zh-CN" sz="1800"/>
              <a:t>#</a:t>
            </a:r>
            <a:r>
              <a:rPr lang="en-US" altLang="zh-CN" sz="1800">
                <a:latin typeface="Times New Roman" panose="02020603050405020304" pitchFamily="18" charset="0"/>
              </a:rPr>
              <a:t>’</a:t>
            </a:r>
            <a:r>
              <a:rPr lang="en-US" altLang="zh-CN" sz="1800"/>
              <a:t>) </a:t>
            </a:r>
          </a:p>
          <a:p>
            <a:pPr eaLnBrk="1" hangingPunct="1">
              <a:lnSpc>
                <a:spcPct val="90000"/>
              </a:lnSpc>
            </a:pPr>
            <a:r>
              <a:rPr lang="en-US" altLang="zh-CN" sz="1800"/>
              <a:t>           *T=NULL;</a:t>
            </a:r>
          </a:p>
          <a:p>
            <a:pPr eaLnBrk="1" hangingPunct="1">
              <a:lnSpc>
                <a:spcPct val="90000"/>
              </a:lnSpc>
            </a:pPr>
            <a:r>
              <a:rPr lang="en-US" altLang="zh-CN" sz="1800"/>
              <a:t>       else</a:t>
            </a:r>
          </a:p>
          <a:p>
            <a:pPr eaLnBrk="1" hangingPunct="1">
              <a:lnSpc>
                <a:spcPct val="90000"/>
              </a:lnSpc>
            </a:pPr>
            <a:r>
              <a:rPr lang="en-US" altLang="zh-CN" sz="1800"/>
              <a:t>       {</a:t>
            </a:r>
          </a:p>
          <a:p>
            <a:pPr eaLnBrk="1" hangingPunct="1">
              <a:lnSpc>
                <a:spcPct val="90000"/>
              </a:lnSpc>
            </a:pPr>
            <a:r>
              <a:rPr lang="en-US" altLang="zh-CN" sz="1800"/>
              <a:t>            *T=(BiTree)malloc(sizeof(BitNode)); /*</a:t>
            </a:r>
            <a:r>
              <a:rPr lang="zh-CN" altLang="en-US" sz="1800"/>
              <a:t>生成根结点*</a:t>
            </a:r>
            <a:r>
              <a:rPr lang="en-US" altLang="zh-CN" sz="1800"/>
              <a:t>/</a:t>
            </a:r>
          </a:p>
          <a:p>
            <a:pPr eaLnBrk="1" hangingPunct="1">
              <a:lnSpc>
                <a:spcPct val="90000"/>
              </a:lnSpc>
            </a:pPr>
            <a:r>
              <a:rPr lang="en-US" altLang="zh-CN" sz="1800"/>
              <a:t>             if(!(*T))</a:t>
            </a:r>
          </a:p>
          <a:p>
            <a:pPr eaLnBrk="1" hangingPunct="1">
              <a:lnSpc>
                <a:spcPct val="90000"/>
              </a:lnSpc>
            </a:pPr>
            <a:r>
              <a:rPr lang="en-US" altLang="zh-CN" sz="1800"/>
              <a:t>                   exit(-1);</a:t>
            </a:r>
          </a:p>
          <a:p>
            <a:pPr eaLnBrk="1" hangingPunct="1">
              <a:lnSpc>
                <a:spcPct val="90000"/>
              </a:lnSpc>
            </a:pPr>
            <a:r>
              <a:rPr lang="en-US" altLang="zh-CN" sz="1800"/>
              <a:t>             (*T)-&gt;data=ch;</a:t>
            </a:r>
          </a:p>
          <a:p>
            <a:pPr eaLnBrk="1" hangingPunct="1">
              <a:lnSpc>
                <a:spcPct val="90000"/>
              </a:lnSpc>
            </a:pPr>
            <a:r>
              <a:rPr lang="en-US" altLang="zh-CN" sz="1800"/>
              <a:t>             CreateBitTree(&amp;((*T)-&gt;lchild)); 	/*</a:t>
            </a:r>
            <a:r>
              <a:rPr lang="zh-CN" altLang="en-US" sz="1800"/>
              <a:t>构造左子树*</a:t>
            </a:r>
            <a:r>
              <a:rPr lang="en-US" altLang="zh-CN" sz="1800"/>
              <a:t>/</a:t>
            </a:r>
          </a:p>
          <a:p>
            <a:pPr eaLnBrk="1" hangingPunct="1">
              <a:lnSpc>
                <a:spcPct val="90000"/>
              </a:lnSpc>
            </a:pPr>
            <a:r>
              <a:rPr lang="en-US" altLang="zh-CN" sz="1800"/>
              <a:t>             CreateBitTree(&amp;((*T)-&gt;rchild)); 	/*</a:t>
            </a:r>
            <a:r>
              <a:rPr lang="zh-CN" altLang="en-US" sz="1800"/>
              <a:t>构造右子树*</a:t>
            </a:r>
            <a:r>
              <a:rPr lang="en-US" altLang="zh-CN" sz="1800"/>
              <a:t>/</a:t>
            </a:r>
          </a:p>
          <a:p>
            <a:pPr eaLnBrk="1" hangingPunct="1">
              <a:lnSpc>
                <a:spcPct val="90000"/>
              </a:lnSpc>
            </a:pPr>
            <a:r>
              <a:rPr lang="en-US" altLang="zh-CN" sz="1800"/>
              <a:t>       }</a:t>
            </a:r>
          </a:p>
          <a:p>
            <a:pPr eaLnBrk="1" hangingPunct="1">
              <a:lnSpc>
                <a:spcPct val="90000"/>
              </a:lnSpc>
            </a:pPr>
            <a:r>
              <a:rPr lang="en-US" altLang="zh-CN" sz="1800"/>
              <a:t>   }</a:t>
            </a:r>
          </a:p>
        </p:txBody>
      </p:sp>
      <p:sp>
        <p:nvSpPr>
          <p:cNvPr id="5" name="Rectangle 2">
            <a:extLst>
              <a:ext uri="{FF2B5EF4-FFF2-40B4-BE49-F238E27FC236}">
                <a16:creationId xmlns:a16="http://schemas.microsoft.com/office/drawing/2014/main" id="{30BA20E0-5BA3-FD46-9A0A-EF81991D5EDA}"/>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sz="2800" dirty="0"/>
              <a:t>基本运算</a:t>
            </a:r>
            <a:endParaRPr lang="zh-CN" altLang="en-US" sz="2800" dirty="0"/>
          </a:p>
        </p:txBody>
      </p:sp>
    </p:spTree>
    <p:extLst>
      <p:ext uri="{BB962C8B-B14F-4D97-AF65-F5344CB8AC3E}">
        <p14:creationId xmlns:p14="http://schemas.microsoft.com/office/powerpoint/2010/main" val="3961259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888" name="Object 8">
            <a:extLst>
              <a:ext uri="{FF2B5EF4-FFF2-40B4-BE49-F238E27FC236}">
                <a16:creationId xmlns:a16="http://schemas.microsoft.com/office/drawing/2014/main" id="{57C8C8FB-E6C6-7E48-869F-1982BF11C09D}"/>
              </a:ext>
            </a:extLst>
          </p:cNvPr>
          <p:cNvGraphicFramePr>
            <a:graphicFrameLocks/>
          </p:cNvGraphicFramePr>
          <p:nvPr/>
        </p:nvGraphicFramePr>
        <p:xfrm>
          <a:off x="2200275" y="2095500"/>
          <a:ext cx="5943600" cy="3297238"/>
        </p:xfrm>
        <a:graphic>
          <a:graphicData uri="http://schemas.openxmlformats.org/presentationml/2006/ole">
            <mc:AlternateContent xmlns:mc="http://schemas.openxmlformats.org/markup-compatibility/2006">
              <mc:Choice xmlns:v="urn:schemas-microsoft-com:vml" Requires="v">
                <p:oleObj spid="_x0000_s17482" r:id="rId3" imgW="14020800" imgH="7480300" progId="Visio.Drawing.5">
                  <p:embed/>
                </p:oleObj>
              </mc:Choice>
              <mc:Fallback>
                <p:oleObj r:id="rId3" imgW="14020800" imgH="7480300" progId="Visio.Drawing.5">
                  <p:embed/>
                  <p:pic>
                    <p:nvPicPr>
                      <p:cNvPr id="0"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0275" y="2095500"/>
                        <a:ext cx="5943600" cy="32972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889" name="Object 9">
            <a:extLst>
              <a:ext uri="{FF2B5EF4-FFF2-40B4-BE49-F238E27FC236}">
                <a16:creationId xmlns:a16="http://schemas.microsoft.com/office/drawing/2014/main" id="{0FAE2925-A796-3C43-A835-8BB3936354B8}"/>
              </a:ext>
            </a:extLst>
          </p:cNvPr>
          <p:cNvGraphicFramePr>
            <a:graphicFrameLocks/>
          </p:cNvGraphicFramePr>
          <p:nvPr/>
        </p:nvGraphicFramePr>
        <p:xfrm>
          <a:off x="960438" y="2095500"/>
          <a:ext cx="576262" cy="576263"/>
        </p:xfrm>
        <a:graphic>
          <a:graphicData uri="http://schemas.openxmlformats.org/presentationml/2006/ole">
            <mc:AlternateContent xmlns:mc="http://schemas.openxmlformats.org/markup-compatibility/2006">
              <mc:Choice xmlns:v="urn:schemas-microsoft-com:vml" Requires="v">
                <p:oleObj spid="_x0000_s17483" r:id="rId5" imgW="2070100" imgH="2070100" progId="Visio.Drawing.5">
                  <p:embed/>
                </p:oleObj>
              </mc:Choice>
              <mc:Fallback>
                <p:oleObj r:id="rId5" imgW="2070100" imgH="2070100" progId="Visio.Drawing.5">
                  <p:embed/>
                  <p:pic>
                    <p:nvPicPr>
                      <p:cNvPr id="0" name="Object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438" y="2095500"/>
                        <a:ext cx="576262" cy="576263"/>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90890" name="Text Box 10">
            <a:extLst>
              <a:ext uri="{FF2B5EF4-FFF2-40B4-BE49-F238E27FC236}">
                <a16:creationId xmlns:a16="http://schemas.microsoft.com/office/drawing/2014/main" id="{EBE13058-0B42-415D-8C8B-7C3D5ABF7CE1}"/>
              </a:ext>
            </a:extLst>
          </p:cNvPr>
          <p:cNvSpPr txBox="1">
            <a:spLocks noChangeArrowheads="1"/>
          </p:cNvSpPr>
          <p:nvPr/>
        </p:nvSpPr>
        <p:spPr bwMode="auto">
          <a:xfrm>
            <a:off x="852488" y="1174750"/>
            <a:ext cx="3125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ea typeface="微软雅黑" panose="020B0503020204020204" pitchFamily="34" charset="-122"/>
                <a:sym typeface="+mn-lt"/>
              </a:rPr>
              <a:t>树是</a:t>
            </a:r>
            <a:r>
              <a:rPr lang="en-US" altLang="zh-CN" sz="2400" b="0">
                <a:ea typeface="微软雅黑" panose="020B0503020204020204" pitchFamily="34" charset="-122"/>
                <a:sym typeface="+mn-lt"/>
              </a:rPr>
              <a:t>n</a:t>
            </a:r>
            <a:r>
              <a:rPr lang="zh-CN" altLang="en-US" sz="2400" b="0">
                <a:ea typeface="微软雅黑" panose="020B0503020204020204" pitchFamily="34" charset="-122"/>
                <a:sym typeface="+mn-lt"/>
              </a:rPr>
              <a:t>个结点的有限集</a:t>
            </a:r>
          </a:p>
        </p:txBody>
      </p:sp>
      <p:sp>
        <p:nvSpPr>
          <p:cNvPr id="890891" name="Rectangle 11">
            <a:extLst>
              <a:ext uri="{FF2B5EF4-FFF2-40B4-BE49-F238E27FC236}">
                <a16:creationId xmlns:a16="http://schemas.microsoft.com/office/drawing/2014/main" id="{190AFD02-611B-4FB0-8A12-244A4CA45C8C}"/>
              </a:ext>
            </a:extLst>
          </p:cNvPr>
          <p:cNvSpPr>
            <a:spLocks noChangeArrowheads="1"/>
          </p:cNvSpPr>
          <p:nvPr/>
        </p:nvSpPr>
        <p:spPr bwMode="auto">
          <a:xfrm>
            <a:off x="4562475" y="2095500"/>
            <a:ext cx="823913" cy="5334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2" name="Rectangle 12">
            <a:extLst>
              <a:ext uri="{FF2B5EF4-FFF2-40B4-BE49-F238E27FC236}">
                <a16:creationId xmlns:a16="http://schemas.microsoft.com/office/drawing/2014/main" id="{CCDA0792-1797-4EE3-9485-2078E8DF08C7}"/>
              </a:ext>
            </a:extLst>
          </p:cNvPr>
          <p:cNvSpPr>
            <a:spLocks noChangeArrowheads="1"/>
          </p:cNvSpPr>
          <p:nvPr/>
        </p:nvSpPr>
        <p:spPr bwMode="auto">
          <a:xfrm>
            <a:off x="2200275" y="2705100"/>
            <a:ext cx="2133600" cy="2687638"/>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3" name="Rectangle 13">
            <a:extLst>
              <a:ext uri="{FF2B5EF4-FFF2-40B4-BE49-F238E27FC236}">
                <a16:creationId xmlns:a16="http://schemas.microsoft.com/office/drawing/2014/main" id="{320D7747-969C-4C92-9642-8EDBF60143AB}"/>
              </a:ext>
            </a:extLst>
          </p:cNvPr>
          <p:cNvSpPr>
            <a:spLocks noChangeArrowheads="1"/>
          </p:cNvSpPr>
          <p:nvPr/>
        </p:nvSpPr>
        <p:spPr bwMode="auto">
          <a:xfrm>
            <a:off x="5705475" y="2705100"/>
            <a:ext cx="2438400" cy="2687638"/>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4" name="Rectangle 14">
            <a:extLst>
              <a:ext uri="{FF2B5EF4-FFF2-40B4-BE49-F238E27FC236}">
                <a16:creationId xmlns:a16="http://schemas.microsoft.com/office/drawing/2014/main" id="{4B7096A8-6F1C-45AF-BCA3-D15649197D49}"/>
              </a:ext>
            </a:extLst>
          </p:cNvPr>
          <p:cNvSpPr>
            <a:spLocks noChangeArrowheads="1"/>
          </p:cNvSpPr>
          <p:nvPr/>
        </p:nvSpPr>
        <p:spPr bwMode="auto">
          <a:xfrm>
            <a:off x="4562475" y="2705100"/>
            <a:ext cx="823913" cy="2687638"/>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5" name="Rectangle 15">
            <a:extLst>
              <a:ext uri="{FF2B5EF4-FFF2-40B4-BE49-F238E27FC236}">
                <a16:creationId xmlns:a16="http://schemas.microsoft.com/office/drawing/2014/main" id="{4B390919-180F-4AFB-A9F7-9C33C805C562}"/>
              </a:ext>
            </a:extLst>
          </p:cNvPr>
          <p:cNvSpPr>
            <a:spLocks noChangeArrowheads="1"/>
          </p:cNvSpPr>
          <p:nvPr/>
        </p:nvSpPr>
        <p:spPr bwMode="auto">
          <a:xfrm>
            <a:off x="2809875" y="2857500"/>
            <a:ext cx="990600" cy="762000"/>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6" name="Rectangle 16">
            <a:extLst>
              <a:ext uri="{FF2B5EF4-FFF2-40B4-BE49-F238E27FC236}">
                <a16:creationId xmlns:a16="http://schemas.microsoft.com/office/drawing/2014/main" id="{64A8BB73-908B-48E8-9F7E-76985DB91A7C}"/>
              </a:ext>
            </a:extLst>
          </p:cNvPr>
          <p:cNvSpPr>
            <a:spLocks noChangeArrowheads="1"/>
          </p:cNvSpPr>
          <p:nvPr/>
        </p:nvSpPr>
        <p:spPr bwMode="auto">
          <a:xfrm>
            <a:off x="2200275" y="3848100"/>
            <a:ext cx="1295400" cy="1544638"/>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7" name="Rectangle 17">
            <a:extLst>
              <a:ext uri="{FF2B5EF4-FFF2-40B4-BE49-F238E27FC236}">
                <a16:creationId xmlns:a16="http://schemas.microsoft.com/office/drawing/2014/main" id="{544CD43E-F2C5-4448-A534-D4299D560EC8}"/>
              </a:ext>
            </a:extLst>
          </p:cNvPr>
          <p:cNvSpPr>
            <a:spLocks noChangeArrowheads="1"/>
          </p:cNvSpPr>
          <p:nvPr/>
        </p:nvSpPr>
        <p:spPr bwMode="auto">
          <a:xfrm>
            <a:off x="3571875" y="3848100"/>
            <a:ext cx="609600" cy="762000"/>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8" name="Text Box 18">
            <a:extLst>
              <a:ext uri="{FF2B5EF4-FFF2-40B4-BE49-F238E27FC236}">
                <a16:creationId xmlns:a16="http://schemas.microsoft.com/office/drawing/2014/main" id="{1588D1B6-8A86-47D7-829F-71D4C0CDD1E3}"/>
              </a:ext>
            </a:extLst>
          </p:cNvPr>
          <p:cNvSpPr txBox="1">
            <a:spLocks noChangeArrowheads="1"/>
          </p:cNvSpPr>
          <p:nvPr/>
        </p:nvSpPr>
        <p:spPr bwMode="auto">
          <a:xfrm>
            <a:off x="2962275" y="560387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latin typeface="+mn-lt"/>
                <a:ea typeface="+mn-ea"/>
                <a:cs typeface="+mn-ea"/>
                <a:sym typeface="+mn-lt"/>
              </a:rPr>
              <a:t>T</a:t>
            </a:r>
            <a:r>
              <a:rPr lang="en-US" altLang="zh-CN" sz="3200" b="0" baseline="-25000">
                <a:latin typeface="+mn-lt"/>
                <a:ea typeface="+mn-ea"/>
                <a:cs typeface="+mn-ea"/>
                <a:sym typeface="+mn-lt"/>
              </a:rPr>
              <a:t>1</a:t>
            </a:r>
          </a:p>
        </p:txBody>
      </p:sp>
      <p:sp>
        <p:nvSpPr>
          <p:cNvPr id="890899" name="Text Box 19">
            <a:extLst>
              <a:ext uri="{FF2B5EF4-FFF2-40B4-BE49-F238E27FC236}">
                <a16:creationId xmlns:a16="http://schemas.microsoft.com/office/drawing/2014/main" id="{968A78BD-1341-44B8-8AF4-09006D0C32C5}"/>
              </a:ext>
            </a:extLst>
          </p:cNvPr>
          <p:cNvSpPr txBox="1">
            <a:spLocks noChangeArrowheads="1"/>
          </p:cNvSpPr>
          <p:nvPr/>
        </p:nvSpPr>
        <p:spPr bwMode="auto">
          <a:xfrm>
            <a:off x="4791075" y="560387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latin typeface="+mn-lt"/>
                <a:ea typeface="+mn-ea"/>
                <a:cs typeface="+mn-ea"/>
                <a:sym typeface="+mn-lt"/>
              </a:rPr>
              <a:t>T</a:t>
            </a:r>
            <a:r>
              <a:rPr lang="en-US" altLang="zh-CN" sz="3200" b="0" baseline="-25000">
                <a:latin typeface="+mn-lt"/>
                <a:ea typeface="+mn-ea"/>
                <a:cs typeface="+mn-ea"/>
                <a:sym typeface="+mn-lt"/>
              </a:rPr>
              <a:t>2</a:t>
            </a:r>
          </a:p>
        </p:txBody>
      </p:sp>
      <p:sp>
        <p:nvSpPr>
          <p:cNvPr id="890900" name="Text Box 20">
            <a:extLst>
              <a:ext uri="{FF2B5EF4-FFF2-40B4-BE49-F238E27FC236}">
                <a16:creationId xmlns:a16="http://schemas.microsoft.com/office/drawing/2014/main" id="{A31004AA-25C9-4EC6-9EAC-238BB9CCBAA0}"/>
              </a:ext>
            </a:extLst>
          </p:cNvPr>
          <p:cNvSpPr txBox="1">
            <a:spLocks noChangeArrowheads="1"/>
          </p:cNvSpPr>
          <p:nvPr/>
        </p:nvSpPr>
        <p:spPr bwMode="auto">
          <a:xfrm>
            <a:off x="6848475" y="560387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latin typeface="+mn-lt"/>
                <a:ea typeface="+mn-ea"/>
                <a:cs typeface="+mn-ea"/>
                <a:sym typeface="+mn-lt"/>
              </a:rPr>
              <a:t>T</a:t>
            </a:r>
            <a:r>
              <a:rPr lang="en-US" altLang="zh-CN" sz="3200" b="0" baseline="-25000">
                <a:latin typeface="+mn-lt"/>
                <a:ea typeface="+mn-ea"/>
                <a:cs typeface="+mn-ea"/>
                <a:sym typeface="+mn-lt"/>
              </a:rPr>
              <a:t>3</a:t>
            </a:r>
          </a:p>
        </p:txBody>
      </p:sp>
      <p:sp>
        <p:nvSpPr>
          <p:cNvPr id="16" name="Rectangle 16">
            <a:extLst>
              <a:ext uri="{FF2B5EF4-FFF2-40B4-BE49-F238E27FC236}">
                <a16:creationId xmlns:a16="http://schemas.microsoft.com/office/drawing/2014/main" id="{3EDCECAB-7D12-4254-A44C-9DFAD7498128}"/>
              </a:ext>
            </a:extLst>
          </p:cNvPr>
          <p:cNvSpPr>
            <a:spLocks noChangeArrowheads="1"/>
          </p:cNvSpPr>
          <p:nvPr/>
        </p:nvSpPr>
        <p:spPr bwMode="auto">
          <a:xfrm>
            <a:off x="920750" y="223838"/>
            <a:ext cx="24606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08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890889"/>
                                        </p:tgtEl>
                                        <p:attrNameLst>
                                          <p:attrName>style.visibility</p:attrName>
                                        </p:attrNameLst>
                                      </p:cBhvr>
                                      <p:to>
                                        <p:strVal val="visible"/>
                                      </p:to>
                                    </p:set>
                                    <p:anim calcmode="lin" valueType="num">
                                      <p:cBhvr additive="base">
                                        <p:cTn id="11" dur="500" fill="hold"/>
                                        <p:tgtEl>
                                          <p:spTgt spid="890889"/>
                                        </p:tgtEl>
                                        <p:attrNameLst>
                                          <p:attrName>ppt_x</p:attrName>
                                        </p:attrNameLst>
                                      </p:cBhvr>
                                      <p:tavLst>
                                        <p:tav tm="0">
                                          <p:val>
                                            <p:strVal val="0-#ppt_w/2"/>
                                          </p:val>
                                        </p:tav>
                                        <p:tav tm="100000">
                                          <p:val>
                                            <p:strVal val="#ppt_x"/>
                                          </p:val>
                                        </p:tav>
                                      </p:tavLst>
                                    </p:anim>
                                    <p:anim calcmode="lin" valueType="num">
                                      <p:cBhvr additive="base">
                                        <p:cTn id="12" dur="500" fill="hold"/>
                                        <p:tgtEl>
                                          <p:spTgt spid="890889"/>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890888"/>
                                        </p:tgtEl>
                                        <p:attrNameLst>
                                          <p:attrName>style.visibility</p:attrName>
                                        </p:attrNameLst>
                                      </p:cBhvr>
                                      <p:to>
                                        <p:strVal val="visible"/>
                                      </p:to>
                                    </p:set>
                                    <p:anim calcmode="lin" valueType="num">
                                      <p:cBhvr additive="base">
                                        <p:cTn id="17" dur="500" fill="hold"/>
                                        <p:tgtEl>
                                          <p:spTgt spid="890888"/>
                                        </p:tgtEl>
                                        <p:attrNameLst>
                                          <p:attrName>ppt_x</p:attrName>
                                        </p:attrNameLst>
                                      </p:cBhvr>
                                      <p:tavLst>
                                        <p:tav tm="0">
                                          <p:val>
                                            <p:strVal val="1+#ppt_w/2"/>
                                          </p:val>
                                        </p:tav>
                                        <p:tav tm="100000">
                                          <p:val>
                                            <p:strVal val="#ppt_x"/>
                                          </p:val>
                                        </p:tav>
                                      </p:tavLst>
                                    </p:anim>
                                    <p:anim calcmode="lin" valueType="num">
                                      <p:cBhvr additive="base">
                                        <p:cTn id="18" dur="500" fill="hold"/>
                                        <p:tgtEl>
                                          <p:spTgt spid="89088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890891"/>
                                        </p:tgtEl>
                                        <p:attrNameLst>
                                          <p:attrName>style.visibility</p:attrName>
                                        </p:attrNameLst>
                                      </p:cBhvr>
                                      <p:to>
                                        <p:strVal val="visible"/>
                                      </p:to>
                                    </p:set>
                                    <p:animEffect transition="in" filter="barn(outHorizontal)">
                                      <p:cBhvr>
                                        <p:cTn id="23" dur="500"/>
                                        <p:tgtEl>
                                          <p:spTgt spid="89089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42" fill="hold" grpId="0" nodeType="clickEffect">
                                  <p:stCondLst>
                                    <p:cond delay="0"/>
                                  </p:stCondLst>
                                  <p:childTnLst>
                                    <p:set>
                                      <p:cBhvr>
                                        <p:cTn id="27" dur="1" fill="hold">
                                          <p:stCondLst>
                                            <p:cond delay="0"/>
                                          </p:stCondLst>
                                        </p:cTn>
                                        <p:tgtEl>
                                          <p:spTgt spid="890892"/>
                                        </p:tgtEl>
                                        <p:attrNameLst>
                                          <p:attrName>style.visibility</p:attrName>
                                        </p:attrNameLst>
                                      </p:cBhvr>
                                      <p:to>
                                        <p:strVal val="visible"/>
                                      </p:to>
                                    </p:set>
                                    <p:animEffect transition="in" filter="barn(outHorizontal)">
                                      <p:cBhvr>
                                        <p:cTn id="28" dur="500"/>
                                        <p:tgtEl>
                                          <p:spTgt spid="890892"/>
                                        </p:tgtEl>
                                      </p:cBhvr>
                                    </p:animEffect>
                                  </p:childTnLst>
                                </p:cTn>
                              </p:par>
                            </p:childTnLst>
                          </p:cTn>
                        </p:par>
                        <p:par>
                          <p:cTn id="29" fill="hold" nodeType="afterGroup">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890898"/>
                                        </p:tgtEl>
                                        <p:attrNameLst>
                                          <p:attrName>style.visibility</p:attrName>
                                        </p:attrNameLst>
                                      </p:cBhvr>
                                      <p:to>
                                        <p:strVal val="visible"/>
                                      </p:to>
                                    </p:set>
                                  </p:childTnLst>
                                </p:cTn>
                              </p:par>
                            </p:childTnLst>
                          </p:cTn>
                        </p:par>
                        <p:par>
                          <p:cTn id="32" fill="hold" nodeType="afterGroup">
                            <p:stCondLst>
                              <p:cond delay="1000"/>
                            </p:stCondLst>
                            <p:childTnLst>
                              <p:par>
                                <p:cTn id="33" presetID="16" presetClass="entr" presetSubtype="42" fill="hold" grpId="0" nodeType="afterEffect">
                                  <p:stCondLst>
                                    <p:cond delay="0"/>
                                  </p:stCondLst>
                                  <p:childTnLst>
                                    <p:set>
                                      <p:cBhvr>
                                        <p:cTn id="34" dur="1" fill="hold">
                                          <p:stCondLst>
                                            <p:cond delay="0"/>
                                          </p:stCondLst>
                                        </p:cTn>
                                        <p:tgtEl>
                                          <p:spTgt spid="890894"/>
                                        </p:tgtEl>
                                        <p:attrNameLst>
                                          <p:attrName>style.visibility</p:attrName>
                                        </p:attrNameLst>
                                      </p:cBhvr>
                                      <p:to>
                                        <p:strVal val="visible"/>
                                      </p:to>
                                    </p:set>
                                    <p:animEffect transition="in" filter="barn(outHorizontal)">
                                      <p:cBhvr>
                                        <p:cTn id="35" dur="500"/>
                                        <p:tgtEl>
                                          <p:spTgt spid="890894"/>
                                        </p:tgtEl>
                                      </p:cBhvr>
                                    </p:animEffect>
                                  </p:childTnLst>
                                </p:cTn>
                              </p:par>
                            </p:childTnLst>
                          </p:cTn>
                        </p:par>
                        <p:par>
                          <p:cTn id="36" fill="hold" nodeType="afterGroup">
                            <p:stCondLst>
                              <p:cond delay="1500"/>
                            </p:stCondLst>
                            <p:childTnLst>
                              <p:par>
                                <p:cTn id="37" presetID="1" presetClass="entr" presetSubtype="0" fill="hold" grpId="0" nodeType="afterEffect">
                                  <p:stCondLst>
                                    <p:cond delay="0"/>
                                  </p:stCondLst>
                                  <p:childTnLst>
                                    <p:set>
                                      <p:cBhvr>
                                        <p:cTn id="38" dur="1" fill="hold">
                                          <p:stCondLst>
                                            <p:cond delay="499"/>
                                          </p:stCondLst>
                                        </p:cTn>
                                        <p:tgtEl>
                                          <p:spTgt spid="890899"/>
                                        </p:tgtEl>
                                        <p:attrNameLst>
                                          <p:attrName>style.visibility</p:attrName>
                                        </p:attrNameLst>
                                      </p:cBhvr>
                                      <p:to>
                                        <p:strVal val="visible"/>
                                      </p:to>
                                    </p:set>
                                  </p:childTnLst>
                                </p:cTn>
                              </p:par>
                            </p:childTnLst>
                          </p:cTn>
                        </p:par>
                        <p:par>
                          <p:cTn id="39" fill="hold" nodeType="afterGroup">
                            <p:stCondLst>
                              <p:cond delay="2000"/>
                            </p:stCondLst>
                            <p:childTnLst>
                              <p:par>
                                <p:cTn id="40" presetID="16" presetClass="entr" presetSubtype="42" fill="hold" grpId="0" nodeType="afterEffect">
                                  <p:stCondLst>
                                    <p:cond delay="0"/>
                                  </p:stCondLst>
                                  <p:childTnLst>
                                    <p:set>
                                      <p:cBhvr>
                                        <p:cTn id="41" dur="1" fill="hold">
                                          <p:stCondLst>
                                            <p:cond delay="0"/>
                                          </p:stCondLst>
                                        </p:cTn>
                                        <p:tgtEl>
                                          <p:spTgt spid="890893"/>
                                        </p:tgtEl>
                                        <p:attrNameLst>
                                          <p:attrName>style.visibility</p:attrName>
                                        </p:attrNameLst>
                                      </p:cBhvr>
                                      <p:to>
                                        <p:strVal val="visible"/>
                                      </p:to>
                                    </p:set>
                                    <p:animEffect transition="in" filter="barn(outHorizontal)">
                                      <p:cBhvr>
                                        <p:cTn id="42" dur="500"/>
                                        <p:tgtEl>
                                          <p:spTgt spid="890893"/>
                                        </p:tgtEl>
                                      </p:cBhvr>
                                    </p:animEffect>
                                  </p:childTnLst>
                                </p:cTn>
                              </p:par>
                            </p:childTnLst>
                          </p:cTn>
                        </p:par>
                        <p:par>
                          <p:cTn id="43" fill="hold" nodeType="afterGroup">
                            <p:stCondLst>
                              <p:cond delay="2500"/>
                            </p:stCondLst>
                            <p:childTnLst>
                              <p:par>
                                <p:cTn id="44" presetID="1" presetClass="entr" presetSubtype="0" fill="hold" grpId="0" nodeType="afterEffect">
                                  <p:stCondLst>
                                    <p:cond delay="0"/>
                                  </p:stCondLst>
                                  <p:childTnLst>
                                    <p:set>
                                      <p:cBhvr>
                                        <p:cTn id="45" dur="1" fill="hold">
                                          <p:stCondLst>
                                            <p:cond delay="499"/>
                                          </p:stCondLst>
                                        </p:cTn>
                                        <p:tgtEl>
                                          <p:spTgt spid="890900"/>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6" presetClass="entr" presetSubtype="42" fill="hold" grpId="0" nodeType="clickEffect">
                                  <p:stCondLst>
                                    <p:cond delay="0"/>
                                  </p:stCondLst>
                                  <p:childTnLst>
                                    <p:set>
                                      <p:cBhvr>
                                        <p:cTn id="49" dur="1" fill="hold">
                                          <p:stCondLst>
                                            <p:cond delay="0"/>
                                          </p:stCondLst>
                                        </p:cTn>
                                        <p:tgtEl>
                                          <p:spTgt spid="890895"/>
                                        </p:tgtEl>
                                        <p:attrNameLst>
                                          <p:attrName>style.visibility</p:attrName>
                                        </p:attrNameLst>
                                      </p:cBhvr>
                                      <p:to>
                                        <p:strVal val="visible"/>
                                      </p:to>
                                    </p:set>
                                    <p:animEffect transition="in" filter="barn(outHorizontal)">
                                      <p:cBhvr>
                                        <p:cTn id="50" dur="500"/>
                                        <p:tgtEl>
                                          <p:spTgt spid="89089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6" presetClass="entr" presetSubtype="42" fill="hold" grpId="0" nodeType="clickEffect">
                                  <p:stCondLst>
                                    <p:cond delay="0"/>
                                  </p:stCondLst>
                                  <p:childTnLst>
                                    <p:set>
                                      <p:cBhvr>
                                        <p:cTn id="54" dur="1" fill="hold">
                                          <p:stCondLst>
                                            <p:cond delay="0"/>
                                          </p:stCondLst>
                                        </p:cTn>
                                        <p:tgtEl>
                                          <p:spTgt spid="890896"/>
                                        </p:tgtEl>
                                        <p:attrNameLst>
                                          <p:attrName>style.visibility</p:attrName>
                                        </p:attrNameLst>
                                      </p:cBhvr>
                                      <p:to>
                                        <p:strVal val="visible"/>
                                      </p:to>
                                    </p:set>
                                    <p:animEffect transition="in" filter="barn(outHorizontal)">
                                      <p:cBhvr>
                                        <p:cTn id="55" dur="500"/>
                                        <p:tgtEl>
                                          <p:spTgt spid="89089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6" presetClass="entr" presetSubtype="42" fill="hold" grpId="0" nodeType="clickEffect">
                                  <p:stCondLst>
                                    <p:cond delay="0"/>
                                  </p:stCondLst>
                                  <p:childTnLst>
                                    <p:set>
                                      <p:cBhvr>
                                        <p:cTn id="59" dur="1" fill="hold">
                                          <p:stCondLst>
                                            <p:cond delay="0"/>
                                          </p:stCondLst>
                                        </p:cTn>
                                        <p:tgtEl>
                                          <p:spTgt spid="890897"/>
                                        </p:tgtEl>
                                        <p:attrNameLst>
                                          <p:attrName>style.visibility</p:attrName>
                                        </p:attrNameLst>
                                      </p:cBhvr>
                                      <p:to>
                                        <p:strVal val="visible"/>
                                      </p:to>
                                    </p:set>
                                    <p:animEffect transition="in" filter="barn(outHorizontal)">
                                      <p:cBhvr>
                                        <p:cTn id="60" dur="500"/>
                                        <p:tgtEl>
                                          <p:spTgt spid="890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890" grpId="0"/>
      <p:bldP spid="890891" grpId="0" animBg="1"/>
      <p:bldP spid="890892" grpId="0" animBg="1"/>
      <p:bldP spid="890893" grpId="0" animBg="1"/>
      <p:bldP spid="890894" grpId="0" animBg="1"/>
      <p:bldP spid="890895" grpId="0" animBg="1"/>
      <p:bldP spid="890896" grpId="0" animBg="1"/>
      <p:bldP spid="890897" grpId="0" animBg="1"/>
      <p:bldP spid="890898" grpId="0"/>
      <p:bldP spid="890899" grpId="0"/>
      <p:bldP spid="89090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a:extLst>
              <a:ext uri="{FF2B5EF4-FFF2-40B4-BE49-F238E27FC236}">
                <a16:creationId xmlns:a16="http://schemas.microsoft.com/office/drawing/2014/main" id="{E4B8AD78-6B78-F24C-9AAB-791A35B705C1}"/>
              </a:ext>
            </a:extLst>
          </p:cNvPr>
          <p:cNvSpPr>
            <a:spLocks noGrp="1" noChangeArrowheads="1"/>
          </p:cNvSpPr>
          <p:nvPr>
            <p:ph type="body" idx="1"/>
          </p:nvPr>
        </p:nvSpPr>
        <p:spPr/>
        <p:txBody>
          <a:bodyPr/>
          <a:lstStyle/>
          <a:p>
            <a:pPr eaLnBrk="1" hangingPunct="1">
              <a:lnSpc>
                <a:spcPct val="130000"/>
              </a:lnSpc>
            </a:pPr>
            <a:r>
              <a:rPr lang="en-US" altLang="zh-CN" sz="1600" dirty="0"/>
              <a:t>      </a:t>
            </a:r>
            <a:r>
              <a:rPr lang="zh-CN" altLang="en-US" sz="1600" dirty="0"/>
              <a:t>（</a:t>
            </a:r>
            <a:r>
              <a:rPr lang="en-US" altLang="zh-CN" sz="1600" dirty="0"/>
              <a:t>4</a:t>
            </a:r>
            <a:r>
              <a:rPr lang="zh-CN" altLang="en-US" sz="1600" dirty="0"/>
              <a:t>）二叉树的插入操作。    </a:t>
            </a:r>
            <a:endParaRPr lang="en-US" altLang="zh-CN" sz="1600" dirty="0"/>
          </a:p>
          <a:p>
            <a:pPr eaLnBrk="1" hangingPunct="1">
              <a:lnSpc>
                <a:spcPct val="130000"/>
              </a:lnSpc>
            </a:pPr>
            <a:r>
              <a:rPr lang="zh-CN" altLang="en-US" sz="1600" dirty="0"/>
              <a:t> </a:t>
            </a:r>
            <a:r>
              <a:rPr lang="en-US" altLang="zh-CN" sz="1600" dirty="0"/>
              <a:t>int </a:t>
            </a:r>
            <a:r>
              <a:rPr lang="en-US" altLang="zh-CN" sz="1600" dirty="0" err="1"/>
              <a:t>InsertChild</a:t>
            </a:r>
            <a:r>
              <a:rPr lang="en-US" altLang="zh-CN" sz="1600" dirty="0"/>
              <a:t>(</a:t>
            </a:r>
            <a:r>
              <a:rPr lang="en-US" altLang="zh-CN" sz="1600" dirty="0" err="1"/>
              <a:t>BiTree</a:t>
            </a:r>
            <a:r>
              <a:rPr lang="en-US" altLang="zh-CN" sz="1600" dirty="0"/>
              <a:t> </a:t>
            </a:r>
            <a:r>
              <a:rPr lang="en-US" altLang="zh-CN" sz="1600" dirty="0" err="1"/>
              <a:t>p,int</a:t>
            </a:r>
            <a:r>
              <a:rPr lang="en-US" altLang="zh-CN" sz="1600" dirty="0"/>
              <a:t> </a:t>
            </a:r>
            <a:r>
              <a:rPr lang="en-US" altLang="zh-CN" sz="1600" dirty="0" err="1"/>
              <a:t>LR,BiTree</a:t>
            </a:r>
            <a:r>
              <a:rPr lang="en-US" altLang="zh-CN" sz="1600" dirty="0"/>
              <a:t> c) </a:t>
            </a:r>
          </a:p>
          <a:p>
            <a:pPr eaLnBrk="1" hangingPunct="1">
              <a:lnSpc>
                <a:spcPct val="110000"/>
              </a:lnSpc>
            </a:pPr>
            <a:r>
              <a:rPr lang="en-US" altLang="zh-CN" sz="1600" dirty="0"/>
              <a:t>    {</a:t>
            </a:r>
          </a:p>
          <a:p>
            <a:pPr eaLnBrk="1" hangingPunct="1">
              <a:lnSpc>
                <a:spcPct val="110000"/>
              </a:lnSpc>
            </a:pPr>
            <a:r>
              <a:rPr lang="en-US" altLang="zh-CN" sz="1600" dirty="0"/>
              <a:t>              if(p) 			/*</a:t>
            </a:r>
            <a:r>
              <a:rPr lang="zh-CN" altLang="en-US" sz="1600" dirty="0"/>
              <a:t>如果</a:t>
            </a:r>
            <a:r>
              <a:rPr lang="en-US" altLang="zh-CN" sz="1600" dirty="0"/>
              <a:t>p</a:t>
            </a:r>
            <a:r>
              <a:rPr lang="zh-CN" altLang="en-US" sz="1600" dirty="0"/>
              <a:t>指向的二叉树非空*</a:t>
            </a:r>
            <a:r>
              <a:rPr lang="en-US" altLang="zh-CN" sz="1600" dirty="0"/>
              <a:t>/</a:t>
            </a:r>
          </a:p>
          <a:p>
            <a:pPr eaLnBrk="1" hangingPunct="1">
              <a:lnSpc>
                <a:spcPct val="110000"/>
              </a:lnSpc>
            </a:pPr>
            <a:r>
              <a:rPr lang="en-US" altLang="zh-CN" sz="1600" dirty="0"/>
              <a:t>            {</a:t>
            </a:r>
          </a:p>
          <a:p>
            <a:pPr eaLnBrk="1" hangingPunct="1">
              <a:lnSpc>
                <a:spcPct val="110000"/>
              </a:lnSpc>
            </a:pPr>
            <a:r>
              <a:rPr lang="en-US" altLang="zh-CN" sz="1600" dirty="0"/>
              <a:t>                   if(LR==0)</a:t>
            </a:r>
          </a:p>
          <a:p>
            <a:pPr eaLnBrk="1" hangingPunct="1">
              <a:lnSpc>
                <a:spcPct val="110000"/>
              </a:lnSpc>
            </a:pPr>
            <a:r>
              <a:rPr lang="en-US" altLang="zh-CN" sz="1600" dirty="0"/>
              <a:t>                  {</a:t>
            </a:r>
          </a:p>
          <a:p>
            <a:pPr eaLnBrk="1" hangingPunct="1">
              <a:lnSpc>
                <a:spcPct val="110000"/>
              </a:lnSpc>
            </a:pPr>
            <a:r>
              <a:rPr lang="en-US" altLang="zh-CN" sz="1600" dirty="0"/>
              <a:t>                        c-&gt;</a:t>
            </a:r>
            <a:r>
              <a:rPr lang="en-US" altLang="zh-CN" sz="1600" dirty="0" err="1"/>
              <a:t>rchild</a:t>
            </a:r>
            <a:r>
              <a:rPr lang="en-US" altLang="zh-CN" sz="1600" dirty="0"/>
              <a:t>=p-&gt;</a:t>
            </a:r>
            <a:r>
              <a:rPr lang="en-US" altLang="zh-CN" sz="1600" dirty="0" err="1"/>
              <a:t>lchild</a:t>
            </a:r>
            <a:r>
              <a:rPr lang="en-US" altLang="zh-CN" sz="1600" dirty="0"/>
              <a:t>; 		/*p</a:t>
            </a:r>
            <a:r>
              <a:rPr lang="zh-CN" altLang="en-US" sz="1600" dirty="0"/>
              <a:t>的原来的左子树成为</a:t>
            </a:r>
            <a:r>
              <a:rPr lang="en-US" altLang="zh-CN" sz="1600" dirty="0"/>
              <a:t>c</a:t>
            </a:r>
            <a:r>
              <a:rPr lang="zh-CN" altLang="en-US" sz="1600" dirty="0"/>
              <a:t>的右子树*</a:t>
            </a:r>
            <a:r>
              <a:rPr lang="en-US" altLang="zh-CN" sz="1600" dirty="0"/>
              <a:t>/</a:t>
            </a:r>
          </a:p>
          <a:p>
            <a:pPr eaLnBrk="1" hangingPunct="1">
              <a:lnSpc>
                <a:spcPct val="110000"/>
              </a:lnSpc>
            </a:pPr>
            <a:r>
              <a:rPr lang="en-US" altLang="zh-CN" sz="1600" dirty="0"/>
              <a:t>                        p-&gt;</a:t>
            </a:r>
            <a:r>
              <a:rPr lang="en-US" altLang="zh-CN" sz="1600" dirty="0" err="1"/>
              <a:t>lchild</a:t>
            </a:r>
            <a:r>
              <a:rPr lang="en-US" altLang="zh-CN" sz="1600" dirty="0"/>
              <a:t>=c; 			/*</a:t>
            </a:r>
            <a:r>
              <a:rPr lang="zh-CN" altLang="en-US" sz="1600" dirty="0"/>
              <a:t>子树</a:t>
            </a:r>
            <a:r>
              <a:rPr lang="en-US" altLang="zh-CN" sz="1600" dirty="0"/>
              <a:t>c</a:t>
            </a:r>
            <a:r>
              <a:rPr lang="zh-CN" altLang="en-US" sz="1600" dirty="0"/>
              <a:t>作为</a:t>
            </a:r>
            <a:r>
              <a:rPr lang="en-US" altLang="zh-CN" sz="1600" dirty="0"/>
              <a:t>p</a:t>
            </a:r>
            <a:r>
              <a:rPr lang="zh-CN" altLang="en-US" sz="1600" dirty="0"/>
              <a:t>的左子树*</a:t>
            </a:r>
            <a:r>
              <a:rPr lang="en-US" altLang="zh-CN" sz="1600" dirty="0"/>
              <a:t>/</a:t>
            </a:r>
          </a:p>
          <a:p>
            <a:pPr eaLnBrk="1" hangingPunct="1">
              <a:lnSpc>
                <a:spcPct val="110000"/>
              </a:lnSpc>
            </a:pPr>
            <a:r>
              <a:rPr lang="en-US" altLang="zh-CN" sz="1600" dirty="0"/>
              <a:t>                    }</a:t>
            </a:r>
          </a:p>
          <a:p>
            <a:pPr eaLnBrk="1" hangingPunct="1">
              <a:lnSpc>
                <a:spcPct val="110000"/>
              </a:lnSpc>
            </a:pPr>
            <a:r>
              <a:rPr lang="en-US" altLang="zh-CN" sz="1600" dirty="0"/>
              <a:t>                   else</a:t>
            </a:r>
          </a:p>
          <a:p>
            <a:pPr eaLnBrk="1" hangingPunct="1">
              <a:lnSpc>
                <a:spcPct val="110000"/>
              </a:lnSpc>
            </a:pPr>
            <a:r>
              <a:rPr lang="en-US" altLang="zh-CN" sz="1600" dirty="0"/>
              <a:t>                  {</a:t>
            </a:r>
          </a:p>
          <a:p>
            <a:pPr eaLnBrk="1" hangingPunct="1">
              <a:lnSpc>
                <a:spcPct val="110000"/>
              </a:lnSpc>
            </a:pPr>
            <a:r>
              <a:rPr lang="en-US" altLang="zh-CN" sz="1600" dirty="0"/>
              <a:t>                        c-&gt;</a:t>
            </a:r>
            <a:r>
              <a:rPr lang="en-US" altLang="zh-CN" sz="1600" dirty="0" err="1"/>
              <a:t>rchild</a:t>
            </a:r>
            <a:r>
              <a:rPr lang="en-US" altLang="zh-CN" sz="1600" dirty="0"/>
              <a:t>=p-&gt;</a:t>
            </a:r>
            <a:r>
              <a:rPr lang="en-US" altLang="zh-CN" sz="1600" dirty="0" err="1"/>
              <a:t>rchild</a:t>
            </a:r>
            <a:r>
              <a:rPr lang="en-US" altLang="zh-CN" sz="1600" dirty="0"/>
              <a:t>; 		/*p</a:t>
            </a:r>
            <a:r>
              <a:rPr lang="zh-CN" altLang="en-US" sz="1600" dirty="0"/>
              <a:t>的原来的右子树作为</a:t>
            </a:r>
            <a:r>
              <a:rPr lang="en-US" altLang="zh-CN" sz="1600" dirty="0"/>
              <a:t>c</a:t>
            </a:r>
            <a:r>
              <a:rPr lang="zh-CN" altLang="en-US" sz="1600" dirty="0"/>
              <a:t>的右子树*</a:t>
            </a:r>
            <a:r>
              <a:rPr lang="en-US" altLang="zh-CN" sz="1600" dirty="0"/>
              <a:t>/</a:t>
            </a:r>
          </a:p>
          <a:p>
            <a:pPr eaLnBrk="1" hangingPunct="1">
              <a:lnSpc>
                <a:spcPct val="110000"/>
              </a:lnSpc>
            </a:pPr>
            <a:r>
              <a:rPr lang="en-US" altLang="zh-CN" sz="1600" dirty="0"/>
              <a:t>                        p-&gt;</a:t>
            </a:r>
            <a:r>
              <a:rPr lang="en-US" altLang="zh-CN" sz="1600" dirty="0" err="1"/>
              <a:t>rchild</a:t>
            </a:r>
            <a:r>
              <a:rPr lang="en-US" altLang="zh-CN" sz="1600" dirty="0"/>
              <a:t>=c; 			/*</a:t>
            </a:r>
            <a:r>
              <a:rPr lang="zh-CN" altLang="en-US" sz="1600" dirty="0"/>
              <a:t>子树</a:t>
            </a:r>
            <a:r>
              <a:rPr lang="en-US" altLang="zh-CN" sz="1600" dirty="0"/>
              <a:t>c</a:t>
            </a:r>
            <a:r>
              <a:rPr lang="zh-CN" altLang="en-US" sz="1600" dirty="0"/>
              <a:t>作为</a:t>
            </a:r>
            <a:r>
              <a:rPr lang="en-US" altLang="zh-CN" sz="1600" dirty="0"/>
              <a:t>p</a:t>
            </a:r>
            <a:r>
              <a:rPr lang="zh-CN" altLang="en-US" sz="1600" dirty="0"/>
              <a:t>的右子树*</a:t>
            </a:r>
            <a:r>
              <a:rPr lang="en-US" altLang="zh-CN" sz="1600" dirty="0"/>
              <a:t>/</a:t>
            </a:r>
          </a:p>
          <a:p>
            <a:pPr eaLnBrk="1" hangingPunct="1">
              <a:lnSpc>
                <a:spcPct val="110000"/>
              </a:lnSpc>
            </a:pPr>
            <a:r>
              <a:rPr lang="en-US" altLang="zh-CN" sz="1600" dirty="0"/>
              <a:t>                  }</a:t>
            </a:r>
          </a:p>
          <a:p>
            <a:pPr eaLnBrk="1" hangingPunct="1">
              <a:lnSpc>
                <a:spcPct val="110000"/>
              </a:lnSpc>
            </a:pPr>
            <a:r>
              <a:rPr lang="en-US" altLang="zh-CN" sz="1600" dirty="0"/>
              <a:t>                  return 1;</a:t>
            </a:r>
          </a:p>
          <a:p>
            <a:pPr eaLnBrk="1" hangingPunct="1">
              <a:lnSpc>
                <a:spcPct val="110000"/>
              </a:lnSpc>
            </a:pPr>
            <a:r>
              <a:rPr lang="en-US" altLang="zh-CN" sz="1600" dirty="0"/>
              <a:t>             }</a:t>
            </a:r>
          </a:p>
          <a:p>
            <a:pPr eaLnBrk="1" hangingPunct="1">
              <a:lnSpc>
                <a:spcPct val="110000"/>
              </a:lnSpc>
            </a:pPr>
            <a:r>
              <a:rPr lang="en-US" altLang="zh-CN" sz="1600" dirty="0"/>
              <a:t>            return </a:t>
            </a:r>
            <a:r>
              <a:rPr lang="en-US" altLang="zh-CN" sz="1400" dirty="0"/>
              <a:t>0;</a:t>
            </a:r>
          </a:p>
          <a:p>
            <a:pPr eaLnBrk="1" hangingPunct="1">
              <a:lnSpc>
                <a:spcPct val="110000"/>
              </a:lnSpc>
            </a:pPr>
            <a:r>
              <a:rPr lang="en-US" altLang="zh-CN" sz="1400" dirty="0"/>
              <a:t>      }</a:t>
            </a:r>
          </a:p>
        </p:txBody>
      </p:sp>
      <p:sp>
        <p:nvSpPr>
          <p:cNvPr id="5" name="Rectangle 2">
            <a:extLst>
              <a:ext uri="{FF2B5EF4-FFF2-40B4-BE49-F238E27FC236}">
                <a16:creationId xmlns:a16="http://schemas.microsoft.com/office/drawing/2014/main" id="{05C6715C-0865-8143-BEE4-993B7A50A79B}"/>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sz="2800" dirty="0"/>
              <a:t>基本运算</a:t>
            </a:r>
            <a:endParaRPr lang="zh-CN" altLang="en-US" sz="2800" dirty="0"/>
          </a:p>
        </p:txBody>
      </p:sp>
    </p:spTree>
    <p:extLst>
      <p:ext uri="{BB962C8B-B14F-4D97-AF65-F5344CB8AC3E}">
        <p14:creationId xmlns:p14="http://schemas.microsoft.com/office/powerpoint/2010/main" val="40192192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a:extLst>
              <a:ext uri="{FF2B5EF4-FFF2-40B4-BE49-F238E27FC236}">
                <a16:creationId xmlns:a16="http://schemas.microsoft.com/office/drawing/2014/main" id="{05BFC727-23BE-7742-AAB0-92E20C9B952B}"/>
              </a:ext>
            </a:extLst>
          </p:cNvPr>
          <p:cNvSpPr>
            <a:spLocks noGrp="1" noChangeArrowheads="1"/>
          </p:cNvSpPr>
          <p:nvPr>
            <p:ph type="body" idx="1"/>
          </p:nvPr>
        </p:nvSpPr>
        <p:spPr/>
        <p:txBody>
          <a:bodyPr/>
          <a:lstStyle/>
          <a:p>
            <a:pPr eaLnBrk="1" hangingPunct="1"/>
            <a:r>
              <a:rPr lang="zh-CN" altLang="en-US" sz="2000" dirty="0"/>
              <a:t>（</a:t>
            </a:r>
            <a:r>
              <a:rPr lang="en-US" altLang="zh-CN" sz="2000" dirty="0"/>
              <a:t>5</a:t>
            </a:r>
            <a:r>
              <a:rPr lang="zh-CN" altLang="en-US" sz="2000" dirty="0"/>
              <a:t>）返回二叉树</a:t>
            </a:r>
            <a:r>
              <a:rPr lang="en-US" altLang="zh-CN" sz="2000" dirty="0"/>
              <a:t>e</a:t>
            </a:r>
            <a:r>
              <a:rPr lang="zh-CN" altLang="en-US" sz="2000" dirty="0"/>
              <a:t>的左孩子结点元素值。</a:t>
            </a:r>
          </a:p>
          <a:p>
            <a:pPr eaLnBrk="1" hangingPunct="1"/>
            <a:r>
              <a:rPr lang="zh-CN" altLang="en-US" sz="2000" dirty="0"/>
              <a:t>    </a:t>
            </a:r>
            <a:r>
              <a:rPr lang="en-US" altLang="zh-CN" sz="2000" dirty="0" err="1"/>
              <a:t>DataType</a:t>
            </a:r>
            <a:r>
              <a:rPr lang="en-US" altLang="zh-CN" sz="2000" dirty="0"/>
              <a:t> </a:t>
            </a:r>
            <a:r>
              <a:rPr lang="en-US" altLang="zh-CN" sz="2000" dirty="0" err="1"/>
              <a:t>LeftChild</a:t>
            </a:r>
            <a:r>
              <a:rPr lang="en-US" altLang="zh-CN" sz="2000" dirty="0"/>
              <a:t>(</a:t>
            </a:r>
            <a:r>
              <a:rPr lang="en-US" altLang="zh-CN" sz="2000" dirty="0" err="1"/>
              <a:t>BiTree</a:t>
            </a:r>
            <a:r>
              <a:rPr lang="en-US" altLang="zh-CN" sz="2000" dirty="0"/>
              <a:t> </a:t>
            </a:r>
            <a:r>
              <a:rPr lang="en-US" altLang="zh-CN" sz="2000" dirty="0" err="1"/>
              <a:t>T,DataType</a:t>
            </a:r>
            <a:r>
              <a:rPr lang="en-US" altLang="zh-CN" sz="2000" dirty="0"/>
              <a:t> e)</a:t>
            </a:r>
          </a:p>
          <a:p>
            <a:pPr eaLnBrk="1" hangingPunct="1"/>
            <a:r>
              <a:rPr lang="en-US" altLang="zh-CN" sz="2000" dirty="0"/>
              <a:t>   {</a:t>
            </a:r>
          </a:p>
          <a:p>
            <a:pPr eaLnBrk="1" hangingPunct="1"/>
            <a:r>
              <a:rPr lang="en-US" altLang="zh-CN" sz="2000" dirty="0"/>
              <a:t>        </a:t>
            </a:r>
            <a:r>
              <a:rPr lang="en-US" altLang="zh-CN" sz="2000" dirty="0" err="1"/>
              <a:t>BiTree</a:t>
            </a:r>
            <a:r>
              <a:rPr lang="en-US" altLang="zh-CN" sz="2000" dirty="0"/>
              <a:t> p;</a:t>
            </a:r>
          </a:p>
          <a:p>
            <a:pPr eaLnBrk="1" hangingPunct="1"/>
            <a:r>
              <a:rPr lang="en-US" altLang="zh-CN" sz="2000" dirty="0"/>
              <a:t>        if(T)		/*</a:t>
            </a:r>
            <a:r>
              <a:rPr lang="zh-CN" altLang="en-US" sz="2000" dirty="0"/>
              <a:t>如果二叉树不空*</a:t>
            </a:r>
            <a:r>
              <a:rPr lang="en-US" altLang="zh-CN" sz="2000" dirty="0"/>
              <a:t>/</a:t>
            </a:r>
          </a:p>
          <a:p>
            <a:pPr eaLnBrk="1" hangingPunct="1"/>
            <a:r>
              <a:rPr lang="en-US" altLang="zh-CN" sz="2000" dirty="0"/>
              <a:t>        {</a:t>
            </a:r>
          </a:p>
          <a:p>
            <a:pPr eaLnBrk="1" hangingPunct="1"/>
            <a:r>
              <a:rPr lang="en-US" altLang="zh-CN" sz="2000" dirty="0"/>
              <a:t>             p=Point(</a:t>
            </a:r>
            <a:r>
              <a:rPr lang="en-US" altLang="zh-CN" sz="2000" dirty="0" err="1"/>
              <a:t>T,e</a:t>
            </a:r>
            <a:r>
              <a:rPr lang="en-US" altLang="zh-CN" sz="2000" dirty="0"/>
              <a:t>); 	/*p</a:t>
            </a:r>
            <a:r>
              <a:rPr lang="zh-CN" altLang="en-US" sz="2000" dirty="0"/>
              <a:t>是元素值</a:t>
            </a:r>
            <a:r>
              <a:rPr lang="en-US" altLang="zh-CN" sz="2000" dirty="0"/>
              <a:t>e</a:t>
            </a:r>
            <a:r>
              <a:rPr lang="zh-CN" altLang="en-US" sz="2000" dirty="0"/>
              <a:t>的结点的指针*</a:t>
            </a:r>
            <a:r>
              <a:rPr lang="en-US" altLang="zh-CN" sz="2000" dirty="0"/>
              <a:t>/</a:t>
            </a:r>
          </a:p>
          <a:p>
            <a:pPr eaLnBrk="1" hangingPunct="1"/>
            <a:r>
              <a:rPr lang="en-US" altLang="zh-CN" sz="2000" dirty="0"/>
              <a:t>             if(p&amp;&amp;p-&gt;</a:t>
            </a:r>
            <a:r>
              <a:rPr lang="en-US" altLang="zh-CN" sz="2000" dirty="0" err="1"/>
              <a:t>lchild</a:t>
            </a:r>
            <a:r>
              <a:rPr lang="en-US" altLang="zh-CN" sz="2000" dirty="0"/>
              <a:t>)	/*p</a:t>
            </a:r>
            <a:r>
              <a:rPr lang="zh-CN" altLang="en-US" sz="2000" dirty="0"/>
              <a:t>不为空且</a:t>
            </a:r>
            <a:r>
              <a:rPr lang="en-US" altLang="zh-CN" sz="2000" dirty="0"/>
              <a:t>p</a:t>
            </a:r>
            <a:r>
              <a:rPr lang="zh-CN" altLang="en-US" sz="2000" dirty="0"/>
              <a:t>的左孩子结点存在*</a:t>
            </a:r>
            <a:r>
              <a:rPr lang="en-US" altLang="zh-CN" sz="2000" dirty="0"/>
              <a:t>/</a:t>
            </a:r>
          </a:p>
          <a:p>
            <a:pPr eaLnBrk="1" hangingPunct="1"/>
            <a:r>
              <a:rPr lang="en-US" altLang="zh-CN" sz="2000" dirty="0"/>
              <a:t>                  return p-&gt;</a:t>
            </a:r>
            <a:r>
              <a:rPr lang="en-US" altLang="zh-CN" sz="2000" dirty="0" err="1"/>
              <a:t>lchild</a:t>
            </a:r>
            <a:r>
              <a:rPr lang="en-US" altLang="zh-CN" sz="2000" dirty="0"/>
              <a:t>-&gt;data; /*</a:t>
            </a:r>
            <a:r>
              <a:rPr lang="zh-CN" altLang="en-US" sz="2000" dirty="0"/>
              <a:t>返回</a:t>
            </a:r>
            <a:r>
              <a:rPr lang="en-US" altLang="zh-CN" sz="2000" dirty="0"/>
              <a:t>p</a:t>
            </a:r>
            <a:r>
              <a:rPr lang="zh-CN" altLang="en-US" sz="2000" dirty="0"/>
              <a:t>的左孩子结点的元素值*</a:t>
            </a:r>
            <a:r>
              <a:rPr lang="en-US" altLang="zh-CN" sz="2000" dirty="0"/>
              <a:t>/</a:t>
            </a:r>
          </a:p>
          <a:p>
            <a:pPr eaLnBrk="1" hangingPunct="1"/>
            <a:r>
              <a:rPr lang="en-US" altLang="zh-CN" sz="2000" dirty="0"/>
              <a:t>        }</a:t>
            </a:r>
          </a:p>
          <a:p>
            <a:pPr eaLnBrk="1" hangingPunct="1"/>
            <a:r>
              <a:rPr lang="en-US" altLang="zh-CN" sz="2000" dirty="0"/>
              <a:t>        return; </a:t>
            </a:r>
          </a:p>
          <a:p>
            <a:pPr eaLnBrk="1" hangingPunct="1"/>
            <a:r>
              <a:rPr lang="en-US" altLang="zh-CN" sz="2000" dirty="0"/>
              <a:t>    }</a:t>
            </a:r>
          </a:p>
        </p:txBody>
      </p:sp>
      <p:sp>
        <p:nvSpPr>
          <p:cNvPr id="6" name="Rectangle 2">
            <a:extLst>
              <a:ext uri="{FF2B5EF4-FFF2-40B4-BE49-F238E27FC236}">
                <a16:creationId xmlns:a16="http://schemas.microsoft.com/office/drawing/2014/main" id="{91221BDD-0452-684C-9C53-F54B6FC7FAC2}"/>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sz="2800" dirty="0"/>
              <a:t>基本运算</a:t>
            </a:r>
            <a:endParaRPr lang="zh-CN" altLang="en-US" sz="2800" dirty="0"/>
          </a:p>
        </p:txBody>
      </p:sp>
    </p:spTree>
    <p:extLst>
      <p:ext uri="{BB962C8B-B14F-4D97-AF65-F5344CB8AC3E}">
        <p14:creationId xmlns:p14="http://schemas.microsoft.com/office/powerpoint/2010/main" val="8985947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id="{DEA7CA5A-9944-994B-A2D6-1523587E5005}"/>
              </a:ext>
            </a:extLst>
          </p:cNvPr>
          <p:cNvSpPr>
            <a:spLocks noGrp="1" noChangeArrowheads="1"/>
          </p:cNvSpPr>
          <p:nvPr>
            <p:ph type="body" idx="1"/>
          </p:nvPr>
        </p:nvSpPr>
        <p:spPr/>
        <p:txBody>
          <a:bodyPr/>
          <a:lstStyle/>
          <a:p>
            <a:pPr eaLnBrk="1" hangingPunct="1">
              <a:lnSpc>
                <a:spcPct val="135000"/>
              </a:lnSpc>
            </a:pPr>
            <a:r>
              <a:rPr lang="zh-CN" altLang="en-US"/>
              <a:t>（</a:t>
            </a:r>
            <a:r>
              <a:rPr lang="en-US" altLang="zh-CN"/>
              <a:t>6</a:t>
            </a:r>
            <a:r>
              <a:rPr lang="zh-CN" altLang="en-US"/>
              <a:t>）返回</a:t>
            </a:r>
            <a:r>
              <a:rPr lang="en-US" altLang="zh-CN"/>
              <a:t>e</a:t>
            </a:r>
            <a:r>
              <a:rPr lang="zh-CN" altLang="en-US"/>
              <a:t>的右孩子结点元素值。如果元素值为</a:t>
            </a:r>
            <a:r>
              <a:rPr lang="en-US" altLang="zh-CN"/>
              <a:t>e</a:t>
            </a:r>
            <a:r>
              <a:rPr lang="zh-CN" altLang="en-US"/>
              <a:t>的结点存在，并且该结点的右孩子结点存在，则返回</a:t>
            </a:r>
            <a:r>
              <a:rPr lang="en-US" altLang="zh-CN"/>
              <a:t>e</a:t>
            </a:r>
            <a:r>
              <a:rPr lang="zh-CN" altLang="en-US"/>
              <a:t>的右孩子结点的元素值。</a:t>
            </a:r>
          </a:p>
          <a:p>
            <a:pPr eaLnBrk="1" hangingPunct="1">
              <a:lnSpc>
                <a:spcPct val="135000"/>
              </a:lnSpc>
            </a:pPr>
            <a:r>
              <a:rPr lang="zh-CN" altLang="en-US" sz="1800"/>
              <a:t>     </a:t>
            </a:r>
            <a:r>
              <a:rPr lang="en-US" altLang="zh-CN" sz="1800"/>
              <a:t>DataType RightChild(BiTree T,DataType e)</a:t>
            </a:r>
          </a:p>
          <a:p>
            <a:pPr eaLnBrk="1" hangingPunct="1">
              <a:lnSpc>
                <a:spcPct val="135000"/>
              </a:lnSpc>
            </a:pPr>
            <a:r>
              <a:rPr lang="en-US" altLang="zh-CN" sz="1800"/>
              <a:t>    {</a:t>
            </a:r>
          </a:p>
          <a:p>
            <a:pPr eaLnBrk="1" hangingPunct="1">
              <a:lnSpc>
                <a:spcPct val="135000"/>
              </a:lnSpc>
            </a:pPr>
            <a:r>
              <a:rPr lang="en-US" altLang="zh-CN" sz="1800"/>
              <a:t>             BiTree p;</a:t>
            </a:r>
          </a:p>
          <a:p>
            <a:pPr eaLnBrk="1" hangingPunct="1">
              <a:lnSpc>
                <a:spcPct val="135000"/>
              </a:lnSpc>
            </a:pPr>
            <a:r>
              <a:rPr lang="en-US" altLang="zh-CN" sz="1800"/>
              <a:t>             if(T)		/*</a:t>
            </a:r>
            <a:r>
              <a:rPr lang="zh-CN" altLang="en-US" sz="1800"/>
              <a:t>如果二叉树不空*</a:t>
            </a:r>
            <a:r>
              <a:rPr lang="en-US" altLang="zh-CN" sz="1800"/>
              <a:t>/</a:t>
            </a:r>
          </a:p>
          <a:p>
            <a:pPr eaLnBrk="1" hangingPunct="1">
              <a:lnSpc>
                <a:spcPct val="135000"/>
              </a:lnSpc>
            </a:pPr>
            <a:r>
              <a:rPr lang="en-US" altLang="zh-CN" sz="1800"/>
              <a:t>            {</a:t>
            </a:r>
          </a:p>
          <a:p>
            <a:pPr eaLnBrk="1" hangingPunct="1">
              <a:lnSpc>
                <a:spcPct val="135000"/>
              </a:lnSpc>
            </a:pPr>
            <a:r>
              <a:rPr lang="en-US" altLang="zh-CN" sz="1800"/>
              <a:t>                 p=Point(T,e); 	/*p</a:t>
            </a:r>
            <a:r>
              <a:rPr lang="zh-CN" altLang="en-US" sz="1800"/>
              <a:t>是元素值</a:t>
            </a:r>
            <a:r>
              <a:rPr lang="en-US" altLang="zh-CN" sz="1800"/>
              <a:t>e</a:t>
            </a:r>
            <a:r>
              <a:rPr lang="zh-CN" altLang="en-US" sz="1800"/>
              <a:t>的结点的指针*</a:t>
            </a:r>
            <a:r>
              <a:rPr lang="en-US" altLang="zh-CN" sz="1800"/>
              <a:t>/</a:t>
            </a:r>
          </a:p>
          <a:p>
            <a:pPr eaLnBrk="1" hangingPunct="1">
              <a:lnSpc>
                <a:spcPct val="135000"/>
              </a:lnSpc>
            </a:pPr>
            <a:r>
              <a:rPr lang="en-US" altLang="zh-CN" sz="1800"/>
              <a:t>                 if(p&amp;&amp;p-&gt;rchild)/*</a:t>
            </a:r>
            <a:r>
              <a:rPr lang="zh-CN" altLang="en-US" sz="1800"/>
              <a:t>如果</a:t>
            </a:r>
            <a:r>
              <a:rPr lang="en-US" altLang="zh-CN" sz="1800"/>
              <a:t>p</a:t>
            </a:r>
            <a:r>
              <a:rPr lang="zh-CN" altLang="en-US" sz="1800"/>
              <a:t>不为空且</a:t>
            </a:r>
            <a:r>
              <a:rPr lang="en-US" altLang="zh-CN" sz="1800"/>
              <a:t>p</a:t>
            </a:r>
            <a:r>
              <a:rPr lang="zh-CN" altLang="en-US" sz="1800"/>
              <a:t>的右孩子结点存在*</a:t>
            </a:r>
            <a:r>
              <a:rPr lang="en-US" altLang="zh-CN" sz="1800"/>
              <a:t>/</a:t>
            </a:r>
          </a:p>
          <a:p>
            <a:pPr eaLnBrk="1" hangingPunct="1">
              <a:lnSpc>
                <a:spcPct val="135000"/>
              </a:lnSpc>
            </a:pPr>
            <a:r>
              <a:rPr lang="en-US" altLang="zh-CN" sz="1800"/>
              <a:t>                     return p-&gt;rchild-&gt;data; /*</a:t>
            </a:r>
            <a:r>
              <a:rPr lang="zh-CN" altLang="en-US" sz="1800"/>
              <a:t>返回</a:t>
            </a:r>
            <a:r>
              <a:rPr lang="en-US" altLang="zh-CN" sz="1800"/>
              <a:t>p</a:t>
            </a:r>
            <a:r>
              <a:rPr lang="zh-CN" altLang="en-US" sz="1800"/>
              <a:t>的右孩子结点的元素值*</a:t>
            </a:r>
            <a:r>
              <a:rPr lang="en-US" altLang="zh-CN" sz="1800"/>
              <a:t>/</a:t>
            </a:r>
          </a:p>
          <a:p>
            <a:pPr eaLnBrk="1" hangingPunct="1">
              <a:lnSpc>
                <a:spcPct val="135000"/>
              </a:lnSpc>
            </a:pPr>
            <a:r>
              <a:rPr lang="en-US" altLang="zh-CN" sz="1800"/>
              <a:t>            }</a:t>
            </a:r>
          </a:p>
          <a:p>
            <a:pPr eaLnBrk="1" hangingPunct="1">
              <a:lnSpc>
                <a:spcPct val="135000"/>
              </a:lnSpc>
            </a:pPr>
            <a:r>
              <a:rPr lang="en-US" altLang="zh-CN" sz="1800"/>
              <a:t>            return;</a:t>
            </a:r>
          </a:p>
          <a:p>
            <a:pPr eaLnBrk="1" hangingPunct="1">
              <a:lnSpc>
                <a:spcPct val="135000"/>
              </a:lnSpc>
            </a:pPr>
            <a:r>
              <a:rPr lang="en-US" altLang="zh-CN" sz="1800"/>
              <a:t>      }</a:t>
            </a:r>
          </a:p>
        </p:txBody>
      </p:sp>
      <p:sp>
        <p:nvSpPr>
          <p:cNvPr id="5" name="Rectangle 2">
            <a:extLst>
              <a:ext uri="{FF2B5EF4-FFF2-40B4-BE49-F238E27FC236}">
                <a16:creationId xmlns:a16="http://schemas.microsoft.com/office/drawing/2014/main" id="{4B8A100B-66EB-2943-B700-4B5666D9C153}"/>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sz="2800" dirty="0"/>
              <a:t>基本运算</a:t>
            </a:r>
            <a:endParaRPr lang="zh-CN" altLang="en-US" sz="2800" dirty="0"/>
          </a:p>
        </p:txBody>
      </p:sp>
    </p:spTree>
    <p:extLst>
      <p:ext uri="{BB962C8B-B14F-4D97-AF65-F5344CB8AC3E}">
        <p14:creationId xmlns:p14="http://schemas.microsoft.com/office/powerpoint/2010/main" val="31088360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a:extLst>
              <a:ext uri="{FF2B5EF4-FFF2-40B4-BE49-F238E27FC236}">
                <a16:creationId xmlns:a16="http://schemas.microsoft.com/office/drawing/2014/main" id="{EA062392-43B4-5E48-918D-33E16C1DAB68}"/>
              </a:ext>
            </a:extLst>
          </p:cNvPr>
          <p:cNvSpPr>
            <a:spLocks noGrp="1" noChangeArrowheads="1"/>
          </p:cNvSpPr>
          <p:nvPr>
            <p:ph type="body" idx="1"/>
          </p:nvPr>
        </p:nvSpPr>
        <p:spPr/>
        <p:txBody>
          <a:bodyPr/>
          <a:lstStyle/>
          <a:p>
            <a:pPr eaLnBrk="1" hangingPunct="1">
              <a:lnSpc>
                <a:spcPct val="150000"/>
              </a:lnSpc>
            </a:pPr>
            <a:r>
              <a:rPr lang="zh-CN" altLang="en-US" dirty="0"/>
              <a:t>（</a:t>
            </a:r>
            <a:r>
              <a:rPr lang="en-US" altLang="zh-CN" dirty="0"/>
              <a:t>7</a:t>
            </a:r>
            <a:r>
              <a:rPr lang="zh-CN" altLang="en-US" dirty="0"/>
              <a:t>）返回二叉树给定结点的指针。在二叉树中查找指向元素值为</a:t>
            </a:r>
            <a:r>
              <a:rPr lang="en-US" altLang="zh-CN" dirty="0"/>
              <a:t>e</a:t>
            </a:r>
            <a:r>
              <a:rPr lang="zh-CN" altLang="en-US" dirty="0"/>
              <a:t>的结点，如果找到该结点，则将该结点的指针返回，否则，返回</a:t>
            </a:r>
            <a:r>
              <a:rPr lang="en-US" altLang="zh-CN" dirty="0"/>
              <a:t>NULL</a:t>
            </a:r>
            <a:r>
              <a:rPr lang="zh-CN" altLang="en-US" dirty="0"/>
              <a:t>。</a:t>
            </a:r>
          </a:p>
          <a:p>
            <a:pPr eaLnBrk="1" hangingPunct="1">
              <a:lnSpc>
                <a:spcPct val="150000"/>
              </a:lnSpc>
            </a:pPr>
            <a:r>
              <a:rPr lang="zh-CN" altLang="en-US" dirty="0"/>
              <a:t>具体实现：定义一个队列</a:t>
            </a:r>
            <a:r>
              <a:rPr lang="en-US" altLang="zh-CN" dirty="0"/>
              <a:t>Q</a:t>
            </a:r>
            <a:r>
              <a:rPr lang="zh-CN" altLang="en-US" dirty="0"/>
              <a:t>，用来存放二叉树中结点的指针，从根结点出发，判断结点的值是否等于</a:t>
            </a:r>
            <a:r>
              <a:rPr lang="en-US" altLang="zh-CN" dirty="0"/>
              <a:t>e</a:t>
            </a:r>
            <a:r>
              <a:rPr lang="zh-CN" altLang="en-US" dirty="0"/>
              <a:t>，如果相等，则返回该结点的指针；否则，将指向该结点左孩子结点的指针和指向右孩子结点的指针入队列。然后将队头的指针出队列，判断该指针指向的结点的元素值是否等于</a:t>
            </a:r>
            <a:r>
              <a:rPr lang="en-US" altLang="zh-CN" dirty="0"/>
              <a:t>e</a:t>
            </a:r>
            <a:r>
              <a:rPr lang="zh-CN" altLang="en-US" dirty="0"/>
              <a:t>，若相等则返回该结点的指针，否则继续将指向左孩子结点的指针和指向右孩子结点的指针入队列。重复执行此操作，直到队列为空。</a:t>
            </a:r>
          </a:p>
        </p:txBody>
      </p:sp>
      <p:sp>
        <p:nvSpPr>
          <p:cNvPr id="5" name="Rectangle 2">
            <a:extLst>
              <a:ext uri="{FF2B5EF4-FFF2-40B4-BE49-F238E27FC236}">
                <a16:creationId xmlns:a16="http://schemas.microsoft.com/office/drawing/2014/main" id="{4832A376-7973-E848-A724-4F10B52DEC12}"/>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sz="2800" dirty="0"/>
              <a:t>基本运算</a:t>
            </a:r>
            <a:endParaRPr lang="zh-CN" altLang="en-US" sz="2800" dirty="0"/>
          </a:p>
        </p:txBody>
      </p:sp>
    </p:spTree>
    <p:extLst>
      <p:ext uri="{BB962C8B-B14F-4D97-AF65-F5344CB8AC3E}">
        <p14:creationId xmlns:p14="http://schemas.microsoft.com/office/powerpoint/2010/main" val="15847012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376F797-15B5-D344-8C74-A18D7627A00D}"/>
              </a:ext>
            </a:extLst>
          </p:cNvPr>
          <p:cNvSpPr>
            <a:spLocks noGrp="1" noChangeArrowheads="1"/>
          </p:cNvSpPr>
          <p:nvPr>
            <p:ph type="title"/>
          </p:nvPr>
        </p:nvSpPr>
        <p:spPr/>
        <p:txBody>
          <a:bodyPr/>
          <a:lstStyle/>
          <a:p>
            <a:pPr eaLnBrk="1" hangingPunct="1"/>
            <a:r>
              <a:rPr lang="en-US" altLang="zh-CN" sz="2800"/>
              <a:t>5.2  </a:t>
            </a:r>
            <a:r>
              <a:rPr lang="zh-CN" altLang="en-US" sz="2800"/>
              <a:t>二叉树</a:t>
            </a:r>
          </a:p>
        </p:txBody>
      </p:sp>
      <p:sp>
        <p:nvSpPr>
          <p:cNvPr id="47107" name="Rectangle 3">
            <a:extLst>
              <a:ext uri="{FF2B5EF4-FFF2-40B4-BE49-F238E27FC236}">
                <a16:creationId xmlns:a16="http://schemas.microsoft.com/office/drawing/2014/main" id="{39ECA5CA-E2B8-9941-AE16-49CBACF9BAA5}"/>
              </a:ext>
            </a:extLst>
          </p:cNvPr>
          <p:cNvSpPr>
            <a:spLocks noGrp="1" noChangeArrowheads="1"/>
          </p:cNvSpPr>
          <p:nvPr>
            <p:ph type="body" idx="1"/>
          </p:nvPr>
        </p:nvSpPr>
        <p:spPr/>
        <p:txBody>
          <a:bodyPr/>
          <a:lstStyle/>
          <a:p>
            <a:pPr eaLnBrk="1" hangingPunct="1">
              <a:lnSpc>
                <a:spcPct val="130000"/>
              </a:lnSpc>
            </a:pPr>
            <a:r>
              <a:rPr lang="zh-CN" altLang="en-US"/>
              <a:t>返回二叉树指定结点的指针的算法实现如下。</a:t>
            </a:r>
          </a:p>
          <a:p>
            <a:pPr eaLnBrk="1" hangingPunct="1">
              <a:lnSpc>
                <a:spcPct val="130000"/>
              </a:lnSpc>
            </a:pPr>
            <a:r>
              <a:rPr lang="en-US" altLang="zh-CN"/>
              <a:t>BiTree Point(BiTree T,DataType e)</a:t>
            </a:r>
          </a:p>
          <a:p>
            <a:pPr eaLnBrk="1" hangingPunct="1">
              <a:lnSpc>
                <a:spcPct val="130000"/>
              </a:lnSpc>
            </a:pPr>
            <a:r>
              <a:rPr lang="en-US" altLang="zh-CN"/>
              <a:t>{</a:t>
            </a:r>
          </a:p>
          <a:p>
            <a:pPr eaLnBrk="1" hangingPunct="1">
              <a:lnSpc>
                <a:spcPct val="130000"/>
              </a:lnSpc>
            </a:pPr>
            <a:r>
              <a:rPr lang="en-US" altLang="zh-CN"/>
              <a:t>    BiTree Q[MaxSize]; 			</a:t>
            </a:r>
          </a:p>
          <a:p>
            <a:pPr eaLnBrk="1" hangingPunct="1">
              <a:lnSpc>
                <a:spcPct val="130000"/>
              </a:lnSpc>
            </a:pPr>
            <a:r>
              <a:rPr lang="en-US" altLang="zh-CN"/>
              <a:t>    int front=0,rear=0; 	/*</a:t>
            </a:r>
            <a:r>
              <a:rPr lang="zh-CN" altLang="en-US"/>
              <a:t>初始化队列*</a:t>
            </a:r>
            <a:r>
              <a:rPr lang="en-US" altLang="zh-CN"/>
              <a:t>/</a:t>
            </a:r>
          </a:p>
          <a:p>
            <a:pPr eaLnBrk="1" hangingPunct="1">
              <a:lnSpc>
                <a:spcPct val="130000"/>
              </a:lnSpc>
            </a:pPr>
            <a:r>
              <a:rPr lang="en-US" altLang="zh-CN"/>
              <a:t>    BitNode *p;</a:t>
            </a:r>
          </a:p>
          <a:p>
            <a:pPr eaLnBrk="1" hangingPunct="1">
              <a:lnSpc>
                <a:spcPct val="130000"/>
              </a:lnSpc>
            </a:pPr>
            <a:r>
              <a:rPr lang="en-US" altLang="zh-CN"/>
              <a:t>    if(T) 			/*</a:t>
            </a:r>
            <a:r>
              <a:rPr lang="zh-CN" altLang="en-US"/>
              <a:t>如果二叉树非空*</a:t>
            </a:r>
            <a:r>
              <a:rPr lang="en-US" altLang="zh-CN"/>
              <a:t>/</a:t>
            </a:r>
          </a:p>
          <a:p>
            <a:pPr eaLnBrk="1" hangingPunct="1">
              <a:lnSpc>
                <a:spcPct val="130000"/>
              </a:lnSpc>
            </a:pPr>
            <a:r>
              <a:rPr lang="en-US" altLang="zh-CN"/>
              <a:t>    {</a:t>
            </a:r>
          </a:p>
          <a:p>
            <a:pPr eaLnBrk="1" hangingPunct="1">
              <a:lnSpc>
                <a:spcPct val="130000"/>
              </a:lnSpc>
            </a:pPr>
            <a:r>
              <a:rPr lang="en-US" altLang="zh-CN"/>
              <a:t>        Q[rear]=T;</a:t>
            </a:r>
          </a:p>
          <a:p>
            <a:pPr eaLnBrk="1" hangingPunct="1">
              <a:lnSpc>
                <a:spcPct val="130000"/>
              </a:lnSpc>
            </a:pPr>
            <a:r>
              <a:rPr lang="en-US" altLang="zh-CN"/>
              <a:t>        rear++;</a:t>
            </a:r>
          </a:p>
        </p:txBody>
      </p:sp>
    </p:spTree>
    <p:extLst>
      <p:ext uri="{BB962C8B-B14F-4D97-AF65-F5344CB8AC3E}">
        <p14:creationId xmlns:p14="http://schemas.microsoft.com/office/powerpoint/2010/main" val="33162966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51ED42E-18D7-114B-B357-4FA9C8481539}"/>
              </a:ext>
            </a:extLst>
          </p:cNvPr>
          <p:cNvSpPr>
            <a:spLocks noGrp="1" noChangeArrowheads="1"/>
          </p:cNvSpPr>
          <p:nvPr>
            <p:ph type="title"/>
          </p:nvPr>
        </p:nvSpPr>
        <p:spPr/>
        <p:txBody>
          <a:bodyPr/>
          <a:lstStyle/>
          <a:p>
            <a:pPr eaLnBrk="1" hangingPunct="1"/>
            <a:r>
              <a:rPr lang="en-US" altLang="zh-CN" sz="2800"/>
              <a:t>5.2  </a:t>
            </a:r>
            <a:r>
              <a:rPr lang="zh-CN" altLang="en-US" sz="2800"/>
              <a:t>二叉树</a:t>
            </a:r>
          </a:p>
        </p:txBody>
      </p:sp>
      <p:sp>
        <p:nvSpPr>
          <p:cNvPr id="48131" name="Rectangle 3">
            <a:extLst>
              <a:ext uri="{FF2B5EF4-FFF2-40B4-BE49-F238E27FC236}">
                <a16:creationId xmlns:a16="http://schemas.microsoft.com/office/drawing/2014/main" id="{6AD6A442-8360-8E48-B6A5-3A97665CD861}"/>
              </a:ext>
            </a:extLst>
          </p:cNvPr>
          <p:cNvSpPr>
            <a:spLocks noGrp="1" noChangeArrowheads="1"/>
          </p:cNvSpPr>
          <p:nvPr>
            <p:ph type="body" idx="1"/>
          </p:nvPr>
        </p:nvSpPr>
        <p:spPr/>
        <p:txBody>
          <a:bodyPr/>
          <a:lstStyle/>
          <a:p>
            <a:pPr eaLnBrk="1" hangingPunct="1">
              <a:lnSpc>
                <a:spcPct val="90000"/>
              </a:lnSpc>
            </a:pPr>
            <a:r>
              <a:rPr lang="en-US" altLang="zh-CN" sz="1600"/>
              <a:t>        while(front!=rear) 		/*</a:t>
            </a:r>
            <a:r>
              <a:rPr lang="zh-CN" altLang="en-US" sz="1600"/>
              <a:t>如果队列非空*</a:t>
            </a:r>
            <a:r>
              <a:rPr lang="en-US" altLang="zh-CN" sz="1600"/>
              <a:t>/</a:t>
            </a:r>
          </a:p>
          <a:p>
            <a:pPr eaLnBrk="1" hangingPunct="1">
              <a:lnSpc>
                <a:spcPct val="90000"/>
              </a:lnSpc>
            </a:pPr>
            <a:r>
              <a:rPr lang="en-US" altLang="zh-CN" sz="1600"/>
              <a:t>        {</a:t>
            </a:r>
          </a:p>
          <a:p>
            <a:pPr eaLnBrk="1" hangingPunct="1">
              <a:lnSpc>
                <a:spcPct val="90000"/>
              </a:lnSpc>
            </a:pPr>
            <a:r>
              <a:rPr lang="en-US" altLang="zh-CN" sz="1600"/>
              <a:t>              p=Q[front]; 		/*</a:t>
            </a:r>
            <a:r>
              <a:rPr lang="zh-CN" altLang="en-US" sz="1600"/>
              <a:t>取出队头指针*</a:t>
            </a:r>
            <a:r>
              <a:rPr lang="en-US" altLang="zh-CN" sz="1600"/>
              <a:t>/</a:t>
            </a:r>
          </a:p>
          <a:p>
            <a:pPr eaLnBrk="1" hangingPunct="1">
              <a:lnSpc>
                <a:spcPct val="90000"/>
              </a:lnSpc>
            </a:pPr>
            <a:r>
              <a:rPr lang="en-US" altLang="zh-CN" sz="1600"/>
              <a:t>              front++;			/*</a:t>
            </a:r>
            <a:r>
              <a:rPr lang="zh-CN" altLang="en-US" sz="1600"/>
              <a:t>将队头指针出队*</a:t>
            </a:r>
            <a:r>
              <a:rPr lang="en-US" altLang="zh-CN" sz="1600"/>
              <a:t>/</a:t>
            </a:r>
          </a:p>
          <a:p>
            <a:pPr eaLnBrk="1" hangingPunct="1">
              <a:lnSpc>
                <a:spcPct val="90000"/>
              </a:lnSpc>
            </a:pPr>
            <a:r>
              <a:rPr lang="en-US" altLang="zh-CN" sz="1600"/>
              <a:t>              if(p-&gt;data==e)</a:t>
            </a:r>
          </a:p>
          <a:p>
            <a:pPr eaLnBrk="1" hangingPunct="1">
              <a:lnSpc>
                <a:spcPct val="90000"/>
              </a:lnSpc>
            </a:pPr>
            <a:r>
              <a:rPr lang="en-US" altLang="zh-CN" sz="1600"/>
              <a:t>                      return p;</a:t>
            </a:r>
          </a:p>
          <a:p>
            <a:pPr eaLnBrk="1" hangingPunct="1">
              <a:lnSpc>
                <a:spcPct val="90000"/>
              </a:lnSpc>
            </a:pPr>
            <a:r>
              <a:rPr lang="en-US" altLang="zh-CN" sz="1600"/>
              <a:t>              if(p-&gt;lchild) 		/*</a:t>
            </a:r>
            <a:r>
              <a:rPr lang="zh-CN" altLang="en-US" sz="1600"/>
              <a:t>如果左孩子结点存在，将左孩子指针入队*</a:t>
            </a:r>
            <a:r>
              <a:rPr lang="en-US" altLang="zh-CN" sz="1600"/>
              <a:t>/</a:t>
            </a:r>
          </a:p>
          <a:p>
            <a:pPr eaLnBrk="1" hangingPunct="1">
              <a:lnSpc>
                <a:spcPct val="90000"/>
              </a:lnSpc>
            </a:pPr>
            <a:r>
              <a:rPr lang="en-US" altLang="zh-CN" sz="1600"/>
              <a:t>            {</a:t>
            </a:r>
          </a:p>
          <a:p>
            <a:pPr eaLnBrk="1" hangingPunct="1">
              <a:lnSpc>
                <a:spcPct val="90000"/>
              </a:lnSpc>
            </a:pPr>
            <a:r>
              <a:rPr lang="en-US" altLang="zh-CN" sz="1600"/>
              <a:t>                Q[rear]=p-&gt;lchild;	/*</a:t>
            </a:r>
            <a:r>
              <a:rPr lang="zh-CN" altLang="en-US" sz="1600"/>
              <a:t>左孩子结点的指针入队*</a:t>
            </a:r>
            <a:r>
              <a:rPr lang="en-US" altLang="zh-CN" sz="1600"/>
              <a:t>/</a:t>
            </a:r>
          </a:p>
          <a:p>
            <a:pPr eaLnBrk="1" hangingPunct="1">
              <a:lnSpc>
                <a:spcPct val="90000"/>
              </a:lnSpc>
            </a:pPr>
            <a:r>
              <a:rPr lang="en-US" altLang="zh-CN" sz="1600"/>
              <a:t>                rear++;</a:t>
            </a:r>
          </a:p>
          <a:p>
            <a:pPr eaLnBrk="1" hangingPunct="1">
              <a:lnSpc>
                <a:spcPct val="90000"/>
              </a:lnSpc>
            </a:pPr>
            <a:r>
              <a:rPr lang="en-US" altLang="zh-CN" sz="1600"/>
              <a:t>            }</a:t>
            </a:r>
          </a:p>
          <a:p>
            <a:pPr eaLnBrk="1" hangingPunct="1">
              <a:lnSpc>
                <a:spcPct val="90000"/>
              </a:lnSpc>
            </a:pPr>
            <a:r>
              <a:rPr lang="en-US" altLang="zh-CN" sz="1600"/>
              <a:t>            if(p-&gt;rchild)		/*</a:t>
            </a:r>
            <a:r>
              <a:rPr lang="zh-CN" altLang="en-US" sz="1600"/>
              <a:t>如果右孩子结点存在，将右孩子指针入队*</a:t>
            </a:r>
            <a:r>
              <a:rPr lang="en-US" altLang="zh-CN" sz="1600"/>
              <a:t>/</a:t>
            </a:r>
          </a:p>
          <a:p>
            <a:pPr eaLnBrk="1" hangingPunct="1">
              <a:lnSpc>
                <a:spcPct val="90000"/>
              </a:lnSpc>
            </a:pPr>
            <a:r>
              <a:rPr lang="en-US" altLang="zh-CN" sz="1600"/>
              <a:t>            {</a:t>
            </a:r>
          </a:p>
          <a:p>
            <a:pPr eaLnBrk="1" hangingPunct="1">
              <a:lnSpc>
                <a:spcPct val="90000"/>
              </a:lnSpc>
            </a:pPr>
            <a:r>
              <a:rPr lang="en-US" altLang="zh-CN" sz="1600"/>
              <a:t>                Q[rear]=p-&gt;rchild; /*</a:t>
            </a:r>
            <a:r>
              <a:rPr lang="zh-CN" altLang="en-US" sz="1600"/>
              <a:t>右孩子结点的指针入队*</a:t>
            </a:r>
            <a:r>
              <a:rPr lang="en-US" altLang="zh-CN" sz="1600"/>
              <a:t>/</a:t>
            </a:r>
          </a:p>
          <a:p>
            <a:pPr eaLnBrk="1" hangingPunct="1">
              <a:lnSpc>
                <a:spcPct val="90000"/>
              </a:lnSpc>
            </a:pPr>
            <a:r>
              <a:rPr lang="en-US" altLang="zh-CN" sz="1600"/>
              <a:t>                rear++;</a:t>
            </a:r>
          </a:p>
          <a:p>
            <a:pPr eaLnBrk="1" hangingPunct="1">
              <a:lnSpc>
                <a:spcPct val="90000"/>
              </a:lnSpc>
            </a:pPr>
            <a:r>
              <a:rPr lang="en-US" altLang="zh-CN" sz="1600"/>
              <a:t>            }</a:t>
            </a:r>
          </a:p>
          <a:p>
            <a:pPr eaLnBrk="1" hangingPunct="1">
              <a:lnSpc>
                <a:spcPct val="90000"/>
              </a:lnSpc>
            </a:pPr>
            <a:r>
              <a:rPr lang="en-US" altLang="zh-CN" sz="1600"/>
              <a:t>         }</a:t>
            </a:r>
          </a:p>
          <a:p>
            <a:pPr eaLnBrk="1" hangingPunct="1">
              <a:lnSpc>
                <a:spcPct val="90000"/>
              </a:lnSpc>
            </a:pPr>
            <a:r>
              <a:rPr lang="en-US" altLang="zh-CN" sz="1600"/>
              <a:t>    }</a:t>
            </a:r>
          </a:p>
          <a:p>
            <a:pPr eaLnBrk="1" hangingPunct="1">
              <a:lnSpc>
                <a:spcPct val="90000"/>
              </a:lnSpc>
            </a:pPr>
            <a:r>
              <a:rPr lang="en-US" altLang="zh-CN" sz="1600"/>
              <a:t>    return NULL;</a:t>
            </a:r>
          </a:p>
          <a:p>
            <a:pPr eaLnBrk="1" hangingPunct="1">
              <a:lnSpc>
                <a:spcPct val="90000"/>
              </a:lnSpc>
            </a:pPr>
            <a:r>
              <a:rPr lang="en-US" altLang="zh-CN" sz="1600"/>
              <a:t>}</a:t>
            </a:r>
          </a:p>
        </p:txBody>
      </p:sp>
    </p:spTree>
    <p:extLst>
      <p:ext uri="{BB962C8B-B14F-4D97-AF65-F5344CB8AC3E}">
        <p14:creationId xmlns:p14="http://schemas.microsoft.com/office/powerpoint/2010/main" val="27877639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4364DF6-9870-4A4E-A0BA-ACE4630657B0}"/>
              </a:ext>
            </a:extLst>
          </p:cNvPr>
          <p:cNvSpPr>
            <a:spLocks noGrp="1" noChangeArrowheads="1"/>
          </p:cNvSpPr>
          <p:nvPr>
            <p:ph type="title"/>
          </p:nvPr>
        </p:nvSpPr>
        <p:spPr/>
        <p:txBody>
          <a:bodyPr/>
          <a:lstStyle/>
          <a:p>
            <a:pPr eaLnBrk="1" hangingPunct="1"/>
            <a:r>
              <a:rPr lang="en-US" altLang="zh-CN" sz="2800"/>
              <a:t>5.2  </a:t>
            </a:r>
            <a:r>
              <a:rPr lang="zh-CN" altLang="en-US" sz="2800"/>
              <a:t>二叉树</a:t>
            </a:r>
          </a:p>
        </p:txBody>
      </p:sp>
      <p:sp>
        <p:nvSpPr>
          <p:cNvPr id="49155" name="Rectangle 3">
            <a:extLst>
              <a:ext uri="{FF2B5EF4-FFF2-40B4-BE49-F238E27FC236}">
                <a16:creationId xmlns:a16="http://schemas.microsoft.com/office/drawing/2014/main" id="{7F3CFBD2-0BE9-F74C-9F31-041D351F4709}"/>
              </a:ext>
            </a:extLst>
          </p:cNvPr>
          <p:cNvSpPr>
            <a:spLocks noGrp="1" noChangeArrowheads="1"/>
          </p:cNvSpPr>
          <p:nvPr>
            <p:ph type="body" idx="1"/>
          </p:nvPr>
        </p:nvSpPr>
        <p:spPr/>
        <p:txBody>
          <a:bodyPr/>
          <a:lstStyle/>
          <a:p>
            <a:pPr eaLnBrk="1" hangingPunct="1">
              <a:lnSpc>
                <a:spcPct val="90000"/>
              </a:lnSpc>
            </a:pPr>
            <a:r>
              <a:rPr lang="en-US" altLang="zh-CN"/>
              <a:t>       </a:t>
            </a:r>
            <a:r>
              <a:rPr lang="zh-CN" altLang="en-US"/>
              <a:t>（</a:t>
            </a:r>
            <a:r>
              <a:rPr lang="en-US" altLang="zh-CN"/>
              <a:t>8</a:t>
            </a:r>
            <a:r>
              <a:rPr lang="zh-CN" altLang="en-US"/>
              <a:t>）删除子树操作。先判断</a:t>
            </a:r>
            <a:r>
              <a:rPr lang="en-US" altLang="zh-CN"/>
              <a:t>p</a:t>
            </a:r>
            <a:r>
              <a:rPr lang="zh-CN" altLang="en-US"/>
              <a:t>指向的子树是否为空，如果不为空，则判断</a:t>
            </a:r>
            <a:r>
              <a:rPr lang="en-US" altLang="zh-CN"/>
              <a:t>LR</a:t>
            </a:r>
            <a:r>
              <a:rPr lang="zh-CN" altLang="en-US"/>
              <a:t>的值。如果</a:t>
            </a:r>
            <a:r>
              <a:rPr lang="en-US" altLang="zh-CN"/>
              <a:t>LR</a:t>
            </a:r>
            <a:r>
              <a:rPr lang="zh-CN" altLang="en-US"/>
              <a:t>为</a:t>
            </a:r>
            <a:r>
              <a:rPr lang="en-US" altLang="zh-CN"/>
              <a:t>0</a:t>
            </a:r>
            <a:r>
              <a:rPr lang="zh-CN" altLang="en-US"/>
              <a:t>，则删除</a:t>
            </a:r>
            <a:r>
              <a:rPr lang="en-US" altLang="zh-CN"/>
              <a:t>p</a:t>
            </a:r>
            <a:r>
              <a:rPr lang="zh-CN" altLang="en-US"/>
              <a:t>指向结点的左子树；如果</a:t>
            </a:r>
            <a:r>
              <a:rPr lang="en-US" altLang="zh-CN"/>
              <a:t>LR</a:t>
            </a:r>
            <a:r>
              <a:rPr lang="zh-CN" altLang="en-US"/>
              <a:t>为</a:t>
            </a:r>
            <a:r>
              <a:rPr lang="en-US" altLang="zh-CN"/>
              <a:t>1</a:t>
            </a:r>
            <a:r>
              <a:rPr lang="zh-CN" altLang="en-US"/>
              <a:t>，则删除</a:t>
            </a:r>
            <a:r>
              <a:rPr lang="en-US" altLang="zh-CN"/>
              <a:t>p</a:t>
            </a:r>
            <a:r>
              <a:rPr lang="zh-CN" altLang="en-US"/>
              <a:t>指向结点的右子树。如果删除成功，返回</a:t>
            </a:r>
            <a:r>
              <a:rPr lang="en-US" altLang="zh-CN"/>
              <a:t>1</a:t>
            </a:r>
            <a:r>
              <a:rPr lang="zh-CN" altLang="en-US"/>
              <a:t>，否则返回</a:t>
            </a:r>
            <a:r>
              <a:rPr lang="en-US" altLang="zh-CN"/>
              <a:t>0</a:t>
            </a:r>
            <a:r>
              <a:rPr lang="zh-CN" altLang="en-US"/>
              <a:t>。</a:t>
            </a:r>
          </a:p>
          <a:p>
            <a:pPr eaLnBrk="1" hangingPunct="1">
              <a:lnSpc>
                <a:spcPct val="90000"/>
              </a:lnSpc>
            </a:pPr>
            <a:r>
              <a:rPr lang="zh-CN" altLang="en-US"/>
              <a:t>     </a:t>
            </a:r>
            <a:r>
              <a:rPr lang="en-US" altLang="zh-CN"/>
              <a:t>int DeleteLeftChild(BiTree p,int LR) </a:t>
            </a:r>
          </a:p>
          <a:p>
            <a:pPr eaLnBrk="1" hangingPunct="1">
              <a:lnSpc>
                <a:spcPct val="90000"/>
              </a:lnSpc>
            </a:pPr>
            <a:r>
              <a:rPr lang="en-US" altLang="zh-CN"/>
              <a:t>    {</a:t>
            </a:r>
          </a:p>
          <a:p>
            <a:pPr eaLnBrk="1" hangingPunct="1">
              <a:lnSpc>
                <a:spcPct val="90000"/>
              </a:lnSpc>
            </a:pPr>
            <a:r>
              <a:rPr lang="en-US" altLang="zh-CN"/>
              <a:t>           if(p) 	/*</a:t>
            </a:r>
            <a:r>
              <a:rPr lang="zh-CN" altLang="en-US"/>
              <a:t>如果</a:t>
            </a:r>
            <a:r>
              <a:rPr lang="en-US" altLang="zh-CN"/>
              <a:t>p</a:t>
            </a:r>
            <a:r>
              <a:rPr lang="zh-CN" altLang="en-US"/>
              <a:t>不空*</a:t>
            </a:r>
            <a:r>
              <a:rPr lang="en-US" altLang="zh-CN"/>
              <a:t>/</a:t>
            </a:r>
          </a:p>
          <a:p>
            <a:pPr eaLnBrk="1" hangingPunct="1">
              <a:lnSpc>
                <a:spcPct val="90000"/>
              </a:lnSpc>
            </a:pPr>
            <a:r>
              <a:rPr lang="en-US" altLang="zh-CN"/>
              <a:t>          {</a:t>
            </a:r>
          </a:p>
          <a:p>
            <a:pPr eaLnBrk="1" hangingPunct="1">
              <a:lnSpc>
                <a:spcPct val="90000"/>
              </a:lnSpc>
            </a:pPr>
            <a:r>
              <a:rPr lang="en-US" altLang="zh-CN"/>
              <a:t>              if(LR==0)</a:t>
            </a:r>
          </a:p>
          <a:p>
            <a:pPr eaLnBrk="1" hangingPunct="1">
              <a:lnSpc>
                <a:spcPct val="90000"/>
              </a:lnSpc>
            </a:pPr>
            <a:r>
              <a:rPr lang="en-US" altLang="zh-CN"/>
              <a:t>                  DestroyBitTree(&amp;(p-&gt;lchild)); 	/*</a:t>
            </a:r>
            <a:r>
              <a:rPr lang="zh-CN" altLang="en-US"/>
              <a:t>删除左子树*</a:t>
            </a:r>
            <a:r>
              <a:rPr lang="en-US" altLang="zh-CN"/>
              <a:t>/</a:t>
            </a:r>
          </a:p>
          <a:p>
            <a:pPr eaLnBrk="1" hangingPunct="1">
              <a:lnSpc>
                <a:spcPct val="90000"/>
              </a:lnSpc>
            </a:pPr>
            <a:r>
              <a:rPr lang="en-US" altLang="zh-CN"/>
              <a:t>              else</a:t>
            </a:r>
          </a:p>
          <a:p>
            <a:pPr eaLnBrk="1" hangingPunct="1">
              <a:lnSpc>
                <a:spcPct val="90000"/>
              </a:lnSpc>
            </a:pPr>
            <a:r>
              <a:rPr lang="en-US" altLang="zh-CN"/>
              <a:t>                   DestroyBitTree(&amp;(p-&gt;rchild)); 	/*</a:t>
            </a:r>
            <a:r>
              <a:rPr lang="zh-CN" altLang="en-US"/>
              <a:t>删除右子树*</a:t>
            </a:r>
            <a:r>
              <a:rPr lang="en-US" altLang="zh-CN"/>
              <a:t>/</a:t>
            </a:r>
          </a:p>
          <a:p>
            <a:pPr eaLnBrk="1" hangingPunct="1">
              <a:lnSpc>
                <a:spcPct val="90000"/>
              </a:lnSpc>
            </a:pPr>
            <a:r>
              <a:rPr lang="en-US" altLang="zh-CN"/>
              <a:t>              return 1;</a:t>
            </a:r>
          </a:p>
          <a:p>
            <a:pPr eaLnBrk="1" hangingPunct="1">
              <a:lnSpc>
                <a:spcPct val="90000"/>
              </a:lnSpc>
            </a:pPr>
            <a:r>
              <a:rPr lang="en-US" altLang="zh-CN"/>
              <a:t>           }</a:t>
            </a:r>
          </a:p>
          <a:p>
            <a:pPr eaLnBrk="1" hangingPunct="1">
              <a:lnSpc>
                <a:spcPct val="90000"/>
              </a:lnSpc>
            </a:pPr>
            <a:r>
              <a:rPr lang="en-US" altLang="zh-CN"/>
              <a:t>           return 0;</a:t>
            </a:r>
          </a:p>
          <a:p>
            <a:pPr eaLnBrk="1" hangingPunct="1">
              <a:lnSpc>
                <a:spcPct val="90000"/>
              </a:lnSpc>
            </a:pPr>
            <a:r>
              <a:rPr lang="en-US" altLang="zh-CN"/>
              <a:t>     }</a:t>
            </a:r>
          </a:p>
        </p:txBody>
      </p:sp>
    </p:spTree>
    <p:extLst>
      <p:ext uri="{BB962C8B-B14F-4D97-AF65-F5344CB8AC3E}">
        <p14:creationId xmlns:p14="http://schemas.microsoft.com/office/powerpoint/2010/main" val="12714490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矩形 59">
            <a:extLst>
              <a:ext uri="{FF2B5EF4-FFF2-40B4-BE49-F238E27FC236}">
                <a16:creationId xmlns:a16="http://schemas.microsoft.com/office/drawing/2014/main" id="{8C867C84-E684-F24A-BECE-D533F98863A8}"/>
              </a:ext>
            </a:extLst>
          </p:cNvPr>
          <p:cNvSpPr>
            <a:spLocks noChangeArrowheads="1"/>
          </p:cNvSpPr>
          <p:nvPr/>
        </p:nvSpPr>
        <p:spPr bwMode="auto">
          <a:xfrm>
            <a:off x="5003800" y="1993900"/>
            <a:ext cx="3995738" cy="3960813"/>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50179" name="矩形 5">
            <a:extLst>
              <a:ext uri="{FF2B5EF4-FFF2-40B4-BE49-F238E27FC236}">
                <a16:creationId xmlns:a16="http://schemas.microsoft.com/office/drawing/2014/main" id="{7F5911E9-C424-D24D-A820-241CC0A4D418}"/>
              </a:ext>
            </a:extLst>
          </p:cNvPr>
          <p:cNvSpPr>
            <a:spLocks noChangeArrowheads="1"/>
          </p:cNvSpPr>
          <p:nvPr/>
        </p:nvSpPr>
        <p:spPr bwMode="auto">
          <a:xfrm>
            <a:off x="120650" y="1989138"/>
            <a:ext cx="4664075" cy="3960812"/>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 name="圆角矩形 1">
            <a:extLst>
              <a:ext uri="{FF2B5EF4-FFF2-40B4-BE49-F238E27FC236}">
                <a16:creationId xmlns:a16="http://schemas.microsoft.com/office/drawing/2014/main" id="{7D6BF337-7E4A-4C26-9135-A67B40ED2696}"/>
              </a:ext>
            </a:extLst>
          </p:cNvPr>
          <p:cNvSpPr/>
          <p:nvPr/>
        </p:nvSpPr>
        <p:spPr bwMode="auto">
          <a:xfrm>
            <a:off x="68263" y="1193800"/>
            <a:ext cx="8964612" cy="633413"/>
          </a:xfrm>
          <a:prstGeom prst="roundRect">
            <a:avLst/>
          </a:prstGeom>
          <a:solidFill>
            <a:schemeClr val="accent1">
              <a:lumMod val="60000"/>
              <a:lumOff val="4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922628" name="Rectangle 4">
            <a:extLst>
              <a:ext uri="{FF2B5EF4-FFF2-40B4-BE49-F238E27FC236}">
                <a16:creationId xmlns:a16="http://schemas.microsoft.com/office/drawing/2014/main" id="{9529D720-8ABF-4796-A5E6-7613439EF937}"/>
              </a:ext>
            </a:extLst>
          </p:cNvPr>
          <p:cNvSpPr>
            <a:spLocks noChangeArrowheads="1"/>
          </p:cNvSpPr>
          <p:nvPr/>
        </p:nvSpPr>
        <p:spPr bwMode="auto">
          <a:xfrm>
            <a:off x="195263" y="2252663"/>
            <a:ext cx="4506912"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666750" algn="l"/>
              </a:tabLst>
              <a:defRPr sz="2800" b="1">
                <a:solidFill>
                  <a:schemeClr val="tx1"/>
                </a:solidFill>
                <a:latin typeface="Times New Roman" panose="02020603050405020304" pitchFamily="18" charset="0"/>
                <a:ea typeface="仿宋_GB2312"/>
                <a:cs typeface="仿宋_GB2312"/>
              </a:defRPr>
            </a:lvl1pPr>
            <a:lvl2pPr marL="742950" indent="-285750">
              <a:tabLst>
                <a:tab pos="666750" algn="l"/>
              </a:tabLst>
              <a:defRPr sz="2800" b="1">
                <a:solidFill>
                  <a:schemeClr val="tx1"/>
                </a:solidFill>
                <a:latin typeface="Times New Roman" panose="02020603050405020304" pitchFamily="18" charset="0"/>
                <a:ea typeface="仿宋_GB2312"/>
                <a:cs typeface="仿宋_GB2312"/>
              </a:defRPr>
            </a:lvl2pPr>
            <a:lvl3pPr marL="1143000" indent="-228600">
              <a:tabLst>
                <a:tab pos="666750" algn="l"/>
              </a:tabLst>
              <a:defRPr sz="2800" b="1">
                <a:solidFill>
                  <a:schemeClr val="tx1"/>
                </a:solidFill>
                <a:latin typeface="Times New Roman" panose="02020603050405020304" pitchFamily="18" charset="0"/>
                <a:ea typeface="仿宋_GB2312"/>
                <a:cs typeface="仿宋_GB2312"/>
              </a:defRPr>
            </a:lvl3pPr>
            <a:lvl4pPr marL="1600200" indent="-228600">
              <a:tabLst>
                <a:tab pos="666750" algn="l"/>
              </a:tabLst>
              <a:defRPr sz="2800" b="1">
                <a:solidFill>
                  <a:schemeClr val="tx1"/>
                </a:solidFill>
                <a:latin typeface="Times New Roman" panose="02020603050405020304" pitchFamily="18" charset="0"/>
                <a:ea typeface="仿宋_GB2312"/>
                <a:cs typeface="仿宋_GB2312"/>
              </a:defRPr>
            </a:lvl4pPr>
            <a:lvl5pPr marL="2057400" indent="-228600">
              <a:tabLst>
                <a:tab pos="666750" algn="l"/>
              </a:tabLst>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tabLst>
                <a:tab pos="666750" algn="l"/>
              </a:tabLs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tabLst>
                <a:tab pos="666750" algn="l"/>
              </a:tabLs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tabLst>
                <a:tab pos="666750" algn="l"/>
              </a:tabLs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tabLst>
                <a:tab pos="666750" algn="l"/>
              </a:tabLst>
              <a:defRPr sz="2800" b="1">
                <a:solidFill>
                  <a:schemeClr val="tx1"/>
                </a:solidFill>
                <a:latin typeface="Times New Roman" panose="02020603050405020304" pitchFamily="18" charset="0"/>
                <a:ea typeface="仿宋_GB2312"/>
                <a:cs typeface="仿宋_GB2312"/>
              </a:defRPr>
            </a:lvl9pPr>
          </a:lstStyle>
          <a:p>
            <a:pPr algn="just">
              <a:lnSpc>
                <a:spcPct val="130000"/>
              </a:lnSpc>
              <a:spcBef>
                <a:spcPct val="20000"/>
              </a:spcBef>
              <a:buFont typeface="Arial" panose="020B0604020202020204" pitchFamily="34" charset="0"/>
              <a:buNone/>
            </a:pPr>
            <a:r>
              <a:rPr lang="zh-CN" altLang="en-US" sz="2400" b="0">
                <a:ea typeface="微软雅黑" panose="020B0503020204020204" pitchFamily="34" charset="-122"/>
                <a:sym typeface="+mn-lt"/>
              </a:rPr>
              <a:t>分析：必有</a:t>
            </a:r>
            <a:r>
              <a:rPr lang="en-US" altLang="zh-CN" sz="2400" b="0">
                <a:solidFill>
                  <a:srgbClr val="FF3300"/>
                </a:solidFill>
                <a:ea typeface="微软雅黑" panose="020B0503020204020204" pitchFamily="34" charset="-122"/>
                <a:sym typeface="+mn-lt"/>
              </a:rPr>
              <a:t>2n</a:t>
            </a:r>
            <a:r>
              <a:rPr lang="zh-CN" altLang="en-US" sz="2400" b="0">
                <a:ea typeface="微软雅黑" panose="020B0503020204020204" pitchFamily="34" charset="-122"/>
                <a:sym typeface="+mn-lt"/>
              </a:rPr>
              <a:t>个链域。除根结点外，每个结点有且仅有一个双亲，所以只会有</a:t>
            </a:r>
            <a:r>
              <a:rPr lang="en-US" altLang="zh-CN" sz="2400" b="0">
                <a:solidFill>
                  <a:srgbClr val="FF3300"/>
                </a:solidFill>
                <a:ea typeface="微软雅黑" panose="020B0503020204020204" pitchFamily="34" charset="-122"/>
                <a:sym typeface="+mn-lt"/>
              </a:rPr>
              <a:t>n</a:t>
            </a:r>
            <a:r>
              <a:rPr lang="zh-CN" altLang="en-US" sz="2400" b="0">
                <a:solidFill>
                  <a:srgbClr val="FF3300"/>
                </a:solidFill>
                <a:ea typeface="微软雅黑" panose="020B0503020204020204" pitchFamily="34" charset="-122"/>
                <a:sym typeface="+mn-lt"/>
              </a:rPr>
              <a:t>－</a:t>
            </a:r>
            <a:r>
              <a:rPr lang="en-US" altLang="zh-CN" sz="2400" b="0">
                <a:solidFill>
                  <a:srgbClr val="FF3300"/>
                </a:solidFill>
                <a:ea typeface="微软雅黑" panose="020B0503020204020204" pitchFamily="34" charset="-122"/>
                <a:sym typeface="+mn-lt"/>
              </a:rPr>
              <a:t>1</a:t>
            </a:r>
            <a:r>
              <a:rPr lang="zh-CN" altLang="en-US" sz="2400" b="0">
                <a:ea typeface="微软雅黑" panose="020B0503020204020204" pitchFamily="34" charset="-122"/>
                <a:sym typeface="+mn-lt"/>
              </a:rPr>
              <a:t>个结点的链域存放指针，指向非空子女结点。</a:t>
            </a:r>
          </a:p>
        </p:txBody>
      </p:sp>
      <p:sp>
        <p:nvSpPr>
          <p:cNvPr id="922629" name="Rectangle 5">
            <a:extLst>
              <a:ext uri="{FF2B5EF4-FFF2-40B4-BE49-F238E27FC236}">
                <a16:creationId xmlns:a16="http://schemas.microsoft.com/office/drawing/2014/main" id="{19DCDA74-7B6E-48B7-9330-C375DAF8519E}"/>
              </a:ext>
            </a:extLst>
          </p:cNvPr>
          <p:cNvSpPr>
            <a:spLocks noChangeArrowheads="1"/>
          </p:cNvSpPr>
          <p:nvPr/>
        </p:nvSpPr>
        <p:spPr bwMode="auto">
          <a:xfrm>
            <a:off x="346075" y="4787900"/>
            <a:ext cx="4224338" cy="49212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buFont typeface="Arial" panose="020B0604020202020204" pitchFamily="34" charset="0"/>
              <a:buNone/>
            </a:pPr>
            <a:r>
              <a:rPr lang="zh-CN" altLang="en-US" sz="2600" b="0">
                <a:ea typeface="微软雅黑" panose="020B0503020204020204" pitchFamily="34" charset="-122"/>
                <a:sym typeface="+mn-lt"/>
              </a:rPr>
              <a:t>空指针数目＝</a:t>
            </a:r>
            <a:r>
              <a:rPr lang="en-US" altLang="zh-CN" sz="2600" b="0">
                <a:ea typeface="微软雅黑" panose="020B0503020204020204" pitchFamily="34" charset="-122"/>
                <a:sym typeface="+mn-lt"/>
              </a:rPr>
              <a:t>2n</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(n-1)=n+1</a:t>
            </a:r>
          </a:p>
        </p:txBody>
      </p:sp>
      <p:sp>
        <p:nvSpPr>
          <p:cNvPr id="922630" name="Text Box 6">
            <a:extLst>
              <a:ext uri="{FF2B5EF4-FFF2-40B4-BE49-F238E27FC236}">
                <a16:creationId xmlns:a16="http://schemas.microsoft.com/office/drawing/2014/main" id="{7DBC033C-CFD0-4529-89F1-3CC21A22FF9F}"/>
              </a:ext>
            </a:extLst>
          </p:cNvPr>
          <p:cNvSpPr txBox="1">
            <a:spLocks noChangeArrowheads="1"/>
          </p:cNvSpPr>
          <p:nvPr/>
        </p:nvSpPr>
        <p:spPr bwMode="auto">
          <a:xfrm>
            <a:off x="68263" y="1247775"/>
            <a:ext cx="8964612" cy="579438"/>
          </a:xfrm>
          <a:prstGeom prst="roundRect">
            <a:avLst/>
          </a:prstGeom>
          <a:noFill/>
          <a:ln w="38100">
            <a:noFill/>
            <a:miter lim="800000"/>
          </a:ln>
          <a:effec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kumimoji="1" lang="zh-CN" altLang="en-US" b="0">
                <a:solidFill>
                  <a:schemeClr val="bg1"/>
                </a:solidFill>
                <a:ea typeface="微软雅黑" panose="020B0503020204020204" pitchFamily="34" charset="-122"/>
                <a:sym typeface="+mn-lt"/>
              </a:rPr>
              <a:t>在</a:t>
            </a:r>
            <a:r>
              <a:rPr kumimoji="1" lang="en-US" altLang="zh-CN" b="0">
                <a:solidFill>
                  <a:schemeClr val="bg1"/>
                </a:solidFill>
                <a:ea typeface="微软雅黑" panose="020B0503020204020204" pitchFamily="34" charset="-122"/>
                <a:sym typeface="+mn-lt"/>
              </a:rPr>
              <a:t>n</a:t>
            </a:r>
            <a:r>
              <a:rPr kumimoji="1" lang="zh-CN" altLang="zh-CN" b="0">
                <a:solidFill>
                  <a:schemeClr val="bg1"/>
                </a:solidFill>
                <a:ea typeface="微软雅黑" panose="020B0503020204020204" pitchFamily="34" charset="-122"/>
                <a:sym typeface="+mn-lt"/>
              </a:rPr>
              <a:t>个结点的二叉链表中，</a:t>
            </a:r>
            <a:r>
              <a:rPr kumimoji="1" lang="zh-CN" altLang="en-US" b="0">
                <a:solidFill>
                  <a:schemeClr val="bg1"/>
                </a:solidFill>
                <a:ea typeface="微软雅黑" panose="020B0503020204020204" pitchFamily="34" charset="-122"/>
                <a:sym typeface="+mn-lt"/>
              </a:rPr>
              <a:t>有</a:t>
            </a:r>
            <a:r>
              <a:rPr kumimoji="1" lang="zh-CN" altLang="en-US" b="0" u="sng">
                <a:solidFill>
                  <a:schemeClr val="bg1"/>
                </a:solidFill>
                <a:ea typeface="微软雅黑" panose="020B0503020204020204" pitchFamily="34" charset="-122"/>
                <a:sym typeface="+mn-lt"/>
              </a:rPr>
              <a:t>         </a:t>
            </a:r>
            <a:r>
              <a:rPr kumimoji="1" lang="zh-CN" altLang="en-US" b="0">
                <a:solidFill>
                  <a:schemeClr val="bg1"/>
                </a:solidFill>
                <a:ea typeface="微软雅黑" panose="020B0503020204020204" pitchFamily="34" charset="-122"/>
                <a:sym typeface="+mn-lt"/>
              </a:rPr>
              <a:t>个</a:t>
            </a:r>
            <a:r>
              <a:rPr kumimoji="1" lang="zh-CN" altLang="zh-CN" b="0">
                <a:solidFill>
                  <a:schemeClr val="bg1"/>
                </a:solidFill>
                <a:ea typeface="微软雅黑" panose="020B0503020204020204" pitchFamily="34" charset="-122"/>
                <a:sym typeface="+mn-lt"/>
              </a:rPr>
              <a:t>空指针域</a:t>
            </a:r>
            <a:endParaRPr kumimoji="1" lang="zh-CN" altLang="en-US" b="0">
              <a:solidFill>
                <a:schemeClr val="bg1"/>
              </a:solidFill>
              <a:ea typeface="微软雅黑" panose="020B0503020204020204" pitchFamily="34" charset="-122"/>
              <a:sym typeface="+mn-lt"/>
            </a:endParaRPr>
          </a:p>
        </p:txBody>
      </p:sp>
      <p:sp>
        <p:nvSpPr>
          <p:cNvPr id="45061" name="Rectangle 7">
            <a:extLst>
              <a:ext uri="{FF2B5EF4-FFF2-40B4-BE49-F238E27FC236}">
                <a16:creationId xmlns:a16="http://schemas.microsoft.com/office/drawing/2014/main" id="{7A902D86-A2D6-489A-BC63-AA7C516F4CE7}"/>
              </a:ext>
            </a:extLst>
          </p:cNvPr>
          <p:cNvSpPr>
            <a:spLocks noChangeArrowheads="1"/>
          </p:cNvSpPr>
          <p:nvPr/>
        </p:nvSpPr>
        <p:spPr bwMode="auto">
          <a:xfrm>
            <a:off x="900113" y="12065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j-lt"/>
                <a:ea typeface="微软雅黑" panose="020B0503020204020204" pitchFamily="34" charset="-122"/>
                <a:cs typeface="+mj-cs"/>
                <a:sym typeface="+mn-lt"/>
              </a:rPr>
              <a:t>练习</a:t>
            </a:r>
          </a:p>
        </p:txBody>
      </p:sp>
      <p:grpSp>
        <p:nvGrpSpPr>
          <p:cNvPr id="45065" name="Group 8">
            <a:extLst>
              <a:ext uri="{FF2B5EF4-FFF2-40B4-BE49-F238E27FC236}">
                <a16:creationId xmlns:a16="http://schemas.microsoft.com/office/drawing/2014/main" id="{9CEE8C5A-A968-1D4C-96ED-DDA09B3C37DA}"/>
              </a:ext>
            </a:extLst>
          </p:cNvPr>
          <p:cNvGrpSpPr>
            <a:grpSpLocks/>
          </p:cNvGrpSpPr>
          <p:nvPr/>
        </p:nvGrpSpPr>
        <p:grpSpPr bwMode="auto">
          <a:xfrm>
            <a:off x="5219700" y="2090738"/>
            <a:ext cx="3530600" cy="3686175"/>
            <a:chOff x="2962" y="1354"/>
            <a:chExt cx="2224" cy="2650"/>
          </a:xfrm>
        </p:grpSpPr>
        <p:grpSp>
          <p:nvGrpSpPr>
            <p:cNvPr id="45068" name="Group 9">
              <a:extLst>
                <a:ext uri="{FF2B5EF4-FFF2-40B4-BE49-F238E27FC236}">
                  <a16:creationId xmlns:a16="http://schemas.microsoft.com/office/drawing/2014/main" id="{B0E163B7-8878-1840-91CD-10C97AC7F021}"/>
                </a:ext>
              </a:extLst>
            </p:cNvPr>
            <p:cNvGrpSpPr>
              <a:grpSpLocks/>
            </p:cNvGrpSpPr>
            <p:nvPr/>
          </p:nvGrpSpPr>
          <p:grpSpPr bwMode="auto">
            <a:xfrm>
              <a:off x="2963" y="1796"/>
              <a:ext cx="2223" cy="2150"/>
              <a:chOff x="2540" y="1809"/>
              <a:chExt cx="2223" cy="2150"/>
            </a:xfrm>
          </p:grpSpPr>
          <p:grpSp>
            <p:nvGrpSpPr>
              <p:cNvPr id="45086" name="Group 10">
                <a:extLst>
                  <a:ext uri="{FF2B5EF4-FFF2-40B4-BE49-F238E27FC236}">
                    <a16:creationId xmlns:a16="http://schemas.microsoft.com/office/drawing/2014/main" id="{E506B919-C437-E34F-9298-7740E24C9FCF}"/>
                  </a:ext>
                </a:extLst>
              </p:cNvPr>
              <p:cNvGrpSpPr>
                <a:grpSpLocks/>
              </p:cNvGrpSpPr>
              <p:nvPr/>
            </p:nvGrpSpPr>
            <p:grpSpPr bwMode="auto">
              <a:xfrm>
                <a:off x="3289" y="1809"/>
                <a:ext cx="778" cy="256"/>
                <a:chOff x="1700" y="2033"/>
                <a:chExt cx="778" cy="256"/>
              </a:xfrm>
            </p:grpSpPr>
            <p:sp>
              <p:nvSpPr>
                <p:cNvPr id="3" name="Rectangle 11">
                  <a:extLst>
                    <a:ext uri="{FF2B5EF4-FFF2-40B4-BE49-F238E27FC236}">
                      <a16:creationId xmlns:a16="http://schemas.microsoft.com/office/drawing/2014/main" id="{609F0F18-DAF8-4EC3-837D-3AA5EBAEB2CF}"/>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45066" name="Line 12">
                  <a:extLst>
                    <a:ext uri="{FF2B5EF4-FFF2-40B4-BE49-F238E27FC236}">
                      <a16:creationId xmlns:a16="http://schemas.microsoft.com/office/drawing/2014/main" id="{21215C71-D6B1-4988-96B2-A3554161EDE4}"/>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 name="Line 13">
                  <a:extLst>
                    <a:ext uri="{FF2B5EF4-FFF2-40B4-BE49-F238E27FC236}">
                      <a16:creationId xmlns:a16="http://schemas.microsoft.com/office/drawing/2014/main" id="{7238D7AC-C101-4F54-AC5C-9BC1BBCCE865}"/>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5087" name="Group 14">
                <a:extLst>
                  <a:ext uri="{FF2B5EF4-FFF2-40B4-BE49-F238E27FC236}">
                    <a16:creationId xmlns:a16="http://schemas.microsoft.com/office/drawing/2014/main" id="{C0D4FBE0-3A31-994D-8578-14DE9DF38AB0}"/>
                  </a:ext>
                </a:extLst>
              </p:cNvPr>
              <p:cNvGrpSpPr>
                <a:grpSpLocks/>
              </p:cNvGrpSpPr>
              <p:nvPr/>
            </p:nvGrpSpPr>
            <p:grpSpPr bwMode="auto">
              <a:xfrm>
                <a:off x="2819" y="2217"/>
                <a:ext cx="778" cy="256"/>
                <a:chOff x="1700" y="2033"/>
                <a:chExt cx="778" cy="256"/>
              </a:xfrm>
            </p:grpSpPr>
            <p:sp>
              <p:nvSpPr>
                <p:cNvPr id="45069" name="Rectangle 15">
                  <a:extLst>
                    <a:ext uri="{FF2B5EF4-FFF2-40B4-BE49-F238E27FC236}">
                      <a16:creationId xmlns:a16="http://schemas.microsoft.com/office/drawing/2014/main" id="{4FCFE1AC-AB8C-434F-BA5D-394696021B04}"/>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45070" name="Line 16">
                  <a:extLst>
                    <a:ext uri="{FF2B5EF4-FFF2-40B4-BE49-F238E27FC236}">
                      <a16:creationId xmlns:a16="http://schemas.microsoft.com/office/drawing/2014/main" id="{410016CF-13A5-442C-84E5-FC23981573AC}"/>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71" name="Line 17">
                  <a:extLst>
                    <a:ext uri="{FF2B5EF4-FFF2-40B4-BE49-F238E27FC236}">
                      <a16:creationId xmlns:a16="http://schemas.microsoft.com/office/drawing/2014/main" id="{FB235CD8-8365-491C-84E9-0606380AAB95}"/>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5088" name="Group 18">
                <a:extLst>
                  <a:ext uri="{FF2B5EF4-FFF2-40B4-BE49-F238E27FC236}">
                    <a16:creationId xmlns:a16="http://schemas.microsoft.com/office/drawing/2014/main" id="{3856E994-D85C-9F4D-B565-82DD1C09132F}"/>
                  </a:ext>
                </a:extLst>
              </p:cNvPr>
              <p:cNvGrpSpPr>
                <a:grpSpLocks/>
              </p:cNvGrpSpPr>
              <p:nvPr/>
            </p:nvGrpSpPr>
            <p:grpSpPr bwMode="auto">
              <a:xfrm>
                <a:off x="2540" y="2717"/>
                <a:ext cx="778" cy="256"/>
                <a:chOff x="1700" y="2033"/>
                <a:chExt cx="778" cy="256"/>
              </a:xfrm>
            </p:grpSpPr>
            <p:sp>
              <p:nvSpPr>
                <p:cNvPr id="45073" name="Rectangle 19">
                  <a:extLst>
                    <a:ext uri="{FF2B5EF4-FFF2-40B4-BE49-F238E27FC236}">
                      <a16:creationId xmlns:a16="http://schemas.microsoft.com/office/drawing/2014/main" id="{C10188C9-14FD-4462-8EDA-A37FBFA66E36}"/>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C</a:t>
                  </a:r>
                </a:p>
              </p:txBody>
            </p:sp>
            <p:sp>
              <p:nvSpPr>
                <p:cNvPr id="45074" name="Line 20">
                  <a:extLst>
                    <a:ext uri="{FF2B5EF4-FFF2-40B4-BE49-F238E27FC236}">
                      <a16:creationId xmlns:a16="http://schemas.microsoft.com/office/drawing/2014/main" id="{3AAAC766-ADE9-470A-88FE-75247401077F}"/>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 name="Line 21">
                  <a:extLst>
                    <a:ext uri="{FF2B5EF4-FFF2-40B4-BE49-F238E27FC236}">
                      <a16:creationId xmlns:a16="http://schemas.microsoft.com/office/drawing/2014/main" id="{C8CCDD7C-4A07-4FDA-8ADC-5A19AE2C0916}"/>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5089" name="Group 22">
                <a:extLst>
                  <a:ext uri="{FF2B5EF4-FFF2-40B4-BE49-F238E27FC236}">
                    <a16:creationId xmlns:a16="http://schemas.microsoft.com/office/drawing/2014/main" id="{CB716C0F-6C08-D54A-9F54-BE6F8DF1A860}"/>
                  </a:ext>
                </a:extLst>
              </p:cNvPr>
              <p:cNvGrpSpPr>
                <a:grpSpLocks/>
              </p:cNvGrpSpPr>
              <p:nvPr/>
            </p:nvGrpSpPr>
            <p:grpSpPr bwMode="auto">
              <a:xfrm>
                <a:off x="3497" y="2716"/>
                <a:ext cx="778" cy="256"/>
                <a:chOff x="1700" y="2033"/>
                <a:chExt cx="778" cy="256"/>
              </a:xfrm>
            </p:grpSpPr>
            <p:sp>
              <p:nvSpPr>
                <p:cNvPr id="45077" name="Rectangle 23">
                  <a:extLst>
                    <a:ext uri="{FF2B5EF4-FFF2-40B4-BE49-F238E27FC236}">
                      <a16:creationId xmlns:a16="http://schemas.microsoft.com/office/drawing/2014/main" id="{DD003427-3176-4E8D-A922-B206615B4625}"/>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45078" name="Line 24">
                  <a:extLst>
                    <a:ext uri="{FF2B5EF4-FFF2-40B4-BE49-F238E27FC236}">
                      <a16:creationId xmlns:a16="http://schemas.microsoft.com/office/drawing/2014/main" id="{EF5E9481-A39A-477F-8569-1778FD972CDC}"/>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79" name="Line 25">
                  <a:extLst>
                    <a:ext uri="{FF2B5EF4-FFF2-40B4-BE49-F238E27FC236}">
                      <a16:creationId xmlns:a16="http://schemas.microsoft.com/office/drawing/2014/main" id="{B5BDA8CA-CCF2-44CE-A2FA-41F909129D44}"/>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5090" name="Group 26">
                <a:extLst>
                  <a:ext uri="{FF2B5EF4-FFF2-40B4-BE49-F238E27FC236}">
                    <a16:creationId xmlns:a16="http://schemas.microsoft.com/office/drawing/2014/main" id="{79DBD887-F412-3040-AD2D-FD8DFF98B641}"/>
                  </a:ext>
                </a:extLst>
              </p:cNvPr>
              <p:cNvGrpSpPr>
                <a:grpSpLocks/>
              </p:cNvGrpSpPr>
              <p:nvPr/>
            </p:nvGrpSpPr>
            <p:grpSpPr bwMode="auto">
              <a:xfrm>
                <a:off x="3052" y="3226"/>
                <a:ext cx="778" cy="256"/>
                <a:chOff x="1700" y="2033"/>
                <a:chExt cx="778" cy="256"/>
              </a:xfrm>
            </p:grpSpPr>
            <p:sp>
              <p:nvSpPr>
                <p:cNvPr id="45081" name="Rectangle 27">
                  <a:extLst>
                    <a:ext uri="{FF2B5EF4-FFF2-40B4-BE49-F238E27FC236}">
                      <a16:creationId xmlns:a16="http://schemas.microsoft.com/office/drawing/2014/main" id="{D38153FA-EDDB-408E-97D6-56CCA11507B2}"/>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E</a:t>
                  </a:r>
                </a:p>
              </p:txBody>
            </p:sp>
            <p:sp>
              <p:nvSpPr>
                <p:cNvPr id="45082" name="Line 28">
                  <a:extLst>
                    <a:ext uri="{FF2B5EF4-FFF2-40B4-BE49-F238E27FC236}">
                      <a16:creationId xmlns:a16="http://schemas.microsoft.com/office/drawing/2014/main" id="{EDAD1920-CAA0-47F3-BB18-81BEC5C1A413}"/>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83" name="Line 29">
                  <a:extLst>
                    <a:ext uri="{FF2B5EF4-FFF2-40B4-BE49-F238E27FC236}">
                      <a16:creationId xmlns:a16="http://schemas.microsoft.com/office/drawing/2014/main" id="{CA4E07E3-8D2D-4C74-9B51-F800E1CEF22C}"/>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5091" name="Group 30">
                <a:extLst>
                  <a:ext uri="{FF2B5EF4-FFF2-40B4-BE49-F238E27FC236}">
                    <a16:creationId xmlns:a16="http://schemas.microsoft.com/office/drawing/2014/main" id="{6940235D-A5B0-9F45-A539-B8D3D56BCE03}"/>
                  </a:ext>
                </a:extLst>
              </p:cNvPr>
              <p:cNvGrpSpPr>
                <a:grpSpLocks/>
              </p:cNvGrpSpPr>
              <p:nvPr/>
            </p:nvGrpSpPr>
            <p:grpSpPr bwMode="auto">
              <a:xfrm>
                <a:off x="3985" y="3216"/>
                <a:ext cx="778" cy="256"/>
                <a:chOff x="1700" y="2033"/>
                <a:chExt cx="778" cy="256"/>
              </a:xfrm>
            </p:grpSpPr>
            <p:sp>
              <p:nvSpPr>
                <p:cNvPr id="45085" name="Rectangle 31">
                  <a:extLst>
                    <a:ext uri="{FF2B5EF4-FFF2-40B4-BE49-F238E27FC236}">
                      <a16:creationId xmlns:a16="http://schemas.microsoft.com/office/drawing/2014/main" id="{8EB4569A-1806-4059-8324-45178D74C836}"/>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F</a:t>
                  </a:r>
                </a:p>
              </p:txBody>
            </p:sp>
            <p:sp>
              <p:nvSpPr>
                <p:cNvPr id="6" name="Line 32">
                  <a:extLst>
                    <a:ext uri="{FF2B5EF4-FFF2-40B4-BE49-F238E27FC236}">
                      <a16:creationId xmlns:a16="http://schemas.microsoft.com/office/drawing/2014/main" id="{84DEF00B-8E71-498B-BD2B-6E4F2651023D}"/>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 name="Line 33">
                  <a:extLst>
                    <a:ext uri="{FF2B5EF4-FFF2-40B4-BE49-F238E27FC236}">
                      <a16:creationId xmlns:a16="http://schemas.microsoft.com/office/drawing/2014/main" id="{C7D0DC65-1846-428B-BC72-0B422A70F000}"/>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34">
                <a:extLst>
                  <a:ext uri="{FF2B5EF4-FFF2-40B4-BE49-F238E27FC236}">
                    <a16:creationId xmlns:a16="http://schemas.microsoft.com/office/drawing/2014/main" id="{456C1838-6022-F54F-AA67-54168533883F}"/>
                  </a:ext>
                </a:extLst>
              </p:cNvPr>
              <p:cNvGrpSpPr>
                <a:grpSpLocks/>
              </p:cNvGrpSpPr>
              <p:nvPr/>
            </p:nvGrpSpPr>
            <p:grpSpPr bwMode="auto">
              <a:xfrm>
                <a:off x="3517" y="3703"/>
                <a:ext cx="778" cy="256"/>
                <a:chOff x="1700" y="2033"/>
                <a:chExt cx="778" cy="256"/>
              </a:xfrm>
            </p:grpSpPr>
            <p:sp>
              <p:nvSpPr>
                <p:cNvPr id="9" name="Rectangle 35">
                  <a:extLst>
                    <a:ext uri="{FF2B5EF4-FFF2-40B4-BE49-F238E27FC236}">
                      <a16:creationId xmlns:a16="http://schemas.microsoft.com/office/drawing/2014/main" id="{4C74AB98-CFF1-436C-BC2F-1E050EC03B1D}"/>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G</a:t>
                  </a:r>
                </a:p>
              </p:txBody>
            </p:sp>
            <p:sp>
              <p:nvSpPr>
                <p:cNvPr id="10" name="Line 36">
                  <a:extLst>
                    <a:ext uri="{FF2B5EF4-FFF2-40B4-BE49-F238E27FC236}">
                      <a16:creationId xmlns:a16="http://schemas.microsoft.com/office/drawing/2014/main" id="{AD0FFB89-D869-4B24-B7A5-44483823B244}"/>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 name="Line 37">
                  <a:extLst>
                    <a:ext uri="{FF2B5EF4-FFF2-40B4-BE49-F238E27FC236}">
                      <a16:creationId xmlns:a16="http://schemas.microsoft.com/office/drawing/2014/main" id="{0AF37597-4B38-4414-BB89-FE2AA6209578}"/>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sp>
          <p:nvSpPr>
            <p:cNvPr id="45092" name="Line 38">
              <a:extLst>
                <a:ext uri="{FF2B5EF4-FFF2-40B4-BE49-F238E27FC236}">
                  <a16:creationId xmlns:a16="http://schemas.microsoft.com/office/drawing/2014/main" id="{C33244B9-8EEC-430E-88FF-7A50780F5D64}"/>
                </a:ext>
              </a:extLst>
            </p:cNvPr>
            <p:cNvSpPr>
              <a:spLocks noChangeShapeType="1"/>
            </p:cNvSpPr>
            <p:nvPr/>
          </p:nvSpPr>
          <p:spPr bwMode="auto">
            <a:xfrm flipH="1">
              <a:off x="3657" y="1975"/>
              <a:ext cx="144" cy="233"/>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93" name="Line 39">
              <a:extLst>
                <a:ext uri="{FF2B5EF4-FFF2-40B4-BE49-F238E27FC236}">
                  <a16:creationId xmlns:a16="http://schemas.microsoft.com/office/drawing/2014/main" id="{6EE8F6C2-3177-43AC-8ABA-8FCFAEDCF047}"/>
                </a:ext>
              </a:extLst>
            </p:cNvPr>
            <p:cNvSpPr>
              <a:spLocks noChangeShapeType="1"/>
            </p:cNvSpPr>
            <p:nvPr/>
          </p:nvSpPr>
          <p:spPr bwMode="auto">
            <a:xfrm flipH="1">
              <a:off x="3257" y="2409"/>
              <a:ext cx="111" cy="299"/>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94" name="Line 40">
              <a:extLst>
                <a:ext uri="{FF2B5EF4-FFF2-40B4-BE49-F238E27FC236}">
                  <a16:creationId xmlns:a16="http://schemas.microsoft.com/office/drawing/2014/main" id="{A229035E-FDF5-4620-8ED1-CCE7274FFF0A}"/>
                </a:ext>
              </a:extLst>
            </p:cNvPr>
            <p:cNvSpPr>
              <a:spLocks noChangeShapeType="1"/>
            </p:cNvSpPr>
            <p:nvPr/>
          </p:nvSpPr>
          <p:spPr bwMode="auto">
            <a:xfrm>
              <a:off x="3924" y="2375"/>
              <a:ext cx="322" cy="33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95" name="Line 41">
              <a:extLst>
                <a:ext uri="{FF2B5EF4-FFF2-40B4-BE49-F238E27FC236}">
                  <a16:creationId xmlns:a16="http://schemas.microsoft.com/office/drawing/2014/main" id="{87F1D577-F321-4A8A-AE11-5DD80CBE8086}"/>
                </a:ext>
              </a:extLst>
            </p:cNvPr>
            <p:cNvSpPr>
              <a:spLocks noChangeShapeType="1"/>
            </p:cNvSpPr>
            <p:nvPr/>
          </p:nvSpPr>
          <p:spPr bwMode="auto">
            <a:xfrm flipH="1">
              <a:off x="3857" y="2852"/>
              <a:ext cx="178" cy="35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96" name="Line 42">
              <a:extLst>
                <a:ext uri="{FF2B5EF4-FFF2-40B4-BE49-F238E27FC236}">
                  <a16:creationId xmlns:a16="http://schemas.microsoft.com/office/drawing/2014/main" id="{F6FCD08B-94D5-4A37-8DFA-97C7B0E5DFFD}"/>
                </a:ext>
              </a:extLst>
            </p:cNvPr>
            <p:cNvSpPr>
              <a:spLocks noChangeShapeType="1"/>
            </p:cNvSpPr>
            <p:nvPr/>
          </p:nvSpPr>
          <p:spPr bwMode="auto">
            <a:xfrm>
              <a:off x="4557" y="2852"/>
              <a:ext cx="200" cy="35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97" name="Line 43">
              <a:extLst>
                <a:ext uri="{FF2B5EF4-FFF2-40B4-BE49-F238E27FC236}">
                  <a16:creationId xmlns:a16="http://schemas.microsoft.com/office/drawing/2014/main" id="{C6862900-93D2-4387-8530-16C03310895E}"/>
                </a:ext>
              </a:extLst>
            </p:cNvPr>
            <p:cNvSpPr>
              <a:spLocks noChangeShapeType="1"/>
            </p:cNvSpPr>
            <p:nvPr/>
          </p:nvSpPr>
          <p:spPr bwMode="auto">
            <a:xfrm>
              <a:off x="4090" y="3408"/>
              <a:ext cx="200" cy="289"/>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45075" name="Group 44">
              <a:extLst>
                <a:ext uri="{FF2B5EF4-FFF2-40B4-BE49-F238E27FC236}">
                  <a16:creationId xmlns:a16="http://schemas.microsoft.com/office/drawing/2014/main" id="{1DD14A35-5281-4247-8A71-5E4CB3C33A52}"/>
                </a:ext>
              </a:extLst>
            </p:cNvPr>
            <p:cNvGrpSpPr>
              <a:grpSpLocks/>
            </p:cNvGrpSpPr>
            <p:nvPr/>
          </p:nvGrpSpPr>
          <p:grpSpPr bwMode="auto">
            <a:xfrm>
              <a:off x="3868" y="1354"/>
              <a:ext cx="211" cy="444"/>
              <a:chOff x="3445" y="1367"/>
              <a:chExt cx="211" cy="444"/>
            </a:xfrm>
          </p:grpSpPr>
          <p:sp>
            <p:nvSpPr>
              <p:cNvPr id="45099" name="Freeform 45">
                <a:extLst>
                  <a:ext uri="{FF2B5EF4-FFF2-40B4-BE49-F238E27FC236}">
                    <a16:creationId xmlns:a16="http://schemas.microsoft.com/office/drawing/2014/main" id="{4DC5ABD8-2202-4F1B-8EDF-0E0EE28BF429}"/>
                  </a:ext>
                </a:extLst>
              </p:cNvPr>
              <p:cNvSpPr>
                <a:spLocks noChangeArrowheads="1"/>
              </p:cNvSpPr>
              <p:nvPr/>
            </p:nvSpPr>
            <p:spPr bwMode="auto">
              <a:xfrm>
                <a:off x="3445" y="1367"/>
                <a:ext cx="72" cy="223"/>
              </a:xfrm>
              <a:custGeom>
                <a:avLst/>
                <a:gdLst>
                  <a:gd name="T0" fmla="*/ 33 w 94"/>
                  <a:gd name="T1" fmla="*/ 0 h 233"/>
                  <a:gd name="T2" fmla="*/ 89 w 94"/>
                  <a:gd name="T3" fmla="*/ 111 h 233"/>
                  <a:gd name="T4" fmla="*/ 0 w 94"/>
                  <a:gd name="T5" fmla="*/ 233 h 233"/>
                </a:gdLst>
                <a:ahLst/>
                <a:cxnLst>
                  <a:cxn ang="0">
                    <a:pos x="T0" y="T1"/>
                  </a:cxn>
                  <a:cxn ang="0">
                    <a:pos x="T2" y="T3"/>
                  </a:cxn>
                  <a:cxn ang="0">
                    <a:pos x="T4" y="T5"/>
                  </a:cxn>
                </a:cxnLst>
                <a:rect l="0" t="0" r="r" b="b"/>
                <a:pathLst>
                  <a:path w="94" h="233">
                    <a:moveTo>
                      <a:pt x="33" y="0"/>
                    </a:moveTo>
                    <a:cubicBezTo>
                      <a:pt x="63" y="36"/>
                      <a:pt x="94" y="72"/>
                      <a:pt x="89" y="111"/>
                    </a:cubicBezTo>
                    <a:cubicBezTo>
                      <a:pt x="84" y="150"/>
                      <a:pt x="19" y="218"/>
                      <a:pt x="0" y="233"/>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100" name="Line 46">
                <a:extLst>
                  <a:ext uri="{FF2B5EF4-FFF2-40B4-BE49-F238E27FC236}">
                    <a16:creationId xmlns:a16="http://schemas.microsoft.com/office/drawing/2014/main" id="{7D39ECFC-EBCD-47D3-AB1E-FE252CDE33C8}"/>
                  </a:ext>
                </a:extLst>
              </p:cNvPr>
              <p:cNvSpPr>
                <a:spLocks noChangeShapeType="1"/>
              </p:cNvSpPr>
              <p:nvPr/>
            </p:nvSpPr>
            <p:spPr bwMode="auto">
              <a:xfrm>
                <a:off x="3456" y="1590"/>
                <a:ext cx="200" cy="221"/>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45101" name="Text Box 47">
              <a:extLst>
                <a:ext uri="{FF2B5EF4-FFF2-40B4-BE49-F238E27FC236}">
                  <a16:creationId xmlns:a16="http://schemas.microsoft.com/office/drawing/2014/main" id="{3B85E6D3-1459-4381-BCBC-220C2AE977FD}"/>
                </a:ext>
              </a:extLst>
            </p:cNvPr>
            <p:cNvSpPr txBox="1">
              <a:spLocks noChangeArrowheads="1"/>
            </p:cNvSpPr>
            <p:nvPr/>
          </p:nvSpPr>
          <p:spPr bwMode="auto">
            <a:xfrm>
              <a:off x="4222" y="1767"/>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5102" name="Text Box 48">
              <a:extLst>
                <a:ext uri="{FF2B5EF4-FFF2-40B4-BE49-F238E27FC236}">
                  <a16:creationId xmlns:a16="http://schemas.microsoft.com/office/drawing/2014/main" id="{48E1E150-CAAE-41DB-9FE2-E29411A59D59}"/>
                </a:ext>
              </a:extLst>
            </p:cNvPr>
            <p:cNvSpPr txBox="1">
              <a:spLocks noChangeArrowheads="1"/>
            </p:cNvSpPr>
            <p:nvPr/>
          </p:nvSpPr>
          <p:spPr bwMode="auto">
            <a:xfrm>
              <a:off x="2962" y="2666"/>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5103" name="Text Box 49">
              <a:extLst>
                <a:ext uri="{FF2B5EF4-FFF2-40B4-BE49-F238E27FC236}">
                  <a16:creationId xmlns:a16="http://schemas.microsoft.com/office/drawing/2014/main" id="{A82E5CC1-848D-4922-B6EF-906DFC974806}"/>
                </a:ext>
              </a:extLst>
            </p:cNvPr>
            <p:cNvSpPr txBox="1">
              <a:spLocks noChangeArrowheads="1"/>
            </p:cNvSpPr>
            <p:nvPr/>
          </p:nvSpPr>
          <p:spPr bwMode="auto">
            <a:xfrm>
              <a:off x="3502" y="2666"/>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solidFill>
                    <a:srgbClr val="FF3300"/>
                  </a:solidFill>
                  <a:latin typeface="+mn-lt"/>
                  <a:ea typeface="+mn-ea"/>
                  <a:cs typeface="+mn-ea"/>
                  <a:sym typeface="+mn-lt"/>
                </a:rPr>
                <a:t>^</a:t>
              </a:r>
            </a:p>
          </p:txBody>
        </p:sp>
        <p:sp>
          <p:nvSpPr>
            <p:cNvPr id="45104" name="Text Box 50">
              <a:extLst>
                <a:ext uri="{FF2B5EF4-FFF2-40B4-BE49-F238E27FC236}">
                  <a16:creationId xmlns:a16="http://schemas.microsoft.com/office/drawing/2014/main" id="{21A278C6-C090-4F50-B8EC-E1F0AF06076B}"/>
                </a:ext>
              </a:extLst>
            </p:cNvPr>
            <p:cNvSpPr txBox="1">
              <a:spLocks noChangeArrowheads="1"/>
            </p:cNvSpPr>
            <p:nvPr/>
          </p:nvSpPr>
          <p:spPr bwMode="auto">
            <a:xfrm>
              <a:off x="3490" y="3182"/>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5105" name="Text Box 51">
              <a:extLst>
                <a:ext uri="{FF2B5EF4-FFF2-40B4-BE49-F238E27FC236}">
                  <a16:creationId xmlns:a16="http://schemas.microsoft.com/office/drawing/2014/main" id="{74F899EA-B6E6-4642-B913-ACD317BF98CE}"/>
                </a:ext>
              </a:extLst>
            </p:cNvPr>
            <p:cNvSpPr txBox="1">
              <a:spLocks noChangeArrowheads="1"/>
            </p:cNvSpPr>
            <p:nvPr/>
          </p:nvSpPr>
          <p:spPr bwMode="auto">
            <a:xfrm>
              <a:off x="4414" y="3171"/>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5106" name="Text Box 52">
              <a:extLst>
                <a:ext uri="{FF2B5EF4-FFF2-40B4-BE49-F238E27FC236}">
                  <a16:creationId xmlns:a16="http://schemas.microsoft.com/office/drawing/2014/main" id="{DA548835-1B5F-48BD-927F-460923DA22CD}"/>
                </a:ext>
              </a:extLst>
            </p:cNvPr>
            <p:cNvSpPr txBox="1">
              <a:spLocks noChangeArrowheads="1"/>
            </p:cNvSpPr>
            <p:nvPr/>
          </p:nvSpPr>
          <p:spPr bwMode="auto">
            <a:xfrm>
              <a:off x="4942" y="3171"/>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5107" name="Text Box 53">
              <a:extLst>
                <a:ext uri="{FF2B5EF4-FFF2-40B4-BE49-F238E27FC236}">
                  <a16:creationId xmlns:a16="http://schemas.microsoft.com/office/drawing/2014/main" id="{CBFD20FD-D18E-4066-9787-276889FEF662}"/>
                </a:ext>
              </a:extLst>
            </p:cNvPr>
            <p:cNvSpPr txBox="1">
              <a:spLocks noChangeArrowheads="1"/>
            </p:cNvSpPr>
            <p:nvPr/>
          </p:nvSpPr>
          <p:spPr bwMode="auto">
            <a:xfrm>
              <a:off x="3946" y="3675"/>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5108" name="Text Box 54">
              <a:extLst>
                <a:ext uri="{FF2B5EF4-FFF2-40B4-BE49-F238E27FC236}">
                  <a16:creationId xmlns:a16="http://schemas.microsoft.com/office/drawing/2014/main" id="{55441781-B6DA-4DDD-9192-2573B2C0ACAA}"/>
                </a:ext>
              </a:extLst>
            </p:cNvPr>
            <p:cNvSpPr txBox="1">
              <a:spLocks noChangeArrowheads="1"/>
            </p:cNvSpPr>
            <p:nvPr/>
          </p:nvSpPr>
          <p:spPr bwMode="auto">
            <a:xfrm>
              <a:off x="4474" y="3662"/>
              <a:ext cx="2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grpSp>
      <p:sp>
        <p:nvSpPr>
          <p:cNvPr id="922679" name="Text Box 55">
            <a:extLst>
              <a:ext uri="{FF2B5EF4-FFF2-40B4-BE49-F238E27FC236}">
                <a16:creationId xmlns:a16="http://schemas.microsoft.com/office/drawing/2014/main" id="{308B4B55-59D0-47D9-B648-350F031505FA}"/>
              </a:ext>
            </a:extLst>
          </p:cNvPr>
          <p:cNvSpPr txBox="1">
            <a:spLocks noChangeArrowheads="1"/>
          </p:cNvSpPr>
          <p:nvPr/>
        </p:nvSpPr>
        <p:spPr bwMode="auto">
          <a:xfrm>
            <a:off x="4668838" y="1163638"/>
            <a:ext cx="995362" cy="579437"/>
          </a:xfrm>
          <a:prstGeom prst="rect">
            <a:avLst/>
          </a:prstGeom>
          <a:noFill/>
          <a:ln>
            <a:noFill/>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3200" dirty="0">
                <a:solidFill>
                  <a:srgbClr val="FF0000"/>
                </a:solidFill>
                <a:latin typeface="+mn-lt"/>
                <a:ea typeface="+mn-ea"/>
                <a:cs typeface="+mn-ea"/>
                <a:sym typeface="+mn-lt"/>
              </a:rPr>
              <a:t>n+1</a:t>
            </a:r>
          </a:p>
        </p:txBody>
      </p:sp>
      <p:cxnSp>
        <p:nvCxnSpPr>
          <p:cNvPr id="45067" name="直接连接符 3">
            <a:extLst>
              <a:ext uri="{FF2B5EF4-FFF2-40B4-BE49-F238E27FC236}">
                <a16:creationId xmlns:a16="http://schemas.microsoft.com/office/drawing/2014/main" id="{9297A188-8B7F-364B-BC18-982B83636E6F}"/>
              </a:ext>
            </a:extLst>
          </p:cNvPr>
          <p:cNvCxnSpPr>
            <a:cxnSpLocks noChangeShapeType="1"/>
          </p:cNvCxnSpPr>
          <p:nvPr/>
        </p:nvCxnSpPr>
        <p:spPr bwMode="auto">
          <a:xfrm>
            <a:off x="76200" y="1860550"/>
            <a:ext cx="8956675" cy="0"/>
          </a:xfrm>
          <a:prstGeom prst="line">
            <a:avLst/>
          </a:prstGeom>
          <a:noFill/>
          <a:ln w="9525" algn="ctr">
            <a:solidFill>
              <a:srgbClr val="A78DC2"/>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anim calcmode="lin" valueType="num">
                                      <p:cBhvr additive="base">
                                        <p:cTn id="7" dur="500" fill="hold"/>
                                        <p:tgtEl>
                                          <p:spTgt spid="50179"/>
                                        </p:tgtEl>
                                        <p:attrNameLst>
                                          <p:attrName>ppt_x</p:attrName>
                                        </p:attrNameLst>
                                      </p:cBhvr>
                                      <p:tavLst>
                                        <p:tav tm="0">
                                          <p:val>
                                            <p:strVal val="#ppt_x"/>
                                          </p:val>
                                        </p:tav>
                                        <p:tav tm="100000">
                                          <p:val>
                                            <p:strVal val="#ppt_x"/>
                                          </p:val>
                                        </p:tav>
                                      </p:tavLst>
                                    </p:anim>
                                    <p:anim calcmode="lin" valueType="num">
                                      <p:cBhvr additive="base">
                                        <p:cTn id="8" dur="500" fill="hold"/>
                                        <p:tgtEl>
                                          <p:spTgt spid="5017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22628">
                                            <p:txEl>
                                              <p:pRg st="0" end="0"/>
                                            </p:txEl>
                                          </p:spTgt>
                                        </p:tgtEl>
                                        <p:attrNameLst>
                                          <p:attrName>style.visibility</p:attrName>
                                        </p:attrNameLst>
                                      </p:cBhvr>
                                      <p:to>
                                        <p:strVal val="visible"/>
                                      </p:to>
                                    </p:set>
                                    <p:animEffect transition="in" filter="wipe(left)">
                                      <p:cBhvr>
                                        <p:cTn id="13" dur="500"/>
                                        <p:tgtEl>
                                          <p:spTgt spid="922628">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iterate type="wd">
                                    <p:tmAbs val="300"/>
                                  </p:iterate>
                                  <p:childTnLst>
                                    <p:set>
                                      <p:cBhvr>
                                        <p:cTn id="17" dur="1" fill="hold">
                                          <p:stCondLst>
                                            <p:cond delay="299"/>
                                          </p:stCondLst>
                                        </p:cTn>
                                        <p:tgtEl>
                                          <p:spTgt spid="922629"/>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22679"/>
                                        </p:tgtEl>
                                        <p:attrNameLst>
                                          <p:attrName>style.visibility</p:attrName>
                                        </p:attrNameLst>
                                      </p:cBhvr>
                                      <p:to>
                                        <p:strVal val="visible"/>
                                      </p:to>
                                    </p:set>
                                    <p:animEffect transition="in" filter="box(in)">
                                      <p:cBhvr>
                                        <p:cTn id="22" dur="500"/>
                                        <p:tgtEl>
                                          <p:spTgt spid="922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nimBg="1"/>
      <p:bldP spid="922628" grpId="0" build="p"/>
      <p:bldP spid="922629" grpId="0" animBg="1"/>
      <p:bldP spid="92267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85">
            <a:extLst>
              <a:ext uri="{FF2B5EF4-FFF2-40B4-BE49-F238E27FC236}">
                <a16:creationId xmlns:a16="http://schemas.microsoft.com/office/drawing/2014/main" id="{805926CC-0A2B-E84E-BD93-D5F556C1C908}"/>
              </a:ext>
            </a:extLst>
          </p:cNvPr>
          <p:cNvSpPr>
            <a:spLocks noChangeArrowheads="1"/>
          </p:cNvSpPr>
          <p:nvPr/>
        </p:nvSpPr>
        <p:spPr bwMode="auto">
          <a:xfrm>
            <a:off x="0" y="5051425"/>
            <a:ext cx="9144000" cy="1714500"/>
          </a:xfrm>
          <a:prstGeom prst="rect">
            <a:avLst/>
          </a:prstGeom>
          <a:solidFill>
            <a:srgbClr val="A5A5E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46081" name="日期占位符 1">
            <a:extLst>
              <a:ext uri="{FF2B5EF4-FFF2-40B4-BE49-F238E27FC236}">
                <a16:creationId xmlns:a16="http://schemas.microsoft.com/office/drawing/2014/main" id="{0F23126F-14ED-4CA9-B4C5-94650A92E07B}"/>
              </a:ext>
            </a:extLst>
          </p:cNvPr>
          <p:cNvSpPr>
            <a:spLocks noGrp="1" noChangeArrowheads="1"/>
          </p:cNvSpPr>
          <p:nvPr>
            <p:ph type="dt" sz="quarter" idx="4294967295"/>
          </p:nvPr>
        </p:nvSpPr>
        <p:spPr bwMode="auto">
          <a:xfrm>
            <a:off x="4724400" y="6240463"/>
            <a:ext cx="4419600" cy="4572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r>
              <a:rPr lang="en-US" altLang="zh-CN">
                <a:latin typeface="+mn-lt"/>
                <a:ea typeface="+mn-ea"/>
                <a:cs typeface="+mn-ea"/>
                <a:sym typeface="+mn-lt"/>
              </a:rPr>
              <a:t>                            </a:t>
            </a:r>
          </a:p>
        </p:txBody>
      </p:sp>
      <p:sp>
        <p:nvSpPr>
          <p:cNvPr id="46083" name="Rectangle 4">
            <a:extLst>
              <a:ext uri="{FF2B5EF4-FFF2-40B4-BE49-F238E27FC236}">
                <a16:creationId xmlns:a16="http://schemas.microsoft.com/office/drawing/2014/main" id="{395D19F0-CD3C-4CFD-88BC-5CE30D993C19}"/>
              </a:ext>
            </a:extLst>
          </p:cNvPr>
          <p:cNvSpPr>
            <a:spLocks noChangeArrowheads="1"/>
          </p:cNvSpPr>
          <p:nvPr/>
        </p:nvSpPr>
        <p:spPr bwMode="auto">
          <a:xfrm>
            <a:off x="820738" y="217488"/>
            <a:ext cx="31956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三叉链表</a:t>
            </a:r>
          </a:p>
        </p:txBody>
      </p:sp>
      <p:grpSp>
        <p:nvGrpSpPr>
          <p:cNvPr id="46085" name="Group 5">
            <a:extLst>
              <a:ext uri="{FF2B5EF4-FFF2-40B4-BE49-F238E27FC236}">
                <a16:creationId xmlns:a16="http://schemas.microsoft.com/office/drawing/2014/main" id="{97AE3192-13AB-4547-8AD7-D05DBC38FE0A}"/>
              </a:ext>
            </a:extLst>
          </p:cNvPr>
          <p:cNvGrpSpPr>
            <a:grpSpLocks/>
          </p:cNvGrpSpPr>
          <p:nvPr/>
        </p:nvGrpSpPr>
        <p:grpSpPr bwMode="auto">
          <a:xfrm>
            <a:off x="1068388" y="2138363"/>
            <a:ext cx="1622425" cy="2654300"/>
            <a:chOff x="703" y="2015"/>
            <a:chExt cx="1022" cy="1672"/>
          </a:xfrm>
        </p:grpSpPr>
        <p:sp>
          <p:nvSpPr>
            <p:cNvPr id="2" name="Oval 6">
              <a:extLst>
                <a:ext uri="{FF2B5EF4-FFF2-40B4-BE49-F238E27FC236}">
                  <a16:creationId xmlns:a16="http://schemas.microsoft.com/office/drawing/2014/main" id="{545F68BF-664F-4F4C-96A8-AADF8A50CD50}"/>
                </a:ext>
              </a:extLst>
            </p:cNvPr>
            <p:cNvSpPr>
              <a:spLocks noChangeArrowheads="1"/>
            </p:cNvSpPr>
            <p:nvPr/>
          </p:nvSpPr>
          <p:spPr bwMode="auto">
            <a:xfrm>
              <a:off x="1222" y="2015"/>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A</a:t>
              </a:r>
            </a:p>
          </p:txBody>
        </p:sp>
        <p:sp>
          <p:nvSpPr>
            <p:cNvPr id="3" name="Oval 7">
              <a:extLst>
                <a:ext uri="{FF2B5EF4-FFF2-40B4-BE49-F238E27FC236}">
                  <a16:creationId xmlns:a16="http://schemas.microsoft.com/office/drawing/2014/main" id="{5C5FCD08-9556-4BE6-A531-EF9DB180BEE9}"/>
                </a:ext>
              </a:extLst>
            </p:cNvPr>
            <p:cNvSpPr>
              <a:spLocks noChangeArrowheads="1"/>
            </p:cNvSpPr>
            <p:nvPr/>
          </p:nvSpPr>
          <p:spPr bwMode="auto">
            <a:xfrm>
              <a:off x="974" y="2367"/>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4" name="Oval 8">
              <a:extLst>
                <a:ext uri="{FF2B5EF4-FFF2-40B4-BE49-F238E27FC236}">
                  <a16:creationId xmlns:a16="http://schemas.microsoft.com/office/drawing/2014/main" id="{FDEA51CB-337B-4032-95D5-A7BC4D1F473E}"/>
                </a:ext>
              </a:extLst>
            </p:cNvPr>
            <p:cNvSpPr>
              <a:spLocks noChangeArrowheads="1"/>
            </p:cNvSpPr>
            <p:nvPr/>
          </p:nvSpPr>
          <p:spPr bwMode="auto">
            <a:xfrm>
              <a:off x="703" y="2729"/>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C</a:t>
              </a:r>
            </a:p>
          </p:txBody>
        </p:sp>
        <p:sp>
          <p:nvSpPr>
            <p:cNvPr id="46088" name="Oval 9">
              <a:extLst>
                <a:ext uri="{FF2B5EF4-FFF2-40B4-BE49-F238E27FC236}">
                  <a16:creationId xmlns:a16="http://schemas.microsoft.com/office/drawing/2014/main" id="{F25ED931-8CDC-4C35-9E81-2E43575784F9}"/>
                </a:ext>
              </a:extLst>
            </p:cNvPr>
            <p:cNvSpPr>
              <a:spLocks noChangeArrowheads="1"/>
            </p:cNvSpPr>
            <p:nvPr/>
          </p:nvSpPr>
          <p:spPr bwMode="auto">
            <a:xfrm>
              <a:off x="1215" y="2729"/>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D</a:t>
              </a:r>
            </a:p>
          </p:txBody>
        </p:sp>
        <p:sp>
          <p:nvSpPr>
            <p:cNvPr id="46089" name="Oval 10">
              <a:extLst>
                <a:ext uri="{FF2B5EF4-FFF2-40B4-BE49-F238E27FC236}">
                  <a16:creationId xmlns:a16="http://schemas.microsoft.com/office/drawing/2014/main" id="{D12B88C5-2C22-4E08-A6A9-96B0B3E5D67D}"/>
                </a:ext>
              </a:extLst>
            </p:cNvPr>
            <p:cNvSpPr>
              <a:spLocks noChangeArrowheads="1"/>
            </p:cNvSpPr>
            <p:nvPr/>
          </p:nvSpPr>
          <p:spPr bwMode="auto">
            <a:xfrm>
              <a:off x="1015" y="3051"/>
              <a:ext cx="255" cy="2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E</a:t>
              </a:r>
            </a:p>
          </p:txBody>
        </p:sp>
        <p:sp>
          <p:nvSpPr>
            <p:cNvPr id="46090" name="Oval 11">
              <a:extLst>
                <a:ext uri="{FF2B5EF4-FFF2-40B4-BE49-F238E27FC236}">
                  <a16:creationId xmlns:a16="http://schemas.microsoft.com/office/drawing/2014/main" id="{B1C85614-CC23-442E-A6BD-A3A81DF03D64}"/>
                </a:ext>
              </a:extLst>
            </p:cNvPr>
            <p:cNvSpPr>
              <a:spLocks noChangeArrowheads="1"/>
            </p:cNvSpPr>
            <p:nvPr/>
          </p:nvSpPr>
          <p:spPr bwMode="auto">
            <a:xfrm>
              <a:off x="1470" y="3051"/>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F</a:t>
              </a:r>
            </a:p>
          </p:txBody>
        </p:sp>
        <p:sp>
          <p:nvSpPr>
            <p:cNvPr id="46091" name="Oval 12">
              <a:extLst>
                <a:ext uri="{FF2B5EF4-FFF2-40B4-BE49-F238E27FC236}">
                  <a16:creationId xmlns:a16="http://schemas.microsoft.com/office/drawing/2014/main" id="{D0AFE1C4-E4A9-4BC6-A4DE-AFDB1A139F1B}"/>
                </a:ext>
              </a:extLst>
            </p:cNvPr>
            <p:cNvSpPr>
              <a:spLocks noChangeArrowheads="1"/>
            </p:cNvSpPr>
            <p:nvPr/>
          </p:nvSpPr>
          <p:spPr bwMode="auto">
            <a:xfrm>
              <a:off x="1225" y="3463"/>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G</a:t>
              </a:r>
            </a:p>
          </p:txBody>
        </p:sp>
        <p:sp>
          <p:nvSpPr>
            <p:cNvPr id="46092" name="Line 13">
              <a:extLst>
                <a:ext uri="{FF2B5EF4-FFF2-40B4-BE49-F238E27FC236}">
                  <a16:creationId xmlns:a16="http://schemas.microsoft.com/office/drawing/2014/main" id="{D5DE01AD-0875-413F-943F-3961CBDC41A3}"/>
                </a:ext>
              </a:extLst>
            </p:cNvPr>
            <p:cNvSpPr>
              <a:spLocks noChangeShapeType="1"/>
            </p:cNvSpPr>
            <p:nvPr/>
          </p:nvSpPr>
          <p:spPr bwMode="auto">
            <a:xfrm flipH="1">
              <a:off x="1156" y="2200"/>
              <a:ext cx="111" cy="1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 name="Line 14">
              <a:extLst>
                <a:ext uri="{FF2B5EF4-FFF2-40B4-BE49-F238E27FC236}">
                  <a16:creationId xmlns:a16="http://schemas.microsoft.com/office/drawing/2014/main" id="{A93E05CF-40D8-45DD-8C08-DEFDE407E2BA}"/>
                </a:ext>
              </a:extLst>
            </p:cNvPr>
            <p:cNvSpPr>
              <a:spLocks noChangeShapeType="1"/>
            </p:cNvSpPr>
            <p:nvPr/>
          </p:nvSpPr>
          <p:spPr bwMode="auto">
            <a:xfrm flipH="1">
              <a:off x="911" y="2566"/>
              <a:ext cx="122"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094" name="Line 15">
              <a:extLst>
                <a:ext uri="{FF2B5EF4-FFF2-40B4-BE49-F238E27FC236}">
                  <a16:creationId xmlns:a16="http://schemas.microsoft.com/office/drawing/2014/main" id="{82660659-A93F-47CC-A842-8243692A881D}"/>
                </a:ext>
              </a:extLst>
            </p:cNvPr>
            <p:cNvSpPr>
              <a:spLocks noChangeShapeType="1"/>
            </p:cNvSpPr>
            <p:nvPr/>
          </p:nvSpPr>
          <p:spPr bwMode="auto">
            <a:xfrm>
              <a:off x="1189" y="2566"/>
              <a:ext cx="133"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095" name="Line 16">
              <a:extLst>
                <a:ext uri="{FF2B5EF4-FFF2-40B4-BE49-F238E27FC236}">
                  <a16:creationId xmlns:a16="http://schemas.microsoft.com/office/drawing/2014/main" id="{AFC1B2D2-441C-41F8-834D-17FD570B7F70}"/>
                </a:ext>
              </a:extLst>
            </p:cNvPr>
            <p:cNvSpPr>
              <a:spLocks noChangeShapeType="1"/>
            </p:cNvSpPr>
            <p:nvPr/>
          </p:nvSpPr>
          <p:spPr bwMode="auto">
            <a:xfrm flipH="1">
              <a:off x="1211" y="2955"/>
              <a:ext cx="78"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096" name="Line 17">
              <a:extLst>
                <a:ext uri="{FF2B5EF4-FFF2-40B4-BE49-F238E27FC236}">
                  <a16:creationId xmlns:a16="http://schemas.microsoft.com/office/drawing/2014/main" id="{FE94240B-296C-4871-869D-1C803A16A3C0}"/>
                </a:ext>
              </a:extLst>
            </p:cNvPr>
            <p:cNvSpPr>
              <a:spLocks noChangeShapeType="1"/>
            </p:cNvSpPr>
            <p:nvPr/>
          </p:nvSpPr>
          <p:spPr bwMode="auto">
            <a:xfrm>
              <a:off x="1411" y="2933"/>
              <a:ext cx="112"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097" name="Line 18">
              <a:extLst>
                <a:ext uri="{FF2B5EF4-FFF2-40B4-BE49-F238E27FC236}">
                  <a16:creationId xmlns:a16="http://schemas.microsoft.com/office/drawing/2014/main" id="{5B6A2EEF-B305-44F7-8837-8A2ADF3E2A79}"/>
                </a:ext>
              </a:extLst>
            </p:cNvPr>
            <p:cNvSpPr>
              <a:spLocks noChangeShapeType="1"/>
            </p:cNvSpPr>
            <p:nvPr/>
          </p:nvSpPr>
          <p:spPr bwMode="auto">
            <a:xfrm>
              <a:off x="1178" y="3277"/>
              <a:ext cx="133"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086" name="Group 19">
            <a:extLst>
              <a:ext uri="{FF2B5EF4-FFF2-40B4-BE49-F238E27FC236}">
                <a16:creationId xmlns:a16="http://schemas.microsoft.com/office/drawing/2014/main" id="{40AB1CCA-32A4-8C48-AE96-2D675DBEEFBC}"/>
              </a:ext>
            </a:extLst>
          </p:cNvPr>
          <p:cNvGrpSpPr>
            <a:grpSpLocks/>
          </p:cNvGrpSpPr>
          <p:nvPr/>
        </p:nvGrpSpPr>
        <p:grpSpPr bwMode="auto">
          <a:xfrm>
            <a:off x="3592513" y="906463"/>
            <a:ext cx="5081587" cy="4132262"/>
            <a:chOff x="1898" y="342"/>
            <a:chExt cx="3201" cy="2603"/>
          </a:xfrm>
        </p:grpSpPr>
        <p:grpSp>
          <p:nvGrpSpPr>
            <p:cNvPr id="46093" name="Group 20">
              <a:extLst>
                <a:ext uri="{FF2B5EF4-FFF2-40B4-BE49-F238E27FC236}">
                  <a16:creationId xmlns:a16="http://schemas.microsoft.com/office/drawing/2014/main" id="{F06FA42D-CB27-C149-ADFE-99E082E3AC32}"/>
                </a:ext>
              </a:extLst>
            </p:cNvPr>
            <p:cNvGrpSpPr>
              <a:grpSpLocks/>
            </p:cNvGrpSpPr>
            <p:nvPr/>
          </p:nvGrpSpPr>
          <p:grpSpPr bwMode="auto">
            <a:xfrm>
              <a:off x="1898" y="662"/>
              <a:ext cx="3201" cy="2253"/>
              <a:chOff x="2307" y="1809"/>
              <a:chExt cx="3201" cy="2253"/>
            </a:xfrm>
          </p:grpSpPr>
          <p:grpSp>
            <p:nvGrpSpPr>
              <p:cNvPr id="46118" name="Group 21">
                <a:extLst>
                  <a:ext uri="{FF2B5EF4-FFF2-40B4-BE49-F238E27FC236}">
                    <a16:creationId xmlns:a16="http://schemas.microsoft.com/office/drawing/2014/main" id="{3D082933-0D68-5F4C-A1C9-77A8D1A3BB3B}"/>
                  </a:ext>
                </a:extLst>
              </p:cNvPr>
              <p:cNvGrpSpPr>
                <a:grpSpLocks/>
              </p:cNvGrpSpPr>
              <p:nvPr/>
            </p:nvGrpSpPr>
            <p:grpSpPr bwMode="auto">
              <a:xfrm>
                <a:off x="3289" y="1809"/>
                <a:ext cx="1134" cy="257"/>
                <a:chOff x="3289" y="1809"/>
                <a:chExt cx="1134" cy="257"/>
              </a:xfrm>
            </p:grpSpPr>
            <p:sp>
              <p:nvSpPr>
                <p:cNvPr id="46101" name="Rectangle 22">
                  <a:extLst>
                    <a:ext uri="{FF2B5EF4-FFF2-40B4-BE49-F238E27FC236}">
                      <a16:creationId xmlns:a16="http://schemas.microsoft.com/office/drawing/2014/main" id="{D5B92419-D997-4B3C-A2F0-FC6B2A8AF59E}"/>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46102" name="Line 23">
                  <a:extLst>
                    <a:ext uri="{FF2B5EF4-FFF2-40B4-BE49-F238E27FC236}">
                      <a16:creationId xmlns:a16="http://schemas.microsoft.com/office/drawing/2014/main" id="{460470F2-1B49-4A88-98FA-A8D4A64706F8}"/>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03" name="Line 24">
                  <a:extLst>
                    <a:ext uri="{FF2B5EF4-FFF2-40B4-BE49-F238E27FC236}">
                      <a16:creationId xmlns:a16="http://schemas.microsoft.com/office/drawing/2014/main" id="{EEBAC785-F2EF-4807-B593-B9225105FA82}"/>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04" name="Line 25">
                  <a:extLst>
                    <a:ext uri="{FF2B5EF4-FFF2-40B4-BE49-F238E27FC236}">
                      <a16:creationId xmlns:a16="http://schemas.microsoft.com/office/drawing/2014/main" id="{4CBCB544-3A91-4219-BCFA-A33303FF3994}"/>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119" name="Group 26">
                <a:extLst>
                  <a:ext uri="{FF2B5EF4-FFF2-40B4-BE49-F238E27FC236}">
                    <a16:creationId xmlns:a16="http://schemas.microsoft.com/office/drawing/2014/main" id="{A2F0186D-11E9-3F44-80CC-FBE05506E7F3}"/>
                  </a:ext>
                </a:extLst>
              </p:cNvPr>
              <p:cNvGrpSpPr>
                <a:grpSpLocks/>
              </p:cNvGrpSpPr>
              <p:nvPr/>
            </p:nvGrpSpPr>
            <p:grpSpPr bwMode="auto">
              <a:xfrm>
                <a:off x="2651" y="2284"/>
                <a:ext cx="1134" cy="257"/>
                <a:chOff x="3289" y="1809"/>
                <a:chExt cx="1134" cy="257"/>
              </a:xfrm>
            </p:grpSpPr>
            <p:sp>
              <p:nvSpPr>
                <p:cNvPr id="6" name="Rectangle 27">
                  <a:extLst>
                    <a:ext uri="{FF2B5EF4-FFF2-40B4-BE49-F238E27FC236}">
                      <a16:creationId xmlns:a16="http://schemas.microsoft.com/office/drawing/2014/main" id="{A348E634-4E61-45B5-B566-DA4DEC78A9D5}"/>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B              </a:t>
                  </a:r>
                </a:p>
              </p:txBody>
            </p:sp>
            <p:sp>
              <p:nvSpPr>
                <p:cNvPr id="46107" name="Line 28">
                  <a:extLst>
                    <a:ext uri="{FF2B5EF4-FFF2-40B4-BE49-F238E27FC236}">
                      <a16:creationId xmlns:a16="http://schemas.microsoft.com/office/drawing/2014/main" id="{C6C9A749-3379-44D5-9AFA-F2CA3E25F7D6}"/>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08" name="Line 29">
                  <a:extLst>
                    <a:ext uri="{FF2B5EF4-FFF2-40B4-BE49-F238E27FC236}">
                      <a16:creationId xmlns:a16="http://schemas.microsoft.com/office/drawing/2014/main" id="{B5C5F739-CAB3-46CA-BB69-16005BD0EC74}"/>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09" name="Line 30">
                  <a:extLst>
                    <a:ext uri="{FF2B5EF4-FFF2-40B4-BE49-F238E27FC236}">
                      <a16:creationId xmlns:a16="http://schemas.microsoft.com/office/drawing/2014/main" id="{2D62C27D-B8C0-4E6C-9354-58034CD7A4C1}"/>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120" name="Group 31">
                <a:extLst>
                  <a:ext uri="{FF2B5EF4-FFF2-40B4-BE49-F238E27FC236}">
                    <a16:creationId xmlns:a16="http://schemas.microsoft.com/office/drawing/2014/main" id="{58B1C4B2-32FF-7540-B19A-0EC8DCAA6E6D}"/>
                  </a:ext>
                </a:extLst>
              </p:cNvPr>
              <p:cNvGrpSpPr>
                <a:grpSpLocks/>
              </p:cNvGrpSpPr>
              <p:nvPr/>
            </p:nvGrpSpPr>
            <p:grpSpPr bwMode="auto">
              <a:xfrm>
                <a:off x="2307" y="2772"/>
                <a:ext cx="1134" cy="257"/>
                <a:chOff x="3289" y="1809"/>
                <a:chExt cx="1134" cy="257"/>
              </a:xfrm>
            </p:grpSpPr>
            <p:sp>
              <p:nvSpPr>
                <p:cNvPr id="46111" name="Rectangle 32">
                  <a:extLst>
                    <a:ext uri="{FF2B5EF4-FFF2-40B4-BE49-F238E27FC236}">
                      <a16:creationId xmlns:a16="http://schemas.microsoft.com/office/drawing/2014/main" id="{03314AE2-0BD9-4446-BD4D-AD27058338AA}"/>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C               </a:t>
                  </a:r>
                </a:p>
              </p:txBody>
            </p:sp>
            <p:sp>
              <p:nvSpPr>
                <p:cNvPr id="46112" name="Line 33">
                  <a:extLst>
                    <a:ext uri="{FF2B5EF4-FFF2-40B4-BE49-F238E27FC236}">
                      <a16:creationId xmlns:a16="http://schemas.microsoft.com/office/drawing/2014/main" id="{7C597B5C-9AB5-40A7-802E-A7C8738D77F5}"/>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13" name="Line 34">
                  <a:extLst>
                    <a:ext uri="{FF2B5EF4-FFF2-40B4-BE49-F238E27FC236}">
                      <a16:creationId xmlns:a16="http://schemas.microsoft.com/office/drawing/2014/main" id="{26D28F27-6FE8-4F25-BA80-C1010AB3F5ED}"/>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14" name="Line 35">
                  <a:extLst>
                    <a:ext uri="{FF2B5EF4-FFF2-40B4-BE49-F238E27FC236}">
                      <a16:creationId xmlns:a16="http://schemas.microsoft.com/office/drawing/2014/main" id="{2C43E24E-3B7F-414B-910F-BA606F17480F}"/>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121" name="Group 36">
                <a:extLst>
                  <a:ext uri="{FF2B5EF4-FFF2-40B4-BE49-F238E27FC236}">
                    <a16:creationId xmlns:a16="http://schemas.microsoft.com/office/drawing/2014/main" id="{DF411A6A-2FF8-5E4A-BDD1-8CFB293FD69E}"/>
                  </a:ext>
                </a:extLst>
              </p:cNvPr>
              <p:cNvGrpSpPr>
                <a:grpSpLocks/>
              </p:cNvGrpSpPr>
              <p:nvPr/>
            </p:nvGrpSpPr>
            <p:grpSpPr bwMode="auto">
              <a:xfrm>
                <a:off x="3752" y="2750"/>
                <a:ext cx="1134" cy="257"/>
                <a:chOff x="3289" y="1809"/>
                <a:chExt cx="1134" cy="257"/>
              </a:xfrm>
            </p:grpSpPr>
            <p:sp>
              <p:nvSpPr>
                <p:cNvPr id="46116" name="Rectangle 37">
                  <a:extLst>
                    <a:ext uri="{FF2B5EF4-FFF2-40B4-BE49-F238E27FC236}">
                      <a16:creationId xmlns:a16="http://schemas.microsoft.com/office/drawing/2014/main" id="{01CDD1A0-65DD-43D0-B04B-1361DC85654F}"/>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46117" name="Line 38">
                  <a:extLst>
                    <a:ext uri="{FF2B5EF4-FFF2-40B4-BE49-F238E27FC236}">
                      <a16:creationId xmlns:a16="http://schemas.microsoft.com/office/drawing/2014/main" id="{AD7CAD2C-3B68-4759-8A7D-679F4E430407}"/>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 name="Line 39">
                  <a:extLst>
                    <a:ext uri="{FF2B5EF4-FFF2-40B4-BE49-F238E27FC236}">
                      <a16:creationId xmlns:a16="http://schemas.microsoft.com/office/drawing/2014/main" id="{F43B05E8-6648-403A-9561-87303A0DA100}"/>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 name="Line 40">
                  <a:extLst>
                    <a:ext uri="{FF2B5EF4-FFF2-40B4-BE49-F238E27FC236}">
                      <a16:creationId xmlns:a16="http://schemas.microsoft.com/office/drawing/2014/main" id="{D65B134B-DA0B-4CD7-8F6D-360D6473156E}"/>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122" name="Group 41">
                <a:extLst>
                  <a:ext uri="{FF2B5EF4-FFF2-40B4-BE49-F238E27FC236}">
                    <a16:creationId xmlns:a16="http://schemas.microsoft.com/office/drawing/2014/main" id="{960E561B-F367-C843-8B3D-43FA03AB7FDF}"/>
                  </a:ext>
                </a:extLst>
              </p:cNvPr>
              <p:cNvGrpSpPr>
                <a:grpSpLocks/>
              </p:cNvGrpSpPr>
              <p:nvPr/>
            </p:nvGrpSpPr>
            <p:grpSpPr bwMode="auto">
              <a:xfrm>
                <a:off x="3041" y="3272"/>
                <a:ext cx="1134" cy="257"/>
                <a:chOff x="3289" y="1809"/>
                <a:chExt cx="1134" cy="257"/>
              </a:xfrm>
            </p:grpSpPr>
            <p:sp>
              <p:nvSpPr>
                <p:cNvPr id="9" name="Rectangle 42">
                  <a:extLst>
                    <a:ext uri="{FF2B5EF4-FFF2-40B4-BE49-F238E27FC236}">
                      <a16:creationId xmlns:a16="http://schemas.microsoft.com/office/drawing/2014/main" id="{61E301E2-2D13-4DBC-8C0E-16DBF091C806}"/>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E         </a:t>
                  </a:r>
                </a:p>
              </p:txBody>
            </p:sp>
            <p:sp>
              <p:nvSpPr>
                <p:cNvPr id="10" name="Line 43">
                  <a:extLst>
                    <a:ext uri="{FF2B5EF4-FFF2-40B4-BE49-F238E27FC236}">
                      <a16:creationId xmlns:a16="http://schemas.microsoft.com/office/drawing/2014/main" id="{7AC0C0D3-0078-4A49-B5D6-2246655084B6}"/>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 name="Line 44">
                  <a:extLst>
                    <a:ext uri="{FF2B5EF4-FFF2-40B4-BE49-F238E27FC236}">
                      <a16:creationId xmlns:a16="http://schemas.microsoft.com/office/drawing/2014/main" id="{F4C66F87-2FE7-4126-B66F-01152F619D78}"/>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2" name="Line 45">
                  <a:extLst>
                    <a:ext uri="{FF2B5EF4-FFF2-40B4-BE49-F238E27FC236}">
                      <a16:creationId xmlns:a16="http://schemas.microsoft.com/office/drawing/2014/main" id="{B1063C47-70C5-42E0-BB17-EB42E70F6FAB}"/>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123" name="Group 46">
                <a:extLst>
                  <a:ext uri="{FF2B5EF4-FFF2-40B4-BE49-F238E27FC236}">
                    <a16:creationId xmlns:a16="http://schemas.microsoft.com/office/drawing/2014/main" id="{F81DB145-4E2A-084E-AABA-DFFAD648E28C}"/>
                  </a:ext>
                </a:extLst>
              </p:cNvPr>
              <p:cNvGrpSpPr>
                <a:grpSpLocks/>
              </p:cNvGrpSpPr>
              <p:nvPr/>
            </p:nvGrpSpPr>
            <p:grpSpPr bwMode="auto">
              <a:xfrm>
                <a:off x="4374" y="3261"/>
                <a:ext cx="1134" cy="257"/>
                <a:chOff x="3289" y="1809"/>
                <a:chExt cx="1134" cy="257"/>
              </a:xfrm>
            </p:grpSpPr>
            <p:sp>
              <p:nvSpPr>
                <p:cNvPr id="46126" name="Rectangle 47">
                  <a:extLst>
                    <a:ext uri="{FF2B5EF4-FFF2-40B4-BE49-F238E27FC236}">
                      <a16:creationId xmlns:a16="http://schemas.microsoft.com/office/drawing/2014/main" id="{02302BD8-8E1B-4847-B8E6-2E516B0ED741}"/>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F</a:t>
                  </a:r>
                </a:p>
              </p:txBody>
            </p:sp>
            <p:sp>
              <p:nvSpPr>
                <p:cNvPr id="46127" name="Line 48">
                  <a:extLst>
                    <a:ext uri="{FF2B5EF4-FFF2-40B4-BE49-F238E27FC236}">
                      <a16:creationId xmlns:a16="http://schemas.microsoft.com/office/drawing/2014/main" id="{C3137DCE-F854-4954-AC3D-CAB87167E225}"/>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28" name="Line 49">
                  <a:extLst>
                    <a:ext uri="{FF2B5EF4-FFF2-40B4-BE49-F238E27FC236}">
                      <a16:creationId xmlns:a16="http://schemas.microsoft.com/office/drawing/2014/main" id="{1AF6AE62-61D7-4EA3-90E2-E717D629BE87}"/>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29" name="Line 50">
                  <a:extLst>
                    <a:ext uri="{FF2B5EF4-FFF2-40B4-BE49-F238E27FC236}">
                      <a16:creationId xmlns:a16="http://schemas.microsoft.com/office/drawing/2014/main" id="{D5160523-DEC4-4C01-A4F3-3C2A239CFD4B}"/>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124" name="Group 51">
                <a:extLst>
                  <a:ext uri="{FF2B5EF4-FFF2-40B4-BE49-F238E27FC236}">
                    <a16:creationId xmlns:a16="http://schemas.microsoft.com/office/drawing/2014/main" id="{95636BA2-2EE9-A24D-A516-60AC49A05BF7}"/>
                  </a:ext>
                </a:extLst>
              </p:cNvPr>
              <p:cNvGrpSpPr>
                <a:grpSpLocks/>
              </p:cNvGrpSpPr>
              <p:nvPr/>
            </p:nvGrpSpPr>
            <p:grpSpPr bwMode="auto">
              <a:xfrm>
                <a:off x="3751" y="3805"/>
                <a:ext cx="1134" cy="257"/>
                <a:chOff x="3289" y="1809"/>
                <a:chExt cx="1134" cy="257"/>
              </a:xfrm>
            </p:grpSpPr>
            <p:sp>
              <p:nvSpPr>
                <p:cNvPr id="46131" name="Rectangle 52">
                  <a:extLst>
                    <a:ext uri="{FF2B5EF4-FFF2-40B4-BE49-F238E27FC236}">
                      <a16:creationId xmlns:a16="http://schemas.microsoft.com/office/drawing/2014/main" id="{F09DEA50-EC05-46A8-B823-658ED4F5C872}"/>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G</a:t>
                  </a:r>
                </a:p>
              </p:txBody>
            </p:sp>
            <p:sp>
              <p:nvSpPr>
                <p:cNvPr id="46132" name="Line 53">
                  <a:extLst>
                    <a:ext uri="{FF2B5EF4-FFF2-40B4-BE49-F238E27FC236}">
                      <a16:creationId xmlns:a16="http://schemas.microsoft.com/office/drawing/2014/main" id="{0C6E3AB3-FA28-4C3A-86AA-D2C703697303}"/>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33" name="Line 54">
                  <a:extLst>
                    <a:ext uri="{FF2B5EF4-FFF2-40B4-BE49-F238E27FC236}">
                      <a16:creationId xmlns:a16="http://schemas.microsoft.com/office/drawing/2014/main" id="{7D601266-5F91-45EA-AAD1-3D8D6DAD1185}"/>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34" name="Line 55">
                  <a:extLst>
                    <a:ext uri="{FF2B5EF4-FFF2-40B4-BE49-F238E27FC236}">
                      <a16:creationId xmlns:a16="http://schemas.microsoft.com/office/drawing/2014/main" id="{59432E24-A343-4A04-9813-5543F8D21029}"/>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sp>
          <p:nvSpPr>
            <p:cNvPr id="46135" name="Line 56">
              <a:extLst>
                <a:ext uri="{FF2B5EF4-FFF2-40B4-BE49-F238E27FC236}">
                  <a16:creationId xmlns:a16="http://schemas.microsoft.com/office/drawing/2014/main" id="{47D52A74-9567-4301-ABA1-9F2C09A5C094}"/>
                </a:ext>
              </a:extLst>
            </p:cNvPr>
            <p:cNvSpPr>
              <a:spLocks noChangeShapeType="1"/>
            </p:cNvSpPr>
            <p:nvPr/>
          </p:nvSpPr>
          <p:spPr bwMode="auto">
            <a:xfrm flipH="1">
              <a:off x="2736" y="864"/>
              <a:ext cx="278" cy="27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36" name="Line 57">
              <a:extLst>
                <a:ext uri="{FF2B5EF4-FFF2-40B4-BE49-F238E27FC236}">
                  <a16:creationId xmlns:a16="http://schemas.microsoft.com/office/drawing/2014/main" id="{0DEB45FA-0E76-48FF-A600-20399BC0C101}"/>
                </a:ext>
              </a:extLst>
            </p:cNvPr>
            <p:cNvSpPr>
              <a:spLocks noChangeShapeType="1"/>
            </p:cNvSpPr>
            <p:nvPr/>
          </p:nvSpPr>
          <p:spPr bwMode="auto">
            <a:xfrm flipH="1">
              <a:off x="2236" y="1353"/>
              <a:ext cx="166" cy="27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37" name="Line 58">
              <a:extLst>
                <a:ext uri="{FF2B5EF4-FFF2-40B4-BE49-F238E27FC236}">
                  <a16:creationId xmlns:a16="http://schemas.microsoft.com/office/drawing/2014/main" id="{2A878C2F-9B15-458A-9A68-6175F75F5E36}"/>
                </a:ext>
              </a:extLst>
            </p:cNvPr>
            <p:cNvSpPr>
              <a:spLocks noChangeShapeType="1"/>
            </p:cNvSpPr>
            <p:nvPr/>
          </p:nvSpPr>
          <p:spPr bwMode="auto">
            <a:xfrm flipH="1">
              <a:off x="3025" y="1786"/>
              <a:ext cx="467" cy="344"/>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38" name="Line 59">
              <a:extLst>
                <a:ext uri="{FF2B5EF4-FFF2-40B4-BE49-F238E27FC236}">
                  <a16:creationId xmlns:a16="http://schemas.microsoft.com/office/drawing/2014/main" id="{1A8634C5-2274-4F62-B5F4-C0AEF96CAD0D}"/>
                </a:ext>
              </a:extLst>
            </p:cNvPr>
            <p:cNvSpPr>
              <a:spLocks noChangeShapeType="1"/>
            </p:cNvSpPr>
            <p:nvPr/>
          </p:nvSpPr>
          <p:spPr bwMode="auto">
            <a:xfrm>
              <a:off x="3236" y="1308"/>
              <a:ext cx="467" cy="3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39" name="Line 60">
              <a:extLst>
                <a:ext uri="{FF2B5EF4-FFF2-40B4-BE49-F238E27FC236}">
                  <a16:creationId xmlns:a16="http://schemas.microsoft.com/office/drawing/2014/main" id="{225DE9EE-DD67-4F10-AF44-109AA1423A8C}"/>
                </a:ext>
              </a:extLst>
            </p:cNvPr>
            <p:cNvSpPr>
              <a:spLocks noChangeShapeType="1"/>
            </p:cNvSpPr>
            <p:nvPr/>
          </p:nvSpPr>
          <p:spPr bwMode="auto">
            <a:xfrm>
              <a:off x="4325" y="1764"/>
              <a:ext cx="144" cy="355"/>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0" name="Line 61">
              <a:extLst>
                <a:ext uri="{FF2B5EF4-FFF2-40B4-BE49-F238E27FC236}">
                  <a16:creationId xmlns:a16="http://schemas.microsoft.com/office/drawing/2014/main" id="{E0A554A5-2060-44ED-9F14-AB3AD726D033}"/>
                </a:ext>
              </a:extLst>
            </p:cNvPr>
            <p:cNvSpPr>
              <a:spLocks noChangeShapeType="1"/>
            </p:cNvSpPr>
            <p:nvPr/>
          </p:nvSpPr>
          <p:spPr bwMode="auto">
            <a:xfrm>
              <a:off x="3647" y="2286"/>
              <a:ext cx="211" cy="367"/>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1" name="Line 62">
              <a:extLst>
                <a:ext uri="{FF2B5EF4-FFF2-40B4-BE49-F238E27FC236}">
                  <a16:creationId xmlns:a16="http://schemas.microsoft.com/office/drawing/2014/main" id="{3C9D6845-56A0-44EC-801A-C1E20A13BC0E}"/>
                </a:ext>
              </a:extLst>
            </p:cNvPr>
            <p:cNvSpPr>
              <a:spLocks noChangeShapeType="1"/>
            </p:cNvSpPr>
            <p:nvPr/>
          </p:nvSpPr>
          <p:spPr bwMode="auto">
            <a:xfrm flipV="1">
              <a:off x="2969" y="908"/>
              <a:ext cx="289" cy="289"/>
            </a:xfrm>
            <a:prstGeom prst="line">
              <a:avLst/>
            </a:prstGeom>
            <a:noFill/>
            <a:ln w="2857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2" name="Line 63">
              <a:extLst>
                <a:ext uri="{FF2B5EF4-FFF2-40B4-BE49-F238E27FC236}">
                  <a16:creationId xmlns:a16="http://schemas.microsoft.com/office/drawing/2014/main" id="{13D95671-B2F4-4268-8673-A25ECF2B7E34}"/>
                </a:ext>
              </a:extLst>
            </p:cNvPr>
            <p:cNvSpPr>
              <a:spLocks noChangeShapeType="1"/>
            </p:cNvSpPr>
            <p:nvPr/>
          </p:nvSpPr>
          <p:spPr bwMode="auto">
            <a:xfrm flipV="1">
              <a:off x="2558" y="1397"/>
              <a:ext cx="156" cy="289"/>
            </a:xfrm>
            <a:prstGeom prst="line">
              <a:avLst/>
            </a:prstGeom>
            <a:noFill/>
            <a:ln w="2857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3" name="Line 64">
              <a:extLst>
                <a:ext uri="{FF2B5EF4-FFF2-40B4-BE49-F238E27FC236}">
                  <a16:creationId xmlns:a16="http://schemas.microsoft.com/office/drawing/2014/main" id="{09969BDB-7EDA-4545-AE1E-D2197866F6A7}"/>
                </a:ext>
              </a:extLst>
            </p:cNvPr>
            <p:cNvSpPr>
              <a:spLocks noChangeShapeType="1"/>
            </p:cNvSpPr>
            <p:nvPr/>
          </p:nvSpPr>
          <p:spPr bwMode="auto">
            <a:xfrm flipH="1" flipV="1">
              <a:off x="3380" y="1308"/>
              <a:ext cx="656" cy="356"/>
            </a:xfrm>
            <a:prstGeom prst="line">
              <a:avLst/>
            </a:prstGeom>
            <a:noFill/>
            <a:ln w="2857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4" name="Line 65">
              <a:extLst>
                <a:ext uri="{FF2B5EF4-FFF2-40B4-BE49-F238E27FC236}">
                  <a16:creationId xmlns:a16="http://schemas.microsoft.com/office/drawing/2014/main" id="{09E83AB2-EAF6-4793-B9D9-526D0909D29F}"/>
                </a:ext>
              </a:extLst>
            </p:cNvPr>
            <p:cNvSpPr>
              <a:spLocks noChangeShapeType="1"/>
            </p:cNvSpPr>
            <p:nvPr/>
          </p:nvSpPr>
          <p:spPr bwMode="auto">
            <a:xfrm flipV="1">
              <a:off x="3336" y="1864"/>
              <a:ext cx="322" cy="333"/>
            </a:xfrm>
            <a:prstGeom prst="line">
              <a:avLst/>
            </a:prstGeom>
            <a:noFill/>
            <a:ln w="2857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5" name="Line 66">
              <a:extLst>
                <a:ext uri="{FF2B5EF4-FFF2-40B4-BE49-F238E27FC236}">
                  <a16:creationId xmlns:a16="http://schemas.microsoft.com/office/drawing/2014/main" id="{F5C6AB87-1AAA-497E-A794-5EE14E02A19A}"/>
                </a:ext>
              </a:extLst>
            </p:cNvPr>
            <p:cNvSpPr>
              <a:spLocks noChangeShapeType="1"/>
            </p:cNvSpPr>
            <p:nvPr/>
          </p:nvSpPr>
          <p:spPr bwMode="auto">
            <a:xfrm flipH="1" flipV="1">
              <a:off x="3769" y="2264"/>
              <a:ext cx="267" cy="433"/>
            </a:xfrm>
            <a:prstGeom prst="line">
              <a:avLst/>
            </a:prstGeom>
            <a:noFill/>
            <a:ln w="2857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6" name="Line 67">
              <a:extLst>
                <a:ext uri="{FF2B5EF4-FFF2-40B4-BE49-F238E27FC236}">
                  <a16:creationId xmlns:a16="http://schemas.microsoft.com/office/drawing/2014/main" id="{DB896383-709F-4A77-87C0-7C82A52AD419}"/>
                </a:ext>
              </a:extLst>
            </p:cNvPr>
            <p:cNvSpPr>
              <a:spLocks noChangeShapeType="1"/>
            </p:cNvSpPr>
            <p:nvPr/>
          </p:nvSpPr>
          <p:spPr bwMode="auto">
            <a:xfrm flipH="1" flipV="1">
              <a:off x="4481" y="1764"/>
              <a:ext cx="222" cy="400"/>
            </a:xfrm>
            <a:prstGeom prst="line">
              <a:avLst/>
            </a:prstGeom>
            <a:noFill/>
            <a:ln w="2857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46106" name="Group 68">
              <a:extLst>
                <a:ext uri="{FF2B5EF4-FFF2-40B4-BE49-F238E27FC236}">
                  <a16:creationId xmlns:a16="http://schemas.microsoft.com/office/drawing/2014/main" id="{42222DF4-0119-3748-B15A-87E8F9C7D3F1}"/>
                </a:ext>
              </a:extLst>
            </p:cNvPr>
            <p:cNvGrpSpPr>
              <a:grpSpLocks/>
            </p:cNvGrpSpPr>
            <p:nvPr/>
          </p:nvGrpSpPr>
          <p:grpSpPr bwMode="auto">
            <a:xfrm>
              <a:off x="3380" y="342"/>
              <a:ext cx="212" cy="322"/>
              <a:chOff x="3789" y="1489"/>
              <a:chExt cx="212" cy="322"/>
            </a:xfrm>
          </p:grpSpPr>
          <p:sp>
            <p:nvSpPr>
              <p:cNvPr id="46148" name="Freeform 69">
                <a:extLst>
                  <a:ext uri="{FF2B5EF4-FFF2-40B4-BE49-F238E27FC236}">
                    <a16:creationId xmlns:a16="http://schemas.microsoft.com/office/drawing/2014/main" id="{A25DCA5F-0005-4BEC-980F-A483BB014027}"/>
                  </a:ext>
                </a:extLst>
              </p:cNvPr>
              <p:cNvSpPr>
                <a:spLocks noChangeArrowheads="1"/>
              </p:cNvSpPr>
              <p:nvPr/>
            </p:nvSpPr>
            <p:spPr bwMode="auto">
              <a:xfrm>
                <a:off x="3789" y="1489"/>
                <a:ext cx="152" cy="155"/>
              </a:xfrm>
              <a:custGeom>
                <a:avLst/>
                <a:gdLst>
                  <a:gd name="T0" fmla="*/ 45 w 152"/>
                  <a:gd name="T1" fmla="*/ 0 h 155"/>
                  <a:gd name="T2" fmla="*/ 145 w 152"/>
                  <a:gd name="T3" fmla="*/ 55 h 155"/>
                  <a:gd name="T4" fmla="*/ 0 w 152"/>
                  <a:gd name="T5" fmla="*/ 155 h 155"/>
                </a:gdLst>
                <a:ahLst/>
                <a:cxnLst>
                  <a:cxn ang="0">
                    <a:pos x="T0" y="T1"/>
                  </a:cxn>
                  <a:cxn ang="0">
                    <a:pos x="T2" y="T3"/>
                  </a:cxn>
                  <a:cxn ang="0">
                    <a:pos x="T4" y="T5"/>
                  </a:cxn>
                </a:cxnLst>
                <a:rect l="0" t="0" r="r" b="b"/>
                <a:pathLst>
                  <a:path w="152" h="155">
                    <a:moveTo>
                      <a:pt x="45" y="0"/>
                    </a:moveTo>
                    <a:cubicBezTo>
                      <a:pt x="98" y="14"/>
                      <a:pt x="152" y="29"/>
                      <a:pt x="145" y="55"/>
                    </a:cubicBezTo>
                    <a:cubicBezTo>
                      <a:pt x="138" y="81"/>
                      <a:pt x="24" y="138"/>
                      <a:pt x="0" y="15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9" name="Line 70">
                <a:extLst>
                  <a:ext uri="{FF2B5EF4-FFF2-40B4-BE49-F238E27FC236}">
                    <a16:creationId xmlns:a16="http://schemas.microsoft.com/office/drawing/2014/main" id="{355D31CB-9176-4813-94E4-AC33A5D9BF08}"/>
                  </a:ext>
                </a:extLst>
              </p:cNvPr>
              <p:cNvSpPr>
                <a:spLocks noChangeShapeType="1"/>
              </p:cNvSpPr>
              <p:nvPr/>
            </p:nvSpPr>
            <p:spPr bwMode="auto">
              <a:xfrm>
                <a:off x="3789" y="1644"/>
                <a:ext cx="212" cy="167"/>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46150" name="Text Box 71">
              <a:extLst>
                <a:ext uri="{FF2B5EF4-FFF2-40B4-BE49-F238E27FC236}">
                  <a16:creationId xmlns:a16="http://schemas.microsoft.com/office/drawing/2014/main" id="{49D7E31D-E7FD-4390-BBDF-CE74FC0C5AB6}"/>
                </a:ext>
              </a:extLst>
            </p:cNvPr>
            <p:cNvSpPr txBox="1">
              <a:spLocks noChangeArrowheads="1"/>
            </p:cNvSpPr>
            <p:nvPr/>
          </p:nvSpPr>
          <p:spPr bwMode="auto">
            <a:xfrm>
              <a:off x="3461" y="658"/>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1" name="Text Box 72">
              <a:extLst>
                <a:ext uri="{FF2B5EF4-FFF2-40B4-BE49-F238E27FC236}">
                  <a16:creationId xmlns:a16="http://schemas.microsoft.com/office/drawing/2014/main" id="{F5D39DA9-297A-4F11-AED9-A2659D6AB6D7}"/>
                </a:ext>
              </a:extLst>
            </p:cNvPr>
            <p:cNvSpPr txBox="1">
              <a:spLocks noChangeArrowheads="1"/>
            </p:cNvSpPr>
            <p:nvPr/>
          </p:nvSpPr>
          <p:spPr bwMode="auto">
            <a:xfrm>
              <a:off x="3750" y="641"/>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2" name="Text Box 73">
              <a:extLst>
                <a:ext uri="{FF2B5EF4-FFF2-40B4-BE49-F238E27FC236}">
                  <a16:creationId xmlns:a16="http://schemas.microsoft.com/office/drawing/2014/main" id="{A5556EB9-CA82-4011-A176-495C1D0FC37F}"/>
                </a:ext>
              </a:extLst>
            </p:cNvPr>
            <p:cNvSpPr txBox="1">
              <a:spLocks noChangeArrowheads="1"/>
            </p:cNvSpPr>
            <p:nvPr/>
          </p:nvSpPr>
          <p:spPr bwMode="auto">
            <a:xfrm>
              <a:off x="1938" y="1625"/>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3" name="Text Box 74">
              <a:extLst>
                <a:ext uri="{FF2B5EF4-FFF2-40B4-BE49-F238E27FC236}">
                  <a16:creationId xmlns:a16="http://schemas.microsoft.com/office/drawing/2014/main" id="{0BC10460-5C7A-4F0A-B2D9-D1EE7CE6814D}"/>
                </a:ext>
              </a:extLst>
            </p:cNvPr>
            <p:cNvSpPr txBox="1">
              <a:spLocks noChangeArrowheads="1"/>
            </p:cNvSpPr>
            <p:nvPr/>
          </p:nvSpPr>
          <p:spPr bwMode="auto">
            <a:xfrm>
              <a:off x="2778" y="1613"/>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4" name="Text Box 75">
              <a:extLst>
                <a:ext uri="{FF2B5EF4-FFF2-40B4-BE49-F238E27FC236}">
                  <a16:creationId xmlns:a16="http://schemas.microsoft.com/office/drawing/2014/main" id="{5AD77932-03A6-4E59-882B-809A986625B0}"/>
                </a:ext>
              </a:extLst>
            </p:cNvPr>
            <p:cNvSpPr txBox="1">
              <a:spLocks noChangeArrowheads="1"/>
            </p:cNvSpPr>
            <p:nvPr/>
          </p:nvSpPr>
          <p:spPr bwMode="auto">
            <a:xfrm>
              <a:off x="2634" y="2117"/>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5" name="Text Box 76">
              <a:extLst>
                <a:ext uri="{FF2B5EF4-FFF2-40B4-BE49-F238E27FC236}">
                  <a16:creationId xmlns:a16="http://schemas.microsoft.com/office/drawing/2014/main" id="{9D356431-36B3-4663-A2B3-C189445433D0}"/>
                </a:ext>
              </a:extLst>
            </p:cNvPr>
            <p:cNvSpPr txBox="1">
              <a:spLocks noChangeArrowheads="1"/>
            </p:cNvSpPr>
            <p:nvPr/>
          </p:nvSpPr>
          <p:spPr bwMode="auto">
            <a:xfrm>
              <a:off x="3954" y="2117"/>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6" name="Text Box 77">
              <a:extLst>
                <a:ext uri="{FF2B5EF4-FFF2-40B4-BE49-F238E27FC236}">
                  <a16:creationId xmlns:a16="http://schemas.microsoft.com/office/drawing/2014/main" id="{94ED3AE0-B723-4F73-85EE-7DC3B0E0FC51}"/>
                </a:ext>
              </a:extLst>
            </p:cNvPr>
            <p:cNvSpPr txBox="1">
              <a:spLocks noChangeArrowheads="1"/>
            </p:cNvSpPr>
            <p:nvPr/>
          </p:nvSpPr>
          <p:spPr bwMode="auto">
            <a:xfrm>
              <a:off x="4842" y="2105"/>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7" name="Text Box 78">
              <a:extLst>
                <a:ext uri="{FF2B5EF4-FFF2-40B4-BE49-F238E27FC236}">
                  <a16:creationId xmlns:a16="http://schemas.microsoft.com/office/drawing/2014/main" id="{16BFD523-577D-440E-9E0C-C8422182539B}"/>
                </a:ext>
              </a:extLst>
            </p:cNvPr>
            <p:cNvSpPr txBox="1">
              <a:spLocks noChangeArrowheads="1"/>
            </p:cNvSpPr>
            <p:nvPr/>
          </p:nvSpPr>
          <p:spPr bwMode="auto">
            <a:xfrm>
              <a:off x="3354" y="2657"/>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8" name="Text Box 79">
              <a:extLst>
                <a:ext uri="{FF2B5EF4-FFF2-40B4-BE49-F238E27FC236}">
                  <a16:creationId xmlns:a16="http://schemas.microsoft.com/office/drawing/2014/main" id="{7EBC227A-CBD6-4DCE-A8A8-B651DEEB705F}"/>
                </a:ext>
              </a:extLst>
            </p:cNvPr>
            <p:cNvSpPr txBox="1">
              <a:spLocks noChangeArrowheads="1"/>
            </p:cNvSpPr>
            <p:nvPr/>
          </p:nvSpPr>
          <p:spPr bwMode="auto">
            <a:xfrm>
              <a:off x="4218" y="2633"/>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grpSp>
      <p:grpSp>
        <p:nvGrpSpPr>
          <p:cNvPr id="46087" name="Group 80">
            <a:extLst>
              <a:ext uri="{FF2B5EF4-FFF2-40B4-BE49-F238E27FC236}">
                <a16:creationId xmlns:a16="http://schemas.microsoft.com/office/drawing/2014/main" id="{B6159EBC-5794-9248-ABDA-4C80B92FD46C}"/>
              </a:ext>
            </a:extLst>
          </p:cNvPr>
          <p:cNvGrpSpPr>
            <a:grpSpLocks/>
          </p:cNvGrpSpPr>
          <p:nvPr/>
        </p:nvGrpSpPr>
        <p:grpSpPr bwMode="auto">
          <a:xfrm>
            <a:off x="563563" y="1387475"/>
            <a:ext cx="3200400" cy="420688"/>
            <a:chOff x="3040" y="717"/>
            <a:chExt cx="1901" cy="265"/>
          </a:xfrm>
        </p:grpSpPr>
        <p:sp>
          <p:nvSpPr>
            <p:cNvPr id="46160" name="Rectangle 81">
              <a:extLst>
                <a:ext uri="{FF2B5EF4-FFF2-40B4-BE49-F238E27FC236}">
                  <a16:creationId xmlns:a16="http://schemas.microsoft.com/office/drawing/2014/main" id="{71C9ADF3-346D-4988-B8BE-0D0D17CD86FA}"/>
                </a:ext>
              </a:extLst>
            </p:cNvPr>
            <p:cNvSpPr>
              <a:spLocks noChangeArrowheads="1"/>
            </p:cNvSpPr>
            <p:nvPr/>
          </p:nvSpPr>
          <p:spPr bwMode="auto">
            <a:xfrm>
              <a:off x="3040" y="726"/>
              <a:ext cx="1901"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dirty="0" err="1">
                  <a:latin typeface="+mn-lt"/>
                  <a:ea typeface="+mn-ea"/>
                  <a:cs typeface="+mn-ea"/>
                  <a:sym typeface="+mn-lt"/>
                </a:rPr>
                <a:t>lchild</a:t>
              </a:r>
              <a:r>
                <a:rPr lang="en-US" altLang="zh-CN" sz="2000" dirty="0">
                  <a:latin typeface="+mn-lt"/>
                  <a:ea typeface="+mn-ea"/>
                  <a:cs typeface="+mn-ea"/>
                  <a:sym typeface="+mn-lt"/>
                </a:rPr>
                <a:t>   data   parent  </a:t>
              </a:r>
              <a:r>
                <a:rPr lang="en-US" altLang="zh-CN" sz="2000" dirty="0" err="1">
                  <a:latin typeface="+mn-lt"/>
                  <a:ea typeface="+mn-ea"/>
                  <a:cs typeface="+mn-ea"/>
                  <a:sym typeface="+mn-lt"/>
                </a:rPr>
                <a:t>rchild</a:t>
              </a:r>
              <a:endParaRPr lang="en-US" altLang="zh-CN" sz="2000" dirty="0">
                <a:latin typeface="+mn-lt"/>
                <a:ea typeface="+mn-ea"/>
                <a:cs typeface="+mn-ea"/>
                <a:sym typeface="+mn-lt"/>
              </a:endParaRPr>
            </a:p>
          </p:txBody>
        </p:sp>
        <p:sp>
          <p:nvSpPr>
            <p:cNvPr id="46161" name="Line 82">
              <a:extLst>
                <a:ext uri="{FF2B5EF4-FFF2-40B4-BE49-F238E27FC236}">
                  <a16:creationId xmlns:a16="http://schemas.microsoft.com/office/drawing/2014/main" id="{796EFDE0-BF5E-44F2-8C7A-1965E8543B2F}"/>
                </a:ext>
              </a:extLst>
            </p:cNvPr>
            <p:cNvSpPr>
              <a:spLocks noChangeShapeType="1"/>
            </p:cNvSpPr>
            <p:nvPr/>
          </p:nvSpPr>
          <p:spPr bwMode="auto">
            <a:xfrm>
              <a:off x="3477" y="717"/>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62" name="Line 83">
              <a:extLst>
                <a:ext uri="{FF2B5EF4-FFF2-40B4-BE49-F238E27FC236}">
                  <a16:creationId xmlns:a16="http://schemas.microsoft.com/office/drawing/2014/main" id="{E8E22FA4-3D15-42CD-BEB3-359243EEC0A1}"/>
                </a:ext>
              </a:extLst>
            </p:cNvPr>
            <p:cNvSpPr>
              <a:spLocks noChangeShapeType="1"/>
            </p:cNvSpPr>
            <p:nvPr/>
          </p:nvSpPr>
          <p:spPr bwMode="auto">
            <a:xfrm>
              <a:off x="3940" y="717"/>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63" name="Line 84">
              <a:extLst>
                <a:ext uri="{FF2B5EF4-FFF2-40B4-BE49-F238E27FC236}">
                  <a16:creationId xmlns:a16="http://schemas.microsoft.com/office/drawing/2014/main" id="{824FD360-7BB3-4CB4-AE02-6C2371256972}"/>
                </a:ext>
              </a:extLst>
            </p:cNvPr>
            <p:cNvSpPr>
              <a:spLocks noChangeShapeType="1"/>
            </p:cNvSpPr>
            <p:nvPr/>
          </p:nvSpPr>
          <p:spPr bwMode="auto">
            <a:xfrm>
              <a:off x="4404" y="717"/>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3749" name="Rectangle 85">
            <a:extLst>
              <a:ext uri="{FF2B5EF4-FFF2-40B4-BE49-F238E27FC236}">
                <a16:creationId xmlns:a16="http://schemas.microsoft.com/office/drawing/2014/main" id="{676A316E-78A5-473A-BC1F-FB04F858D79E}"/>
              </a:ext>
            </a:extLst>
          </p:cNvPr>
          <p:cNvSpPr>
            <a:spLocks noChangeArrowheads="1"/>
          </p:cNvSpPr>
          <p:nvPr/>
        </p:nvSpPr>
        <p:spPr bwMode="auto">
          <a:xfrm>
            <a:off x="317500" y="5038725"/>
            <a:ext cx="8647113" cy="1784350"/>
          </a:xfrm>
          <a:prstGeom prst="rect">
            <a:avLst/>
          </a:prstGeom>
          <a:noFill/>
          <a:ln w="9525">
            <a:noFill/>
            <a:miter lim="800000"/>
          </a:ln>
          <a:effectLst/>
        </p:spPr>
        <p:txBody>
          <a:bodyPr>
            <a:spAutoFit/>
          </a:bodyPr>
          <a:lstStyle/>
          <a:p>
            <a:pPr eaLnBrk="1" hangingPunct="1">
              <a:lnSpc>
                <a:spcPct val="125000"/>
              </a:lnSpc>
              <a:spcBef>
                <a:spcPct val="50000"/>
              </a:spcBef>
              <a:defRPr/>
            </a:pPr>
            <a:r>
              <a:rPr kumimoji="1" lang="en-US" altLang="zh-CN" sz="2200" b="0" dirty="0">
                <a:latin typeface="+mn-lt"/>
                <a:ea typeface="+mn-ea"/>
                <a:cs typeface="+mn-ea"/>
                <a:sym typeface="+mn-lt"/>
              </a:rPr>
              <a:t>typedef </a:t>
            </a:r>
            <a:r>
              <a:rPr kumimoji="1" lang="en-US" altLang="zh-CN" sz="2200" b="0" dirty="0" err="1">
                <a:latin typeface="+mn-lt"/>
                <a:ea typeface="+mn-ea"/>
                <a:cs typeface="+mn-ea"/>
                <a:sym typeface="+mn-lt"/>
              </a:rPr>
              <a:t>struct</a:t>
            </a:r>
            <a:r>
              <a:rPr kumimoji="1" lang="en-US" altLang="zh-CN" sz="2200" b="0" dirty="0">
                <a:latin typeface="+mn-lt"/>
                <a:ea typeface="+mn-ea"/>
                <a:cs typeface="+mn-ea"/>
                <a:sym typeface="+mn-lt"/>
              </a:rPr>
              <a:t> </a:t>
            </a:r>
            <a:r>
              <a:rPr kumimoji="1" lang="en-US" altLang="zh-CN" sz="2200" b="0" dirty="0" err="1">
                <a:latin typeface="+mn-lt"/>
                <a:ea typeface="+mn-ea"/>
                <a:cs typeface="+mn-ea"/>
                <a:sym typeface="+mn-lt"/>
              </a:rPr>
              <a:t>TriTNode</a:t>
            </a:r>
            <a:br>
              <a:rPr kumimoji="1" lang="en-US" altLang="zh-CN" sz="2200" b="0" dirty="0">
                <a:latin typeface="+mn-lt"/>
                <a:ea typeface="+mn-ea"/>
                <a:cs typeface="+mn-ea"/>
                <a:sym typeface="+mn-lt"/>
              </a:rPr>
            </a:br>
            <a:r>
              <a:rPr kumimoji="1" lang="en-US" altLang="zh-CN" sz="2200" b="0" dirty="0">
                <a:latin typeface="+mn-lt"/>
                <a:ea typeface="+mn-ea"/>
                <a:cs typeface="+mn-ea"/>
                <a:sym typeface="+mn-lt"/>
              </a:rPr>
              <a:t>{  </a:t>
            </a:r>
            <a:r>
              <a:rPr kumimoji="1" lang="en-US" altLang="zh-CN" sz="2200" b="0" dirty="0" err="1">
                <a:latin typeface="+mn-lt"/>
                <a:ea typeface="+mn-ea"/>
                <a:cs typeface="+mn-ea"/>
                <a:sym typeface="+mn-lt"/>
              </a:rPr>
              <a:t>TelemType</a:t>
            </a:r>
            <a:r>
              <a:rPr kumimoji="1" lang="en-US" altLang="zh-CN" sz="2200" b="0" dirty="0">
                <a:latin typeface="+mn-lt"/>
                <a:ea typeface="+mn-ea"/>
                <a:cs typeface="+mn-ea"/>
                <a:sym typeface="+mn-lt"/>
              </a:rPr>
              <a:t> data;</a:t>
            </a:r>
            <a:br>
              <a:rPr kumimoji="1" lang="en-US" altLang="zh-CN" sz="2200" b="0" dirty="0">
                <a:latin typeface="+mn-lt"/>
                <a:ea typeface="+mn-ea"/>
                <a:cs typeface="+mn-ea"/>
                <a:sym typeface="+mn-lt"/>
              </a:rPr>
            </a:br>
            <a:r>
              <a:rPr kumimoji="1" lang="en-US" altLang="zh-CN" sz="2200" b="0" dirty="0">
                <a:latin typeface="+mn-lt"/>
                <a:ea typeface="+mn-ea"/>
                <a:cs typeface="+mn-ea"/>
                <a:sym typeface="+mn-lt"/>
              </a:rPr>
              <a:t>   </a:t>
            </a:r>
            <a:r>
              <a:rPr kumimoji="1" lang="en-US" altLang="zh-CN" sz="2200" b="0" dirty="0" err="1">
                <a:latin typeface="+mn-lt"/>
                <a:ea typeface="+mn-ea"/>
                <a:cs typeface="+mn-ea"/>
                <a:sym typeface="+mn-lt"/>
              </a:rPr>
              <a:t>struct</a:t>
            </a:r>
            <a:r>
              <a:rPr kumimoji="1" lang="en-US" altLang="zh-CN" sz="2200" b="0" dirty="0">
                <a:latin typeface="+mn-lt"/>
                <a:ea typeface="+mn-ea"/>
                <a:cs typeface="+mn-ea"/>
                <a:sym typeface="+mn-lt"/>
              </a:rPr>
              <a:t> </a:t>
            </a:r>
            <a:r>
              <a:rPr kumimoji="1" lang="en-US" altLang="zh-CN" sz="2200" b="0" dirty="0" err="1">
                <a:latin typeface="+mn-lt"/>
                <a:ea typeface="+mn-ea"/>
                <a:cs typeface="+mn-ea"/>
                <a:sym typeface="+mn-lt"/>
              </a:rPr>
              <a:t>TriTNode</a:t>
            </a:r>
            <a:r>
              <a:rPr kumimoji="1" lang="en-US" altLang="zh-CN" sz="2200" b="0" dirty="0">
                <a:latin typeface="+mn-lt"/>
                <a:ea typeface="+mn-ea"/>
                <a:cs typeface="+mn-ea"/>
                <a:sym typeface="+mn-lt"/>
              </a:rPr>
              <a:t> </a:t>
            </a:r>
            <a:r>
              <a:rPr kumimoji="1" lang="en-US" altLang="zh-CN" sz="2200" b="0" dirty="0">
                <a:solidFill>
                  <a:srgbClr val="FF3300"/>
                </a:solidFill>
                <a:latin typeface="+mn-lt"/>
                <a:ea typeface="+mn-ea"/>
                <a:cs typeface="+mn-ea"/>
                <a:sym typeface="+mn-lt"/>
              </a:rPr>
              <a:t>*</a:t>
            </a:r>
            <a:r>
              <a:rPr kumimoji="1" lang="en-US" altLang="zh-CN" sz="2200" b="0" dirty="0" err="1">
                <a:solidFill>
                  <a:srgbClr val="FF3300"/>
                </a:solidFill>
                <a:latin typeface="+mn-lt"/>
                <a:ea typeface="+mn-ea"/>
                <a:cs typeface="+mn-ea"/>
                <a:sym typeface="+mn-lt"/>
              </a:rPr>
              <a:t>lchild</a:t>
            </a:r>
            <a:r>
              <a:rPr kumimoji="1" lang="en-US" altLang="zh-CN" sz="2200" b="0" dirty="0">
                <a:solidFill>
                  <a:srgbClr val="FF3300"/>
                </a:solidFill>
                <a:latin typeface="+mn-lt"/>
                <a:ea typeface="+mn-ea"/>
                <a:cs typeface="+mn-ea"/>
                <a:sym typeface="+mn-lt"/>
              </a:rPr>
              <a:t>,*parent,*</a:t>
            </a:r>
            <a:r>
              <a:rPr kumimoji="1" lang="en-US" altLang="zh-CN" sz="2200" b="0" dirty="0" err="1">
                <a:solidFill>
                  <a:srgbClr val="FF3300"/>
                </a:solidFill>
                <a:latin typeface="+mn-lt"/>
                <a:ea typeface="+mn-ea"/>
                <a:cs typeface="+mn-ea"/>
                <a:sym typeface="+mn-lt"/>
              </a:rPr>
              <a:t>rchild</a:t>
            </a:r>
            <a:r>
              <a:rPr kumimoji="1" lang="en-US" altLang="zh-CN" sz="2200" b="0" dirty="0">
                <a:latin typeface="+mn-lt"/>
                <a:ea typeface="+mn-ea"/>
                <a:cs typeface="+mn-ea"/>
                <a:sym typeface="+mn-lt"/>
              </a:rPr>
              <a:t>;</a:t>
            </a:r>
            <a:br>
              <a:rPr kumimoji="1" lang="en-US" altLang="zh-CN" sz="2200" b="0" dirty="0">
                <a:latin typeface="+mn-lt"/>
                <a:ea typeface="+mn-ea"/>
                <a:cs typeface="+mn-ea"/>
                <a:sym typeface="+mn-lt"/>
              </a:rPr>
            </a:br>
            <a:r>
              <a:rPr kumimoji="1" lang="en-US" altLang="zh-CN" sz="2200" b="0" dirty="0">
                <a:latin typeface="+mn-lt"/>
                <a:ea typeface="+mn-ea"/>
                <a:cs typeface="+mn-ea"/>
                <a:sym typeface="+mn-lt"/>
              </a:rPr>
              <a:t> }</a:t>
            </a:r>
            <a:r>
              <a:rPr kumimoji="1" lang="en-US" altLang="zh-CN" sz="2200" b="0" dirty="0" err="1">
                <a:latin typeface="+mn-lt"/>
                <a:ea typeface="+mn-ea"/>
                <a:cs typeface="+mn-ea"/>
                <a:sym typeface="+mn-lt"/>
              </a:rPr>
              <a:t>TriTNode</a:t>
            </a:r>
            <a:r>
              <a:rPr kumimoji="1" lang="en-US" altLang="zh-CN" sz="2200" b="0" dirty="0">
                <a:latin typeface="+mn-lt"/>
                <a:ea typeface="+mn-ea"/>
                <a:cs typeface="+mn-ea"/>
                <a:sym typeface="+mn-lt"/>
              </a:rPr>
              <a:t>,*</a:t>
            </a:r>
            <a:r>
              <a:rPr kumimoji="1" lang="en-US" altLang="zh-CN" sz="2200" b="0" dirty="0" err="1">
                <a:latin typeface="+mn-lt"/>
                <a:ea typeface="+mn-ea"/>
                <a:cs typeface="+mn-ea"/>
                <a:sym typeface="+mn-lt"/>
              </a:rPr>
              <a:t>TriTree</a:t>
            </a:r>
            <a:r>
              <a:rPr kumimoji="1" lang="en-US" altLang="zh-CN" sz="2200" b="0" dirty="0">
                <a:latin typeface="+mn-lt"/>
                <a:ea typeface="+mn-ea"/>
                <a:cs typeface="+mn-ea"/>
                <a:sym typeface="+mn-lt"/>
              </a:rPr>
              <a:t>;</a:t>
            </a:r>
          </a:p>
        </p:txBody>
      </p:sp>
    </p:spTree>
  </p:cSld>
  <p:clrMapOvr>
    <a:masterClrMapping/>
  </p:clrMapOvr>
  <p:transition>
    <p:cover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图片 9">
            <a:extLst>
              <a:ext uri="{FF2B5EF4-FFF2-40B4-BE49-F238E27FC236}">
                <a16:creationId xmlns:a16="http://schemas.microsoft.com/office/drawing/2014/main" id="{C9EDBFB2-7862-DD47-904F-B13F1BDBA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734A440A-A24E-4BD2-ADDF-CB461F90C125}"/>
              </a:ext>
            </a:extLst>
          </p:cNvPr>
          <p:cNvSpPr>
            <a:spLocks noChangeArrowheads="1"/>
          </p:cNvSpPr>
          <p:nvPr/>
        </p:nvSpPr>
        <p:spPr bwMode="auto">
          <a:xfrm>
            <a:off x="2444750" y="4424363"/>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85CEE259-06BF-42AB-9E4C-53E0B90F9BF9}"/>
              </a:ext>
            </a:extLst>
          </p:cNvPr>
          <p:cNvSpPr>
            <a:spLocks noChangeArrowheads="1"/>
          </p:cNvSpPr>
          <p:nvPr/>
        </p:nvSpPr>
        <p:spPr bwMode="auto">
          <a:xfrm>
            <a:off x="1500188" y="4424363"/>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554224B0-8822-4EDB-9E86-7C93731629C4}"/>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ACEE064F-84AC-4457-88DE-BFB59FE5C278}"/>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61A571E5-BDFC-478C-9151-D037FB4B5D49}"/>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ADA8A67F-AC23-4C47-BE07-C4377941F722}"/>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5.2</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5.3</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5.4</a:t>
            </a:r>
            <a:endParaRPr lang="zh-CN" altLang="en-US" sz="2400" b="0" dirty="0">
              <a:latin typeface="+mn-lt"/>
              <a:ea typeface="+mn-ea"/>
              <a:cs typeface="+mn-ea"/>
              <a:sym typeface="+mn-lt"/>
            </a:endParaRPr>
          </a:p>
          <a:p>
            <a:pPr>
              <a:lnSpc>
                <a:spcPct val="150000"/>
              </a:lnSpc>
              <a:defRPr/>
            </a:pPr>
            <a:r>
              <a:rPr lang="en-US" altLang="zh-CN" sz="2400" b="0" dirty="0">
                <a:solidFill>
                  <a:schemeClr val="bg1"/>
                </a:solidFill>
                <a:latin typeface="+mn-lt"/>
                <a:ea typeface="+mn-ea"/>
                <a:cs typeface="+mn-ea"/>
                <a:sym typeface="+mn-lt"/>
              </a:rPr>
              <a:t>5.5</a:t>
            </a:r>
            <a:endParaRPr lang="zh-CN" altLang="en-US" sz="2400" b="0" dirty="0">
              <a:solidFill>
                <a:schemeClr val="bg1"/>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8E243F8A-4306-4F16-82D0-E43D826FD2C6}"/>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ea typeface="微软雅黑" panose="020B0503020204020204" pitchFamily="34" charset="-122"/>
                <a:sym typeface="+mn-lt"/>
              </a:rPr>
              <a:t>案例引入</a:t>
            </a:r>
          </a:p>
          <a:p>
            <a:pPr>
              <a:lnSpc>
                <a:spcPct val="150000"/>
              </a:lnSpc>
            </a:pPr>
            <a:r>
              <a:rPr lang="zh-CN" altLang="en-US" sz="2400" b="0">
                <a:ea typeface="微软雅黑" panose="020B0503020204020204" pitchFamily="34" charset="-122"/>
                <a:sym typeface="+mn-lt"/>
              </a:rPr>
              <a:t>树和二叉树的抽象数据类型定义</a:t>
            </a:r>
          </a:p>
          <a:p>
            <a:pPr>
              <a:lnSpc>
                <a:spcPct val="150000"/>
              </a:lnSpc>
            </a:pPr>
            <a:r>
              <a:rPr lang="zh-CN" altLang="en-US" sz="2400" b="0">
                <a:ea typeface="微软雅黑" panose="020B0503020204020204" pitchFamily="34" charset="-122"/>
                <a:sym typeface="+mn-lt"/>
              </a:rPr>
              <a:t>二叉树的性质和存储结构</a:t>
            </a:r>
          </a:p>
          <a:p>
            <a:pPr>
              <a:lnSpc>
                <a:spcPct val="150000"/>
              </a:lnSpc>
            </a:pPr>
            <a:r>
              <a:rPr lang="zh-CN" altLang="en-US" sz="2400" b="0">
                <a:solidFill>
                  <a:schemeClr val="bg1"/>
                </a:solidFill>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26948C99-DE00-4AEF-96A5-66D237C1AF33}"/>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FE303F2-E5B8-2F47-ABB2-81F262BBFC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680" y="794616"/>
            <a:ext cx="5760640" cy="3029302"/>
          </a:xfrm>
        </p:spPr>
      </p:pic>
      <p:sp>
        <p:nvSpPr>
          <p:cNvPr id="4" name="Rectangle 16">
            <a:extLst>
              <a:ext uri="{FF2B5EF4-FFF2-40B4-BE49-F238E27FC236}">
                <a16:creationId xmlns:a16="http://schemas.microsoft.com/office/drawing/2014/main" id="{8A637F51-4177-A242-B720-0327B66D2F0F}"/>
              </a:ext>
            </a:extLst>
          </p:cNvPr>
          <p:cNvSpPr>
            <a:spLocks noChangeArrowheads="1"/>
          </p:cNvSpPr>
          <p:nvPr/>
        </p:nvSpPr>
        <p:spPr bwMode="auto">
          <a:xfrm>
            <a:off x="920750" y="223838"/>
            <a:ext cx="24606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树的定义</a:t>
            </a:r>
          </a:p>
        </p:txBody>
      </p:sp>
      <p:sp>
        <p:nvSpPr>
          <p:cNvPr id="7" name="Rectangle 6">
            <a:extLst>
              <a:ext uri="{FF2B5EF4-FFF2-40B4-BE49-F238E27FC236}">
                <a16:creationId xmlns:a16="http://schemas.microsoft.com/office/drawing/2014/main" id="{C9967123-65A2-C446-A1EB-EF82B19E6D42}"/>
              </a:ext>
            </a:extLst>
          </p:cNvPr>
          <p:cNvSpPr/>
          <p:nvPr/>
        </p:nvSpPr>
        <p:spPr>
          <a:xfrm>
            <a:off x="503548" y="3823918"/>
            <a:ext cx="8028892" cy="2763834"/>
          </a:xfrm>
          <a:prstGeom prst="rect">
            <a:avLst/>
          </a:prstGeom>
        </p:spPr>
        <p:txBody>
          <a:bodyPr wrap="square">
            <a:spAutoFit/>
          </a:bodyPr>
          <a:lstStyle/>
          <a:p>
            <a:pPr algn="just" eaLnBrk="1" hangingPunct="1">
              <a:lnSpc>
                <a:spcPct val="140000"/>
              </a:lnSpc>
            </a:pPr>
            <a:r>
              <a:rPr lang="en-US" altLang="zh-CN" sz="1800" b="0" dirty="0"/>
              <a:t>’A’</a:t>
            </a:r>
            <a:r>
              <a:rPr lang="zh-CN" altLang="zh-CN" sz="1800" b="0" dirty="0"/>
              <a:t>为根结点，左边树只有根结点，右边的树有</a:t>
            </a:r>
            <a:r>
              <a:rPr lang="en-US" altLang="zh-CN" sz="1800" b="0" dirty="0"/>
              <a:t>14</a:t>
            </a:r>
            <a:r>
              <a:rPr lang="zh-CN" altLang="zh-CN" sz="1800" b="0" dirty="0"/>
              <a:t>个结点，除了根结点，其余的</a:t>
            </a:r>
            <a:r>
              <a:rPr lang="en-US" altLang="zh-CN" sz="1800" b="0" dirty="0"/>
              <a:t>13</a:t>
            </a:r>
            <a:r>
              <a:rPr lang="zh-CN" altLang="zh-CN" sz="1800" b="0" dirty="0"/>
              <a:t>个结点分为</a:t>
            </a:r>
            <a:r>
              <a:rPr lang="en-US" altLang="zh-CN" sz="1800" b="0" dirty="0"/>
              <a:t>3</a:t>
            </a:r>
            <a:r>
              <a:rPr lang="zh-CN" altLang="zh-CN" sz="1800" b="0" dirty="0"/>
              <a:t>个不相交的子集：</a:t>
            </a:r>
            <a:r>
              <a:rPr lang="en-US" altLang="zh-CN" sz="1800" b="0" dirty="0"/>
              <a:t>T</a:t>
            </a:r>
            <a:r>
              <a:rPr lang="en-US" altLang="zh-CN" sz="1800" b="0" baseline="-25000" dirty="0"/>
              <a:t>1</a:t>
            </a:r>
            <a:r>
              <a:rPr lang="en-US" altLang="zh-CN" sz="1800" b="0" dirty="0"/>
              <a:t>={B,E,F,K,L}</a:t>
            </a:r>
            <a:r>
              <a:rPr lang="zh-CN" altLang="zh-CN" sz="1800" b="0" dirty="0"/>
              <a:t>、</a:t>
            </a:r>
            <a:r>
              <a:rPr lang="en-US" altLang="zh-CN" sz="1800" b="0" dirty="0"/>
              <a:t>T</a:t>
            </a:r>
            <a:r>
              <a:rPr lang="en-US" altLang="zh-CN" sz="1800" b="0" baseline="-25000" dirty="0"/>
              <a:t>2</a:t>
            </a:r>
            <a:r>
              <a:rPr lang="en-US" altLang="zh-CN" sz="1800" b="0" dirty="0"/>
              <a:t>={C,G,H,I,M,N}</a:t>
            </a:r>
            <a:r>
              <a:rPr lang="zh-CN" altLang="zh-CN" sz="1800" b="0" dirty="0"/>
              <a:t>和</a:t>
            </a:r>
            <a:r>
              <a:rPr lang="en-US" altLang="zh-CN" sz="1800" b="0" dirty="0"/>
              <a:t>T</a:t>
            </a:r>
            <a:r>
              <a:rPr lang="en-US" altLang="zh-CN" sz="1800" b="0" baseline="-25000" dirty="0"/>
              <a:t>3</a:t>
            </a:r>
            <a:r>
              <a:rPr lang="en-US" altLang="zh-CN" sz="1800" b="0" dirty="0"/>
              <a:t>={D,J}</a:t>
            </a:r>
            <a:r>
              <a:rPr lang="zh-CN" altLang="zh-CN" sz="1800" b="0" dirty="0"/>
              <a:t>。</a:t>
            </a:r>
            <a:endParaRPr lang="en-US" altLang="zh-CN" sz="1800" b="0" dirty="0"/>
          </a:p>
          <a:p>
            <a:pPr algn="just" eaLnBrk="1" hangingPunct="1">
              <a:lnSpc>
                <a:spcPct val="140000"/>
              </a:lnSpc>
            </a:pPr>
            <a:r>
              <a:rPr lang="en-US" altLang="zh-CN" sz="1800" b="0" dirty="0"/>
              <a:t>           </a:t>
            </a:r>
            <a:r>
              <a:rPr lang="zh-CN" altLang="zh-CN" sz="1800" b="0" dirty="0"/>
              <a:t>其中，</a:t>
            </a:r>
            <a:r>
              <a:rPr lang="en-US" altLang="zh-CN" sz="1800" b="0" dirty="0"/>
              <a:t>T</a:t>
            </a:r>
            <a:r>
              <a:rPr lang="en-US" altLang="zh-CN" sz="1800" b="0" baseline="-25000" dirty="0"/>
              <a:t>1</a:t>
            </a:r>
            <a:r>
              <a:rPr lang="zh-CN" altLang="zh-CN" sz="1800" b="0" dirty="0"/>
              <a:t>、</a:t>
            </a:r>
            <a:r>
              <a:rPr lang="en-US" altLang="zh-CN" sz="1800" b="0" dirty="0"/>
              <a:t>T</a:t>
            </a:r>
            <a:r>
              <a:rPr lang="en-US" altLang="zh-CN" sz="1800" b="0" baseline="-25000" dirty="0"/>
              <a:t>2</a:t>
            </a:r>
            <a:r>
              <a:rPr lang="zh-CN" altLang="zh-CN" sz="1800" b="0" dirty="0"/>
              <a:t>和</a:t>
            </a:r>
            <a:r>
              <a:rPr lang="en-US" altLang="zh-CN" sz="1800" b="0" dirty="0"/>
              <a:t>T</a:t>
            </a:r>
            <a:r>
              <a:rPr lang="en-US" altLang="zh-CN" sz="1800" b="0" baseline="-25000" dirty="0"/>
              <a:t>3</a:t>
            </a:r>
            <a:r>
              <a:rPr lang="zh-CN" altLang="zh-CN" sz="1800" b="0" dirty="0"/>
              <a:t>是根结点</a:t>
            </a:r>
            <a:r>
              <a:rPr lang="en-US" altLang="zh-CN" sz="1800" b="0" dirty="0"/>
              <a:t>’A’</a:t>
            </a:r>
            <a:r>
              <a:rPr lang="zh-CN" altLang="zh-CN" sz="1800" b="0" dirty="0"/>
              <a:t>的子树，并且它们本身也是一棵树。例如，</a:t>
            </a:r>
            <a:r>
              <a:rPr lang="en-US" altLang="zh-CN" sz="1800" b="0" dirty="0"/>
              <a:t>T2</a:t>
            </a:r>
            <a:r>
              <a:rPr lang="zh-CN" altLang="zh-CN" sz="1800" b="0" dirty="0"/>
              <a:t>的根结点是</a:t>
            </a:r>
            <a:r>
              <a:rPr lang="en-US" altLang="zh-CN" sz="1800" b="0" dirty="0"/>
              <a:t>’C’</a:t>
            </a:r>
            <a:r>
              <a:rPr lang="zh-CN" altLang="zh-CN" sz="1800" b="0" dirty="0"/>
              <a:t>，其余的</a:t>
            </a:r>
            <a:r>
              <a:rPr lang="en-US" altLang="zh-CN" sz="1800" b="0" dirty="0"/>
              <a:t>5</a:t>
            </a:r>
            <a:r>
              <a:rPr lang="zh-CN" altLang="zh-CN" sz="1800" b="0" dirty="0"/>
              <a:t>个结点又分为三个不相交的子集：</a:t>
            </a:r>
            <a:r>
              <a:rPr lang="en-US" altLang="zh-CN" sz="1800" b="0" dirty="0"/>
              <a:t>T</a:t>
            </a:r>
            <a:r>
              <a:rPr lang="en-US" altLang="zh-CN" sz="1800" b="0" baseline="-25000" dirty="0"/>
              <a:t>21</a:t>
            </a:r>
            <a:r>
              <a:rPr lang="en-US" altLang="zh-CN" sz="1800" b="0" dirty="0"/>
              <a:t>={G,M}</a:t>
            </a:r>
            <a:r>
              <a:rPr lang="zh-CN" altLang="zh-CN" sz="1800" b="0" dirty="0"/>
              <a:t>、</a:t>
            </a:r>
            <a:r>
              <a:rPr lang="en-US" altLang="zh-CN" sz="1800" b="0" dirty="0"/>
              <a:t>T</a:t>
            </a:r>
            <a:r>
              <a:rPr lang="en-US" altLang="zh-CN" sz="1800" b="0" baseline="-25000" dirty="0"/>
              <a:t>22</a:t>
            </a:r>
            <a:r>
              <a:rPr lang="en-US" altLang="zh-CN" sz="1800" b="0" dirty="0"/>
              <a:t>={H}</a:t>
            </a:r>
            <a:r>
              <a:rPr lang="zh-CN" altLang="zh-CN" sz="1800" b="0" dirty="0"/>
              <a:t>和</a:t>
            </a:r>
            <a:r>
              <a:rPr lang="en-US" altLang="zh-CN" sz="1800" b="0" dirty="0"/>
              <a:t>T</a:t>
            </a:r>
            <a:r>
              <a:rPr lang="en-US" altLang="zh-CN" sz="1800" b="0" baseline="-25000" dirty="0"/>
              <a:t>23</a:t>
            </a:r>
            <a:r>
              <a:rPr lang="en-US" altLang="zh-CN" sz="1800" b="0" dirty="0"/>
              <a:t>={I,N}</a:t>
            </a:r>
            <a:r>
              <a:rPr lang="zh-CN" altLang="zh-CN" sz="1800" b="0" dirty="0"/>
              <a:t>。其中，</a:t>
            </a:r>
            <a:r>
              <a:rPr lang="en-US" altLang="zh-CN" sz="1800" b="0" dirty="0"/>
              <a:t>T</a:t>
            </a:r>
            <a:r>
              <a:rPr lang="en-US" altLang="zh-CN" sz="1800" b="0" baseline="-25000" dirty="0"/>
              <a:t>21</a:t>
            </a:r>
            <a:r>
              <a:rPr lang="zh-CN" altLang="zh-CN" sz="1800" b="0" dirty="0"/>
              <a:t>、</a:t>
            </a:r>
            <a:r>
              <a:rPr lang="en-US" altLang="zh-CN" sz="1800" b="0" dirty="0"/>
              <a:t>T</a:t>
            </a:r>
            <a:r>
              <a:rPr lang="en-US" altLang="zh-CN" sz="1800" b="0" baseline="-25000" dirty="0"/>
              <a:t>22</a:t>
            </a:r>
            <a:r>
              <a:rPr lang="zh-CN" altLang="zh-CN" sz="1800" b="0" dirty="0"/>
              <a:t>和</a:t>
            </a:r>
            <a:r>
              <a:rPr lang="en-US" altLang="zh-CN" sz="1800" b="0" dirty="0"/>
              <a:t>T</a:t>
            </a:r>
            <a:r>
              <a:rPr lang="en-US" altLang="zh-CN" sz="1800" b="0" baseline="-25000" dirty="0"/>
              <a:t>23</a:t>
            </a:r>
            <a:r>
              <a:rPr lang="zh-CN" altLang="zh-CN" sz="1800" b="0" dirty="0"/>
              <a:t>是</a:t>
            </a:r>
            <a:r>
              <a:rPr lang="en-US" altLang="zh-CN" sz="1800" b="0" dirty="0"/>
              <a:t>T</a:t>
            </a:r>
            <a:r>
              <a:rPr lang="en-US" altLang="zh-CN" sz="1800" b="0" baseline="-25000" dirty="0"/>
              <a:t>2</a:t>
            </a:r>
            <a:r>
              <a:rPr lang="zh-CN" altLang="zh-CN" sz="1800" b="0" dirty="0"/>
              <a:t>的子树，</a:t>
            </a:r>
            <a:r>
              <a:rPr lang="en-US" altLang="zh-CN" sz="1800" b="0" dirty="0"/>
              <a:t>’G’</a:t>
            </a:r>
            <a:r>
              <a:rPr lang="zh-CN" altLang="zh-CN" sz="1800" b="0" dirty="0"/>
              <a:t>是</a:t>
            </a:r>
            <a:r>
              <a:rPr lang="en-US" altLang="zh-CN" sz="1800" b="0" dirty="0"/>
              <a:t>T</a:t>
            </a:r>
            <a:r>
              <a:rPr lang="en-US" altLang="zh-CN" sz="1800" b="0" baseline="-25000" dirty="0"/>
              <a:t>21</a:t>
            </a:r>
            <a:r>
              <a:rPr lang="zh-CN" altLang="zh-CN" sz="1800" b="0" dirty="0"/>
              <a:t>的根结点，</a:t>
            </a:r>
            <a:r>
              <a:rPr lang="en-US" altLang="zh-CN" sz="1800" b="0" dirty="0"/>
              <a:t>{M}</a:t>
            </a:r>
            <a:r>
              <a:rPr lang="zh-CN" altLang="zh-CN" sz="1800" b="0" dirty="0"/>
              <a:t>是</a:t>
            </a:r>
            <a:r>
              <a:rPr lang="en-US" altLang="zh-CN" sz="1800" b="0" dirty="0"/>
              <a:t>’G’</a:t>
            </a:r>
            <a:r>
              <a:rPr lang="zh-CN" altLang="zh-CN" sz="1800" b="0" dirty="0"/>
              <a:t>的子树，</a:t>
            </a:r>
            <a:r>
              <a:rPr lang="en-US" altLang="zh-CN" sz="1800" b="0" dirty="0"/>
              <a:t>’I’</a:t>
            </a:r>
            <a:r>
              <a:rPr lang="zh-CN" altLang="zh-CN" sz="1800" b="0" dirty="0"/>
              <a:t>是</a:t>
            </a:r>
            <a:r>
              <a:rPr lang="en-US" altLang="zh-CN" sz="1800" b="0" dirty="0"/>
              <a:t>T</a:t>
            </a:r>
            <a:r>
              <a:rPr lang="en-US" altLang="zh-CN" sz="1800" b="0" baseline="-25000" dirty="0"/>
              <a:t>23</a:t>
            </a:r>
            <a:r>
              <a:rPr lang="zh-CN" altLang="zh-CN" sz="1800" b="0" dirty="0"/>
              <a:t>的根结点，</a:t>
            </a:r>
            <a:r>
              <a:rPr lang="en-US" altLang="zh-CN" sz="1800" b="0" dirty="0"/>
              <a:t>{N}</a:t>
            </a:r>
            <a:r>
              <a:rPr lang="zh-CN" altLang="zh-CN" sz="1800" b="0" dirty="0"/>
              <a:t>是</a:t>
            </a:r>
            <a:r>
              <a:rPr lang="en-US" altLang="zh-CN" sz="1800" b="0" dirty="0"/>
              <a:t>’I’</a:t>
            </a:r>
            <a:r>
              <a:rPr lang="zh-CN" altLang="zh-CN" sz="1800" b="0" dirty="0"/>
              <a:t>的子树。</a:t>
            </a:r>
            <a:endParaRPr lang="zh-CN" altLang="en-US" sz="1800" b="0" dirty="0"/>
          </a:p>
        </p:txBody>
      </p:sp>
    </p:spTree>
    <p:extLst>
      <p:ext uri="{BB962C8B-B14F-4D97-AF65-F5344CB8AC3E}">
        <p14:creationId xmlns:p14="http://schemas.microsoft.com/office/powerpoint/2010/main" val="30737785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a:extLst>
              <a:ext uri="{FF2B5EF4-FFF2-40B4-BE49-F238E27FC236}">
                <a16:creationId xmlns:a16="http://schemas.microsoft.com/office/drawing/2014/main" id="{615A0D80-5D95-44C5-8D22-BB53A206A544}"/>
              </a:ext>
            </a:extLst>
          </p:cNvPr>
          <p:cNvSpPr>
            <a:spLocks noChangeArrowheads="1"/>
          </p:cNvSpPr>
          <p:nvPr/>
        </p:nvSpPr>
        <p:spPr bwMode="auto">
          <a:xfrm>
            <a:off x="768350" y="153988"/>
            <a:ext cx="69484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遍历二叉树和线索二叉树</a:t>
            </a:r>
          </a:p>
        </p:txBody>
      </p:sp>
      <p:grpSp>
        <p:nvGrpSpPr>
          <p:cNvPr id="48131" name="Group 61">
            <a:extLst>
              <a:ext uri="{FF2B5EF4-FFF2-40B4-BE49-F238E27FC236}">
                <a16:creationId xmlns:a16="http://schemas.microsoft.com/office/drawing/2014/main" id="{C0BA6B6B-21F5-CB4A-AB92-57754C61AA6A}"/>
              </a:ext>
            </a:extLst>
          </p:cNvPr>
          <p:cNvGrpSpPr>
            <a:grpSpLocks/>
          </p:cNvGrpSpPr>
          <p:nvPr/>
        </p:nvGrpSpPr>
        <p:grpSpPr bwMode="auto">
          <a:xfrm>
            <a:off x="795338" y="2193925"/>
            <a:ext cx="830262" cy="831850"/>
            <a:chOff x="6518563" y="1579415"/>
            <a:chExt cx="831273" cy="831273"/>
          </a:xfrm>
        </p:grpSpPr>
        <p:sp>
          <p:nvSpPr>
            <p:cNvPr id="30" name="Rounded Rectangle 12">
              <a:extLst>
                <a:ext uri="{FF2B5EF4-FFF2-40B4-BE49-F238E27FC236}">
                  <a16:creationId xmlns:a16="http://schemas.microsoft.com/office/drawing/2014/main" id="{AE8C239A-9779-4C01-B7E4-F66539B619D0}"/>
                </a:ext>
              </a:extLst>
            </p:cNvPr>
            <p:cNvSpPr/>
            <p:nvPr/>
          </p:nvSpPr>
          <p:spPr>
            <a:xfrm>
              <a:off x="6518563" y="1579415"/>
              <a:ext cx="831273" cy="831273"/>
            </a:xfrm>
            <a:prstGeom prst="roundRect">
              <a:avLst/>
            </a:prstGeom>
            <a:solidFill>
              <a:srgbClr val="C0504D"/>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black">
                    <a:lumMod val="65000"/>
                    <a:lumOff val="35000"/>
                  </a:prstClr>
                </a:solidFill>
                <a:latin typeface="Calibri"/>
                <a:ea typeface="+mn-ea"/>
                <a:cs typeface="+mn-cs"/>
              </a:endParaRPr>
            </a:p>
          </p:txBody>
        </p:sp>
        <p:grpSp>
          <p:nvGrpSpPr>
            <p:cNvPr id="31" name="Group 19">
              <a:extLst>
                <a:ext uri="{FF2B5EF4-FFF2-40B4-BE49-F238E27FC236}">
                  <a16:creationId xmlns:a16="http://schemas.microsoft.com/office/drawing/2014/main" id="{6E242657-316E-402A-AEDC-C1546A9A7FA4}"/>
                </a:ext>
              </a:extLst>
            </p:cNvPr>
            <p:cNvGrpSpPr/>
            <p:nvPr/>
          </p:nvGrpSpPr>
          <p:grpSpPr>
            <a:xfrm>
              <a:off x="6702027" y="1790527"/>
              <a:ext cx="464344" cy="465138"/>
              <a:chOff x="9145588" y="4435475"/>
              <a:chExt cx="464344" cy="465138"/>
            </a:xfrm>
            <a:solidFill>
              <a:srgbClr val="EEECE1"/>
            </a:solidFill>
          </p:grpSpPr>
          <p:sp>
            <p:nvSpPr>
              <p:cNvPr id="32" name="AutoShape 7">
                <a:extLst>
                  <a:ext uri="{FF2B5EF4-FFF2-40B4-BE49-F238E27FC236}">
                    <a16:creationId xmlns:a16="http://schemas.microsoft.com/office/drawing/2014/main" id="{E34CA2CB-DC65-42FC-98F4-0B92053FD6B0}"/>
                  </a:ext>
                </a:extLst>
              </p:cNvPr>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3" name="AutoShape 8">
                <a:extLst>
                  <a:ext uri="{FF2B5EF4-FFF2-40B4-BE49-F238E27FC236}">
                    <a16:creationId xmlns:a16="http://schemas.microsoft.com/office/drawing/2014/main" id="{CE2284E6-8213-4B5C-88FD-5C595C5CB72A}"/>
                  </a:ext>
                </a:extLst>
              </p:cNvPr>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4" name="AutoShape 9">
                <a:extLst>
                  <a:ext uri="{FF2B5EF4-FFF2-40B4-BE49-F238E27FC236}">
                    <a16:creationId xmlns:a16="http://schemas.microsoft.com/office/drawing/2014/main" id="{CC13B6E6-EB5D-4D1F-8BE1-73ED89C2643F}"/>
                  </a:ext>
                </a:extLst>
              </p:cNvPr>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5" name="AutoShape 10">
                <a:extLst>
                  <a:ext uri="{FF2B5EF4-FFF2-40B4-BE49-F238E27FC236}">
                    <a16:creationId xmlns:a16="http://schemas.microsoft.com/office/drawing/2014/main" id="{8771EDB9-8130-4443-BB47-FC8EF7AA1011}"/>
                  </a:ext>
                </a:extLst>
              </p:cNvPr>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6" name="AutoShape 11">
                <a:extLst>
                  <a:ext uri="{FF2B5EF4-FFF2-40B4-BE49-F238E27FC236}">
                    <a16:creationId xmlns:a16="http://schemas.microsoft.com/office/drawing/2014/main" id="{212E2054-14B3-47F4-B20E-5C591E2E7FC7}"/>
                  </a:ext>
                </a:extLst>
              </p:cNvPr>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7" name="AutoShape 12">
                <a:extLst>
                  <a:ext uri="{FF2B5EF4-FFF2-40B4-BE49-F238E27FC236}">
                    <a16:creationId xmlns:a16="http://schemas.microsoft.com/office/drawing/2014/main" id="{6291FA4A-AADC-44FC-B25F-D59D1143C4F9}"/>
                  </a:ext>
                </a:extLst>
              </p:cNvPr>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8" name="AutoShape 13">
                <a:extLst>
                  <a:ext uri="{FF2B5EF4-FFF2-40B4-BE49-F238E27FC236}">
                    <a16:creationId xmlns:a16="http://schemas.microsoft.com/office/drawing/2014/main" id="{79A1E921-E8E5-40F6-9DC3-9681CC642632}"/>
                  </a:ext>
                </a:extLst>
              </p:cNvPr>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9" name="AutoShape 14">
                <a:extLst>
                  <a:ext uri="{FF2B5EF4-FFF2-40B4-BE49-F238E27FC236}">
                    <a16:creationId xmlns:a16="http://schemas.microsoft.com/office/drawing/2014/main" id="{DADC0603-7501-4FA9-8131-B306AC027918}"/>
                  </a:ext>
                </a:extLst>
              </p:cNvPr>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40" name="AutoShape 15">
                <a:extLst>
                  <a:ext uri="{FF2B5EF4-FFF2-40B4-BE49-F238E27FC236}">
                    <a16:creationId xmlns:a16="http://schemas.microsoft.com/office/drawing/2014/main" id="{F1BB0319-C6B3-4A90-9C44-79F37CAFFE70}"/>
                  </a:ext>
                </a:extLst>
              </p:cNvPr>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grpSp>
      </p:grpSp>
      <p:grpSp>
        <p:nvGrpSpPr>
          <p:cNvPr id="48132" name="Group 62">
            <a:extLst>
              <a:ext uri="{FF2B5EF4-FFF2-40B4-BE49-F238E27FC236}">
                <a16:creationId xmlns:a16="http://schemas.microsoft.com/office/drawing/2014/main" id="{6A839334-EE97-4941-9B37-CFB39C58B929}"/>
              </a:ext>
            </a:extLst>
          </p:cNvPr>
          <p:cNvGrpSpPr>
            <a:grpSpLocks/>
          </p:cNvGrpSpPr>
          <p:nvPr/>
        </p:nvGrpSpPr>
        <p:grpSpPr bwMode="auto">
          <a:xfrm>
            <a:off x="795338" y="3365500"/>
            <a:ext cx="830262" cy="831850"/>
            <a:chOff x="6518563" y="2750124"/>
            <a:chExt cx="831273" cy="831273"/>
          </a:xfrm>
        </p:grpSpPr>
        <p:sp>
          <p:nvSpPr>
            <p:cNvPr id="42" name="Rounded Rectangle 13">
              <a:extLst>
                <a:ext uri="{FF2B5EF4-FFF2-40B4-BE49-F238E27FC236}">
                  <a16:creationId xmlns:a16="http://schemas.microsoft.com/office/drawing/2014/main" id="{70742F43-CE3A-4A86-80AD-F28AFD764DDA}"/>
                </a:ext>
              </a:extLst>
            </p:cNvPr>
            <p:cNvSpPr/>
            <p:nvPr/>
          </p:nvSpPr>
          <p:spPr>
            <a:xfrm>
              <a:off x="6518563" y="2750124"/>
              <a:ext cx="831273" cy="831273"/>
            </a:xfrm>
            <a:prstGeom prst="roundRect">
              <a:avLst/>
            </a:prstGeom>
            <a:solidFill>
              <a:srgbClr val="8064A2"/>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black">
                    <a:lumMod val="65000"/>
                    <a:lumOff val="35000"/>
                  </a:prstClr>
                </a:solidFill>
                <a:latin typeface="Calibri"/>
                <a:ea typeface="+mn-ea"/>
                <a:cs typeface="+mn-cs"/>
              </a:endParaRPr>
            </a:p>
          </p:txBody>
        </p:sp>
        <p:grpSp>
          <p:nvGrpSpPr>
            <p:cNvPr id="43" name="Group 29">
              <a:extLst>
                <a:ext uri="{FF2B5EF4-FFF2-40B4-BE49-F238E27FC236}">
                  <a16:creationId xmlns:a16="http://schemas.microsoft.com/office/drawing/2014/main" id="{4744D5B1-9508-4757-9B2A-FFDCA52CDAEB}"/>
                </a:ext>
              </a:extLst>
            </p:cNvPr>
            <p:cNvGrpSpPr/>
            <p:nvPr/>
          </p:nvGrpSpPr>
          <p:grpSpPr>
            <a:xfrm>
              <a:off x="6772671" y="2933191"/>
              <a:ext cx="319088" cy="465138"/>
              <a:chOff x="5441157" y="4440238"/>
              <a:chExt cx="319088" cy="465138"/>
            </a:xfrm>
            <a:solidFill>
              <a:srgbClr val="EEECE1"/>
            </a:solidFill>
          </p:grpSpPr>
          <p:sp>
            <p:nvSpPr>
              <p:cNvPr id="44" name="AutoShape 97">
                <a:extLst>
                  <a:ext uri="{FF2B5EF4-FFF2-40B4-BE49-F238E27FC236}">
                    <a16:creationId xmlns:a16="http://schemas.microsoft.com/office/drawing/2014/main" id="{C54801E8-0C88-4781-84F4-0C075A0B2D72}"/>
                  </a:ext>
                </a:extLst>
              </p:cNvPr>
              <p:cNvSpPr>
                <a:spLocks/>
              </p:cNvSpPr>
              <p:nvPr/>
            </p:nvSpPr>
            <p:spPr bwMode="auto">
              <a:xfrm>
                <a:off x="5441157" y="44402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prstClr val="black">
                      <a:lumMod val="65000"/>
                      <a:lumOff val="35000"/>
                    </a:prstClr>
                  </a:solidFill>
                  <a:effectLst>
                    <a:outerShdw blurRad="38100" dist="38100" dir="2700000" algn="tl">
                      <a:srgbClr val="000000"/>
                    </a:outerShdw>
                  </a:effectLst>
                  <a:latin typeface="Gill Sans" charset="0"/>
                  <a:ea typeface="+mn-ea"/>
                  <a:cs typeface="+mn-cs"/>
                  <a:sym typeface="Gill Sans" charset="0"/>
                </a:endParaRPr>
              </a:p>
            </p:txBody>
          </p:sp>
          <p:sp>
            <p:nvSpPr>
              <p:cNvPr id="45" name="AutoShape 98">
                <a:extLst>
                  <a:ext uri="{FF2B5EF4-FFF2-40B4-BE49-F238E27FC236}">
                    <a16:creationId xmlns:a16="http://schemas.microsoft.com/office/drawing/2014/main" id="{F626D861-F719-47B4-A593-BE843364C69C}"/>
                  </a:ext>
                </a:extLst>
              </p:cNvPr>
              <p:cNvSpPr>
                <a:spLocks/>
              </p:cNvSpPr>
              <p:nvPr/>
            </p:nvSpPr>
            <p:spPr bwMode="auto">
              <a:xfrm>
                <a:off x="5571332" y="44838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prstClr val="black">
                      <a:lumMod val="65000"/>
                      <a:lumOff val="35000"/>
                    </a:prstClr>
                  </a:solidFill>
                  <a:effectLst>
                    <a:outerShdw blurRad="38100" dist="38100" dir="2700000" algn="tl">
                      <a:srgbClr val="000000"/>
                    </a:outerShdw>
                  </a:effectLst>
                  <a:latin typeface="Gill Sans" charset="0"/>
                  <a:ea typeface="+mn-ea"/>
                  <a:cs typeface="+mn-cs"/>
                  <a:sym typeface="Gill Sans" charset="0"/>
                </a:endParaRPr>
              </a:p>
            </p:txBody>
          </p:sp>
          <p:sp>
            <p:nvSpPr>
              <p:cNvPr id="46" name="AutoShape 99">
                <a:extLst>
                  <a:ext uri="{FF2B5EF4-FFF2-40B4-BE49-F238E27FC236}">
                    <a16:creationId xmlns:a16="http://schemas.microsoft.com/office/drawing/2014/main" id="{A9CDDCBA-6711-49D1-B2B4-711A52F082CA}"/>
                  </a:ext>
                </a:extLst>
              </p:cNvPr>
              <p:cNvSpPr>
                <a:spLocks/>
              </p:cNvSpPr>
              <p:nvPr/>
            </p:nvSpPr>
            <p:spPr bwMode="auto">
              <a:xfrm>
                <a:off x="5586413" y="48474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prstClr val="black">
                      <a:lumMod val="65000"/>
                      <a:lumOff val="35000"/>
                    </a:prstClr>
                  </a:solidFill>
                  <a:effectLst>
                    <a:outerShdw blurRad="38100" dist="38100" dir="2700000" algn="tl">
                      <a:srgbClr val="000000"/>
                    </a:outerShdw>
                  </a:effectLst>
                  <a:latin typeface="Gill Sans" charset="0"/>
                  <a:ea typeface="+mn-ea"/>
                  <a:cs typeface="+mn-cs"/>
                  <a:sym typeface="Gill Sans" charset="0"/>
                </a:endParaRPr>
              </a:p>
            </p:txBody>
          </p:sp>
        </p:grpSp>
      </p:grpSp>
      <p:sp>
        <p:nvSpPr>
          <p:cNvPr id="48133" name="TextBox 61">
            <a:extLst>
              <a:ext uri="{FF2B5EF4-FFF2-40B4-BE49-F238E27FC236}">
                <a16:creationId xmlns:a16="http://schemas.microsoft.com/office/drawing/2014/main" id="{BD26ED44-11A2-044B-A3AA-7CEE1863D3CF}"/>
              </a:ext>
            </a:extLst>
          </p:cNvPr>
          <p:cNvSpPr txBox="1">
            <a:spLocks noChangeArrowheads="1"/>
          </p:cNvSpPr>
          <p:nvPr/>
        </p:nvSpPr>
        <p:spPr bwMode="auto">
          <a:xfrm>
            <a:off x="1804988" y="2124075"/>
            <a:ext cx="14763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a:solidFill>
                  <a:srgbClr val="595959"/>
                </a:solidFill>
                <a:latin typeface="微软雅黑" panose="020B0503020204020204" pitchFamily="34" charset="-122"/>
              </a:rPr>
              <a:t>遍历定义</a:t>
            </a:r>
          </a:p>
        </p:txBody>
      </p:sp>
      <p:sp>
        <p:nvSpPr>
          <p:cNvPr id="48134" name="TextBox 62">
            <a:extLst>
              <a:ext uri="{FF2B5EF4-FFF2-40B4-BE49-F238E27FC236}">
                <a16:creationId xmlns:a16="http://schemas.microsoft.com/office/drawing/2014/main" id="{E8EB1A25-416D-0C41-B66A-7D4863120EAA}"/>
              </a:ext>
            </a:extLst>
          </p:cNvPr>
          <p:cNvSpPr txBox="1">
            <a:spLocks noChangeArrowheads="1"/>
          </p:cNvSpPr>
          <p:nvPr/>
        </p:nvSpPr>
        <p:spPr bwMode="auto">
          <a:xfrm>
            <a:off x="1804988" y="2598738"/>
            <a:ext cx="70913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2200" b="0" dirty="0">
                <a:solidFill>
                  <a:srgbClr val="595959"/>
                </a:solidFill>
                <a:latin typeface="微软雅黑" panose="020B0503020204020204" pitchFamily="34" charset="-122"/>
              </a:rPr>
              <a:t>指按某条搜索路线遍访每个结点且不重复（又称周游）。</a:t>
            </a:r>
          </a:p>
        </p:txBody>
      </p:sp>
      <p:sp>
        <p:nvSpPr>
          <p:cNvPr id="48135" name="TextBox 63">
            <a:extLst>
              <a:ext uri="{FF2B5EF4-FFF2-40B4-BE49-F238E27FC236}">
                <a16:creationId xmlns:a16="http://schemas.microsoft.com/office/drawing/2014/main" id="{1F2C10B2-8826-224D-A55D-9C088D83A8D9}"/>
              </a:ext>
            </a:extLst>
          </p:cNvPr>
          <p:cNvSpPr txBox="1">
            <a:spLocks noChangeArrowheads="1"/>
          </p:cNvSpPr>
          <p:nvPr/>
        </p:nvSpPr>
        <p:spPr bwMode="auto">
          <a:xfrm>
            <a:off x="1804988" y="3287713"/>
            <a:ext cx="14763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a:solidFill>
                  <a:srgbClr val="595959"/>
                </a:solidFill>
                <a:latin typeface="微软雅黑" panose="020B0503020204020204" pitchFamily="34" charset="-122"/>
              </a:rPr>
              <a:t>遍历用途</a:t>
            </a:r>
          </a:p>
        </p:txBody>
      </p:sp>
      <p:sp>
        <p:nvSpPr>
          <p:cNvPr id="48136" name="TextBox 64">
            <a:extLst>
              <a:ext uri="{FF2B5EF4-FFF2-40B4-BE49-F238E27FC236}">
                <a16:creationId xmlns:a16="http://schemas.microsoft.com/office/drawing/2014/main" id="{8382DB06-99CE-7348-A47C-D0D2D442D706}"/>
              </a:ext>
            </a:extLst>
          </p:cNvPr>
          <p:cNvSpPr txBox="1">
            <a:spLocks noChangeArrowheads="1"/>
          </p:cNvSpPr>
          <p:nvPr/>
        </p:nvSpPr>
        <p:spPr bwMode="auto">
          <a:xfrm>
            <a:off x="1804988" y="3781425"/>
            <a:ext cx="7091362"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2200" b="0">
                <a:solidFill>
                  <a:srgbClr val="595959"/>
                </a:solidFill>
                <a:latin typeface="微软雅黑" panose="020B0503020204020204" pitchFamily="34" charset="-122"/>
              </a:rPr>
              <a:t>它是树结构插入、删除、修改、查找和排序运算的前提，是二叉树一切运算的基础和核心。 </a:t>
            </a:r>
            <a:endParaRPr lang="en-US" altLang="zh-CN" sz="2200" b="0">
              <a:solidFill>
                <a:srgbClr val="595959"/>
              </a:solidFill>
              <a:latin typeface="微软雅黑" panose="020B0503020204020204" pitchFamily="34" charset="-122"/>
            </a:endParaRPr>
          </a:p>
        </p:txBody>
      </p:sp>
      <p:sp>
        <p:nvSpPr>
          <p:cNvPr id="51" name="Shape 26">
            <a:extLst>
              <a:ext uri="{FF2B5EF4-FFF2-40B4-BE49-F238E27FC236}">
                <a16:creationId xmlns:a16="http://schemas.microsoft.com/office/drawing/2014/main" id="{0E8C426D-040C-424B-8398-8DB77F99517A}"/>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anim calcmode="lin" valueType="num">
                                      <p:cBhvr>
                                        <p:cTn id="8" dur="1000" fill="hold"/>
                                        <p:tgtEl>
                                          <p:spTgt spid="51"/>
                                        </p:tgtEl>
                                        <p:attrNameLst>
                                          <p:attrName>ppt_x</p:attrName>
                                        </p:attrNameLst>
                                      </p:cBhvr>
                                      <p:tavLst>
                                        <p:tav tm="0">
                                          <p:val>
                                            <p:strVal val="#ppt_x"/>
                                          </p:val>
                                        </p:tav>
                                        <p:tav tm="100000">
                                          <p:val>
                                            <p:strVal val="#ppt_x"/>
                                          </p:val>
                                        </p:tav>
                                      </p:tavLst>
                                    </p:anim>
                                    <p:anim calcmode="lin" valueType="num">
                                      <p:cBhvr>
                                        <p:cTn id="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2E5442E-F924-4D47-B1C0-A0B15E2EDC1C}"/>
              </a:ext>
            </a:extLst>
          </p:cNvPr>
          <p:cNvSpPr>
            <a:spLocks noGrp="1" noChangeArrowheads="1"/>
          </p:cNvSpPr>
          <p:nvPr>
            <p:ph type="title"/>
          </p:nvPr>
        </p:nvSpPr>
        <p:spPr/>
        <p:txBody>
          <a:bodyPr/>
          <a:lstStyle/>
          <a:p>
            <a:pPr eaLnBrk="1" hangingPunct="1"/>
            <a:r>
              <a:rPr lang="zh-CN" altLang="en-US" sz="2800" dirty="0"/>
              <a:t>遍历二叉树 </a:t>
            </a:r>
          </a:p>
        </p:txBody>
      </p:sp>
      <p:sp>
        <p:nvSpPr>
          <p:cNvPr id="50179" name="Rectangle 3">
            <a:extLst>
              <a:ext uri="{FF2B5EF4-FFF2-40B4-BE49-F238E27FC236}">
                <a16:creationId xmlns:a16="http://schemas.microsoft.com/office/drawing/2014/main" id="{A345B8F9-B69A-FF4B-8739-5122597C0595}"/>
              </a:ext>
            </a:extLst>
          </p:cNvPr>
          <p:cNvSpPr>
            <a:spLocks noGrp="1" noChangeArrowheads="1"/>
          </p:cNvSpPr>
          <p:nvPr>
            <p:ph type="body" idx="1"/>
          </p:nvPr>
        </p:nvSpPr>
        <p:spPr/>
        <p:txBody>
          <a:bodyPr/>
          <a:lstStyle/>
          <a:p>
            <a:pPr eaLnBrk="1" hangingPunct="1"/>
            <a:r>
              <a:rPr lang="zh-CN" altLang="en-US" dirty="0"/>
              <a:t>遍历二叉树（</a:t>
            </a:r>
            <a:r>
              <a:rPr lang="en-US" altLang="zh-CN" dirty="0"/>
              <a:t>traversing binary tree</a:t>
            </a:r>
            <a:r>
              <a:rPr lang="zh-CN" altLang="en-US" dirty="0"/>
              <a:t>），即按照某种规律对二叉树的每个结点进行访问，使得每个结点仅被访问一次的操作。这里的访问，可以是统计结点的数据信息、输出结点信息等。</a:t>
            </a:r>
          </a:p>
          <a:p>
            <a:pPr eaLnBrk="1" hangingPunct="1">
              <a:lnSpc>
                <a:spcPct val="140000"/>
              </a:lnSpc>
            </a:pPr>
            <a:r>
              <a:rPr lang="zh-CN" altLang="en-US" dirty="0"/>
              <a:t>二叉树的遍历不同于线性表的遍历，对于二叉树来说，每个结点有两棵子树，因而需要寻找一种规律，使得二叉树的结点能排列在一个线性队列上，从而便于遍历。二叉树的遍历过程其实也是将二叉树的非线性序列转换成一个线性序列的过程。</a:t>
            </a:r>
          </a:p>
        </p:txBody>
      </p:sp>
    </p:spTree>
    <p:extLst>
      <p:ext uri="{BB962C8B-B14F-4D97-AF65-F5344CB8AC3E}">
        <p14:creationId xmlns:p14="http://schemas.microsoft.com/office/powerpoint/2010/main" val="17515224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2" name="Rectangle 4">
            <a:extLst>
              <a:ext uri="{FF2B5EF4-FFF2-40B4-BE49-F238E27FC236}">
                <a16:creationId xmlns:a16="http://schemas.microsoft.com/office/drawing/2014/main" id="{49573B9B-FAC7-4A9F-835B-A57FEE9F29E8}"/>
              </a:ext>
            </a:extLst>
          </p:cNvPr>
          <p:cNvSpPr>
            <a:spLocks noChangeArrowheads="1"/>
          </p:cNvSpPr>
          <p:nvPr/>
        </p:nvSpPr>
        <p:spPr bwMode="auto">
          <a:xfrm>
            <a:off x="1449388" y="4899025"/>
            <a:ext cx="3810000" cy="762000"/>
          </a:xfrm>
          <a:prstGeom prst="rect">
            <a:avLst/>
          </a:prstGeom>
          <a:noFill/>
          <a:ln w="3810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aphicFrame>
        <p:nvGraphicFramePr>
          <p:cNvPr id="49155" name="Object 5">
            <a:extLst>
              <a:ext uri="{FF2B5EF4-FFF2-40B4-BE49-F238E27FC236}">
                <a16:creationId xmlns:a16="http://schemas.microsoft.com/office/drawing/2014/main" id="{62FB69B2-EFD0-3845-87D9-AF50F8FFB8E4}"/>
              </a:ext>
            </a:extLst>
          </p:cNvPr>
          <p:cNvGraphicFramePr>
            <a:graphicFrameLocks/>
          </p:cNvGraphicFramePr>
          <p:nvPr/>
        </p:nvGraphicFramePr>
        <p:xfrm>
          <a:off x="3125788" y="2536825"/>
          <a:ext cx="3702050" cy="1801813"/>
        </p:xfrm>
        <a:graphic>
          <a:graphicData uri="http://schemas.openxmlformats.org/presentationml/2006/ole">
            <mc:AlternateContent xmlns:mc="http://schemas.openxmlformats.org/markup-compatibility/2006">
              <mc:Choice xmlns:v="urn:schemas-microsoft-com:vml" Requires="v">
                <p:oleObj spid="_x0000_s49199" r:id="rId3" imgW="22212300" imgH="10820400" progId="Visio.Drawing.5">
                  <p:embed/>
                </p:oleObj>
              </mc:Choice>
              <mc:Fallback>
                <p:oleObj r:id="rId3" imgW="22212300" imgH="10820400" progId="Visio.Drawing.5">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5788" y="2536825"/>
                        <a:ext cx="3702050" cy="1801813"/>
                      </a:xfrm>
                      <a:prstGeom prst="rect">
                        <a:avLst/>
                      </a:prstGeom>
                      <a:solidFill>
                        <a:srgbClr val="A78DC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8294" name="Text Box 6">
            <a:extLst>
              <a:ext uri="{FF2B5EF4-FFF2-40B4-BE49-F238E27FC236}">
                <a16:creationId xmlns:a16="http://schemas.microsoft.com/office/drawing/2014/main" id="{53CE6C48-C2B0-4E0D-8C2A-9B46C75B08F1}"/>
              </a:ext>
            </a:extLst>
          </p:cNvPr>
          <p:cNvSpPr txBox="1">
            <a:spLocks noChangeArrowheads="1"/>
          </p:cNvSpPr>
          <p:nvPr/>
        </p:nvSpPr>
        <p:spPr bwMode="auto">
          <a:xfrm>
            <a:off x="4802188" y="1263650"/>
            <a:ext cx="441325" cy="519113"/>
          </a:xfrm>
          <a:prstGeom prst="rect">
            <a:avLst/>
          </a:prstGeom>
          <a:solidFill>
            <a:srgbClr val="EBEBEB"/>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D</a:t>
            </a:r>
          </a:p>
        </p:txBody>
      </p:sp>
      <p:sp>
        <p:nvSpPr>
          <p:cNvPr id="908295" name="Line 7">
            <a:extLst>
              <a:ext uri="{FF2B5EF4-FFF2-40B4-BE49-F238E27FC236}">
                <a16:creationId xmlns:a16="http://schemas.microsoft.com/office/drawing/2014/main" id="{CC8E4386-2CC5-44DE-A73D-5A1F7D9137E9}"/>
              </a:ext>
            </a:extLst>
          </p:cNvPr>
          <p:cNvSpPr>
            <a:spLocks noChangeShapeType="1"/>
          </p:cNvSpPr>
          <p:nvPr/>
        </p:nvSpPr>
        <p:spPr bwMode="auto">
          <a:xfrm flipH="1">
            <a:off x="5030788" y="1851025"/>
            <a:ext cx="0" cy="609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8296" name="Text Box 8">
            <a:extLst>
              <a:ext uri="{FF2B5EF4-FFF2-40B4-BE49-F238E27FC236}">
                <a16:creationId xmlns:a16="http://schemas.microsoft.com/office/drawing/2014/main" id="{CD7995A9-E99F-46B0-A414-E0534E308D21}"/>
              </a:ext>
            </a:extLst>
          </p:cNvPr>
          <p:cNvSpPr txBox="1">
            <a:spLocks noChangeArrowheads="1"/>
          </p:cNvSpPr>
          <p:nvPr/>
        </p:nvSpPr>
        <p:spPr bwMode="auto">
          <a:xfrm>
            <a:off x="1982788" y="3854450"/>
            <a:ext cx="420687" cy="519113"/>
          </a:xfrm>
          <a:prstGeom prst="rect">
            <a:avLst/>
          </a:prstGeom>
          <a:solidFill>
            <a:srgbClr val="EBEBEB"/>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L</a:t>
            </a:r>
          </a:p>
        </p:txBody>
      </p:sp>
      <p:sp>
        <p:nvSpPr>
          <p:cNvPr id="908297" name="Line 9">
            <a:extLst>
              <a:ext uri="{FF2B5EF4-FFF2-40B4-BE49-F238E27FC236}">
                <a16:creationId xmlns:a16="http://schemas.microsoft.com/office/drawing/2014/main" id="{245B00CF-CC11-4D9C-9C46-95DC1164CCBB}"/>
              </a:ext>
            </a:extLst>
          </p:cNvPr>
          <p:cNvSpPr>
            <a:spLocks noChangeShapeType="1"/>
          </p:cNvSpPr>
          <p:nvPr/>
        </p:nvSpPr>
        <p:spPr bwMode="auto">
          <a:xfrm>
            <a:off x="2516188" y="4137025"/>
            <a:ext cx="9906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8298" name="Text Box 10">
            <a:extLst>
              <a:ext uri="{FF2B5EF4-FFF2-40B4-BE49-F238E27FC236}">
                <a16:creationId xmlns:a16="http://schemas.microsoft.com/office/drawing/2014/main" id="{D97A809C-E4BC-48F1-B2DD-E0DBF23DE6C1}"/>
              </a:ext>
            </a:extLst>
          </p:cNvPr>
          <p:cNvSpPr txBox="1">
            <a:spLocks noChangeArrowheads="1"/>
          </p:cNvSpPr>
          <p:nvPr/>
        </p:nvSpPr>
        <p:spPr bwMode="auto">
          <a:xfrm>
            <a:off x="7392988" y="3854450"/>
            <a:ext cx="441325" cy="519113"/>
          </a:xfrm>
          <a:prstGeom prst="rect">
            <a:avLst/>
          </a:prstGeom>
          <a:solidFill>
            <a:srgbClr val="EBEBEB"/>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dirty="0">
                <a:latin typeface="+mn-lt"/>
                <a:ea typeface="+mn-ea"/>
                <a:cs typeface="+mn-ea"/>
                <a:sym typeface="+mn-lt"/>
              </a:rPr>
              <a:t>R</a:t>
            </a:r>
          </a:p>
        </p:txBody>
      </p:sp>
      <p:sp>
        <p:nvSpPr>
          <p:cNvPr id="908299" name="Line 11">
            <a:extLst>
              <a:ext uri="{FF2B5EF4-FFF2-40B4-BE49-F238E27FC236}">
                <a16:creationId xmlns:a16="http://schemas.microsoft.com/office/drawing/2014/main" id="{BA9BEDF8-C5FF-445A-987E-5A40A631C64F}"/>
              </a:ext>
            </a:extLst>
          </p:cNvPr>
          <p:cNvSpPr>
            <a:spLocks noChangeShapeType="1"/>
          </p:cNvSpPr>
          <p:nvPr/>
        </p:nvSpPr>
        <p:spPr bwMode="auto">
          <a:xfrm flipH="1">
            <a:off x="6554788" y="4060825"/>
            <a:ext cx="7620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8300" name="Text Box 12">
            <a:extLst>
              <a:ext uri="{FF2B5EF4-FFF2-40B4-BE49-F238E27FC236}">
                <a16:creationId xmlns:a16="http://schemas.microsoft.com/office/drawing/2014/main" id="{58217675-1F94-4007-BD6F-5B6E40A9D7EB}"/>
              </a:ext>
            </a:extLst>
          </p:cNvPr>
          <p:cNvSpPr txBox="1">
            <a:spLocks noChangeArrowheads="1"/>
          </p:cNvSpPr>
          <p:nvPr/>
        </p:nvSpPr>
        <p:spPr bwMode="auto">
          <a:xfrm>
            <a:off x="1754188" y="5000625"/>
            <a:ext cx="935037"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DLR</a:t>
            </a:r>
          </a:p>
        </p:txBody>
      </p:sp>
      <p:sp>
        <p:nvSpPr>
          <p:cNvPr id="908301" name="Text Box 13">
            <a:extLst>
              <a:ext uri="{FF2B5EF4-FFF2-40B4-BE49-F238E27FC236}">
                <a16:creationId xmlns:a16="http://schemas.microsoft.com/office/drawing/2014/main" id="{84DAE1C5-38B1-416F-8D93-C7C6566B2733}"/>
              </a:ext>
            </a:extLst>
          </p:cNvPr>
          <p:cNvSpPr txBox="1">
            <a:spLocks noChangeArrowheads="1"/>
          </p:cNvSpPr>
          <p:nvPr/>
        </p:nvSpPr>
        <p:spPr bwMode="auto">
          <a:xfrm>
            <a:off x="2973388" y="5000625"/>
            <a:ext cx="935037"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LDR</a:t>
            </a:r>
          </a:p>
        </p:txBody>
      </p:sp>
      <p:sp>
        <p:nvSpPr>
          <p:cNvPr id="908302" name="Text Box 14">
            <a:extLst>
              <a:ext uri="{FF2B5EF4-FFF2-40B4-BE49-F238E27FC236}">
                <a16:creationId xmlns:a16="http://schemas.microsoft.com/office/drawing/2014/main" id="{FFCA59A6-D039-4B2E-9852-2E5DEDCC4768}"/>
              </a:ext>
            </a:extLst>
          </p:cNvPr>
          <p:cNvSpPr txBox="1">
            <a:spLocks noChangeArrowheads="1"/>
          </p:cNvSpPr>
          <p:nvPr/>
        </p:nvSpPr>
        <p:spPr bwMode="auto">
          <a:xfrm>
            <a:off x="4192588" y="5000625"/>
            <a:ext cx="935037"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LRD</a:t>
            </a:r>
          </a:p>
        </p:txBody>
      </p:sp>
      <p:sp>
        <p:nvSpPr>
          <p:cNvPr id="908303" name="Text Box 15">
            <a:extLst>
              <a:ext uri="{FF2B5EF4-FFF2-40B4-BE49-F238E27FC236}">
                <a16:creationId xmlns:a16="http://schemas.microsoft.com/office/drawing/2014/main" id="{296B9F5E-14B3-430E-B05F-D9F398548722}"/>
              </a:ext>
            </a:extLst>
          </p:cNvPr>
          <p:cNvSpPr txBox="1">
            <a:spLocks noChangeArrowheads="1"/>
          </p:cNvSpPr>
          <p:nvPr/>
        </p:nvSpPr>
        <p:spPr bwMode="auto">
          <a:xfrm>
            <a:off x="5564188" y="5000625"/>
            <a:ext cx="935037"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DRL</a:t>
            </a:r>
          </a:p>
        </p:txBody>
      </p:sp>
      <p:sp>
        <p:nvSpPr>
          <p:cNvPr id="908304" name="Text Box 16">
            <a:extLst>
              <a:ext uri="{FF2B5EF4-FFF2-40B4-BE49-F238E27FC236}">
                <a16:creationId xmlns:a16="http://schemas.microsoft.com/office/drawing/2014/main" id="{50114A02-1F9E-4F6B-A853-BBA2C2216528}"/>
              </a:ext>
            </a:extLst>
          </p:cNvPr>
          <p:cNvSpPr txBox="1">
            <a:spLocks noChangeArrowheads="1"/>
          </p:cNvSpPr>
          <p:nvPr/>
        </p:nvSpPr>
        <p:spPr bwMode="auto">
          <a:xfrm>
            <a:off x="6783388" y="5000625"/>
            <a:ext cx="935037"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RDL</a:t>
            </a:r>
          </a:p>
        </p:txBody>
      </p:sp>
      <p:sp>
        <p:nvSpPr>
          <p:cNvPr id="908305" name="Text Box 17">
            <a:extLst>
              <a:ext uri="{FF2B5EF4-FFF2-40B4-BE49-F238E27FC236}">
                <a16:creationId xmlns:a16="http://schemas.microsoft.com/office/drawing/2014/main" id="{26F39432-153D-4939-A87D-140D11FBAE47}"/>
              </a:ext>
            </a:extLst>
          </p:cNvPr>
          <p:cNvSpPr txBox="1">
            <a:spLocks noChangeArrowheads="1"/>
          </p:cNvSpPr>
          <p:nvPr/>
        </p:nvSpPr>
        <p:spPr bwMode="auto">
          <a:xfrm>
            <a:off x="8002588" y="5000625"/>
            <a:ext cx="935037"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RLD</a:t>
            </a:r>
          </a:p>
        </p:txBody>
      </p:sp>
      <p:sp>
        <p:nvSpPr>
          <p:cNvPr id="48144" name="Rectangle 18">
            <a:extLst>
              <a:ext uri="{FF2B5EF4-FFF2-40B4-BE49-F238E27FC236}">
                <a16:creationId xmlns:a16="http://schemas.microsoft.com/office/drawing/2014/main" id="{938B406A-E74A-469B-B2DF-8904C2ED6386}"/>
              </a:ext>
            </a:extLst>
          </p:cNvPr>
          <p:cNvSpPr>
            <a:spLocks noChangeArrowheads="1"/>
          </p:cNvSpPr>
          <p:nvPr/>
        </p:nvSpPr>
        <p:spPr bwMode="auto">
          <a:xfrm>
            <a:off x="887413" y="204788"/>
            <a:ext cx="35433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遍历规则</a:t>
            </a:r>
          </a:p>
        </p:txBody>
      </p:sp>
      <p:sp>
        <p:nvSpPr>
          <p:cNvPr id="908310" name="AutoShape 22">
            <a:extLst>
              <a:ext uri="{FF2B5EF4-FFF2-40B4-BE49-F238E27FC236}">
                <a16:creationId xmlns:a16="http://schemas.microsoft.com/office/drawing/2014/main" id="{CBBD5FF4-AEBA-49FE-BAEA-C97B5F9417AA}"/>
              </a:ext>
            </a:extLst>
          </p:cNvPr>
          <p:cNvSpPr>
            <a:spLocks noChangeArrowheads="1"/>
          </p:cNvSpPr>
          <p:nvPr/>
        </p:nvSpPr>
        <p:spPr bwMode="auto">
          <a:xfrm>
            <a:off x="34925" y="3141663"/>
            <a:ext cx="2233613" cy="919162"/>
          </a:xfrm>
          <a:prstGeom prst="cloudCallout">
            <a:avLst>
              <a:gd name="adj1" fmla="val 17154"/>
              <a:gd name="adj2" fmla="val 141380"/>
            </a:avLst>
          </a:pr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20000"/>
              </a:spcBef>
              <a:buFont typeface="Arial" panose="020B0604020202020204" pitchFamily="34" charset="0"/>
              <a:buNone/>
              <a:defRPr/>
            </a:pPr>
            <a:r>
              <a:rPr lang="zh-CN" altLang="en-US" sz="2400" b="0" dirty="0">
                <a:latin typeface="+mn-lt"/>
                <a:ea typeface="+mn-ea"/>
                <a:cs typeface="+mn-ea"/>
                <a:sym typeface="+mn-lt"/>
              </a:rPr>
              <a:t>先左后右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8294"/>
                                        </p:tgtEl>
                                        <p:attrNameLst>
                                          <p:attrName>style.visibility</p:attrName>
                                        </p:attrNameLst>
                                      </p:cBhvr>
                                      <p:to>
                                        <p:strVal val="visible"/>
                                      </p:to>
                                    </p:set>
                                  </p:childTnLst>
                                </p:cTn>
                              </p:par>
                            </p:childTnLst>
                          </p:cTn>
                        </p:par>
                        <p:par>
                          <p:cTn id="7" fill="hold" nodeType="afterGroup">
                            <p:stCondLst>
                              <p:cond delay="500"/>
                            </p:stCondLst>
                            <p:childTnLst>
                              <p:par>
                                <p:cTn id="8" presetID="17" presetClass="entr" presetSubtype="1" fill="hold" nodeType="afterEffect">
                                  <p:stCondLst>
                                    <p:cond delay="0"/>
                                  </p:stCondLst>
                                  <p:childTnLst>
                                    <p:set>
                                      <p:cBhvr>
                                        <p:cTn id="9" dur="1" fill="hold">
                                          <p:stCondLst>
                                            <p:cond delay="0"/>
                                          </p:stCondLst>
                                        </p:cTn>
                                        <p:tgtEl>
                                          <p:spTgt spid="908295"/>
                                        </p:tgtEl>
                                        <p:attrNameLst>
                                          <p:attrName>style.visibility</p:attrName>
                                        </p:attrNameLst>
                                      </p:cBhvr>
                                      <p:to>
                                        <p:strVal val="visible"/>
                                      </p:to>
                                    </p:set>
                                    <p:anim calcmode="lin" valueType="num">
                                      <p:cBhvr>
                                        <p:cTn id="10" dur="500" fill="hold"/>
                                        <p:tgtEl>
                                          <p:spTgt spid="908295"/>
                                        </p:tgtEl>
                                        <p:attrNameLst>
                                          <p:attrName>ppt_x</p:attrName>
                                        </p:attrNameLst>
                                      </p:cBhvr>
                                      <p:tavLst>
                                        <p:tav tm="0">
                                          <p:val>
                                            <p:strVal val="#ppt_x"/>
                                          </p:val>
                                        </p:tav>
                                        <p:tav tm="100000">
                                          <p:val>
                                            <p:strVal val="#ppt_x"/>
                                          </p:val>
                                        </p:tav>
                                      </p:tavLst>
                                    </p:anim>
                                    <p:anim calcmode="lin" valueType="num">
                                      <p:cBhvr>
                                        <p:cTn id="11" dur="500" fill="hold"/>
                                        <p:tgtEl>
                                          <p:spTgt spid="908295"/>
                                        </p:tgtEl>
                                        <p:attrNameLst>
                                          <p:attrName>ppt_y</p:attrName>
                                        </p:attrNameLst>
                                      </p:cBhvr>
                                      <p:tavLst>
                                        <p:tav tm="0">
                                          <p:val>
                                            <p:strVal val="#ppt_y-#ppt_h/2"/>
                                          </p:val>
                                        </p:tav>
                                        <p:tav tm="100000">
                                          <p:val>
                                            <p:strVal val="#ppt_y"/>
                                          </p:val>
                                        </p:tav>
                                      </p:tavLst>
                                    </p:anim>
                                    <p:anim calcmode="lin" valueType="num">
                                      <p:cBhvr>
                                        <p:cTn id="12" dur="500" fill="hold"/>
                                        <p:tgtEl>
                                          <p:spTgt spid="908295"/>
                                        </p:tgtEl>
                                        <p:attrNameLst>
                                          <p:attrName>ppt_w</p:attrName>
                                        </p:attrNameLst>
                                      </p:cBhvr>
                                      <p:tavLst>
                                        <p:tav tm="0">
                                          <p:val>
                                            <p:strVal val="#ppt_w"/>
                                          </p:val>
                                        </p:tav>
                                        <p:tav tm="100000">
                                          <p:val>
                                            <p:strVal val="#ppt_w"/>
                                          </p:val>
                                        </p:tav>
                                      </p:tavLst>
                                    </p:anim>
                                    <p:anim calcmode="lin" valueType="num">
                                      <p:cBhvr>
                                        <p:cTn id="13" dur="500" fill="hold"/>
                                        <p:tgtEl>
                                          <p:spTgt spid="908295"/>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908296"/>
                                        </p:tgtEl>
                                        <p:attrNameLst>
                                          <p:attrName>style.visibility</p:attrName>
                                        </p:attrNameLst>
                                      </p:cBhvr>
                                      <p:to>
                                        <p:strVal val="visible"/>
                                      </p:to>
                                    </p:set>
                                  </p:childTnLst>
                                </p:cTn>
                              </p:par>
                            </p:childTnLst>
                          </p:cTn>
                        </p:par>
                        <p:par>
                          <p:cTn id="18" fill="hold" nodeType="afterGroup">
                            <p:stCondLst>
                              <p:cond delay="500"/>
                            </p:stCondLst>
                            <p:childTnLst>
                              <p:par>
                                <p:cTn id="19" presetID="17" presetClass="entr" presetSubtype="8" fill="hold" nodeType="afterEffect">
                                  <p:stCondLst>
                                    <p:cond delay="0"/>
                                  </p:stCondLst>
                                  <p:childTnLst>
                                    <p:set>
                                      <p:cBhvr>
                                        <p:cTn id="20" dur="1" fill="hold">
                                          <p:stCondLst>
                                            <p:cond delay="0"/>
                                          </p:stCondLst>
                                        </p:cTn>
                                        <p:tgtEl>
                                          <p:spTgt spid="908297"/>
                                        </p:tgtEl>
                                        <p:attrNameLst>
                                          <p:attrName>style.visibility</p:attrName>
                                        </p:attrNameLst>
                                      </p:cBhvr>
                                      <p:to>
                                        <p:strVal val="visible"/>
                                      </p:to>
                                    </p:set>
                                    <p:anim calcmode="lin" valueType="num">
                                      <p:cBhvr>
                                        <p:cTn id="21" dur="500" fill="hold"/>
                                        <p:tgtEl>
                                          <p:spTgt spid="908297"/>
                                        </p:tgtEl>
                                        <p:attrNameLst>
                                          <p:attrName>ppt_x</p:attrName>
                                        </p:attrNameLst>
                                      </p:cBhvr>
                                      <p:tavLst>
                                        <p:tav tm="0">
                                          <p:val>
                                            <p:strVal val="#ppt_x-#ppt_w/2"/>
                                          </p:val>
                                        </p:tav>
                                        <p:tav tm="100000">
                                          <p:val>
                                            <p:strVal val="#ppt_x"/>
                                          </p:val>
                                        </p:tav>
                                      </p:tavLst>
                                    </p:anim>
                                    <p:anim calcmode="lin" valueType="num">
                                      <p:cBhvr>
                                        <p:cTn id="22" dur="500" fill="hold"/>
                                        <p:tgtEl>
                                          <p:spTgt spid="908297"/>
                                        </p:tgtEl>
                                        <p:attrNameLst>
                                          <p:attrName>ppt_y</p:attrName>
                                        </p:attrNameLst>
                                      </p:cBhvr>
                                      <p:tavLst>
                                        <p:tav tm="0">
                                          <p:val>
                                            <p:strVal val="#ppt_y"/>
                                          </p:val>
                                        </p:tav>
                                        <p:tav tm="100000">
                                          <p:val>
                                            <p:strVal val="#ppt_y"/>
                                          </p:val>
                                        </p:tav>
                                      </p:tavLst>
                                    </p:anim>
                                    <p:anim calcmode="lin" valueType="num">
                                      <p:cBhvr>
                                        <p:cTn id="23" dur="500" fill="hold"/>
                                        <p:tgtEl>
                                          <p:spTgt spid="908297"/>
                                        </p:tgtEl>
                                        <p:attrNameLst>
                                          <p:attrName>ppt_w</p:attrName>
                                        </p:attrNameLst>
                                      </p:cBhvr>
                                      <p:tavLst>
                                        <p:tav tm="0">
                                          <p:val>
                                            <p:fltVal val="0"/>
                                          </p:val>
                                        </p:tav>
                                        <p:tav tm="100000">
                                          <p:val>
                                            <p:strVal val="#ppt_w"/>
                                          </p:val>
                                        </p:tav>
                                      </p:tavLst>
                                    </p:anim>
                                    <p:anim calcmode="lin" valueType="num">
                                      <p:cBhvr>
                                        <p:cTn id="24" dur="500" fill="hold"/>
                                        <p:tgtEl>
                                          <p:spTgt spid="908297"/>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908298"/>
                                        </p:tgtEl>
                                        <p:attrNameLst>
                                          <p:attrName>style.visibility</p:attrName>
                                        </p:attrNameLst>
                                      </p:cBhvr>
                                      <p:to>
                                        <p:strVal val="visible"/>
                                      </p:to>
                                    </p:set>
                                  </p:childTnLst>
                                </p:cTn>
                              </p:par>
                            </p:childTnLst>
                          </p:cTn>
                        </p:par>
                        <p:par>
                          <p:cTn id="29" fill="hold" nodeType="afterGroup">
                            <p:stCondLst>
                              <p:cond delay="500"/>
                            </p:stCondLst>
                            <p:childTnLst>
                              <p:par>
                                <p:cTn id="30" presetID="17" presetClass="entr" presetSubtype="2" fill="hold" nodeType="afterEffect">
                                  <p:stCondLst>
                                    <p:cond delay="0"/>
                                  </p:stCondLst>
                                  <p:childTnLst>
                                    <p:set>
                                      <p:cBhvr>
                                        <p:cTn id="31" dur="1" fill="hold">
                                          <p:stCondLst>
                                            <p:cond delay="0"/>
                                          </p:stCondLst>
                                        </p:cTn>
                                        <p:tgtEl>
                                          <p:spTgt spid="908299"/>
                                        </p:tgtEl>
                                        <p:attrNameLst>
                                          <p:attrName>style.visibility</p:attrName>
                                        </p:attrNameLst>
                                      </p:cBhvr>
                                      <p:to>
                                        <p:strVal val="visible"/>
                                      </p:to>
                                    </p:set>
                                    <p:anim calcmode="lin" valueType="num">
                                      <p:cBhvr>
                                        <p:cTn id="32" dur="500" fill="hold"/>
                                        <p:tgtEl>
                                          <p:spTgt spid="908299"/>
                                        </p:tgtEl>
                                        <p:attrNameLst>
                                          <p:attrName>ppt_x</p:attrName>
                                        </p:attrNameLst>
                                      </p:cBhvr>
                                      <p:tavLst>
                                        <p:tav tm="0">
                                          <p:val>
                                            <p:strVal val="#ppt_x+#ppt_w/2"/>
                                          </p:val>
                                        </p:tav>
                                        <p:tav tm="100000">
                                          <p:val>
                                            <p:strVal val="#ppt_x"/>
                                          </p:val>
                                        </p:tav>
                                      </p:tavLst>
                                    </p:anim>
                                    <p:anim calcmode="lin" valueType="num">
                                      <p:cBhvr>
                                        <p:cTn id="33" dur="500" fill="hold"/>
                                        <p:tgtEl>
                                          <p:spTgt spid="908299"/>
                                        </p:tgtEl>
                                        <p:attrNameLst>
                                          <p:attrName>ppt_y</p:attrName>
                                        </p:attrNameLst>
                                      </p:cBhvr>
                                      <p:tavLst>
                                        <p:tav tm="0">
                                          <p:val>
                                            <p:strVal val="#ppt_y"/>
                                          </p:val>
                                        </p:tav>
                                        <p:tav tm="100000">
                                          <p:val>
                                            <p:strVal val="#ppt_y"/>
                                          </p:val>
                                        </p:tav>
                                      </p:tavLst>
                                    </p:anim>
                                    <p:anim calcmode="lin" valueType="num">
                                      <p:cBhvr>
                                        <p:cTn id="34" dur="500" fill="hold"/>
                                        <p:tgtEl>
                                          <p:spTgt spid="908299"/>
                                        </p:tgtEl>
                                        <p:attrNameLst>
                                          <p:attrName>ppt_w</p:attrName>
                                        </p:attrNameLst>
                                      </p:cBhvr>
                                      <p:tavLst>
                                        <p:tav tm="0">
                                          <p:val>
                                            <p:fltVal val="0"/>
                                          </p:val>
                                        </p:tav>
                                        <p:tav tm="100000">
                                          <p:val>
                                            <p:strVal val="#ppt_w"/>
                                          </p:val>
                                        </p:tav>
                                      </p:tavLst>
                                    </p:anim>
                                    <p:anim calcmode="lin" valueType="num">
                                      <p:cBhvr>
                                        <p:cTn id="35" dur="500" fill="hold"/>
                                        <p:tgtEl>
                                          <p:spTgt spid="908299"/>
                                        </p:tgtEl>
                                        <p:attrNameLst>
                                          <p:attrName>ppt_h</p:attrName>
                                        </p:attrNameLst>
                                      </p:cBhvr>
                                      <p:tavLst>
                                        <p:tav tm="0">
                                          <p:val>
                                            <p:strVal val="#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908300"/>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908301"/>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908302"/>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908303"/>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908304"/>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908305"/>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6" presetClass="entr" presetSubtype="37" fill="hold" grpId="0" nodeType="clickEffect">
                                  <p:stCondLst>
                                    <p:cond delay="0"/>
                                  </p:stCondLst>
                                  <p:childTnLst>
                                    <p:set>
                                      <p:cBhvr>
                                        <p:cTn id="63" dur="1" fill="hold">
                                          <p:stCondLst>
                                            <p:cond delay="0"/>
                                          </p:stCondLst>
                                        </p:cTn>
                                        <p:tgtEl>
                                          <p:spTgt spid="908292"/>
                                        </p:tgtEl>
                                        <p:attrNameLst>
                                          <p:attrName>style.visibility</p:attrName>
                                        </p:attrNameLst>
                                      </p:cBhvr>
                                      <p:to>
                                        <p:strVal val="visible"/>
                                      </p:to>
                                    </p:set>
                                    <p:animEffect transition="in" filter="barn(outVertical)">
                                      <p:cBhvr>
                                        <p:cTn id="64" dur="500"/>
                                        <p:tgtEl>
                                          <p:spTgt spid="90829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908310"/>
                                        </p:tgtEl>
                                        <p:attrNameLst>
                                          <p:attrName>style.visibility</p:attrName>
                                        </p:attrNameLst>
                                      </p:cBhvr>
                                      <p:to>
                                        <p:strVal val="visible"/>
                                      </p:to>
                                    </p:set>
                                    <p:animEffect transition="in" filter="box(in)">
                                      <p:cBhvr>
                                        <p:cTn id="69" dur="500"/>
                                        <p:tgtEl>
                                          <p:spTgt spid="908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2" grpId="0" animBg="1"/>
      <p:bldP spid="908294" grpId="0" animBg="1"/>
      <p:bldP spid="908296" grpId="0" animBg="1"/>
      <p:bldP spid="908298" grpId="0" animBg="1"/>
      <p:bldP spid="908300" grpId="0" animBg="1"/>
      <p:bldP spid="908301" grpId="0" animBg="1"/>
      <p:bldP spid="908302" grpId="0" animBg="1"/>
      <p:bldP spid="908303" grpId="0" animBg="1"/>
      <p:bldP spid="908304" grpId="0" animBg="1"/>
      <p:bldP spid="908305" grpId="0" animBg="1"/>
      <p:bldP spid="90831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E401391-03D4-1846-BC58-AF8BD3191CD5}"/>
              </a:ext>
            </a:extLst>
          </p:cNvPr>
          <p:cNvSpPr>
            <a:spLocks noGrp="1" noChangeArrowheads="1"/>
          </p:cNvSpPr>
          <p:nvPr>
            <p:ph type="title"/>
          </p:nvPr>
        </p:nvSpPr>
        <p:spPr/>
        <p:txBody>
          <a:bodyPr/>
          <a:lstStyle/>
          <a:p>
            <a:pPr eaLnBrk="1" hangingPunct="1"/>
            <a:r>
              <a:rPr lang="zh-CN" altLang="en-US" sz="2800" dirty="0"/>
              <a:t>遍历二叉树</a:t>
            </a:r>
          </a:p>
        </p:txBody>
      </p:sp>
      <p:sp>
        <p:nvSpPr>
          <p:cNvPr id="51203" name="Rectangle 3">
            <a:extLst>
              <a:ext uri="{FF2B5EF4-FFF2-40B4-BE49-F238E27FC236}">
                <a16:creationId xmlns:a16="http://schemas.microsoft.com/office/drawing/2014/main" id="{7010A45F-B140-DE4B-8945-D642549CCCDC}"/>
              </a:ext>
            </a:extLst>
          </p:cNvPr>
          <p:cNvSpPr>
            <a:spLocks noGrp="1" noChangeArrowheads="1"/>
          </p:cNvSpPr>
          <p:nvPr>
            <p:ph type="body" idx="1"/>
          </p:nvPr>
        </p:nvSpPr>
        <p:spPr/>
        <p:txBody>
          <a:bodyPr/>
          <a:lstStyle/>
          <a:p>
            <a:pPr eaLnBrk="1" hangingPunct="1">
              <a:lnSpc>
                <a:spcPct val="140000"/>
              </a:lnSpc>
            </a:pPr>
            <a:r>
              <a:rPr lang="zh-CN" altLang="en-US" sz="1800" dirty="0"/>
              <a:t>回顾二叉树的定义，二叉树是由根结点、左子树和右子树构成。二叉树的基本结构如图</a:t>
            </a:r>
            <a:r>
              <a:rPr lang="en-US" altLang="zh-CN" sz="1800" dirty="0"/>
              <a:t>5.15</a:t>
            </a:r>
            <a:r>
              <a:rPr lang="zh-CN" altLang="en-US" sz="1800" dirty="0"/>
              <a:t>所示。如果能依次遍历这</a:t>
            </a:r>
            <a:r>
              <a:rPr lang="en-US" altLang="zh-CN" sz="1800" dirty="0"/>
              <a:t>3</a:t>
            </a:r>
            <a:r>
              <a:rPr lang="zh-CN" altLang="en-US" sz="1800" dirty="0"/>
              <a:t>个部分，就是遍历了整个二叉树。如果用</a:t>
            </a:r>
            <a:r>
              <a:rPr lang="en-US" altLang="zh-CN" sz="1800" dirty="0"/>
              <a:t>D</a:t>
            </a:r>
            <a:r>
              <a:rPr lang="zh-CN" altLang="en-US" sz="1800" dirty="0"/>
              <a:t>、</a:t>
            </a:r>
            <a:r>
              <a:rPr lang="en-US" altLang="zh-CN" sz="1800" dirty="0"/>
              <a:t>L</a:t>
            </a:r>
            <a:r>
              <a:rPr lang="zh-CN" altLang="en-US" sz="1800" dirty="0"/>
              <a:t>、</a:t>
            </a:r>
            <a:r>
              <a:rPr lang="en-US" altLang="zh-CN" sz="1800" dirty="0"/>
              <a:t>R</a:t>
            </a:r>
            <a:r>
              <a:rPr lang="zh-CN" altLang="en-US" sz="1800" dirty="0"/>
              <a:t>分别代表遍历根结点、遍历左子树和遍历右子树，根据组合原理，有</a:t>
            </a:r>
            <a:r>
              <a:rPr lang="en-US" altLang="zh-CN" sz="1800" dirty="0"/>
              <a:t>6</a:t>
            </a:r>
            <a:r>
              <a:rPr lang="zh-CN" altLang="en-US" sz="1800" dirty="0"/>
              <a:t>种遍历方案：</a:t>
            </a:r>
            <a:r>
              <a:rPr lang="en-US" altLang="zh-CN" sz="1800" dirty="0"/>
              <a:t>DLR</a:t>
            </a:r>
            <a:r>
              <a:rPr lang="zh-CN" altLang="en-US" sz="1800" dirty="0"/>
              <a:t>、</a:t>
            </a:r>
            <a:r>
              <a:rPr lang="en-US" altLang="zh-CN" sz="1800" dirty="0"/>
              <a:t>DRL</a:t>
            </a:r>
            <a:r>
              <a:rPr lang="zh-CN" altLang="en-US" sz="1800" dirty="0"/>
              <a:t>、</a:t>
            </a:r>
            <a:r>
              <a:rPr lang="en-US" altLang="zh-CN" sz="1800" dirty="0"/>
              <a:t>LDR</a:t>
            </a:r>
            <a:r>
              <a:rPr lang="zh-CN" altLang="en-US" sz="1800" dirty="0"/>
              <a:t>、</a:t>
            </a:r>
            <a:r>
              <a:rPr lang="en-US" altLang="zh-CN" sz="1800" dirty="0"/>
              <a:t>LRD</a:t>
            </a:r>
            <a:r>
              <a:rPr lang="zh-CN" altLang="en-US" sz="1800" dirty="0"/>
              <a:t>、</a:t>
            </a:r>
            <a:r>
              <a:rPr lang="en-US" altLang="zh-CN" sz="1800" dirty="0"/>
              <a:t>RDL</a:t>
            </a:r>
            <a:r>
              <a:rPr lang="zh-CN" altLang="en-US" sz="1800" dirty="0"/>
              <a:t>和</a:t>
            </a:r>
            <a:r>
              <a:rPr lang="en-US" altLang="zh-CN" sz="1800" dirty="0"/>
              <a:t>RLD</a:t>
            </a:r>
            <a:r>
              <a:rPr lang="zh-CN" altLang="en-US" sz="1800" dirty="0"/>
              <a:t>。</a:t>
            </a:r>
          </a:p>
          <a:p>
            <a:pPr eaLnBrk="1" hangingPunct="1">
              <a:lnSpc>
                <a:spcPct val="140000"/>
              </a:lnSpc>
            </a:pPr>
            <a:endParaRPr lang="zh-CN" altLang="en-US" sz="1800" dirty="0"/>
          </a:p>
          <a:p>
            <a:pPr eaLnBrk="1" hangingPunct="1">
              <a:lnSpc>
                <a:spcPct val="140000"/>
              </a:lnSpc>
            </a:pPr>
            <a:endParaRPr lang="zh-CN" altLang="en-US" sz="1800" dirty="0"/>
          </a:p>
          <a:p>
            <a:pPr eaLnBrk="1" hangingPunct="1">
              <a:lnSpc>
                <a:spcPct val="140000"/>
              </a:lnSpc>
            </a:pPr>
            <a:endParaRPr lang="zh-CN" altLang="en-US" sz="1800" dirty="0"/>
          </a:p>
          <a:p>
            <a:pPr eaLnBrk="1" hangingPunct="1">
              <a:lnSpc>
                <a:spcPct val="140000"/>
              </a:lnSpc>
            </a:pPr>
            <a:endParaRPr lang="zh-CN" altLang="en-US" sz="1800" dirty="0"/>
          </a:p>
          <a:p>
            <a:pPr eaLnBrk="1" hangingPunct="1">
              <a:lnSpc>
                <a:spcPct val="140000"/>
              </a:lnSpc>
            </a:pPr>
            <a:endParaRPr lang="zh-CN" altLang="en-US" sz="1800" dirty="0"/>
          </a:p>
          <a:p>
            <a:pPr eaLnBrk="1" hangingPunct="1">
              <a:lnSpc>
                <a:spcPct val="140000"/>
              </a:lnSpc>
            </a:pPr>
            <a:r>
              <a:rPr lang="zh-CN" altLang="en-US" sz="1800" dirty="0"/>
              <a:t>         如果限定先左后右的次序，则以上</a:t>
            </a:r>
            <a:r>
              <a:rPr lang="en-US" altLang="zh-CN" sz="1800" dirty="0"/>
              <a:t>6</a:t>
            </a:r>
            <a:r>
              <a:rPr lang="zh-CN" altLang="en-US" sz="1800" dirty="0"/>
              <a:t>种遍历方案只剩下</a:t>
            </a:r>
            <a:r>
              <a:rPr lang="en-US" altLang="zh-CN" sz="1800" dirty="0"/>
              <a:t>3</a:t>
            </a:r>
            <a:r>
              <a:rPr lang="zh-CN" altLang="en-US" sz="1800" dirty="0"/>
              <a:t>种方案：</a:t>
            </a:r>
            <a:r>
              <a:rPr lang="en-US" altLang="zh-CN" sz="1800" dirty="0"/>
              <a:t>DLR</a:t>
            </a:r>
            <a:r>
              <a:rPr lang="zh-CN" altLang="en-US" sz="1800" dirty="0"/>
              <a:t>、</a:t>
            </a:r>
            <a:r>
              <a:rPr lang="en-US" altLang="zh-CN" sz="1800" dirty="0"/>
              <a:t>LDR</a:t>
            </a:r>
            <a:r>
              <a:rPr lang="zh-CN" altLang="en-US" sz="1800" dirty="0"/>
              <a:t>和</a:t>
            </a:r>
            <a:r>
              <a:rPr lang="en-US" altLang="zh-CN" sz="1800" dirty="0"/>
              <a:t>LRD</a:t>
            </a:r>
            <a:r>
              <a:rPr lang="zh-CN" altLang="en-US" sz="1800" dirty="0"/>
              <a:t>。其中，</a:t>
            </a:r>
            <a:r>
              <a:rPr lang="en-US" altLang="zh-CN" sz="1800" dirty="0"/>
              <a:t>DLR</a:t>
            </a:r>
            <a:r>
              <a:rPr lang="zh-CN" altLang="en-US" sz="1800" dirty="0"/>
              <a:t>称为先序（根）遍历，</a:t>
            </a:r>
            <a:r>
              <a:rPr lang="en-US" altLang="zh-CN" sz="1800" dirty="0"/>
              <a:t>LDR</a:t>
            </a:r>
            <a:r>
              <a:rPr lang="zh-CN" altLang="en-US" sz="1800" dirty="0"/>
              <a:t>称为中序（根）遍历，</a:t>
            </a:r>
            <a:r>
              <a:rPr lang="en-US" altLang="zh-CN" sz="1800" dirty="0"/>
              <a:t>LRD</a:t>
            </a:r>
            <a:r>
              <a:rPr lang="zh-CN" altLang="en-US" sz="1800" dirty="0"/>
              <a:t>称为后序（根）遍历。</a:t>
            </a:r>
          </a:p>
        </p:txBody>
      </p:sp>
      <p:sp>
        <p:nvSpPr>
          <p:cNvPr id="51204" name="Rectangle 5">
            <a:extLst>
              <a:ext uri="{FF2B5EF4-FFF2-40B4-BE49-F238E27FC236}">
                <a16:creationId xmlns:a16="http://schemas.microsoft.com/office/drawing/2014/main" id="{A4093689-1393-4A44-9414-CADCCB8ECC95}"/>
              </a:ext>
            </a:extLst>
          </p:cNvPr>
          <p:cNvSpPr>
            <a:spLocks noChangeArrowheads="1"/>
          </p:cNvSpPr>
          <p:nvPr/>
        </p:nvSpPr>
        <p:spPr bwMode="auto">
          <a:xfrm>
            <a:off x="0" y="2905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51205" name="Object 4">
            <a:extLst>
              <a:ext uri="{FF2B5EF4-FFF2-40B4-BE49-F238E27FC236}">
                <a16:creationId xmlns:a16="http://schemas.microsoft.com/office/drawing/2014/main" id="{AEDBCFDB-60DF-7041-A03F-DB08FD372936}"/>
              </a:ext>
            </a:extLst>
          </p:cNvPr>
          <p:cNvGraphicFramePr>
            <a:graphicFrameLocks noChangeAspect="1"/>
          </p:cNvGraphicFramePr>
          <p:nvPr/>
        </p:nvGraphicFramePr>
        <p:xfrm>
          <a:off x="3059113" y="2852738"/>
          <a:ext cx="1784350" cy="1800225"/>
        </p:xfrm>
        <a:graphic>
          <a:graphicData uri="http://schemas.openxmlformats.org/presentationml/2006/ole">
            <mc:AlternateContent xmlns:mc="http://schemas.openxmlformats.org/markup-compatibility/2006">
              <mc:Choice xmlns:v="urn:schemas-microsoft-com:vml" Requires="v">
                <p:oleObj spid="_x0000_s136194" r:id="rId6" imgW="1054100" imgH="1054100" progId="Visio.Drawing.11">
                  <p:embed/>
                </p:oleObj>
              </mc:Choice>
              <mc:Fallback>
                <p:oleObj r:id="rId6" imgW="1054100" imgH="1054100" progId="Visio.Drawing.11">
                  <p:embed/>
                  <p:pic>
                    <p:nvPicPr>
                      <p:cNvPr id="51205" name="Object 4">
                        <a:extLst>
                          <a:ext uri="{FF2B5EF4-FFF2-40B4-BE49-F238E27FC236}">
                            <a16:creationId xmlns:a16="http://schemas.microsoft.com/office/drawing/2014/main" id="{AEDBCFDB-60DF-7041-A03F-DB08FD3729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113" y="2852738"/>
                        <a:ext cx="17843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360300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69762DE-2FFF-CC4E-9B50-FFA99F169307}"/>
              </a:ext>
            </a:extLst>
          </p:cNvPr>
          <p:cNvSpPr>
            <a:spLocks noGrp="1" noChangeArrowheads="1"/>
          </p:cNvSpPr>
          <p:nvPr>
            <p:ph type="title"/>
          </p:nvPr>
        </p:nvSpPr>
        <p:spPr/>
        <p:txBody>
          <a:bodyPr/>
          <a:lstStyle/>
          <a:p>
            <a:pPr eaLnBrk="1" hangingPunct="1"/>
            <a:r>
              <a:rPr lang="zh-CN" altLang="en-US" sz="2800" dirty="0"/>
              <a:t>遍历二叉树</a:t>
            </a:r>
          </a:p>
        </p:txBody>
      </p:sp>
      <p:sp>
        <p:nvSpPr>
          <p:cNvPr id="52227" name="Rectangle 3">
            <a:extLst>
              <a:ext uri="{FF2B5EF4-FFF2-40B4-BE49-F238E27FC236}">
                <a16:creationId xmlns:a16="http://schemas.microsoft.com/office/drawing/2014/main" id="{0A0FFC19-FA9D-5149-B008-B9539BBF8C8E}"/>
              </a:ext>
            </a:extLst>
          </p:cNvPr>
          <p:cNvSpPr>
            <a:spLocks noGrp="1" noChangeArrowheads="1"/>
          </p:cNvSpPr>
          <p:nvPr>
            <p:ph type="body" idx="1"/>
          </p:nvPr>
        </p:nvSpPr>
        <p:spPr/>
        <p:txBody>
          <a:bodyPr/>
          <a:lstStyle/>
          <a:p>
            <a:pPr eaLnBrk="1" hangingPunct="1">
              <a:lnSpc>
                <a:spcPct val="130000"/>
              </a:lnSpc>
            </a:pPr>
            <a:r>
              <a:rPr lang="zh-CN" altLang="en-US" dirty="0"/>
              <a:t>先序遍历二叉树</a:t>
            </a:r>
          </a:p>
          <a:p>
            <a:pPr eaLnBrk="1" hangingPunct="1">
              <a:lnSpc>
                <a:spcPct val="130000"/>
              </a:lnSpc>
            </a:pPr>
            <a:r>
              <a:rPr lang="zh-CN" altLang="en-US" dirty="0"/>
              <a:t>     先序遍历二叉树的递归定义如下：</a:t>
            </a:r>
          </a:p>
          <a:p>
            <a:pPr eaLnBrk="1" hangingPunct="1">
              <a:lnSpc>
                <a:spcPct val="130000"/>
              </a:lnSpc>
            </a:pPr>
            <a:r>
              <a:rPr lang="zh-CN" altLang="en-US" dirty="0"/>
              <a:t>     如果二叉树为空，则执行空操作。如果二叉树非空，则执行以下操作：</a:t>
            </a:r>
          </a:p>
          <a:p>
            <a:pPr eaLnBrk="1" hangingPunct="1">
              <a:lnSpc>
                <a:spcPct val="130000"/>
              </a:lnSpc>
            </a:pPr>
            <a:r>
              <a:rPr lang="zh-CN" altLang="en-US" dirty="0"/>
              <a:t>    （</a:t>
            </a:r>
            <a:r>
              <a:rPr lang="en-US" altLang="zh-CN" dirty="0"/>
              <a:t>1</a:t>
            </a:r>
            <a:r>
              <a:rPr lang="zh-CN" altLang="en-US" dirty="0"/>
              <a:t>）访问根结点。</a:t>
            </a:r>
          </a:p>
          <a:p>
            <a:pPr eaLnBrk="1" hangingPunct="1">
              <a:lnSpc>
                <a:spcPct val="130000"/>
              </a:lnSpc>
            </a:pPr>
            <a:r>
              <a:rPr lang="zh-CN" altLang="en-US" dirty="0"/>
              <a:t>    （</a:t>
            </a:r>
            <a:r>
              <a:rPr lang="en-US" altLang="zh-CN" dirty="0"/>
              <a:t>2</a:t>
            </a:r>
            <a:r>
              <a:rPr lang="zh-CN" altLang="en-US" dirty="0"/>
              <a:t>）先序遍历左子树。</a:t>
            </a:r>
          </a:p>
          <a:p>
            <a:pPr eaLnBrk="1" hangingPunct="1">
              <a:lnSpc>
                <a:spcPct val="130000"/>
              </a:lnSpc>
            </a:pPr>
            <a:r>
              <a:rPr lang="zh-CN" altLang="en-US" dirty="0"/>
              <a:t>    （</a:t>
            </a:r>
            <a:r>
              <a:rPr lang="en-US" altLang="zh-CN" dirty="0"/>
              <a:t>3</a:t>
            </a:r>
            <a:r>
              <a:rPr lang="zh-CN" altLang="en-US" dirty="0"/>
              <a:t>）先序遍历右子树。</a:t>
            </a:r>
          </a:p>
          <a:p>
            <a:pPr eaLnBrk="1" hangingPunct="1">
              <a:lnSpc>
                <a:spcPct val="130000"/>
              </a:lnSpc>
            </a:pPr>
            <a:r>
              <a:rPr lang="zh-CN" altLang="en-US" dirty="0"/>
              <a:t>      根据二叉树的递归定义，对每一棵二叉树重复执行以上的遍历操作，就可以得到二叉树的先序序列。例如，图</a:t>
            </a:r>
            <a:r>
              <a:rPr lang="en-US" altLang="zh-CN" dirty="0"/>
              <a:t>5.</a:t>
            </a:r>
            <a:r>
              <a:rPr lang="zh-CN" altLang="en-US" dirty="0"/>
              <a:t>所示二叉树的先序序列为：</a:t>
            </a:r>
            <a:r>
              <a:rPr lang="en-US" altLang="zh-CN" dirty="0"/>
              <a:t>A</a:t>
            </a:r>
            <a:r>
              <a:rPr lang="zh-CN" altLang="en-US" dirty="0"/>
              <a:t>、</a:t>
            </a:r>
            <a:r>
              <a:rPr lang="en-US" altLang="zh-CN" dirty="0"/>
              <a:t>B</a:t>
            </a:r>
            <a:r>
              <a:rPr lang="zh-CN" altLang="en-US" dirty="0"/>
              <a:t>、</a:t>
            </a:r>
            <a:r>
              <a:rPr lang="en-US" altLang="zh-CN" dirty="0"/>
              <a:t>D</a:t>
            </a:r>
            <a:r>
              <a:rPr lang="zh-CN" altLang="en-US" dirty="0"/>
              <a:t>、</a:t>
            </a:r>
            <a:r>
              <a:rPr lang="en-US" altLang="zh-CN" dirty="0"/>
              <a:t>G</a:t>
            </a:r>
            <a:r>
              <a:rPr lang="zh-CN" altLang="en-US" dirty="0"/>
              <a:t>、</a:t>
            </a:r>
            <a:r>
              <a:rPr lang="en-US" altLang="zh-CN" dirty="0"/>
              <a:t>E</a:t>
            </a:r>
            <a:r>
              <a:rPr lang="zh-CN" altLang="en-US" dirty="0"/>
              <a:t>、</a:t>
            </a:r>
            <a:r>
              <a:rPr lang="en-US" altLang="zh-CN" dirty="0"/>
              <a:t>H</a:t>
            </a:r>
            <a:r>
              <a:rPr lang="zh-CN" altLang="en-US" dirty="0"/>
              <a:t>、</a:t>
            </a:r>
            <a:r>
              <a:rPr lang="en-US" altLang="zh-CN" dirty="0"/>
              <a:t>I</a:t>
            </a:r>
            <a:r>
              <a:rPr lang="zh-CN" altLang="en-US" dirty="0"/>
              <a:t>、</a:t>
            </a:r>
            <a:r>
              <a:rPr lang="en-US" altLang="zh-CN" dirty="0"/>
              <a:t>C</a:t>
            </a:r>
            <a:r>
              <a:rPr lang="zh-CN" altLang="en-US" dirty="0"/>
              <a:t>、</a:t>
            </a:r>
            <a:r>
              <a:rPr lang="en-US" altLang="zh-CN" dirty="0"/>
              <a:t>F</a:t>
            </a:r>
            <a:r>
              <a:rPr lang="zh-CN" altLang="en-US" dirty="0"/>
              <a:t>、</a:t>
            </a:r>
            <a:r>
              <a:rPr lang="en-US" altLang="zh-CN" dirty="0"/>
              <a:t>J</a:t>
            </a:r>
            <a:r>
              <a:rPr lang="zh-CN" altLang="en-US" dirty="0"/>
              <a:t>。</a:t>
            </a:r>
          </a:p>
        </p:txBody>
      </p:sp>
      <p:pic>
        <p:nvPicPr>
          <p:cNvPr id="52228" name="图片 1">
            <a:extLst>
              <a:ext uri="{FF2B5EF4-FFF2-40B4-BE49-F238E27FC236}">
                <a16:creationId xmlns:a16="http://schemas.microsoft.com/office/drawing/2014/main" id="{D405FAE1-DFC8-C94B-8464-155F6A4951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2708275"/>
            <a:ext cx="20161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04142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76DD281-2DDC-764E-AAAC-B56C249FF3B6}"/>
              </a:ext>
            </a:extLst>
          </p:cNvPr>
          <p:cNvSpPr>
            <a:spLocks noGrp="1" noChangeArrowheads="1"/>
          </p:cNvSpPr>
          <p:nvPr>
            <p:ph type="title"/>
          </p:nvPr>
        </p:nvSpPr>
        <p:spPr/>
        <p:txBody>
          <a:bodyPr/>
          <a:lstStyle/>
          <a:p>
            <a:pPr eaLnBrk="1" hangingPunct="1"/>
            <a:r>
              <a:rPr lang="en-US" altLang="zh-CN" sz="2800"/>
              <a:t>5.3  </a:t>
            </a:r>
            <a:r>
              <a:rPr lang="zh-CN" altLang="en-US" sz="2800"/>
              <a:t>遍历二叉树</a:t>
            </a:r>
          </a:p>
        </p:txBody>
      </p:sp>
      <p:sp>
        <p:nvSpPr>
          <p:cNvPr id="53251" name="Rectangle 3">
            <a:extLst>
              <a:ext uri="{FF2B5EF4-FFF2-40B4-BE49-F238E27FC236}">
                <a16:creationId xmlns:a16="http://schemas.microsoft.com/office/drawing/2014/main" id="{2DB9BAD6-08F1-4E49-A458-6822E22A0EEE}"/>
              </a:ext>
            </a:extLst>
          </p:cNvPr>
          <p:cNvSpPr>
            <a:spLocks noGrp="1" noChangeArrowheads="1"/>
          </p:cNvSpPr>
          <p:nvPr>
            <p:ph type="body" idx="1"/>
          </p:nvPr>
        </p:nvSpPr>
        <p:spPr/>
        <p:txBody>
          <a:bodyPr/>
          <a:lstStyle/>
          <a:p>
            <a:pPr algn="just" eaLnBrk="1" hangingPunct="1">
              <a:lnSpc>
                <a:spcPct val="130000"/>
              </a:lnSpc>
            </a:pPr>
            <a:r>
              <a:rPr lang="en-US" altLang="zh-CN" dirty="0"/>
              <a:t>A</a:t>
            </a:r>
            <a:r>
              <a:rPr lang="zh-CN" altLang="en-US" dirty="0"/>
              <a:t>的左子树</a:t>
            </a:r>
            <a:r>
              <a:rPr lang="en-US" altLang="zh-CN" dirty="0"/>
              <a:t>{B,D,E,G,H,I}</a:t>
            </a:r>
            <a:r>
              <a:rPr lang="zh-CN" altLang="en-US" dirty="0"/>
              <a:t>先序遍历过程。根据先序遍历的递归定义，先访问根结点</a:t>
            </a:r>
            <a:r>
              <a:rPr lang="en-US" altLang="zh-CN" dirty="0"/>
              <a:t>B</a:t>
            </a:r>
            <a:r>
              <a:rPr lang="zh-CN" altLang="en-US" dirty="0"/>
              <a:t>，然后先序遍历</a:t>
            </a:r>
            <a:r>
              <a:rPr lang="en-US" altLang="zh-CN" dirty="0"/>
              <a:t>B</a:t>
            </a:r>
            <a:r>
              <a:rPr lang="zh-CN" altLang="en-US" dirty="0"/>
              <a:t>的左子树</a:t>
            </a:r>
            <a:r>
              <a:rPr lang="en-US" altLang="zh-CN" dirty="0"/>
              <a:t>{D,G}</a:t>
            </a:r>
            <a:r>
              <a:rPr lang="zh-CN" altLang="en-US" dirty="0"/>
              <a:t>，最后先序遍历</a:t>
            </a:r>
            <a:r>
              <a:rPr lang="en-US" altLang="zh-CN" dirty="0"/>
              <a:t>B</a:t>
            </a:r>
            <a:r>
              <a:rPr lang="zh-CN" altLang="en-US" dirty="0"/>
              <a:t>的右子树</a:t>
            </a:r>
            <a:r>
              <a:rPr lang="en-US" altLang="zh-CN" dirty="0"/>
              <a:t>{E,H,I}</a:t>
            </a:r>
            <a:r>
              <a:rPr lang="zh-CN" altLang="en-US" dirty="0"/>
              <a:t>。访问过</a:t>
            </a:r>
            <a:r>
              <a:rPr lang="en-US" altLang="zh-CN" dirty="0"/>
              <a:t>B</a:t>
            </a:r>
            <a:r>
              <a:rPr lang="zh-CN" altLang="en-US" dirty="0"/>
              <a:t>之后，开始遍历</a:t>
            </a:r>
            <a:r>
              <a:rPr lang="en-US" altLang="zh-CN" dirty="0"/>
              <a:t>B</a:t>
            </a:r>
            <a:r>
              <a:rPr lang="zh-CN" altLang="en-US" dirty="0"/>
              <a:t>的左子树</a:t>
            </a:r>
            <a:r>
              <a:rPr lang="en-US" altLang="zh-CN" dirty="0"/>
              <a:t>{D,G}</a:t>
            </a:r>
            <a:r>
              <a:rPr lang="zh-CN" altLang="en-US" dirty="0"/>
              <a:t>，在子树</a:t>
            </a:r>
            <a:r>
              <a:rPr lang="en-US" altLang="zh-CN" dirty="0"/>
              <a:t>{D,G}</a:t>
            </a:r>
            <a:r>
              <a:rPr lang="zh-CN" altLang="en-US" dirty="0"/>
              <a:t>中，先访问根结点</a:t>
            </a:r>
            <a:r>
              <a:rPr lang="en-US" altLang="zh-CN" dirty="0"/>
              <a:t>D</a:t>
            </a:r>
            <a:r>
              <a:rPr lang="zh-CN" altLang="en-US" dirty="0"/>
              <a:t>，因</a:t>
            </a:r>
            <a:r>
              <a:rPr lang="en-US" altLang="zh-CN" dirty="0"/>
              <a:t>D</a:t>
            </a:r>
            <a:r>
              <a:rPr lang="zh-CN" altLang="en-US" dirty="0"/>
              <a:t>没有左子树，故遍历其右子树</a:t>
            </a:r>
            <a:r>
              <a:rPr lang="en-US" altLang="zh-CN" dirty="0"/>
              <a:t>G</a:t>
            </a:r>
            <a:r>
              <a:rPr lang="zh-CN" altLang="en-US" dirty="0"/>
              <a:t>。接着按照同样的方法遍历</a:t>
            </a:r>
            <a:r>
              <a:rPr lang="en-US" altLang="zh-CN" dirty="0"/>
              <a:t>B</a:t>
            </a:r>
            <a:r>
              <a:rPr lang="zh-CN" altLang="en-US" dirty="0"/>
              <a:t>的右子树。最后得到结点</a:t>
            </a:r>
            <a:r>
              <a:rPr lang="en-US" altLang="zh-CN" dirty="0"/>
              <a:t>A</a:t>
            </a:r>
            <a:r>
              <a:rPr lang="zh-CN" altLang="en-US" dirty="0"/>
              <a:t>的左子树先序序列：</a:t>
            </a:r>
            <a:r>
              <a:rPr lang="en-US" altLang="zh-CN" dirty="0"/>
              <a:t>B</a:t>
            </a:r>
            <a:r>
              <a:rPr lang="zh-CN" altLang="en-US" dirty="0"/>
              <a:t>、</a:t>
            </a:r>
            <a:r>
              <a:rPr lang="en-US" altLang="zh-CN" dirty="0"/>
              <a:t>D</a:t>
            </a:r>
            <a:r>
              <a:rPr lang="zh-CN" altLang="en-US" dirty="0"/>
              <a:t>、</a:t>
            </a:r>
            <a:r>
              <a:rPr lang="en-US" altLang="zh-CN" dirty="0"/>
              <a:t>G</a:t>
            </a:r>
            <a:r>
              <a:rPr lang="zh-CN" altLang="en-US" dirty="0"/>
              <a:t>、</a:t>
            </a:r>
            <a:r>
              <a:rPr lang="en-US" altLang="zh-CN" dirty="0"/>
              <a:t>E</a:t>
            </a:r>
            <a:r>
              <a:rPr lang="zh-CN" altLang="en-US" dirty="0"/>
              <a:t>、</a:t>
            </a:r>
            <a:r>
              <a:rPr lang="en-US" altLang="zh-CN" dirty="0"/>
              <a:t>H</a:t>
            </a:r>
            <a:r>
              <a:rPr lang="zh-CN" altLang="en-US" dirty="0"/>
              <a:t>、</a:t>
            </a:r>
            <a:r>
              <a:rPr lang="en-US" altLang="zh-CN" dirty="0"/>
              <a:t>I</a:t>
            </a:r>
            <a:r>
              <a:rPr lang="zh-CN" altLang="en-US" dirty="0"/>
              <a:t>。</a:t>
            </a:r>
          </a:p>
        </p:txBody>
      </p:sp>
      <p:sp>
        <p:nvSpPr>
          <p:cNvPr id="53252" name="Rectangle 5">
            <a:extLst>
              <a:ext uri="{FF2B5EF4-FFF2-40B4-BE49-F238E27FC236}">
                <a16:creationId xmlns:a16="http://schemas.microsoft.com/office/drawing/2014/main" id="{6FA24ADB-E6A8-D048-9574-D144CB0512F8}"/>
              </a:ext>
            </a:extLst>
          </p:cNvPr>
          <p:cNvSpPr>
            <a:spLocks noChangeArrowheads="1"/>
          </p:cNvSpPr>
          <p:nvPr/>
        </p:nvSpPr>
        <p:spPr bwMode="auto">
          <a:xfrm>
            <a:off x="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53253" name="Object 4">
            <a:extLst>
              <a:ext uri="{FF2B5EF4-FFF2-40B4-BE49-F238E27FC236}">
                <a16:creationId xmlns:a16="http://schemas.microsoft.com/office/drawing/2014/main" id="{0F23AD2B-7111-8E4D-A61B-3405D7959286}"/>
              </a:ext>
            </a:extLst>
          </p:cNvPr>
          <p:cNvGraphicFramePr>
            <a:graphicFrameLocks noChangeAspect="1"/>
          </p:cNvGraphicFramePr>
          <p:nvPr>
            <p:extLst>
              <p:ext uri="{D42A27DB-BD31-4B8C-83A1-F6EECF244321}">
                <p14:modId xmlns:p14="http://schemas.microsoft.com/office/powerpoint/2010/main" val="2023994311"/>
              </p:ext>
            </p:extLst>
          </p:nvPr>
        </p:nvGraphicFramePr>
        <p:xfrm>
          <a:off x="2051720" y="4094164"/>
          <a:ext cx="5073037" cy="2493951"/>
        </p:xfrm>
        <a:graphic>
          <a:graphicData uri="http://schemas.openxmlformats.org/presentationml/2006/ole">
            <mc:AlternateContent xmlns:mc="http://schemas.openxmlformats.org/markup-compatibility/2006">
              <mc:Choice xmlns:v="urn:schemas-microsoft-com:vml" Requires="v">
                <p:oleObj spid="_x0000_s138242" r:id="rId6" imgW="3365500" imgH="1663700" progId="Visio.Drawing.11">
                  <p:embed/>
                </p:oleObj>
              </mc:Choice>
              <mc:Fallback>
                <p:oleObj r:id="rId6" imgW="3365500" imgH="1663700" progId="Visio.Drawing.11">
                  <p:embed/>
                  <p:pic>
                    <p:nvPicPr>
                      <p:cNvPr id="53253" name="Object 4">
                        <a:extLst>
                          <a:ext uri="{FF2B5EF4-FFF2-40B4-BE49-F238E27FC236}">
                            <a16:creationId xmlns:a16="http://schemas.microsoft.com/office/drawing/2014/main" id="{0F23AD2B-7111-8E4D-A61B-3405D79592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720" y="4094164"/>
                        <a:ext cx="5073037" cy="249395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43658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矩形 2">
            <a:extLst>
              <a:ext uri="{FF2B5EF4-FFF2-40B4-BE49-F238E27FC236}">
                <a16:creationId xmlns:a16="http://schemas.microsoft.com/office/drawing/2014/main" id="{AB981735-04BE-CB40-B922-F4B368ED4D82}"/>
              </a:ext>
            </a:extLst>
          </p:cNvPr>
          <p:cNvSpPr>
            <a:spLocks noChangeArrowheads="1"/>
          </p:cNvSpPr>
          <p:nvPr/>
        </p:nvSpPr>
        <p:spPr bwMode="auto">
          <a:xfrm>
            <a:off x="0" y="3716338"/>
            <a:ext cx="9144000" cy="2881312"/>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907269" name="Text Box 5">
            <a:extLst>
              <a:ext uri="{FF2B5EF4-FFF2-40B4-BE49-F238E27FC236}">
                <a16:creationId xmlns:a16="http://schemas.microsoft.com/office/drawing/2014/main" id="{1A167A26-AEE2-4C0A-9FC8-D349DD7737FB}"/>
              </a:ext>
            </a:extLst>
          </p:cNvPr>
          <p:cNvSpPr txBox="1">
            <a:spLocks noChangeArrowheads="1"/>
          </p:cNvSpPr>
          <p:nvPr/>
        </p:nvSpPr>
        <p:spPr bwMode="auto">
          <a:xfrm>
            <a:off x="3506788" y="1479550"/>
            <a:ext cx="2036762"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eaLnBrk="1" hangingPunct="1">
              <a:spcBef>
                <a:spcPct val="50000"/>
              </a:spcBef>
              <a:buFont typeface="Arial" panose="020B0604020202020204" pitchFamily="34" charset="0"/>
              <a:buNone/>
            </a:pPr>
            <a:r>
              <a:rPr lang="zh-CN" altLang="en-US" b="0">
                <a:ea typeface="微软雅黑" panose="020B0503020204020204" pitchFamily="34" charset="-122"/>
                <a:sym typeface="+mn-lt"/>
              </a:rPr>
              <a:t>先序遍历：</a:t>
            </a:r>
          </a:p>
          <a:p>
            <a:pPr algn="just" eaLnBrk="1" hangingPunct="1">
              <a:spcBef>
                <a:spcPct val="50000"/>
              </a:spcBef>
              <a:buFont typeface="Arial" panose="020B0604020202020204" pitchFamily="34" charset="0"/>
              <a:buNone/>
            </a:pPr>
            <a:r>
              <a:rPr lang="zh-CN" altLang="en-US" b="0">
                <a:ea typeface="微软雅黑" panose="020B0503020204020204" pitchFamily="34" charset="-122"/>
                <a:sym typeface="+mn-lt"/>
              </a:rPr>
              <a:t>中序遍历：</a:t>
            </a:r>
          </a:p>
          <a:p>
            <a:pPr algn="just" eaLnBrk="1" hangingPunct="1">
              <a:spcBef>
                <a:spcPct val="50000"/>
              </a:spcBef>
              <a:buFont typeface="Arial" panose="020B0604020202020204" pitchFamily="34" charset="0"/>
              <a:buNone/>
            </a:pPr>
            <a:r>
              <a:rPr lang="zh-CN" altLang="en-US" b="0">
                <a:ea typeface="微软雅黑" panose="020B0503020204020204" pitchFamily="34" charset="-122"/>
                <a:sym typeface="+mn-lt"/>
              </a:rPr>
              <a:t>后序遍历：</a:t>
            </a:r>
          </a:p>
        </p:txBody>
      </p:sp>
      <p:grpSp>
        <p:nvGrpSpPr>
          <p:cNvPr id="2" name="Group 6">
            <a:extLst>
              <a:ext uri="{FF2B5EF4-FFF2-40B4-BE49-F238E27FC236}">
                <a16:creationId xmlns:a16="http://schemas.microsoft.com/office/drawing/2014/main" id="{D643F34C-E696-3C44-A2FA-8F4EE55605F3}"/>
              </a:ext>
            </a:extLst>
          </p:cNvPr>
          <p:cNvGrpSpPr>
            <a:grpSpLocks/>
          </p:cNvGrpSpPr>
          <p:nvPr/>
        </p:nvGrpSpPr>
        <p:grpSpPr bwMode="auto">
          <a:xfrm>
            <a:off x="965200" y="1341438"/>
            <a:ext cx="2238375" cy="1801812"/>
            <a:chOff x="144" y="624"/>
            <a:chExt cx="1410" cy="1135"/>
          </a:xfrm>
        </p:grpSpPr>
        <p:sp>
          <p:nvSpPr>
            <p:cNvPr id="49156" name="Rectangle 7">
              <a:extLst>
                <a:ext uri="{FF2B5EF4-FFF2-40B4-BE49-F238E27FC236}">
                  <a16:creationId xmlns:a16="http://schemas.microsoft.com/office/drawing/2014/main" id="{C76CCD7E-DA13-471F-802F-F87CF6449612}"/>
                </a:ext>
              </a:extLst>
            </p:cNvPr>
            <p:cNvSpPr>
              <a:spLocks noChangeArrowheads="1"/>
            </p:cNvSpPr>
            <p:nvPr/>
          </p:nvSpPr>
          <p:spPr bwMode="auto">
            <a:xfrm>
              <a:off x="144" y="624"/>
              <a:ext cx="1410"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b="0" dirty="0">
                  <a:latin typeface="+mn-lt"/>
                  <a:ea typeface="+mn-ea"/>
                  <a:cs typeface="+mn-ea"/>
                  <a:sym typeface="+mn-lt"/>
                </a:rPr>
                <a:t>          A </a:t>
              </a:r>
            </a:p>
            <a:p>
              <a:pPr eaLnBrk="1" hangingPunct="1">
                <a:spcBef>
                  <a:spcPct val="50000"/>
                </a:spcBef>
                <a:buFont typeface="Arial" panose="020B0604020202020204" pitchFamily="34" charset="0"/>
                <a:buNone/>
                <a:defRPr/>
              </a:pPr>
              <a:r>
                <a:rPr lang="en-US" altLang="zh-CN" b="0" dirty="0">
                  <a:latin typeface="+mn-lt"/>
                  <a:ea typeface="+mn-ea"/>
                  <a:cs typeface="+mn-ea"/>
                  <a:sym typeface="+mn-lt"/>
                </a:rPr>
                <a:t>    B          C</a:t>
              </a:r>
            </a:p>
            <a:p>
              <a:pPr eaLnBrk="1" hangingPunct="1">
                <a:spcBef>
                  <a:spcPct val="50000"/>
                </a:spcBef>
                <a:buFont typeface="Arial" panose="020B0604020202020204" pitchFamily="34" charset="0"/>
                <a:buNone/>
                <a:defRPr/>
              </a:pPr>
              <a:r>
                <a:rPr lang="en-US" altLang="zh-CN" b="0" dirty="0">
                  <a:latin typeface="+mn-lt"/>
                  <a:ea typeface="+mn-ea"/>
                  <a:cs typeface="+mn-ea"/>
                  <a:sym typeface="+mn-lt"/>
                </a:rPr>
                <a:t>D      E</a:t>
              </a:r>
            </a:p>
          </p:txBody>
        </p:sp>
        <p:sp>
          <p:nvSpPr>
            <p:cNvPr id="49157" name="Line 8">
              <a:extLst>
                <a:ext uri="{FF2B5EF4-FFF2-40B4-BE49-F238E27FC236}">
                  <a16:creationId xmlns:a16="http://schemas.microsoft.com/office/drawing/2014/main" id="{2843A968-328B-40FE-ADD1-91A8AE347A29}"/>
                </a:ext>
              </a:extLst>
            </p:cNvPr>
            <p:cNvSpPr>
              <a:spLocks noChangeShapeType="1"/>
            </p:cNvSpPr>
            <p:nvPr/>
          </p:nvSpPr>
          <p:spPr bwMode="auto">
            <a:xfrm flipH="1">
              <a:off x="576" y="912"/>
              <a:ext cx="192" cy="24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58" name="Line 9">
              <a:extLst>
                <a:ext uri="{FF2B5EF4-FFF2-40B4-BE49-F238E27FC236}">
                  <a16:creationId xmlns:a16="http://schemas.microsoft.com/office/drawing/2014/main" id="{9B5950B1-152D-4A1A-A248-02BD5E72732A}"/>
                </a:ext>
              </a:extLst>
            </p:cNvPr>
            <p:cNvSpPr>
              <a:spLocks noChangeShapeType="1"/>
            </p:cNvSpPr>
            <p:nvPr/>
          </p:nvSpPr>
          <p:spPr bwMode="auto">
            <a:xfrm>
              <a:off x="912" y="864"/>
              <a:ext cx="240" cy="24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59" name="Line 10">
              <a:extLst>
                <a:ext uri="{FF2B5EF4-FFF2-40B4-BE49-F238E27FC236}">
                  <a16:creationId xmlns:a16="http://schemas.microsoft.com/office/drawing/2014/main" id="{9BD18DE6-23D4-4150-932B-98EC81F436D7}"/>
                </a:ext>
              </a:extLst>
            </p:cNvPr>
            <p:cNvSpPr>
              <a:spLocks noChangeShapeType="1"/>
            </p:cNvSpPr>
            <p:nvPr/>
          </p:nvSpPr>
          <p:spPr bwMode="auto">
            <a:xfrm>
              <a:off x="576" y="1296"/>
              <a:ext cx="144" cy="24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60" name="Line 11">
              <a:extLst>
                <a:ext uri="{FF2B5EF4-FFF2-40B4-BE49-F238E27FC236}">
                  <a16:creationId xmlns:a16="http://schemas.microsoft.com/office/drawing/2014/main" id="{067EF090-3DB8-45F4-8474-60FF114A2C85}"/>
                </a:ext>
              </a:extLst>
            </p:cNvPr>
            <p:cNvSpPr>
              <a:spLocks noChangeShapeType="1"/>
            </p:cNvSpPr>
            <p:nvPr/>
          </p:nvSpPr>
          <p:spPr bwMode="auto">
            <a:xfrm flipH="1">
              <a:off x="240" y="1296"/>
              <a:ext cx="192" cy="24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07276" name="Rectangle 12">
            <a:extLst>
              <a:ext uri="{FF2B5EF4-FFF2-40B4-BE49-F238E27FC236}">
                <a16:creationId xmlns:a16="http://schemas.microsoft.com/office/drawing/2014/main" id="{285D9CC5-C6CF-4D05-93DE-7B77DA6E3FAB}"/>
              </a:ext>
            </a:extLst>
          </p:cNvPr>
          <p:cNvSpPr>
            <a:spLocks noChangeArrowheads="1"/>
          </p:cNvSpPr>
          <p:nvPr/>
        </p:nvSpPr>
        <p:spPr bwMode="auto">
          <a:xfrm>
            <a:off x="5260975" y="1506538"/>
            <a:ext cx="1827213" cy="1801812"/>
          </a:xfrm>
          <a:prstGeom prst="rect">
            <a:avLst/>
          </a:prstGeom>
          <a:noFill/>
          <a:ln w="9525">
            <a:noFill/>
            <a:miter lim="800000"/>
          </a:ln>
          <a:effectLst/>
        </p:spPr>
        <p:txBody>
          <a:bodyPr>
            <a:spAutoFit/>
          </a:bodyPr>
          <a:lstStyle/>
          <a:p>
            <a:pPr eaLnBrk="1" hangingPunct="1">
              <a:spcBef>
                <a:spcPct val="50000"/>
              </a:spcBef>
              <a:defRPr/>
            </a:pPr>
            <a:r>
              <a:rPr kumimoji="1" lang="en-US" altLang="zh-CN" b="0" dirty="0">
                <a:solidFill>
                  <a:srgbClr val="FF3300"/>
                </a:solidFill>
                <a:latin typeface="+mn-lt"/>
                <a:ea typeface="+mn-ea"/>
                <a:cs typeface="+mn-ea"/>
                <a:sym typeface="+mn-lt"/>
              </a:rPr>
              <a:t>A B D E C</a:t>
            </a:r>
          </a:p>
          <a:p>
            <a:pPr eaLnBrk="1" hangingPunct="1">
              <a:spcBef>
                <a:spcPct val="50000"/>
              </a:spcBef>
              <a:defRPr/>
            </a:pPr>
            <a:r>
              <a:rPr kumimoji="1" lang="en-US" altLang="zh-CN" b="0" dirty="0">
                <a:solidFill>
                  <a:srgbClr val="FF3300"/>
                </a:solidFill>
                <a:latin typeface="+mn-lt"/>
                <a:ea typeface="+mn-ea"/>
                <a:cs typeface="+mn-ea"/>
                <a:sym typeface="+mn-lt"/>
              </a:rPr>
              <a:t>D B E A C</a:t>
            </a:r>
          </a:p>
          <a:p>
            <a:pPr eaLnBrk="1" hangingPunct="1">
              <a:spcBef>
                <a:spcPct val="50000"/>
              </a:spcBef>
              <a:defRPr/>
            </a:pPr>
            <a:r>
              <a:rPr kumimoji="1" lang="en-US" altLang="zh-CN" b="0" dirty="0">
                <a:solidFill>
                  <a:srgbClr val="FF3300"/>
                </a:solidFill>
                <a:latin typeface="+mn-lt"/>
                <a:ea typeface="+mn-ea"/>
                <a:cs typeface="+mn-ea"/>
                <a:sym typeface="+mn-lt"/>
              </a:rPr>
              <a:t>D E B C A</a:t>
            </a:r>
          </a:p>
        </p:txBody>
      </p:sp>
      <p:sp>
        <p:nvSpPr>
          <p:cNvPr id="907277" name="Rectangle 13">
            <a:extLst>
              <a:ext uri="{FF2B5EF4-FFF2-40B4-BE49-F238E27FC236}">
                <a16:creationId xmlns:a16="http://schemas.microsoft.com/office/drawing/2014/main" id="{EC372C09-5325-482E-8E5B-F69112FAC359}"/>
              </a:ext>
            </a:extLst>
          </p:cNvPr>
          <p:cNvSpPr>
            <a:spLocks noChangeArrowheads="1"/>
          </p:cNvSpPr>
          <p:nvPr/>
        </p:nvSpPr>
        <p:spPr bwMode="auto">
          <a:xfrm>
            <a:off x="1182688" y="3860800"/>
            <a:ext cx="6096000" cy="2471738"/>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50000"/>
              </a:spcBef>
              <a:buFont typeface="Arial" panose="020B0604020202020204" pitchFamily="34" charset="0"/>
              <a:buNone/>
            </a:pPr>
            <a:r>
              <a:rPr lang="zh-CN" altLang="en-US" b="0">
                <a:ea typeface="微软雅黑" panose="020B0503020204020204" pitchFamily="34" charset="-122"/>
                <a:sym typeface="+mn-lt"/>
              </a:rPr>
              <a:t>口诀：</a:t>
            </a:r>
          </a:p>
          <a:p>
            <a:pPr eaLnBrk="1" hangingPunct="1">
              <a:spcBef>
                <a:spcPct val="50000"/>
              </a:spcBef>
              <a:buFont typeface="Arial" panose="020B0604020202020204" pitchFamily="34" charset="0"/>
              <a:buNone/>
            </a:pPr>
            <a:r>
              <a:rPr lang="en-US" altLang="zh-CN" b="0">
                <a:ea typeface="微软雅黑" panose="020B0503020204020204" pitchFamily="34" charset="-122"/>
                <a:sym typeface="+mn-lt"/>
              </a:rPr>
              <a:t>DLR—</a:t>
            </a:r>
            <a:r>
              <a:rPr lang="zh-CN" altLang="en-US" b="0">
                <a:ea typeface="微软雅黑" panose="020B0503020204020204" pitchFamily="34" charset="-122"/>
                <a:sym typeface="+mn-lt"/>
              </a:rPr>
              <a:t>先序遍历，即先根再左再右</a:t>
            </a:r>
          </a:p>
          <a:p>
            <a:pPr eaLnBrk="1" hangingPunct="1">
              <a:spcBef>
                <a:spcPct val="50000"/>
              </a:spcBef>
              <a:buFont typeface="Arial" panose="020B0604020202020204" pitchFamily="34" charset="0"/>
              <a:buNone/>
            </a:pPr>
            <a:r>
              <a:rPr lang="en-US" altLang="zh-CN" b="0">
                <a:ea typeface="微软雅黑" panose="020B0503020204020204" pitchFamily="34" charset="-122"/>
                <a:sym typeface="+mn-lt"/>
              </a:rPr>
              <a:t>LDR—</a:t>
            </a:r>
            <a:r>
              <a:rPr lang="zh-CN" altLang="en-US" b="0">
                <a:ea typeface="微软雅黑" panose="020B0503020204020204" pitchFamily="34" charset="-122"/>
                <a:sym typeface="+mn-lt"/>
              </a:rPr>
              <a:t>中序遍历，即先左再根再右</a:t>
            </a:r>
          </a:p>
          <a:p>
            <a:pPr eaLnBrk="1" hangingPunct="1">
              <a:spcBef>
                <a:spcPct val="50000"/>
              </a:spcBef>
              <a:buFont typeface="Arial" panose="020B0604020202020204" pitchFamily="34" charset="0"/>
              <a:buNone/>
            </a:pPr>
            <a:r>
              <a:rPr lang="en-US" altLang="zh-CN" b="0">
                <a:ea typeface="微软雅黑" panose="020B0503020204020204" pitchFamily="34" charset="-122"/>
                <a:sym typeface="+mn-lt"/>
              </a:rPr>
              <a:t>LRD—</a:t>
            </a:r>
            <a:r>
              <a:rPr lang="zh-CN" altLang="en-US" b="0">
                <a:ea typeface="微软雅黑" panose="020B0503020204020204" pitchFamily="34" charset="-122"/>
                <a:sym typeface="+mn-lt"/>
              </a:rPr>
              <a:t>后序遍历，即先左再右再根</a:t>
            </a:r>
          </a:p>
        </p:txBody>
      </p:sp>
      <p:sp>
        <p:nvSpPr>
          <p:cNvPr id="12" name="Rectangle 18">
            <a:extLst>
              <a:ext uri="{FF2B5EF4-FFF2-40B4-BE49-F238E27FC236}">
                <a16:creationId xmlns:a16="http://schemas.microsoft.com/office/drawing/2014/main" id="{3CA20B34-DEF2-4EAF-902B-715E6EEC30EC}"/>
              </a:ext>
            </a:extLst>
          </p:cNvPr>
          <p:cNvSpPr>
            <a:spLocks noChangeArrowheads="1"/>
          </p:cNvSpPr>
          <p:nvPr/>
        </p:nvSpPr>
        <p:spPr bwMode="auto">
          <a:xfrm>
            <a:off x="887413" y="204788"/>
            <a:ext cx="35433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07269"/>
                                        </p:tgtEl>
                                        <p:attrNameLst>
                                          <p:attrName>style.visibility</p:attrName>
                                        </p:attrNameLst>
                                      </p:cBhvr>
                                      <p:to>
                                        <p:strVal val="visible"/>
                                      </p:to>
                                    </p:set>
                                    <p:animEffect transition="in" filter="wipe(up)">
                                      <p:cBhvr>
                                        <p:cTn id="12" dur="500"/>
                                        <p:tgtEl>
                                          <p:spTgt spid="9072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5298"/>
                                        </p:tgtEl>
                                        <p:attrNameLst>
                                          <p:attrName>style.visibility</p:attrName>
                                        </p:attrNameLst>
                                      </p:cBhvr>
                                      <p:to>
                                        <p:strVal val="visible"/>
                                      </p:to>
                                    </p:set>
                                    <p:anim calcmode="lin" valueType="num">
                                      <p:cBhvr additive="base">
                                        <p:cTn id="17" dur="500" fill="hold"/>
                                        <p:tgtEl>
                                          <p:spTgt spid="55298"/>
                                        </p:tgtEl>
                                        <p:attrNameLst>
                                          <p:attrName>ppt_x</p:attrName>
                                        </p:attrNameLst>
                                      </p:cBhvr>
                                      <p:tavLst>
                                        <p:tav tm="0">
                                          <p:val>
                                            <p:strVal val="#ppt_x"/>
                                          </p:val>
                                        </p:tav>
                                        <p:tav tm="100000">
                                          <p:val>
                                            <p:strVal val="#ppt_x"/>
                                          </p:val>
                                        </p:tav>
                                      </p:tavLst>
                                    </p:anim>
                                    <p:anim calcmode="lin" valueType="num">
                                      <p:cBhvr additive="base">
                                        <p:cTn id="18" dur="500" fill="hold"/>
                                        <p:tgtEl>
                                          <p:spTgt spid="55298"/>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907277"/>
                                        </p:tgtEl>
                                        <p:attrNameLst>
                                          <p:attrName>style.visibility</p:attrName>
                                        </p:attrNameLst>
                                      </p:cBhvr>
                                      <p:to>
                                        <p:strVal val="visible"/>
                                      </p:to>
                                    </p:set>
                                    <p:animEffect transition="in" filter="wipe(up)">
                                      <p:cBhvr>
                                        <p:cTn id="23" dur="500"/>
                                        <p:tgtEl>
                                          <p:spTgt spid="90727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iterate type="wd">
                                    <p:tmAbs val="300"/>
                                  </p:iterate>
                                  <p:childTnLst>
                                    <p:set>
                                      <p:cBhvr>
                                        <p:cTn id="27" dur="1" fill="hold">
                                          <p:stCondLst>
                                            <p:cond delay="299"/>
                                          </p:stCondLst>
                                        </p:cTn>
                                        <p:tgtEl>
                                          <p:spTgt spid="907276">
                                            <p:txEl>
                                              <p:pRg st="0" end="0"/>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iterate type="wd">
                                    <p:tmAbs val="300"/>
                                  </p:iterate>
                                  <p:childTnLst>
                                    <p:set>
                                      <p:cBhvr>
                                        <p:cTn id="31" dur="1" fill="hold">
                                          <p:stCondLst>
                                            <p:cond delay="299"/>
                                          </p:stCondLst>
                                        </p:cTn>
                                        <p:tgtEl>
                                          <p:spTgt spid="907276">
                                            <p:txEl>
                                              <p:pRg st="1" end="1"/>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iterate type="wd">
                                    <p:tmAbs val="300"/>
                                  </p:iterate>
                                  <p:childTnLst>
                                    <p:set>
                                      <p:cBhvr>
                                        <p:cTn id="35" dur="1" fill="hold">
                                          <p:stCondLst>
                                            <p:cond delay="299"/>
                                          </p:stCondLst>
                                        </p:cTn>
                                        <p:tgtEl>
                                          <p:spTgt spid="90727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nimBg="1"/>
      <p:bldP spid="907269" grpId="0"/>
      <p:bldP spid="907276" grpId="0" build="p"/>
      <p:bldP spid="90727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圆角矩形 2">
            <a:extLst>
              <a:ext uri="{FF2B5EF4-FFF2-40B4-BE49-F238E27FC236}">
                <a16:creationId xmlns:a16="http://schemas.microsoft.com/office/drawing/2014/main" id="{01F80D5F-64ED-9A43-8264-B914C2D80208}"/>
              </a:ext>
            </a:extLst>
          </p:cNvPr>
          <p:cNvSpPr>
            <a:spLocks noChangeArrowheads="1"/>
          </p:cNvSpPr>
          <p:nvPr/>
        </p:nvSpPr>
        <p:spPr bwMode="auto">
          <a:xfrm>
            <a:off x="250825" y="1252538"/>
            <a:ext cx="4897438" cy="5180012"/>
          </a:xfrm>
          <a:prstGeom prst="roundRect">
            <a:avLst>
              <a:gd name="adj" fmla="val 3699"/>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grpSp>
        <p:nvGrpSpPr>
          <p:cNvPr id="2" name="Group 4">
            <a:extLst>
              <a:ext uri="{FF2B5EF4-FFF2-40B4-BE49-F238E27FC236}">
                <a16:creationId xmlns:a16="http://schemas.microsoft.com/office/drawing/2014/main" id="{8CC5B8DA-CC20-6F4D-8326-B7162A0A7A8E}"/>
              </a:ext>
            </a:extLst>
          </p:cNvPr>
          <p:cNvGrpSpPr>
            <a:grpSpLocks/>
          </p:cNvGrpSpPr>
          <p:nvPr/>
        </p:nvGrpSpPr>
        <p:grpSpPr bwMode="auto">
          <a:xfrm>
            <a:off x="511175" y="1352550"/>
            <a:ext cx="4227513" cy="4956175"/>
            <a:chOff x="247" y="647"/>
            <a:chExt cx="2428" cy="2630"/>
          </a:xfrm>
        </p:grpSpPr>
        <p:grpSp>
          <p:nvGrpSpPr>
            <p:cNvPr id="51211" name="Group 5">
              <a:extLst>
                <a:ext uri="{FF2B5EF4-FFF2-40B4-BE49-F238E27FC236}">
                  <a16:creationId xmlns:a16="http://schemas.microsoft.com/office/drawing/2014/main" id="{CB071586-5018-3C4E-8E89-25CDAFD38C77}"/>
                </a:ext>
              </a:extLst>
            </p:cNvPr>
            <p:cNvGrpSpPr>
              <a:grpSpLocks/>
            </p:cNvGrpSpPr>
            <p:nvPr/>
          </p:nvGrpSpPr>
          <p:grpSpPr bwMode="auto">
            <a:xfrm>
              <a:off x="1897" y="647"/>
              <a:ext cx="360" cy="359"/>
              <a:chOff x="2664" y="1090"/>
              <a:chExt cx="360" cy="359"/>
            </a:xfrm>
          </p:grpSpPr>
          <p:sp>
            <p:nvSpPr>
              <p:cNvPr id="50180" name="Oval 6">
                <a:extLst>
                  <a:ext uri="{FF2B5EF4-FFF2-40B4-BE49-F238E27FC236}">
                    <a16:creationId xmlns:a16="http://schemas.microsoft.com/office/drawing/2014/main" id="{92C7275B-54B4-4F67-9317-F7E961A3CFA0}"/>
                  </a:ext>
                </a:extLst>
              </p:cNvPr>
              <p:cNvSpPr>
                <a:spLocks noChangeArrowheads="1"/>
              </p:cNvSpPr>
              <p:nvPr/>
            </p:nvSpPr>
            <p:spPr bwMode="auto">
              <a:xfrm>
                <a:off x="2664" y="1090"/>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181" name="Rectangle 7">
                <a:extLst>
                  <a:ext uri="{FF2B5EF4-FFF2-40B4-BE49-F238E27FC236}">
                    <a16:creationId xmlns:a16="http://schemas.microsoft.com/office/drawing/2014/main" id="{C0394BB1-B9DE-496C-8F70-4A77582FBD50}"/>
                  </a:ext>
                </a:extLst>
              </p:cNvPr>
              <p:cNvSpPr>
                <a:spLocks noChangeArrowheads="1"/>
              </p:cNvSpPr>
              <p:nvPr/>
            </p:nvSpPr>
            <p:spPr bwMode="auto">
              <a:xfrm>
                <a:off x="2734" y="1143"/>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zh-TW" altLang="en-US" sz="2400" b="0">
                    <a:latin typeface="+mn-lt"/>
                    <a:ea typeface="+mn-ea"/>
                    <a:cs typeface="+mn-ea"/>
                    <a:sym typeface="+mn-lt"/>
                  </a:rPr>
                  <a:t>+</a:t>
                </a:r>
              </a:p>
            </p:txBody>
          </p:sp>
        </p:grpSp>
        <p:grpSp>
          <p:nvGrpSpPr>
            <p:cNvPr id="51212" name="Group 8">
              <a:extLst>
                <a:ext uri="{FF2B5EF4-FFF2-40B4-BE49-F238E27FC236}">
                  <a16:creationId xmlns:a16="http://schemas.microsoft.com/office/drawing/2014/main" id="{8184E10B-57A3-C043-BDC1-EBDEBFCDA5BF}"/>
                </a:ext>
              </a:extLst>
            </p:cNvPr>
            <p:cNvGrpSpPr>
              <a:grpSpLocks/>
            </p:cNvGrpSpPr>
            <p:nvPr/>
          </p:nvGrpSpPr>
          <p:grpSpPr bwMode="auto">
            <a:xfrm>
              <a:off x="1512" y="1216"/>
              <a:ext cx="360" cy="359"/>
              <a:chOff x="2279" y="1659"/>
              <a:chExt cx="360" cy="359"/>
            </a:xfrm>
          </p:grpSpPr>
          <p:sp>
            <p:nvSpPr>
              <p:cNvPr id="50183" name="Oval 9">
                <a:extLst>
                  <a:ext uri="{FF2B5EF4-FFF2-40B4-BE49-F238E27FC236}">
                    <a16:creationId xmlns:a16="http://schemas.microsoft.com/office/drawing/2014/main" id="{2CB4DBB1-D1A9-4902-BFA8-B72E8FF4A58E}"/>
                  </a:ext>
                </a:extLst>
              </p:cNvPr>
              <p:cNvSpPr>
                <a:spLocks noChangeArrowheads="1"/>
              </p:cNvSpPr>
              <p:nvPr/>
            </p:nvSpPr>
            <p:spPr bwMode="auto">
              <a:xfrm>
                <a:off x="2279" y="1659"/>
                <a:ext cx="360" cy="36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184" name="Rectangle 10">
                <a:extLst>
                  <a:ext uri="{FF2B5EF4-FFF2-40B4-BE49-F238E27FC236}">
                    <a16:creationId xmlns:a16="http://schemas.microsoft.com/office/drawing/2014/main" id="{79687497-8DAA-4AB0-A587-6A096AC60C93}"/>
                  </a:ext>
                </a:extLst>
              </p:cNvPr>
              <p:cNvSpPr>
                <a:spLocks noChangeArrowheads="1"/>
              </p:cNvSpPr>
              <p:nvPr/>
            </p:nvSpPr>
            <p:spPr bwMode="auto">
              <a:xfrm>
                <a:off x="2348" y="1712"/>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zh-TW" altLang="en-US" sz="2400" b="0">
                    <a:latin typeface="+mn-lt"/>
                    <a:ea typeface="+mn-ea"/>
                    <a:cs typeface="+mn-ea"/>
                    <a:sym typeface="+mn-lt"/>
                  </a:rPr>
                  <a:t>*</a:t>
                </a:r>
              </a:p>
            </p:txBody>
          </p:sp>
        </p:grpSp>
        <p:sp>
          <p:nvSpPr>
            <p:cNvPr id="50185" name="Line 11">
              <a:extLst>
                <a:ext uri="{FF2B5EF4-FFF2-40B4-BE49-F238E27FC236}">
                  <a16:creationId xmlns:a16="http://schemas.microsoft.com/office/drawing/2014/main" id="{5C23E137-CC02-4C84-B26C-A2C47D397A62}"/>
                </a:ext>
              </a:extLst>
            </p:cNvPr>
            <p:cNvSpPr>
              <a:spLocks noChangeShapeType="1"/>
            </p:cNvSpPr>
            <p:nvPr/>
          </p:nvSpPr>
          <p:spPr bwMode="auto">
            <a:xfrm flipH="1">
              <a:off x="1753" y="999"/>
              <a:ext cx="215"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nvGrpSpPr>
            <p:cNvPr id="51214" name="Group 12">
              <a:extLst>
                <a:ext uri="{FF2B5EF4-FFF2-40B4-BE49-F238E27FC236}">
                  <a16:creationId xmlns:a16="http://schemas.microsoft.com/office/drawing/2014/main" id="{2F08947A-4114-0E49-9795-5561905B9D5F}"/>
                </a:ext>
              </a:extLst>
            </p:cNvPr>
            <p:cNvGrpSpPr>
              <a:grpSpLocks/>
            </p:cNvGrpSpPr>
            <p:nvPr/>
          </p:nvGrpSpPr>
          <p:grpSpPr bwMode="auto">
            <a:xfrm>
              <a:off x="247" y="2918"/>
              <a:ext cx="360" cy="359"/>
              <a:chOff x="1014" y="3361"/>
              <a:chExt cx="360" cy="359"/>
            </a:xfrm>
          </p:grpSpPr>
          <p:sp>
            <p:nvSpPr>
              <p:cNvPr id="50187" name="Oval 13">
                <a:extLst>
                  <a:ext uri="{FF2B5EF4-FFF2-40B4-BE49-F238E27FC236}">
                    <a16:creationId xmlns:a16="http://schemas.microsoft.com/office/drawing/2014/main" id="{8B1EA85A-F252-4C83-873D-ADEB4A2B1A4F}"/>
                  </a:ext>
                </a:extLst>
              </p:cNvPr>
              <p:cNvSpPr>
                <a:spLocks noChangeArrowheads="1"/>
              </p:cNvSpPr>
              <p:nvPr/>
            </p:nvSpPr>
            <p:spPr bwMode="auto">
              <a:xfrm>
                <a:off x="1014" y="3361"/>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188" name="Rectangle 14">
                <a:extLst>
                  <a:ext uri="{FF2B5EF4-FFF2-40B4-BE49-F238E27FC236}">
                    <a16:creationId xmlns:a16="http://schemas.microsoft.com/office/drawing/2014/main" id="{F16F7991-9FE8-4E26-A5C2-E5351E120AA9}"/>
                  </a:ext>
                </a:extLst>
              </p:cNvPr>
              <p:cNvSpPr>
                <a:spLocks noChangeArrowheads="1"/>
              </p:cNvSpPr>
              <p:nvPr/>
            </p:nvSpPr>
            <p:spPr bwMode="auto">
              <a:xfrm>
                <a:off x="1083" y="3414"/>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A</a:t>
                </a:r>
              </a:p>
            </p:txBody>
          </p:sp>
        </p:grpSp>
        <p:sp>
          <p:nvSpPr>
            <p:cNvPr id="50189" name="Line 15">
              <a:extLst>
                <a:ext uri="{FF2B5EF4-FFF2-40B4-BE49-F238E27FC236}">
                  <a16:creationId xmlns:a16="http://schemas.microsoft.com/office/drawing/2014/main" id="{1E828744-2595-4811-8F23-18D739900264}"/>
                </a:ext>
              </a:extLst>
            </p:cNvPr>
            <p:cNvSpPr>
              <a:spLocks noChangeShapeType="1"/>
            </p:cNvSpPr>
            <p:nvPr/>
          </p:nvSpPr>
          <p:spPr bwMode="auto">
            <a:xfrm flipH="1">
              <a:off x="446" y="2700"/>
              <a:ext cx="277" cy="2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nvGrpSpPr>
            <p:cNvPr id="51216" name="Group 16">
              <a:extLst>
                <a:ext uri="{FF2B5EF4-FFF2-40B4-BE49-F238E27FC236}">
                  <a16:creationId xmlns:a16="http://schemas.microsoft.com/office/drawing/2014/main" id="{541AFB34-A7E1-9F41-8C1C-62D832AF3A4D}"/>
                </a:ext>
              </a:extLst>
            </p:cNvPr>
            <p:cNvGrpSpPr>
              <a:grpSpLocks/>
            </p:cNvGrpSpPr>
            <p:nvPr/>
          </p:nvGrpSpPr>
          <p:grpSpPr bwMode="auto">
            <a:xfrm>
              <a:off x="1081" y="1792"/>
              <a:ext cx="360" cy="359"/>
              <a:chOff x="1848" y="2235"/>
              <a:chExt cx="360" cy="359"/>
            </a:xfrm>
          </p:grpSpPr>
          <p:sp>
            <p:nvSpPr>
              <p:cNvPr id="50191" name="Oval 17">
                <a:extLst>
                  <a:ext uri="{FF2B5EF4-FFF2-40B4-BE49-F238E27FC236}">
                    <a16:creationId xmlns:a16="http://schemas.microsoft.com/office/drawing/2014/main" id="{543184BE-604D-4B8B-909B-F10CEEFAAF89}"/>
                  </a:ext>
                </a:extLst>
              </p:cNvPr>
              <p:cNvSpPr>
                <a:spLocks noChangeArrowheads="1"/>
              </p:cNvSpPr>
              <p:nvPr/>
            </p:nvSpPr>
            <p:spPr bwMode="auto">
              <a:xfrm>
                <a:off x="1848" y="2235"/>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192" name="Rectangle 18">
                <a:extLst>
                  <a:ext uri="{FF2B5EF4-FFF2-40B4-BE49-F238E27FC236}">
                    <a16:creationId xmlns:a16="http://schemas.microsoft.com/office/drawing/2014/main" id="{FE83A600-E05B-468D-BE34-DB03EE686B0E}"/>
                  </a:ext>
                </a:extLst>
              </p:cNvPr>
              <p:cNvSpPr>
                <a:spLocks noChangeArrowheads="1"/>
              </p:cNvSpPr>
              <p:nvPr/>
            </p:nvSpPr>
            <p:spPr bwMode="auto">
              <a:xfrm>
                <a:off x="1918" y="228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zh-TW" altLang="en-US" sz="2400" b="0">
                    <a:latin typeface="+mn-lt"/>
                    <a:ea typeface="+mn-ea"/>
                    <a:cs typeface="+mn-ea"/>
                    <a:sym typeface="+mn-lt"/>
                  </a:rPr>
                  <a:t>*</a:t>
                </a:r>
              </a:p>
            </p:txBody>
          </p:sp>
        </p:grpSp>
        <p:grpSp>
          <p:nvGrpSpPr>
            <p:cNvPr id="51217" name="Group 19">
              <a:extLst>
                <a:ext uri="{FF2B5EF4-FFF2-40B4-BE49-F238E27FC236}">
                  <a16:creationId xmlns:a16="http://schemas.microsoft.com/office/drawing/2014/main" id="{684CB313-7EE0-624E-AAF4-2BE889D567BC}"/>
                </a:ext>
              </a:extLst>
            </p:cNvPr>
            <p:cNvGrpSpPr>
              <a:grpSpLocks/>
            </p:cNvGrpSpPr>
            <p:nvPr/>
          </p:nvGrpSpPr>
          <p:grpSpPr bwMode="auto">
            <a:xfrm>
              <a:off x="653" y="2369"/>
              <a:ext cx="360" cy="359"/>
              <a:chOff x="1420" y="2812"/>
              <a:chExt cx="360" cy="359"/>
            </a:xfrm>
          </p:grpSpPr>
          <p:sp>
            <p:nvSpPr>
              <p:cNvPr id="50194" name="Oval 20">
                <a:extLst>
                  <a:ext uri="{FF2B5EF4-FFF2-40B4-BE49-F238E27FC236}">
                    <a16:creationId xmlns:a16="http://schemas.microsoft.com/office/drawing/2014/main" id="{B5672075-306D-446E-840B-07DF3D7263FC}"/>
                  </a:ext>
                </a:extLst>
              </p:cNvPr>
              <p:cNvSpPr>
                <a:spLocks noChangeArrowheads="1"/>
              </p:cNvSpPr>
              <p:nvPr/>
            </p:nvSpPr>
            <p:spPr bwMode="auto">
              <a:xfrm>
                <a:off x="1420" y="2812"/>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195" name="Rectangle 21">
                <a:extLst>
                  <a:ext uri="{FF2B5EF4-FFF2-40B4-BE49-F238E27FC236}">
                    <a16:creationId xmlns:a16="http://schemas.microsoft.com/office/drawing/2014/main" id="{54418720-8644-425D-B7BE-A0086EC5945C}"/>
                  </a:ext>
                </a:extLst>
              </p:cNvPr>
              <p:cNvSpPr>
                <a:spLocks noChangeArrowheads="1"/>
              </p:cNvSpPr>
              <p:nvPr/>
            </p:nvSpPr>
            <p:spPr bwMode="auto">
              <a:xfrm>
                <a:off x="1489" y="2865"/>
                <a:ext cx="17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zh-TW" altLang="en-US" sz="2400" b="0">
                    <a:latin typeface="+mn-lt"/>
                    <a:ea typeface="+mn-ea"/>
                    <a:cs typeface="+mn-ea"/>
                    <a:sym typeface="+mn-lt"/>
                  </a:rPr>
                  <a:t>/</a:t>
                </a:r>
              </a:p>
            </p:txBody>
          </p:sp>
        </p:grpSp>
        <p:sp>
          <p:nvSpPr>
            <p:cNvPr id="50196" name="Line 22">
              <a:extLst>
                <a:ext uri="{FF2B5EF4-FFF2-40B4-BE49-F238E27FC236}">
                  <a16:creationId xmlns:a16="http://schemas.microsoft.com/office/drawing/2014/main" id="{78DCD60E-3121-43C3-81DF-FCE0391D5BF7}"/>
                </a:ext>
              </a:extLst>
            </p:cNvPr>
            <p:cNvSpPr>
              <a:spLocks noChangeShapeType="1"/>
            </p:cNvSpPr>
            <p:nvPr/>
          </p:nvSpPr>
          <p:spPr bwMode="auto">
            <a:xfrm flipH="1">
              <a:off x="1260" y="1556"/>
              <a:ext cx="310"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197" name="Line 23">
              <a:extLst>
                <a:ext uri="{FF2B5EF4-FFF2-40B4-BE49-F238E27FC236}">
                  <a16:creationId xmlns:a16="http://schemas.microsoft.com/office/drawing/2014/main" id="{BBE64342-481A-4D55-8C3F-CD26B410BFB1}"/>
                </a:ext>
              </a:extLst>
            </p:cNvPr>
            <p:cNvSpPr>
              <a:spLocks noChangeShapeType="1"/>
            </p:cNvSpPr>
            <p:nvPr/>
          </p:nvSpPr>
          <p:spPr bwMode="auto">
            <a:xfrm flipH="1">
              <a:off x="832" y="2132"/>
              <a:ext cx="309"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nvGrpSpPr>
            <p:cNvPr id="51220" name="Group 24">
              <a:extLst>
                <a:ext uri="{FF2B5EF4-FFF2-40B4-BE49-F238E27FC236}">
                  <a16:creationId xmlns:a16="http://schemas.microsoft.com/office/drawing/2014/main" id="{2211B1AB-E73F-3B49-BF3E-7FE48AABA17C}"/>
                </a:ext>
              </a:extLst>
            </p:cNvPr>
            <p:cNvGrpSpPr>
              <a:grpSpLocks/>
            </p:cNvGrpSpPr>
            <p:nvPr/>
          </p:nvGrpSpPr>
          <p:grpSpPr bwMode="auto">
            <a:xfrm>
              <a:off x="2315" y="1225"/>
              <a:ext cx="360" cy="359"/>
              <a:chOff x="3082" y="1668"/>
              <a:chExt cx="360" cy="359"/>
            </a:xfrm>
          </p:grpSpPr>
          <p:sp>
            <p:nvSpPr>
              <p:cNvPr id="50199" name="Oval 25">
                <a:extLst>
                  <a:ext uri="{FF2B5EF4-FFF2-40B4-BE49-F238E27FC236}">
                    <a16:creationId xmlns:a16="http://schemas.microsoft.com/office/drawing/2014/main" id="{2408A52F-C489-4562-9BB3-D7F34785CC19}"/>
                  </a:ext>
                </a:extLst>
              </p:cNvPr>
              <p:cNvSpPr>
                <a:spLocks noChangeArrowheads="1"/>
              </p:cNvSpPr>
              <p:nvPr/>
            </p:nvSpPr>
            <p:spPr bwMode="auto">
              <a:xfrm>
                <a:off x="3082" y="1668"/>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00" name="Rectangle 26">
                <a:extLst>
                  <a:ext uri="{FF2B5EF4-FFF2-40B4-BE49-F238E27FC236}">
                    <a16:creationId xmlns:a16="http://schemas.microsoft.com/office/drawing/2014/main" id="{A2EEF50B-6E0E-4448-9628-2EF03EB05027}"/>
                  </a:ext>
                </a:extLst>
              </p:cNvPr>
              <p:cNvSpPr>
                <a:spLocks noChangeArrowheads="1"/>
              </p:cNvSpPr>
              <p:nvPr/>
            </p:nvSpPr>
            <p:spPr bwMode="auto">
              <a:xfrm>
                <a:off x="3151" y="1721"/>
                <a:ext cx="2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E</a:t>
                </a:r>
              </a:p>
            </p:txBody>
          </p:sp>
        </p:grpSp>
        <p:grpSp>
          <p:nvGrpSpPr>
            <p:cNvPr id="51221" name="Group 27">
              <a:extLst>
                <a:ext uri="{FF2B5EF4-FFF2-40B4-BE49-F238E27FC236}">
                  <a16:creationId xmlns:a16="http://schemas.microsoft.com/office/drawing/2014/main" id="{01FFAB92-4AE7-774A-9988-AD0663DC1998}"/>
                </a:ext>
              </a:extLst>
            </p:cNvPr>
            <p:cNvGrpSpPr>
              <a:grpSpLocks/>
            </p:cNvGrpSpPr>
            <p:nvPr/>
          </p:nvGrpSpPr>
          <p:grpSpPr bwMode="auto">
            <a:xfrm>
              <a:off x="1897" y="1793"/>
              <a:ext cx="360" cy="359"/>
              <a:chOff x="2664" y="2236"/>
              <a:chExt cx="360" cy="359"/>
            </a:xfrm>
          </p:grpSpPr>
          <p:sp>
            <p:nvSpPr>
              <p:cNvPr id="50202" name="Oval 28">
                <a:extLst>
                  <a:ext uri="{FF2B5EF4-FFF2-40B4-BE49-F238E27FC236}">
                    <a16:creationId xmlns:a16="http://schemas.microsoft.com/office/drawing/2014/main" id="{30EE720B-00D5-4DE2-9898-3CEAB4F701F0}"/>
                  </a:ext>
                </a:extLst>
              </p:cNvPr>
              <p:cNvSpPr>
                <a:spLocks noChangeArrowheads="1"/>
              </p:cNvSpPr>
              <p:nvPr/>
            </p:nvSpPr>
            <p:spPr bwMode="auto">
              <a:xfrm>
                <a:off x="2664" y="2236"/>
                <a:ext cx="360" cy="36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03" name="Rectangle 29">
                <a:extLst>
                  <a:ext uri="{FF2B5EF4-FFF2-40B4-BE49-F238E27FC236}">
                    <a16:creationId xmlns:a16="http://schemas.microsoft.com/office/drawing/2014/main" id="{8AB106CD-3864-4F03-A29D-3540D95FC054}"/>
                  </a:ext>
                </a:extLst>
              </p:cNvPr>
              <p:cNvSpPr>
                <a:spLocks noChangeArrowheads="1"/>
              </p:cNvSpPr>
              <p:nvPr/>
            </p:nvSpPr>
            <p:spPr bwMode="auto">
              <a:xfrm>
                <a:off x="2734" y="2289"/>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dirty="0">
                    <a:latin typeface="+mn-lt"/>
                    <a:ea typeface="+mn-ea"/>
                    <a:cs typeface="+mn-ea"/>
                    <a:sym typeface="+mn-lt"/>
                  </a:rPr>
                  <a:t>D</a:t>
                </a:r>
              </a:p>
            </p:txBody>
          </p:sp>
        </p:grpSp>
        <p:grpSp>
          <p:nvGrpSpPr>
            <p:cNvPr id="51222" name="Group 30">
              <a:extLst>
                <a:ext uri="{FF2B5EF4-FFF2-40B4-BE49-F238E27FC236}">
                  <a16:creationId xmlns:a16="http://schemas.microsoft.com/office/drawing/2014/main" id="{001672A9-B22E-3A48-A865-4FC2884B28E1}"/>
                </a:ext>
              </a:extLst>
            </p:cNvPr>
            <p:cNvGrpSpPr>
              <a:grpSpLocks/>
            </p:cNvGrpSpPr>
            <p:nvPr/>
          </p:nvGrpSpPr>
          <p:grpSpPr bwMode="auto">
            <a:xfrm>
              <a:off x="1501" y="2350"/>
              <a:ext cx="360" cy="359"/>
              <a:chOff x="2268" y="2793"/>
              <a:chExt cx="360" cy="359"/>
            </a:xfrm>
          </p:grpSpPr>
          <p:sp>
            <p:nvSpPr>
              <p:cNvPr id="50205" name="Oval 31">
                <a:extLst>
                  <a:ext uri="{FF2B5EF4-FFF2-40B4-BE49-F238E27FC236}">
                    <a16:creationId xmlns:a16="http://schemas.microsoft.com/office/drawing/2014/main" id="{000DFE2F-5DF4-4C95-BFF1-BEC9605206EC}"/>
                  </a:ext>
                </a:extLst>
              </p:cNvPr>
              <p:cNvSpPr>
                <a:spLocks noChangeArrowheads="1"/>
              </p:cNvSpPr>
              <p:nvPr/>
            </p:nvSpPr>
            <p:spPr bwMode="auto">
              <a:xfrm>
                <a:off x="2268" y="2793"/>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06" name="Rectangle 32">
                <a:extLst>
                  <a:ext uri="{FF2B5EF4-FFF2-40B4-BE49-F238E27FC236}">
                    <a16:creationId xmlns:a16="http://schemas.microsoft.com/office/drawing/2014/main" id="{3B7A27DB-7663-417B-B5D0-5034C0D8850A}"/>
                  </a:ext>
                </a:extLst>
              </p:cNvPr>
              <p:cNvSpPr>
                <a:spLocks noChangeArrowheads="1"/>
              </p:cNvSpPr>
              <p:nvPr/>
            </p:nvSpPr>
            <p:spPr bwMode="auto">
              <a:xfrm>
                <a:off x="2337" y="2846"/>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dirty="0">
                    <a:latin typeface="+mn-lt"/>
                    <a:ea typeface="+mn-ea"/>
                    <a:cs typeface="+mn-ea"/>
                    <a:sym typeface="+mn-lt"/>
                  </a:rPr>
                  <a:t>C</a:t>
                </a:r>
              </a:p>
            </p:txBody>
          </p:sp>
        </p:grpSp>
        <p:sp>
          <p:nvSpPr>
            <p:cNvPr id="50207" name="Line 33">
              <a:extLst>
                <a:ext uri="{FF2B5EF4-FFF2-40B4-BE49-F238E27FC236}">
                  <a16:creationId xmlns:a16="http://schemas.microsoft.com/office/drawing/2014/main" id="{B20F4292-A282-407F-B787-4325DDB25D5D}"/>
                </a:ext>
              </a:extLst>
            </p:cNvPr>
            <p:cNvSpPr>
              <a:spLocks noChangeShapeType="1"/>
            </p:cNvSpPr>
            <p:nvPr/>
          </p:nvSpPr>
          <p:spPr bwMode="auto">
            <a:xfrm>
              <a:off x="2193" y="988"/>
              <a:ext cx="278"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08" name="Line 34">
              <a:extLst>
                <a:ext uri="{FF2B5EF4-FFF2-40B4-BE49-F238E27FC236}">
                  <a16:creationId xmlns:a16="http://schemas.microsoft.com/office/drawing/2014/main" id="{CE079557-EB58-413B-B407-D12FE8A3C974}"/>
                </a:ext>
              </a:extLst>
            </p:cNvPr>
            <p:cNvSpPr>
              <a:spLocks noChangeShapeType="1"/>
            </p:cNvSpPr>
            <p:nvPr/>
          </p:nvSpPr>
          <p:spPr bwMode="auto">
            <a:xfrm>
              <a:off x="1775" y="1567"/>
              <a:ext cx="289"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09" name="Line 35">
              <a:extLst>
                <a:ext uri="{FF2B5EF4-FFF2-40B4-BE49-F238E27FC236}">
                  <a16:creationId xmlns:a16="http://schemas.microsoft.com/office/drawing/2014/main" id="{56656525-A869-4BC5-9A77-DA53ECE20E91}"/>
                </a:ext>
              </a:extLst>
            </p:cNvPr>
            <p:cNvSpPr>
              <a:spLocks noChangeShapeType="1"/>
            </p:cNvSpPr>
            <p:nvPr/>
          </p:nvSpPr>
          <p:spPr bwMode="auto">
            <a:xfrm>
              <a:off x="1400" y="2102"/>
              <a:ext cx="243" cy="2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nvGrpSpPr>
            <p:cNvPr id="51226" name="Group 36">
              <a:extLst>
                <a:ext uri="{FF2B5EF4-FFF2-40B4-BE49-F238E27FC236}">
                  <a16:creationId xmlns:a16="http://schemas.microsoft.com/office/drawing/2014/main" id="{ABCD303F-077D-8F4B-AFC4-417CC1251552}"/>
                </a:ext>
              </a:extLst>
            </p:cNvPr>
            <p:cNvGrpSpPr>
              <a:grpSpLocks/>
            </p:cNvGrpSpPr>
            <p:nvPr/>
          </p:nvGrpSpPr>
          <p:grpSpPr bwMode="auto">
            <a:xfrm>
              <a:off x="1051" y="2917"/>
              <a:ext cx="360" cy="359"/>
              <a:chOff x="1818" y="3360"/>
              <a:chExt cx="360" cy="359"/>
            </a:xfrm>
          </p:grpSpPr>
          <p:sp>
            <p:nvSpPr>
              <p:cNvPr id="50211" name="Oval 37">
                <a:extLst>
                  <a:ext uri="{FF2B5EF4-FFF2-40B4-BE49-F238E27FC236}">
                    <a16:creationId xmlns:a16="http://schemas.microsoft.com/office/drawing/2014/main" id="{75D25857-1897-4E8C-9D70-C2F0FA3E442B}"/>
                  </a:ext>
                </a:extLst>
              </p:cNvPr>
              <p:cNvSpPr>
                <a:spLocks noChangeArrowheads="1"/>
              </p:cNvSpPr>
              <p:nvPr/>
            </p:nvSpPr>
            <p:spPr bwMode="auto">
              <a:xfrm>
                <a:off x="1818" y="3360"/>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12" name="Rectangle 38">
                <a:extLst>
                  <a:ext uri="{FF2B5EF4-FFF2-40B4-BE49-F238E27FC236}">
                    <a16:creationId xmlns:a16="http://schemas.microsoft.com/office/drawing/2014/main" id="{D1AC7B8D-F0C2-47BF-8ED0-36F68073ED95}"/>
                  </a:ext>
                </a:extLst>
              </p:cNvPr>
              <p:cNvSpPr>
                <a:spLocks noChangeArrowheads="1"/>
              </p:cNvSpPr>
              <p:nvPr/>
            </p:nvSpPr>
            <p:spPr bwMode="auto">
              <a:xfrm>
                <a:off x="1887" y="3413"/>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B</a:t>
                </a:r>
              </a:p>
            </p:txBody>
          </p:sp>
        </p:grpSp>
        <p:sp>
          <p:nvSpPr>
            <p:cNvPr id="50213" name="Line 39">
              <a:extLst>
                <a:ext uri="{FF2B5EF4-FFF2-40B4-BE49-F238E27FC236}">
                  <a16:creationId xmlns:a16="http://schemas.microsoft.com/office/drawing/2014/main" id="{A10A9202-16D7-4762-97FB-316060BA5CDB}"/>
                </a:ext>
              </a:extLst>
            </p:cNvPr>
            <p:cNvSpPr>
              <a:spLocks noChangeShapeType="1"/>
            </p:cNvSpPr>
            <p:nvPr/>
          </p:nvSpPr>
          <p:spPr bwMode="auto">
            <a:xfrm>
              <a:off x="928" y="2702"/>
              <a:ext cx="268" cy="20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sp>
        <p:nvSpPr>
          <p:cNvPr id="933928" name="Rectangle 40">
            <a:extLst>
              <a:ext uri="{FF2B5EF4-FFF2-40B4-BE49-F238E27FC236}">
                <a16:creationId xmlns:a16="http://schemas.microsoft.com/office/drawing/2014/main" id="{658FC0F8-9D2E-4136-9483-B4B998F8AF84}"/>
              </a:ext>
            </a:extLst>
          </p:cNvPr>
          <p:cNvSpPr>
            <a:spLocks noChangeArrowheads="1"/>
          </p:cNvSpPr>
          <p:nvPr/>
        </p:nvSpPr>
        <p:spPr bwMode="auto">
          <a:xfrm>
            <a:off x="5619750" y="1168400"/>
            <a:ext cx="2430463"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sz="2400" b="0">
                <a:solidFill>
                  <a:schemeClr val="hlink"/>
                </a:solidFill>
                <a:ea typeface="微软雅黑" panose="020B0503020204020204" pitchFamily="34" charset="-122"/>
                <a:sym typeface="+mn-lt"/>
              </a:rPr>
              <a:t>先序遍历</a:t>
            </a:r>
            <a:endParaRPr lang="zh-TW" altLang="en-US" sz="2400" b="0">
              <a:solidFill>
                <a:schemeClr val="hlink"/>
              </a:solidFill>
              <a:ea typeface="微软雅黑" panose="020B0503020204020204" pitchFamily="34" charset="-122"/>
              <a:sym typeface="+mn-lt"/>
            </a:endParaRPr>
          </a:p>
          <a:p>
            <a:pPr>
              <a:buFont typeface="Arial" panose="020B0604020202020204" pitchFamily="34" charset="0"/>
              <a:buNone/>
            </a:pPr>
            <a:r>
              <a:rPr lang="zh-TW" altLang="en-US" sz="2400" b="0">
                <a:ea typeface="微软雅黑" panose="020B0503020204020204" pitchFamily="34" charset="-122"/>
                <a:sym typeface="+mn-lt"/>
              </a:rPr>
              <a:t>+ * * / </a:t>
            </a:r>
            <a:r>
              <a:rPr lang="en-US" altLang="zh-TW" sz="2400" b="0">
                <a:ea typeface="微软雅黑" panose="020B0503020204020204" pitchFamily="34" charset="-122"/>
                <a:sym typeface="+mn-lt"/>
              </a:rPr>
              <a:t>A B C D E</a:t>
            </a:r>
          </a:p>
          <a:p>
            <a:pPr>
              <a:buFont typeface="Arial" panose="020B0604020202020204" pitchFamily="34" charset="0"/>
              <a:buNone/>
            </a:pPr>
            <a:r>
              <a:rPr lang="zh-CN" altLang="en-US" sz="2400" b="0">
                <a:solidFill>
                  <a:schemeClr val="accent2"/>
                </a:solidFill>
                <a:ea typeface="微软雅黑" panose="020B0503020204020204" pitchFamily="34" charset="-122"/>
                <a:sym typeface="+mn-lt"/>
              </a:rPr>
              <a:t>前缀表示</a:t>
            </a:r>
          </a:p>
          <a:p>
            <a:pPr>
              <a:buFont typeface="Arial" panose="020B0604020202020204" pitchFamily="34" charset="0"/>
              <a:buNone/>
            </a:pPr>
            <a:endParaRPr lang="zh-CN" altLang="en-US" sz="2400" b="0">
              <a:solidFill>
                <a:schemeClr val="hlink"/>
              </a:solidFill>
              <a:ea typeface="微软雅黑" panose="020B0503020204020204" pitchFamily="34" charset="-122"/>
              <a:sym typeface="+mn-lt"/>
            </a:endParaRPr>
          </a:p>
          <a:p>
            <a:pPr>
              <a:buFont typeface="Arial" panose="020B0604020202020204" pitchFamily="34" charset="0"/>
              <a:buNone/>
            </a:pPr>
            <a:r>
              <a:rPr lang="zh-CN" altLang="en-US" sz="2400" b="0">
                <a:solidFill>
                  <a:schemeClr val="hlink"/>
                </a:solidFill>
                <a:ea typeface="微软雅黑" panose="020B0503020204020204" pitchFamily="34" charset="-122"/>
                <a:sym typeface="+mn-lt"/>
              </a:rPr>
              <a:t>中序遍历</a:t>
            </a:r>
            <a:endParaRPr lang="zh-TW" altLang="en-US" sz="2400" b="0">
              <a:solidFill>
                <a:schemeClr val="hlink"/>
              </a:solidFill>
              <a:ea typeface="微软雅黑" panose="020B0503020204020204" pitchFamily="34" charset="-122"/>
              <a:sym typeface="+mn-lt"/>
            </a:endParaRPr>
          </a:p>
          <a:p>
            <a:pPr>
              <a:buFont typeface="Arial" panose="020B0604020202020204" pitchFamily="34" charset="0"/>
              <a:buNone/>
            </a:pPr>
            <a:r>
              <a:rPr lang="en-US" altLang="zh-TW" sz="2400" b="0">
                <a:ea typeface="微软雅黑" panose="020B0503020204020204" pitchFamily="34" charset="-122"/>
                <a:sym typeface="+mn-lt"/>
              </a:rPr>
              <a:t>A / B * C * D + E</a:t>
            </a:r>
          </a:p>
          <a:p>
            <a:pPr>
              <a:buFont typeface="Arial" panose="020B0604020202020204" pitchFamily="34" charset="0"/>
              <a:buNone/>
            </a:pPr>
            <a:r>
              <a:rPr lang="zh-CN" altLang="en-US" sz="2400" b="0">
                <a:solidFill>
                  <a:schemeClr val="accent2"/>
                </a:solidFill>
                <a:ea typeface="微软雅黑" panose="020B0503020204020204" pitchFamily="34" charset="-122"/>
                <a:sym typeface="+mn-lt"/>
              </a:rPr>
              <a:t>中缀表示</a:t>
            </a:r>
          </a:p>
          <a:p>
            <a:pPr>
              <a:buFont typeface="Arial" panose="020B0604020202020204" pitchFamily="34" charset="0"/>
              <a:buNone/>
            </a:pPr>
            <a:endParaRPr lang="zh-TW" altLang="en-US" sz="2400" b="0">
              <a:solidFill>
                <a:schemeClr val="accent2"/>
              </a:solidFill>
              <a:ea typeface="微软雅黑" panose="020B0503020204020204" pitchFamily="34" charset="-122"/>
              <a:sym typeface="+mn-lt"/>
            </a:endParaRPr>
          </a:p>
          <a:p>
            <a:pPr>
              <a:buFont typeface="Arial" panose="020B0604020202020204" pitchFamily="34" charset="0"/>
              <a:buNone/>
            </a:pPr>
            <a:r>
              <a:rPr lang="zh-CN" altLang="en-US" sz="2400" b="0">
                <a:solidFill>
                  <a:schemeClr val="hlink"/>
                </a:solidFill>
                <a:ea typeface="微软雅黑" panose="020B0503020204020204" pitchFamily="34" charset="-122"/>
                <a:sym typeface="+mn-lt"/>
              </a:rPr>
              <a:t>后序遍历</a:t>
            </a:r>
            <a:endParaRPr lang="zh-TW" altLang="en-US" sz="2400" b="0">
              <a:solidFill>
                <a:schemeClr val="hlink"/>
              </a:solidFill>
              <a:ea typeface="微软雅黑" panose="020B0503020204020204" pitchFamily="34" charset="-122"/>
              <a:sym typeface="+mn-lt"/>
            </a:endParaRPr>
          </a:p>
          <a:p>
            <a:pPr>
              <a:buFont typeface="Arial" panose="020B0604020202020204" pitchFamily="34" charset="0"/>
              <a:buNone/>
            </a:pPr>
            <a:r>
              <a:rPr lang="en-US" altLang="zh-TW" sz="2400" b="0">
                <a:solidFill>
                  <a:schemeClr val="accent2"/>
                </a:solidFill>
                <a:ea typeface="微软雅黑" panose="020B0503020204020204" pitchFamily="34" charset="-122"/>
                <a:sym typeface="+mn-lt"/>
              </a:rPr>
              <a:t>A B / C * D * E +</a:t>
            </a:r>
          </a:p>
          <a:p>
            <a:pPr>
              <a:buFont typeface="Arial" panose="020B0604020202020204" pitchFamily="34" charset="0"/>
              <a:buNone/>
            </a:pPr>
            <a:r>
              <a:rPr lang="zh-CN" altLang="en-US" sz="2400" b="0">
                <a:solidFill>
                  <a:schemeClr val="accent2"/>
                </a:solidFill>
                <a:ea typeface="微软雅黑" panose="020B0503020204020204" pitchFamily="34" charset="-122"/>
                <a:sym typeface="+mn-lt"/>
              </a:rPr>
              <a:t>后缀表示</a:t>
            </a:r>
          </a:p>
          <a:p>
            <a:pPr>
              <a:buFont typeface="Arial" panose="020B0604020202020204" pitchFamily="34" charset="0"/>
              <a:buNone/>
            </a:pPr>
            <a:endParaRPr lang="zh-CN" altLang="en-US" sz="2400" b="0">
              <a:solidFill>
                <a:schemeClr val="accent2"/>
              </a:solidFill>
              <a:ea typeface="微软雅黑" panose="020B0503020204020204" pitchFamily="34" charset="-122"/>
              <a:sym typeface="+mn-lt"/>
            </a:endParaRPr>
          </a:p>
          <a:p>
            <a:pPr>
              <a:buFont typeface="Arial" panose="020B0604020202020204" pitchFamily="34" charset="0"/>
              <a:buNone/>
            </a:pPr>
            <a:r>
              <a:rPr lang="zh-CN" altLang="en-US" sz="2400" b="0">
                <a:solidFill>
                  <a:srgbClr val="FF0000"/>
                </a:solidFill>
                <a:ea typeface="微软雅黑" panose="020B0503020204020204" pitchFamily="34" charset="-122"/>
                <a:sym typeface="+mn-lt"/>
              </a:rPr>
              <a:t>层序遍历</a:t>
            </a:r>
            <a:endParaRPr lang="zh-TW" altLang="en-US" sz="2400" b="0">
              <a:solidFill>
                <a:srgbClr val="FF0000"/>
              </a:solidFill>
              <a:ea typeface="微软雅黑" panose="020B0503020204020204" pitchFamily="34" charset="-122"/>
              <a:sym typeface="+mn-lt"/>
            </a:endParaRPr>
          </a:p>
          <a:p>
            <a:pPr>
              <a:buFont typeface="Arial" panose="020B0604020202020204" pitchFamily="34" charset="0"/>
              <a:buNone/>
            </a:pPr>
            <a:r>
              <a:rPr lang="zh-TW" altLang="en-US" sz="2400" b="0">
                <a:ea typeface="微软雅黑" panose="020B0503020204020204" pitchFamily="34" charset="-122"/>
                <a:sym typeface="+mn-lt"/>
              </a:rPr>
              <a:t>+ * </a:t>
            </a:r>
            <a:r>
              <a:rPr lang="en-US" altLang="zh-TW" sz="2400" b="0">
                <a:ea typeface="微软雅黑" panose="020B0503020204020204" pitchFamily="34" charset="-122"/>
                <a:sym typeface="+mn-lt"/>
              </a:rPr>
              <a:t>E * D / C A B</a:t>
            </a:r>
          </a:p>
        </p:txBody>
      </p:sp>
      <p:grpSp>
        <p:nvGrpSpPr>
          <p:cNvPr id="12" name="Group 41">
            <a:extLst>
              <a:ext uri="{FF2B5EF4-FFF2-40B4-BE49-F238E27FC236}">
                <a16:creationId xmlns:a16="http://schemas.microsoft.com/office/drawing/2014/main" id="{EC3F71DB-1138-3043-8E12-4EDFBABAB274}"/>
              </a:ext>
            </a:extLst>
          </p:cNvPr>
          <p:cNvGrpSpPr>
            <a:grpSpLocks/>
          </p:cNvGrpSpPr>
          <p:nvPr/>
        </p:nvGrpSpPr>
        <p:grpSpPr bwMode="auto">
          <a:xfrm>
            <a:off x="5446713" y="1252538"/>
            <a:ext cx="125412" cy="4983162"/>
            <a:chOff x="3360" y="513"/>
            <a:chExt cx="79" cy="3139"/>
          </a:xfrm>
        </p:grpSpPr>
        <p:sp>
          <p:nvSpPr>
            <p:cNvPr id="50216" name="AutoShape 42">
              <a:extLst>
                <a:ext uri="{FF2B5EF4-FFF2-40B4-BE49-F238E27FC236}">
                  <a16:creationId xmlns:a16="http://schemas.microsoft.com/office/drawing/2014/main" id="{FA3CCA12-2976-498F-9A47-A8C3A30D288A}"/>
                </a:ext>
              </a:extLst>
            </p:cNvPr>
            <p:cNvSpPr>
              <a:spLocks/>
            </p:cNvSpPr>
            <p:nvPr/>
          </p:nvSpPr>
          <p:spPr bwMode="auto">
            <a:xfrm>
              <a:off x="3360" y="513"/>
              <a:ext cx="37" cy="633"/>
            </a:xfrm>
            <a:prstGeom prst="leftBrace">
              <a:avLst>
                <a:gd name="adj1" fmla="val 142409"/>
                <a:gd name="adj2" fmla="val 50000"/>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17" name="AutoShape 43">
              <a:extLst>
                <a:ext uri="{FF2B5EF4-FFF2-40B4-BE49-F238E27FC236}">
                  <a16:creationId xmlns:a16="http://schemas.microsoft.com/office/drawing/2014/main" id="{3B70B63F-0CF7-4520-9EAE-6CB424979600}"/>
                </a:ext>
              </a:extLst>
            </p:cNvPr>
            <p:cNvSpPr>
              <a:spLocks/>
            </p:cNvSpPr>
            <p:nvPr/>
          </p:nvSpPr>
          <p:spPr bwMode="auto">
            <a:xfrm>
              <a:off x="3370" y="1454"/>
              <a:ext cx="58" cy="624"/>
            </a:xfrm>
            <a:prstGeom prst="leftBrace">
              <a:avLst>
                <a:gd name="adj1" fmla="val 89556"/>
                <a:gd name="adj2" fmla="val 50000"/>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18" name="AutoShape 44">
              <a:extLst>
                <a:ext uri="{FF2B5EF4-FFF2-40B4-BE49-F238E27FC236}">
                  <a16:creationId xmlns:a16="http://schemas.microsoft.com/office/drawing/2014/main" id="{B6D0AD0D-ADCB-4CC1-B929-BE003DAA8D0B}"/>
                </a:ext>
              </a:extLst>
            </p:cNvPr>
            <p:cNvSpPr>
              <a:spLocks/>
            </p:cNvSpPr>
            <p:nvPr/>
          </p:nvSpPr>
          <p:spPr bwMode="auto">
            <a:xfrm>
              <a:off x="3381" y="2366"/>
              <a:ext cx="58" cy="624"/>
            </a:xfrm>
            <a:prstGeom prst="leftBrace">
              <a:avLst>
                <a:gd name="adj1" fmla="val 89556"/>
                <a:gd name="adj2" fmla="val 50000"/>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19" name="AutoShape 45">
              <a:extLst>
                <a:ext uri="{FF2B5EF4-FFF2-40B4-BE49-F238E27FC236}">
                  <a16:creationId xmlns:a16="http://schemas.microsoft.com/office/drawing/2014/main" id="{6C2D7F04-5F6F-43D5-BD4C-EFE58A892016}"/>
                </a:ext>
              </a:extLst>
            </p:cNvPr>
            <p:cNvSpPr>
              <a:spLocks/>
            </p:cNvSpPr>
            <p:nvPr/>
          </p:nvSpPr>
          <p:spPr bwMode="auto">
            <a:xfrm>
              <a:off x="3399" y="3249"/>
              <a:ext cx="39" cy="403"/>
            </a:xfrm>
            <a:prstGeom prst="leftBrace">
              <a:avLst>
                <a:gd name="adj1" fmla="val 86015"/>
                <a:gd name="adj2" fmla="val 50000"/>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grpSp>
      <p:sp>
        <p:nvSpPr>
          <p:cNvPr id="50220" name="Rectangle 46">
            <a:extLst>
              <a:ext uri="{FF2B5EF4-FFF2-40B4-BE49-F238E27FC236}">
                <a16:creationId xmlns:a16="http://schemas.microsoft.com/office/drawing/2014/main" id="{BD346B63-E8FE-44DC-AD91-15A3B327C7AF}"/>
              </a:ext>
            </a:extLst>
          </p:cNvPr>
          <p:cNvSpPr>
            <a:spLocks noChangeArrowheads="1"/>
          </p:cNvSpPr>
          <p:nvPr/>
        </p:nvSpPr>
        <p:spPr bwMode="auto">
          <a:xfrm>
            <a:off x="755650" y="230188"/>
            <a:ext cx="53562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用二叉树表示算术表达式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iterate type="wd">
                                    <p:tmAbs val="300"/>
                                  </p:iterate>
                                  <p:childTnLst>
                                    <p:set>
                                      <p:cBhvr>
                                        <p:cTn id="11" dur="1" fill="hold">
                                          <p:stCondLst>
                                            <p:cond delay="299"/>
                                          </p:stCondLst>
                                        </p:cTn>
                                        <p:tgtEl>
                                          <p:spTgt spid="933928">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iterate type="wd">
                                    <p:tmAbs val="300"/>
                                  </p:iterate>
                                  <p:childTnLst>
                                    <p:set>
                                      <p:cBhvr>
                                        <p:cTn id="15" dur="1" fill="hold">
                                          <p:stCondLst>
                                            <p:cond delay="299"/>
                                          </p:stCondLst>
                                        </p:cTn>
                                        <p:tgtEl>
                                          <p:spTgt spid="933928">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iterate type="wd">
                                    <p:tmAbs val="300"/>
                                  </p:iterate>
                                  <p:childTnLst>
                                    <p:set>
                                      <p:cBhvr>
                                        <p:cTn id="19" dur="1" fill="hold">
                                          <p:stCondLst>
                                            <p:cond delay="299"/>
                                          </p:stCondLst>
                                        </p:cTn>
                                        <p:tgtEl>
                                          <p:spTgt spid="933928">
                                            <p:txEl>
                                              <p:pRg st="2" end="2"/>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iterate type="wd">
                                    <p:tmAbs val="300"/>
                                  </p:iterate>
                                  <p:childTnLst>
                                    <p:set>
                                      <p:cBhvr>
                                        <p:cTn id="23" dur="1" fill="hold">
                                          <p:stCondLst>
                                            <p:cond delay="299"/>
                                          </p:stCondLst>
                                        </p:cTn>
                                        <p:tgtEl>
                                          <p:spTgt spid="933928">
                                            <p:txEl>
                                              <p:pRg st="4" end="4"/>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iterate type="wd">
                                    <p:tmAbs val="300"/>
                                  </p:iterate>
                                  <p:childTnLst>
                                    <p:set>
                                      <p:cBhvr>
                                        <p:cTn id="27" dur="1" fill="hold">
                                          <p:stCondLst>
                                            <p:cond delay="299"/>
                                          </p:stCondLst>
                                        </p:cTn>
                                        <p:tgtEl>
                                          <p:spTgt spid="933928">
                                            <p:txEl>
                                              <p:pRg st="5" end="5"/>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iterate type="wd">
                                    <p:tmAbs val="300"/>
                                  </p:iterate>
                                  <p:childTnLst>
                                    <p:set>
                                      <p:cBhvr>
                                        <p:cTn id="31" dur="1" fill="hold">
                                          <p:stCondLst>
                                            <p:cond delay="299"/>
                                          </p:stCondLst>
                                        </p:cTn>
                                        <p:tgtEl>
                                          <p:spTgt spid="933928">
                                            <p:txEl>
                                              <p:pRg st="6" end="6"/>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iterate type="wd">
                                    <p:tmAbs val="300"/>
                                  </p:iterate>
                                  <p:childTnLst>
                                    <p:set>
                                      <p:cBhvr>
                                        <p:cTn id="35" dur="1" fill="hold">
                                          <p:stCondLst>
                                            <p:cond delay="299"/>
                                          </p:stCondLst>
                                        </p:cTn>
                                        <p:tgtEl>
                                          <p:spTgt spid="933928">
                                            <p:txEl>
                                              <p:pRg st="8" end="8"/>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iterate type="wd">
                                    <p:tmAbs val="300"/>
                                  </p:iterate>
                                  <p:childTnLst>
                                    <p:set>
                                      <p:cBhvr>
                                        <p:cTn id="39" dur="1" fill="hold">
                                          <p:stCondLst>
                                            <p:cond delay="299"/>
                                          </p:stCondLst>
                                        </p:cTn>
                                        <p:tgtEl>
                                          <p:spTgt spid="933928">
                                            <p:txEl>
                                              <p:pRg st="9" end="9"/>
                                            </p:txEl>
                                          </p:spTgt>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iterate type="wd">
                                    <p:tmAbs val="300"/>
                                  </p:iterate>
                                  <p:childTnLst>
                                    <p:set>
                                      <p:cBhvr>
                                        <p:cTn id="43" dur="1" fill="hold">
                                          <p:stCondLst>
                                            <p:cond delay="299"/>
                                          </p:stCondLst>
                                        </p:cTn>
                                        <p:tgtEl>
                                          <p:spTgt spid="933928">
                                            <p:txEl>
                                              <p:pRg st="10" end="10"/>
                                            </p:txEl>
                                          </p:spTgt>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iterate type="wd">
                                    <p:tmAbs val="300"/>
                                  </p:iterate>
                                  <p:childTnLst>
                                    <p:set>
                                      <p:cBhvr>
                                        <p:cTn id="47" dur="1" fill="hold">
                                          <p:stCondLst>
                                            <p:cond delay="299"/>
                                          </p:stCondLst>
                                        </p:cTn>
                                        <p:tgtEl>
                                          <p:spTgt spid="933928">
                                            <p:txEl>
                                              <p:pRg st="12" end="12"/>
                                            </p:txEl>
                                          </p:spTgt>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iterate type="wd">
                                    <p:tmAbs val="300"/>
                                  </p:iterate>
                                  <p:childTnLst>
                                    <p:set>
                                      <p:cBhvr>
                                        <p:cTn id="51" dur="1" fill="hold">
                                          <p:stCondLst>
                                            <p:cond delay="299"/>
                                          </p:stCondLst>
                                        </p:cTn>
                                        <p:tgtEl>
                                          <p:spTgt spid="933928">
                                            <p:txEl>
                                              <p:pRg st="13" end="13"/>
                                            </p:txEl>
                                          </p:spTgt>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dissolve">
                                      <p:cBhvr>
                                        <p:cTn id="5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928"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6" name="Rectangle 4">
            <a:extLst>
              <a:ext uri="{FF2B5EF4-FFF2-40B4-BE49-F238E27FC236}">
                <a16:creationId xmlns:a16="http://schemas.microsoft.com/office/drawing/2014/main" id="{4B7D50C3-7980-4077-9FEA-A4949327D70C}"/>
              </a:ext>
            </a:extLst>
          </p:cNvPr>
          <p:cNvSpPr>
            <a:spLocks noChangeArrowheads="1"/>
          </p:cNvSpPr>
          <p:nvPr/>
        </p:nvSpPr>
        <p:spPr bwMode="auto">
          <a:xfrm>
            <a:off x="4735513" y="1225550"/>
            <a:ext cx="26670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D           L            R</a:t>
            </a:r>
          </a:p>
        </p:txBody>
      </p:sp>
      <p:grpSp>
        <p:nvGrpSpPr>
          <p:cNvPr id="2" name="Group 5">
            <a:extLst>
              <a:ext uri="{FF2B5EF4-FFF2-40B4-BE49-F238E27FC236}">
                <a16:creationId xmlns:a16="http://schemas.microsoft.com/office/drawing/2014/main" id="{6232EDDB-4846-CC44-A78D-773557A49318}"/>
              </a:ext>
            </a:extLst>
          </p:cNvPr>
          <p:cNvGrpSpPr>
            <a:grpSpLocks/>
          </p:cNvGrpSpPr>
          <p:nvPr/>
        </p:nvGrpSpPr>
        <p:grpSpPr bwMode="auto">
          <a:xfrm>
            <a:off x="4735513" y="1606550"/>
            <a:ext cx="457200" cy="1066800"/>
            <a:chOff x="2880" y="1248"/>
            <a:chExt cx="288" cy="672"/>
          </a:xfrm>
        </p:grpSpPr>
        <p:sp>
          <p:nvSpPr>
            <p:cNvPr id="51204" name="Line 6">
              <a:extLst>
                <a:ext uri="{FF2B5EF4-FFF2-40B4-BE49-F238E27FC236}">
                  <a16:creationId xmlns:a16="http://schemas.microsoft.com/office/drawing/2014/main" id="{143BB79B-92CA-4F61-B302-54D3BE5AF8B5}"/>
                </a:ext>
              </a:extLst>
            </p:cNvPr>
            <p:cNvSpPr>
              <a:spLocks noChangeShapeType="1"/>
            </p:cNvSpPr>
            <p:nvPr/>
          </p:nvSpPr>
          <p:spPr bwMode="auto">
            <a:xfrm>
              <a:off x="3024" y="1248"/>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05" name="Oval 7">
              <a:extLst>
                <a:ext uri="{FF2B5EF4-FFF2-40B4-BE49-F238E27FC236}">
                  <a16:creationId xmlns:a16="http://schemas.microsoft.com/office/drawing/2014/main" id="{73E591F2-73AE-45FB-B802-A96E4461DF8E}"/>
                </a:ext>
              </a:extLst>
            </p:cNvPr>
            <p:cNvSpPr>
              <a:spLocks noChangeArrowheads="1"/>
            </p:cNvSpPr>
            <p:nvPr/>
          </p:nvSpPr>
          <p:spPr bwMode="auto">
            <a:xfrm>
              <a:off x="2880" y="1680"/>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grpSp>
      <p:grpSp>
        <p:nvGrpSpPr>
          <p:cNvPr id="3" name="Group 8">
            <a:extLst>
              <a:ext uri="{FF2B5EF4-FFF2-40B4-BE49-F238E27FC236}">
                <a16:creationId xmlns:a16="http://schemas.microsoft.com/office/drawing/2014/main" id="{D7873336-32DE-914A-B25E-DA615B149805}"/>
              </a:ext>
            </a:extLst>
          </p:cNvPr>
          <p:cNvGrpSpPr>
            <a:grpSpLocks/>
          </p:cNvGrpSpPr>
          <p:nvPr/>
        </p:nvGrpSpPr>
        <p:grpSpPr bwMode="auto">
          <a:xfrm>
            <a:off x="5268913" y="1606550"/>
            <a:ext cx="1524000" cy="1447800"/>
            <a:chOff x="3216" y="1248"/>
            <a:chExt cx="960" cy="912"/>
          </a:xfrm>
        </p:grpSpPr>
        <p:sp>
          <p:nvSpPr>
            <p:cNvPr id="51207" name="Line 9">
              <a:extLst>
                <a:ext uri="{FF2B5EF4-FFF2-40B4-BE49-F238E27FC236}">
                  <a16:creationId xmlns:a16="http://schemas.microsoft.com/office/drawing/2014/main" id="{A3FB9E3F-C100-4856-AB8F-6E75A9CA310C}"/>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52280" name="Group 10">
              <a:extLst>
                <a:ext uri="{FF2B5EF4-FFF2-40B4-BE49-F238E27FC236}">
                  <a16:creationId xmlns:a16="http://schemas.microsoft.com/office/drawing/2014/main" id="{AF288730-60DE-4141-9D83-BB64D9FC2D47}"/>
                </a:ext>
              </a:extLst>
            </p:cNvPr>
            <p:cNvGrpSpPr>
              <a:grpSpLocks/>
            </p:cNvGrpSpPr>
            <p:nvPr/>
          </p:nvGrpSpPr>
          <p:grpSpPr bwMode="auto">
            <a:xfrm>
              <a:off x="3408" y="1680"/>
              <a:ext cx="576" cy="240"/>
              <a:chOff x="3408" y="1680"/>
              <a:chExt cx="576" cy="240"/>
            </a:xfrm>
          </p:grpSpPr>
          <p:sp>
            <p:nvSpPr>
              <p:cNvPr id="51209" name="Line 11">
                <a:extLst>
                  <a:ext uri="{FF2B5EF4-FFF2-40B4-BE49-F238E27FC236}">
                    <a16:creationId xmlns:a16="http://schemas.microsoft.com/office/drawing/2014/main" id="{701B15BE-1617-45B7-81F2-049A5AC74F85}"/>
                  </a:ext>
                </a:extLst>
              </p:cNvPr>
              <p:cNvSpPr>
                <a:spLocks noChangeShapeType="1"/>
              </p:cNvSpPr>
              <p:nvPr/>
            </p:nvSpPr>
            <p:spPr bwMode="auto">
              <a:xfrm>
                <a:off x="3408"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0" name="Line 12">
                <a:extLst>
                  <a:ext uri="{FF2B5EF4-FFF2-40B4-BE49-F238E27FC236}">
                    <a16:creationId xmlns:a16="http://schemas.microsoft.com/office/drawing/2014/main" id="{70F99B15-4932-4E28-A796-D721C3E821BC}"/>
                  </a:ext>
                </a:extLst>
              </p:cNvPr>
              <p:cNvSpPr>
                <a:spLocks noChangeShapeType="1"/>
              </p:cNvSpPr>
              <p:nvPr/>
            </p:nvSpPr>
            <p:spPr bwMode="auto">
              <a:xfrm>
                <a:off x="3408"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1" name="Line 13">
                <a:extLst>
                  <a:ext uri="{FF2B5EF4-FFF2-40B4-BE49-F238E27FC236}">
                    <a16:creationId xmlns:a16="http://schemas.microsoft.com/office/drawing/2014/main" id="{06780F57-3624-483C-AAD1-8BCA352B7D6D}"/>
                  </a:ext>
                </a:extLst>
              </p:cNvPr>
              <p:cNvSpPr>
                <a:spLocks noChangeShapeType="1"/>
              </p:cNvSpPr>
              <p:nvPr/>
            </p:nvSpPr>
            <p:spPr bwMode="auto">
              <a:xfrm>
                <a:off x="3984"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1212" name="Rectangle 14">
              <a:extLst>
                <a:ext uri="{FF2B5EF4-FFF2-40B4-BE49-F238E27FC236}">
                  <a16:creationId xmlns:a16="http://schemas.microsoft.com/office/drawing/2014/main" id="{A4DD3454-0801-4EB5-BFFD-02915502B99C}"/>
                </a:ext>
              </a:extLst>
            </p:cNvPr>
            <p:cNvSpPr>
              <a:spLocks noChangeArrowheads="1"/>
            </p:cNvSpPr>
            <p:nvPr/>
          </p:nvSpPr>
          <p:spPr bwMode="auto">
            <a:xfrm>
              <a:off x="3216" y="1920"/>
              <a:ext cx="960"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D    L   R</a:t>
              </a:r>
            </a:p>
          </p:txBody>
        </p:sp>
      </p:grpSp>
      <p:grpSp>
        <p:nvGrpSpPr>
          <p:cNvPr id="5" name="Group 15">
            <a:extLst>
              <a:ext uri="{FF2B5EF4-FFF2-40B4-BE49-F238E27FC236}">
                <a16:creationId xmlns:a16="http://schemas.microsoft.com/office/drawing/2014/main" id="{80377ACD-5218-F044-A115-BD9FF29EDB51}"/>
              </a:ext>
            </a:extLst>
          </p:cNvPr>
          <p:cNvGrpSpPr>
            <a:grpSpLocks/>
          </p:cNvGrpSpPr>
          <p:nvPr/>
        </p:nvGrpSpPr>
        <p:grpSpPr bwMode="auto">
          <a:xfrm>
            <a:off x="6107113" y="3054350"/>
            <a:ext cx="1447800" cy="1447800"/>
            <a:chOff x="3744" y="2160"/>
            <a:chExt cx="912" cy="912"/>
          </a:xfrm>
        </p:grpSpPr>
        <p:grpSp>
          <p:nvGrpSpPr>
            <p:cNvPr id="52273" name="Group 16">
              <a:extLst>
                <a:ext uri="{FF2B5EF4-FFF2-40B4-BE49-F238E27FC236}">
                  <a16:creationId xmlns:a16="http://schemas.microsoft.com/office/drawing/2014/main" id="{2FCAB720-82BE-8744-9021-3022633FFF98}"/>
                </a:ext>
              </a:extLst>
            </p:cNvPr>
            <p:cNvGrpSpPr>
              <a:grpSpLocks/>
            </p:cNvGrpSpPr>
            <p:nvPr/>
          </p:nvGrpSpPr>
          <p:grpSpPr bwMode="auto">
            <a:xfrm>
              <a:off x="3888" y="2592"/>
              <a:ext cx="576" cy="240"/>
              <a:chOff x="3888" y="2592"/>
              <a:chExt cx="576" cy="240"/>
            </a:xfrm>
          </p:grpSpPr>
          <p:sp>
            <p:nvSpPr>
              <p:cNvPr id="51215" name="Line 17">
                <a:extLst>
                  <a:ext uri="{FF2B5EF4-FFF2-40B4-BE49-F238E27FC236}">
                    <a16:creationId xmlns:a16="http://schemas.microsoft.com/office/drawing/2014/main" id="{2496F25E-409D-4C9B-8998-04585E9B533D}"/>
                  </a:ext>
                </a:extLst>
              </p:cNvPr>
              <p:cNvSpPr>
                <a:spLocks noChangeShapeType="1"/>
              </p:cNvSpPr>
              <p:nvPr/>
            </p:nvSpPr>
            <p:spPr bwMode="auto">
              <a:xfrm>
                <a:off x="3888" y="2592"/>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6" name="Line 18">
                <a:extLst>
                  <a:ext uri="{FF2B5EF4-FFF2-40B4-BE49-F238E27FC236}">
                    <a16:creationId xmlns:a16="http://schemas.microsoft.com/office/drawing/2014/main" id="{12CE79D4-6A7A-480E-82AC-4F13F53F2686}"/>
                  </a:ext>
                </a:extLst>
              </p:cNvPr>
              <p:cNvSpPr>
                <a:spLocks noChangeShapeType="1"/>
              </p:cNvSpPr>
              <p:nvPr/>
            </p:nvSpPr>
            <p:spPr bwMode="auto">
              <a:xfrm>
                <a:off x="3888"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7" name="Line 19">
                <a:extLst>
                  <a:ext uri="{FF2B5EF4-FFF2-40B4-BE49-F238E27FC236}">
                    <a16:creationId xmlns:a16="http://schemas.microsoft.com/office/drawing/2014/main" id="{81535D1F-C05F-4895-81F5-2A88A45D6D43}"/>
                  </a:ext>
                </a:extLst>
              </p:cNvPr>
              <p:cNvSpPr>
                <a:spLocks noChangeShapeType="1"/>
              </p:cNvSpPr>
              <p:nvPr/>
            </p:nvSpPr>
            <p:spPr bwMode="auto">
              <a:xfrm>
                <a:off x="4464"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1218" name="Rectangle 20">
              <a:extLst>
                <a:ext uri="{FF2B5EF4-FFF2-40B4-BE49-F238E27FC236}">
                  <a16:creationId xmlns:a16="http://schemas.microsoft.com/office/drawing/2014/main" id="{47D2CDE1-EF3B-42E3-B074-6B74E32B31D0}"/>
                </a:ext>
              </a:extLst>
            </p:cNvPr>
            <p:cNvSpPr>
              <a:spLocks noChangeArrowheads="1"/>
            </p:cNvSpPr>
            <p:nvPr/>
          </p:nvSpPr>
          <p:spPr bwMode="auto">
            <a:xfrm>
              <a:off x="3744" y="2832"/>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D    L   R</a:t>
              </a:r>
            </a:p>
          </p:txBody>
        </p:sp>
        <p:sp>
          <p:nvSpPr>
            <p:cNvPr id="51219" name="Line 21">
              <a:extLst>
                <a:ext uri="{FF2B5EF4-FFF2-40B4-BE49-F238E27FC236}">
                  <a16:creationId xmlns:a16="http://schemas.microsoft.com/office/drawing/2014/main" id="{5E7D733A-572B-4EF6-8D4F-420A63784EEE}"/>
                </a:ext>
              </a:extLst>
            </p:cNvPr>
            <p:cNvSpPr>
              <a:spLocks noChangeShapeType="1"/>
            </p:cNvSpPr>
            <p:nvPr/>
          </p:nvSpPr>
          <p:spPr bwMode="auto">
            <a:xfrm>
              <a:off x="398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 name="Group 22">
            <a:extLst>
              <a:ext uri="{FF2B5EF4-FFF2-40B4-BE49-F238E27FC236}">
                <a16:creationId xmlns:a16="http://schemas.microsoft.com/office/drawing/2014/main" id="{027B7809-F224-4F4B-B704-6A747882C239}"/>
              </a:ext>
            </a:extLst>
          </p:cNvPr>
          <p:cNvGrpSpPr>
            <a:grpSpLocks/>
          </p:cNvGrpSpPr>
          <p:nvPr/>
        </p:nvGrpSpPr>
        <p:grpSpPr bwMode="auto">
          <a:xfrm>
            <a:off x="5802313" y="3054350"/>
            <a:ext cx="457200" cy="990600"/>
            <a:chOff x="3552" y="2160"/>
            <a:chExt cx="288" cy="624"/>
          </a:xfrm>
        </p:grpSpPr>
        <p:sp>
          <p:nvSpPr>
            <p:cNvPr id="51221" name="Text Box 23">
              <a:extLst>
                <a:ext uri="{FF2B5EF4-FFF2-40B4-BE49-F238E27FC236}">
                  <a16:creationId xmlns:a16="http://schemas.microsoft.com/office/drawing/2014/main" id="{CB160F84-47EA-456C-90F5-D3CD4EE7F89F}"/>
                </a:ext>
              </a:extLst>
            </p:cNvPr>
            <p:cNvSpPr txBox="1">
              <a:spLocks noChangeArrowheads="1"/>
            </p:cNvSpPr>
            <p:nvPr/>
          </p:nvSpPr>
          <p:spPr bwMode="auto">
            <a:xfrm rot="-5503572">
              <a:off x="357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1222" name="Line 24">
              <a:extLst>
                <a:ext uri="{FF2B5EF4-FFF2-40B4-BE49-F238E27FC236}">
                  <a16:creationId xmlns:a16="http://schemas.microsoft.com/office/drawing/2014/main" id="{D0ECD0F6-A190-4D4B-B510-88DD16C03D1E}"/>
                </a:ext>
              </a:extLst>
            </p:cNvPr>
            <p:cNvSpPr>
              <a:spLocks noChangeShapeType="1"/>
            </p:cNvSpPr>
            <p:nvPr/>
          </p:nvSpPr>
          <p:spPr bwMode="auto">
            <a:xfrm>
              <a:off x="369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25">
            <a:extLst>
              <a:ext uri="{FF2B5EF4-FFF2-40B4-BE49-F238E27FC236}">
                <a16:creationId xmlns:a16="http://schemas.microsoft.com/office/drawing/2014/main" id="{0056BD74-6F93-8049-8CAA-0DBE3E1741E8}"/>
              </a:ext>
            </a:extLst>
          </p:cNvPr>
          <p:cNvGrpSpPr>
            <a:grpSpLocks/>
          </p:cNvGrpSpPr>
          <p:nvPr/>
        </p:nvGrpSpPr>
        <p:grpSpPr bwMode="auto">
          <a:xfrm>
            <a:off x="5345113" y="3054350"/>
            <a:ext cx="457200" cy="1066800"/>
            <a:chOff x="3264" y="2160"/>
            <a:chExt cx="288" cy="672"/>
          </a:xfrm>
        </p:grpSpPr>
        <p:sp>
          <p:nvSpPr>
            <p:cNvPr id="51224" name="Oval 26">
              <a:extLst>
                <a:ext uri="{FF2B5EF4-FFF2-40B4-BE49-F238E27FC236}">
                  <a16:creationId xmlns:a16="http://schemas.microsoft.com/office/drawing/2014/main" id="{C7BBAB12-8C45-4C42-896B-FBF570C07CF0}"/>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sp>
          <p:nvSpPr>
            <p:cNvPr id="51225" name="Line 27">
              <a:extLst>
                <a:ext uri="{FF2B5EF4-FFF2-40B4-BE49-F238E27FC236}">
                  <a16:creationId xmlns:a16="http://schemas.microsoft.com/office/drawing/2014/main" id="{9DBDD201-F4D3-4F7E-A02C-A058C240E5B8}"/>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28">
            <a:extLst>
              <a:ext uri="{FF2B5EF4-FFF2-40B4-BE49-F238E27FC236}">
                <a16:creationId xmlns:a16="http://schemas.microsoft.com/office/drawing/2014/main" id="{F431EE4C-3D68-A840-A3E2-E7DA7A7AA6E8}"/>
              </a:ext>
            </a:extLst>
          </p:cNvPr>
          <p:cNvGrpSpPr>
            <a:grpSpLocks/>
          </p:cNvGrpSpPr>
          <p:nvPr/>
        </p:nvGrpSpPr>
        <p:grpSpPr bwMode="auto">
          <a:xfrm>
            <a:off x="7097713" y="4502150"/>
            <a:ext cx="457200" cy="990600"/>
            <a:chOff x="4368" y="3072"/>
            <a:chExt cx="288" cy="624"/>
          </a:xfrm>
        </p:grpSpPr>
        <p:sp>
          <p:nvSpPr>
            <p:cNvPr id="51227" name="Text Box 29">
              <a:extLst>
                <a:ext uri="{FF2B5EF4-FFF2-40B4-BE49-F238E27FC236}">
                  <a16:creationId xmlns:a16="http://schemas.microsoft.com/office/drawing/2014/main" id="{8C4AA7D9-D202-4768-806A-76E5A2D799BD}"/>
                </a:ext>
              </a:extLst>
            </p:cNvPr>
            <p:cNvSpPr txBox="1">
              <a:spLocks noChangeArrowheads="1"/>
            </p:cNvSpPr>
            <p:nvPr/>
          </p:nvSpPr>
          <p:spPr bwMode="auto">
            <a:xfrm rot="-5503572">
              <a:off x="4392"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1228" name="Line 30">
              <a:extLst>
                <a:ext uri="{FF2B5EF4-FFF2-40B4-BE49-F238E27FC236}">
                  <a16:creationId xmlns:a16="http://schemas.microsoft.com/office/drawing/2014/main" id="{2777F69E-24A3-4644-AC1E-D740EA69630B}"/>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31">
            <a:extLst>
              <a:ext uri="{FF2B5EF4-FFF2-40B4-BE49-F238E27FC236}">
                <a16:creationId xmlns:a16="http://schemas.microsoft.com/office/drawing/2014/main" id="{51CFDEE2-D937-6445-AFD8-B2CFC2CB6404}"/>
              </a:ext>
            </a:extLst>
          </p:cNvPr>
          <p:cNvGrpSpPr>
            <a:grpSpLocks/>
          </p:cNvGrpSpPr>
          <p:nvPr/>
        </p:nvGrpSpPr>
        <p:grpSpPr bwMode="auto">
          <a:xfrm>
            <a:off x="6640513" y="4502150"/>
            <a:ext cx="457200" cy="990600"/>
            <a:chOff x="4080" y="3072"/>
            <a:chExt cx="288" cy="624"/>
          </a:xfrm>
        </p:grpSpPr>
        <p:sp>
          <p:nvSpPr>
            <p:cNvPr id="51230" name="Text Box 32">
              <a:extLst>
                <a:ext uri="{FF2B5EF4-FFF2-40B4-BE49-F238E27FC236}">
                  <a16:creationId xmlns:a16="http://schemas.microsoft.com/office/drawing/2014/main" id="{4DF0E151-4755-4A38-9391-D16F6284AF8D}"/>
                </a:ext>
              </a:extLst>
            </p:cNvPr>
            <p:cNvSpPr txBox="1">
              <a:spLocks noChangeArrowheads="1"/>
            </p:cNvSpPr>
            <p:nvPr/>
          </p:nvSpPr>
          <p:spPr bwMode="auto">
            <a:xfrm rot="-5503572">
              <a:off x="4104"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1231" name="Line 33">
              <a:extLst>
                <a:ext uri="{FF2B5EF4-FFF2-40B4-BE49-F238E27FC236}">
                  <a16:creationId xmlns:a16="http://schemas.microsoft.com/office/drawing/2014/main" id="{39BE5AF7-05CB-4368-BFE0-DC134761D3A6}"/>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34">
            <a:extLst>
              <a:ext uri="{FF2B5EF4-FFF2-40B4-BE49-F238E27FC236}">
                <a16:creationId xmlns:a16="http://schemas.microsoft.com/office/drawing/2014/main" id="{9DF10E89-6285-6B43-880C-48EAF0639B00}"/>
              </a:ext>
            </a:extLst>
          </p:cNvPr>
          <p:cNvGrpSpPr>
            <a:grpSpLocks/>
          </p:cNvGrpSpPr>
          <p:nvPr/>
        </p:nvGrpSpPr>
        <p:grpSpPr bwMode="auto">
          <a:xfrm>
            <a:off x="6183313" y="4502150"/>
            <a:ext cx="457200" cy="1066800"/>
            <a:chOff x="3792" y="3072"/>
            <a:chExt cx="288" cy="672"/>
          </a:xfrm>
        </p:grpSpPr>
        <p:sp>
          <p:nvSpPr>
            <p:cNvPr id="51233" name="Oval 35">
              <a:extLst>
                <a:ext uri="{FF2B5EF4-FFF2-40B4-BE49-F238E27FC236}">
                  <a16:creationId xmlns:a16="http://schemas.microsoft.com/office/drawing/2014/main" id="{242296A6-CE5E-4B09-B4AC-58530E82FAD7}"/>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51234" name="Line 36">
              <a:extLst>
                <a:ext uri="{FF2B5EF4-FFF2-40B4-BE49-F238E27FC236}">
                  <a16:creationId xmlns:a16="http://schemas.microsoft.com/office/drawing/2014/main" id="{ECD47E66-B251-41E1-8140-7C8BC13A9FB4}"/>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37">
            <a:extLst>
              <a:ext uri="{FF2B5EF4-FFF2-40B4-BE49-F238E27FC236}">
                <a16:creationId xmlns:a16="http://schemas.microsoft.com/office/drawing/2014/main" id="{B5374413-7066-4146-9A57-6F6A3112CC13}"/>
              </a:ext>
            </a:extLst>
          </p:cNvPr>
          <p:cNvGrpSpPr>
            <a:grpSpLocks/>
          </p:cNvGrpSpPr>
          <p:nvPr/>
        </p:nvGrpSpPr>
        <p:grpSpPr bwMode="auto">
          <a:xfrm>
            <a:off x="8545513" y="3054350"/>
            <a:ext cx="457200" cy="990600"/>
            <a:chOff x="5280" y="2160"/>
            <a:chExt cx="288" cy="624"/>
          </a:xfrm>
        </p:grpSpPr>
        <p:sp>
          <p:nvSpPr>
            <p:cNvPr id="51236" name="Text Box 38">
              <a:extLst>
                <a:ext uri="{FF2B5EF4-FFF2-40B4-BE49-F238E27FC236}">
                  <a16:creationId xmlns:a16="http://schemas.microsoft.com/office/drawing/2014/main" id="{E0744DA8-7B68-4B16-A0FC-A2C5FD114962}"/>
                </a:ext>
              </a:extLst>
            </p:cNvPr>
            <p:cNvSpPr txBox="1">
              <a:spLocks noChangeArrowheads="1"/>
            </p:cNvSpPr>
            <p:nvPr/>
          </p:nvSpPr>
          <p:spPr bwMode="auto">
            <a:xfrm rot="-5503572">
              <a:off x="5304"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1237" name="Line 39">
              <a:extLst>
                <a:ext uri="{FF2B5EF4-FFF2-40B4-BE49-F238E27FC236}">
                  <a16:creationId xmlns:a16="http://schemas.microsoft.com/office/drawing/2014/main" id="{D728787A-DAFC-45B4-86EF-C9789824E910}"/>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3" name="Group 40">
            <a:extLst>
              <a:ext uri="{FF2B5EF4-FFF2-40B4-BE49-F238E27FC236}">
                <a16:creationId xmlns:a16="http://schemas.microsoft.com/office/drawing/2014/main" id="{5D6C31F3-45DA-D34E-83E0-E57B68971990}"/>
              </a:ext>
            </a:extLst>
          </p:cNvPr>
          <p:cNvGrpSpPr>
            <a:grpSpLocks/>
          </p:cNvGrpSpPr>
          <p:nvPr/>
        </p:nvGrpSpPr>
        <p:grpSpPr bwMode="auto">
          <a:xfrm>
            <a:off x="8088313" y="3054350"/>
            <a:ext cx="457200" cy="990600"/>
            <a:chOff x="4992" y="2160"/>
            <a:chExt cx="288" cy="624"/>
          </a:xfrm>
        </p:grpSpPr>
        <p:sp>
          <p:nvSpPr>
            <p:cNvPr id="51239" name="Text Box 41">
              <a:extLst>
                <a:ext uri="{FF2B5EF4-FFF2-40B4-BE49-F238E27FC236}">
                  <a16:creationId xmlns:a16="http://schemas.microsoft.com/office/drawing/2014/main" id="{05FE3E39-98D4-4964-9863-B3858C9DFD33}"/>
                </a:ext>
              </a:extLst>
            </p:cNvPr>
            <p:cNvSpPr txBox="1">
              <a:spLocks noChangeArrowheads="1"/>
            </p:cNvSpPr>
            <p:nvPr/>
          </p:nvSpPr>
          <p:spPr bwMode="auto">
            <a:xfrm rot="-5503572">
              <a:off x="501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1240" name="Line 42">
              <a:extLst>
                <a:ext uri="{FF2B5EF4-FFF2-40B4-BE49-F238E27FC236}">
                  <a16:creationId xmlns:a16="http://schemas.microsoft.com/office/drawing/2014/main" id="{1FF96B71-9D73-415E-A4EE-21FC9F171ED4}"/>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4" name="Group 43">
            <a:extLst>
              <a:ext uri="{FF2B5EF4-FFF2-40B4-BE49-F238E27FC236}">
                <a16:creationId xmlns:a16="http://schemas.microsoft.com/office/drawing/2014/main" id="{307862B1-F701-0A4C-8709-4B2E9D6EBE9E}"/>
              </a:ext>
            </a:extLst>
          </p:cNvPr>
          <p:cNvGrpSpPr>
            <a:grpSpLocks/>
          </p:cNvGrpSpPr>
          <p:nvPr/>
        </p:nvGrpSpPr>
        <p:grpSpPr bwMode="auto">
          <a:xfrm>
            <a:off x="7631113" y="3054350"/>
            <a:ext cx="457200" cy="1066800"/>
            <a:chOff x="4704" y="2160"/>
            <a:chExt cx="288" cy="672"/>
          </a:xfrm>
        </p:grpSpPr>
        <p:sp>
          <p:nvSpPr>
            <p:cNvPr id="51242" name="Oval 44">
              <a:extLst>
                <a:ext uri="{FF2B5EF4-FFF2-40B4-BE49-F238E27FC236}">
                  <a16:creationId xmlns:a16="http://schemas.microsoft.com/office/drawing/2014/main" id="{DAE90692-8443-4AD1-B0C4-E3BF655110A4}"/>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sp>
          <p:nvSpPr>
            <p:cNvPr id="51243" name="Line 45">
              <a:extLst>
                <a:ext uri="{FF2B5EF4-FFF2-40B4-BE49-F238E27FC236}">
                  <a16:creationId xmlns:a16="http://schemas.microsoft.com/office/drawing/2014/main" id="{21571C08-7723-4C5B-B420-9A959CDBDA85}"/>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5" name="Group 46">
            <a:extLst>
              <a:ext uri="{FF2B5EF4-FFF2-40B4-BE49-F238E27FC236}">
                <a16:creationId xmlns:a16="http://schemas.microsoft.com/office/drawing/2014/main" id="{FC7FEF20-C4F4-E043-A3B4-ED95AD75F40C}"/>
              </a:ext>
            </a:extLst>
          </p:cNvPr>
          <p:cNvGrpSpPr>
            <a:grpSpLocks/>
          </p:cNvGrpSpPr>
          <p:nvPr/>
        </p:nvGrpSpPr>
        <p:grpSpPr bwMode="auto">
          <a:xfrm>
            <a:off x="7326313" y="1454150"/>
            <a:ext cx="1676400" cy="1600200"/>
            <a:chOff x="4512" y="1152"/>
            <a:chExt cx="1056" cy="1008"/>
          </a:xfrm>
        </p:grpSpPr>
        <p:sp>
          <p:nvSpPr>
            <p:cNvPr id="51245" name="Line 47">
              <a:extLst>
                <a:ext uri="{FF2B5EF4-FFF2-40B4-BE49-F238E27FC236}">
                  <a16:creationId xmlns:a16="http://schemas.microsoft.com/office/drawing/2014/main" id="{86C857CB-A3CE-48FF-97F2-DDA177C555A7}"/>
                </a:ext>
              </a:extLst>
            </p:cNvPr>
            <p:cNvSpPr>
              <a:spLocks noChangeShapeType="1"/>
            </p:cNvSpPr>
            <p:nvPr/>
          </p:nvSpPr>
          <p:spPr bwMode="auto">
            <a:xfrm>
              <a:off x="4512" y="1152"/>
              <a:ext cx="528" cy="0"/>
            </a:xfrm>
            <a:prstGeom prst="line">
              <a:avLst/>
            </a:prstGeom>
            <a:noFill/>
            <a:ln w="19050">
              <a:solidFill>
                <a:srgbClr val="CC0099"/>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52251" name="Group 48">
              <a:extLst>
                <a:ext uri="{FF2B5EF4-FFF2-40B4-BE49-F238E27FC236}">
                  <a16:creationId xmlns:a16="http://schemas.microsoft.com/office/drawing/2014/main" id="{E866D337-E0E9-4B43-9559-CC8FC0575EC2}"/>
                </a:ext>
              </a:extLst>
            </p:cNvPr>
            <p:cNvGrpSpPr>
              <a:grpSpLocks/>
            </p:cNvGrpSpPr>
            <p:nvPr/>
          </p:nvGrpSpPr>
          <p:grpSpPr bwMode="auto">
            <a:xfrm>
              <a:off x="4800" y="1680"/>
              <a:ext cx="576" cy="240"/>
              <a:chOff x="4800" y="1680"/>
              <a:chExt cx="576" cy="240"/>
            </a:xfrm>
          </p:grpSpPr>
          <p:sp>
            <p:nvSpPr>
              <p:cNvPr id="51247" name="Line 49">
                <a:extLst>
                  <a:ext uri="{FF2B5EF4-FFF2-40B4-BE49-F238E27FC236}">
                    <a16:creationId xmlns:a16="http://schemas.microsoft.com/office/drawing/2014/main" id="{E5652F69-8B2C-4F7D-8B63-EE03E48BC027}"/>
                  </a:ext>
                </a:extLst>
              </p:cNvPr>
              <p:cNvSpPr>
                <a:spLocks noChangeShapeType="1"/>
              </p:cNvSpPr>
              <p:nvPr/>
            </p:nvSpPr>
            <p:spPr bwMode="auto">
              <a:xfrm>
                <a:off x="4800"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8" name="Line 50">
                <a:extLst>
                  <a:ext uri="{FF2B5EF4-FFF2-40B4-BE49-F238E27FC236}">
                    <a16:creationId xmlns:a16="http://schemas.microsoft.com/office/drawing/2014/main" id="{68E01B0A-A39D-4055-B4F9-9B16CC4EE1D6}"/>
                  </a:ext>
                </a:extLst>
              </p:cNvPr>
              <p:cNvSpPr>
                <a:spLocks noChangeShapeType="1"/>
              </p:cNvSpPr>
              <p:nvPr/>
            </p:nvSpPr>
            <p:spPr bwMode="auto">
              <a:xfrm>
                <a:off x="4800"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9" name="Line 51">
                <a:extLst>
                  <a:ext uri="{FF2B5EF4-FFF2-40B4-BE49-F238E27FC236}">
                    <a16:creationId xmlns:a16="http://schemas.microsoft.com/office/drawing/2014/main" id="{B03478A8-2472-4CAD-9806-386E92A90486}"/>
                  </a:ext>
                </a:extLst>
              </p:cNvPr>
              <p:cNvSpPr>
                <a:spLocks noChangeShapeType="1"/>
              </p:cNvSpPr>
              <p:nvPr/>
            </p:nvSpPr>
            <p:spPr bwMode="auto">
              <a:xfrm>
                <a:off x="5376"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1250" name="Rectangle 52">
              <a:extLst>
                <a:ext uri="{FF2B5EF4-FFF2-40B4-BE49-F238E27FC236}">
                  <a16:creationId xmlns:a16="http://schemas.microsoft.com/office/drawing/2014/main" id="{47985FF1-B1A6-4F69-A23D-FB052232619B}"/>
                </a:ext>
              </a:extLst>
            </p:cNvPr>
            <p:cNvSpPr>
              <a:spLocks noChangeArrowheads="1"/>
            </p:cNvSpPr>
            <p:nvPr/>
          </p:nvSpPr>
          <p:spPr bwMode="auto">
            <a:xfrm>
              <a:off x="4656" y="1920"/>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D    L   R</a:t>
              </a:r>
            </a:p>
          </p:txBody>
        </p:sp>
        <p:sp>
          <p:nvSpPr>
            <p:cNvPr id="51251" name="Line 53">
              <a:extLst>
                <a:ext uri="{FF2B5EF4-FFF2-40B4-BE49-F238E27FC236}">
                  <a16:creationId xmlns:a16="http://schemas.microsoft.com/office/drawing/2014/main" id="{1463E50C-9AFF-4E36-82F4-DC2B0D75B5E8}"/>
                </a:ext>
              </a:extLst>
            </p:cNvPr>
            <p:cNvSpPr>
              <a:spLocks noChangeShapeType="1"/>
            </p:cNvSpPr>
            <p:nvPr/>
          </p:nvSpPr>
          <p:spPr bwMode="auto">
            <a:xfrm>
              <a:off x="5040" y="1152"/>
              <a:ext cx="0" cy="528"/>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2239" name="Group 54">
            <a:extLst>
              <a:ext uri="{FF2B5EF4-FFF2-40B4-BE49-F238E27FC236}">
                <a16:creationId xmlns:a16="http://schemas.microsoft.com/office/drawing/2014/main" id="{A2E9DF03-B142-2A49-88F1-0846E0CA832D}"/>
              </a:ext>
            </a:extLst>
          </p:cNvPr>
          <p:cNvGrpSpPr>
            <a:grpSpLocks/>
          </p:cNvGrpSpPr>
          <p:nvPr/>
        </p:nvGrpSpPr>
        <p:grpSpPr bwMode="auto">
          <a:xfrm>
            <a:off x="633413" y="4159250"/>
            <a:ext cx="3060700" cy="2362200"/>
            <a:chOff x="492" y="384"/>
            <a:chExt cx="1928" cy="1488"/>
          </a:xfrm>
        </p:grpSpPr>
        <p:sp>
          <p:nvSpPr>
            <p:cNvPr id="51253" name="Oval 55">
              <a:extLst>
                <a:ext uri="{FF2B5EF4-FFF2-40B4-BE49-F238E27FC236}">
                  <a16:creationId xmlns:a16="http://schemas.microsoft.com/office/drawing/2014/main" id="{737DA8BF-C011-4CA7-BEA4-B6281C68A8C0}"/>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sp>
          <p:nvSpPr>
            <p:cNvPr id="51254" name="Oval 56">
              <a:extLst>
                <a:ext uri="{FF2B5EF4-FFF2-40B4-BE49-F238E27FC236}">
                  <a16:creationId xmlns:a16="http://schemas.microsoft.com/office/drawing/2014/main" id="{574831F8-CC8B-48D0-9370-567BA4497105}"/>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51255" name="Oval 57">
              <a:extLst>
                <a:ext uri="{FF2B5EF4-FFF2-40B4-BE49-F238E27FC236}">
                  <a16:creationId xmlns:a16="http://schemas.microsoft.com/office/drawing/2014/main" id="{F045A770-F6FA-4678-9732-12B5AD64E115}"/>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sp>
          <p:nvSpPr>
            <p:cNvPr id="51256" name="Oval 58">
              <a:extLst>
                <a:ext uri="{FF2B5EF4-FFF2-40B4-BE49-F238E27FC236}">
                  <a16:creationId xmlns:a16="http://schemas.microsoft.com/office/drawing/2014/main" id="{2606062B-3D10-4253-B5D4-7E8AE59BF2A6}"/>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sp>
          <p:nvSpPr>
            <p:cNvPr id="51257" name="Line 59">
              <a:extLst>
                <a:ext uri="{FF2B5EF4-FFF2-40B4-BE49-F238E27FC236}">
                  <a16:creationId xmlns:a16="http://schemas.microsoft.com/office/drawing/2014/main" id="{F2212948-F02B-46C4-A723-454BAFE8BE2F}"/>
                </a:ext>
              </a:extLst>
            </p:cNvPr>
            <p:cNvSpPr>
              <a:spLocks noChangeShapeType="1"/>
            </p:cNvSpPr>
            <p:nvPr/>
          </p:nvSpPr>
          <p:spPr bwMode="auto">
            <a:xfrm flipH="1">
              <a:off x="780" y="720"/>
              <a:ext cx="48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8" name="Line 60">
              <a:extLst>
                <a:ext uri="{FF2B5EF4-FFF2-40B4-BE49-F238E27FC236}">
                  <a16:creationId xmlns:a16="http://schemas.microsoft.com/office/drawing/2014/main" id="{94FD3FEE-19B6-41A5-8F8E-2EECA54AA4AE}"/>
                </a:ext>
              </a:extLst>
            </p:cNvPr>
            <p:cNvSpPr>
              <a:spLocks noChangeShapeType="1"/>
            </p:cNvSpPr>
            <p:nvPr/>
          </p:nvSpPr>
          <p:spPr bwMode="auto">
            <a:xfrm>
              <a:off x="1548" y="720"/>
              <a:ext cx="576" cy="38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9" name="Line 61">
              <a:extLst>
                <a:ext uri="{FF2B5EF4-FFF2-40B4-BE49-F238E27FC236}">
                  <a16:creationId xmlns:a16="http://schemas.microsoft.com/office/drawing/2014/main" id="{797F8001-2566-43CD-9D55-7FBC7D149708}"/>
                </a:ext>
              </a:extLst>
            </p:cNvPr>
            <p:cNvSpPr>
              <a:spLocks noChangeShapeType="1"/>
            </p:cNvSpPr>
            <p:nvPr/>
          </p:nvSpPr>
          <p:spPr bwMode="auto">
            <a:xfrm>
              <a:off x="876" y="1392"/>
              <a:ext cx="336" cy="19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09374" name="Text Box 62">
            <a:extLst>
              <a:ext uri="{FF2B5EF4-FFF2-40B4-BE49-F238E27FC236}">
                <a16:creationId xmlns:a16="http://schemas.microsoft.com/office/drawing/2014/main" id="{05F9C30F-DE62-42FD-A30B-AB9C72854E24}"/>
              </a:ext>
            </a:extLst>
          </p:cNvPr>
          <p:cNvSpPr txBox="1">
            <a:spLocks noChangeArrowheads="1"/>
          </p:cNvSpPr>
          <p:nvPr/>
        </p:nvSpPr>
        <p:spPr bwMode="auto">
          <a:xfrm>
            <a:off x="4144963" y="5889625"/>
            <a:ext cx="4746625" cy="519113"/>
          </a:xfrm>
          <a:prstGeom prst="rect">
            <a:avLst/>
          </a:prstGeom>
          <a:no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lang="zh-CN" altLang="en-US" b="0">
                <a:solidFill>
                  <a:schemeClr val="hlink"/>
                </a:solidFill>
                <a:ea typeface="微软雅黑" panose="020B0503020204020204" pitchFamily="34" charset="-122"/>
                <a:sym typeface="+mn-lt"/>
              </a:rPr>
              <a:t>先序遍历序列：</a:t>
            </a:r>
            <a:r>
              <a:rPr lang="en-US" altLang="zh-CN" b="0">
                <a:solidFill>
                  <a:schemeClr val="hlink"/>
                </a:solidFill>
                <a:ea typeface="微软雅黑" panose="020B0503020204020204" pitchFamily="34" charset="-122"/>
                <a:sym typeface="+mn-lt"/>
              </a:rPr>
              <a:t>A  B  D  C</a:t>
            </a:r>
          </a:p>
        </p:txBody>
      </p:sp>
      <p:sp>
        <p:nvSpPr>
          <p:cNvPr id="51261" name="Rectangle 63">
            <a:extLst>
              <a:ext uri="{FF2B5EF4-FFF2-40B4-BE49-F238E27FC236}">
                <a16:creationId xmlns:a16="http://schemas.microsoft.com/office/drawing/2014/main" id="{15228F41-6CE9-48D3-88FD-287A5B90CE53}"/>
              </a:ext>
            </a:extLst>
          </p:cNvPr>
          <p:cNvSpPr>
            <a:spLocks noChangeArrowheads="1"/>
          </p:cNvSpPr>
          <p:nvPr/>
        </p:nvSpPr>
        <p:spPr bwMode="auto">
          <a:xfrm>
            <a:off x="188913" y="1238250"/>
            <a:ext cx="4356100" cy="25781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30000"/>
              </a:lnSpc>
              <a:spcBef>
                <a:spcPct val="20000"/>
              </a:spcBef>
              <a:buFont typeface="Arial" panose="020B0604020202020204" pitchFamily="34" charset="0"/>
              <a:buNone/>
            </a:pPr>
            <a:r>
              <a:rPr lang="zh-CN" altLang="en-US" sz="2400" b="0">
                <a:ea typeface="微软雅黑" panose="020B0503020204020204" pitchFamily="34" charset="-122"/>
                <a:sym typeface="+mn-lt"/>
              </a:rPr>
              <a:t>若二叉树为空，则空操作</a:t>
            </a:r>
          </a:p>
          <a:p>
            <a:pPr>
              <a:lnSpc>
                <a:spcPct val="130000"/>
              </a:lnSpc>
              <a:spcBef>
                <a:spcPct val="20000"/>
              </a:spcBef>
              <a:buFont typeface="Arial" panose="020B0604020202020204" pitchFamily="34" charset="0"/>
              <a:buNone/>
            </a:pPr>
            <a:r>
              <a:rPr lang="zh-CN" altLang="en-US" sz="2400" b="0">
                <a:solidFill>
                  <a:srgbClr val="FF0000"/>
                </a:solidFill>
                <a:ea typeface="微软雅黑" panose="020B0503020204020204" pitchFamily="34" charset="-122"/>
                <a:sym typeface="+mn-lt"/>
              </a:rPr>
              <a:t>否则</a:t>
            </a:r>
            <a:br>
              <a:rPr lang="zh-CN" altLang="en-US" sz="2400" b="0">
                <a:ea typeface="微软雅黑" panose="020B0503020204020204" pitchFamily="34" charset="-122"/>
                <a:sym typeface="+mn-lt"/>
              </a:rPr>
            </a:br>
            <a:r>
              <a:rPr lang="zh-CN" altLang="en-US" sz="2400" b="0">
                <a:ea typeface="微软雅黑" panose="020B0503020204020204" pitchFamily="34" charset="-122"/>
                <a:sym typeface="+mn-lt"/>
              </a:rPr>
              <a:t>访问根结点 </a:t>
            </a:r>
            <a:r>
              <a:rPr lang="en-US" altLang="zh-CN" sz="2400" b="0">
                <a:ea typeface="微软雅黑" panose="020B0503020204020204" pitchFamily="34" charset="-122"/>
                <a:sym typeface="+mn-lt"/>
              </a:rPr>
              <a:t>(D)</a:t>
            </a:r>
            <a:br>
              <a:rPr lang="en-US" altLang="zh-CN" sz="2400" b="0">
                <a:ea typeface="微软雅黑" panose="020B0503020204020204" pitchFamily="34" charset="-122"/>
                <a:sym typeface="+mn-lt"/>
              </a:rPr>
            </a:br>
            <a:r>
              <a:rPr lang="zh-CN" altLang="en-US" sz="2400" b="0">
                <a:ea typeface="微软雅黑" panose="020B0503020204020204" pitchFamily="34" charset="-122"/>
                <a:sym typeface="+mn-lt"/>
              </a:rPr>
              <a:t>前序遍历左子树 </a:t>
            </a:r>
            <a:r>
              <a:rPr lang="en-US" altLang="zh-CN" sz="2400" b="0">
                <a:ea typeface="微软雅黑" panose="020B0503020204020204" pitchFamily="34" charset="-122"/>
                <a:sym typeface="+mn-lt"/>
              </a:rPr>
              <a:t>(L)</a:t>
            </a:r>
            <a:br>
              <a:rPr lang="en-US" altLang="zh-CN" sz="2400" b="0">
                <a:ea typeface="微软雅黑" panose="020B0503020204020204" pitchFamily="34" charset="-122"/>
                <a:sym typeface="+mn-lt"/>
              </a:rPr>
            </a:br>
            <a:r>
              <a:rPr lang="zh-CN" altLang="en-US" sz="2400" b="0">
                <a:ea typeface="微软雅黑" panose="020B0503020204020204" pitchFamily="34" charset="-122"/>
                <a:sym typeface="+mn-lt"/>
              </a:rPr>
              <a:t>前序遍历右子树 </a:t>
            </a:r>
            <a:r>
              <a:rPr lang="en-US" altLang="zh-CN" sz="2400" b="0">
                <a:ea typeface="微软雅黑" panose="020B0503020204020204" pitchFamily="34" charset="-122"/>
                <a:sym typeface="+mn-lt"/>
              </a:rPr>
              <a:t>(R)</a:t>
            </a:r>
          </a:p>
        </p:txBody>
      </p:sp>
      <p:sp>
        <p:nvSpPr>
          <p:cNvPr id="909377" name="Rectangle 65">
            <a:extLst>
              <a:ext uri="{FF2B5EF4-FFF2-40B4-BE49-F238E27FC236}">
                <a16:creationId xmlns:a16="http://schemas.microsoft.com/office/drawing/2014/main" id="{E4D4496E-1291-4EB1-81C3-482093793EB1}"/>
              </a:ext>
            </a:extLst>
          </p:cNvPr>
          <p:cNvSpPr>
            <a:spLocks noChangeArrowheads="1"/>
          </p:cNvSpPr>
          <p:nvPr/>
        </p:nvSpPr>
        <p:spPr bwMode="auto">
          <a:xfrm>
            <a:off x="798513" y="190500"/>
            <a:ext cx="58832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遍历的算法实现－先序遍历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09316"/>
                                        </p:tgtEl>
                                        <p:attrNameLst>
                                          <p:attrName>style.visibility</p:attrName>
                                        </p:attrNameLst>
                                      </p:cBhvr>
                                      <p:to>
                                        <p:strVal val="visible"/>
                                      </p:to>
                                    </p:set>
                                    <p:animEffect transition="in" filter="dissolve">
                                      <p:cBhvr>
                                        <p:cTn id="7" dur="500"/>
                                        <p:tgtEl>
                                          <p:spTgt spid="9093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ppt_h/2"/>
                                          </p:val>
                                        </p:tav>
                                        <p:tav tm="100000">
                                          <p:val>
                                            <p:strVal val="#ppt_y"/>
                                          </p:val>
                                        </p:tav>
                                      </p:tavLst>
                                    </p:anim>
                                    <p:anim calcmode="lin" valueType="num">
                                      <p:cBhvr>
                                        <p:cTn id="14" dur="500" fill="hold"/>
                                        <p:tgtEl>
                                          <p:spTgt spid="2"/>
                                        </p:tgtEl>
                                        <p:attrNameLst>
                                          <p:attrName>ppt_w</p:attrName>
                                        </p:attrNameLst>
                                      </p:cBhvr>
                                      <p:tavLst>
                                        <p:tav tm="0">
                                          <p:val>
                                            <p:strVal val="#ppt_w"/>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
                                          </p:val>
                                        </p:tav>
                                        <p:tav tm="100000">
                                          <p:val>
                                            <p:strVal val="#ppt_x"/>
                                          </p:val>
                                        </p:tav>
                                      </p:tavLst>
                                    </p:anim>
                                    <p:anim calcmode="lin" valueType="num">
                                      <p:cBhvr>
                                        <p:cTn id="21" dur="500" fill="hold"/>
                                        <p:tgtEl>
                                          <p:spTgt spid="3"/>
                                        </p:tgtEl>
                                        <p:attrNameLst>
                                          <p:attrName>ppt_y</p:attrName>
                                        </p:attrNameLst>
                                      </p:cBhvr>
                                      <p:tavLst>
                                        <p:tav tm="0">
                                          <p:val>
                                            <p:strVal val="#ppt_y-#ppt_h/2"/>
                                          </p:val>
                                        </p:tav>
                                        <p:tav tm="100000">
                                          <p:val>
                                            <p:strVal val="#ppt_y"/>
                                          </p:val>
                                        </p:tav>
                                      </p:tavLst>
                                    </p:anim>
                                    <p:anim calcmode="lin" valueType="num">
                                      <p:cBhvr>
                                        <p:cTn id="22" dur="500" fill="hold"/>
                                        <p:tgtEl>
                                          <p:spTgt spid="3"/>
                                        </p:tgtEl>
                                        <p:attrNameLst>
                                          <p:attrName>ppt_w</p:attrName>
                                        </p:attrNameLst>
                                      </p:cBhvr>
                                      <p:tavLst>
                                        <p:tav tm="0">
                                          <p:val>
                                            <p:strVal val="#ppt_w"/>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ppt_x</p:attrName>
                                        </p:attrNameLst>
                                      </p:cBhvr>
                                      <p:tavLst>
                                        <p:tav tm="0">
                                          <p:val>
                                            <p:strVal val="#ppt_x"/>
                                          </p:val>
                                        </p:tav>
                                        <p:tav tm="100000">
                                          <p:val>
                                            <p:strVal val="#ppt_x"/>
                                          </p:val>
                                        </p:tav>
                                      </p:tavLst>
                                    </p:anim>
                                    <p:anim calcmode="lin" valueType="num">
                                      <p:cBhvr>
                                        <p:cTn id="29" dur="500" fill="hold"/>
                                        <p:tgtEl>
                                          <p:spTgt spid="8"/>
                                        </p:tgtEl>
                                        <p:attrNameLst>
                                          <p:attrName>ppt_y</p:attrName>
                                        </p:attrNameLst>
                                      </p:cBhvr>
                                      <p:tavLst>
                                        <p:tav tm="0">
                                          <p:val>
                                            <p:strVal val="#ppt_y-#ppt_h/2"/>
                                          </p:val>
                                        </p:tav>
                                        <p:tav tm="100000">
                                          <p:val>
                                            <p:strVal val="#ppt_y"/>
                                          </p:val>
                                        </p:tav>
                                      </p:tavLst>
                                    </p:anim>
                                    <p:anim calcmode="lin" valueType="num">
                                      <p:cBhvr>
                                        <p:cTn id="30" dur="500" fill="hold"/>
                                        <p:tgtEl>
                                          <p:spTgt spid="8"/>
                                        </p:tgtEl>
                                        <p:attrNameLst>
                                          <p:attrName>ppt_w</p:attrName>
                                        </p:attrNameLst>
                                      </p:cBhvr>
                                      <p:tavLst>
                                        <p:tav tm="0">
                                          <p:val>
                                            <p:strVal val="#ppt_w"/>
                                          </p:val>
                                        </p:tav>
                                        <p:tav tm="100000">
                                          <p:val>
                                            <p:strVal val="#ppt_w"/>
                                          </p:val>
                                        </p:tav>
                                      </p:tavLst>
                                    </p:anim>
                                    <p:anim calcmode="lin" valueType="num">
                                      <p:cBhvr>
                                        <p:cTn id="31"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ppt_x</p:attrName>
                                        </p:attrNameLst>
                                      </p:cBhvr>
                                      <p:tavLst>
                                        <p:tav tm="0">
                                          <p:val>
                                            <p:strVal val="#ppt_x"/>
                                          </p:val>
                                        </p:tav>
                                        <p:tav tm="100000">
                                          <p:val>
                                            <p:strVal val="#ppt_x"/>
                                          </p:val>
                                        </p:tav>
                                      </p:tavLst>
                                    </p:anim>
                                    <p:anim calcmode="lin" valueType="num">
                                      <p:cBhvr>
                                        <p:cTn id="37" dur="500" fill="hold"/>
                                        <p:tgtEl>
                                          <p:spTgt spid="7"/>
                                        </p:tgtEl>
                                        <p:attrNameLst>
                                          <p:attrName>ppt_y</p:attrName>
                                        </p:attrNameLst>
                                      </p:cBhvr>
                                      <p:tavLst>
                                        <p:tav tm="0">
                                          <p:val>
                                            <p:strVal val="#ppt_y-#ppt_h/2"/>
                                          </p:val>
                                        </p:tav>
                                        <p:tav tm="100000">
                                          <p:val>
                                            <p:strVal val="#ppt_y"/>
                                          </p:val>
                                        </p:tav>
                                      </p:tavLst>
                                    </p:anim>
                                    <p:anim calcmode="lin" valueType="num">
                                      <p:cBhvr>
                                        <p:cTn id="38" dur="500" fill="hold"/>
                                        <p:tgtEl>
                                          <p:spTgt spid="7"/>
                                        </p:tgtEl>
                                        <p:attrNameLst>
                                          <p:attrName>ppt_w</p:attrName>
                                        </p:attrNameLst>
                                      </p:cBhvr>
                                      <p:tavLst>
                                        <p:tav tm="0">
                                          <p:val>
                                            <p:strVal val="#ppt_w"/>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1"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p:cTn id="44" dur="500" fill="hold"/>
                                        <p:tgtEl>
                                          <p:spTgt spid="5"/>
                                        </p:tgtEl>
                                        <p:attrNameLst>
                                          <p:attrName>ppt_x</p:attrName>
                                        </p:attrNameLst>
                                      </p:cBhvr>
                                      <p:tavLst>
                                        <p:tav tm="0">
                                          <p:val>
                                            <p:strVal val="#ppt_x"/>
                                          </p:val>
                                        </p:tav>
                                        <p:tav tm="100000">
                                          <p:val>
                                            <p:strVal val="#ppt_x"/>
                                          </p:val>
                                        </p:tav>
                                      </p:tavLst>
                                    </p:anim>
                                    <p:anim calcmode="lin" valueType="num">
                                      <p:cBhvr>
                                        <p:cTn id="45" dur="500" fill="hold"/>
                                        <p:tgtEl>
                                          <p:spTgt spid="5"/>
                                        </p:tgtEl>
                                        <p:attrNameLst>
                                          <p:attrName>ppt_y</p:attrName>
                                        </p:attrNameLst>
                                      </p:cBhvr>
                                      <p:tavLst>
                                        <p:tav tm="0">
                                          <p:val>
                                            <p:strVal val="#ppt_y-#ppt_h/2"/>
                                          </p:val>
                                        </p:tav>
                                        <p:tav tm="100000">
                                          <p:val>
                                            <p:strVal val="#ppt_y"/>
                                          </p:val>
                                        </p:tav>
                                      </p:tavLst>
                                    </p:anim>
                                    <p:anim calcmode="lin" valueType="num">
                                      <p:cBhvr>
                                        <p:cTn id="46" dur="500" fill="hold"/>
                                        <p:tgtEl>
                                          <p:spTgt spid="5"/>
                                        </p:tgtEl>
                                        <p:attrNameLst>
                                          <p:attrName>ppt_w</p:attrName>
                                        </p:attrNameLst>
                                      </p:cBhvr>
                                      <p:tavLst>
                                        <p:tav tm="0">
                                          <p:val>
                                            <p:strVal val="#ppt_w"/>
                                          </p:val>
                                        </p:tav>
                                        <p:tav tm="100000">
                                          <p:val>
                                            <p:strVal val="#ppt_w"/>
                                          </p:val>
                                        </p:tav>
                                      </p:tavLst>
                                    </p:anim>
                                    <p:anim calcmode="lin" valueType="num">
                                      <p:cBhvr>
                                        <p:cTn id="47"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1"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ppt_x</p:attrName>
                                        </p:attrNameLst>
                                      </p:cBhvr>
                                      <p:tavLst>
                                        <p:tav tm="0">
                                          <p:val>
                                            <p:strVal val="#ppt_x"/>
                                          </p:val>
                                        </p:tav>
                                        <p:tav tm="100000">
                                          <p:val>
                                            <p:strVal val="#ppt_x"/>
                                          </p:val>
                                        </p:tav>
                                      </p:tavLst>
                                    </p:anim>
                                    <p:anim calcmode="lin" valueType="num">
                                      <p:cBhvr>
                                        <p:cTn id="53" dur="500" fill="hold"/>
                                        <p:tgtEl>
                                          <p:spTgt spid="11"/>
                                        </p:tgtEl>
                                        <p:attrNameLst>
                                          <p:attrName>ppt_y</p:attrName>
                                        </p:attrNameLst>
                                      </p:cBhvr>
                                      <p:tavLst>
                                        <p:tav tm="0">
                                          <p:val>
                                            <p:strVal val="#ppt_y-#ppt_h/2"/>
                                          </p:val>
                                        </p:tav>
                                        <p:tav tm="100000">
                                          <p:val>
                                            <p:strVal val="#ppt_y"/>
                                          </p:val>
                                        </p:tav>
                                      </p:tavLst>
                                    </p:anim>
                                    <p:anim calcmode="lin" valueType="num">
                                      <p:cBhvr>
                                        <p:cTn id="54" dur="500" fill="hold"/>
                                        <p:tgtEl>
                                          <p:spTgt spid="11"/>
                                        </p:tgtEl>
                                        <p:attrNameLst>
                                          <p:attrName>ppt_w</p:attrName>
                                        </p:attrNameLst>
                                      </p:cBhvr>
                                      <p:tavLst>
                                        <p:tav tm="0">
                                          <p:val>
                                            <p:strVal val="#ppt_w"/>
                                          </p:val>
                                        </p:tav>
                                        <p:tav tm="100000">
                                          <p:val>
                                            <p:strVal val="#ppt_w"/>
                                          </p:val>
                                        </p:tav>
                                      </p:tavLst>
                                    </p:anim>
                                    <p:anim calcmode="lin" valueType="num">
                                      <p:cBhvr>
                                        <p:cTn id="55"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7" presetClass="entr" presetSubtype="1"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p:cTn id="60" dur="500" fill="hold"/>
                                        <p:tgtEl>
                                          <p:spTgt spid="10"/>
                                        </p:tgtEl>
                                        <p:attrNameLst>
                                          <p:attrName>ppt_x</p:attrName>
                                        </p:attrNameLst>
                                      </p:cBhvr>
                                      <p:tavLst>
                                        <p:tav tm="0">
                                          <p:val>
                                            <p:strVal val="#ppt_x"/>
                                          </p:val>
                                        </p:tav>
                                        <p:tav tm="100000">
                                          <p:val>
                                            <p:strVal val="#ppt_x"/>
                                          </p:val>
                                        </p:tav>
                                      </p:tavLst>
                                    </p:anim>
                                    <p:anim calcmode="lin" valueType="num">
                                      <p:cBhvr>
                                        <p:cTn id="61" dur="500" fill="hold"/>
                                        <p:tgtEl>
                                          <p:spTgt spid="10"/>
                                        </p:tgtEl>
                                        <p:attrNameLst>
                                          <p:attrName>ppt_y</p:attrName>
                                        </p:attrNameLst>
                                      </p:cBhvr>
                                      <p:tavLst>
                                        <p:tav tm="0">
                                          <p:val>
                                            <p:strVal val="#ppt_y-#ppt_h/2"/>
                                          </p:val>
                                        </p:tav>
                                        <p:tav tm="100000">
                                          <p:val>
                                            <p:strVal val="#ppt_y"/>
                                          </p:val>
                                        </p:tav>
                                      </p:tavLst>
                                    </p:anim>
                                    <p:anim calcmode="lin" valueType="num">
                                      <p:cBhvr>
                                        <p:cTn id="62" dur="500" fill="hold"/>
                                        <p:tgtEl>
                                          <p:spTgt spid="10"/>
                                        </p:tgtEl>
                                        <p:attrNameLst>
                                          <p:attrName>ppt_w</p:attrName>
                                        </p:attrNameLst>
                                      </p:cBhvr>
                                      <p:tavLst>
                                        <p:tav tm="0">
                                          <p:val>
                                            <p:strVal val="#ppt_w"/>
                                          </p:val>
                                        </p:tav>
                                        <p:tav tm="100000">
                                          <p:val>
                                            <p:strVal val="#ppt_w"/>
                                          </p:val>
                                        </p:tav>
                                      </p:tavLst>
                                    </p:anim>
                                    <p:anim calcmode="lin" valueType="num">
                                      <p:cBhvr>
                                        <p:cTn id="63"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7" presetClass="entr" presetSubtype="1"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500" fill="hold"/>
                                        <p:tgtEl>
                                          <p:spTgt spid="9"/>
                                        </p:tgtEl>
                                        <p:attrNameLst>
                                          <p:attrName>ppt_x</p:attrName>
                                        </p:attrNameLst>
                                      </p:cBhvr>
                                      <p:tavLst>
                                        <p:tav tm="0">
                                          <p:val>
                                            <p:strVal val="#ppt_x"/>
                                          </p:val>
                                        </p:tav>
                                        <p:tav tm="100000">
                                          <p:val>
                                            <p:strVal val="#ppt_x"/>
                                          </p:val>
                                        </p:tav>
                                      </p:tavLst>
                                    </p:anim>
                                    <p:anim calcmode="lin" valueType="num">
                                      <p:cBhvr>
                                        <p:cTn id="69" dur="500" fill="hold"/>
                                        <p:tgtEl>
                                          <p:spTgt spid="9"/>
                                        </p:tgtEl>
                                        <p:attrNameLst>
                                          <p:attrName>ppt_y</p:attrName>
                                        </p:attrNameLst>
                                      </p:cBhvr>
                                      <p:tavLst>
                                        <p:tav tm="0">
                                          <p:val>
                                            <p:strVal val="#ppt_y-#ppt_h/2"/>
                                          </p:val>
                                        </p:tav>
                                        <p:tav tm="100000">
                                          <p:val>
                                            <p:strVal val="#ppt_y"/>
                                          </p:val>
                                        </p:tav>
                                      </p:tavLst>
                                    </p:anim>
                                    <p:anim calcmode="lin" valueType="num">
                                      <p:cBhvr>
                                        <p:cTn id="70" dur="500" fill="hold"/>
                                        <p:tgtEl>
                                          <p:spTgt spid="9"/>
                                        </p:tgtEl>
                                        <p:attrNameLst>
                                          <p:attrName>ppt_w</p:attrName>
                                        </p:attrNameLst>
                                      </p:cBhvr>
                                      <p:tavLst>
                                        <p:tav tm="0">
                                          <p:val>
                                            <p:strVal val="#ppt_w"/>
                                          </p:val>
                                        </p:tav>
                                        <p:tav tm="100000">
                                          <p:val>
                                            <p:strVal val="#ppt_w"/>
                                          </p:val>
                                        </p:tav>
                                      </p:tavLst>
                                    </p:anim>
                                    <p:anim calcmode="lin" valueType="num">
                                      <p:cBhvr>
                                        <p:cTn id="71"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17" presetClass="entr" presetSubtype="1" fill="hold" nodeType="clickEffect">
                                  <p:stCondLst>
                                    <p:cond delay="0"/>
                                  </p:stCondLst>
                                  <p:childTnLst>
                                    <p:set>
                                      <p:cBhvr>
                                        <p:cTn id="75" dur="1" fill="hold">
                                          <p:stCondLst>
                                            <p:cond delay="0"/>
                                          </p:stCondLst>
                                        </p:cTn>
                                        <p:tgtEl>
                                          <p:spTgt spid="15"/>
                                        </p:tgtEl>
                                        <p:attrNameLst>
                                          <p:attrName>style.visibility</p:attrName>
                                        </p:attrNameLst>
                                      </p:cBhvr>
                                      <p:to>
                                        <p:strVal val="visible"/>
                                      </p:to>
                                    </p:set>
                                    <p:anim calcmode="lin" valueType="num">
                                      <p:cBhvr>
                                        <p:cTn id="76" dur="500" fill="hold"/>
                                        <p:tgtEl>
                                          <p:spTgt spid="15"/>
                                        </p:tgtEl>
                                        <p:attrNameLst>
                                          <p:attrName>ppt_x</p:attrName>
                                        </p:attrNameLst>
                                      </p:cBhvr>
                                      <p:tavLst>
                                        <p:tav tm="0">
                                          <p:val>
                                            <p:strVal val="#ppt_x"/>
                                          </p:val>
                                        </p:tav>
                                        <p:tav tm="100000">
                                          <p:val>
                                            <p:strVal val="#ppt_x"/>
                                          </p:val>
                                        </p:tav>
                                      </p:tavLst>
                                    </p:anim>
                                    <p:anim calcmode="lin" valueType="num">
                                      <p:cBhvr>
                                        <p:cTn id="77" dur="500" fill="hold"/>
                                        <p:tgtEl>
                                          <p:spTgt spid="15"/>
                                        </p:tgtEl>
                                        <p:attrNameLst>
                                          <p:attrName>ppt_y</p:attrName>
                                        </p:attrNameLst>
                                      </p:cBhvr>
                                      <p:tavLst>
                                        <p:tav tm="0">
                                          <p:val>
                                            <p:strVal val="#ppt_y-#ppt_h/2"/>
                                          </p:val>
                                        </p:tav>
                                        <p:tav tm="100000">
                                          <p:val>
                                            <p:strVal val="#ppt_y"/>
                                          </p:val>
                                        </p:tav>
                                      </p:tavLst>
                                    </p:anim>
                                    <p:anim calcmode="lin" valueType="num">
                                      <p:cBhvr>
                                        <p:cTn id="78" dur="500" fill="hold"/>
                                        <p:tgtEl>
                                          <p:spTgt spid="15"/>
                                        </p:tgtEl>
                                        <p:attrNameLst>
                                          <p:attrName>ppt_w</p:attrName>
                                        </p:attrNameLst>
                                      </p:cBhvr>
                                      <p:tavLst>
                                        <p:tav tm="0">
                                          <p:val>
                                            <p:strVal val="#ppt_w"/>
                                          </p:val>
                                        </p:tav>
                                        <p:tav tm="100000">
                                          <p:val>
                                            <p:strVal val="#ppt_w"/>
                                          </p:val>
                                        </p:tav>
                                      </p:tavLst>
                                    </p:anim>
                                    <p:anim calcmode="lin" valueType="num">
                                      <p:cBhvr>
                                        <p:cTn id="79"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7" presetClass="entr" presetSubtype="1" fill="hold" nodeType="clickEffect">
                                  <p:stCondLst>
                                    <p:cond delay="0"/>
                                  </p:stCondLst>
                                  <p:childTnLst>
                                    <p:set>
                                      <p:cBhvr>
                                        <p:cTn id="83" dur="1" fill="hold">
                                          <p:stCondLst>
                                            <p:cond delay="0"/>
                                          </p:stCondLst>
                                        </p:cTn>
                                        <p:tgtEl>
                                          <p:spTgt spid="14"/>
                                        </p:tgtEl>
                                        <p:attrNameLst>
                                          <p:attrName>style.visibility</p:attrName>
                                        </p:attrNameLst>
                                      </p:cBhvr>
                                      <p:to>
                                        <p:strVal val="visible"/>
                                      </p:to>
                                    </p:set>
                                    <p:anim calcmode="lin" valueType="num">
                                      <p:cBhvr>
                                        <p:cTn id="84" dur="500" fill="hold"/>
                                        <p:tgtEl>
                                          <p:spTgt spid="14"/>
                                        </p:tgtEl>
                                        <p:attrNameLst>
                                          <p:attrName>ppt_x</p:attrName>
                                        </p:attrNameLst>
                                      </p:cBhvr>
                                      <p:tavLst>
                                        <p:tav tm="0">
                                          <p:val>
                                            <p:strVal val="#ppt_x"/>
                                          </p:val>
                                        </p:tav>
                                        <p:tav tm="100000">
                                          <p:val>
                                            <p:strVal val="#ppt_x"/>
                                          </p:val>
                                        </p:tav>
                                      </p:tavLst>
                                    </p:anim>
                                    <p:anim calcmode="lin" valueType="num">
                                      <p:cBhvr>
                                        <p:cTn id="85" dur="500" fill="hold"/>
                                        <p:tgtEl>
                                          <p:spTgt spid="14"/>
                                        </p:tgtEl>
                                        <p:attrNameLst>
                                          <p:attrName>ppt_y</p:attrName>
                                        </p:attrNameLst>
                                      </p:cBhvr>
                                      <p:tavLst>
                                        <p:tav tm="0">
                                          <p:val>
                                            <p:strVal val="#ppt_y-#ppt_h/2"/>
                                          </p:val>
                                        </p:tav>
                                        <p:tav tm="100000">
                                          <p:val>
                                            <p:strVal val="#ppt_y"/>
                                          </p:val>
                                        </p:tav>
                                      </p:tavLst>
                                    </p:anim>
                                    <p:anim calcmode="lin" valueType="num">
                                      <p:cBhvr>
                                        <p:cTn id="86" dur="500" fill="hold"/>
                                        <p:tgtEl>
                                          <p:spTgt spid="14"/>
                                        </p:tgtEl>
                                        <p:attrNameLst>
                                          <p:attrName>ppt_w</p:attrName>
                                        </p:attrNameLst>
                                      </p:cBhvr>
                                      <p:tavLst>
                                        <p:tav tm="0">
                                          <p:val>
                                            <p:strVal val="#ppt_w"/>
                                          </p:val>
                                        </p:tav>
                                        <p:tav tm="100000">
                                          <p:val>
                                            <p:strVal val="#ppt_w"/>
                                          </p:val>
                                        </p:tav>
                                      </p:tavLst>
                                    </p:anim>
                                    <p:anim calcmode="lin" valueType="num">
                                      <p:cBhvr>
                                        <p:cTn id="87"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17" presetClass="entr" presetSubtype="1" fill="hold" nodeType="clickEffect">
                                  <p:stCondLst>
                                    <p:cond delay="0"/>
                                  </p:stCondLst>
                                  <p:childTnLst>
                                    <p:set>
                                      <p:cBhvr>
                                        <p:cTn id="91" dur="1" fill="hold">
                                          <p:stCondLst>
                                            <p:cond delay="0"/>
                                          </p:stCondLst>
                                        </p:cTn>
                                        <p:tgtEl>
                                          <p:spTgt spid="13"/>
                                        </p:tgtEl>
                                        <p:attrNameLst>
                                          <p:attrName>style.visibility</p:attrName>
                                        </p:attrNameLst>
                                      </p:cBhvr>
                                      <p:to>
                                        <p:strVal val="visible"/>
                                      </p:to>
                                    </p:set>
                                    <p:anim calcmode="lin" valueType="num">
                                      <p:cBhvr>
                                        <p:cTn id="92" dur="500" fill="hold"/>
                                        <p:tgtEl>
                                          <p:spTgt spid="13"/>
                                        </p:tgtEl>
                                        <p:attrNameLst>
                                          <p:attrName>ppt_x</p:attrName>
                                        </p:attrNameLst>
                                      </p:cBhvr>
                                      <p:tavLst>
                                        <p:tav tm="0">
                                          <p:val>
                                            <p:strVal val="#ppt_x"/>
                                          </p:val>
                                        </p:tav>
                                        <p:tav tm="100000">
                                          <p:val>
                                            <p:strVal val="#ppt_x"/>
                                          </p:val>
                                        </p:tav>
                                      </p:tavLst>
                                    </p:anim>
                                    <p:anim calcmode="lin" valueType="num">
                                      <p:cBhvr>
                                        <p:cTn id="93" dur="500" fill="hold"/>
                                        <p:tgtEl>
                                          <p:spTgt spid="13"/>
                                        </p:tgtEl>
                                        <p:attrNameLst>
                                          <p:attrName>ppt_y</p:attrName>
                                        </p:attrNameLst>
                                      </p:cBhvr>
                                      <p:tavLst>
                                        <p:tav tm="0">
                                          <p:val>
                                            <p:strVal val="#ppt_y-#ppt_h/2"/>
                                          </p:val>
                                        </p:tav>
                                        <p:tav tm="100000">
                                          <p:val>
                                            <p:strVal val="#ppt_y"/>
                                          </p:val>
                                        </p:tav>
                                      </p:tavLst>
                                    </p:anim>
                                    <p:anim calcmode="lin" valueType="num">
                                      <p:cBhvr>
                                        <p:cTn id="94" dur="500" fill="hold"/>
                                        <p:tgtEl>
                                          <p:spTgt spid="13"/>
                                        </p:tgtEl>
                                        <p:attrNameLst>
                                          <p:attrName>ppt_w</p:attrName>
                                        </p:attrNameLst>
                                      </p:cBhvr>
                                      <p:tavLst>
                                        <p:tav tm="0">
                                          <p:val>
                                            <p:strVal val="#ppt_w"/>
                                          </p:val>
                                        </p:tav>
                                        <p:tav tm="100000">
                                          <p:val>
                                            <p:strVal val="#ppt_w"/>
                                          </p:val>
                                        </p:tav>
                                      </p:tavLst>
                                    </p:anim>
                                    <p:anim calcmode="lin" valueType="num">
                                      <p:cBhvr>
                                        <p:cTn id="95"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17" presetClass="entr" presetSubtype="1" fill="hold" nodeType="clickEffect">
                                  <p:stCondLst>
                                    <p:cond delay="0"/>
                                  </p:stCondLst>
                                  <p:childTnLst>
                                    <p:set>
                                      <p:cBhvr>
                                        <p:cTn id="99" dur="1" fill="hold">
                                          <p:stCondLst>
                                            <p:cond delay="0"/>
                                          </p:stCondLst>
                                        </p:cTn>
                                        <p:tgtEl>
                                          <p:spTgt spid="12"/>
                                        </p:tgtEl>
                                        <p:attrNameLst>
                                          <p:attrName>style.visibility</p:attrName>
                                        </p:attrNameLst>
                                      </p:cBhvr>
                                      <p:to>
                                        <p:strVal val="visible"/>
                                      </p:to>
                                    </p:set>
                                    <p:anim calcmode="lin" valueType="num">
                                      <p:cBhvr>
                                        <p:cTn id="100" dur="500" fill="hold"/>
                                        <p:tgtEl>
                                          <p:spTgt spid="12"/>
                                        </p:tgtEl>
                                        <p:attrNameLst>
                                          <p:attrName>ppt_x</p:attrName>
                                        </p:attrNameLst>
                                      </p:cBhvr>
                                      <p:tavLst>
                                        <p:tav tm="0">
                                          <p:val>
                                            <p:strVal val="#ppt_x"/>
                                          </p:val>
                                        </p:tav>
                                        <p:tav tm="100000">
                                          <p:val>
                                            <p:strVal val="#ppt_x"/>
                                          </p:val>
                                        </p:tav>
                                      </p:tavLst>
                                    </p:anim>
                                    <p:anim calcmode="lin" valueType="num">
                                      <p:cBhvr>
                                        <p:cTn id="101" dur="500" fill="hold"/>
                                        <p:tgtEl>
                                          <p:spTgt spid="12"/>
                                        </p:tgtEl>
                                        <p:attrNameLst>
                                          <p:attrName>ppt_y</p:attrName>
                                        </p:attrNameLst>
                                      </p:cBhvr>
                                      <p:tavLst>
                                        <p:tav tm="0">
                                          <p:val>
                                            <p:strVal val="#ppt_y-#ppt_h/2"/>
                                          </p:val>
                                        </p:tav>
                                        <p:tav tm="100000">
                                          <p:val>
                                            <p:strVal val="#ppt_y"/>
                                          </p:val>
                                        </p:tav>
                                      </p:tavLst>
                                    </p:anim>
                                    <p:anim calcmode="lin" valueType="num">
                                      <p:cBhvr>
                                        <p:cTn id="102" dur="500" fill="hold"/>
                                        <p:tgtEl>
                                          <p:spTgt spid="12"/>
                                        </p:tgtEl>
                                        <p:attrNameLst>
                                          <p:attrName>ppt_w</p:attrName>
                                        </p:attrNameLst>
                                      </p:cBhvr>
                                      <p:tavLst>
                                        <p:tav tm="0">
                                          <p:val>
                                            <p:strVal val="#ppt_w"/>
                                          </p:val>
                                        </p:tav>
                                        <p:tav tm="100000">
                                          <p:val>
                                            <p:strVal val="#ppt_w"/>
                                          </p:val>
                                        </p:tav>
                                      </p:tavLst>
                                    </p:anim>
                                    <p:anim calcmode="lin" valueType="num">
                                      <p:cBhvr>
                                        <p:cTn id="103"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4" presetClass="entr" presetSubtype="32" fill="hold" grpId="0" nodeType="clickEffect">
                                  <p:stCondLst>
                                    <p:cond delay="0"/>
                                  </p:stCondLst>
                                  <p:childTnLst>
                                    <p:set>
                                      <p:cBhvr>
                                        <p:cTn id="107" dur="1" fill="hold">
                                          <p:stCondLst>
                                            <p:cond delay="0"/>
                                          </p:stCondLst>
                                        </p:cTn>
                                        <p:tgtEl>
                                          <p:spTgt spid="909374">
                                            <p:txEl>
                                              <p:pRg st="0" end="0"/>
                                            </p:txEl>
                                          </p:spTgt>
                                        </p:tgtEl>
                                        <p:attrNameLst>
                                          <p:attrName>style.visibility</p:attrName>
                                        </p:attrNameLst>
                                      </p:cBhvr>
                                      <p:to>
                                        <p:strVal val="visible"/>
                                      </p:to>
                                    </p:set>
                                    <p:animEffect transition="in" filter="box(out)">
                                      <p:cBhvr>
                                        <p:cTn id="108" dur="500"/>
                                        <p:tgtEl>
                                          <p:spTgt spid="9093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9316" grpId="0" animBg="1"/>
      <p:bldP spid="909374"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a:extLst>
              <a:ext uri="{FF2B5EF4-FFF2-40B4-BE49-F238E27FC236}">
                <a16:creationId xmlns:a16="http://schemas.microsoft.com/office/drawing/2014/main" id="{73C2042C-5312-CE4C-B31F-97D56DB0FF49}"/>
              </a:ext>
            </a:extLst>
          </p:cNvPr>
          <p:cNvGrpSpPr>
            <a:grpSpLocks/>
          </p:cNvGrpSpPr>
          <p:nvPr/>
        </p:nvGrpSpPr>
        <p:grpSpPr bwMode="auto">
          <a:xfrm>
            <a:off x="854075" y="3913188"/>
            <a:ext cx="4119563" cy="1563687"/>
            <a:chOff x="240" y="2069"/>
            <a:chExt cx="2595" cy="985"/>
          </a:xfrm>
        </p:grpSpPr>
        <p:sp>
          <p:nvSpPr>
            <p:cNvPr id="52227" name="Rectangle 9">
              <a:extLst>
                <a:ext uri="{FF2B5EF4-FFF2-40B4-BE49-F238E27FC236}">
                  <a16:creationId xmlns:a16="http://schemas.microsoft.com/office/drawing/2014/main" id="{0548D95E-692C-47F8-B92C-DE3FFF6B6778}"/>
                </a:ext>
              </a:extLst>
            </p:cNvPr>
            <p:cNvSpPr>
              <a:spLocks noChangeArrowheads="1"/>
            </p:cNvSpPr>
            <p:nvPr/>
          </p:nvSpPr>
          <p:spPr bwMode="auto">
            <a:xfrm>
              <a:off x="240" y="2069"/>
              <a:ext cx="259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TW" altLang="en-US" b="0">
                  <a:ea typeface="微软雅黑" panose="020B0503020204020204" pitchFamily="34" charset="-122"/>
                  <a:sym typeface="+mn-lt"/>
                </a:rPr>
                <a:t>则三种遍历算法可写出:</a:t>
              </a:r>
              <a:endParaRPr lang="en-US" altLang="zh-CN" b="0">
                <a:ea typeface="微软雅黑" panose="020B0503020204020204" pitchFamily="34" charset="-122"/>
                <a:sym typeface="+mn-lt"/>
              </a:endParaRPr>
            </a:p>
          </p:txBody>
        </p:sp>
        <p:sp>
          <p:nvSpPr>
            <p:cNvPr id="52228" name="AutoShape 12">
              <a:hlinkClick r:id="" action="ppaction://hlinkshowjump?jump=nextslide"/>
              <a:extLst>
                <a:ext uri="{FF2B5EF4-FFF2-40B4-BE49-F238E27FC236}">
                  <a16:creationId xmlns:a16="http://schemas.microsoft.com/office/drawing/2014/main" id="{D6117A41-680D-41AD-80F5-C197B2D8AB2B}"/>
                </a:ext>
              </a:extLst>
            </p:cNvPr>
            <p:cNvSpPr>
              <a:spLocks noChangeArrowheads="1"/>
            </p:cNvSpPr>
            <p:nvPr/>
          </p:nvSpPr>
          <p:spPr bwMode="auto">
            <a:xfrm>
              <a:off x="2083" y="2478"/>
              <a:ext cx="365" cy="576"/>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7774" name="Rectangle 14">
            <a:extLst>
              <a:ext uri="{FF2B5EF4-FFF2-40B4-BE49-F238E27FC236}">
                <a16:creationId xmlns:a16="http://schemas.microsoft.com/office/drawing/2014/main" id="{0050347D-96B9-4028-A691-6447FC314ECA}"/>
              </a:ext>
            </a:extLst>
          </p:cNvPr>
          <p:cNvSpPr>
            <a:spLocks noChangeArrowheads="1"/>
          </p:cNvSpPr>
          <p:nvPr/>
        </p:nvSpPr>
        <p:spPr bwMode="auto">
          <a:xfrm>
            <a:off x="854075" y="201613"/>
            <a:ext cx="82772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遍历的算法实现－－用递归形式格外简单！</a:t>
            </a:r>
          </a:p>
        </p:txBody>
      </p:sp>
      <p:sp>
        <p:nvSpPr>
          <p:cNvPr id="52230" name="Rectangle 15">
            <a:extLst>
              <a:ext uri="{FF2B5EF4-FFF2-40B4-BE49-F238E27FC236}">
                <a16:creationId xmlns:a16="http://schemas.microsoft.com/office/drawing/2014/main" id="{E49859DD-9EA6-431B-9520-7AA7E11A6835}"/>
              </a:ext>
            </a:extLst>
          </p:cNvPr>
          <p:cNvSpPr>
            <a:spLocks noChangeArrowheads="1"/>
          </p:cNvSpPr>
          <p:nvPr/>
        </p:nvSpPr>
        <p:spPr bwMode="auto">
          <a:xfrm>
            <a:off x="854075" y="2114550"/>
            <a:ext cx="7802563" cy="1722438"/>
          </a:xfrm>
          <a:prstGeom prst="roundRect">
            <a:avLst>
              <a:gd name="adj" fmla="val 8559"/>
            </a:avLst>
          </a:prstGeom>
          <a:solidFill>
            <a:srgbClr val="EBEBEB"/>
          </a:solidFill>
          <a:ln>
            <a:noFill/>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80000"/>
              </a:lnSpc>
              <a:spcBef>
                <a:spcPct val="50000"/>
              </a:spcBef>
              <a:buFont typeface="Arial" panose="020B0604020202020204" pitchFamily="34" charset="0"/>
              <a:buNone/>
            </a:pPr>
            <a:r>
              <a:rPr lang="en-US" altLang="zh-CN" b="0">
                <a:solidFill>
                  <a:srgbClr val="CC3300"/>
                </a:solidFill>
                <a:ea typeface="微软雅黑" panose="020B0503020204020204" pitchFamily="34" charset="-122"/>
                <a:sym typeface="+mn-lt"/>
              </a:rPr>
              <a:t>long Factorial ( long n ) {</a:t>
            </a:r>
          </a:p>
          <a:p>
            <a:pPr eaLnBrk="1" hangingPunct="1">
              <a:lnSpc>
                <a:spcPct val="80000"/>
              </a:lnSpc>
              <a:spcBef>
                <a:spcPct val="50000"/>
              </a:spcBef>
              <a:buFont typeface="Arial" panose="020B0604020202020204" pitchFamily="34" charset="0"/>
              <a:buNone/>
            </a:pPr>
            <a:r>
              <a:rPr lang="en-US" altLang="zh-CN" b="0">
                <a:solidFill>
                  <a:srgbClr val="CC3300"/>
                </a:solidFill>
                <a:ea typeface="微软雅黑" panose="020B0503020204020204" pitchFamily="34" charset="-122"/>
                <a:sym typeface="+mn-lt"/>
              </a:rPr>
              <a:t>    if ( n</a:t>
            </a:r>
            <a:r>
              <a:rPr lang="en-US" altLang="zh-CN" b="0" i="1">
                <a:solidFill>
                  <a:srgbClr val="CC3300"/>
                </a:solidFill>
                <a:ea typeface="微软雅黑" panose="020B0503020204020204" pitchFamily="34" charset="-122"/>
                <a:sym typeface="+mn-lt"/>
              </a:rPr>
              <a:t> ==</a:t>
            </a:r>
            <a:r>
              <a:rPr lang="en-US" altLang="zh-CN" b="0">
                <a:solidFill>
                  <a:srgbClr val="CC3300"/>
                </a:solidFill>
                <a:ea typeface="微软雅黑" panose="020B0503020204020204" pitchFamily="34" charset="-122"/>
                <a:sym typeface="+mn-lt"/>
              </a:rPr>
              <a:t> 0 ) return 1;</a:t>
            </a:r>
            <a:r>
              <a:rPr lang="en-US" altLang="zh-CN" b="0">
                <a:solidFill>
                  <a:schemeClr val="accent2"/>
                </a:solidFill>
                <a:ea typeface="微软雅黑" panose="020B0503020204020204" pitchFamily="34" charset="-122"/>
                <a:sym typeface="+mn-lt"/>
              </a:rPr>
              <a:t>//</a:t>
            </a:r>
            <a:r>
              <a:rPr lang="zh-CN" altLang="en-US" b="0">
                <a:solidFill>
                  <a:schemeClr val="accent2"/>
                </a:solidFill>
                <a:ea typeface="微软雅黑" panose="020B0503020204020204" pitchFamily="34" charset="-122"/>
                <a:sym typeface="+mn-lt"/>
              </a:rPr>
              <a:t>基本项</a:t>
            </a:r>
          </a:p>
          <a:p>
            <a:pPr eaLnBrk="1" hangingPunct="1">
              <a:lnSpc>
                <a:spcPct val="80000"/>
              </a:lnSpc>
              <a:spcBef>
                <a:spcPct val="50000"/>
              </a:spcBef>
              <a:buFont typeface="Arial" panose="020B0604020202020204" pitchFamily="34" charset="0"/>
              <a:buNone/>
            </a:pPr>
            <a:r>
              <a:rPr lang="zh-CN" altLang="en-US" b="0">
                <a:solidFill>
                  <a:srgbClr val="CC3300"/>
                </a:solidFill>
                <a:ea typeface="微软雅黑" panose="020B0503020204020204" pitchFamily="34" charset="-122"/>
                <a:sym typeface="+mn-lt"/>
              </a:rPr>
              <a:t>    </a:t>
            </a:r>
            <a:r>
              <a:rPr lang="en-US" altLang="zh-CN" b="0">
                <a:solidFill>
                  <a:srgbClr val="CC3300"/>
                </a:solidFill>
                <a:ea typeface="微软雅黑" panose="020B0503020204020204" pitchFamily="34" charset="-122"/>
                <a:sym typeface="+mn-lt"/>
              </a:rPr>
              <a:t>else return n * Factorial (n</a:t>
            </a:r>
            <a:r>
              <a:rPr lang="en-US" altLang="zh-CN" b="0" i="1">
                <a:solidFill>
                  <a:srgbClr val="CC3300"/>
                </a:solidFill>
                <a:ea typeface="微软雅黑" panose="020B0503020204020204" pitchFamily="34" charset="-122"/>
                <a:sym typeface="+mn-lt"/>
              </a:rPr>
              <a:t>-</a:t>
            </a:r>
            <a:r>
              <a:rPr lang="en-US" altLang="zh-CN" b="0">
                <a:solidFill>
                  <a:srgbClr val="CC3300"/>
                </a:solidFill>
                <a:ea typeface="微软雅黑" panose="020B0503020204020204" pitchFamily="34" charset="-122"/>
                <a:sym typeface="+mn-lt"/>
              </a:rPr>
              <a:t>1); </a:t>
            </a:r>
            <a:r>
              <a:rPr lang="en-US" altLang="zh-CN" b="0">
                <a:solidFill>
                  <a:schemeClr val="accent2"/>
                </a:solidFill>
                <a:ea typeface="微软雅黑" panose="020B0503020204020204" pitchFamily="34" charset="-122"/>
                <a:sym typeface="+mn-lt"/>
              </a:rPr>
              <a:t>//</a:t>
            </a:r>
            <a:r>
              <a:rPr lang="zh-CN" altLang="en-US" b="0">
                <a:solidFill>
                  <a:schemeClr val="accent2"/>
                </a:solidFill>
                <a:ea typeface="微软雅黑" panose="020B0503020204020204" pitchFamily="34" charset="-122"/>
                <a:sym typeface="+mn-lt"/>
              </a:rPr>
              <a:t>归纳项</a:t>
            </a:r>
            <a:r>
              <a:rPr lang="en-US" altLang="zh-CN" b="0">
                <a:solidFill>
                  <a:srgbClr val="CC3300"/>
                </a:solidFill>
                <a:ea typeface="微软雅黑" panose="020B0503020204020204" pitchFamily="34" charset="-122"/>
                <a:sym typeface="+mn-lt"/>
              </a:rPr>
              <a:t>}</a:t>
            </a:r>
          </a:p>
        </p:txBody>
      </p:sp>
      <p:sp>
        <p:nvSpPr>
          <p:cNvPr id="52231" name="Rectangle 16">
            <a:extLst>
              <a:ext uri="{FF2B5EF4-FFF2-40B4-BE49-F238E27FC236}">
                <a16:creationId xmlns:a16="http://schemas.microsoft.com/office/drawing/2014/main" id="{E0CCAA82-AA2F-4D72-9A72-2FDDABC882BF}"/>
              </a:ext>
            </a:extLst>
          </p:cNvPr>
          <p:cNvSpPr>
            <a:spLocks noChangeArrowheads="1"/>
          </p:cNvSpPr>
          <p:nvPr/>
        </p:nvSpPr>
        <p:spPr bwMode="auto">
          <a:xfrm>
            <a:off x="758825" y="1341438"/>
            <a:ext cx="11477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b="0">
                <a:ea typeface="微软雅黑" panose="020B0503020204020204" pitchFamily="34" charset="-122"/>
                <a:sym typeface="+mn-lt"/>
              </a:rPr>
              <a:t>回忆</a:t>
            </a:r>
            <a:r>
              <a:rPr lang="zh-TW" altLang="en-US" b="0">
                <a:ea typeface="微软雅黑" panose="020B0503020204020204" pitchFamily="34" charset="-122"/>
                <a:sym typeface="+mn-lt"/>
              </a:rPr>
              <a:t>:</a:t>
            </a:r>
            <a:endParaRPr lang="en-US" altLang="zh-CN" b="0">
              <a:ea typeface="微软雅黑" panose="020B0503020204020204" pitchFamily="34" charset="-122"/>
              <a:sym typeface="+mn-lt"/>
            </a:endParaRPr>
          </a:p>
        </p:txBody>
      </p:sp>
      <p:sp>
        <p:nvSpPr>
          <p:cNvPr id="8" name="Shape 26">
            <a:extLst>
              <a:ext uri="{FF2B5EF4-FFF2-40B4-BE49-F238E27FC236}">
                <a16:creationId xmlns:a16="http://schemas.microsoft.com/office/drawing/2014/main" id="{E468DFD4-387F-43CD-BC6F-44FE87603B43}"/>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7028" name="Object 4">
            <a:extLst>
              <a:ext uri="{FF2B5EF4-FFF2-40B4-BE49-F238E27FC236}">
                <a16:creationId xmlns:a16="http://schemas.microsoft.com/office/drawing/2014/main" id="{C51E9F73-8D1D-0047-BCDB-38CA1E83F158}"/>
              </a:ext>
            </a:extLst>
          </p:cNvPr>
          <p:cNvGraphicFramePr>
            <a:graphicFrameLocks/>
          </p:cNvGraphicFramePr>
          <p:nvPr/>
        </p:nvGraphicFramePr>
        <p:xfrm>
          <a:off x="2597150" y="2535238"/>
          <a:ext cx="3886200" cy="2286000"/>
        </p:xfrm>
        <a:graphic>
          <a:graphicData uri="http://schemas.openxmlformats.org/presentationml/2006/ole">
            <mc:AlternateContent xmlns:mc="http://schemas.openxmlformats.org/markup-compatibility/2006">
              <mc:Choice xmlns:v="urn:schemas-microsoft-com:vml" Requires="v">
                <p:oleObj spid="_x0000_s18561" r:id="rId4" imgW="24752300" imgH="13741400" progId="Visio.Drawing.5">
                  <p:embed/>
                </p:oleObj>
              </mc:Choice>
              <mc:Fallback>
                <p:oleObj r:id="rId4" imgW="24752300" imgH="13741400" progId="Visio.Drawing.5">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7150" y="2535238"/>
                        <a:ext cx="3886200" cy="228600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97029" name="Object 5">
            <a:extLst>
              <a:ext uri="{FF2B5EF4-FFF2-40B4-BE49-F238E27FC236}">
                <a16:creationId xmlns:a16="http://schemas.microsoft.com/office/drawing/2014/main" id="{888C4B6C-19C6-FD45-96C5-D3CAF0F23267}"/>
              </a:ext>
            </a:extLst>
          </p:cNvPr>
          <p:cNvGraphicFramePr>
            <a:graphicFrameLocks/>
          </p:cNvGraphicFramePr>
          <p:nvPr/>
        </p:nvGraphicFramePr>
        <p:xfrm>
          <a:off x="6972300" y="1316038"/>
          <a:ext cx="1949450" cy="3130550"/>
        </p:xfrm>
        <a:graphic>
          <a:graphicData uri="http://schemas.openxmlformats.org/presentationml/2006/ole">
            <mc:AlternateContent xmlns:mc="http://schemas.openxmlformats.org/markup-compatibility/2006">
              <mc:Choice xmlns:v="urn:schemas-microsoft-com:vml" Requires="v">
                <p:oleObj spid="_x0000_s18562" r:id="rId6" imgW="14249400" imgH="22898100" progId="Visio.Drawing.5">
                  <p:embed/>
                </p:oleObj>
              </mc:Choice>
              <mc:Fallback>
                <p:oleObj r:id="rId6" imgW="14249400" imgH="22898100" progId="Visio.Drawing.5">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72300" y="1316038"/>
                        <a:ext cx="1949450" cy="31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97030" name="Text Box 6">
            <a:extLst>
              <a:ext uri="{FF2B5EF4-FFF2-40B4-BE49-F238E27FC236}">
                <a16:creationId xmlns:a16="http://schemas.microsoft.com/office/drawing/2014/main" id="{1E4873A8-D6D2-42BE-B16C-ECF79A7F32B7}"/>
              </a:ext>
            </a:extLst>
          </p:cNvPr>
          <p:cNvSpPr txBox="1">
            <a:spLocks noChangeArrowheads="1"/>
          </p:cNvSpPr>
          <p:nvPr/>
        </p:nvSpPr>
        <p:spPr bwMode="auto">
          <a:xfrm>
            <a:off x="7246938" y="4557713"/>
            <a:ext cx="1409700" cy="457200"/>
          </a:xfrm>
          <a:prstGeom prst="rect">
            <a:avLst/>
          </a:prstGeom>
          <a:no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en-US" sz="2400" b="0" dirty="0">
                <a:latin typeface="+mn-lt"/>
                <a:ea typeface="+mn-ea"/>
                <a:cs typeface="+mn-ea"/>
                <a:sym typeface="+mn-lt"/>
              </a:rPr>
              <a:t>凹入表示</a:t>
            </a:r>
          </a:p>
        </p:txBody>
      </p:sp>
      <p:sp>
        <p:nvSpPr>
          <p:cNvPr id="897031" name="AutoShape 7">
            <a:extLst>
              <a:ext uri="{FF2B5EF4-FFF2-40B4-BE49-F238E27FC236}">
                <a16:creationId xmlns:a16="http://schemas.microsoft.com/office/drawing/2014/main" id="{DBD444AE-4DED-4BD5-A866-421D6A3F2368}"/>
              </a:ext>
            </a:extLst>
          </p:cNvPr>
          <p:cNvSpPr>
            <a:spLocks noChangeArrowheads="1"/>
          </p:cNvSpPr>
          <p:nvPr/>
        </p:nvSpPr>
        <p:spPr bwMode="auto">
          <a:xfrm>
            <a:off x="5416550" y="1620838"/>
            <a:ext cx="914400" cy="714375"/>
          </a:xfrm>
          <a:custGeom>
            <a:avLst/>
            <a:gdLst>
              <a:gd name="T0" fmla="*/ 21600 w 21600"/>
              <a:gd name="T1" fmla="*/ 6079 h 21600"/>
              <a:gd name="T2" fmla="*/ 15126 w 21600"/>
              <a:gd name="T3" fmla="*/ 0 h 21600"/>
              <a:gd name="T4" fmla="*/ 15126 w 21600"/>
              <a:gd name="T5" fmla="*/ 2912 h 21600"/>
              <a:gd name="T6" fmla="*/ 12427 w 21600"/>
              <a:gd name="T7" fmla="*/ 2912 h 21600"/>
              <a:gd name="T8" fmla="*/ 0 w 21600"/>
              <a:gd name="T9" fmla="*/ 12158 h 21600"/>
              <a:gd name="T10" fmla="*/ 0 w 21600"/>
              <a:gd name="T11" fmla="*/ 21600 h 21600"/>
              <a:gd name="T12" fmla="*/ 6474 w 21600"/>
              <a:gd name="T13" fmla="*/ 21600 h 21600"/>
              <a:gd name="T14" fmla="*/ 6474 w 21600"/>
              <a:gd name="T15" fmla="*/ 12158 h 21600"/>
              <a:gd name="T16" fmla="*/ 12427 w 21600"/>
              <a:gd name="T17" fmla="*/ 9246 h 21600"/>
              <a:gd name="T18" fmla="*/ 15126 w 21600"/>
              <a:gd name="T19" fmla="*/ 9246 h 21600"/>
              <a:gd name="T20" fmla="*/ 15126 w 21600"/>
              <a:gd name="T21" fmla="*/ 1215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lumMod val="60000"/>
              <a:lumOff val="40000"/>
            </a:schemeClr>
          </a:solidFill>
          <a:ln w="9525">
            <a:solidFill>
              <a:schemeClr val="accent1">
                <a:lumMod val="75000"/>
              </a:schemeClr>
            </a:solidFill>
            <a:miter lim="800000"/>
            <a:headEnd/>
            <a:tailEnd/>
          </a:ln>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aphicFrame>
        <p:nvGraphicFramePr>
          <p:cNvPr id="897032" name="Object 8">
            <a:extLst>
              <a:ext uri="{FF2B5EF4-FFF2-40B4-BE49-F238E27FC236}">
                <a16:creationId xmlns:a16="http://schemas.microsoft.com/office/drawing/2014/main" id="{8E2804B3-BDF8-D14D-B9AB-A310E8344F7C}"/>
              </a:ext>
            </a:extLst>
          </p:cNvPr>
          <p:cNvGraphicFramePr>
            <a:graphicFrameLocks/>
          </p:cNvGraphicFramePr>
          <p:nvPr/>
        </p:nvGraphicFramePr>
        <p:xfrm>
          <a:off x="166688" y="1163638"/>
          <a:ext cx="2101850" cy="1965325"/>
        </p:xfrm>
        <a:graphic>
          <a:graphicData uri="http://schemas.openxmlformats.org/presentationml/2006/ole">
            <mc:AlternateContent xmlns:mc="http://schemas.openxmlformats.org/markup-compatibility/2006">
              <mc:Choice xmlns:v="urn:schemas-microsoft-com:vml" Requires="v">
                <p:oleObj spid="_x0000_s18563" r:id="rId8" imgW="19011900" imgH="17792700" progId="Visio.Drawing.5">
                  <p:embed/>
                </p:oleObj>
              </mc:Choice>
              <mc:Fallback>
                <p:oleObj r:id="rId8" imgW="19011900" imgH="17792700" progId="Visio.Drawing.5">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6688" y="1163638"/>
                        <a:ext cx="2101850"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97033" name="Text Box 9">
            <a:extLst>
              <a:ext uri="{FF2B5EF4-FFF2-40B4-BE49-F238E27FC236}">
                <a16:creationId xmlns:a16="http://schemas.microsoft.com/office/drawing/2014/main" id="{B1896912-EE03-43BE-9465-E115DD34D81A}"/>
              </a:ext>
            </a:extLst>
          </p:cNvPr>
          <p:cNvSpPr txBox="1">
            <a:spLocks noChangeArrowheads="1"/>
          </p:cNvSpPr>
          <p:nvPr/>
        </p:nvSpPr>
        <p:spPr bwMode="auto">
          <a:xfrm>
            <a:off x="547688" y="3327400"/>
            <a:ext cx="1409700" cy="457200"/>
          </a:xfrm>
          <a:prstGeom prst="rect">
            <a:avLst/>
          </a:prstGeom>
          <a:no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en-US" sz="2400" b="0" dirty="0">
                <a:latin typeface="+mn-lt"/>
                <a:ea typeface="+mn-ea"/>
                <a:cs typeface="+mn-ea"/>
                <a:sym typeface="+mn-lt"/>
              </a:rPr>
              <a:t>嵌套集合</a:t>
            </a:r>
          </a:p>
        </p:txBody>
      </p:sp>
      <p:sp>
        <p:nvSpPr>
          <p:cNvPr id="897034" name="AutoShape 10">
            <a:extLst>
              <a:ext uri="{FF2B5EF4-FFF2-40B4-BE49-F238E27FC236}">
                <a16:creationId xmlns:a16="http://schemas.microsoft.com/office/drawing/2014/main" id="{049BCA4F-5B0E-487D-8DF5-CEF0129E7C10}"/>
              </a:ext>
            </a:extLst>
          </p:cNvPr>
          <p:cNvSpPr>
            <a:spLocks noChangeArrowheads="1"/>
          </p:cNvSpPr>
          <p:nvPr/>
        </p:nvSpPr>
        <p:spPr bwMode="auto">
          <a:xfrm flipH="1">
            <a:off x="2825750" y="1620838"/>
            <a:ext cx="914400" cy="714375"/>
          </a:xfrm>
          <a:custGeom>
            <a:avLst/>
            <a:gdLst>
              <a:gd name="T0" fmla="*/ 21600 w 21600"/>
              <a:gd name="T1" fmla="*/ 6079 h 21600"/>
              <a:gd name="T2" fmla="*/ 15126 w 21600"/>
              <a:gd name="T3" fmla="*/ 0 h 21600"/>
              <a:gd name="T4" fmla="*/ 15126 w 21600"/>
              <a:gd name="T5" fmla="*/ 2912 h 21600"/>
              <a:gd name="T6" fmla="*/ 12427 w 21600"/>
              <a:gd name="T7" fmla="*/ 2912 h 21600"/>
              <a:gd name="T8" fmla="*/ 0 w 21600"/>
              <a:gd name="T9" fmla="*/ 12158 h 21600"/>
              <a:gd name="T10" fmla="*/ 0 w 21600"/>
              <a:gd name="T11" fmla="*/ 21600 h 21600"/>
              <a:gd name="T12" fmla="*/ 6474 w 21600"/>
              <a:gd name="T13" fmla="*/ 21600 h 21600"/>
              <a:gd name="T14" fmla="*/ 6474 w 21600"/>
              <a:gd name="T15" fmla="*/ 12158 h 21600"/>
              <a:gd name="T16" fmla="*/ 12427 w 21600"/>
              <a:gd name="T17" fmla="*/ 9246 h 21600"/>
              <a:gd name="T18" fmla="*/ 15126 w 21600"/>
              <a:gd name="T19" fmla="*/ 9246 h 21600"/>
              <a:gd name="T20" fmla="*/ 15126 w 21600"/>
              <a:gd name="T21" fmla="*/ 1215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lumMod val="60000"/>
              <a:lumOff val="40000"/>
            </a:schemeClr>
          </a:solidFill>
          <a:ln w="9525">
            <a:solidFill>
              <a:schemeClr val="accent1">
                <a:lumMod val="75000"/>
              </a:schemeClr>
            </a:solidFill>
            <a:miter lim="800000"/>
            <a:headEnd/>
            <a:tailEnd/>
          </a:ln>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aphicFrame>
        <p:nvGraphicFramePr>
          <p:cNvPr id="897035" name="Object 11">
            <a:extLst>
              <a:ext uri="{FF2B5EF4-FFF2-40B4-BE49-F238E27FC236}">
                <a16:creationId xmlns:a16="http://schemas.microsoft.com/office/drawing/2014/main" id="{258B956F-BC8E-1144-A4DB-5239D4B2ED54}"/>
              </a:ext>
            </a:extLst>
          </p:cNvPr>
          <p:cNvGraphicFramePr>
            <a:graphicFrameLocks/>
          </p:cNvGraphicFramePr>
          <p:nvPr/>
        </p:nvGraphicFramePr>
        <p:xfrm>
          <a:off x="1911350" y="5583238"/>
          <a:ext cx="5076825" cy="390525"/>
        </p:xfrm>
        <a:graphic>
          <a:graphicData uri="http://schemas.openxmlformats.org/presentationml/2006/ole">
            <mc:AlternateContent xmlns:mc="http://schemas.openxmlformats.org/markup-compatibility/2006">
              <mc:Choice xmlns:v="urn:schemas-microsoft-com:vml" Requires="v">
                <p:oleObj spid="_x0000_s18564" r:id="rId10" imgW="33655000" imgH="2590800" progId="Visio.Drawing.5">
                  <p:embed/>
                </p:oleObj>
              </mc:Choice>
              <mc:Fallback>
                <p:oleObj r:id="rId10" imgW="33655000" imgH="2590800" progId="Visio.Drawing.5">
                  <p:embed/>
                  <p:pic>
                    <p:nvPicPr>
                      <p:cNvPr id="0" name="Object 1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11350" y="5583238"/>
                        <a:ext cx="50768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97036" name="Text Box 12">
            <a:extLst>
              <a:ext uri="{FF2B5EF4-FFF2-40B4-BE49-F238E27FC236}">
                <a16:creationId xmlns:a16="http://schemas.microsoft.com/office/drawing/2014/main" id="{43637918-F03F-4CE8-B11A-3EDD43284A96}"/>
              </a:ext>
            </a:extLst>
          </p:cNvPr>
          <p:cNvSpPr txBox="1">
            <a:spLocks noChangeArrowheads="1"/>
          </p:cNvSpPr>
          <p:nvPr/>
        </p:nvSpPr>
        <p:spPr bwMode="auto">
          <a:xfrm>
            <a:off x="3897313" y="6116638"/>
            <a:ext cx="1103312" cy="457200"/>
          </a:xfrm>
          <a:prstGeom prst="rect">
            <a:avLst/>
          </a:prstGeom>
          <a:noFill/>
          <a:ln>
            <a:noFill/>
          </a:ln>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ea typeface="微软雅黑" panose="020B0503020204020204" pitchFamily="34" charset="-122"/>
                <a:sym typeface="+mn-lt"/>
              </a:rPr>
              <a:t>广义表</a:t>
            </a:r>
          </a:p>
        </p:txBody>
      </p:sp>
      <p:sp>
        <p:nvSpPr>
          <p:cNvPr id="897037" name="AutoShape 13">
            <a:extLst>
              <a:ext uri="{FF2B5EF4-FFF2-40B4-BE49-F238E27FC236}">
                <a16:creationId xmlns:a16="http://schemas.microsoft.com/office/drawing/2014/main" id="{CEA56C34-13D9-4DE3-92B9-00787538BE7D}"/>
              </a:ext>
            </a:extLst>
          </p:cNvPr>
          <p:cNvSpPr>
            <a:spLocks noChangeArrowheads="1"/>
          </p:cNvSpPr>
          <p:nvPr/>
        </p:nvSpPr>
        <p:spPr bwMode="auto">
          <a:xfrm>
            <a:off x="4197350" y="4897438"/>
            <a:ext cx="457200" cy="609600"/>
          </a:xfrm>
          <a:prstGeom prst="downArrow">
            <a:avLst>
              <a:gd name="adj1" fmla="val 50000"/>
              <a:gd name="adj2" fmla="val 33321"/>
            </a:avLst>
          </a:prstGeom>
          <a:solidFill>
            <a:schemeClr val="accent1">
              <a:lumMod val="60000"/>
              <a:lumOff val="40000"/>
            </a:schemeClr>
          </a:solidFill>
          <a:ln w="9525">
            <a:solidFill>
              <a:schemeClr val="accent1">
                <a:lumMod val="75000"/>
              </a:schemeClr>
            </a:solidFill>
            <a:miter lim="800000"/>
            <a:headEnd/>
            <a:tailEnd/>
          </a:ln>
        </p:spPr>
        <p:txBody>
          <a:bodyPr vert="eaVert"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1516" name="Rectangle 14">
            <a:extLst>
              <a:ext uri="{FF2B5EF4-FFF2-40B4-BE49-F238E27FC236}">
                <a16:creationId xmlns:a16="http://schemas.microsoft.com/office/drawing/2014/main" id="{085C0394-1F86-4B31-B8FB-94CD7A7B3505}"/>
              </a:ext>
            </a:extLst>
          </p:cNvPr>
          <p:cNvSpPr>
            <a:spLocks noChangeArrowheads="1"/>
          </p:cNvSpPr>
          <p:nvPr/>
        </p:nvSpPr>
        <p:spPr bwMode="auto">
          <a:xfrm>
            <a:off x="858838" y="220663"/>
            <a:ext cx="3921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树的其它表示方式</a:t>
            </a:r>
          </a:p>
        </p:txBody>
      </p:sp>
      <p:sp>
        <p:nvSpPr>
          <p:cNvPr id="2" name="Title 1">
            <a:extLst>
              <a:ext uri="{FF2B5EF4-FFF2-40B4-BE49-F238E27FC236}">
                <a16:creationId xmlns:a16="http://schemas.microsoft.com/office/drawing/2014/main" id="{FFB53135-6B85-454F-90F0-6C36C77C2A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84B368-23A2-414F-B747-9064389F5AFF}"/>
              </a:ext>
            </a:extLst>
          </p:cNvPr>
          <p:cNvSpPr>
            <a:spLocks noGrp="1"/>
          </p:cNvSpPr>
          <p:nvPr>
            <p:ph idx="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970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6" presetClass="entr" presetSubtype="37" fill="hold" nodeType="clickEffect">
                                  <p:stCondLst>
                                    <p:cond delay="0"/>
                                  </p:stCondLst>
                                  <p:childTnLst>
                                    <p:set>
                                      <p:cBhvr>
                                        <p:cTn id="10" dur="1" fill="hold">
                                          <p:stCondLst>
                                            <p:cond delay="0"/>
                                          </p:stCondLst>
                                        </p:cTn>
                                        <p:tgtEl>
                                          <p:spTgt spid="897034"/>
                                        </p:tgtEl>
                                        <p:attrNameLst>
                                          <p:attrName>style.visibility</p:attrName>
                                        </p:attrNameLst>
                                      </p:cBhvr>
                                      <p:to>
                                        <p:strVal val="visible"/>
                                      </p:to>
                                    </p:set>
                                    <p:animEffect transition="in" filter="barn(outVertical)">
                                      <p:cBhvr>
                                        <p:cTn id="11" dur="500"/>
                                        <p:tgtEl>
                                          <p:spTgt spid="897034"/>
                                        </p:tgtEl>
                                      </p:cBhvr>
                                    </p:animEffect>
                                  </p:childTnLst>
                                  <p:subTnLs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499"/>
                                          </p:stCondLst>
                                        </p:cTn>
                                        <p:tgtEl>
                                          <p:spTgt spid="897032"/>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97033"/>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nodeType="clickEffect">
                                  <p:stCondLst>
                                    <p:cond delay="0"/>
                                  </p:stCondLst>
                                  <p:childTnLst>
                                    <p:set>
                                      <p:cBhvr>
                                        <p:cTn id="22" dur="1" fill="hold">
                                          <p:stCondLst>
                                            <p:cond delay="0"/>
                                          </p:stCondLst>
                                        </p:cTn>
                                        <p:tgtEl>
                                          <p:spTgt spid="897031"/>
                                        </p:tgtEl>
                                        <p:attrNameLst>
                                          <p:attrName>style.visibility</p:attrName>
                                        </p:attrNameLst>
                                      </p:cBhvr>
                                      <p:to>
                                        <p:strVal val="visible"/>
                                      </p:to>
                                    </p:set>
                                    <p:animEffect transition="in" filter="barn(outVertical)">
                                      <p:cBhvr>
                                        <p:cTn id="23" dur="500"/>
                                        <p:tgtEl>
                                          <p:spTgt spid="897031"/>
                                        </p:tgtEl>
                                      </p:cBhvr>
                                    </p:animEffect>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499"/>
                                          </p:stCondLst>
                                        </p:cTn>
                                        <p:tgtEl>
                                          <p:spTgt spid="897029"/>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97030"/>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 fill="hold" grpId="0" nodeType="clickEffect">
                                  <p:stCondLst>
                                    <p:cond delay="0"/>
                                  </p:stCondLst>
                                  <p:childTnLst>
                                    <p:set>
                                      <p:cBhvr>
                                        <p:cTn id="34" dur="1" fill="hold">
                                          <p:stCondLst>
                                            <p:cond delay="0"/>
                                          </p:stCondLst>
                                        </p:cTn>
                                        <p:tgtEl>
                                          <p:spTgt spid="897037"/>
                                        </p:tgtEl>
                                        <p:attrNameLst>
                                          <p:attrName>style.visibility</p:attrName>
                                        </p:attrNameLst>
                                      </p:cBhvr>
                                      <p:to>
                                        <p:strVal val="visible"/>
                                      </p:to>
                                    </p:set>
                                    <p:anim calcmode="lin" valueType="num">
                                      <p:cBhvr>
                                        <p:cTn id="35" dur="500" fill="hold"/>
                                        <p:tgtEl>
                                          <p:spTgt spid="897037"/>
                                        </p:tgtEl>
                                        <p:attrNameLst>
                                          <p:attrName>ppt_x</p:attrName>
                                        </p:attrNameLst>
                                      </p:cBhvr>
                                      <p:tavLst>
                                        <p:tav tm="0">
                                          <p:val>
                                            <p:strVal val="#ppt_x"/>
                                          </p:val>
                                        </p:tav>
                                        <p:tav tm="100000">
                                          <p:val>
                                            <p:strVal val="#ppt_x"/>
                                          </p:val>
                                        </p:tav>
                                      </p:tavLst>
                                    </p:anim>
                                    <p:anim calcmode="lin" valueType="num">
                                      <p:cBhvr>
                                        <p:cTn id="36" dur="500" fill="hold"/>
                                        <p:tgtEl>
                                          <p:spTgt spid="897037"/>
                                        </p:tgtEl>
                                        <p:attrNameLst>
                                          <p:attrName>ppt_y</p:attrName>
                                        </p:attrNameLst>
                                      </p:cBhvr>
                                      <p:tavLst>
                                        <p:tav tm="0">
                                          <p:val>
                                            <p:strVal val="#ppt_y-#ppt_h/2"/>
                                          </p:val>
                                        </p:tav>
                                        <p:tav tm="100000">
                                          <p:val>
                                            <p:strVal val="#ppt_y"/>
                                          </p:val>
                                        </p:tav>
                                      </p:tavLst>
                                    </p:anim>
                                    <p:anim calcmode="lin" valueType="num">
                                      <p:cBhvr>
                                        <p:cTn id="37" dur="500" fill="hold"/>
                                        <p:tgtEl>
                                          <p:spTgt spid="897037"/>
                                        </p:tgtEl>
                                        <p:attrNameLst>
                                          <p:attrName>ppt_w</p:attrName>
                                        </p:attrNameLst>
                                      </p:cBhvr>
                                      <p:tavLst>
                                        <p:tav tm="0">
                                          <p:val>
                                            <p:strVal val="#ppt_w"/>
                                          </p:val>
                                        </p:tav>
                                        <p:tav tm="100000">
                                          <p:val>
                                            <p:strVal val="#ppt_w"/>
                                          </p:val>
                                        </p:tav>
                                      </p:tavLst>
                                    </p:anim>
                                    <p:anim calcmode="lin" valueType="num">
                                      <p:cBhvr>
                                        <p:cTn id="38" dur="500" fill="hold"/>
                                        <p:tgtEl>
                                          <p:spTgt spid="89703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3" name="whoosh.wav"/>
                                        </p:tgtEl>
                                      </p:cMediaNode>
                                    </p:audio>
                                  </p:subTnLst>
                                </p:cTn>
                              </p:par>
                            </p:childTnLst>
                          </p:cTn>
                        </p:par>
                        <p:par>
                          <p:cTn id="39" fill="hold" nodeType="afterGroup">
                            <p:stCondLst>
                              <p:cond delay="500"/>
                            </p:stCondLst>
                            <p:childTnLst>
                              <p:par>
                                <p:cTn id="40" presetID="1" presetClass="entr" presetSubtype="0" fill="hold" nodeType="afterEffect">
                                  <p:stCondLst>
                                    <p:cond delay="0"/>
                                  </p:stCondLst>
                                  <p:childTnLst>
                                    <p:set>
                                      <p:cBhvr>
                                        <p:cTn id="41" dur="1" fill="hold">
                                          <p:stCondLst>
                                            <p:cond delay="499"/>
                                          </p:stCondLst>
                                        </p:cTn>
                                        <p:tgtEl>
                                          <p:spTgt spid="897035"/>
                                        </p:tgtEl>
                                        <p:attrNameLst>
                                          <p:attrName>style.visibility</p:attrName>
                                        </p:attrNameLst>
                                      </p:cBhvr>
                                      <p:to>
                                        <p:strVal val="visible"/>
                                      </p:to>
                                    </p:set>
                                  </p:childTnLst>
                                  <p:subTnLst>
                                    <p:audio>
                                      <p:cMediaNode>
                                        <p:cTn display="0" masterRel="sameClick">
                                          <p:stCondLst>
                                            <p:cond evt="begin" delay="0">
                                              <p:tn val="40"/>
                                            </p:cond>
                                          </p:stCondLst>
                                          <p:endCondLst>
                                            <p:cond evt="onStopAudio" delay="0">
                                              <p:tgtEl>
                                                <p:sldTgt/>
                                              </p:tgtEl>
                                            </p:cond>
                                          </p:endCondLst>
                                        </p:cTn>
                                        <p:tgtEl>
                                          <p:sndTgt r:embed="rId3" name="whoosh.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897036"/>
                                        </p:tgtEl>
                                        <p:attrNameLst>
                                          <p:attrName>style.visibility</p:attrName>
                                        </p:attrNameLst>
                                      </p:cBhvr>
                                      <p:to>
                                        <p:strVal val="visible"/>
                                      </p:to>
                                    </p:set>
                                  </p:childTnLst>
                                  <p:subTnLst>
                                    <p:audio>
                                      <p:cMediaNode>
                                        <p:cTn display="0" masterRel="sameClick">
                                          <p:stCondLst>
                                            <p:cond evt="begin" delay="0">
                                              <p:tn val="44"/>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7030" grpId="0"/>
      <p:bldP spid="897033" grpId="0"/>
      <p:bldP spid="897036" grpId="0"/>
      <p:bldP spid="89703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矩形 1">
            <a:extLst>
              <a:ext uri="{FF2B5EF4-FFF2-40B4-BE49-F238E27FC236}">
                <a16:creationId xmlns:a16="http://schemas.microsoft.com/office/drawing/2014/main" id="{3DEBFDE1-AF88-734E-8EDF-91A06D4CD129}"/>
              </a:ext>
            </a:extLst>
          </p:cNvPr>
          <p:cNvSpPr>
            <a:spLocks noChangeArrowheads="1"/>
          </p:cNvSpPr>
          <p:nvPr/>
        </p:nvSpPr>
        <p:spPr bwMode="auto">
          <a:xfrm>
            <a:off x="0" y="1557338"/>
            <a:ext cx="9144000" cy="4392612"/>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58795" name="Rectangle 11">
            <a:extLst>
              <a:ext uri="{FF2B5EF4-FFF2-40B4-BE49-F238E27FC236}">
                <a16:creationId xmlns:a16="http://schemas.microsoft.com/office/drawing/2014/main" id="{E6CB43F0-827F-4097-ACAC-EBC972BA44DC}"/>
              </a:ext>
            </a:extLst>
          </p:cNvPr>
          <p:cNvSpPr>
            <a:spLocks noChangeArrowheads="1"/>
          </p:cNvSpPr>
          <p:nvPr/>
        </p:nvSpPr>
        <p:spPr bwMode="auto">
          <a:xfrm>
            <a:off x="395288" y="1762125"/>
            <a:ext cx="874871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a:spcBef>
                <a:spcPct val="20000"/>
              </a:spcBef>
              <a:buFont typeface="Arial" panose="020B0604020202020204" pitchFamily="34" charset="0"/>
              <a:buNone/>
            </a:pPr>
            <a:r>
              <a:rPr lang="en-US" altLang="zh-CN" b="0">
                <a:ea typeface="微软雅黑" panose="020B0503020204020204" pitchFamily="34" charset="-122"/>
                <a:sym typeface="+mn-lt"/>
              </a:rPr>
              <a:t>Status PreOrderTraverse(BiTree T){</a:t>
            </a:r>
          </a:p>
          <a:p>
            <a:pPr>
              <a:spcBef>
                <a:spcPct val="20000"/>
              </a:spcBef>
              <a:buFont typeface="Arial" panose="020B0604020202020204" pitchFamily="34" charset="0"/>
              <a:buNone/>
            </a:pPr>
            <a:r>
              <a:rPr lang="en-US" altLang="zh-CN" b="0">
                <a:ea typeface="微软雅黑" panose="020B0503020204020204" pitchFamily="34" charset="-122"/>
                <a:sym typeface="+mn-lt"/>
              </a:rPr>
              <a:t>  if(T==NULL) return OK; //</a:t>
            </a:r>
            <a:r>
              <a:rPr lang="zh-CN" altLang="en-US" b="0">
                <a:ea typeface="微软雅黑" panose="020B0503020204020204" pitchFamily="34" charset="-122"/>
                <a:sym typeface="+mn-lt"/>
              </a:rPr>
              <a:t>空二叉树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a:t>
            </a:r>
          </a:p>
          <a:p>
            <a:pPr>
              <a:spcBef>
                <a:spcPct val="20000"/>
              </a:spcBef>
              <a:buFont typeface="Arial" panose="020B0604020202020204" pitchFamily="34" charset="0"/>
              <a:buNone/>
            </a:pPr>
            <a:r>
              <a:rPr lang="en-US" altLang="zh-CN" b="0">
                <a:ea typeface="微软雅黑" panose="020B0503020204020204" pitchFamily="34" charset="-122"/>
                <a:sym typeface="+mn-lt"/>
              </a:rPr>
              <a:t>     cout&lt;&lt;T-&gt;data; //</a:t>
            </a:r>
            <a:r>
              <a:rPr lang="zh-CN" altLang="en-US" b="0">
                <a:ea typeface="微软雅黑" panose="020B0503020204020204" pitchFamily="34" charset="-122"/>
                <a:sym typeface="+mn-lt"/>
              </a:rPr>
              <a:t>访问根结点</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solidFill>
                  <a:srgbClr val="FF3300"/>
                </a:solidFill>
                <a:ea typeface="微软雅黑" panose="020B0503020204020204" pitchFamily="34" charset="-122"/>
                <a:sym typeface="+mn-lt"/>
              </a:rPr>
              <a:t>PreOrderTraverse(T-&gt;lchild);</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递归遍历左子树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solidFill>
                  <a:srgbClr val="FF3300"/>
                </a:solidFill>
                <a:ea typeface="微软雅黑" panose="020B0503020204020204" pitchFamily="34" charset="-122"/>
                <a:sym typeface="+mn-lt"/>
              </a:rPr>
              <a:t>PreOrderTraverse(T-&gt;rchild);</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递归遍历右子树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 </a:t>
            </a:r>
            <a:endParaRPr lang="en-US" altLang="zh-CN" sz="2400" b="0">
              <a:ea typeface="微软雅黑" panose="020B0503020204020204" pitchFamily="34" charset="-122"/>
              <a:sym typeface="+mn-lt"/>
            </a:endParaRPr>
          </a:p>
        </p:txBody>
      </p:sp>
      <p:sp>
        <p:nvSpPr>
          <p:cNvPr id="758796" name="Rectangle 12">
            <a:extLst>
              <a:ext uri="{FF2B5EF4-FFF2-40B4-BE49-F238E27FC236}">
                <a16:creationId xmlns:a16="http://schemas.microsoft.com/office/drawing/2014/main" id="{5946D820-900E-402D-AF4F-94E71B5DF07E}"/>
              </a:ext>
            </a:extLst>
          </p:cNvPr>
          <p:cNvSpPr>
            <a:spLocks noChangeArrowheads="1"/>
          </p:cNvSpPr>
          <p:nvPr/>
        </p:nvSpPr>
        <p:spPr bwMode="auto">
          <a:xfrm>
            <a:off x="900113" y="184150"/>
            <a:ext cx="381158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先序遍历算法</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fade">
                                      <p:cBhvr>
                                        <p:cTn id="7" dur="1000"/>
                                        <p:tgtEl>
                                          <p:spTgt spid="60418"/>
                                        </p:tgtEl>
                                      </p:cBhvr>
                                    </p:animEffect>
                                    <p:anim calcmode="lin" valueType="num">
                                      <p:cBhvr>
                                        <p:cTn id="8" dur="1000" fill="hold"/>
                                        <p:tgtEl>
                                          <p:spTgt spid="60418"/>
                                        </p:tgtEl>
                                        <p:attrNameLst>
                                          <p:attrName>ppt_x</p:attrName>
                                        </p:attrNameLst>
                                      </p:cBhvr>
                                      <p:tavLst>
                                        <p:tav tm="0">
                                          <p:val>
                                            <p:strVal val="#ppt_x"/>
                                          </p:val>
                                        </p:tav>
                                        <p:tav tm="100000">
                                          <p:val>
                                            <p:strVal val="#ppt_x"/>
                                          </p:val>
                                        </p:tav>
                                      </p:tavLst>
                                    </p:anim>
                                    <p:anim calcmode="lin" valueType="num">
                                      <p:cBhvr>
                                        <p:cTn id="9" dur="1000" fill="hold"/>
                                        <p:tgtEl>
                                          <p:spTgt spid="6041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758795"/>
                                        </p:tgtEl>
                                        <p:attrNameLst>
                                          <p:attrName>style.visibility</p:attrName>
                                        </p:attrNameLst>
                                      </p:cBhvr>
                                      <p:to>
                                        <p:strVal val="visible"/>
                                      </p:to>
                                    </p:set>
                                    <p:animEffect transition="in" filter="wipe(up)">
                                      <p:cBhvr>
                                        <p:cTn id="14" dur="500"/>
                                        <p:tgtEl>
                                          <p:spTgt spid="758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nimBg="1"/>
      <p:bldP spid="75879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158">
            <a:extLst>
              <a:ext uri="{FF2B5EF4-FFF2-40B4-BE49-F238E27FC236}">
                <a16:creationId xmlns:a16="http://schemas.microsoft.com/office/drawing/2014/main" id="{900386BB-6BBF-468A-8F58-37F022FFBD0B}"/>
              </a:ext>
            </a:extLst>
          </p:cNvPr>
          <p:cNvSpPr txBox="1">
            <a:spLocks noChangeArrowheads="1"/>
          </p:cNvSpPr>
          <p:nvPr/>
        </p:nvSpPr>
        <p:spPr bwMode="auto">
          <a:xfrm>
            <a:off x="0" y="0"/>
            <a:ext cx="9144000" cy="6932613"/>
          </a:xfrm>
          <a:prstGeom prst="rect">
            <a:avLst/>
          </a:prstGeom>
          <a:solidFill>
            <a:schemeClr val="bg1"/>
          </a:solidFill>
          <a:ln>
            <a:noFill/>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p:txBody>
      </p:sp>
      <p:sp>
        <p:nvSpPr>
          <p:cNvPr id="54276" name="Text Box 159">
            <a:extLst>
              <a:ext uri="{FF2B5EF4-FFF2-40B4-BE49-F238E27FC236}">
                <a16:creationId xmlns:a16="http://schemas.microsoft.com/office/drawing/2014/main" id="{D316943E-AFC8-4C79-A6DC-8B226D44C4E0}"/>
              </a:ext>
            </a:extLst>
          </p:cNvPr>
          <p:cNvSpPr txBox="1">
            <a:spLocks noChangeArrowheads="1"/>
          </p:cNvSpPr>
          <p:nvPr/>
        </p:nvSpPr>
        <p:spPr bwMode="auto">
          <a:xfrm>
            <a:off x="334963" y="277813"/>
            <a:ext cx="3913187" cy="2247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r>
              <a:rPr lang="en-US" altLang="zh-CN" sz="2000" b="0" dirty="0">
                <a:latin typeface="+mn-lt"/>
                <a:ea typeface="+mn-ea"/>
                <a:cs typeface="+mn-ea"/>
                <a:sym typeface="+mn-lt"/>
              </a:rPr>
              <a:t>Status </a:t>
            </a:r>
            <a:r>
              <a:rPr lang="en-US" altLang="zh-CN" sz="2000" b="0" dirty="0" err="1">
                <a:latin typeface="+mn-lt"/>
                <a:ea typeface="+mn-ea"/>
                <a:cs typeface="+mn-ea"/>
                <a:sym typeface="+mn-lt"/>
              </a:rPr>
              <a:t>PreOrderTraverse</a:t>
            </a:r>
            <a:r>
              <a:rPr lang="en-US" altLang="zh-CN" sz="2000" b="0" dirty="0">
                <a:latin typeface="+mn-lt"/>
                <a:ea typeface="+mn-ea"/>
                <a:cs typeface="+mn-ea"/>
                <a:sym typeface="+mn-lt"/>
              </a:rPr>
              <a:t>(</a:t>
            </a:r>
            <a:r>
              <a:rPr lang="en-US" altLang="zh-CN" sz="2000" b="0" dirty="0" err="1">
                <a:latin typeface="+mn-lt"/>
                <a:ea typeface="+mn-ea"/>
                <a:cs typeface="+mn-ea"/>
                <a:sym typeface="+mn-lt"/>
              </a:rPr>
              <a:t>BiTree</a:t>
            </a:r>
            <a:r>
              <a:rPr lang="en-US" altLang="zh-CN" sz="2000" b="0" dirty="0">
                <a:latin typeface="+mn-lt"/>
                <a:ea typeface="+mn-ea"/>
                <a:cs typeface="+mn-ea"/>
                <a:sym typeface="+mn-lt"/>
              </a:rPr>
              <a:t> T){</a:t>
            </a:r>
          </a:p>
          <a:p>
            <a:pPr>
              <a:spcBef>
                <a:spcPct val="20000"/>
              </a:spcBef>
              <a:buFont typeface="Arial" panose="020B0604020202020204" pitchFamily="34" charset="0"/>
              <a:buNone/>
              <a:defRPr/>
            </a:pPr>
            <a:r>
              <a:rPr lang="en-US" altLang="zh-CN" sz="2000" b="0" dirty="0">
                <a:latin typeface="+mn-lt"/>
                <a:ea typeface="+mn-ea"/>
                <a:cs typeface="+mn-ea"/>
                <a:sym typeface="+mn-lt"/>
              </a:rPr>
              <a:t>  if(T==NULL) return OK; else{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latin typeface="+mn-lt"/>
                <a:ea typeface="+mn-ea"/>
                <a:cs typeface="+mn-ea"/>
                <a:sym typeface="+mn-lt"/>
              </a:rPr>
              <a:t>cout</a:t>
            </a:r>
            <a:r>
              <a:rPr lang="en-US" altLang="zh-CN" sz="2000" b="0" dirty="0">
                <a:latin typeface="+mn-lt"/>
                <a:ea typeface="+mn-ea"/>
                <a:cs typeface="+mn-ea"/>
                <a:sym typeface="+mn-lt"/>
              </a:rPr>
              <a:t>&lt;&lt;T-&gt;data;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latin typeface="+mn-lt"/>
                <a:ea typeface="+mn-ea"/>
                <a:cs typeface="+mn-ea"/>
                <a:sym typeface="+mn-lt"/>
              </a:rPr>
              <a:t>PreOrderTraverse</a:t>
            </a:r>
            <a:r>
              <a:rPr lang="en-US" altLang="zh-CN" sz="2000" b="0" dirty="0">
                <a:latin typeface="+mn-lt"/>
                <a:ea typeface="+mn-ea"/>
                <a:cs typeface="+mn-ea"/>
                <a:sym typeface="+mn-lt"/>
              </a:rPr>
              <a:t>(T-&gt;</a:t>
            </a:r>
            <a:r>
              <a:rPr lang="en-US" altLang="zh-CN" sz="2000" b="0" dirty="0" err="1">
                <a:latin typeface="+mn-lt"/>
                <a:ea typeface="+mn-ea"/>
                <a:cs typeface="+mn-ea"/>
                <a:sym typeface="+mn-lt"/>
              </a:rPr>
              <a:t>lchild</a:t>
            </a:r>
            <a:r>
              <a:rPr lang="en-US" altLang="zh-CN" sz="2000" b="0" dirty="0">
                <a:latin typeface="+mn-lt"/>
                <a:ea typeface="+mn-ea"/>
                <a:cs typeface="+mn-ea"/>
                <a:sym typeface="+mn-lt"/>
              </a:rPr>
              <a:t>);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latin typeface="+mn-lt"/>
                <a:ea typeface="+mn-ea"/>
                <a:cs typeface="+mn-ea"/>
                <a:sym typeface="+mn-lt"/>
              </a:rPr>
              <a:t>PreOrderTraverse</a:t>
            </a:r>
            <a:r>
              <a:rPr lang="en-US" altLang="zh-CN" sz="2000" b="0" dirty="0">
                <a:latin typeface="+mn-lt"/>
                <a:ea typeface="+mn-ea"/>
                <a:cs typeface="+mn-ea"/>
                <a:sym typeface="+mn-lt"/>
              </a:rPr>
              <a:t>(T-&gt;</a:t>
            </a:r>
            <a:r>
              <a:rPr lang="en-US" altLang="zh-CN" sz="2000" b="0" dirty="0" err="1">
                <a:latin typeface="+mn-lt"/>
                <a:ea typeface="+mn-ea"/>
                <a:cs typeface="+mn-ea"/>
                <a:sym typeface="+mn-lt"/>
              </a:rPr>
              <a:t>rchild</a:t>
            </a:r>
            <a:r>
              <a:rPr lang="en-US" altLang="zh-CN" sz="2000" b="0" dirty="0">
                <a:latin typeface="+mn-lt"/>
                <a:ea typeface="+mn-ea"/>
                <a:cs typeface="+mn-ea"/>
                <a:sym typeface="+mn-lt"/>
              </a:rPr>
              <a:t>); }</a:t>
            </a:r>
          </a:p>
          <a:p>
            <a:pPr>
              <a:spcBef>
                <a:spcPct val="20000"/>
              </a:spcBef>
              <a:buFont typeface="Arial" panose="020B0604020202020204" pitchFamily="34" charset="0"/>
              <a:buNone/>
              <a:defRPr/>
            </a:pPr>
            <a:r>
              <a:rPr lang="en-US" altLang="zh-CN" sz="2000" b="0" dirty="0">
                <a:latin typeface="+mn-lt"/>
                <a:ea typeface="+mn-ea"/>
                <a:cs typeface="+mn-ea"/>
                <a:sym typeface="+mn-lt"/>
              </a:rPr>
              <a:t>}</a:t>
            </a:r>
          </a:p>
        </p:txBody>
      </p:sp>
      <p:grpSp>
        <p:nvGrpSpPr>
          <p:cNvPr id="2" name="Group 160">
            <a:extLst>
              <a:ext uri="{FF2B5EF4-FFF2-40B4-BE49-F238E27FC236}">
                <a16:creationId xmlns:a16="http://schemas.microsoft.com/office/drawing/2014/main" id="{BFE6A1BD-B1FB-F846-B107-04F199D7EC23}"/>
              </a:ext>
            </a:extLst>
          </p:cNvPr>
          <p:cNvGrpSpPr>
            <a:grpSpLocks/>
          </p:cNvGrpSpPr>
          <p:nvPr/>
        </p:nvGrpSpPr>
        <p:grpSpPr bwMode="auto">
          <a:xfrm>
            <a:off x="233363" y="3525838"/>
            <a:ext cx="1143000" cy="1235075"/>
            <a:chOff x="192" y="2160"/>
            <a:chExt cx="720" cy="778"/>
          </a:xfrm>
        </p:grpSpPr>
        <p:sp>
          <p:nvSpPr>
            <p:cNvPr id="54278" name="Line 161">
              <a:extLst>
                <a:ext uri="{FF2B5EF4-FFF2-40B4-BE49-F238E27FC236}">
                  <a16:creationId xmlns:a16="http://schemas.microsoft.com/office/drawing/2014/main" id="{27777338-79D9-4107-BF8F-5CF39AF2F1E0}"/>
                </a:ext>
              </a:extLst>
            </p:cNvPr>
            <p:cNvSpPr>
              <a:spLocks noChangeShapeType="1"/>
            </p:cNvSpPr>
            <p:nvPr/>
          </p:nvSpPr>
          <p:spPr bwMode="auto">
            <a:xfrm>
              <a:off x="480" y="2400"/>
              <a:ext cx="0" cy="336"/>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79" name="Text Box 162">
              <a:extLst>
                <a:ext uri="{FF2B5EF4-FFF2-40B4-BE49-F238E27FC236}">
                  <a16:creationId xmlns:a16="http://schemas.microsoft.com/office/drawing/2014/main" id="{B9809003-0103-482E-8CD0-3BF3FD574915}"/>
                </a:ext>
              </a:extLst>
            </p:cNvPr>
            <p:cNvSpPr txBox="1">
              <a:spLocks noChangeArrowheads="1"/>
            </p:cNvSpPr>
            <p:nvPr/>
          </p:nvSpPr>
          <p:spPr bwMode="auto">
            <a:xfrm>
              <a:off x="192" y="2160"/>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a:latin typeface="+mn-lt"/>
                  <a:ea typeface="+mn-ea"/>
                  <a:cs typeface="+mn-ea"/>
                  <a:sym typeface="+mn-lt"/>
                </a:rPr>
                <a:t>主程序</a:t>
              </a:r>
            </a:p>
          </p:txBody>
        </p:sp>
        <p:sp>
          <p:nvSpPr>
            <p:cNvPr id="54280" name="Text Box 163">
              <a:extLst>
                <a:ext uri="{FF2B5EF4-FFF2-40B4-BE49-F238E27FC236}">
                  <a16:creationId xmlns:a16="http://schemas.microsoft.com/office/drawing/2014/main" id="{3319A125-B2C7-4360-9436-3078B2352A27}"/>
                </a:ext>
              </a:extLst>
            </p:cNvPr>
            <p:cNvSpPr txBox="1">
              <a:spLocks noChangeArrowheads="1"/>
            </p:cNvSpPr>
            <p:nvPr/>
          </p:nvSpPr>
          <p:spPr bwMode="auto">
            <a:xfrm>
              <a:off x="240" y="268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a:latin typeface="+mn-lt"/>
                  <a:ea typeface="+mn-ea"/>
                  <a:cs typeface="+mn-ea"/>
                  <a:sym typeface="+mn-lt"/>
                </a:rPr>
                <a:t>Pre( T )</a:t>
              </a:r>
            </a:p>
          </p:txBody>
        </p:sp>
      </p:grpSp>
      <p:sp>
        <p:nvSpPr>
          <p:cNvPr id="912548" name="Line 164">
            <a:extLst>
              <a:ext uri="{FF2B5EF4-FFF2-40B4-BE49-F238E27FC236}">
                <a16:creationId xmlns:a16="http://schemas.microsoft.com/office/drawing/2014/main" id="{AE2C5693-EF5F-4167-B947-26A7CF69EBBF}"/>
              </a:ext>
            </a:extLst>
          </p:cNvPr>
          <p:cNvSpPr>
            <a:spLocks noChangeShapeType="1"/>
          </p:cNvSpPr>
          <p:nvPr/>
        </p:nvSpPr>
        <p:spPr bwMode="auto">
          <a:xfrm>
            <a:off x="690563" y="4821238"/>
            <a:ext cx="1587" cy="6096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12549" name="Text Box 165">
            <a:extLst>
              <a:ext uri="{FF2B5EF4-FFF2-40B4-BE49-F238E27FC236}">
                <a16:creationId xmlns:a16="http://schemas.microsoft.com/office/drawing/2014/main" id="{E79587F3-D2EC-44C6-BB6D-7B42D39D5E33}"/>
              </a:ext>
            </a:extLst>
          </p:cNvPr>
          <p:cNvSpPr txBox="1">
            <a:spLocks noChangeArrowheads="1"/>
          </p:cNvSpPr>
          <p:nvPr/>
        </p:nvSpPr>
        <p:spPr bwMode="auto">
          <a:xfrm>
            <a:off x="7777163" y="3830638"/>
            <a:ext cx="762000" cy="396875"/>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latin typeface="+mn-lt"/>
                <a:ea typeface="+mn-ea"/>
                <a:cs typeface="+mn-ea"/>
                <a:sym typeface="+mn-lt"/>
              </a:rPr>
              <a:t>返回</a:t>
            </a:r>
          </a:p>
        </p:txBody>
      </p:sp>
      <p:grpSp>
        <p:nvGrpSpPr>
          <p:cNvPr id="3" name="Group 166">
            <a:extLst>
              <a:ext uri="{FF2B5EF4-FFF2-40B4-BE49-F238E27FC236}">
                <a16:creationId xmlns:a16="http://schemas.microsoft.com/office/drawing/2014/main" id="{3F02A06E-4913-F942-82A7-794F9E25802D}"/>
              </a:ext>
            </a:extLst>
          </p:cNvPr>
          <p:cNvGrpSpPr>
            <a:grpSpLocks/>
          </p:cNvGrpSpPr>
          <p:nvPr/>
        </p:nvGrpSpPr>
        <p:grpSpPr bwMode="auto">
          <a:xfrm>
            <a:off x="7167563" y="3373438"/>
            <a:ext cx="533400" cy="838200"/>
            <a:chOff x="4560" y="1968"/>
            <a:chExt cx="336" cy="528"/>
          </a:xfrm>
        </p:grpSpPr>
        <p:sp>
          <p:nvSpPr>
            <p:cNvPr id="54284" name="Line 167">
              <a:extLst>
                <a:ext uri="{FF2B5EF4-FFF2-40B4-BE49-F238E27FC236}">
                  <a16:creationId xmlns:a16="http://schemas.microsoft.com/office/drawing/2014/main" id="{46950CD1-FCCA-48EA-9994-3CB1FD983093}"/>
                </a:ext>
              </a:extLst>
            </p:cNvPr>
            <p:cNvSpPr>
              <a:spLocks noChangeShapeType="1"/>
            </p:cNvSpPr>
            <p:nvPr/>
          </p:nvSpPr>
          <p:spPr bwMode="auto">
            <a:xfrm>
              <a:off x="4560" y="2448"/>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85" name="Line 168">
              <a:extLst>
                <a:ext uri="{FF2B5EF4-FFF2-40B4-BE49-F238E27FC236}">
                  <a16:creationId xmlns:a16="http://schemas.microsoft.com/office/drawing/2014/main" id="{40886CD2-4FA1-4899-A5F3-C9A36CCF73A4}"/>
                </a:ext>
              </a:extLst>
            </p:cNvPr>
            <p:cNvSpPr>
              <a:spLocks noChangeShapeType="1"/>
            </p:cNvSpPr>
            <p:nvPr/>
          </p:nvSpPr>
          <p:spPr bwMode="auto">
            <a:xfrm>
              <a:off x="4752" y="1968"/>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86" name="Line 169">
              <a:extLst>
                <a:ext uri="{FF2B5EF4-FFF2-40B4-BE49-F238E27FC236}">
                  <a16:creationId xmlns:a16="http://schemas.microsoft.com/office/drawing/2014/main" id="{7C795286-1193-4556-B04A-DA2C68850DE0}"/>
                </a:ext>
              </a:extLst>
            </p:cNvPr>
            <p:cNvSpPr>
              <a:spLocks noChangeShapeType="1"/>
            </p:cNvSpPr>
            <p:nvPr/>
          </p:nvSpPr>
          <p:spPr bwMode="auto">
            <a:xfrm>
              <a:off x="4752" y="2496"/>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87" name="Line 170">
              <a:extLst>
                <a:ext uri="{FF2B5EF4-FFF2-40B4-BE49-F238E27FC236}">
                  <a16:creationId xmlns:a16="http://schemas.microsoft.com/office/drawing/2014/main" id="{C4B77E76-44C1-4D5A-95E9-7FDC5642A5D0}"/>
                </a:ext>
              </a:extLst>
            </p:cNvPr>
            <p:cNvSpPr>
              <a:spLocks noChangeShapeType="1"/>
            </p:cNvSpPr>
            <p:nvPr/>
          </p:nvSpPr>
          <p:spPr bwMode="auto">
            <a:xfrm flipV="1">
              <a:off x="4752" y="1968"/>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2555" name="Text Box 171">
            <a:extLst>
              <a:ext uri="{FF2B5EF4-FFF2-40B4-BE49-F238E27FC236}">
                <a16:creationId xmlns:a16="http://schemas.microsoft.com/office/drawing/2014/main" id="{BF1008DD-2952-411A-86BE-B713113184ED}"/>
              </a:ext>
            </a:extLst>
          </p:cNvPr>
          <p:cNvSpPr txBox="1">
            <a:spLocks noChangeArrowheads="1"/>
          </p:cNvSpPr>
          <p:nvPr/>
        </p:nvSpPr>
        <p:spPr bwMode="auto">
          <a:xfrm>
            <a:off x="7777163" y="4745038"/>
            <a:ext cx="762000" cy="396875"/>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latin typeface="+mn-lt"/>
                <a:ea typeface="+mn-ea"/>
                <a:cs typeface="+mn-ea"/>
                <a:sym typeface="+mn-lt"/>
              </a:rPr>
              <a:t>返回</a:t>
            </a:r>
          </a:p>
        </p:txBody>
      </p:sp>
      <p:grpSp>
        <p:nvGrpSpPr>
          <p:cNvPr id="4" name="Group 172">
            <a:extLst>
              <a:ext uri="{FF2B5EF4-FFF2-40B4-BE49-F238E27FC236}">
                <a16:creationId xmlns:a16="http://schemas.microsoft.com/office/drawing/2014/main" id="{0B94744C-16F7-AE4A-87A3-B5C2E76DE622}"/>
              </a:ext>
            </a:extLst>
          </p:cNvPr>
          <p:cNvGrpSpPr>
            <a:grpSpLocks/>
          </p:cNvGrpSpPr>
          <p:nvPr/>
        </p:nvGrpSpPr>
        <p:grpSpPr bwMode="auto">
          <a:xfrm>
            <a:off x="7167563" y="4287838"/>
            <a:ext cx="533400" cy="838200"/>
            <a:chOff x="4560" y="2544"/>
            <a:chExt cx="336" cy="528"/>
          </a:xfrm>
        </p:grpSpPr>
        <p:sp>
          <p:nvSpPr>
            <p:cNvPr id="54290" name="Line 173">
              <a:extLst>
                <a:ext uri="{FF2B5EF4-FFF2-40B4-BE49-F238E27FC236}">
                  <a16:creationId xmlns:a16="http://schemas.microsoft.com/office/drawing/2014/main" id="{555170FC-8524-45DF-BD27-C56E2FF2D65B}"/>
                </a:ext>
              </a:extLst>
            </p:cNvPr>
            <p:cNvSpPr>
              <a:spLocks noChangeShapeType="1"/>
            </p:cNvSpPr>
            <p:nvPr/>
          </p:nvSpPr>
          <p:spPr bwMode="auto">
            <a:xfrm>
              <a:off x="4560" y="2688"/>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91" name="Line 174">
              <a:extLst>
                <a:ext uri="{FF2B5EF4-FFF2-40B4-BE49-F238E27FC236}">
                  <a16:creationId xmlns:a16="http://schemas.microsoft.com/office/drawing/2014/main" id="{2DC901AA-39E1-451F-9407-A568981FC08F}"/>
                </a:ext>
              </a:extLst>
            </p:cNvPr>
            <p:cNvSpPr>
              <a:spLocks noChangeShapeType="1"/>
            </p:cNvSpPr>
            <p:nvPr/>
          </p:nvSpPr>
          <p:spPr bwMode="auto">
            <a:xfrm>
              <a:off x="4752" y="2544"/>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92" name="Line 175">
              <a:extLst>
                <a:ext uri="{FF2B5EF4-FFF2-40B4-BE49-F238E27FC236}">
                  <a16:creationId xmlns:a16="http://schemas.microsoft.com/office/drawing/2014/main" id="{9C482D9E-1D2E-4FC5-9B16-E78E4633DA45}"/>
                </a:ext>
              </a:extLst>
            </p:cNvPr>
            <p:cNvSpPr>
              <a:spLocks noChangeShapeType="1"/>
            </p:cNvSpPr>
            <p:nvPr/>
          </p:nvSpPr>
          <p:spPr bwMode="auto">
            <a:xfrm>
              <a:off x="4752" y="307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93" name="Line 176">
              <a:extLst>
                <a:ext uri="{FF2B5EF4-FFF2-40B4-BE49-F238E27FC236}">
                  <a16:creationId xmlns:a16="http://schemas.microsoft.com/office/drawing/2014/main" id="{3267085C-CAEB-4636-B61C-5E5ECBBEE9EE}"/>
                </a:ext>
              </a:extLst>
            </p:cNvPr>
            <p:cNvSpPr>
              <a:spLocks noChangeShapeType="1"/>
            </p:cNvSpPr>
            <p:nvPr/>
          </p:nvSpPr>
          <p:spPr bwMode="auto">
            <a:xfrm flipV="1">
              <a:off x="4752" y="2544"/>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177">
            <a:extLst>
              <a:ext uri="{FF2B5EF4-FFF2-40B4-BE49-F238E27FC236}">
                <a16:creationId xmlns:a16="http://schemas.microsoft.com/office/drawing/2014/main" id="{60C86D87-B633-D245-B3EF-199CB0DE1C12}"/>
              </a:ext>
            </a:extLst>
          </p:cNvPr>
          <p:cNvGrpSpPr>
            <a:grpSpLocks/>
          </p:cNvGrpSpPr>
          <p:nvPr/>
        </p:nvGrpSpPr>
        <p:grpSpPr bwMode="auto">
          <a:xfrm>
            <a:off x="3128963" y="4592638"/>
            <a:ext cx="609600" cy="1752600"/>
            <a:chOff x="2016" y="2736"/>
            <a:chExt cx="384" cy="1104"/>
          </a:xfrm>
        </p:grpSpPr>
        <p:sp>
          <p:nvSpPr>
            <p:cNvPr id="54295" name="Line 178">
              <a:extLst>
                <a:ext uri="{FF2B5EF4-FFF2-40B4-BE49-F238E27FC236}">
                  <a16:creationId xmlns:a16="http://schemas.microsoft.com/office/drawing/2014/main" id="{2D6A1762-CD6C-4F48-B50A-D23E344AB9E4}"/>
                </a:ext>
              </a:extLst>
            </p:cNvPr>
            <p:cNvSpPr>
              <a:spLocks noChangeShapeType="1"/>
            </p:cNvSpPr>
            <p:nvPr/>
          </p:nvSpPr>
          <p:spPr bwMode="auto">
            <a:xfrm>
              <a:off x="2016" y="2832"/>
              <a:ext cx="240"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4" name="Line 179">
              <a:extLst>
                <a:ext uri="{FF2B5EF4-FFF2-40B4-BE49-F238E27FC236}">
                  <a16:creationId xmlns:a16="http://schemas.microsoft.com/office/drawing/2014/main" id="{324096B2-9A78-42C9-A3E0-97331B49A876}"/>
                </a:ext>
              </a:extLst>
            </p:cNvPr>
            <p:cNvSpPr>
              <a:spLocks noChangeShapeType="1"/>
            </p:cNvSpPr>
            <p:nvPr/>
          </p:nvSpPr>
          <p:spPr bwMode="auto">
            <a:xfrm>
              <a:off x="2256" y="2736"/>
              <a:ext cx="0" cy="1104"/>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6" name="Line 180">
              <a:extLst>
                <a:ext uri="{FF2B5EF4-FFF2-40B4-BE49-F238E27FC236}">
                  <a16:creationId xmlns:a16="http://schemas.microsoft.com/office/drawing/2014/main" id="{FC4CFB3E-424C-437C-BD67-CED534D8C64F}"/>
                </a:ext>
              </a:extLst>
            </p:cNvPr>
            <p:cNvSpPr>
              <a:spLocks noChangeShapeType="1"/>
            </p:cNvSpPr>
            <p:nvPr/>
          </p:nvSpPr>
          <p:spPr bwMode="auto">
            <a:xfrm>
              <a:off x="2256" y="2736"/>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8" name="Line 181">
              <a:extLst>
                <a:ext uri="{FF2B5EF4-FFF2-40B4-BE49-F238E27FC236}">
                  <a16:creationId xmlns:a16="http://schemas.microsoft.com/office/drawing/2014/main" id="{5550477E-4D76-4AA2-842C-22AA136381C1}"/>
                </a:ext>
              </a:extLst>
            </p:cNvPr>
            <p:cNvSpPr>
              <a:spLocks noChangeShapeType="1"/>
            </p:cNvSpPr>
            <p:nvPr/>
          </p:nvSpPr>
          <p:spPr bwMode="auto">
            <a:xfrm>
              <a:off x="2256" y="3840"/>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 name="Group 182">
            <a:extLst>
              <a:ext uri="{FF2B5EF4-FFF2-40B4-BE49-F238E27FC236}">
                <a16:creationId xmlns:a16="http://schemas.microsoft.com/office/drawing/2014/main" id="{DCFAAA4D-9E4D-994B-933E-0292B3AAB308}"/>
              </a:ext>
            </a:extLst>
          </p:cNvPr>
          <p:cNvGrpSpPr>
            <a:grpSpLocks/>
          </p:cNvGrpSpPr>
          <p:nvPr/>
        </p:nvGrpSpPr>
        <p:grpSpPr bwMode="auto">
          <a:xfrm>
            <a:off x="3814763" y="5888038"/>
            <a:ext cx="1371600" cy="396875"/>
            <a:chOff x="2448" y="3552"/>
            <a:chExt cx="864" cy="250"/>
          </a:xfrm>
        </p:grpSpPr>
        <p:sp>
          <p:nvSpPr>
            <p:cNvPr id="54300" name="Text Box 183">
              <a:extLst>
                <a:ext uri="{FF2B5EF4-FFF2-40B4-BE49-F238E27FC236}">
                  <a16:creationId xmlns:a16="http://schemas.microsoft.com/office/drawing/2014/main" id="{4F53C7D4-C422-4081-BC00-0E3415D39ABD}"/>
                </a:ext>
              </a:extLst>
            </p:cNvPr>
            <p:cNvSpPr txBox="1">
              <a:spLocks noChangeArrowheads="1"/>
            </p:cNvSpPr>
            <p:nvPr/>
          </p:nvSpPr>
          <p:spPr bwMode="auto">
            <a:xfrm>
              <a:off x="2448" y="3552"/>
              <a:ext cx="864" cy="2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pre(T    R);</a:t>
              </a:r>
            </a:p>
          </p:txBody>
        </p:sp>
        <p:sp>
          <p:nvSpPr>
            <p:cNvPr id="54301" name="Line 184">
              <a:extLst>
                <a:ext uri="{FF2B5EF4-FFF2-40B4-BE49-F238E27FC236}">
                  <a16:creationId xmlns:a16="http://schemas.microsoft.com/office/drawing/2014/main" id="{68A81CFC-36BC-4166-92B5-016BEF9FDD43}"/>
                </a:ext>
              </a:extLst>
            </p:cNvPr>
            <p:cNvSpPr>
              <a:spLocks noChangeShapeType="1"/>
            </p:cNvSpPr>
            <p:nvPr/>
          </p:nvSpPr>
          <p:spPr bwMode="auto">
            <a:xfrm>
              <a:off x="2880" y="3696"/>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2569" name="Text Box 185">
            <a:extLst>
              <a:ext uri="{FF2B5EF4-FFF2-40B4-BE49-F238E27FC236}">
                <a16:creationId xmlns:a16="http://schemas.microsoft.com/office/drawing/2014/main" id="{D0259181-3E79-4B37-BD81-E7EDF37505F9}"/>
              </a:ext>
            </a:extLst>
          </p:cNvPr>
          <p:cNvSpPr txBox="1">
            <a:spLocks noChangeArrowheads="1"/>
          </p:cNvSpPr>
          <p:nvPr/>
        </p:nvSpPr>
        <p:spPr bwMode="auto">
          <a:xfrm>
            <a:off x="5719763" y="5430838"/>
            <a:ext cx="762000" cy="396875"/>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latin typeface="+mn-lt"/>
                <a:ea typeface="+mn-ea"/>
                <a:cs typeface="+mn-ea"/>
                <a:sym typeface="+mn-lt"/>
              </a:rPr>
              <a:t>返回</a:t>
            </a:r>
          </a:p>
        </p:txBody>
      </p:sp>
      <p:grpSp>
        <p:nvGrpSpPr>
          <p:cNvPr id="7" name="Group 186">
            <a:extLst>
              <a:ext uri="{FF2B5EF4-FFF2-40B4-BE49-F238E27FC236}">
                <a16:creationId xmlns:a16="http://schemas.microsoft.com/office/drawing/2014/main" id="{35910EC2-1B00-7743-82B7-5C0DECD579AA}"/>
              </a:ext>
            </a:extLst>
          </p:cNvPr>
          <p:cNvGrpSpPr>
            <a:grpSpLocks/>
          </p:cNvGrpSpPr>
          <p:nvPr/>
        </p:nvGrpSpPr>
        <p:grpSpPr bwMode="auto">
          <a:xfrm>
            <a:off x="5110163" y="4973638"/>
            <a:ext cx="533400" cy="838200"/>
            <a:chOff x="3264" y="2976"/>
            <a:chExt cx="336" cy="528"/>
          </a:xfrm>
        </p:grpSpPr>
        <p:sp>
          <p:nvSpPr>
            <p:cNvPr id="54304" name="Line 187">
              <a:extLst>
                <a:ext uri="{FF2B5EF4-FFF2-40B4-BE49-F238E27FC236}">
                  <a16:creationId xmlns:a16="http://schemas.microsoft.com/office/drawing/2014/main" id="{8E26565C-02CF-4AC5-8235-C051FB401232}"/>
                </a:ext>
              </a:extLst>
            </p:cNvPr>
            <p:cNvSpPr>
              <a:spLocks noChangeShapeType="1"/>
            </p:cNvSpPr>
            <p:nvPr/>
          </p:nvSpPr>
          <p:spPr bwMode="auto">
            <a:xfrm>
              <a:off x="3264" y="3456"/>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05" name="Line 188">
              <a:extLst>
                <a:ext uri="{FF2B5EF4-FFF2-40B4-BE49-F238E27FC236}">
                  <a16:creationId xmlns:a16="http://schemas.microsoft.com/office/drawing/2014/main" id="{C8D49FD9-2657-47CF-94E0-FBF93F5B3ED1}"/>
                </a:ext>
              </a:extLst>
            </p:cNvPr>
            <p:cNvSpPr>
              <a:spLocks noChangeShapeType="1"/>
            </p:cNvSpPr>
            <p:nvPr/>
          </p:nvSpPr>
          <p:spPr bwMode="auto">
            <a:xfrm>
              <a:off x="3456" y="2976"/>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06" name="Line 189">
              <a:extLst>
                <a:ext uri="{FF2B5EF4-FFF2-40B4-BE49-F238E27FC236}">
                  <a16:creationId xmlns:a16="http://schemas.microsoft.com/office/drawing/2014/main" id="{E6D25100-A304-4364-A8C2-19323F843B43}"/>
                </a:ext>
              </a:extLst>
            </p:cNvPr>
            <p:cNvSpPr>
              <a:spLocks noChangeShapeType="1"/>
            </p:cNvSpPr>
            <p:nvPr/>
          </p:nvSpPr>
          <p:spPr bwMode="auto">
            <a:xfrm>
              <a:off x="3456" y="3504"/>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07" name="Line 190">
              <a:extLst>
                <a:ext uri="{FF2B5EF4-FFF2-40B4-BE49-F238E27FC236}">
                  <a16:creationId xmlns:a16="http://schemas.microsoft.com/office/drawing/2014/main" id="{959FC5A6-B822-4761-A8BB-1D24F3E38C31}"/>
                </a:ext>
              </a:extLst>
            </p:cNvPr>
            <p:cNvSpPr>
              <a:spLocks noChangeShapeType="1"/>
            </p:cNvSpPr>
            <p:nvPr/>
          </p:nvSpPr>
          <p:spPr bwMode="auto">
            <a:xfrm flipV="1">
              <a:off x="3456" y="2976"/>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2575" name="Text Box 191">
            <a:extLst>
              <a:ext uri="{FF2B5EF4-FFF2-40B4-BE49-F238E27FC236}">
                <a16:creationId xmlns:a16="http://schemas.microsoft.com/office/drawing/2014/main" id="{4B1CACFB-33A5-4B66-A4E3-74C8D9120695}"/>
              </a:ext>
            </a:extLst>
          </p:cNvPr>
          <p:cNvSpPr txBox="1">
            <a:spLocks noChangeArrowheads="1"/>
          </p:cNvSpPr>
          <p:nvPr/>
        </p:nvSpPr>
        <p:spPr bwMode="auto">
          <a:xfrm>
            <a:off x="5719763" y="6345238"/>
            <a:ext cx="762000" cy="396875"/>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latin typeface="+mn-lt"/>
                <a:ea typeface="+mn-ea"/>
                <a:cs typeface="+mn-ea"/>
                <a:sym typeface="+mn-lt"/>
              </a:rPr>
              <a:t>返回</a:t>
            </a:r>
          </a:p>
        </p:txBody>
      </p:sp>
      <p:grpSp>
        <p:nvGrpSpPr>
          <p:cNvPr id="8" name="Group 192">
            <a:extLst>
              <a:ext uri="{FF2B5EF4-FFF2-40B4-BE49-F238E27FC236}">
                <a16:creationId xmlns:a16="http://schemas.microsoft.com/office/drawing/2014/main" id="{ECA6D13D-460B-6045-89B0-1EC4A2EFB943}"/>
              </a:ext>
            </a:extLst>
          </p:cNvPr>
          <p:cNvGrpSpPr>
            <a:grpSpLocks/>
          </p:cNvGrpSpPr>
          <p:nvPr/>
        </p:nvGrpSpPr>
        <p:grpSpPr bwMode="auto">
          <a:xfrm>
            <a:off x="5110163" y="5888038"/>
            <a:ext cx="533400" cy="838200"/>
            <a:chOff x="3264" y="3552"/>
            <a:chExt cx="336" cy="528"/>
          </a:xfrm>
        </p:grpSpPr>
        <p:sp>
          <p:nvSpPr>
            <p:cNvPr id="54310" name="Line 193">
              <a:extLst>
                <a:ext uri="{FF2B5EF4-FFF2-40B4-BE49-F238E27FC236}">
                  <a16:creationId xmlns:a16="http://schemas.microsoft.com/office/drawing/2014/main" id="{D41F8CE7-2AC5-4B2C-9E35-5575D5E1AD9A}"/>
                </a:ext>
              </a:extLst>
            </p:cNvPr>
            <p:cNvSpPr>
              <a:spLocks noChangeShapeType="1"/>
            </p:cNvSpPr>
            <p:nvPr/>
          </p:nvSpPr>
          <p:spPr bwMode="auto">
            <a:xfrm>
              <a:off x="3264" y="3696"/>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11" name="Line 194">
              <a:extLst>
                <a:ext uri="{FF2B5EF4-FFF2-40B4-BE49-F238E27FC236}">
                  <a16:creationId xmlns:a16="http://schemas.microsoft.com/office/drawing/2014/main" id="{0F386079-838E-4E50-86D1-C97BCA8875E5}"/>
                </a:ext>
              </a:extLst>
            </p:cNvPr>
            <p:cNvSpPr>
              <a:spLocks noChangeShapeType="1"/>
            </p:cNvSpPr>
            <p:nvPr/>
          </p:nvSpPr>
          <p:spPr bwMode="auto">
            <a:xfrm>
              <a:off x="3456" y="355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12" name="Line 195">
              <a:extLst>
                <a:ext uri="{FF2B5EF4-FFF2-40B4-BE49-F238E27FC236}">
                  <a16:creationId xmlns:a16="http://schemas.microsoft.com/office/drawing/2014/main" id="{2F120B12-C8EF-483F-ABDE-695543DDD2CE}"/>
                </a:ext>
              </a:extLst>
            </p:cNvPr>
            <p:cNvSpPr>
              <a:spLocks noChangeShapeType="1"/>
            </p:cNvSpPr>
            <p:nvPr/>
          </p:nvSpPr>
          <p:spPr bwMode="auto">
            <a:xfrm>
              <a:off x="3456" y="4080"/>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0" name="Line 196">
              <a:extLst>
                <a:ext uri="{FF2B5EF4-FFF2-40B4-BE49-F238E27FC236}">
                  <a16:creationId xmlns:a16="http://schemas.microsoft.com/office/drawing/2014/main" id="{02727BD4-4D53-4E74-803E-15A921A30E8F}"/>
                </a:ext>
              </a:extLst>
            </p:cNvPr>
            <p:cNvSpPr>
              <a:spLocks noChangeShapeType="1"/>
            </p:cNvSpPr>
            <p:nvPr/>
          </p:nvSpPr>
          <p:spPr bwMode="auto">
            <a:xfrm flipV="1">
              <a:off x="3456" y="3552"/>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197">
            <a:extLst>
              <a:ext uri="{FF2B5EF4-FFF2-40B4-BE49-F238E27FC236}">
                <a16:creationId xmlns:a16="http://schemas.microsoft.com/office/drawing/2014/main" id="{BA3B7BAE-F65D-7246-853C-705C8CBA378C}"/>
              </a:ext>
            </a:extLst>
          </p:cNvPr>
          <p:cNvGrpSpPr>
            <a:grpSpLocks/>
          </p:cNvGrpSpPr>
          <p:nvPr/>
        </p:nvGrpSpPr>
        <p:grpSpPr bwMode="auto">
          <a:xfrm>
            <a:off x="1223963" y="3221038"/>
            <a:ext cx="609600" cy="1752600"/>
            <a:chOff x="816" y="1872"/>
            <a:chExt cx="384" cy="1104"/>
          </a:xfrm>
        </p:grpSpPr>
        <p:sp>
          <p:nvSpPr>
            <p:cNvPr id="22" name="Line 198">
              <a:extLst>
                <a:ext uri="{FF2B5EF4-FFF2-40B4-BE49-F238E27FC236}">
                  <a16:creationId xmlns:a16="http://schemas.microsoft.com/office/drawing/2014/main" id="{393BCF28-5E87-4BA1-8E5C-E2167FB8E72F}"/>
                </a:ext>
              </a:extLst>
            </p:cNvPr>
            <p:cNvSpPr>
              <a:spLocks noChangeShapeType="1"/>
            </p:cNvSpPr>
            <p:nvPr/>
          </p:nvSpPr>
          <p:spPr bwMode="auto">
            <a:xfrm>
              <a:off x="816" y="2736"/>
              <a:ext cx="240"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16" name="Line 199">
              <a:extLst>
                <a:ext uri="{FF2B5EF4-FFF2-40B4-BE49-F238E27FC236}">
                  <a16:creationId xmlns:a16="http://schemas.microsoft.com/office/drawing/2014/main" id="{3D39B619-7A0E-411A-86CB-1A6CF9456F17}"/>
                </a:ext>
              </a:extLst>
            </p:cNvPr>
            <p:cNvSpPr>
              <a:spLocks noChangeShapeType="1"/>
            </p:cNvSpPr>
            <p:nvPr/>
          </p:nvSpPr>
          <p:spPr bwMode="auto">
            <a:xfrm>
              <a:off x="1056" y="187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17" name="Line 200">
              <a:extLst>
                <a:ext uri="{FF2B5EF4-FFF2-40B4-BE49-F238E27FC236}">
                  <a16:creationId xmlns:a16="http://schemas.microsoft.com/office/drawing/2014/main" id="{83EA78ED-682C-4EE9-97A8-59B44677A90B}"/>
                </a:ext>
              </a:extLst>
            </p:cNvPr>
            <p:cNvSpPr>
              <a:spLocks noChangeShapeType="1"/>
            </p:cNvSpPr>
            <p:nvPr/>
          </p:nvSpPr>
          <p:spPr bwMode="auto">
            <a:xfrm>
              <a:off x="1056" y="2976"/>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18" name="Line 201">
              <a:extLst>
                <a:ext uri="{FF2B5EF4-FFF2-40B4-BE49-F238E27FC236}">
                  <a16:creationId xmlns:a16="http://schemas.microsoft.com/office/drawing/2014/main" id="{518F9B13-4DC8-4C0F-90F1-10D5DD2F82D2}"/>
                </a:ext>
              </a:extLst>
            </p:cNvPr>
            <p:cNvSpPr>
              <a:spLocks noChangeShapeType="1"/>
            </p:cNvSpPr>
            <p:nvPr/>
          </p:nvSpPr>
          <p:spPr bwMode="auto">
            <a:xfrm flipV="1">
              <a:off x="1056" y="1872"/>
              <a:ext cx="0" cy="1104"/>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202">
            <a:extLst>
              <a:ext uri="{FF2B5EF4-FFF2-40B4-BE49-F238E27FC236}">
                <a16:creationId xmlns:a16="http://schemas.microsoft.com/office/drawing/2014/main" id="{821FDA5B-72BB-6B49-83FD-23254F901DAC}"/>
              </a:ext>
            </a:extLst>
          </p:cNvPr>
          <p:cNvGrpSpPr>
            <a:grpSpLocks/>
          </p:cNvGrpSpPr>
          <p:nvPr/>
        </p:nvGrpSpPr>
        <p:grpSpPr bwMode="auto">
          <a:xfrm>
            <a:off x="5033963" y="2992438"/>
            <a:ext cx="762000" cy="1752600"/>
            <a:chOff x="3216" y="1728"/>
            <a:chExt cx="480" cy="1104"/>
          </a:xfrm>
        </p:grpSpPr>
        <p:sp>
          <p:nvSpPr>
            <p:cNvPr id="54320" name="Line 203">
              <a:extLst>
                <a:ext uri="{FF2B5EF4-FFF2-40B4-BE49-F238E27FC236}">
                  <a16:creationId xmlns:a16="http://schemas.microsoft.com/office/drawing/2014/main" id="{402C1A81-8273-42C3-A8FB-A4DDC88F410E}"/>
                </a:ext>
              </a:extLst>
            </p:cNvPr>
            <p:cNvSpPr>
              <a:spLocks noChangeShapeType="1"/>
            </p:cNvSpPr>
            <p:nvPr/>
          </p:nvSpPr>
          <p:spPr bwMode="auto">
            <a:xfrm>
              <a:off x="3552" y="1728"/>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21" name="Line 204">
              <a:extLst>
                <a:ext uri="{FF2B5EF4-FFF2-40B4-BE49-F238E27FC236}">
                  <a16:creationId xmlns:a16="http://schemas.microsoft.com/office/drawing/2014/main" id="{FD28A25E-EBC8-49D9-8DC1-6621AEF1E74E}"/>
                </a:ext>
              </a:extLst>
            </p:cNvPr>
            <p:cNvSpPr>
              <a:spLocks noChangeShapeType="1"/>
            </p:cNvSpPr>
            <p:nvPr/>
          </p:nvSpPr>
          <p:spPr bwMode="auto">
            <a:xfrm>
              <a:off x="3552" y="283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22" name="Line 205">
              <a:extLst>
                <a:ext uri="{FF2B5EF4-FFF2-40B4-BE49-F238E27FC236}">
                  <a16:creationId xmlns:a16="http://schemas.microsoft.com/office/drawing/2014/main" id="{94EEB55A-6C94-4816-A8DC-76728F784888}"/>
                </a:ext>
              </a:extLst>
            </p:cNvPr>
            <p:cNvSpPr>
              <a:spLocks noChangeShapeType="1"/>
            </p:cNvSpPr>
            <p:nvPr/>
          </p:nvSpPr>
          <p:spPr bwMode="auto">
            <a:xfrm>
              <a:off x="3216" y="2544"/>
              <a:ext cx="336"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23" name="Line 206">
              <a:extLst>
                <a:ext uri="{FF2B5EF4-FFF2-40B4-BE49-F238E27FC236}">
                  <a16:creationId xmlns:a16="http://schemas.microsoft.com/office/drawing/2014/main" id="{D6F5B045-9FB1-48F8-BB5F-FC3ED69F0F44}"/>
                </a:ext>
              </a:extLst>
            </p:cNvPr>
            <p:cNvSpPr>
              <a:spLocks noChangeShapeType="1"/>
            </p:cNvSpPr>
            <p:nvPr/>
          </p:nvSpPr>
          <p:spPr bwMode="auto">
            <a:xfrm flipV="1">
              <a:off x="3552" y="1728"/>
              <a:ext cx="0" cy="1104"/>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207">
            <a:extLst>
              <a:ext uri="{FF2B5EF4-FFF2-40B4-BE49-F238E27FC236}">
                <a16:creationId xmlns:a16="http://schemas.microsoft.com/office/drawing/2014/main" id="{32AFF872-561D-5C42-B40A-61B6009106F6}"/>
              </a:ext>
            </a:extLst>
          </p:cNvPr>
          <p:cNvGrpSpPr>
            <a:grpSpLocks/>
          </p:cNvGrpSpPr>
          <p:nvPr/>
        </p:nvGrpSpPr>
        <p:grpSpPr bwMode="auto">
          <a:xfrm>
            <a:off x="5033963" y="2078038"/>
            <a:ext cx="762000" cy="1828800"/>
            <a:chOff x="3216" y="1152"/>
            <a:chExt cx="480" cy="1152"/>
          </a:xfrm>
        </p:grpSpPr>
        <p:sp>
          <p:nvSpPr>
            <p:cNvPr id="54325" name="Line 208">
              <a:extLst>
                <a:ext uri="{FF2B5EF4-FFF2-40B4-BE49-F238E27FC236}">
                  <a16:creationId xmlns:a16="http://schemas.microsoft.com/office/drawing/2014/main" id="{926331C9-B9ED-4B4B-B32E-DAE88A64607D}"/>
                </a:ext>
              </a:extLst>
            </p:cNvPr>
            <p:cNvSpPr>
              <a:spLocks noChangeShapeType="1"/>
            </p:cNvSpPr>
            <p:nvPr/>
          </p:nvSpPr>
          <p:spPr bwMode="auto">
            <a:xfrm>
              <a:off x="3408" y="1488"/>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26" name="Line 209">
              <a:extLst>
                <a:ext uri="{FF2B5EF4-FFF2-40B4-BE49-F238E27FC236}">
                  <a16:creationId xmlns:a16="http://schemas.microsoft.com/office/drawing/2014/main" id="{3D626D9F-2321-47DA-80E3-B3A03E9E7C2D}"/>
                </a:ext>
              </a:extLst>
            </p:cNvPr>
            <p:cNvSpPr>
              <a:spLocks noChangeShapeType="1"/>
            </p:cNvSpPr>
            <p:nvPr/>
          </p:nvSpPr>
          <p:spPr bwMode="auto">
            <a:xfrm>
              <a:off x="3552" y="115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27" name="Line 210">
              <a:extLst>
                <a:ext uri="{FF2B5EF4-FFF2-40B4-BE49-F238E27FC236}">
                  <a16:creationId xmlns:a16="http://schemas.microsoft.com/office/drawing/2014/main" id="{57C84F9D-701F-4A6C-9F72-4E3077AEB41B}"/>
                </a:ext>
              </a:extLst>
            </p:cNvPr>
            <p:cNvSpPr>
              <a:spLocks noChangeShapeType="1"/>
            </p:cNvSpPr>
            <p:nvPr/>
          </p:nvSpPr>
          <p:spPr bwMode="auto">
            <a:xfrm>
              <a:off x="3552" y="1680"/>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28" name="Line 211">
              <a:extLst>
                <a:ext uri="{FF2B5EF4-FFF2-40B4-BE49-F238E27FC236}">
                  <a16:creationId xmlns:a16="http://schemas.microsoft.com/office/drawing/2014/main" id="{E9F505AA-8044-4FBE-9495-5018B2388A1A}"/>
                </a:ext>
              </a:extLst>
            </p:cNvPr>
            <p:cNvSpPr>
              <a:spLocks noChangeShapeType="1"/>
            </p:cNvSpPr>
            <p:nvPr/>
          </p:nvSpPr>
          <p:spPr bwMode="auto">
            <a:xfrm flipV="1">
              <a:off x="3552" y="1152"/>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4" name="Line 212">
              <a:extLst>
                <a:ext uri="{FF2B5EF4-FFF2-40B4-BE49-F238E27FC236}">
                  <a16:creationId xmlns:a16="http://schemas.microsoft.com/office/drawing/2014/main" id="{1B98CF55-CCB8-4FC8-A5FE-2F77A72DB233}"/>
                </a:ext>
              </a:extLst>
            </p:cNvPr>
            <p:cNvSpPr>
              <a:spLocks noChangeShapeType="1"/>
            </p:cNvSpPr>
            <p:nvPr/>
          </p:nvSpPr>
          <p:spPr bwMode="auto">
            <a:xfrm>
              <a:off x="3216" y="2304"/>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30" name="Line 213">
              <a:extLst>
                <a:ext uri="{FF2B5EF4-FFF2-40B4-BE49-F238E27FC236}">
                  <a16:creationId xmlns:a16="http://schemas.microsoft.com/office/drawing/2014/main" id="{B663FB3A-408D-4832-9426-D4263400E461}"/>
                </a:ext>
              </a:extLst>
            </p:cNvPr>
            <p:cNvSpPr>
              <a:spLocks noChangeShapeType="1"/>
            </p:cNvSpPr>
            <p:nvPr/>
          </p:nvSpPr>
          <p:spPr bwMode="auto">
            <a:xfrm flipV="1">
              <a:off x="3408" y="1488"/>
              <a:ext cx="0" cy="81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214">
            <a:extLst>
              <a:ext uri="{FF2B5EF4-FFF2-40B4-BE49-F238E27FC236}">
                <a16:creationId xmlns:a16="http://schemas.microsoft.com/office/drawing/2014/main" id="{39A43E52-A4F9-8449-91EC-3FC573D276BF}"/>
              </a:ext>
            </a:extLst>
          </p:cNvPr>
          <p:cNvGrpSpPr>
            <a:grpSpLocks/>
          </p:cNvGrpSpPr>
          <p:nvPr/>
        </p:nvGrpSpPr>
        <p:grpSpPr bwMode="auto">
          <a:xfrm>
            <a:off x="5872163" y="4287838"/>
            <a:ext cx="1371600" cy="396875"/>
            <a:chOff x="3744" y="2544"/>
            <a:chExt cx="864" cy="250"/>
          </a:xfrm>
        </p:grpSpPr>
        <p:sp>
          <p:nvSpPr>
            <p:cNvPr id="54332" name="Text Box 215">
              <a:extLst>
                <a:ext uri="{FF2B5EF4-FFF2-40B4-BE49-F238E27FC236}">
                  <a16:creationId xmlns:a16="http://schemas.microsoft.com/office/drawing/2014/main" id="{095BE64B-2DCF-4294-8E8B-BBEE9F2C342A}"/>
                </a:ext>
              </a:extLst>
            </p:cNvPr>
            <p:cNvSpPr txBox="1">
              <a:spLocks noChangeArrowheads="1"/>
            </p:cNvSpPr>
            <p:nvPr/>
          </p:nvSpPr>
          <p:spPr bwMode="auto">
            <a:xfrm>
              <a:off x="3744" y="2544"/>
              <a:ext cx="864" cy="2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pre(T    R);</a:t>
              </a:r>
            </a:p>
          </p:txBody>
        </p:sp>
        <p:sp>
          <p:nvSpPr>
            <p:cNvPr id="54333" name="Line 216">
              <a:extLst>
                <a:ext uri="{FF2B5EF4-FFF2-40B4-BE49-F238E27FC236}">
                  <a16:creationId xmlns:a16="http://schemas.microsoft.com/office/drawing/2014/main" id="{986081D2-794B-4048-90CF-CD465748CE2C}"/>
                </a:ext>
              </a:extLst>
            </p:cNvPr>
            <p:cNvSpPr>
              <a:spLocks noChangeShapeType="1"/>
            </p:cNvSpPr>
            <p:nvPr/>
          </p:nvSpPr>
          <p:spPr bwMode="auto">
            <a:xfrm>
              <a:off x="4150" y="2688"/>
              <a:ext cx="15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34" name="Oval 217">
            <a:extLst>
              <a:ext uri="{FF2B5EF4-FFF2-40B4-BE49-F238E27FC236}">
                <a16:creationId xmlns:a16="http://schemas.microsoft.com/office/drawing/2014/main" id="{9AD88EE1-8BFE-485A-BBEB-B5232D994392}"/>
              </a:ext>
            </a:extLst>
          </p:cNvPr>
          <p:cNvSpPr>
            <a:spLocks noChangeArrowheads="1"/>
          </p:cNvSpPr>
          <p:nvPr/>
        </p:nvSpPr>
        <p:spPr bwMode="auto">
          <a:xfrm>
            <a:off x="7396163" y="325438"/>
            <a:ext cx="533400" cy="457200"/>
          </a:xfrm>
          <a:prstGeom prst="ellipse">
            <a:avLst/>
          </a:prstGeom>
          <a:solidFill>
            <a:srgbClr val="CCFFC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A</a:t>
            </a:r>
          </a:p>
        </p:txBody>
      </p:sp>
      <p:sp>
        <p:nvSpPr>
          <p:cNvPr id="54335" name="Oval 218">
            <a:extLst>
              <a:ext uri="{FF2B5EF4-FFF2-40B4-BE49-F238E27FC236}">
                <a16:creationId xmlns:a16="http://schemas.microsoft.com/office/drawing/2014/main" id="{ECFF6F09-00B1-409F-B227-1A048BFD0129}"/>
              </a:ext>
            </a:extLst>
          </p:cNvPr>
          <p:cNvSpPr>
            <a:spLocks noChangeArrowheads="1"/>
          </p:cNvSpPr>
          <p:nvPr/>
        </p:nvSpPr>
        <p:spPr bwMode="auto">
          <a:xfrm>
            <a:off x="8234363" y="1163638"/>
            <a:ext cx="533400" cy="457200"/>
          </a:xfrm>
          <a:prstGeom prst="ellipse">
            <a:avLst/>
          </a:prstGeom>
          <a:solidFill>
            <a:srgbClr val="FFFFC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C</a:t>
            </a:r>
          </a:p>
        </p:txBody>
      </p:sp>
      <p:sp>
        <p:nvSpPr>
          <p:cNvPr id="54336" name="Oval 219">
            <a:extLst>
              <a:ext uri="{FF2B5EF4-FFF2-40B4-BE49-F238E27FC236}">
                <a16:creationId xmlns:a16="http://schemas.microsoft.com/office/drawing/2014/main" id="{8A98A893-725B-4474-993B-B49D13AC40D2}"/>
              </a:ext>
            </a:extLst>
          </p:cNvPr>
          <p:cNvSpPr>
            <a:spLocks noChangeArrowheads="1"/>
          </p:cNvSpPr>
          <p:nvPr/>
        </p:nvSpPr>
        <p:spPr bwMode="auto">
          <a:xfrm>
            <a:off x="6557963" y="1163638"/>
            <a:ext cx="533400" cy="457200"/>
          </a:xfrm>
          <a:prstGeom prst="ellipse">
            <a:avLst/>
          </a:prstGeom>
          <a:solidFill>
            <a:srgbClr val="CCFFC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B</a:t>
            </a:r>
          </a:p>
        </p:txBody>
      </p:sp>
      <p:sp>
        <p:nvSpPr>
          <p:cNvPr id="54337" name="Oval 220">
            <a:extLst>
              <a:ext uri="{FF2B5EF4-FFF2-40B4-BE49-F238E27FC236}">
                <a16:creationId xmlns:a16="http://schemas.microsoft.com/office/drawing/2014/main" id="{45E59366-3C5A-4284-A630-FB944B928301}"/>
              </a:ext>
            </a:extLst>
          </p:cNvPr>
          <p:cNvSpPr>
            <a:spLocks noChangeArrowheads="1"/>
          </p:cNvSpPr>
          <p:nvPr/>
        </p:nvSpPr>
        <p:spPr bwMode="auto">
          <a:xfrm>
            <a:off x="7472363" y="2230438"/>
            <a:ext cx="533400" cy="457200"/>
          </a:xfrm>
          <a:prstGeom prst="ellipse">
            <a:avLst/>
          </a:prstGeom>
          <a:solidFill>
            <a:srgbClr val="99CCFF"/>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D</a:t>
            </a:r>
          </a:p>
        </p:txBody>
      </p:sp>
      <p:cxnSp>
        <p:nvCxnSpPr>
          <p:cNvPr id="56344" name="AutoShape 221">
            <a:extLst>
              <a:ext uri="{FF2B5EF4-FFF2-40B4-BE49-F238E27FC236}">
                <a16:creationId xmlns:a16="http://schemas.microsoft.com/office/drawing/2014/main" id="{290D2378-BEE4-3340-BC49-C5C81A29D7F6}"/>
              </a:ext>
            </a:extLst>
          </p:cNvPr>
          <p:cNvCxnSpPr>
            <a:cxnSpLocks noChangeShapeType="1"/>
            <a:stCxn id="54334" idx="3"/>
            <a:endCxn id="54336" idx="7"/>
          </p:cNvCxnSpPr>
          <p:nvPr/>
        </p:nvCxnSpPr>
        <p:spPr bwMode="auto">
          <a:xfrm flipH="1">
            <a:off x="7013575" y="715963"/>
            <a:ext cx="460375" cy="5143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6345" name="AutoShape 222">
            <a:extLst>
              <a:ext uri="{FF2B5EF4-FFF2-40B4-BE49-F238E27FC236}">
                <a16:creationId xmlns:a16="http://schemas.microsoft.com/office/drawing/2014/main" id="{679CFF69-7D1D-CB42-B395-5FB116C82877}"/>
              </a:ext>
            </a:extLst>
          </p:cNvPr>
          <p:cNvCxnSpPr>
            <a:cxnSpLocks noChangeShapeType="1"/>
            <a:stCxn id="54334" idx="5"/>
            <a:endCxn id="54335" idx="1"/>
          </p:cNvCxnSpPr>
          <p:nvPr/>
        </p:nvCxnSpPr>
        <p:spPr bwMode="auto">
          <a:xfrm>
            <a:off x="7851775" y="715963"/>
            <a:ext cx="460375" cy="5143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6346" name="AutoShape 223">
            <a:extLst>
              <a:ext uri="{FF2B5EF4-FFF2-40B4-BE49-F238E27FC236}">
                <a16:creationId xmlns:a16="http://schemas.microsoft.com/office/drawing/2014/main" id="{BE9C86AE-7AB3-5E4F-BAD0-69B67C841B97}"/>
              </a:ext>
            </a:extLst>
          </p:cNvPr>
          <p:cNvCxnSpPr>
            <a:cxnSpLocks noChangeShapeType="1"/>
            <a:stCxn id="54336" idx="5"/>
            <a:endCxn id="54337" idx="1"/>
          </p:cNvCxnSpPr>
          <p:nvPr/>
        </p:nvCxnSpPr>
        <p:spPr bwMode="auto">
          <a:xfrm>
            <a:off x="7013575" y="1554163"/>
            <a:ext cx="536575" cy="7429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13" name="Group 224">
            <a:extLst>
              <a:ext uri="{FF2B5EF4-FFF2-40B4-BE49-F238E27FC236}">
                <a16:creationId xmlns:a16="http://schemas.microsoft.com/office/drawing/2014/main" id="{92CEA672-D47A-CC4A-982E-9750448480E2}"/>
              </a:ext>
            </a:extLst>
          </p:cNvPr>
          <p:cNvGrpSpPr>
            <a:grpSpLocks/>
          </p:cNvGrpSpPr>
          <p:nvPr/>
        </p:nvGrpSpPr>
        <p:grpSpPr bwMode="auto">
          <a:xfrm>
            <a:off x="3738563" y="1163638"/>
            <a:ext cx="3352800" cy="2911475"/>
            <a:chOff x="2400" y="672"/>
            <a:chExt cx="2112" cy="1834"/>
          </a:xfrm>
        </p:grpSpPr>
        <p:grpSp>
          <p:nvGrpSpPr>
            <p:cNvPr id="56426" name="Group 225">
              <a:extLst>
                <a:ext uri="{FF2B5EF4-FFF2-40B4-BE49-F238E27FC236}">
                  <a16:creationId xmlns:a16="http://schemas.microsoft.com/office/drawing/2014/main" id="{E3D4F0C2-86EE-AC4C-8B5C-E83A81C2E50E}"/>
                </a:ext>
              </a:extLst>
            </p:cNvPr>
            <p:cNvGrpSpPr>
              <a:grpSpLocks/>
            </p:cNvGrpSpPr>
            <p:nvPr/>
          </p:nvGrpSpPr>
          <p:grpSpPr bwMode="auto">
            <a:xfrm>
              <a:off x="2400" y="1728"/>
              <a:ext cx="864" cy="778"/>
              <a:chOff x="2400" y="1632"/>
              <a:chExt cx="864" cy="778"/>
            </a:xfrm>
          </p:grpSpPr>
          <p:sp>
            <p:nvSpPr>
              <p:cNvPr id="26" name="Text Box 226">
                <a:extLst>
                  <a:ext uri="{FF2B5EF4-FFF2-40B4-BE49-F238E27FC236}">
                    <a16:creationId xmlns:a16="http://schemas.microsoft.com/office/drawing/2014/main" id="{344B0576-0747-4F9F-8D5A-9C2ABC400092}"/>
                  </a:ext>
                </a:extLst>
              </p:cNvPr>
              <p:cNvSpPr txBox="1">
                <a:spLocks noChangeArrowheads="1"/>
              </p:cNvSpPr>
              <p:nvPr/>
            </p:nvSpPr>
            <p:spPr bwMode="auto">
              <a:xfrm>
                <a:off x="2400" y="1632"/>
                <a:ext cx="240"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T</a:t>
                </a:r>
              </a:p>
            </p:txBody>
          </p:sp>
          <p:sp>
            <p:nvSpPr>
              <p:cNvPr id="54344" name="Line 227">
                <a:extLst>
                  <a:ext uri="{FF2B5EF4-FFF2-40B4-BE49-F238E27FC236}">
                    <a16:creationId xmlns:a16="http://schemas.microsoft.com/office/drawing/2014/main" id="{0496B2DF-1B8D-49A0-B989-4CAB2565027A}"/>
                  </a:ext>
                </a:extLst>
              </p:cNvPr>
              <p:cNvSpPr>
                <a:spLocks noChangeShapeType="1"/>
              </p:cNvSpPr>
              <p:nvPr/>
            </p:nvSpPr>
            <p:spPr bwMode="auto">
              <a:xfrm>
                <a:off x="2592" y="1776"/>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45" name="Oval 228">
                <a:extLst>
                  <a:ext uri="{FF2B5EF4-FFF2-40B4-BE49-F238E27FC236}">
                    <a16:creationId xmlns:a16="http://schemas.microsoft.com/office/drawing/2014/main" id="{C47BB12E-8343-4BCD-B2ED-54F166B6281A}"/>
                  </a:ext>
                </a:extLst>
              </p:cNvPr>
              <p:cNvSpPr>
                <a:spLocks noChangeArrowheads="1"/>
              </p:cNvSpPr>
              <p:nvPr/>
            </p:nvSpPr>
            <p:spPr bwMode="auto">
              <a:xfrm>
                <a:off x="2784" y="1680"/>
                <a:ext cx="192" cy="192"/>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000" b="0" dirty="0">
                    <a:latin typeface="+mn-lt"/>
                    <a:ea typeface="+mn-ea"/>
                    <a:cs typeface="+mn-ea"/>
                    <a:sym typeface="+mn-lt"/>
                  </a:rPr>
                  <a:t>B</a:t>
                </a:r>
              </a:p>
            </p:txBody>
          </p:sp>
          <p:sp>
            <p:nvSpPr>
              <p:cNvPr id="54346" name="Text Box 229">
                <a:extLst>
                  <a:ext uri="{FF2B5EF4-FFF2-40B4-BE49-F238E27FC236}">
                    <a16:creationId xmlns:a16="http://schemas.microsoft.com/office/drawing/2014/main" id="{766D4ABE-0648-41E4-917A-B50E83712E93}"/>
                  </a:ext>
                </a:extLst>
              </p:cNvPr>
              <p:cNvSpPr txBox="1">
                <a:spLocks noChangeArrowheads="1"/>
              </p:cNvSpPr>
              <p:nvPr/>
            </p:nvSpPr>
            <p:spPr bwMode="auto">
              <a:xfrm>
                <a:off x="2400" y="1920"/>
                <a:ext cx="864"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printf(B);</a:t>
                </a:r>
              </a:p>
            </p:txBody>
          </p:sp>
          <p:sp>
            <p:nvSpPr>
              <p:cNvPr id="54347" name="Text Box 230">
                <a:extLst>
                  <a:ext uri="{FF2B5EF4-FFF2-40B4-BE49-F238E27FC236}">
                    <a16:creationId xmlns:a16="http://schemas.microsoft.com/office/drawing/2014/main" id="{0EE6DCE3-866F-4EBF-B09A-94DE8BFB5B0E}"/>
                  </a:ext>
                </a:extLst>
              </p:cNvPr>
              <p:cNvSpPr txBox="1">
                <a:spLocks noChangeArrowheads="1"/>
              </p:cNvSpPr>
              <p:nvPr/>
            </p:nvSpPr>
            <p:spPr bwMode="auto">
              <a:xfrm>
                <a:off x="2400" y="2160"/>
                <a:ext cx="864"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pre(T    L);</a:t>
                </a:r>
              </a:p>
            </p:txBody>
          </p:sp>
          <p:sp>
            <p:nvSpPr>
              <p:cNvPr id="28" name="Line 231">
                <a:extLst>
                  <a:ext uri="{FF2B5EF4-FFF2-40B4-BE49-F238E27FC236}">
                    <a16:creationId xmlns:a16="http://schemas.microsoft.com/office/drawing/2014/main" id="{C570B435-018C-4D82-9F41-DC779DDE4DD8}"/>
                  </a:ext>
                </a:extLst>
              </p:cNvPr>
              <p:cNvSpPr>
                <a:spLocks noChangeShapeType="1"/>
              </p:cNvSpPr>
              <p:nvPr/>
            </p:nvSpPr>
            <p:spPr bwMode="auto">
              <a:xfrm>
                <a:off x="2832" y="2304"/>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49" name="Oval 232">
              <a:extLst>
                <a:ext uri="{FF2B5EF4-FFF2-40B4-BE49-F238E27FC236}">
                  <a16:creationId xmlns:a16="http://schemas.microsoft.com/office/drawing/2014/main" id="{F2FA4B47-1CB3-4EE3-AB5A-7AE1D263833D}"/>
                </a:ext>
              </a:extLst>
            </p:cNvPr>
            <p:cNvSpPr>
              <a:spLocks noChangeArrowheads="1"/>
            </p:cNvSpPr>
            <p:nvPr/>
          </p:nvSpPr>
          <p:spPr bwMode="auto">
            <a:xfrm>
              <a:off x="4176" y="672"/>
              <a:ext cx="336" cy="288"/>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dirty="0">
                  <a:latin typeface="+mn-lt"/>
                  <a:ea typeface="+mn-ea"/>
                  <a:cs typeface="+mn-ea"/>
                  <a:sym typeface="+mn-lt"/>
                </a:rPr>
                <a:t>B</a:t>
              </a:r>
            </a:p>
          </p:txBody>
        </p:sp>
      </p:grpSp>
      <p:grpSp>
        <p:nvGrpSpPr>
          <p:cNvPr id="15" name="Group 233">
            <a:extLst>
              <a:ext uri="{FF2B5EF4-FFF2-40B4-BE49-F238E27FC236}">
                <a16:creationId xmlns:a16="http://schemas.microsoft.com/office/drawing/2014/main" id="{E1CB83C9-D18D-BC47-A77E-989D90EB084B}"/>
              </a:ext>
            </a:extLst>
          </p:cNvPr>
          <p:cNvGrpSpPr>
            <a:grpSpLocks/>
          </p:cNvGrpSpPr>
          <p:nvPr/>
        </p:nvGrpSpPr>
        <p:grpSpPr bwMode="auto">
          <a:xfrm>
            <a:off x="1833563" y="325438"/>
            <a:ext cx="6096000" cy="4206875"/>
            <a:chOff x="1200" y="144"/>
            <a:chExt cx="3840" cy="2650"/>
          </a:xfrm>
        </p:grpSpPr>
        <p:grpSp>
          <p:nvGrpSpPr>
            <p:cNvPr id="56418" name="Group 234">
              <a:extLst>
                <a:ext uri="{FF2B5EF4-FFF2-40B4-BE49-F238E27FC236}">
                  <a16:creationId xmlns:a16="http://schemas.microsoft.com/office/drawing/2014/main" id="{9822FE93-44DA-4C4C-945D-3EBF3C28AFFE}"/>
                </a:ext>
              </a:extLst>
            </p:cNvPr>
            <p:cNvGrpSpPr>
              <a:grpSpLocks/>
            </p:cNvGrpSpPr>
            <p:nvPr/>
          </p:nvGrpSpPr>
          <p:grpSpPr bwMode="auto">
            <a:xfrm>
              <a:off x="1200" y="2016"/>
              <a:ext cx="864" cy="778"/>
              <a:chOff x="1200" y="1920"/>
              <a:chExt cx="864" cy="778"/>
            </a:xfrm>
          </p:grpSpPr>
          <p:sp>
            <p:nvSpPr>
              <p:cNvPr id="54352" name="Text Box 235">
                <a:extLst>
                  <a:ext uri="{FF2B5EF4-FFF2-40B4-BE49-F238E27FC236}">
                    <a16:creationId xmlns:a16="http://schemas.microsoft.com/office/drawing/2014/main" id="{D30BB7BE-1EDC-433E-9CDF-7448FA226355}"/>
                  </a:ext>
                </a:extLst>
              </p:cNvPr>
              <p:cNvSpPr txBox="1">
                <a:spLocks noChangeArrowheads="1"/>
              </p:cNvSpPr>
              <p:nvPr/>
            </p:nvSpPr>
            <p:spPr bwMode="auto">
              <a:xfrm>
                <a:off x="1200" y="1920"/>
                <a:ext cx="240"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T</a:t>
                </a:r>
              </a:p>
            </p:txBody>
          </p:sp>
          <p:sp>
            <p:nvSpPr>
              <p:cNvPr id="54353" name="Line 236">
                <a:extLst>
                  <a:ext uri="{FF2B5EF4-FFF2-40B4-BE49-F238E27FC236}">
                    <a16:creationId xmlns:a16="http://schemas.microsoft.com/office/drawing/2014/main" id="{4D56FE3F-0D30-4783-9F54-243E8C80FD1F}"/>
                  </a:ext>
                </a:extLst>
              </p:cNvPr>
              <p:cNvSpPr>
                <a:spLocks noChangeShapeType="1"/>
              </p:cNvSpPr>
              <p:nvPr/>
            </p:nvSpPr>
            <p:spPr bwMode="auto">
              <a:xfrm>
                <a:off x="1392" y="2064"/>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72" name="Oval 237">
                <a:extLst>
                  <a:ext uri="{FF2B5EF4-FFF2-40B4-BE49-F238E27FC236}">
                    <a16:creationId xmlns:a16="http://schemas.microsoft.com/office/drawing/2014/main" id="{9E4AA222-BF94-48C1-8E15-32CFAB717036}"/>
                  </a:ext>
                </a:extLst>
              </p:cNvPr>
              <p:cNvSpPr>
                <a:spLocks noChangeArrowheads="1"/>
              </p:cNvSpPr>
              <p:nvPr/>
            </p:nvSpPr>
            <p:spPr bwMode="auto">
              <a:xfrm>
                <a:off x="1584" y="1968"/>
                <a:ext cx="192" cy="192"/>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000" b="0">
                    <a:latin typeface="+mn-lt"/>
                    <a:ea typeface="+mn-ea"/>
                    <a:cs typeface="+mn-ea"/>
                    <a:sym typeface="+mn-lt"/>
                  </a:rPr>
                  <a:t>A</a:t>
                </a:r>
              </a:p>
            </p:txBody>
          </p:sp>
          <p:sp>
            <p:nvSpPr>
              <p:cNvPr id="54355" name="Text Box 238">
                <a:extLst>
                  <a:ext uri="{FF2B5EF4-FFF2-40B4-BE49-F238E27FC236}">
                    <a16:creationId xmlns:a16="http://schemas.microsoft.com/office/drawing/2014/main" id="{B2B9007C-F902-48F7-86E0-AF1FBCA780B0}"/>
                  </a:ext>
                </a:extLst>
              </p:cNvPr>
              <p:cNvSpPr txBox="1">
                <a:spLocks noChangeArrowheads="1"/>
              </p:cNvSpPr>
              <p:nvPr/>
            </p:nvSpPr>
            <p:spPr bwMode="auto">
              <a:xfrm>
                <a:off x="1200" y="2208"/>
                <a:ext cx="864"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printf(A);</a:t>
                </a:r>
              </a:p>
            </p:txBody>
          </p:sp>
          <p:sp>
            <p:nvSpPr>
              <p:cNvPr id="54356" name="Text Box 239">
                <a:extLst>
                  <a:ext uri="{FF2B5EF4-FFF2-40B4-BE49-F238E27FC236}">
                    <a16:creationId xmlns:a16="http://schemas.microsoft.com/office/drawing/2014/main" id="{D6EE751C-B93D-4AA0-9D20-C78F4E6B326D}"/>
                  </a:ext>
                </a:extLst>
              </p:cNvPr>
              <p:cNvSpPr txBox="1">
                <a:spLocks noChangeArrowheads="1"/>
              </p:cNvSpPr>
              <p:nvPr/>
            </p:nvSpPr>
            <p:spPr bwMode="auto">
              <a:xfrm>
                <a:off x="1200" y="2448"/>
                <a:ext cx="864"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pre(T    L);</a:t>
                </a:r>
              </a:p>
            </p:txBody>
          </p:sp>
          <p:sp>
            <p:nvSpPr>
              <p:cNvPr id="54357" name="Line 240">
                <a:extLst>
                  <a:ext uri="{FF2B5EF4-FFF2-40B4-BE49-F238E27FC236}">
                    <a16:creationId xmlns:a16="http://schemas.microsoft.com/office/drawing/2014/main" id="{F5CD96AB-D24E-45BA-8837-A312CBE02C1E}"/>
                  </a:ext>
                </a:extLst>
              </p:cNvPr>
              <p:cNvSpPr>
                <a:spLocks noChangeShapeType="1"/>
              </p:cNvSpPr>
              <p:nvPr/>
            </p:nvSpPr>
            <p:spPr bwMode="auto">
              <a:xfrm>
                <a:off x="1632" y="2592"/>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58" name="Oval 241">
              <a:extLst>
                <a:ext uri="{FF2B5EF4-FFF2-40B4-BE49-F238E27FC236}">
                  <a16:creationId xmlns:a16="http://schemas.microsoft.com/office/drawing/2014/main" id="{52C79EF0-3BCD-4BE9-B1DB-E344F0D1ECB4}"/>
                </a:ext>
              </a:extLst>
            </p:cNvPr>
            <p:cNvSpPr>
              <a:spLocks noChangeArrowheads="1"/>
            </p:cNvSpPr>
            <p:nvPr/>
          </p:nvSpPr>
          <p:spPr bwMode="auto">
            <a:xfrm>
              <a:off x="4704" y="144"/>
              <a:ext cx="336" cy="288"/>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A</a:t>
              </a:r>
            </a:p>
          </p:txBody>
        </p:sp>
      </p:grpSp>
      <p:grpSp>
        <p:nvGrpSpPr>
          <p:cNvPr id="17" name="Group 242">
            <a:extLst>
              <a:ext uri="{FF2B5EF4-FFF2-40B4-BE49-F238E27FC236}">
                <a16:creationId xmlns:a16="http://schemas.microsoft.com/office/drawing/2014/main" id="{6A4C6D0E-BB9F-954F-A76E-1D33E2B2E9FE}"/>
              </a:ext>
            </a:extLst>
          </p:cNvPr>
          <p:cNvGrpSpPr>
            <a:grpSpLocks/>
          </p:cNvGrpSpPr>
          <p:nvPr/>
        </p:nvGrpSpPr>
        <p:grpSpPr bwMode="auto">
          <a:xfrm>
            <a:off x="5872163" y="2230438"/>
            <a:ext cx="2133600" cy="2073275"/>
            <a:chOff x="3744" y="1344"/>
            <a:chExt cx="1344" cy="1306"/>
          </a:xfrm>
        </p:grpSpPr>
        <p:grpSp>
          <p:nvGrpSpPr>
            <p:cNvPr id="56410" name="Group 243">
              <a:extLst>
                <a:ext uri="{FF2B5EF4-FFF2-40B4-BE49-F238E27FC236}">
                  <a16:creationId xmlns:a16="http://schemas.microsoft.com/office/drawing/2014/main" id="{D99959BE-0C9F-6A47-A429-D5D4CEEFAC98}"/>
                </a:ext>
              </a:extLst>
            </p:cNvPr>
            <p:cNvGrpSpPr>
              <a:grpSpLocks/>
            </p:cNvGrpSpPr>
            <p:nvPr/>
          </p:nvGrpSpPr>
          <p:grpSpPr bwMode="auto">
            <a:xfrm>
              <a:off x="3744" y="1872"/>
              <a:ext cx="864" cy="778"/>
              <a:chOff x="3744" y="1776"/>
              <a:chExt cx="864" cy="778"/>
            </a:xfrm>
          </p:grpSpPr>
          <p:sp>
            <p:nvSpPr>
              <p:cNvPr id="54361" name="Text Box 244">
                <a:extLst>
                  <a:ext uri="{FF2B5EF4-FFF2-40B4-BE49-F238E27FC236}">
                    <a16:creationId xmlns:a16="http://schemas.microsoft.com/office/drawing/2014/main" id="{D089C437-7D43-4BF6-B022-0239597902A4}"/>
                  </a:ext>
                </a:extLst>
              </p:cNvPr>
              <p:cNvSpPr txBox="1">
                <a:spLocks noChangeArrowheads="1"/>
              </p:cNvSpPr>
              <p:nvPr/>
            </p:nvSpPr>
            <p:spPr bwMode="auto">
              <a:xfrm>
                <a:off x="3744" y="1776"/>
                <a:ext cx="240"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T</a:t>
                </a:r>
              </a:p>
            </p:txBody>
          </p:sp>
          <p:sp>
            <p:nvSpPr>
              <p:cNvPr id="54273" name="Line 245">
                <a:extLst>
                  <a:ext uri="{FF2B5EF4-FFF2-40B4-BE49-F238E27FC236}">
                    <a16:creationId xmlns:a16="http://schemas.microsoft.com/office/drawing/2014/main" id="{FB87C484-9456-4C64-90A0-C9F6CC906FD4}"/>
                  </a:ext>
                </a:extLst>
              </p:cNvPr>
              <p:cNvSpPr>
                <a:spLocks noChangeShapeType="1"/>
              </p:cNvSpPr>
              <p:nvPr/>
            </p:nvSpPr>
            <p:spPr bwMode="auto">
              <a:xfrm>
                <a:off x="3936" y="192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63" name="Oval 246">
                <a:extLst>
                  <a:ext uri="{FF2B5EF4-FFF2-40B4-BE49-F238E27FC236}">
                    <a16:creationId xmlns:a16="http://schemas.microsoft.com/office/drawing/2014/main" id="{F4A1CD21-5DBE-4AD5-AC05-49584293EF3B}"/>
                  </a:ext>
                </a:extLst>
              </p:cNvPr>
              <p:cNvSpPr>
                <a:spLocks noChangeArrowheads="1"/>
              </p:cNvSpPr>
              <p:nvPr/>
            </p:nvSpPr>
            <p:spPr bwMode="auto">
              <a:xfrm>
                <a:off x="4176" y="1824"/>
                <a:ext cx="192" cy="192"/>
              </a:xfrm>
              <a:prstGeom prst="ellipse">
                <a:avLst/>
              </a:prstGeom>
              <a:solidFill>
                <a:srgbClr val="99CCFF"/>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000" b="0">
                    <a:latin typeface="+mn-lt"/>
                    <a:ea typeface="+mn-ea"/>
                    <a:cs typeface="+mn-ea"/>
                    <a:sym typeface="+mn-lt"/>
                  </a:rPr>
                  <a:t>D</a:t>
                </a:r>
              </a:p>
            </p:txBody>
          </p:sp>
          <p:sp>
            <p:nvSpPr>
              <p:cNvPr id="54364" name="Text Box 247">
                <a:extLst>
                  <a:ext uri="{FF2B5EF4-FFF2-40B4-BE49-F238E27FC236}">
                    <a16:creationId xmlns:a16="http://schemas.microsoft.com/office/drawing/2014/main" id="{38919BC5-B3EE-479B-8BCA-3AE16E94E88E}"/>
                  </a:ext>
                </a:extLst>
              </p:cNvPr>
              <p:cNvSpPr txBox="1">
                <a:spLocks noChangeArrowheads="1"/>
              </p:cNvSpPr>
              <p:nvPr/>
            </p:nvSpPr>
            <p:spPr bwMode="auto">
              <a:xfrm>
                <a:off x="3744" y="2064"/>
                <a:ext cx="86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printf(D);</a:t>
                </a:r>
              </a:p>
            </p:txBody>
          </p:sp>
          <p:sp>
            <p:nvSpPr>
              <p:cNvPr id="54365" name="Text Box 248">
                <a:extLst>
                  <a:ext uri="{FF2B5EF4-FFF2-40B4-BE49-F238E27FC236}">
                    <a16:creationId xmlns:a16="http://schemas.microsoft.com/office/drawing/2014/main" id="{4513EC7B-7E70-4B8B-A6AC-67272D682042}"/>
                  </a:ext>
                </a:extLst>
              </p:cNvPr>
              <p:cNvSpPr txBox="1">
                <a:spLocks noChangeArrowheads="1"/>
              </p:cNvSpPr>
              <p:nvPr/>
            </p:nvSpPr>
            <p:spPr bwMode="auto">
              <a:xfrm>
                <a:off x="3744" y="2304"/>
                <a:ext cx="86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pre(T    L);</a:t>
                </a:r>
              </a:p>
            </p:txBody>
          </p:sp>
          <p:sp>
            <p:nvSpPr>
              <p:cNvPr id="54366" name="Line 249">
                <a:extLst>
                  <a:ext uri="{FF2B5EF4-FFF2-40B4-BE49-F238E27FC236}">
                    <a16:creationId xmlns:a16="http://schemas.microsoft.com/office/drawing/2014/main" id="{F9912255-67A0-4A73-8D45-CC37FF34E51B}"/>
                  </a:ext>
                </a:extLst>
              </p:cNvPr>
              <p:cNvSpPr>
                <a:spLocks noChangeShapeType="1"/>
              </p:cNvSpPr>
              <p:nvPr/>
            </p:nvSpPr>
            <p:spPr bwMode="auto">
              <a:xfrm>
                <a:off x="4150" y="2448"/>
                <a:ext cx="15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67" name="Oval 250">
              <a:extLst>
                <a:ext uri="{FF2B5EF4-FFF2-40B4-BE49-F238E27FC236}">
                  <a16:creationId xmlns:a16="http://schemas.microsoft.com/office/drawing/2014/main" id="{D56B4507-C144-4DD7-8083-6478C65A189F}"/>
                </a:ext>
              </a:extLst>
            </p:cNvPr>
            <p:cNvSpPr>
              <a:spLocks noChangeArrowheads="1"/>
            </p:cNvSpPr>
            <p:nvPr/>
          </p:nvSpPr>
          <p:spPr bwMode="auto">
            <a:xfrm>
              <a:off x="4752" y="1344"/>
              <a:ext cx="336" cy="288"/>
            </a:xfrm>
            <a:prstGeom prst="ellipse">
              <a:avLst/>
            </a:prstGeom>
            <a:solidFill>
              <a:srgbClr val="99CCFF"/>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D</a:t>
              </a:r>
            </a:p>
          </p:txBody>
        </p:sp>
      </p:grpSp>
      <p:grpSp>
        <p:nvGrpSpPr>
          <p:cNvPr id="19" name="Group 251">
            <a:extLst>
              <a:ext uri="{FF2B5EF4-FFF2-40B4-BE49-F238E27FC236}">
                <a16:creationId xmlns:a16="http://schemas.microsoft.com/office/drawing/2014/main" id="{F7790189-7397-AE49-8884-C1ED56B95534}"/>
              </a:ext>
            </a:extLst>
          </p:cNvPr>
          <p:cNvGrpSpPr>
            <a:grpSpLocks/>
          </p:cNvGrpSpPr>
          <p:nvPr/>
        </p:nvGrpSpPr>
        <p:grpSpPr bwMode="auto">
          <a:xfrm>
            <a:off x="3814763" y="1163638"/>
            <a:ext cx="4953000" cy="4740275"/>
            <a:chOff x="2448" y="672"/>
            <a:chExt cx="3120" cy="2986"/>
          </a:xfrm>
        </p:grpSpPr>
        <p:grpSp>
          <p:nvGrpSpPr>
            <p:cNvPr id="56402" name="Group 252">
              <a:extLst>
                <a:ext uri="{FF2B5EF4-FFF2-40B4-BE49-F238E27FC236}">
                  <a16:creationId xmlns:a16="http://schemas.microsoft.com/office/drawing/2014/main" id="{A7C1015E-0752-DD4E-BB6D-6D95FF3B3FAE}"/>
                </a:ext>
              </a:extLst>
            </p:cNvPr>
            <p:cNvGrpSpPr>
              <a:grpSpLocks/>
            </p:cNvGrpSpPr>
            <p:nvPr/>
          </p:nvGrpSpPr>
          <p:grpSpPr bwMode="auto">
            <a:xfrm>
              <a:off x="2448" y="2880"/>
              <a:ext cx="864" cy="778"/>
              <a:chOff x="2448" y="2784"/>
              <a:chExt cx="864" cy="778"/>
            </a:xfrm>
          </p:grpSpPr>
          <p:sp>
            <p:nvSpPr>
              <p:cNvPr id="54370" name="Text Box 253">
                <a:extLst>
                  <a:ext uri="{FF2B5EF4-FFF2-40B4-BE49-F238E27FC236}">
                    <a16:creationId xmlns:a16="http://schemas.microsoft.com/office/drawing/2014/main" id="{78CF65F7-03FE-4AF4-92E1-E48171873F2E}"/>
                  </a:ext>
                </a:extLst>
              </p:cNvPr>
              <p:cNvSpPr txBox="1">
                <a:spLocks noChangeArrowheads="1"/>
              </p:cNvSpPr>
              <p:nvPr/>
            </p:nvSpPr>
            <p:spPr bwMode="auto">
              <a:xfrm>
                <a:off x="2448" y="2784"/>
                <a:ext cx="240" cy="2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T</a:t>
                </a:r>
              </a:p>
            </p:txBody>
          </p:sp>
          <p:sp>
            <p:nvSpPr>
              <p:cNvPr id="54371" name="Line 254">
                <a:extLst>
                  <a:ext uri="{FF2B5EF4-FFF2-40B4-BE49-F238E27FC236}">
                    <a16:creationId xmlns:a16="http://schemas.microsoft.com/office/drawing/2014/main" id="{FE741692-A239-45D5-9AA1-D17A03EEF17C}"/>
                  </a:ext>
                </a:extLst>
              </p:cNvPr>
              <p:cNvSpPr>
                <a:spLocks noChangeShapeType="1"/>
              </p:cNvSpPr>
              <p:nvPr/>
            </p:nvSpPr>
            <p:spPr bwMode="auto">
              <a:xfrm>
                <a:off x="2640" y="2928"/>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72" name="Oval 255">
                <a:extLst>
                  <a:ext uri="{FF2B5EF4-FFF2-40B4-BE49-F238E27FC236}">
                    <a16:creationId xmlns:a16="http://schemas.microsoft.com/office/drawing/2014/main" id="{D7243AE4-183D-48B8-A8E5-83D796B21F81}"/>
                  </a:ext>
                </a:extLst>
              </p:cNvPr>
              <p:cNvSpPr>
                <a:spLocks noChangeArrowheads="1"/>
              </p:cNvSpPr>
              <p:nvPr/>
            </p:nvSpPr>
            <p:spPr bwMode="auto">
              <a:xfrm>
                <a:off x="2880" y="2832"/>
                <a:ext cx="192" cy="192"/>
              </a:xfrm>
              <a:prstGeom prst="ellipse">
                <a:avLst/>
              </a:prstGeom>
              <a:solidFill>
                <a:schemeClr val="bg2">
                  <a:lumMod val="20000"/>
                  <a:lumOff val="8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000" b="0" dirty="0">
                    <a:latin typeface="+mn-lt"/>
                    <a:ea typeface="+mn-ea"/>
                    <a:cs typeface="+mn-ea"/>
                    <a:sym typeface="+mn-lt"/>
                  </a:rPr>
                  <a:t>C</a:t>
                </a:r>
              </a:p>
            </p:txBody>
          </p:sp>
          <p:sp>
            <p:nvSpPr>
              <p:cNvPr id="54373" name="Text Box 256">
                <a:extLst>
                  <a:ext uri="{FF2B5EF4-FFF2-40B4-BE49-F238E27FC236}">
                    <a16:creationId xmlns:a16="http://schemas.microsoft.com/office/drawing/2014/main" id="{C0C91543-7249-4BF7-88BA-A4286D8B14CF}"/>
                  </a:ext>
                </a:extLst>
              </p:cNvPr>
              <p:cNvSpPr txBox="1">
                <a:spLocks noChangeArrowheads="1"/>
              </p:cNvSpPr>
              <p:nvPr/>
            </p:nvSpPr>
            <p:spPr bwMode="auto">
              <a:xfrm>
                <a:off x="2448" y="3072"/>
                <a:ext cx="864" cy="2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printf(C);</a:t>
                </a:r>
              </a:p>
            </p:txBody>
          </p:sp>
          <p:sp>
            <p:nvSpPr>
              <p:cNvPr id="54374" name="Text Box 257">
                <a:extLst>
                  <a:ext uri="{FF2B5EF4-FFF2-40B4-BE49-F238E27FC236}">
                    <a16:creationId xmlns:a16="http://schemas.microsoft.com/office/drawing/2014/main" id="{FFD347EE-5CC1-4621-B264-8C024E4D7630}"/>
                  </a:ext>
                </a:extLst>
              </p:cNvPr>
              <p:cNvSpPr txBox="1">
                <a:spLocks noChangeArrowheads="1"/>
              </p:cNvSpPr>
              <p:nvPr/>
            </p:nvSpPr>
            <p:spPr bwMode="auto">
              <a:xfrm>
                <a:off x="2448" y="3312"/>
                <a:ext cx="864" cy="2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pre(T    L);</a:t>
                </a:r>
              </a:p>
            </p:txBody>
          </p:sp>
          <p:sp>
            <p:nvSpPr>
              <p:cNvPr id="54375" name="Line 258">
                <a:extLst>
                  <a:ext uri="{FF2B5EF4-FFF2-40B4-BE49-F238E27FC236}">
                    <a16:creationId xmlns:a16="http://schemas.microsoft.com/office/drawing/2014/main" id="{C06728D7-7F72-4DF5-BC06-0971C0A27375}"/>
                  </a:ext>
                </a:extLst>
              </p:cNvPr>
              <p:cNvSpPr>
                <a:spLocks noChangeShapeType="1"/>
              </p:cNvSpPr>
              <p:nvPr/>
            </p:nvSpPr>
            <p:spPr bwMode="auto">
              <a:xfrm>
                <a:off x="2880" y="3456"/>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76" name="Oval 259">
              <a:extLst>
                <a:ext uri="{FF2B5EF4-FFF2-40B4-BE49-F238E27FC236}">
                  <a16:creationId xmlns:a16="http://schemas.microsoft.com/office/drawing/2014/main" id="{15D70371-299B-49A4-8598-7B03B8178095}"/>
                </a:ext>
              </a:extLst>
            </p:cNvPr>
            <p:cNvSpPr>
              <a:spLocks noChangeArrowheads="1"/>
            </p:cNvSpPr>
            <p:nvPr/>
          </p:nvSpPr>
          <p:spPr bwMode="auto">
            <a:xfrm>
              <a:off x="5232" y="672"/>
              <a:ext cx="336" cy="288"/>
            </a:xfrm>
            <a:prstGeom prst="ellipse">
              <a:avLst/>
            </a:prstGeom>
            <a:solidFill>
              <a:schemeClr val="bg2">
                <a:lumMod val="20000"/>
                <a:lumOff val="8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C</a:t>
              </a:r>
            </a:p>
          </p:txBody>
        </p:sp>
      </p:grpSp>
      <p:grpSp>
        <p:nvGrpSpPr>
          <p:cNvPr id="21" name="Group 260">
            <a:extLst>
              <a:ext uri="{FF2B5EF4-FFF2-40B4-BE49-F238E27FC236}">
                <a16:creationId xmlns:a16="http://schemas.microsoft.com/office/drawing/2014/main" id="{0DB2FC02-A98C-6C4A-86B9-36CCB4B7376A}"/>
              </a:ext>
            </a:extLst>
          </p:cNvPr>
          <p:cNvGrpSpPr>
            <a:grpSpLocks/>
          </p:cNvGrpSpPr>
          <p:nvPr/>
        </p:nvGrpSpPr>
        <p:grpSpPr bwMode="auto">
          <a:xfrm>
            <a:off x="3128963" y="630238"/>
            <a:ext cx="4038600" cy="3886200"/>
            <a:chOff x="2016" y="336"/>
            <a:chExt cx="2544" cy="2448"/>
          </a:xfrm>
        </p:grpSpPr>
        <p:grpSp>
          <p:nvGrpSpPr>
            <p:cNvPr id="56396" name="Group 261">
              <a:extLst>
                <a:ext uri="{FF2B5EF4-FFF2-40B4-BE49-F238E27FC236}">
                  <a16:creationId xmlns:a16="http://schemas.microsoft.com/office/drawing/2014/main" id="{247BB775-532C-6840-9334-095C328351DC}"/>
                </a:ext>
              </a:extLst>
            </p:cNvPr>
            <p:cNvGrpSpPr>
              <a:grpSpLocks/>
            </p:cNvGrpSpPr>
            <p:nvPr/>
          </p:nvGrpSpPr>
          <p:grpSpPr bwMode="auto">
            <a:xfrm>
              <a:off x="2016" y="1680"/>
              <a:ext cx="384" cy="1104"/>
              <a:chOff x="2016" y="1584"/>
              <a:chExt cx="384" cy="1104"/>
            </a:xfrm>
          </p:grpSpPr>
          <p:sp>
            <p:nvSpPr>
              <p:cNvPr id="54379" name="Line 262">
                <a:extLst>
                  <a:ext uri="{FF2B5EF4-FFF2-40B4-BE49-F238E27FC236}">
                    <a16:creationId xmlns:a16="http://schemas.microsoft.com/office/drawing/2014/main" id="{ADC11228-6CCA-4825-BFE8-59B9A6B49AEF}"/>
                  </a:ext>
                </a:extLst>
              </p:cNvPr>
              <p:cNvSpPr>
                <a:spLocks noChangeShapeType="1"/>
              </p:cNvSpPr>
              <p:nvPr/>
            </p:nvSpPr>
            <p:spPr bwMode="auto">
              <a:xfrm>
                <a:off x="2256" y="1584"/>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80" name="Line 263">
                <a:extLst>
                  <a:ext uri="{FF2B5EF4-FFF2-40B4-BE49-F238E27FC236}">
                    <a16:creationId xmlns:a16="http://schemas.microsoft.com/office/drawing/2014/main" id="{6EF43A64-B483-4980-A20F-6D6132571108}"/>
                  </a:ext>
                </a:extLst>
              </p:cNvPr>
              <p:cNvSpPr>
                <a:spLocks noChangeShapeType="1"/>
              </p:cNvSpPr>
              <p:nvPr/>
            </p:nvSpPr>
            <p:spPr bwMode="auto">
              <a:xfrm>
                <a:off x="2256" y="2688"/>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81" name="Line 264">
                <a:extLst>
                  <a:ext uri="{FF2B5EF4-FFF2-40B4-BE49-F238E27FC236}">
                    <a16:creationId xmlns:a16="http://schemas.microsoft.com/office/drawing/2014/main" id="{14B94974-08CC-433A-8FD8-4D8C1E8094C5}"/>
                  </a:ext>
                </a:extLst>
              </p:cNvPr>
              <p:cNvSpPr>
                <a:spLocks noChangeShapeType="1"/>
              </p:cNvSpPr>
              <p:nvPr/>
            </p:nvSpPr>
            <p:spPr bwMode="auto">
              <a:xfrm>
                <a:off x="2016" y="2592"/>
                <a:ext cx="240"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82" name="Line 265">
                <a:extLst>
                  <a:ext uri="{FF2B5EF4-FFF2-40B4-BE49-F238E27FC236}">
                    <a16:creationId xmlns:a16="http://schemas.microsoft.com/office/drawing/2014/main" id="{3D861387-A815-47A2-A17E-A2D4685AD0BB}"/>
                  </a:ext>
                </a:extLst>
              </p:cNvPr>
              <p:cNvSpPr>
                <a:spLocks noChangeShapeType="1"/>
              </p:cNvSpPr>
              <p:nvPr/>
            </p:nvSpPr>
            <p:spPr bwMode="auto">
              <a:xfrm flipV="1">
                <a:off x="2256" y="1584"/>
                <a:ext cx="0" cy="1104"/>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83" name="AutoShape 266">
              <a:extLst>
                <a:ext uri="{FF2B5EF4-FFF2-40B4-BE49-F238E27FC236}">
                  <a16:creationId xmlns:a16="http://schemas.microsoft.com/office/drawing/2014/main" id="{8B46B9CD-E2B3-4F2F-B794-5A1A77055AF4}"/>
                </a:ext>
              </a:extLst>
            </p:cNvPr>
            <p:cNvSpPr>
              <a:spLocks noChangeArrowheads="1"/>
            </p:cNvSpPr>
            <p:nvPr/>
          </p:nvSpPr>
          <p:spPr bwMode="auto">
            <a:xfrm rot="-3001265">
              <a:off x="4392" y="456"/>
              <a:ext cx="288" cy="48"/>
            </a:xfrm>
            <a:prstGeom prst="leftArrow">
              <a:avLst>
                <a:gd name="adj1" fmla="val 50000"/>
                <a:gd name="adj2" fmla="val 150000"/>
              </a:avLst>
            </a:prstGeom>
            <a:solidFill>
              <a:srgbClr val="FF3300"/>
            </a:solidFill>
            <a:ln w="19050">
              <a:solidFill>
                <a:srgbClr val="FF3300"/>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2651" name="Text Box 267">
            <a:extLst>
              <a:ext uri="{FF2B5EF4-FFF2-40B4-BE49-F238E27FC236}">
                <a16:creationId xmlns:a16="http://schemas.microsoft.com/office/drawing/2014/main" id="{3D7F35DE-F2BE-440F-9712-1876D475AC22}"/>
              </a:ext>
            </a:extLst>
          </p:cNvPr>
          <p:cNvSpPr txBox="1">
            <a:spLocks noChangeArrowheads="1"/>
          </p:cNvSpPr>
          <p:nvPr/>
        </p:nvSpPr>
        <p:spPr bwMode="auto">
          <a:xfrm>
            <a:off x="5872163" y="2535238"/>
            <a:ext cx="762000" cy="396875"/>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dirty="0">
                <a:latin typeface="+mn-lt"/>
                <a:ea typeface="+mn-ea"/>
                <a:cs typeface="+mn-ea"/>
                <a:sym typeface="+mn-lt"/>
              </a:rPr>
              <a:t>返回</a:t>
            </a:r>
          </a:p>
        </p:txBody>
      </p:sp>
      <p:grpSp>
        <p:nvGrpSpPr>
          <p:cNvPr id="23" name="Group 268">
            <a:extLst>
              <a:ext uri="{FF2B5EF4-FFF2-40B4-BE49-F238E27FC236}">
                <a16:creationId xmlns:a16="http://schemas.microsoft.com/office/drawing/2014/main" id="{0582D01D-E1D9-3942-ACA5-8C41982292F8}"/>
              </a:ext>
            </a:extLst>
          </p:cNvPr>
          <p:cNvGrpSpPr>
            <a:grpSpLocks/>
          </p:cNvGrpSpPr>
          <p:nvPr/>
        </p:nvGrpSpPr>
        <p:grpSpPr bwMode="auto">
          <a:xfrm>
            <a:off x="4957763" y="1239838"/>
            <a:ext cx="1981200" cy="1236662"/>
            <a:chOff x="3168" y="720"/>
            <a:chExt cx="1248" cy="779"/>
          </a:xfrm>
        </p:grpSpPr>
        <p:grpSp>
          <p:nvGrpSpPr>
            <p:cNvPr id="56391" name="Group 269">
              <a:extLst>
                <a:ext uri="{FF2B5EF4-FFF2-40B4-BE49-F238E27FC236}">
                  <a16:creationId xmlns:a16="http://schemas.microsoft.com/office/drawing/2014/main" id="{4371B09E-5490-3D4E-B0FE-4B2F468057E2}"/>
                </a:ext>
              </a:extLst>
            </p:cNvPr>
            <p:cNvGrpSpPr>
              <a:grpSpLocks/>
            </p:cNvGrpSpPr>
            <p:nvPr/>
          </p:nvGrpSpPr>
          <p:grpSpPr bwMode="auto">
            <a:xfrm>
              <a:off x="3747" y="1248"/>
              <a:ext cx="669" cy="251"/>
              <a:chOff x="3747" y="1152"/>
              <a:chExt cx="669" cy="251"/>
            </a:xfrm>
          </p:grpSpPr>
          <p:sp>
            <p:nvSpPr>
              <p:cNvPr id="54387" name="Text Box 270">
                <a:extLst>
                  <a:ext uri="{FF2B5EF4-FFF2-40B4-BE49-F238E27FC236}">
                    <a16:creationId xmlns:a16="http://schemas.microsoft.com/office/drawing/2014/main" id="{8F2792E9-E1B6-47A6-B908-907812908DC9}"/>
                  </a:ext>
                </a:extLst>
              </p:cNvPr>
              <p:cNvSpPr txBox="1">
                <a:spLocks noChangeArrowheads="1"/>
              </p:cNvSpPr>
              <p:nvPr/>
            </p:nvSpPr>
            <p:spPr bwMode="auto">
              <a:xfrm>
                <a:off x="3747" y="1153"/>
                <a:ext cx="240"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T</a:t>
                </a:r>
              </a:p>
            </p:txBody>
          </p:sp>
          <p:sp>
            <p:nvSpPr>
              <p:cNvPr id="54388" name="Text Box 271">
                <a:extLst>
                  <a:ext uri="{FF2B5EF4-FFF2-40B4-BE49-F238E27FC236}">
                    <a16:creationId xmlns:a16="http://schemas.microsoft.com/office/drawing/2014/main" id="{F1F233AB-441E-4695-8ED2-302F6F5C05E5}"/>
                  </a:ext>
                </a:extLst>
              </p:cNvPr>
              <p:cNvSpPr txBox="1">
                <a:spLocks noChangeArrowheads="1"/>
              </p:cNvSpPr>
              <p:nvPr/>
            </p:nvSpPr>
            <p:spPr bwMode="auto">
              <a:xfrm rot="-5308317">
                <a:off x="4152" y="1128"/>
                <a:ext cx="240" cy="288"/>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dirty="0">
                    <a:latin typeface="+mn-lt"/>
                    <a:ea typeface="+mn-ea"/>
                    <a:cs typeface="+mn-ea"/>
                    <a:sym typeface="+mn-lt"/>
                  </a:rPr>
                  <a:t>&gt;</a:t>
                </a:r>
              </a:p>
            </p:txBody>
          </p:sp>
          <p:sp>
            <p:nvSpPr>
              <p:cNvPr id="54389" name="Line 272">
                <a:extLst>
                  <a:ext uri="{FF2B5EF4-FFF2-40B4-BE49-F238E27FC236}">
                    <a16:creationId xmlns:a16="http://schemas.microsoft.com/office/drawing/2014/main" id="{B662C6E6-AC4B-4EEF-BA4A-2E28B6599737}"/>
                  </a:ext>
                </a:extLst>
              </p:cNvPr>
              <p:cNvSpPr>
                <a:spLocks noChangeShapeType="1"/>
              </p:cNvSpPr>
              <p:nvPr/>
            </p:nvSpPr>
            <p:spPr bwMode="auto">
              <a:xfrm>
                <a:off x="3939" y="1297"/>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90" name="Text Box 273">
              <a:extLst>
                <a:ext uri="{FF2B5EF4-FFF2-40B4-BE49-F238E27FC236}">
                  <a16:creationId xmlns:a16="http://schemas.microsoft.com/office/drawing/2014/main" id="{9266FB67-00BD-4FBB-A542-C20C0286A13F}"/>
                </a:ext>
              </a:extLst>
            </p:cNvPr>
            <p:cNvSpPr txBox="1">
              <a:spLocks noChangeArrowheads="1"/>
            </p:cNvSpPr>
            <p:nvPr/>
          </p:nvSpPr>
          <p:spPr bwMode="auto">
            <a:xfrm>
              <a:off x="3168" y="720"/>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solidFill>
                    <a:srgbClr val="FF3300"/>
                  </a:solidFill>
                  <a:latin typeface="+mn-lt"/>
                  <a:ea typeface="+mn-ea"/>
                  <a:cs typeface="+mn-ea"/>
                  <a:sym typeface="+mn-lt"/>
                </a:rPr>
                <a:t>左是空返回</a:t>
              </a:r>
            </a:p>
          </p:txBody>
        </p:sp>
      </p:grpSp>
      <p:grpSp>
        <p:nvGrpSpPr>
          <p:cNvPr id="25" name="Group 274">
            <a:extLst>
              <a:ext uri="{FF2B5EF4-FFF2-40B4-BE49-F238E27FC236}">
                <a16:creationId xmlns:a16="http://schemas.microsoft.com/office/drawing/2014/main" id="{EFB5BB21-3351-9140-8B65-1FF3F37F7B08}"/>
              </a:ext>
            </a:extLst>
          </p:cNvPr>
          <p:cNvGrpSpPr>
            <a:grpSpLocks/>
          </p:cNvGrpSpPr>
          <p:nvPr/>
        </p:nvGrpSpPr>
        <p:grpSpPr bwMode="auto">
          <a:xfrm>
            <a:off x="3738563" y="1620838"/>
            <a:ext cx="3657600" cy="2835275"/>
            <a:chOff x="2400" y="960"/>
            <a:chExt cx="2304" cy="1786"/>
          </a:xfrm>
        </p:grpSpPr>
        <p:grpSp>
          <p:nvGrpSpPr>
            <p:cNvPr id="56387" name="Group 275">
              <a:extLst>
                <a:ext uri="{FF2B5EF4-FFF2-40B4-BE49-F238E27FC236}">
                  <a16:creationId xmlns:a16="http://schemas.microsoft.com/office/drawing/2014/main" id="{87F743A9-1785-BC45-81B5-DCDB796E4DBD}"/>
                </a:ext>
              </a:extLst>
            </p:cNvPr>
            <p:cNvGrpSpPr>
              <a:grpSpLocks/>
            </p:cNvGrpSpPr>
            <p:nvPr/>
          </p:nvGrpSpPr>
          <p:grpSpPr bwMode="auto">
            <a:xfrm>
              <a:off x="2400" y="2496"/>
              <a:ext cx="864" cy="250"/>
              <a:chOff x="2400" y="2400"/>
              <a:chExt cx="864" cy="250"/>
            </a:xfrm>
          </p:grpSpPr>
          <p:sp>
            <p:nvSpPr>
              <p:cNvPr id="54393" name="Text Box 276">
                <a:extLst>
                  <a:ext uri="{FF2B5EF4-FFF2-40B4-BE49-F238E27FC236}">
                    <a16:creationId xmlns:a16="http://schemas.microsoft.com/office/drawing/2014/main" id="{080A8069-99F0-4F71-93D1-DE1FAE8981E5}"/>
                  </a:ext>
                </a:extLst>
              </p:cNvPr>
              <p:cNvSpPr txBox="1">
                <a:spLocks noChangeArrowheads="1"/>
              </p:cNvSpPr>
              <p:nvPr/>
            </p:nvSpPr>
            <p:spPr bwMode="auto">
              <a:xfrm>
                <a:off x="2400" y="2400"/>
                <a:ext cx="86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pre(T    R);</a:t>
                </a:r>
              </a:p>
            </p:txBody>
          </p:sp>
          <p:sp>
            <p:nvSpPr>
              <p:cNvPr id="54394" name="Line 277">
                <a:extLst>
                  <a:ext uri="{FF2B5EF4-FFF2-40B4-BE49-F238E27FC236}">
                    <a16:creationId xmlns:a16="http://schemas.microsoft.com/office/drawing/2014/main" id="{01526709-A5A5-4A91-9304-740D6F729FBB}"/>
                  </a:ext>
                </a:extLst>
              </p:cNvPr>
              <p:cNvSpPr>
                <a:spLocks noChangeShapeType="1"/>
              </p:cNvSpPr>
              <p:nvPr/>
            </p:nvSpPr>
            <p:spPr bwMode="auto">
              <a:xfrm>
                <a:off x="2832" y="2544"/>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95" name="AutoShape 278">
              <a:extLst>
                <a:ext uri="{FF2B5EF4-FFF2-40B4-BE49-F238E27FC236}">
                  <a16:creationId xmlns:a16="http://schemas.microsoft.com/office/drawing/2014/main" id="{B7740853-AD67-475D-BC0F-D0307D7FA960}"/>
                </a:ext>
              </a:extLst>
            </p:cNvPr>
            <p:cNvSpPr>
              <a:spLocks noChangeArrowheads="1"/>
            </p:cNvSpPr>
            <p:nvPr/>
          </p:nvSpPr>
          <p:spPr bwMode="auto">
            <a:xfrm rot="3494401">
              <a:off x="4512" y="1104"/>
              <a:ext cx="336" cy="48"/>
            </a:xfrm>
            <a:prstGeom prst="rightArrow">
              <a:avLst>
                <a:gd name="adj1" fmla="val 50000"/>
                <a:gd name="adj2" fmla="val 175000"/>
              </a:avLst>
            </a:prstGeom>
            <a:solidFill>
              <a:srgbClr val="FF3300"/>
            </a:solidFill>
            <a:ln w="952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27" name="Group 279">
            <a:extLst>
              <a:ext uri="{FF2B5EF4-FFF2-40B4-BE49-F238E27FC236}">
                <a16:creationId xmlns:a16="http://schemas.microsoft.com/office/drawing/2014/main" id="{D66AAD1F-8EE6-9945-8D42-9DE925DCEE1A}"/>
              </a:ext>
            </a:extLst>
          </p:cNvPr>
          <p:cNvGrpSpPr>
            <a:grpSpLocks/>
          </p:cNvGrpSpPr>
          <p:nvPr/>
        </p:nvGrpSpPr>
        <p:grpSpPr bwMode="auto">
          <a:xfrm>
            <a:off x="6938963" y="2687638"/>
            <a:ext cx="1828800" cy="1082675"/>
            <a:chOff x="4416" y="1632"/>
            <a:chExt cx="1152" cy="682"/>
          </a:xfrm>
        </p:grpSpPr>
        <p:grpSp>
          <p:nvGrpSpPr>
            <p:cNvPr id="56382" name="Group 280">
              <a:extLst>
                <a:ext uri="{FF2B5EF4-FFF2-40B4-BE49-F238E27FC236}">
                  <a16:creationId xmlns:a16="http://schemas.microsoft.com/office/drawing/2014/main" id="{DAB24B47-3067-7E47-9358-ACBA7834766E}"/>
                </a:ext>
              </a:extLst>
            </p:cNvPr>
            <p:cNvGrpSpPr>
              <a:grpSpLocks/>
            </p:cNvGrpSpPr>
            <p:nvPr/>
          </p:nvGrpSpPr>
          <p:grpSpPr bwMode="auto">
            <a:xfrm>
              <a:off x="4944" y="2064"/>
              <a:ext cx="624" cy="250"/>
              <a:chOff x="4944" y="1968"/>
              <a:chExt cx="624" cy="250"/>
            </a:xfrm>
          </p:grpSpPr>
          <p:sp>
            <p:nvSpPr>
              <p:cNvPr id="54398" name="Text Box 281">
                <a:extLst>
                  <a:ext uri="{FF2B5EF4-FFF2-40B4-BE49-F238E27FC236}">
                    <a16:creationId xmlns:a16="http://schemas.microsoft.com/office/drawing/2014/main" id="{C6224A21-6ACE-4775-AEBC-142C34A8B908}"/>
                  </a:ext>
                </a:extLst>
              </p:cNvPr>
              <p:cNvSpPr txBox="1">
                <a:spLocks noChangeArrowheads="1"/>
              </p:cNvSpPr>
              <p:nvPr/>
            </p:nvSpPr>
            <p:spPr bwMode="auto">
              <a:xfrm>
                <a:off x="4944" y="1968"/>
                <a:ext cx="240"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T</a:t>
                </a:r>
              </a:p>
            </p:txBody>
          </p:sp>
          <p:sp>
            <p:nvSpPr>
              <p:cNvPr id="54399" name="Text Box 282">
                <a:extLst>
                  <a:ext uri="{FF2B5EF4-FFF2-40B4-BE49-F238E27FC236}">
                    <a16:creationId xmlns:a16="http://schemas.microsoft.com/office/drawing/2014/main" id="{66205D48-2417-43DB-908E-F7992CE58F2B}"/>
                  </a:ext>
                </a:extLst>
              </p:cNvPr>
              <p:cNvSpPr txBox="1">
                <a:spLocks noChangeArrowheads="1"/>
              </p:cNvSpPr>
              <p:nvPr/>
            </p:nvSpPr>
            <p:spPr bwMode="auto">
              <a:xfrm rot="-5308317">
                <a:off x="5304" y="1944"/>
                <a:ext cx="240" cy="28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4400" name="Line 283">
                <a:extLst>
                  <a:ext uri="{FF2B5EF4-FFF2-40B4-BE49-F238E27FC236}">
                    <a16:creationId xmlns:a16="http://schemas.microsoft.com/office/drawing/2014/main" id="{969BD32E-7FE0-47E2-850F-1A1CEB4C28AA}"/>
                  </a:ext>
                </a:extLst>
              </p:cNvPr>
              <p:cNvSpPr>
                <a:spLocks noChangeShapeType="1"/>
              </p:cNvSpPr>
              <p:nvPr/>
            </p:nvSpPr>
            <p:spPr bwMode="auto">
              <a:xfrm>
                <a:off x="5136" y="2064"/>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401" name="Text Box 284">
              <a:extLst>
                <a:ext uri="{FF2B5EF4-FFF2-40B4-BE49-F238E27FC236}">
                  <a16:creationId xmlns:a16="http://schemas.microsoft.com/office/drawing/2014/main" id="{FAF30649-27FD-45C3-8F70-D4B523855F52}"/>
                </a:ext>
              </a:extLst>
            </p:cNvPr>
            <p:cNvSpPr txBox="1">
              <a:spLocks noChangeArrowheads="1"/>
            </p:cNvSpPr>
            <p:nvPr/>
          </p:nvSpPr>
          <p:spPr bwMode="auto">
            <a:xfrm>
              <a:off x="4416" y="163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solidFill>
                    <a:srgbClr val="FF3300"/>
                  </a:solidFill>
                  <a:latin typeface="+mn-lt"/>
                  <a:ea typeface="+mn-ea"/>
                  <a:cs typeface="+mn-ea"/>
                  <a:sym typeface="+mn-lt"/>
                </a:rPr>
                <a:t>左是空返回</a:t>
              </a:r>
            </a:p>
          </p:txBody>
        </p:sp>
      </p:grpSp>
      <p:grpSp>
        <p:nvGrpSpPr>
          <p:cNvPr id="29" name="Group 285">
            <a:extLst>
              <a:ext uri="{FF2B5EF4-FFF2-40B4-BE49-F238E27FC236}">
                <a16:creationId xmlns:a16="http://schemas.microsoft.com/office/drawing/2014/main" id="{5C8E7FBE-2AD6-5240-947F-C6A87BE50CB3}"/>
              </a:ext>
            </a:extLst>
          </p:cNvPr>
          <p:cNvGrpSpPr>
            <a:grpSpLocks/>
          </p:cNvGrpSpPr>
          <p:nvPr/>
        </p:nvGrpSpPr>
        <p:grpSpPr bwMode="auto">
          <a:xfrm>
            <a:off x="6938963" y="2992438"/>
            <a:ext cx="1828800" cy="1692275"/>
            <a:chOff x="4416" y="1824"/>
            <a:chExt cx="1152" cy="1066"/>
          </a:xfrm>
        </p:grpSpPr>
        <p:grpSp>
          <p:nvGrpSpPr>
            <p:cNvPr id="56377" name="Group 286">
              <a:extLst>
                <a:ext uri="{FF2B5EF4-FFF2-40B4-BE49-F238E27FC236}">
                  <a16:creationId xmlns:a16="http://schemas.microsoft.com/office/drawing/2014/main" id="{E7A38B88-3586-F047-873F-BF9E7EC0D0BA}"/>
                </a:ext>
              </a:extLst>
            </p:cNvPr>
            <p:cNvGrpSpPr>
              <a:grpSpLocks/>
            </p:cNvGrpSpPr>
            <p:nvPr/>
          </p:nvGrpSpPr>
          <p:grpSpPr bwMode="auto">
            <a:xfrm>
              <a:off x="4944" y="2640"/>
              <a:ext cx="624" cy="250"/>
              <a:chOff x="4944" y="2544"/>
              <a:chExt cx="624" cy="250"/>
            </a:xfrm>
          </p:grpSpPr>
          <p:sp>
            <p:nvSpPr>
              <p:cNvPr id="54404" name="Text Box 287">
                <a:extLst>
                  <a:ext uri="{FF2B5EF4-FFF2-40B4-BE49-F238E27FC236}">
                    <a16:creationId xmlns:a16="http://schemas.microsoft.com/office/drawing/2014/main" id="{D768C44C-7C31-43F5-98B0-461D246D2953}"/>
                  </a:ext>
                </a:extLst>
              </p:cNvPr>
              <p:cNvSpPr txBox="1">
                <a:spLocks noChangeArrowheads="1"/>
              </p:cNvSpPr>
              <p:nvPr/>
            </p:nvSpPr>
            <p:spPr bwMode="auto">
              <a:xfrm>
                <a:off x="4944" y="2544"/>
                <a:ext cx="240" cy="2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T</a:t>
                </a:r>
              </a:p>
            </p:txBody>
          </p:sp>
          <p:sp>
            <p:nvSpPr>
              <p:cNvPr id="54405" name="Text Box 288">
                <a:extLst>
                  <a:ext uri="{FF2B5EF4-FFF2-40B4-BE49-F238E27FC236}">
                    <a16:creationId xmlns:a16="http://schemas.microsoft.com/office/drawing/2014/main" id="{B646C733-AB0D-4FCC-BD7B-76BD975C2D63}"/>
                  </a:ext>
                </a:extLst>
              </p:cNvPr>
              <p:cNvSpPr txBox="1">
                <a:spLocks noChangeArrowheads="1"/>
              </p:cNvSpPr>
              <p:nvPr/>
            </p:nvSpPr>
            <p:spPr bwMode="auto">
              <a:xfrm rot="-5308317">
                <a:off x="5304" y="2520"/>
                <a:ext cx="240" cy="288"/>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4406" name="Line 289">
                <a:extLst>
                  <a:ext uri="{FF2B5EF4-FFF2-40B4-BE49-F238E27FC236}">
                    <a16:creationId xmlns:a16="http://schemas.microsoft.com/office/drawing/2014/main" id="{0B8BCE9B-FEEE-4372-B006-1B1E5554EA19}"/>
                  </a:ext>
                </a:extLst>
              </p:cNvPr>
              <p:cNvSpPr>
                <a:spLocks noChangeShapeType="1"/>
              </p:cNvSpPr>
              <p:nvPr/>
            </p:nvSpPr>
            <p:spPr bwMode="auto">
              <a:xfrm>
                <a:off x="5136" y="264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407" name="Text Box 290">
              <a:extLst>
                <a:ext uri="{FF2B5EF4-FFF2-40B4-BE49-F238E27FC236}">
                  <a16:creationId xmlns:a16="http://schemas.microsoft.com/office/drawing/2014/main" id="{E93DB886-0C4E-42F9-87DD-5DEF09EA37E5}"/>
                </a:ext>
              </a:extLst>
            </p:cNvPr>
            <p:cNvSpPr txBox="1">
              <a:spLocks noChangeArrowheads="1"/>
            </p:cNvSpPr>
            <p:nvPr/>
          </p:nvSpPr>
          <p:spPr bwMode="auto">
            <a:xfrm>
              <a:off x="4416" y="1824"/>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solidFill>
                    <a:srgbClr val="FF3300"/>
                  </a:solidFill>
                  <a:latin typeface="+mn-lt"/>
                  <a:ea typeface="+mn-ea"/>
                  <a:cs typeface="+mn-ea"/>
                  <a:sym typeface="+mn-lt"/>
                </a:rPr>
                <a:t>右是空返回</a:t>
              </a:r>
            </a:p>
          </p:txBody>
        </p:sp>
      </p:grpSp>
      <p:grpSp>
        <p:nvGrpSpPr>
          <p:cNvPr id="31" name="Group 291">
            <a:extLst>
              <a:ext uri="{FF2B5EF4-FFF2-40B4-BE49-F238E27FC236}">
                <a16:creationId xmlns:a16="http://schemas.microsoft.com/office/drawing/2014/main" id="{EEB5BDA4-7053-6A45-A132-4D0F0743F996}"/>
              </a:ext>
            </a:extLst>
          </p:cNvPr>
          <p:cNvGrpSpPr>
            <a:grpSpLocks/>
          </p:cNvGrpSpPr>
          <p:nvPr/>
        </p:nvGrpSpPr>
        <p:grpSpPr bwMode="auto">
          <a:xfrm>
            <a:off x="5719763" y="1620838"/>
            <a:ext cx="3352800" cy="3749675"/>
            <a:chOff x="3648" y="960"/>
            <a:chExt cx="2112" cy="2362"/>
          </a:xfrm>
        </p:grpSpPr>
        <p:grpSp>
          <p:nvGrpSpPr>
            <p:cNvPr id="56372" name="Group 292">
              <a:extLst>
                <a:ext uri="{FF2B5EF4-FFF2-40B4-BE49-F238E27FC236}">
                  <a16:creationId xmlns:a16="http://schemas.microsoft.com/office/drawing/2014/main" id="{E74DA57F-2784-AD4B-9973-D46E1722C89E}"/>
                </a:ext>
              </a:extLst>
            </p:cNvPr>
            <p:cNvGrpSpPr>
              <a:grpSpLocks/>
            </p:cNvGrpSpPr>
            <p:nvPr/>
          </p:nvGrpSpPr>
          <p:grpSpPr bwMode="auto">
            <a:xfrm>
              <a:off x="3648" y="3072"/>
              <a:ext cx="624" cy="250"/>
              <a:chOff x="3648" y="2976"/>
              <a:chExt cx="624" cy="250"/>
            </a:xfrm>
          </p:grpSpPr>
          <p:sp>
            <p:nvSpPr>
              <p:cNvPr id="54410" name="Text Box 293">
                <a:extLst>
                  <a:ext uri="{FF2B5EF4-FFF2-40B4-BE49-F238E27FC236}">
                    <a16:creationId xmlns:a16="http://schemas.microsoft.com/office/drawing/2014/main" id="{CF5CA7AC-BE2C-4ADB-BD01-D70D167F94BF}"/>
                  </a:ext>
                </a:extLst>
              </p:cNvPr>
              <p:cNvSpPr txBox="1">
                <a:spLocks noChangeArrowheads="1"/>
              </p:cNvSpPr>
              <p:nvPr/>
            </p:nvSpPr>
            <p:spPr bwMode="auto">
              <a:xfrm>
                <a:off x="3648" y="2976"/>
                <a:ext cx="240" cy="2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T</a:t>
                </a:r>
              </a:p>
            </p:txBody>
          </p:sp>
          <p:sp>
            <p:nvSpPr>
              <p:cNvPr id="54411" name="Text Box 294">
                <a:extLst>
                  <a:ext uri="{FF2B5EF4-FFF2-40B4-BE49-F238E27FC236}">
                    <a16:creationId xmlns:a16="http://schemas.microsoft.com/office/drawing/2014/main" id="{602FDE41-99F9-4621-99A8-B0B4AFB46996}"/>
                  </a:ext>
                </a:extLst>
              </p:cNvPr>
              <p:cNvSpPr txBox="1">
                <a:spLocks noChangeArrowheads="1"/>
              </p:cNvSpPr>
              <p:nvPr/>
            </p:nvSpPr>
            <p:spPr bwMode="auto">
              <a:xfrm rot="-5308317">
                <a:off x="4008" y="2952"/>
                <a:ext cx="240" cy="288"/>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dirty="0">
                    <a:latin typeface="+mn-lt"/>
                    <a:ea typeface="+mn-ea"/>
                    <a:cs typeface="+mn-ea"/>
                    <a:sym typeface="+mn-lt"/>
                  </a:rPr>
                  <a:t>&gt;</a:t>
                </a:r>
              </a:p>
            </p:txBody>
          </p:sp>
          <p:sp>
            <p:nvSpPr>
              <p:cNvPr id="54412" name="Line 295">
                <a:extLst>
                  <a:ext uri="{FF2B5EF4-FFF2-40B4-BE49-F238E27FC236}">
                    <a16:creationId xmlns:a16="http://schemas.microsoft.com/office/drawing/2014/main" id="{BE0D78CA-C954-431C-A13D-78E18C187FF9}"/>
                  </a:ext>
                </a:extLst>
              </p:cNvPr>
              <p:cNvSpPr>
                <a:spLocks noChangeShapeType="1"/>
              </p:cNvSpPr>
              <p:nvPr/>
            </p:nvSpPr>
            <p:spPr bwMode="auto">
              <a:xfrm>
                <a:off x="3840" y="312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413" name="Text Box 296">
              <a:extLst>
                <a:ext uri="{FF2B5EF4-FFF2-40B4-BE49-F238E27FC236}">
                  <a16:creationId xmlns:a16="http://schemas.microsoft.com/office/drawing/2014/main" id="{1539B3AE-292F-43D9-B3CB-DDBC79A12D16}"/>
                </a:ext>
              </a:extLst>
            </p:cNvPr>
            <p:cNvSpPr txBox="1">
              <a:spLocks noChangeArrowheads="1"/>
            </p:cNvSpPr>
            <p:nvPr/>
          </p:nvSpPr>
          <p:spPr bwMode="auto">
            <a:xfrm>
              <a:off x="4800" y="960"/>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solidFill>
                    <a:srgbClr val="FF3300"/>
                  </a:solidFill>
                  <a:latin typeface="+mn-lt"/>
                  <a:ea typeface="+mn-ea"/>
                  <a:cs typeface="+mn-ea"/>
                  <a:sym typeface="+mn-lt"/>
                </a:rPr>
                <a:t>左是空返回</a:t>
              </a:r>
            </a:p>
          </p:txBody>
        </p:sp>
      </p:grpSp>
      <p:grpSp>
        <p:nvGrpSpPr>
          <p:cNvPr id="912641" name="Group 297">
            <a:extLst>
              <a:ext uri="{FF2B5EF4-FFF2-40B4-BE49-F238E27FC236}">
                <a16:creationId xmlns:a16="http://schemas.microsoft.com/office/drawing/2014/main" id="{7FB9005D-6A60-C24D-8A24-86082BE7CE7D}"/>
              </a:ext>
            </a:extLst>
          </p:cNvPr>
          <p:cNvGrpSpPr>
            <a:grpSpLocks/>
          </p:cNvGrpSpPr>
          <p:nvPr/>
        </p:nvGrpSpPr>
        <p:grpSpPr bwMode="auto">
          <a:xfrm>
            <a:off x="5719763" y="1925638"/>
            <a:ext cx="3352800" cy="4359275"/>
            <a:chOff x="3648" y="1152"/>
            <a:chExt cx="2112" cy="2746"/>
          </a:xfrm>
        </p:grpSpPr>
        <p:grpSp>
          <p:nvGrpSpPr>
            <p:cNvPr id="56367" name="Group 298">
              <a:extLst>
                <a:ext uri="{FF2B5EF4-FFF2-40B4-BE49-F238E27FC236}">
                  <a16:creationId xmlns:a16="http://schemas.microsoft.com/office/drawing/2014/main" id="{50E89416-7F53-694B-A31E-469034C84A7D}"/>
                </a:ext>
              </a:extLst>
            </p:cNvPr>
            <p:cNvGrpSpPr>
              <a:grpSpLocks/>
            </p:cNvGrpSpPr>
            <p:nvPr/>
          </p:nvGrpSpPr>
          <p:grpSpPr bwMode="auto">
            <a:xfrm>
              <a:off x="3648" y="3648"/>
              <a:ext cx="624" cy="250"/>
              <a:chOff x="3648" y="3552"/>
              <a:chExt cx="624" cy="250"/>
            </a:xfrm>
          </p:grpSpPr>
          <p:sp>
            <p:nvSpPr>
              <p:cNvPr id="54416" name="Text Box 299">
                <a:extLst>
                  <a:ext uri="{FF2B5EF4-FFF2-40B4-BE49-F238E27FC236}">
                    <a16:creationId xmlns:a16="http://schemas.microsoft.com/office/drawing/2014/main" id="{C86F5F6C-CDEB-41F5-8CE9-56A584B128EA}"/>
                  </a:ext>
                </a:extLst>
              </p:cNvPr>
              <p:cNvSpPr txBox="1">
                <a:spLocks noChangeArrowheads="1"/>
              </p:cNvSpPr>
              <p:nvPr/>
            </p:nvSpPr>
            <p:spPr bwMode="auto">
              <a:xfrm>
                <a:off x="3648" y="3552"/>
                <a:ext cx="240" cy="2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T</a:t>
                </a:r>
              </a:p>
            </p:txBody>
          </p:sp>
          <p:sp>
            <p:nvSpPr>
              <p:cNvPr id="54417" name="Text Box 300">
                <a:extLst>
                  <a:ext uri="{FF2B5EF4-FFF2-40B4-BE49-F238E27FC236}">
                    <a16:creationId xmlns:a16="http://schemas.microsoft.com/office/drawing/2014/main" id="{03C265C7-FF38-432D-B1CA-B5816B449973}"/>
                  </a:ext>
                </a:extLst>
              </p:cNvPr>
              <p:cNvSpPr txBox="1">
                <a:spLocks noChangeArrowheads="1"/>
              </p:cNvSpPr>
              <p:nvPr/>
            </p:nvSpPr>
            <p:spPr bwMode="auto">
              <a:xfrm rot="-5308317">
                <a:off x="4008" y="3528"/>
                <a:ext cx="240" cy="288"/>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4418" name="Line 301">
                <a:extLst>
                  <a:ext uri="{FF2B5EF4-FFF2-40B4-BE49-F238E27FC236}">
                    <a16:creationId xmlns:a16="http://schemas.microsoft.com/office/drawing/2014/main" id="{A73F78F8-C38C-42C3-84DE-02A1772D945D}"/>
                  </a:ext>
                </a:extLst>
              </p:cNvPr>
              <p:cNvSpPr>
                <a:spLocks noChangeShapeType="1"/>
              </p:cNvSpPr>
              <p:nvPr/>
            </p:nvSpPr>
            <p:spPr bwMode="auto">
              <a:xfrm>
                <a:off x="3840" y="3696"/>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419" name="Text Box 302">
              <a:extLst>
                <a:ext uri="{FF2B5EF4-FFF2-40B4-BE49-F238E27FC236}">
                  <a16:creationId xmlns:a16="http://schemas.microsoft.com/office/drawing/2014/main" id="{CD2A4DEF-4165-4AF3-B6A4-718B7500DA59}"/>
                </a:ext>
              </a:extLst>
            </p:cNvPr>
            <p:cNvSpPr txBox="1">
              <a:spLocks noChangeArrowheads="1"/>
            </p:cNvSpPr>
            <p:nvPr/>
          </p:nvSpPr>
          <p:spPr bwMode="auto">
            <a:xfrm>
              <a:off x="4800" y="1152"/>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solidFill>
                    <a:srgbClr val="FF3300"/>
                  </a:solidFill>
                  <a:latin typeface="+mn-lt"/>
                  <a:ea typeface="+mn-ea"/>
                  <a:cs typeface="+mn-ea"/>
                  <a:sym typeface="+mn-lt"/>
                </a:rPr>
                <a:t>右是空返回</a:t>
              </a:r>
            </a:p>
          </p:txBody>
        </p:sp>
      </p:grpSp>
      <p:grpSp>
        <p:nvGrpSpPr>
          <p:cNvPr id="912643" name="Group 303">
            <a:extLst>
              <a:ext uri="{FF2B5EF4-FFF2-40B4-BE49-F238E27FC236}">
                <a16:creationId xmlns:a16="http://schemas.microsoft.com/office/drawing/2014/main" id="{6617C562-384E-9C49-94BC-196FD1230930}"/>
              </a:ext>
            </a:extLst>
          </p:cNvPr>
          <p:cNvGrpSpPr>
            <a:grpSpLocks/>
          </p:cNvGrpSpPr>
          <p:nvPr/>
        </p:nvGrpSpPr>
        <p:grpSpPr bwMode="auto">
          <a:xfrm>
            <a:off x="1833563" y="630238"/>
            <a:ext cx="6400800" cy="4283075"/>
            <a:chOff x="1200" y="336"/>
            <a:chExt cx="4032" cy="2698"/>
          </a:xfrm>
        </p:grpSpPr>
        <p:grpSp>
          <p:nvGrpSpPr>
            <p:cNvPr id="56361" name="Group 304">
              <a:extLst>
                <a:ext uri="{FF2B5EF4-FFF2-40B4-BE49-F238E27FC236}">
                  <a16:creationId xmlns:a16="http://schemas.microsoft.com/office/drawing/2014/main" id="{2C985EB2-8704-CB47-B055-EC00BF9C55AC}"/>
                </a:ext>
              </a:extLst>
            </p:cNvPr>
            <p:cNvGrpSpPr>
              <a:grpSpLocks/>
            </p:cNvGrpSpPr>
            <p:nvPr/>
          </p:nvGrpSpPr>
          <p:grpSpPr bwMode="auto">
            <a:xfrm>
              <a:off x="1200" y="336"/>
              <a:ext cx="4032" cy="2698"/>
              <a:chOff x="1200" y="336"/>
              <a:chExt cx="4032" cy="2698"/>
            </a:xfrm>
          </p:grpSpPr>
          <p:grpSp>
            <p:nvGrpSpPr>
              <p:cNvPr id="56363" name="Group 305">
                <a:extLst>
                  <a:ext uri="{FF2B5EF4-FFF2-40B4-BE49-F238E27FC236}">
                    <a16:creationId xmlns:a16="http://schemas.microsoft.com/office/drawing/2014/main" id="{BE40F640-121C-8343-B73A-B61BF353B771}"/>
                  </a:ext>
                </a:extLst>
              </p:cNvPr>
              <p:cNvGrpSpPr>
                <a:grpSpLocks/>
              </p:cNvGrpSpPr>
              <p:nvPr/>
            </p:nvGrpSpPr>
            <p:grpSpPr bwMode="auto">
              <a:xfrm>
                <a:off x="1200" y="2784"/>
                <a:ext cx="864" cy="250"/>
                <a:chOff x="1200" y="2688"/>
                <a:chExt cx="864" cy="250"/>
              </a:xfrm>
            </p:grpSpPr>
            <p:sp>
              <p:nvSpPr>
                <p:cNvPr id="54423" name="Text Box 306">
                  <a:extLst>
                    <a:ext uri="{FF2B5EF4-FFF2-40B4-BE49-F238E27FC236}">
                      <a16:creationId xmlns:a16="http://schemas.microsoft.com/office/drawing/2014/main" id="{236C6A56-750F-46FA-9A31-3EDBEDE11D55}"/>
                    </a:ext>
                  </a:extLst>
                </p:cNvPr>
                <p:cNvSpPr txBox="1">
                  <a:spLocks noChangeArrowheads="1"/>
                </p:cNvSpPr>
                <p:nvPr/>
              </p:nvSpPr>
              <p:spPr bwMode="auto">
                <a:xfrm>
                  <a:off x="1200" y="2688"/>
                  <a:ext cx="864" cy="250"/>
                </a:xfrm>
                <a:prstGeom prst="rect">
                  <a:avLst/>
                </a:prstGeom>
                <a:solidFill>
                  <a:schemeClr val="bg2">
                    <a:lumMod val="20000"/>
                    <a:lumOff val="80000"/>
                  </a:schemeClr>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pre(T    R);</a:t>
                  </a:r>
                </a:p>
              </p:txBody>
            </p:sp>
            <p:sp>
              <p:nvSpPr>
                <p:cNvPr id="54424" name="Line 307">
                  <a:extLst>
                    <a:ext uri="{FF2B5EF4-FFF2-40B4-BE49-F238E27FC236}">
                      <a16:creationId xmlns:a16="http://schemas.microsoft.com/office/drawing/2014/main" id="{A98D52B9-E219-4EBA-BC8E-34CE99838CDD}"/>
                    </a:ext>
                  </a:extLst>
                </p:cNvPr>
                <p:cNvSpPr>
                  <a:spLocks noChangeShapeType="1"/>
                </p:cNvSpPr>
                <p:nvPr/>
              </p:nvSpPr>
              <p:spPr bwMode="auto">
                <a:xfrm>
                  <a:off x="1632" y="2832"/>
                  <a:ext cx="14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425" name="AutoShape 308">
                <a:extLst>
                  <a:ext uri="{FF2B5EF4-FFF2-40B4-BE49-F238E27FC236}">
                    <a16:creationId xmlns:a16="http://schemas.microsoft.com/office/drawing/2014/main" id="{02961082-7A25-4379-ACA8-F243C39EA521}"/>
                  </a:ext>
                </a:extLst>
              </p:cNvPr>
              <p:cNvSpPr>
                <a:spLocks noChangeArrowheads="1"/>
              </p:cNvSpPr>
              <p:nvPr/>
            </p:nvSpPr>
            <p:spPr bwMode="auto">
              <a:xfrm rot="2761019">
                <a:off x="5040" y="480"/>
                <a:ext cx="336" cy="48"/>
              </a:xfrm>
              <a:prstGeom prst="rightArrow">
                <a:avLst>
                  <a:gd name="adj1" fmla="val 50000"/>
                  <a:gd name="adj2" fmla="val 175000"/>
                </a:avLst>
              </a:prstGeom>
              <a:solidFill>
                <a:srgbClr val="FF33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426" name="Line 309">
              <a:extLst>
                <a:ext uri="{FF2B5EF4-FFF2-40B4-BE49-F238E27FC236}">
                  <a16:creationId xmlns:a16="http://schemas.microsoft.com/office/drawing/2014/main" id="{6BCA3365-B9FC-4657-BD9E-FB1EA5C7378D}"/>
                </a:ext>
              </a:extLst>
            </p:cNvPr>
            <p:cNvSpPr>
              <a:spLocks noChangeShapeType="1"/>
            </p:cNvSpPr>
            <p:nvPr/>
          </p:nvSpPr>
          <p:spPr bwMode="auto">
            <a:xfrm>
              <a:off x="1632" y="2928"/>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2695" name="Text Box 311">
            <a:extLst>
              <a:ext uri="{FF2B5EF4-FFF2-40B4-BE49-F238E27FC236}">
                <a16:creationId xmlns:a16="http://schemas.microsoft.com/office/drawing/2014/main" id="{A646B323-D809-4CE8-99CC-4E1E1F4BF527}"/>
              </a:ext>
            </a:extLst>
          </p:cNvPr>
          <p:cNvSpPr txBox="1">
            <a:spLocks noChangeArrowheads="1"/>
          </p:cNvSpPr>
          <p:nvPr/>
        </p:nvSpPr>
        <p:spPr bwMode="auto">
          <a:xfrm>
            <a:off x="4424363" y="279400"/>
            <a:ext cx="2492375" cy="52387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zh-CN" sz="2000" b="0" dirty="0">
                <a:solidFill>
                  <a:srgbClr val="FF3300"/>
                </a:solidFill>
                <a:latin typeface="+mn-lt"/>
                <a:ea typeface="+mn-ea"/>
                <a:cs typeface="+mn-ea"/>
                <a:sym typeface="+mn-lt"/>
              </a:rPr>
              <a:t>先序序列：</a:t>
            </a:r>
            <a:r>
              <a:rPr lang="en-US" altLang="zh-CN" b="0" dirty="0">
                <a:solidFill>
                  <a:srgbClr val="FF3300"/>
                </a:solidFill>
                <a:latin typeface="+mn-lt"/>
                <a:ea typeface="+mn-ea"/>
                <a:cs typeface="+mn-ea"/>
                <a:sym typeface="+mn-lt"/>
              </a:rPr>
              <a:t>ABDC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9"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dissolve">
                                      <p:cBhvr>
                                        <p:cTn id="14" dur="500"/>
                                        <p:tgtEl>
                                          <p:spTgt spid="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8"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ppt_x</p:attrName>
                                        </p:attrNameLst>
                                      </p:cBhvr>
                                      <p:tavLst>
                                        <p:tav tm="0">
                                          <p:val>
                                            <p:strVal val="#ppt_x-#ppt_w/2"/>
                                          </p:val>
                                        </p:tav>
                                        <p:tav tm="100000">
                                          <p:val>
                                            <p:strVal val="#ppt_x"/>
                                          </p:val>
                                        </p:tav>
                                      </p:tavLst>
                                    </p:anim>
                                    <p:anim calcmode="lin" valueType="num">
                                      <p:cBhvr>
                                        <p:cTn id="20" dur="500" fill="hold"/>
                                        <p:tgtEl>
                                          <p:spTgt spid="15"/>
                                        </p:tgtEl>
                                        <p:attrNameLst>
                                          <p:attrName>ppt_y</p:attrName>
                                        </p:attrNameLst>
                                      </p:cBhvr>
                                      <p:tavLst>
                                        <p:tav tm="0">
                                          <p:val>
                                            <p:strVal val="#ppt_y"/>
                                          </p:val>
                                        </p:tav>
                                        <p:tav tm="100000">
                                          <p:val>
                                            <p:strVal val="#ppt_y"/>
                                          </p:val>
                                        </p:tav>
                                      </p:tavLst>
                                    </p:anim>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ppt_x</p:attrName>
                                        </p:attrNameLst>
                                      </p:cBhvr>
                                      <p:tavLst>
                                        <p:tav tm="0">
                                          <p:val>
                                            <p:strVal val="#ppt_x-#ppt_w/2"/>
                                          </p:val>
                                        </p:tav>
                                        <p:tav tm="100000">
                                          <p:val>
                                            <p:strVal val="#ppt_x"/>
                                          </p:val>
                                        </p:tav>
                                      </p:tavLst>
                                    </p:anim>
                                    <p:anim calcmode="lin" valueType="num">
                                      <p:cBhvr>
                                        <p:cTn id="28" dur="500" fill="hold"/>
                                        <p:tgtEl>
                                          <p:spTgt spid="21"/>
                                        </p:tgtEl>
                                        <p:attrNameLst>
                                          <p:attrName>ppt_y</p:attrName>
                                        </p:attrNameLst>
                                      </p:cBhvr>
                                      <p:tavLst>
                                        <p:tav tm="0">
                                          <p:val>
                                            <p:strVal val="#ppt_y"/>
                                          </p:val>
                                        </p:tav>
                                        <p:tav tm="100000">
                                          <p:val>
                                            <p:strVal val="#ppt_y"/>
                                          </p:val>
                                        </p:tav>
                                      </p:tavLst>
                                    </p:anim>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ppt_x</p:attrName>
                                        </p:attrNameLst>
                                      </p:cBhvr>
                                      <p:tavLst>
                                        <p:tav tm="0">
                                          <p:val>
                                            <p:strVal val="#ppt_x-#ppt_w/2"/>
                                          </p:val>
                                        </p:tav>
                                        <p:tav tm="100000">
                                          <p:val>
                                            <p:strVal val="#ppt_x"/>
                                          </p:val>
                                        </p:tav>
                                      </p:tavLst>
                                    </p:anim>
                                    <p:anim calcmode="lin" valueType="num">
                                      <p:cBhvr>
                                        <p:cTn id="36" dur="500" fill="hold"/>
                                        <p:tgtEl>
                                          <p:spTgt spid="13"/>
                                        </p:tgtEl>
                                        <p:attrNameLst>
                                          <p:attrName>ppt_y</p:attrName>
                                        </p:attrNameLst>
                                      </p:cBhvr>
                                      <p:tavLst>
                                        <p:tav tm="0">
                                          <p:val>
                                            <p:strVal val="#ppt_y"/>
                                          </p:val>
                                        </p:tav>
                                        <p:tav tm="100000">
                                          <p:val>
                                            <p:strVal val="#ppt_y"/>
                                          </p:val>
                                        </p:tav>
                                      </p:tavLst>
                                    </p:anim>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strVal val="#ppt_h"/>
                                          </p:val>
                                        </p:tav>
                                        <p:tav tm="100000">
                                          <p:val>
                                            <p:strVal val="#ppt_h"/>
                                          </p:val>
                                        </p:tav>
                                      </p:tavLst>
                                    </p:anim>
                                  </p:childTnLst>
                                </p:cTn>
                              </p:par>
                            </p:childTnLst>
                          </p:cTn>
                        </p:par>
                        <p:par>
                          <p:cTn id="39" fill="hold" nodeType="afterGroup">
                            <p:stCondLst>
                              <p:cond delay="500"/>
                            </p:stCondLst>
                            <p:childTnLst>
                              <p:par>
                                <p:cTn id="40" presetID="9" presetClass="entr" presetSubtype="0"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ppt_x</p:attrName>
                                        </p:attrNameLst>
                                      </p:cBhvr>
                                      <p:tavLst>
                                        <p:tav tm="0">
                                          <p:val>
                                            <p:strVal val="#ppt_x-#ppt_w/2"/>
                                          </p:val>
                                        </p:tav>
                                        <p:tav tm="100000">
                                          <p:val>
                                            <p:strVal val="#ppt_x"/>
                                          </p:val>
                                        </p:tav>
                                      </p:tavLst>
                                    </p:anim>
                                    <p:anim calcmode="lin" valueType="num">
                                      <p:cBhvr>
                                        <p:cTn id="48" dur="500" fill="hold"/>
                                        <p:tgtEl>
                                          <p:spTgt spid="23"/>
                                        </p:tgtEl>
                                        <p:attrNameLst>
                                          <p:attrName>ppt_y</p:attrName>
                                        </p:attrNameLst>
                                      </p:cBhvr>
                                      <p:tavLst>
                                        <p:tav tm="0">
                                          <p:val>
                                            <p:strVal val="#ppt_y"/>
                                          </p:val>
                                        </p:tav>
                                        <p:tav tm="100000">
                                          <p:val>
                                            <p:strVal val="#ppt_y"/>
                                          </p:val>
                                        </p:tav>
                                      </p:tavLst>
                                    </p:anim>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strVal val="#ppt_h"/>
                                          </p:val>
                                        </p:tav>
                                        <p:tav tm="100000">
                                          <p:val>
                                            <p:strVal val="#ppt_h"/>
                                          </p:val>
                                        </p:tav>
                                      </p:tavLst>
                                    </p:anim>
                                  </p:childTnLst>
                                </p:cTn>
                              </p:par>
                            </p:childTnLst>
                          </p:cTn>
                        </p:par>
                        <p:par>
                          <p:cTn id="51" fill="hold" nodeType="afterGroup">
                            <p:stCondLst>
                              <p:cond delay="500"/>
                            </p:stCondLst>
                            <p:childTnLst>
                              <p:par>
                                <p:cTn id="52" presetID="9" presetClass="entr" presetSubtype="0" fill="hold" grpId="0" nodeType="afterEffect">
                                  <p:stCondLst>
                                    <p:cond delay="1000"/>
                                  </p:stCondLst>
                                  <p:childTnLst>
                                    <p:set>
                                      <p:cBhvr>
                                        <p:cTn id="53" dur="1" fill="hold">
                                          <p:stCondLst>
                                            <p:cond delay="0"/>
                                          </p:stCondLst>
                                        </p:cTn>
                                        <p:tgtEl>
                                          <p:spTgt spid="912651"/>
                                        </p:tgtEl>
                                        <p:attrNameLst>
                                          <p:attrName>style.visibility</p:attrName>
                                        </p:attrNameLst>
                                      </p:cBhvr>
                                      <p:to>
                                        <p:strVal val="visible"/>
                                      </p:to>
                                    </p:set>
                                    <p:animEffect transition="in" filter="dissolve">
                                      <p:cBhvr>
                                        <p:cTn id="54" dur="500"/>
                                        <p:tgtEl>
                                          <p:spTgt spid="91265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8"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p:cTn id="59" dur="500" fill="hold"/>
                                        <p:tgtEl>
                                          <p:spTgt spid="25"/>
                                        </p:tgtEl>
                                        <p:attrNameLst>
                                          <p:attrName>ppt_x</p:attrName>
                                        </p:attrNameLst>
                                      </p:cBhvr>
                                      <p:tavLst>
                                        <p:tav tm="0">
                                          <p:val>
                                            <p:strVal val="#ppt_x-#ppt_w/2"/>
                                          </p:val>
                                        </p:tav>
                                        <p:tav tm="100000">
                                          <p:val>
                                            <p:strVal val="#ppt_x"/>
                                          </p:val>
                                        </p:tav>
                                      </p:tavLst>
                                    </p:anim>
                                    <p:anim calcmode="lin" valueType="num">
                                      <p:cBhvr>
                                        <p:cTn id="60" dur="500" fill="hold"/>
                                        <p:tgtEl>
                                          <p:spTgt spid="25"/>
                                        </p:tgtEl>
                                        <p:attrNameLst>
                                          <p:attrName>ppt_y</p:attrName>
                                        </p:attrNameLst>
                                      </p:cBhvr>
                                      <p:tavLst>
                                        <p:tav tm="0">
                                          <p:val>
                                            <p:strVal val="#ppt_y"/>
                                          </p:val>
                                        </p:tav>
                                        <p:tav tm="100000">
                                          <p:val>
                                            <p:strVal val="#ppt_y"/>
                                          </p:val>
                                        </p:tav>
                                      </p:tavLst>
                                    </p:anim>
                                    <p:anim calcmode="lin" valueType="num">
                                      <p:cBhvr>
                                        <p:cTn id="61" dur="500" fill="hold"/>
                                        <p:tgtEl>
                                          <p:spTgt spid="25"/>
                                        </p:tgtEl>
                                        <p:attrNameLst>
                                          <p:attrName>ppt_w</p:attrName>
                                        </p:attrNameLst>
                                      </p:cBhvr>
                                      <p:tavLst>
                                        <p:tav tm="0">
                                          <p:val>
                                            <p:fltVal val="0"/>
                                          </p:val>
                                        </p:tav>
                                        <p:tav tm="100000">
                                          <p:val>
                                            <p:strVal val="#ppt_w"/>
                                          </p:val>
                                        </p:tav>
                                      </p:tavLst>
                                    </p:anim>
                                    <p:anim calcmode="lin" valueType="num">
                                      <p:cBhvr>
                                        <p:cTn id="62" dur="500" fill="hold"/>
                                        <p:tgtEl>
                                          <p:spTgt spid="25"/>
                                        </p:tgtEl>
                                        <p:attrNameLst>
                                          <p:attrName>ppt_h</p:attrName>
                                        </p:attrNameLst>
                                      </p:cBhvr>
                                      <p:tavLst>
                                        <p:tav tm="0">
                                          <p:val>
                                            <p:strVal val="#ppt_h"/>
                                          </p:val>
                                        </p:tav>
                                        <p:tav tm="100000">
                                          <p:val>
                                            <p:strVal val="#ppt_h"/>
                                          </p:val>
                                        </p:tav>
                                      </p:tavLst>
                                    </p:anim>
                                  </p:childTnLst>
                                </p:cTn>
                              </p:par>
                            </p:childTnLst>
                          </p:cTn>
                        </p:par>
                        <p:par>
                          <p:cTn id="63" fill="hold" nodeType="afterGroup">
                            <p:stCondLst>
                              <p:cond delay="500"/>
                            </p:stCondLst>
                            <p:childTnLst>
                              <p:par>
                                <p:cTn id="64" presetID="9" presetClass="entr" presetSubtype="0" fill="hold"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dissolve">
                                      <p:cBhvr>
                                        <p:cTn id="66" dur="500"/>
                                        <p:tgtEl>
                                          <p:spTgt spid="1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8"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ppt_x</p:attrName>
                                        </p:attrNameLst>
                                      </p:cBhvr>
                                      <p:tavLst>
                                        <p:tav tm="0">
                                          <p:val>
                                            <p:strVal val="#ppt_x-#ppt_w/2"/>
                                          </p:val>
                                        </p:tav>
                                        <p:tav tm="100000">
                                          <p:val>
                                            <p:strVal val="#ppt_x"/>
                                          </p:val>
                                        </p:tav>
                                      </p:tavLst>
                                    </p:anim>
                                    <p:anim calcmode="lin" valueType="num">
                                      <p:cBhvr>
                                        <p:cTn id="72" dur="500" fill="hold"/>
                                        <p:tgtEl>
                                          <p:spTgt spid="17"/>
                                        </p:tgtEl>
                                        <p:attrNameLst>
                                          <p:attrName>ppt_y</p:attrName>
                                        </p:attrNameLst>
                                      </p:cBhvr>
                                      <p:tavLst>
                                        <p:tav tm="0">
                                          <p:val>
                                            <p:strVal val="#ppt_y"/>
                                          </p:val>
                                        </p:tav>
                                        <p:tav tm="100000">
                                          <p:val>
                                            <p:strVal val="#ppt_y"/>
                                          </p:val>
                                        </p:tav>
                                      </p:tavLst>
                                    </p:anim>
                                    <p:anim calcmode="lin" valueType="num">
                                      <p:cBhvr>
                                        <p:cTn id="73" dur="500" fill="hold"/>
                                        <p:tgtEl>
                                          <p:spTgt spid="17"/>
                                        </p:tgtEl>
                                        <p:attrNameLst>
                                          <p:attrName>ppt_w</p:attrName>
                                        </p:attrNameLst>
                                      </p:cBhvr>
                                      <p:tavLst>
                                        <p:tav tm="0">
                                          <p:val>
                                            <p:fltVal val="0"/>
                                          </p:val>
                                        </p:tav>
                                        <p:tav tm="100000">
                                          <p:val>
                                            <p:strVal val="#ppt_w"/>
                                          </p:val>
                                        </p:tav>
                                      </p:tavLst>
                                    </p:anim>
                                    <p:anim calcmode="lin" valueType="num">
                                      <p:cBhvr>
                                        <p:cTn id="74" dur="500" fill="hold"/>
                                        <p:tgtEl>
                                          <p:spTgt spid="17"/>
                                        </p:tgtEl>
                                        <p:attrNameLst>
                                          <p:attrName>ppt_h</p:attrName>
                                        </p:attrNameLst>
                                      </p:cBhvr>
                                      <p:tavLst>
                                        <p:tav tm="0">
                                          <p:val>
                                            <p:strVal val="#ppt_h"/>
                                          </p:val>
                                        </p:tav>
                                        <p:tav tm="100000">
                                          <p:val>
                                            <p:strVal val="#ppt_h"/>
                                          </p:val>
                                        </p:tav>
                                      </p:tavLst>
                                    </p:anim>
                                  </p:childTnLst>
                                </p:cTn>
                              </p:par>
                            </p:childTnLst>
                          </p:cTn>
                        </p:par>
                        <p:par>
                          <p:cTn id="75" fill="hold" nodeType="afterGroup">
                            <p:stCondLst>
                              <p:cond delay="500"/>
                            </p:stCondLst>
                            <p:childTnLst>
                              <p:par>
                                <p:cTn id="76" presetID="9" presetClass="entr" presetSubtype="0" fill="hold" nodeType="after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dissolve">
                                      <p:cBhvr>
                                        <p:cTn id="78" dur="500"/>
                                        <p:tgtEl>
                                          <p:spTgt spid="3"/>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8"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ppt_x</p:attrName>
                                        </p:attrNameLst>
                                      </p:cBhvr>
                                      <p:tavLst>
                                        <p:tav tm="0">
                                          <p:val>
                                            <p:strVal val="#ppt_x-#ppt_w/2"/>
                                          </p:val>
                                        </p:tav>
                                        <p:tav tm="100000">
                                          <p:val>
                                            <p:strVal val="#ppt_x"/>
                                          </p:val>
                                        </p:tav>
                                      </p:tavLst>
                                    </p:anim>
                                    <p:anim calcmode="lin" valueType="num">
                                      <p:cBhvr>
                                        <p:cTn id="84" dur="500" fill="hold"/>
                                        <p:tgtEl>
                                          <p:spTgt spid="27"/>
                                        </p:tgtEl>
                                        <p:attrNameLst>
                                          <p:attrName>ppt_y</p:attrName>
                                        </p:attrNameLst>
                                      </p:cBhvr>
                                      <p:tavLst>
                                        <p:tav tm="0">
                                          <p:val>
                                            <p:strVal val="#ppt_y"/>
                                          </p:val>
                                        </p:tav>
                                        <p:tav tm="100000">
                                          <p:val>
                                            <p:strVal val="#ppt_y"/>
                                          </p:val>
                                        </p:tav>
                                      </p:tavLst>
                                    </p:anim>
                                    <p:anim calcmode="lin" valueType="num">
                                      <p:cBhvr>
                                        <p:cTn id="85" dur="500" fill="hold"/>
                                        <p:tgtEl>
                                          <p:spTgt spid="27"/>
                                        </p:tgtEl>
                                        <p:attrNameLst>
                                          <p:attrName>ppt_w</p:attrName>
                                        </p:attrNameLst>
                                      </p:cBhvr>
                                      <p:tavLst>
                                        <p:tav tm="0">
                                          <p:val>
                                            <p:fltVal val="0"/>
                                          </p:val>
                                        </p:tav>
                                        <p:tav tm="100000">
                                          <p:val>
                                            <p:strVal val="#ppt_w"/>
                                          </p:val>
                                        </p:tav>
                                      </p:tavLst>
                                    </p:anim>
                                    <p:anim calcmode="lin" valueType="num">
                                      <p:cBhvr>
                                        <p:cTn id="86" dur="500" fill="hold"/>
                                        <p:tgtEl>
                                          <p:spTgt spid="27"/>
                                        </p:tgtEl>
                                        <p:attrNameLst>
                                          <p:attrName>ppt_h</p:attrName>
                                        </p:attrNameLst>
                                      </p:cBhvr>
                                      <p:tavLst>
                                        <p:tav tm="0">
                                          <p:val>
                                            <p:strVal val="#ppt_h"/>
                                          </p:val>
                                        </p:tav>
                                        <p:tav tm="100000">
                                          <p:val>
                                            <p:strVal val="#ppt_h"/>
                                          </p:val>
                                        </p:tav>
                                      </p:tavLst>
                                    </p:anim>
                                  </p:childTnLst>
                                </p:cTn>
                              </p:par>
                            </p:childTnLst>
                          </p:cTn>
                        </p:par>
                        <p:par>
                          <p:cTn id="87" fill="hold" nodeType="afterGroup">
                            <p:stCondLst>
                              <p:cond delay="500"/>
                            </p:stCondLst>
                            <p:childTnLst>
                              <p:par>
                                <p:cTn id="88" presetID="9" presetClass="entr" presetSubtype="0" fill="hold" grpId="0" nodeType="afterEffect">
                                  <p:stCondLst>
                                    <p:cond delay="1000"/>
                                  </p:stCondLst>
                                  <p:childTnLst>
                                    <p:set>
                                      <p:cBhvr>
                                        <p:cTn id="89" dur="1" fill="hold">
                                          <p:stCondLst>
                                            <p:cond delay="0"/>
                                          </p:stCondLst>
                                        </p:cTn>
                                        <p:tgtEl>
                                          <p:spTgt spid="912549"/>
                                        </p:tgtEl>
                                        <p:attrNameLst>
                                          <p:attrName>style.visibility</p:attrName>
                                        </p:attrNameLst>
                                      </p:cBhvr>
                                      <p:to>
                                        <p:strVal val="visible"/>
                                      </p:to>
                                    </p:set>
                                    <p:animEffect transition="in" filter="dissolve">
                                      <p:cBhvr>
                                        <p:cTn id="90" dur="500"/>
                                        <p:tgtEl>
                                          <p:spTgt spid="912549"/>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nodeType="clickEffect">
                                  <p:stCondLst>
                                    <p:cond delay="0"/>
                                  </p:stCondLst>
                                  <p:childTnLst>
                                    <p:set>
                                      <p:cBhvr>
                                        <p:cTn id="94" dur="1" fill="hold">
                                          <p:stCondLst>
                                            <p:cond delay="0"/>
                                          </p:stCondLst>
                                        </p:cTn>
                                        <p:tgtEl>
                                          <p:spTgt spid="12"/>
                                        </p:tgtEl>
                                        <p:attrNameLst>
                                          <p:attrName>style.visibility</p:attrName>
                                        </p:attrNameLst>
                                      </p:cBhvr>
                                      <p:to>
                                        <p:strVal val="visible"/>
                                      </p:to>
                                    </p:set>
                                    <p:animEffect transition="in" filter="dissolve">
                                      <p:cBhvr>
                                        <p:cTn id="95" dur="500"/>
                                        <p:tgtEl>
                                          <p:spTgt spid="12"/>
                                        </p:tgtEl>
                                      </p:cBhvr>
                                    </p:animEffect>
                                  </p:childTnLst>
                                </p:cTn>
                              </p:par>
                            </p:childTnLst>
                          </p:cTn>
                        </p:par>
                        <p:par>
                          <p:cTn id="96" fill="hold" nodeType="afterGroup">
                            <p:stCondLst>
                              <p:cond delay="500"/>
                            </p:stCondLst>
                            <p:childTnLst>
                              <p:par>
                                <p:cTn id="97" presetID="9" presetClass="entr" presetSubtype="0" fill="hold" nodeType="after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dissolve">
                                      <p:cBhvr>
                                        <p:cTn id="99" dur="500"/>
                                        <p:tgtEl>
                                          <p:spTgt spid="4"/>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7" presetClass="entr" presetSubtype="8" fill="hold" nodeType="clickEffect">
                                  <p:stCondLst>
                                    <p:cond delay="0"/>
                                  </p:stCondLst>
                                  <p:childTnLst>
                                    <p:set>
                                      <p:cBhvr>
                                        <p:cTn id="103" dur="1" fill="hold">
                                          <p:stCondLst>
                                            <p:cond delay="0"/>
                                          </p:stCondLst>
                                        </p:cTn>
                                        <p:tgtEl>
                                          <p:spTgt spid="29"/>
                                        </p:tgtEl>
                                        <p:attrNameLst>
                                          <p:attrName>style.visibility</p:attrName>
                                        </p:attrNameLst>
                                      </p:cBhvr>
                                      <p:to>
                                        <p:strVal val="visible"/>
                                      </p:to>
                                    </p:set>
                                    <p:anim calcmode="lin" valueType="num">
                                      <p:cBhvr>
                                        <p:cTn id="104" dur="500" fill="hold"/>
                                        <p:tgtEl>
                                          <p:spTgt spid="29"/>
                                        </p:tgtEl>
                                        <p:attrNameLst>
                                          <p:attrName>ppt_x</p:attrName>
                                        </p:attrNameLst>
                                      </p:cBhvr>
                                      <p:tavLst>
                                        <p:tav tm="0">
                                          <p:val>
                                            <p:strVal val="#ppt_x-#ppt_w/2"/>
                                          </p:val>
                                        </p:tav>
                                        <p:tav tm="100000">
                                          <p:val>
                                            <p:strVal val="#ppt_x"/>
                                          </p:val>
                                        </p:tav>
                                      </p:tavLst>
                                    </p:anim>
                                    <p:anim calcmode="lin" valueType="num">
                                      <p:cBhvr>
                                        <p:cTn id="105" dur="500" fill="hold"/>
                                        <p:tgtEl>
                                          <p:spTgt spid="29"/>
                                        </p:tgtEl>
                                        <p:attrNameLst>
                                          <p:attrName>ppt_y</p:attrName>
                                        </p:attrNameLst>
                                      </p:cBhvr>
                                      <p:tavLst>
                                        <p:tav tm="0">
                                          <p:val>
                                            <p:strVal val="#ppt_y"/>
                                          </p:val>
                                        </p:tav>
                                        <p:tav tm="100000">
                                          <p:val>
                                            <p:strVal val="#ppt_y"/>
                                          </p:val>
                                        </p:tav>
                                      </p:tavLst>
                                    </p:anim>
                                    <p:anim calcmode="lin" valueType="num">
                                      <p:cBhvr>
                                        <p:cTn id="106" dur="500" fill="hold"/>
                                        <p:tgtEl>
                                          <p:spTgt spid="29"/>
                                        </p:tgtEl>
                                        <p:attrNameLst>
                                          <p:attrName>ppt_w</p:attrName>
                                        </p:attrNameLst>
                                      </p:cBhvr>
                                      <p:tavLst>
                                        <p:tav tm="0">
                                          <p:val>
                                            <p:fltVal val="0"/>
                                          </p:val>
                                        </p:tav>
                                        <p:tav tm="100000">
                                          <p:val>
                                            <p:strVal val="#ppt_w"/>
                                          </p:val>
                                        </p:tav>
                                      </p:tavLst>
                                    </p:anim>
                                    <p:anim calcmode="lin" valueType="num">
                                      <p:cBhvr>
                                        <p:cTn id="107" dur="500" fill="hold"/>
                                        <p:tgtEl>
                                          <p:spTgt spid="29"/>
                                        </p:tgtEl>
                                        <p:attrNameLst>
                                          <p:attrName>ppt_h</p:attrName>
                                        </p:attrNameLst>
                                      </p:cBhvr>
                                      <p:tavLst>
                                        <p:tav tm="0">
                                          <p:val>
                                            <p:strVal val="#ppt_h"/>
                                          </p:val>
                                        </p:tav>
                                        <p:tav tm="100000">
                                          <p:val>
                                            <p:strVal val="#ppt_h"/>
                                          </p:val>
                                        </p:tav>
                                      </p:tavLst>
                                    </p:anim>
                                  </p:childTnLst>
                                </p:cTn>
                              </p:par>
                            </p:childTnLst>
                          </p:cTn>
                        </p:par>
                        <p:par>
                          <p:cTn id="108" fill="hold" nodeType="afterGroup">
                            <p:stCondLst>
                              <p:cond delay="500"/>
                            </p:stCondLst>
                            <p:childTnLst>
                              <p:par>
                                <p:cTn id="109" presetID="9" presetClass="entr" presetSubtype="0" fill="hold" grpId="0" nodeType="afterEffect">
                                  <p:stCondLst>
                                    <p:cond delay="0"/>
                                  </p:stCondLst>
                                  <p:childTnLst>
                                    <p:set>
                                      <p:cBhvr>
                                        <p:cTn id="110" dur="1" fill="hold">
                                          <p:stCondLst>
                                            <p:cond delay="0"/>
                                          </p:stCondLst>
                                        </p:cTn>
                                        <p:tgtEl>
                                          <p:spTgt spid="912555"/>
                                        </p:tgtEl>
                                        <p:attrNameLst>
                                          <p:attrName>style.visibility</p:attrName>
                                        </p:attrNameLst>
                                      </p:cBhvr>
                                      <p:to>
                                        <p:strVal val="visible"/>
                                      </p:to>
                                    </p:set>
                                    <p:animEffect transition="in" filter="dissolve">
                                      <p:cBhvr>
                                        <p:cTn id="111" dur="500"/>
                                        <p:tgtEl>
                                          <p:spTgt spid="912555"/>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7" presetClass="entr" presetSubtype="8" fill="hold" nodeType="clickEffect">
                                  <p:stCondLst>
                                    <p:cond delay="0"/>
                                  </p:stCondLst>
                                  <p:childTnLst>
                                    <p:set>
                                      <p:cBhvr>
                                        <p:cTn id="115" dur="1" fill="hold">
                                          <p:stCondLst>
                                            <p:cond delay="0"/>
                                          </p:stCondLst>
                                        </p:cTn>
                                        <p:tgtEl>
                                          <p:spTgt spid="912643"/>
                                        </p:tgtEl>
                                        <p:attrNameLst>
                                          <p:attrName>style.visibility</p:attrName>
                                        </p:attrNameLst>
                                      </p:cBhvr>
                                      <p:to>
                                        <p:strVal val="visible"/>
                                      </p:to>
                                    </p:set>
                                    <p:anim calcmode="lin" valueType="num">
                                      <p:cBhvr>
                                        <p:cTn id="116" dur="500" fill="hold"/>
                                        <p:tgtEl>
                                          <p:spTgt spid="912643"/>
                                        </p:tgtEl>
                                        <p:attrNameLst>
                                          <p:attrName>ppt_x</p:attrName>
                                        </p:attrNameLst>
                                      </p:cBhvr>
                                      <p:tavLst>
                                        <p:tav tm="0">
                                          <p:val>
                                            <p:strVal val="#ppt_x-#ppt_w/2"/>
                                          </p:val>
                                        </p:tav>
                                        <p:tav tm="100000">
                                          <p:val>
                                            <p:strVal val="#ppt_x"/>
                                          </p:val>
                                        </p:tav>
                                      </p:tavLst>
                                    </p:anim>
                                    <p:anim calcmode="lin" valueType="num">
                                      <p:cBhvr>
                                        <p:cTn id="117" dur="500" fill="hold"/>
                                        <p:tgtEl>
                                          <p:spTgt spid="912643"/>
                                        </p:tgtEl>
                                        <p:attrNameLst>
                                          <p:attrName>ppt_y</p:attrName>
                                        </p:attrNameLst>
                                      </p:cBhvr>
                                      <p:tavLst>
                                        <p:tav tm="0">
                                          <p:val>
                                            <p:strVal val="#ppt_y"/>
                                          </p:val>
                                        </p:tav>
                                        <p:tav tm="100000">
                                          <p:val>
                                            <p:strVal val="#ppt_y"/>
                                          </p:val>
                                        </p:tav>
                                      </p:tavLst>
                                    </p:anim>
                                    <p:anim calcmode="lin" valueType="num">
                                      <p:cBhvr>
                                        <p:cTn id="118" dur="500" fill="hold"/>
                                        <p:tgtEl>
                                          <p:spTgt spid="912643"/>
                                        </p:tgtEl>
                                        <p:attrNameLst>
                                          <p:attrName>ppt_w</p:attrName>
                                        </p:attrNameLst>
                                      </p:cBhvr>
                                      <p:tavLst>
                                        <p:tav tm="0">
                                          <p:val>
                                            <p:fltVal val="0"/>
                                          </p:val>
                                        </p:tav>
                                        <p:tav tm="100000">
                                          <p:val>
                                            <p:strVal val="#ppt_w"/>
                                          </p:val>
                                        </p:tav>
                                      </p:tavLst>
                                    </p:anim>
                                    <p:anim calcmode="lin" valueType="num">
                                      <p:cBhvr>
                                        <p:cTn id="119" dur="500" fill="hold"/>
                                        <p:tgtEl>
                                          <p:spTgt spid="912643"/>
                                        </p:tgtEl>
                                        <p:attrNameLst>
                                          <p:attrName>ppt_h</p:attrName>
                                        </p:attrNameLst>
                                      </p:cBhvr>
                                      <p:tavLst>
                                        <p:tav tm="0">
                                          <p:val>
                                            <p:strVal val="#ppt_h"/>
                                          </p:val>
                                        </p:tav>
                                        <p:tav tm="100000">
                                          <p:val>
                                            <p:strVal val="#ppt_h"/>
                                          </p:val>
                                        </p:tav>
                                      </p:tavLst>
                                    </p:anim>
                                  </p:childTnLst>
                                </p:cTn>
                              </p:par>
                            </p:childTnLst>
                          </p:cTn>
                        </p:par>
                        <p:par>
                          <p:cTn id="120" fill="hold" nodeType="afterGroup">
                            <p:stCondLst>
                              <p:cond delay="500"/>
                            </p:stCondLst>
                            <p:childTnLst>
                              <p:par>
                                <p:cTn id="121" presetID="9" presetClass="entr" presetSubtype="0" fill="hold" nodeType="afterEffect">
                                  <p:stCondLst>
                                    <p:cond delay="0"/>
                                  </p:stCondLst>
                                  <p:childTnLst>
                                    <p:set>
                                      <p:cBhvr>
                                        <p:cTn id="122" dur="1" fill="hold">
                                          <p:stCondLst>
                                            <p:cond delay="0"/>
                                          </p:stCondLst>
                                        </p:cTn>
                                        <p:tgtEl>
                                          <p:spTgt spid="5"/>
                                        </p:tgtEl>
                                        <p:attrNameLst>
                                          <p:attrName>style.visibility</p:attrName>
                                        </p:attrNameLst>
                                      </p:cBhvr>
                                      <p:to>
                                        <p:strVal val="visible"/>
                                      </p:to>
                                    </p:set>
                                    <p:animEffect transition="in" filter="dissolve">
                                      <p:cBhvr>
                                        <p:cTn id="123" dur="500"/>
                                        <p:tgtEl>
                                          <p:spTgt spid="5"/>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7" presetClass="entr" presetSubtype="8" fill="hold" nodeType="clickEffect">
                                  <p:stCondLst>
                                    <p:cond delay="0"/>
                                  </p:stCondLst>
                                  <p:childTnLst>
                                    <p:set>
                                      <p:cBhvr>
                                        <p:cTn id="127" dur="1" fill="hold">
                                          <p:stCondLst>
                                            <p:cond delay="0"/>
                                          </p:stCondLst>
                                        </p:cTn>
                                        <p:tgtEl>
                                          <p:spTgt spid="19"/>
                                        </p:tgtEl>
                                        <p:attrNameLst>
                                          <p:attrName>style.visibility</p:attrName>
                                        </p:attrNameLst>
                                      </p:cBhvr>
                                      <p:to>
                                        <p:strVal val="visible"/>
                                      </p:to>
                                    </p:set>
                                    <p:anim calcmode="lin" valueType="num">
                                      <p:cBhvr>
                                        <p:cTn id="128" dur="500" fill="hold"/>
                                        <p:tgtEl>
                                          <p:spTgt spid="19"/>
                                        </p:tgtEl>
                                        <p:attrNameLst>
                                          <p:attrName>ppt_x</p:attrName>
                                        </p:attrNameLst>
                                      </p:cBhvr>
                                      <p:tavLst>
                                        <p:tav tm="0">
                                          <p:val>
                                            <p:strVal val="#ppt_x-#ppt_w/2"/>
                                          </p:val>
                                        </p:tav>
                                        <p:tav tm="100000">
                                          <p:val>
                                            <p:strVal val="#ppt_x"/>
                                          </p:val>
                                        </p:tav>
                                      </p:tavLst>
                                    </p:anim>
                                    <p:anim calcmode="lin" valueType="num">
                                      <p:cBhvr>
                                        <p:cTn id="129" dur="500" fill="hold"/>
                                        <p:tgtEl>
                                          <p:spTgt spid="19"/>
                                        </p:tgtEl>
                                        <p:attrNameLst>
                                          <p:attrName>ppt_y</p:attrName>
                                        </p:attrNameLst>
                                      </p:cBhvr>
                                      <p:tavLst>
                                        <p:tav tm="0">
                                          <p:val>
                                            <p:strVal val="#ppt_y"/>
                                          </p:val>
                                        </p:tav>
                                        <p:tav tm="100000">
                                          <p:val>
                                            <p:strVal val="#ppt_y"/>
                                          </p:val>
                                        </p:tav>
                                      </p:tavLst>
                                    </p:anim>
                                    <p:anim calcmode="lin" valueType="num">
                                      <p:cBhvr>
                                        <p:cTn id="130" dur="500" fill="hold"/>
                                        <p:tgtEl>
                                          <p:spTgt spid="19"/>
                                        </p:tgtEl>
                                        <p:attrNameLst>
                                          <p:attrName>ppt_w</p:attrName>
                                        </p:attrNameLst>
                                      </p:cBhvr>
                                      <p:tavLst>
                                        <p:tav tm="0">
                                          <p:val>
                                            <p:fltVal val="0"/>
                                          </p:val>
                                        </p:tav>
                                        <p:tav tm="100000">
                                          <p:val>
                                            <p:strVal val="#ppt_w"/>
                                          </p:val>
                                        </p:tav>
                                      </p:tavLst>
                                    </p:anim>
                                    <p:anim calcmode="lin" valueType="num">
                                      <p:cBhvr>
                                        <p:cTn id="131" dur="500" fill="hold"/>
                                        <p:tgtEl>
                                          <p:spTgt spid="19"/>
                                        </p:tgtEl>
                                        <p:attrNameLst>
                                          <p:attrName>ppt_h</p:attrName>
                                        </p:attrNameLst>
                                      </p:cBhvr>
                                      <p:tavLst>
                                        <p:tav tm="0">
                                          <p:val>
                                            <p:strVal val="#ppt_h"/>
                                          </p:val>
                                        </p:tav>
                                        <p:tav tm="100000">
                                          <p:val>
                                            <p:strVal val="#ppt_h"/>
                                          </p:val>
                                        </p:tav>
                                      </p:tavLst>
                                    </p:anim>
                                  </p:childTnLst>
                                </p:cTn>
                              </p:par>
                            </p:childTnLst>
                          </p:cTn>
                        </p:par>
                        <p:par>
                          <p:cTn id="132" fill="hold" nodeType="afterGroup">
                            <p:stCondLst>
                              <p:cond delay="500"/>
                            </p:stCondLst>
                            <p:childTnLst>
                              <p:par>
                                <p:cTn id="133" presetID="9" presetClass="entr" presetSubtype="0" fill="hold" nodeType="afterEffect">
                                  <p:stCondLst>
                                    <p:cond delay="0"/>
                                  </p:stCondLst>
                                  <p:childTnLst>
                                    <p:set>
                                      <p:cBhvr>
                                        <p:cTn id="134" dur="1" fill="hold">
                                          <p:stCondLst>
                                            <p:cond delay="0"/>
                                          </p:stCondLst>
                                        </p:cTn>
                                        <p:tgtEl>
                                          <p:spTgt spid="7"/>
                                        </p:tgtEl>
                                        <p:attrNameLst>
                                          <p:attrName>style.visibility</p:attrName>
                                        </p:attrNameLst>
                                      </p:cBhvr>
                                      <p:to>
                                        <p:strVal val="visible"/>
                                      </p:to>
                                    </p:set>
                                    <p:animEffect transition="in" filter="dissolve">
                                      <p:cBhvr>
                                        <p:cTn id="135" dur="500"/>
                                        <p:tgtEl>
                                          <p:spTgt spid="7"/>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7" presetClass="entr" presetSubtype="8" fill="hold" nodeType="clickEffect">
                                  <p:stCondLst>
                                    <p:cond delay="0"/>
                                  </p:stCondLst>
                                  <p:childTnLst>
                                    <p:set>
                                      <p:cBhvr>
                                        <p:cTn id="139" dur="1" fill="hold">
                                          <p:stCondLst>
                                            <p:cond delay="0"/>
                                          </p:stCondLst>
                                        </p:cTn>
                                        <p:tgtEl>
                                          <p:spTgt spid="31"/>
                                        </p:tgtEl>
                                        <p:attrNameLst>
                                          <p:attrName>style.visibility</p:attrName>
                                        </p:attrNameLst>
                                      </p:cBhvr>
                                      <p:to>
                                        <p:strVal val="visible"/>
                                      </p:to>
                                    </p:set>
                                    <p:anim calcmode="lin" valueType="num">
                                      <p:cBhvr>
                                        <p:cTn id="140" dur="500" fill="hold"/>
                                        <p:tgtEl>
                                          <p:spTgt spid="31"/>
                                        </p:tgtEl>
                                        <p:attrNameLst>
                                          <p:attrName>ppt_x</p:attrName>
                                        </p:attrNameLst>
                                      </p:cBhvr>
                                      <p:tavLst>
                                        <p:tav tm="0">
                                          <p:val>
                                            <p:strVal val="#ppt_x-#ppt_w/2"/>
                                          </p:val>
                                        </p:tav>
                                        <p:tav tm="100000">
                                          <p:val>
                                            <p:strVal val="#ppt_x"/>
                                          </p:val>
                                        </p:tav>
                                      </p:tavLst>
                                    </p:anim>
                                    <p:anim calcmode="lin" valueType="num">
                                      <p:cBhvr>
                                        <p:cTn id="141" dur="500" fill="hold"/>
                                        <p:tgtEl>
                                          <p:spTgt spid="31"/>
                                        </p:tgtEl>
                                        <p:attrNameLst>
                                          <p:attrName>ppt_y</p:attrName>
                                        </p:attrNameLst>
                                      </p:cBhvr>
                                      <p:tavLst>
                                        <p:tav tm="0">
                                          <p:val>
                                            <p:strVal val="#ppt_y"/>
                                          </p:val>
                                        </p:tav>
                                        <p:tav tm="100000">
                                          <p:val>
                                            <p:strVal val="#ppt_y"/>
                                          </p:val>
                                        </p:tav>
                                      </p:tavLst>
                                    </p:anim>
                                    <p:anim calcmode="lin" valueType="num">
                                      <p:cBhvr>
                                        <p:cTn id="142" dur="500" fill="hold"/>
                                        <p:tgtEl>
                                          <p:spTgt spid="31"/>
                                        </p:tgtEl>
                                        <p:attrNameLst>
                                          <p:attrName>ppt_w</p:attrName>
                                        </p:attrNameLst>
                                      </p:cBhvr>
                                      <p:tavLst>
                                        <p:tav tm="0">
                                          <p:val>
                                            <p:fltVal val="0"/>
                                          </p:val>
                                        </p:tav>
                                        <p:tav tm="100000">
                                          <p:val>
                                            <p:strVal val="#ppt_w"/>
                                          </p:val>
                                        </p:tav>
                                      </p:tavLst>
                                    </p:anim>
                                    <p:anim calcmode="lin" valueType="num">
                                      <p:cBhvr>
                                        <p:cTn id="143" dur="500" fill="hold"/>
                                        <p:tgtEl>
                                          <p:spTgt spid="31"/>
                                        </p:tgtEl>
                                        <p:attrNameLst>
                                          <p:attrName>ppt_h</p:attrName>
                                        </p:attrNameLst>
                                      </p:cBhvr>
                                      <p:tavLst>
                                        <p:tav tm="0">
                                          <p:val>
                                            <p:strVal val="#ppt_h"/>
                                          </p:val>
                                        </p:tav>
                                        <p:tav tm="100000">
                                          <p:val>
                                            <p:strVal val="#ppt_h"/>
                                          </p:val>
                                        </p:tav>
                                      </p:tavLst>
                                    </p:anim>
                                  </p:childTnLst>
                                </p:cTn>
                              </p:par>
                            </p:childTnLst>
                          </p:cTn>
                        </p:par>
                        <p:par>
                          <p:cTn id="144" fill="hold" nodeType="afterGroup">
                            <p:stCondLst>
                              <p:cond delay="500"/>
                            </p:stCondLst>
                            <p:childTnLst>
                              <p:par>
                                <p:cTn id="145" presetID="9" presetClass="entr" presetSubtype="0" fill="hold" grpId="0" nodeType="afterEffect">
                                  <p:stCondLst>
                                    <p:cond delay="1000"/>
                                  </p:stCondLst>
                                  <p:childTnLst>
                                    <p:set>
                                      <p:cBhvr>
                                        <p:cTn id="146" dur="1" fill="hold">
                                          <p:stCondLst>
                                            <p:cond delay="0"/>
                                          </p:stCondLst>
                                        </p:cTn>
                                        <p:tgtEl>
                                          <p:spTgt spid="912569"/>
                                        </p:tgtEl>
                                        <p:attrNameLst>
                                          <p:attrName>style.visibility</p:attrName>
                                        </p:attrNameLst>
                                      </p:cBhvr>
                                      <p:to>
                                        <p:strVal val="visible"/>
                                      </p:to>
                                    </p:set>
                                    <p:animEffect transition="in" filter="dissolve">
                                      <p:cBhvr>
                                        <p:cTn id="147" dur="500"/>
                                        <p:tgtEl>
                                          <p:spTgt spid="912569"/>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9" presetClass="entr" presetSubtype="0" fill="hold" nodeType="clickEffect">
                                  <p:stCondLst>
                                    <p:cond delay="0"/>
                                  </p:stCondLst>
                                  <p:childTnLst>
                                    <p:set>
                                      <p:cBhvr>
                                        <p:cTn id="151" dur="1" fill="hold">
                                          <p:stCondLst>
                                            <p:cond delay="0"/>
                                          </p:stCondLst>
                                        </p:cTn>
                                        <p:tgtEl>
                                          <p:spTgt spid="6"/>
                                        </p:tgtEl>
                                        <p:attrNameLst>
                                          <p:attrName>style.visibility</p:attrName>
                                        </p:attrNameLst>
                                      </p:cBhvr>
                                      <p:to>
                                        <p:strVal val="visible"/>
                                      </p:to>
                                    </p:set>
                                    <p:animEffect transition="in" filter="dissolve">
                                      <p:cBhvr>
                                        <p:cTn id="152" dur="500"/>
                                        <p:tgtEl>
                                          <p:spTgt spid="6"/>
                                        </p:tgtEl>
                                      </p:cBhvr>
                                    </p:animEffect>
                                  </p:childTnLst>
                                </p:cTn>
                              </p:par>
                            </p:childTnLst>
                          </p:cTn>
                        </p:par>
                        <p:par>
                          <p:cTn id="153" fill="hold" nodeType="afterGroup">
                            <p:stCondLst>
                              <p:cond delay="500"/>
                            </p:stCondLst>
                            <p:childTnLst>
                              <p:par>
                                <p:cTn id="154" presetID="9" presetClass="entr" presetSubtype="0" fill="hold" nodeType="afterEffect">
                                  <p:stCondLst>
                                    <p:cond delay="0"/>
                                  </p:stCondLst>
                                  <p:childTnLst>
                                    <p:set>
                                      <p:cBhvr>
                                        <p:cTn id="155" dur="1" fill="hold">
                                          <p:stCondLst>
                                            <p:cond delay="0"/>
                                          </p:stCondLst>
                                        </p:cTn>
                                        <p:tgtEl>
                                          <p:spTgt spid="8"/>
                                        </p:tgtEl>
                                        <p:attrNameLst>
                                          <p:attrName>style.visibility</p:attrName>
                                        </p:attrNameLst>
                                      </p:cBhvr>
                                      <p:to>
                                        <p:strVal val="visible"/>
                                      </p:to>
                                    </p:set>
                                    <p:animEffect transition="in" filter="dissolve">
                                      <p:cBhvr>
                                        <p:cTn id="156" dur="500"/>
                                        <p:tgtEl>
                                          <p:spTgt spid="8"/>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7" presetClass="entr" presetSubtype="8" fill="hold" nodeType="clickEffect">
                                  <p:stCondLst>
                                    <p:cond delay="0"/>
                                  </p:stCondLst>
                                  <p:childTnLst>
                                    <p:set>
                                      <p:cBhvr>
                                        <p:cTn id="160" dur="1" fill="hold">
                                          <p:stCondLst>
                                            <p:cond delay="0"/>
                                          </p:stCondLst>
                                        </p:cTn>
                                        <p:tgtEl>
                                          <p:spTgt spid="912641"/>
                                        </p:tgtEl>
                                        <p:attrNameLst>
                                          <p:attrName>style.visibility</p:attrName>
                                        </p:attrNameLst>
                                      </p:cBhvr>
                                      <p:to>
                                        <p:strVal val="visible"/>
                                      </p:to>
                                    </p:set>
                                    <p:anim calcmode="lin" valueType="num">
                                      <p:cBhvr>
                                        <p:cTn id="161" dur="500" fill="hold"/>
                                        <p:tgtEl>
                                          <p:spTgt spid="912641"/>
                                        </p:tgtEl>
                                        <p:attrNameLst>
                                          <p:attrName>ppt_x</p:attrName>
                                        </p:attrNameLst>
                                      </p:cBhvr>
                                      <p:tavLst>
                                        <p:tav tm="0">
                                          <p:val>
                                            <p:strVal val="#ppt_x-#ppt_w/2"/>
                                          </p:val>
                                        </p:tav>
                                        <p:tav tm="100000">
                                          <p:val>
                                            <p:strVal val="#ppt_x"/>
                                          </p:val>
                                        </p:tav>
                                      </p:tavLst>
                                    </p:anim>
                                    <p:anim calcmode="lin" valueType="num">
                                      <p:cBhvr>
                                        <p:cTn id="162" dur="500" fill="hold"/>
                                        <p:tgtEl>
                                          <p:spTgt spid="912641"/>
                                        </p:tgtEl>
                                        <p:attrNameLst>
                                          <p:attrName>ppt_y</p:attrName>
                                        </p:attrNameLst>
                                      </p:cBhvr>
                                      <p:tavLst>
                                        <p:tav tm="0">
                                          <p:val>
                                            <p:strVal val="#ppt_y"/>
                                          </p:val>
                                        </p:tav>
                                        <p:tav tm="100000">
                                          <p:val>
                                            <p:strVal val="#ppt_y"/>
                                          </p:val>
                                        </p:tav>
                                      </p:tavLst>
                                    </p:anim>
                                    <p:anim calcmode="lin" valueType="num">
                                      <p:cBhvr>
                                        <p:cTn id="163" dur="500" fill="hold"/>
                                        <p:tgtEl>
                                          <p:spTgt spid="912641"/>
                                        </p:tgtEl>
                                        <p:attrNameLst>
                                          <p:attrName>ppt_w</p:attrName>
                                        </p:attrNameLst>
                                      </p:cBhvr>
                                      <p:tavLst>
                                        <p:tav tm="0">
                                          <p:val>
                                            <p:fltVal val="0"/>
                                          </p:val>
                                        </p:tav>
                                        <p:tav tm="100000">
                                          <p:val>
                                            <p:strVal val="#ppt_w"/>
                                          </p:val>
                                        </p:tav>
                                      </p:tavLst>
                                    </p:anim>
                                    <p:anim calcmode="lin" valueType="num">
                                      <p:cBhvr>
                                        <p:cTn id="164" dur="500" fill="hold"/>
                                        <p:tgtEl>
                                          <p:spTgt spid="912641"/>
                                        </p:tgtEl>
                                        <p:attrNameLst>
                                          <p:attrName>ppt_h</p:attrName>
                                        </p:attrNameLst>
                                      </p:cBhvr>
                                      <p:tavLst>
                                        <p:tav tm="0">
                                          <p:val>
                                            <p:strVal val="#ppt_h"/>
                                          </p:val>
                                        </p:tav>
                                        <p:tav tm="100000">
                                          <p:val>
                                            <p:strVal val="#ppt_h"/>
                                          </p:val>
                                        </p:tav>
                                      </p:tavLst>
                                    </p:anim>
                                  </p:childTnLst>
                                </p:cTn>
                              </p:par>
                            </p:childTnLst>
                          </p:cTn>
                        </p:par>
                        <p:par>
                          <p:cTn id="165" fill="hold" nodeType="afterGroup">
                            <p:stCondLst>
                              <p:cond delay="500"/>
                            </p:stCondLst>
                            <p:childTnLst>
                              <p:par>
                                <p:cTn id="166" presetID="9" presetClass="entr" presetSubtype="0" fill="hold" grpId="0" nodeType="afterEffect">
                                  <p:stCondLst>
                                    <p:cond delay="1000"/>
                                  </p:stCondLst>
                                  <p:childTnLst>
                                    <p:set>
                                      <p:cBhvr>
                                        <p:cTn id="167" dur="1" fill="hold">
                                          <p:stCondLst>
                                            <p:cond delay="0"/>
                                          </p:stCondLst>
                                        </p:cTn>
                                        <p:tgtEl>
                                          <p:spTgt spid="912575"/>
                                        </p:tgtEl>
                                        <p:attrNameLst>
                                          <p:attrName>style.visibility</p:attrName>
                                        </p:attrNameLst>
                                      </p:cBhvr>
                                      <p:to>
                                        <p:strVal val="visible"/>
                                      </p:to>
                                    </p:set>
                                    <p:animEffect transition="in" filter="dissolve">
                                      <p:cBhvr>
                                        <p:cTn id="168" dur="500"/>
                                        <p:tgtEl>
                                          <p:spTgt spid="912575"/>
                                        </p:tgtEl>
                                      </p:cBhvr>
                                    </p:animEffect>
                                  </p:childTnLst>
                                </p:cTn>
                              </p:par>
                            </p:childTnLst>
                          </p:cTn>
                        </p:par>
                        <p:par>
                          <p:cTn id="169" fill="hold" nodeType="afterGroup">
                            <p:stCondLst>
                              <p:cond delay="2000"/>
                            </p:stCondLst>
                            <p:childTnLst>
                              <p:par>
                                <p:cTn id="170" presetID="17" presetClass="entr" presetSubtype="1" fill="hold" nodeType="afterEffect">
                                  <p:stCondLst>
                                    <p:cond delay="0"/>
                                  </p:stCondLst>
                                  <p:childTnLst>
                                    <p:set>
                                      <p:cBhvr>
                                        <p:cTn id="171" dur="1" fill="hold">
                                          <p:stCondLst>
                                            <p:cond delay="0"/>
                                          </p:stCondLst>
                                        </p:cTn>
                                        <p:tgtEl>
                                          <p:spTgt spid="912548"/>
                                        </p:tgtEl>
                                        <p:attrNameLst>
                                          <p:attrName>style.visibility</p:attrName>
                                        </p:attrNameLst>
                                      </p:cBhvr>
                                      <p:to>
                                        <p:strVal val="visible"/>
                                      </p:to>
                                    </p:set>
                                    <p:anim calcmode="lin" valueType="num">
                                      <p:cBhvr>
                                        <p:cTn id="172" dur="500" fill="hold"/>
                                        <p:tgtEl>
                                          <p:spTgt spid="912548"/>
                                        </p:tgtEl>
                                        <p:attrNameLst>
                                          <p:attrName>ppt_x</p:attrName>
                                        </p:attrNameLst>
                                      </p:cBhvr>
                                      <p:tavLst>
                                        <p:tav tm="0">
                                          <p:val>
                                            <p:strVal val="#ppt_x"/>
                                          </p:val>
                                        </p:tav>
                                        <p:tav tm="100000">
                                          <p:val>
                                            <p:strVal val="#ppt_x"/>
                                          </p:val>
                                        </p:tav>
                                      </p:tavLst>
                                    </p:anim>
                                    <p:anim calcmode="lin" valueType="num">
                                      <p:cBhvr>
                                        <p:cTn id="173" dur="500" fill="hold"/>
                                        <p:tgtEl>
                                          <p:spTgt spid="912548"/>
                                        </p:tgtEl>
                                        <p:attrNameLst>
                                          <p:attrName>ppt_y</p:attrName>
                                        </p:attrNameLst>
                                      </p:cBhvr>
                                      <p:tavLst>
                                        <p:tav tm="0">
                                          <p:val>
                                            <p:strVal val="#ppt_y-#ppt_h/2"/>
                                          </p:val>
                                        </p:tav>
                                        <p:tav tm="100000">
                                          <p:val>
                                            <p:strVal val="#ppt_y"/>
                                          </p:val>
                                        </p:tav>
                                      </p:tavLst>
                                    </p:anim>
                                    <p:anim calcmode="lin" valueType="num">
                                      <p:cBhvr>
                                        <p:cTn id="174" dur="500" fill="hold"/>
                                        <p:tgtEl>
                                          <p:spTgt spid="912548"/>
                                        </p:tgtEl>
                                        <p:attrNameLst>
                                          <p:attrName>ppt_w</p:attrName>
                                        </p:attrNameLst>
                                      </p:cBhvr>
                                      <p:tavLst>
                                        <p:tav tm="0">
                                          <p:val>
                                            <p:strVal val="#ppt_w"/>
                                          </p:val>
                                        </p:tav>
                                        <p:tav tm="100000">
                                          <p:val>
                                            <p:strVal val="#ppt_w"/>
                                          </p:val>
                                        </p:tav>
                                      </p:tavLst>
                                    </p:anim>
                                    <p:anim calcmode="lin" valueType="num">
                                      <p:cBhvr>
                                        <p:cTn id="175" dur="500" fill="hold"/>
                                        <p:tgtEl>
                                          <p:spTgt spid="912548"/>
                                        </p:tgtEl>
                                        <p:attrNameLst>
                                          <p:attrName>ppt_h</p:attrName>
                                        </p:attrNameLst>
                                      </p:cBhvr>
                                      <p:tavLst>
                                        <p:tav tm="0">
                                          <p:val>
                                            <p:fltVal val="0"/>
                                          </p:val>
                                        </p:tav>
                                        <p:tav tm="100000">
                                          <p:val>
                                            <p:strVal val="#ppt_h"/>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 presetClass="entr" presetSubtype="8" fill="hold" grpId="0" nodeType="clickEffect">
                                  <p:stCondLst>
                                    <p:cond delay="0"/>
                                  </p:stCondLst>
                                  <p:childTnLst>
                                    <p:set>
                                      <p:cBhvr>
                                        <p:cTn id="179" dur="1" fill="hold">
                                          <p:stCondLst>
                                            <p:cond delay="0"/>
                                          </p:stCondLst>
                                        </p:cTn>
                                        <p:tgtEl>
                                          <p:spTgt spid="912695"/>
                                        </p:tgtEl>
                                        <p:attrNameLst>
                                          <p:attrName>style.visibility</p:attrName>
                                        </p:attrNameLst>
                                      </p:cBhvr>
                                      <p:to>
                                        <p:strVal val="visible"/>
                                      </p:to>
                                    </p:set>
                                    <p:anim calcmode="lin" valueType="num">
                                      <p:cBhvr additive="base">
                                        <p:cTn id="180" dur="3000" fill="hold"/>
                                        <p:tgtEl>
                                          <p:spTgt spid="912695"/>
                                        </p:tgtEl>
                                        <p:attrNameLst>
                                          <p:attrName>ppt_x</p:attrName>
                                        </p:attrNameLst>
                                      </p:cBhvr>
                                      <p:tavLst>
                                        <p:tav tm="0">
                                          <p:val>
                                            <p:strVal val="0-#ppt_w/2"/>
                                          </p:val>
                                        </p:tav>
                                        <p:tav tm="100000">
                                          <p:val>
                                            <p:strVal val="#ppt_x"/>
                                          </p:val>
                                        </p:tav>
                                      </p:tavLst>
                                    </p:anim>
                                    <p:anim calcmode="lin" valueType="num">
                                      <p:cBhvr additive="base">
                                        <p:cTn id="181" dur="3000" fill="hold"/>
                                        <p:tgtEl>
                                          <p:spTgt spid="9126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549" grpId="0" animBg="1"/>
      <p:bldP spid="912555" grpId="0" animBg="1"/>
      <p:bldP spid="912569" grpId="0" animBg="1"/>
      <p:bldP spid="912575" grpId="0" animBg="1"/>
      <p:bldP spid="912651" grpId="0" animBg="1"/>
      <p:bldP spid="91269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40" name="Rectangle 4">
            <a:extLst>
              <a:ext uri="{FF2B5EF4-FFF2-40B4-BE49-F238E27FC236}">
                <a16:creationId xmlns:a16="http://schemas.microsoft.com/office/drawing/2014/main" id="{7DBDE94E-2979-4B94-AF88-694078E573A6}"/>
              </a:ext>
            </a:extLst>
          </p:cNvPr>
          <p:cNvSpPr>
            <a:spLocks noChangeArrowheads="1"/>
          </p:cNvSpPr>
          <p:nvPr/>
        </p:nvSpPr>
        <p:spPr bwMode="auto">
          <a:xfrm>
            <a:off x="773113" y="177800"/>
            <a:ext cx="588486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遍历的算法实现－中序遍历</a:t>
            </a:r>
          </a:p>
        </p:txBody>
      </p:sp>
      <p:sp>
        <p:nvSpPr>
          <p:cNvPr id="910341" name="Rectangle 5">
            <a:extLst>
              <a:ext uri="{FF2B5EF4-FFF2-40B4-BE49-F238E27FC236}">
                <a16:creationId xmlns:a16="http://schemas.microsoft.com/office/drawing/2014/main" id="{2EE48850-A751-45B6-A14D-FB614E939425}"/>
              </a:ext>
            </a:extLst>
          </p:cNvPr>
          <p:cNvSpPr>
            <a:spLocks noChangeArrowheads="1"/>
          </p:cNvSpPr>
          <p:nvPr/>
        </p:nvSpPr>
        <p:spPr bwMode="auto">
          <a:xfrm>
            <a:off x="384175" y="1171575"/>
            <a:ext cx="4152900" cy="2305050"/>
          </a:xfrm>
          <a:prstGeom prst="rect">
            <a:avLst/>
          </a:prstGeom>
          <a:noFill/>
          <a:ln w="38100">
            <a:solidFill>
              <a:srgbClr val="FF0000"/>
            </a:solidFill>
            <a:miter lim="800000"/>
          </a:ln>
          <a:effec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buClr>
                <a:schemeClr val="hlink"/>
              </a:buClr>
              <a:buSzPct val="60000"/>
              <a:buFont typeface="Wingdings" pitchFamily="2" charset="2"/>
              <a:buNone/>
            </a:pPr>
            <a:r>
              <a:rPr kumimoji="1" lang="zh-CN" altLang="en-US" b="0">
                <a:ea typeface="微软雅黑" panose="020B0503020204020204" pitchFamily="34" charset="-122"/>
                <a:sym typeface="+mn-lt"/>
              </a:rPr>
              <a:t>若二叉树为空，则空操作</a:t>
            </a:r>
          </a:p>
          <a:p>
            <a:pPr eaLnBrk="1" hangingPunct="1">
              <a:spcBef>
                <a:spcPct val="20000"/>
              </a:spcBef>
              <a:buClr>
                <a:schemeClr val="hlink"/>
              </a:buClr>
              <a:buSzPct val="60000"/>
              <a:buFont typeface="Wingdings" pitchFamily="2" charset="2"/>
              <a:buNone/>
            </a:pPr>
            <a:r>
              <a:rPr kumimoji="1" lang="zh-CN" altLang="en-US" b="0">
                <a:ea typeface="微软雅黑" panose="020B0503020204020204" pitchFamily="34" charset="-122"/>
                <a:sym typeface="+mn-lt"/>
              </a:rPr>
              <a:t>否则</a:t>
            </a:r>
            <a:r>
              <a:rPr kumimoji="1" lang="en-US" altLang="zh-CN" b="0">
                <a:ea typeface="微软雅黑" panose="020B0503020204020204" pitchFamily="34" charset="-122"/>
                <a:sym typeface="+mn-lt"/>
              </a:rPr>
              <a:t>:</a:t>
            </a:r>
            <a:br>
              <a:rPr kumimoji="1" lang="en-US" altLang="zh-CN" b="0">
                <a:ea typeface="微软雅黑" panose="020B0503020204020204" pitchFamily="34" charset="-122"/>
                <a:sym typeface="+mn-lt"/>
              </a:rPr>
            </a:br>
            <a:r>
              <a:rPr kumimoji="1" lang="zh-CN" altLang="en-US" b="0">
                <a:ea typeface="微软雅黑" panose="020B0503020204020204" pitchFamily="34" charset="-122"/>
                <a:sym typeface="+mn-lt"/>
              </a:rPr>
              <a:t>中序遍历左子树 </a:t>
            </a:r>
            <a:r>
              <a:rPr kumimoji="1" lang="en-US" altLang="zh-CN" b="0">
                <a:ea typeface="微软雅黑" panose="020B0503020204020204" pitchFamily="34" charset="-122"/>
                <a:sym typeface="+mn-lt"/>
              </a:rPr>
              <a:t>(L)</a:t>
            </a:r>
            <a:br>
              <a:rPr kumimoji="1" lang="en-US" altLang="zh-CN" b="0">
                <a:ea typeface="微软雅黑" panose="020B0503020204020204" pitchFamily="34" charset="-122"/>
                <a:sym typeface="+mn-lt"/>
              </a:rPr>
            </a:br>
            <a:r>
              <a:rPr kumimoji="1" lang="zh-CN" altLang="en-US" b="0">
                <a:ea typeface="微软雅黑" panose="020B0503020204020204" pitchFamily="34" charset="-122"/>
                <a:sym typeface="+mn-lt"/>
              </a:rPr>
              <a:t>访问根结点 </a:t>
            </a:r>
            <a:r>
              <a:rPr kumimoji="1" lang="en-US" altLang="zh-CN" b="0">
                <a:ea typeface="微软雅黑" panose="020B0503020204020204" pitchFamily="34" charset="-122"/>
                <a:sym typeface="+mn-lt"/>
              </a:rPr>
              <a:t>(D)</a:t>
            </a:r>
            <a:br>
              <a:rPr kumimoji="1" lang="en-US" altLang="zh-CN" b="0">
                <a:ea typeface="微软雅黑" panose="020B0503020204020204" pitchFamily="34" charset="-122"/>
                <a:sym typeface="+mn-lt"/>
              </a:rPr>
            </a:br>
            <a:r>
              <a:rPr kumimoji="1" lang="zh-CN" altLang="en-US" b="0">
                <a:ea typeface="微软雅黑" panose="020B0503020204020204" pitchFamily="34" charset="-122"/>
                <a:sym typeface="+mn-lt"/>
              </a:rPr>
              <a:t>中序遍历右子树 </a:t>
            </a:r>
            <a:r>
              <a:rPr kumimoji="1" lang="en-US" altLang="zh-CN" b="0">
                <a:ea typeface="微软雅黑" panose="020B0503020204020204" pitchFamily="34" charset="-122"/>
                <a:sym typeface="+mn-lt"/>
              </a:rPr>
              <a:t>(R)</a:t>
            </a:r>
          </a:p>
        </p:txBody>
      </p:sp>
      <p:grpSp>
        <p:nvGrpSpPr>
          <p:cNvPr id="58372" name="Group 7">
            <a:extLst>
              <a:ext uri="{FF2B5EF4-FFF2-40B4-BE49-F238E27FC236}">
                <a16:creationId xmlns:a16="http://schemas.microsoft.com/office/drawing/2014/main" id="{9D58A69A-B2B6-B745-A8AE-061116EDF358}"/>
              </a:ext>
            </a:extLst>
          </p:cNvPr>
          <p:cNvGrpSpPr>
            <a:grpSpLocks/>
          </p:cNvGrpSpPr>
          <p:nvPr/>
        </p:nvGrpSpPr>
        <p:grpSpPr bwMode="auto">
          <a:xfrm>
            <a:off x="873125" y="3714750"/>
            <a:ext cx="3060700" cy="2362200"/>
            <a:chOff x="492" y="384"/>
            <a:chExt cx="1928" cy="1488"/>
          </a:xfrm>
        </p:grpSpPr>
        <p:sp>
          <p:nvSpPr>
            <p:cNvPr id="55301" name="Oval 8">
              <a:extLst>
                <a:ext uri="{FF2B5EF4-FFF2-40B4-BE49-F238E27FC236}">
                  <a16:creationId xmlns:a16="http://schemas.microsoft.com/office/drawing/2014/main" id="{EFF0E882-602B-472C-9614-3D064A7E86C7}"/>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sp>
          <p:nvSpPr>
            <p:cNvPr id="55302" name="Oval 9">
              <a:extLst>
                <a:ext uri="{FF2B5EF4-FFF2-40B4-BE49-F238E27FC236}">
                  <a16:creationId xmlns:a16="http://schemas.microsoft.com/office/drawing/2014/main" id="{09E96515-BCBD-4AD1-AF3E-621B56C0E925}"/>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55303" name="Oval 10">
              <a:extLst>
                <a:ext uri="{FF2B5EF4-FFF2-40B4-BE49-F238E27FC236}">
                  <a16:creationId xmlns:a16="http://schemas.microsoft.com/office/drawing/2014/main" id="{7C8EF215-AC46-4F9B-A3C0-12C47F2B0C49}"/>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sp>
          <p:nvSpPr>
            <p:cNvPr id="55304" name="Oval 11">
              <a:extLst>
                <a:ext uri="{FF2B5EF4-FFF2-40B4-BE49-F238E27FC236}">
                  <a16:creationId xmlns:a16="http://schemas.microsoft.com/office/drawing/2014/main" id="{56BA036F-109D-4491-874B-A627BF52FF3D}"/>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sp>
          <p:nvSpPr>
            <p:cNvPr id="55305" name="Line 12">
              <a:extLst>
                <a:ext uri="{FF2B5EF4-FFF2-40B4-BE49-F238E27FC236}">
                  <a16:creationId xmlns:a16="http://schemas.microsoft.com/office/drawing/2014/main" id="{652DB8C0-095C-40B3-AB10-2F33C7B44702}"/>
                </a:ext>
              </a:extLst>
            </p:cNvPr>
            <p:cNvSpPr>
              <a:spLocks noChangeShapeType="1"/>
            </p:cNvSpPr>
            <p:nvPr/>
          </p:nvSpPr>
          <p:spPr bwMode="auto">
            <a:xfrm flipH="1">
              <a:off x="780" y="720"/>
              <a:ext cx="48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06" name="Line 13">
              <a:extLst>
                <a:ext uri="{FF2B5EF4-FFF2-40B4-BE49-F238E27FC236}">
                  <a16:creationId xmlns:a16="http://schemas.microsoft.com/office/drawing/2014/main" id="{2B985C63-297F-45D1-A698-85E9299323DC}"/>
                </a:ext>
              </a:extLst>
            </p:cNvPr>
            <p:cNvSpPr>
              <a:spLocks noChangeShapeType="1"/>
            </p:cNvSpPr>
            <p:nvPr/>
          </p:nvSpPr>
          <p:spPr bwMode="auto">
            <a:xfrm>
              <a:off x="1548" y="720"/>
              <a:ext cx="576" cy="38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07" name="Line 14">
              <a:extLst>
                <a:ext uri="{FF2B5EF4-FFF2-40B4-BE49-F238E27FC236}">
                  <a16:creationId xmlns:a16="http://schemas.microsoft.com/office/drawing/2014/main" id="{7E960F61-3226-499C-8EC6-02670BB0F958}"/>
                </a:ext>
              </a:extLst>
            </p:cNvPr>
            <p:cNvSpPr>
              <a:spLocks noChangeShapeType="1"/>
            </p:cNvSpPr>
            <p:nvPr/>
          </p:nvSpPr>
          <p:spPr bwMode="auto">
            <a:xfrm>
              <a:off x="876" y="1392"/>
              <a:ext cx="336" cy="19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0351" name="Rectangle 15">
            <a:extLst>
              <a:ext uri="{FF2B5EF4-FFF2-40B4-BE49-F238E27FC236}">
                <a16:creationId xmlns:a16="http://schemas.microsoft.com/office/drawing/2014/main" id="{47FF3744-0918-452C-B3E6-A67A964F73A3}"/>
              </a:ext>
            </a:extLst>
          </p:cNvPr>
          <p:cNvSpPr>
            <a:spLocks noChangeArrowheads="1"/>
          </p:cNvSpPr>
          <p:nvPr/>
        </p:nvSpPr>
        <p:spPr bwMode="auto">
          <a:xfrm>
            <a:off x="5362575" y="1200150"/>
            <a:ext cx="26670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D            R</a:t>
            </a:r>
          </a:p>
        </p:txBody>
      </p:sp>
      <p:grpSp>
        <p:nvGrpSpPr>
          <p:cNvPr id="3" name="Group 16">
            <a:extLst>
              <a:ext uri="{FF2B5EF4-FFF2-40B4-BE49-F238E27FC236}">
                <a16:creationId xmlns:a16="http://schemas.microsoft.com/office/drawing/2014/main" id="{B7DD2B4E-72FF-BD47-BE41-346683578007}"/>
              </a:ext>
            </a:extLst>
          </p:cNvPr>
          <p:cNvGrpSpPr>
            <a:grpSpLocks/>
          </p:cNvGrpSpPr>
          <p:nvPr/>
        </p:nvGrpSpPr>
        <p:grpSpPr bwMode="auto">
          <a:xfrm>
            <a:off x="5362575" y="3143250"/>
            <a:ext cx="457200" cy="1066800"/>
            <a:chOff x="2880" y="1248"/>
            <a:chExt cx="288" cy="672"/>
          </a:xfrm>
        </p:grpSpPr>
        <p:sp>
          <p:nvSpPr>
            <p:cNvPr id="55310" name="Line 17">
              <a:extLst>
                <a:ext uri="{FF2B5EF4-FFF2-40B4-BE49-F238E27FC236}">
                  <a16:creationId xmlns:a16="http://schemas.microsoft.com/office/drawing/2014/main" id="{9381D4C8-DFA7-4F3E-A5D2-AA84897E0DF2}"/>
                </a:ext>
              </a:extLst>
            </p:cNvPr>
            <p:cNvSpPr>
              <a:spLocks noChangeShapeType="1"/>
            </p:cNvSpPr>
            <p:nvPr/>
          </p:nvSpPr>
          <p:spPr bwMode="auto">
            <a:xfrm>
              <a:off x="3024" y="1248"/>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11" name="Oval 18">
              <a:extLst>
                <a:ext uri="{FF2B5EF4-FFF2-40B4-BE49-F238E27FC236}">
                  <a16:creationId xmlns:a16="http://schemas.microsoft.com/office/drawing/2014/main" id="{FCAA34B0-63D9-4C5A-B1B2-978B1B794318}"/>
                </a:ext>
              </a:extLst>
            </p:cNvPr>
            <p:cNvSpPr>
              <a:spLocks noChangeArrowheads="1"/>
            </p:cNvSpPr>
            <p:nvPr/>
          </p:nvSpPr>
          <p:spPr bwMode="auto">
            <a:xfrm>
              <a:off x="2880" y="1680"/>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grpSp>
      <p:grpSp>
        <p:nvGrpSpPr>
          <p:cNvPr id="4" name="Group 19">
            <a:extLst>
              <a:ext uri="{FF2B5EF4-FFF2-40B4-BE49-F238E27FC236}">
                <a16:creationId xmlns:a16="http://schemas.microsoft.com/office/drawing/2014/main" id="{86657B41-B5C3-9A42-B89C-E194B6F98B30}"/>
              </a:ext>
            </a:extLst>
          </p:cNvPr>
          <p:cNvGrpSpPr>
            <a:grpSpLocks/>
          </p:cNvGrpSpPr>
          <p:nvPr/>
        </p:nvGrpSpPr>
        <p:grpSpPr bwMode="auto">
          <a:xfrm>
            <a:off x="4829175" y="1676400"/>
            <a:ext cx="1524000" cy="1447800"/>
            <a:chOff x="3216" y="1248"/>
            <a:chExt cx="960" cy="912"/>
          </a:xfrm>
        </p:grpSpPr>
        <p:sp>
          <p:nvSpPr>
            <p:cNvPr id="55313" name="Line 20">
              <a:extLst>
                <a:ext uri="{FF2B5EF4-FFF2-40B4-BE49-F238E27FC236}">
                  <a16:creationId xmlns:a16="http://schemas.microsoft.com/office/drawing/2014/main" id="{3EC3AED7-7F15-4354-BBED-C60A634C9BBC}"/>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58416" name="Group 21">
              <a:extLst>
                <a:ext uri="{FF2B5EF4-FFF2-40B4-BE49-F238E27FC236}">
                  <a16:creationId xmlns:a16="http://schemas.microsoft.com/office/drawing/2014/main" id="{C65561EB-A938-B740-9D9A-5721DC2161C6}"/>
                </a:ext>
              </a:extLst>
            </p:cNvPr>
            <p:cNvGrpSpPr>
              <a:grpSpLocks/>
            </p:cNvGrpSpPr>
            <p:nvPr/>
          </p:nvGrpSpPr>
          <p:grpSpPr bwMode="auto">
            <a:xfrm>
              <a:off x="3408" y="1680"/>
              <a:ext cx="576" cy="240"/>
              <a:chOff x="3408" y="1680"/>
              <a:chExt cx="576" cy="240"/>
            </a:xfrm>
          </p:grpSpPr>
          <p:sp>
            <p:nvSpPr>
              <p:cNvPr id="55315" name="Line 22">
                <a:extLst>
                  <a:ext uri="{FF2B5EF4-FFF2-40B4-BE49-F238E27FC236}">
                    <a16:creationId xmlns:a16="http://schemas.microsoft.com/office/drawing/2014/main" id="{8AEF80E9-3C8E-416A-9010-ECB92B8456EE}"/>
                  </a:ext>
                </a:extLst>
              </p:cNvPr>
              <p:cNvSpPr>
                <a:spLocks noChangeShapeType="1"/>
              </p:cNvSpPr>
              <p:nvPr/>
            </p:nvSpPr>
            <p:spPr bwMode="auto">
              <a:xfrm>
                <a:off x="3408"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16" name="Line 23">
                <a:extLst>
                  <a:ext uri="{FF2B5EF4-FFF2-40B4-BE49-F238E27FC236}">
                    <a16:creationId xmlns:a16="http://schemas.microsoft.com/office/drawing/2014/main" id="{9C088886-9E2A-4504-BB01-3EF14A375F0B}"/>
                  </a:ext>
                </a:extLst>
              </p:cNvPr>
              <p:cNvSpPr>
                <a:spLocks noChangeShapeType="1"/>
              </p:cNvSpPr>
              <p:nvPr/>
            </p:nvSpPr>
            <p:spPr bwMode="auto">
              <a:xfrm>
                <a:off x="3408"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17" name="Line 24">
                <a:extLst>
                  <a:ext uri="{FF2B5EF4-FFF2-40B4-BE49-F238E27FC236}">
                    <a16:creationId xmlns:a16="http://schemas.microsoft.com/office/drawing/2014/main" id="{5062E28C-A512-4D42-B6F8-550F60823676}"/>
                  </a:ext>
                </a:extLst>
              </p:cNvPr>
              <p:cNvSpPr>
                <a:spLocks noChangeShapeType="1"/>
              </p:cNvSpPr>
              <p:nvPr/>
            </p:nvSpPr>
            <p:spPr bwMode="auto">
              <a:xfrm>
                <a:off x="3984"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5318" name="Rectangle 25">
              <a:extLst>
                <a:ext uri="{FF2B5EF4-FFF2-40B4-BE49-F238E27FC236}">
                  <a16:creationId xmlns:a16="http://schemas.microsoft.com/office/drawing/2014/main" id="{609A3A73-08F0-4B47-A442-1457836837CC}"/>
                </a:ext>
              </a:extLst>
            </p:cNvPr>
            <p:cNvSpPr>
              <a:spLocks noChangeArrowheads="1"/>
            </p:cNvSpPr>
            <p:nvPr/>
          </p:nvSpPr>
          <p:spPr bwMode="auto">
            <a:xfrm>
              <a:off x="3216" y="1920"/>
              <a:ext cx="960"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D   R</a:t>
              </a:r>
            </a:p>
          </p:txBody>
        </p:sp>
      </p:grpSp>
      <p:grpSp>
        <p:nvGrpSpPr>
          <p:cNvPr id="6" name="Group 26">
            <a:extLst>
              <a:ext uri="{FF2B5EF4-FFF2-40B4-BE49-F238E27FC236}">
                <a16:creationId xmlns:a16="http://schemas.microsoft.com/office/drawing/2014/main" id="{56DAC10A-7F64-3649-B60A-CF7F5EAC29F7}"/>
              </a:ext>
            </a:extLst>
          </p:cNvPr>
          <p:cNvGrpSpPr>
            <a:grpSpLocks/>
          </p:cNvGrpSpPr>
          <p:nvPr/>
        </p:nvGrpSpPr>
        <p:grpSpPr bwMode="auto">
          <a:xfrm>
            <a:off x="5781675" y="3086100"/>
            <a:ext cx="1447800" cy="1447800"/>
            <a:chOff x="3744" y="2160"/>
            <a:chExt cx="912" cy="912"/>
          </a:xfrm>
        </p:grpSpPr>
        <p:grpSp>
          <p:nvGrpSpPr>
            <p:cNvPr id="58409" name="Group 27">
              <a:extLst>
                <a:ext uri="{FF2B5EF4-FFF2-40B4-BE49-F238E27FC236}">
                  <a16:creationId xmlns:a16="http://schemas.microsoft.com/office/drawing/2014/main" id="{0D35C415-B336-7A48-8894-C51B5BC1C91F}"/>
                </a:ext>
              </a:extLst>
            </p:cNvPr>
            <p:cNvGrpSpPr>
              <a:grpSpLocks/>
            </p:cNvGrpSpPr>
            <p:nvPr/>
          </p:nvGrpSpPr>
          <p:grpSpPr bwMode="auto">
            <a:xfrm>
              <a:off x="3888" y="2592"/>
              <a:ext cx="576" cy="240"/>
              <a:chOff x="3888" y="2592"/>
              <a:chExt cx="576" cy="240"/>
            </a:xfrm>
          </p:grpSpPr>
          <p:sp>
            <p:nvSpPr>
              <p:cNvPr id="55321" name="Line 28">
                <a:extLst>
                  <a:ext uri="{FF2B5EF4-FFF2-40B4-BE49-F238E27FC236}">
                    <a16:creationId xmlns:a16="http://schemas.microsoft.com/office/drawing/2014/main" id="{01817CE4-B760-45CF-9B96-3143EC4301D7}"/>
                  </a:ext>
                </a:extLst>
              </p:cNvPr>
              <p:cNvSpPr>
                <a:spLocks noChangeShapeType="1"/>
              </p:cNvSpPr>
              <p:nvPr/>
            </p:nvSpPr>
            <p:spPr bwMode="auto">
              <a:xfrm>
                <a:off x="3888" y="2592"/>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22" name="Line 29">
                <a:extLst>
                  <a:ext uri="{FF2B5EF4-FFF2-40B4-BE49-F238E27FC236}">
                    <a16:creationId xmlns:a16="http://schemas.microsoft.com/office/drawing/2014/main" id="{5454C9EC-6A85-42C8-9EE5-A54AECD6C8F5}"/>
                  </a:ext>
                </a:extLst>
              </p:cNvPr>
              <p:cNvSpPr>
                <a:spLocks noChangeShapeType="1"/>
              </p:cNvSpPr>
              <p:nvPr/>
            </p:nvSpPr>
            <p:spPr bwMode="auto">
              <a:xfrm>
                <a:off x="3888"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23" name="Line 30">
                <a:extLst>
                  <a:ext uri="{FF2B5EF4-FFF2-40B4-BE49-F238E27FC236}">
                    <a16:creationId xmlns:a16="http://schemas.microsoft.com/office/drawing/2014/main" id="{C05E18EA-63D7-4016-A7EB-A6F5F6BE56B8}"/>
                  </a:ext>
                </a:extLst>
              </p:cNvPr>
              <p:cNvSpPr>
                <a:spLocks noChangeShapeType="1"/>
              </p:cNvSpPr>
              <p:nvPr/>
            </p:nvSpPr>
            <p:spPr bwMode="auto">
              <a:xfrm>
                <a:off x="4464"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5324" name="Rectangle 31">
              <a:extLst>
                <a:ext uri="{FF2B5EF4-FFF2-40B4-BE49-F238E27FC236}">
                  <a16:creationId xmlns:a16="http://schemas.microsoft.com/office/drawing/2014/main" id="{88B7B9C5-6B56-4211-87FB-DEAD0B8C8C52}"/>
                </a:ext>
              </a:extLst>
            </p:cNvPr>
            <p:cNvSpPr>
              <a:spLocks noChangeArrowheads="1"/>
            </p:cNvSpPr>
            <p:nvPr/>
          </p:nvSpPr>
          <p:spPr bwMode="auto">
            <a:xfrm>
              <a:off x="3744" y="2832"/>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D   R</a:t>
              </a:r>
            </a:p>
          </p:txBody>
        </p:sp>
        <p:sp>
          <p:nvSpPr>
            <p:cNvPr id="55325" name="Line 32">
              <a:extLst>
                <a:ext uri="{FF2B5EF4-FFF2-40B4-BE49-F238E27FC236}">
                  <a16:creationId xmlns:a16="http://schemas.microsoft.com/office/drawing/2014/main" id="{A87A4BD7-288C-44F8-A80F-6CF5B0771768}"/>
                </a:ext>
              </a:extLst>
            </p:cNvPr>
            <p:cNvSpPr>
              <a:spLocks noChangeShapeType="1"/>
            </p:cNvSpPr>
            <p:nvPr/>
          </p:nvSpPr>
          <p:spPr bwMode="auto">
            <a:xfrm>
              <a:off x="398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33">
            <a:extLst>
              <a:ext uri="{FF2B5EF4-FFF2-40B4-BE49-F238E27FC236}">
                <a16:creationId xmlns:a16="http://schemas.microsoft.com/office/drawing/2014/main" id="{53707905-BDAE-0545-B7FA-FBBE8273262D}"/>
              </a:ext>
            </a:extLst>
          </p:cNvPr>
          <p:cNvGrpSpPr>
            <a:grpSpLocks/>
          </p:cNvGrpSpPr>
          <p:nvPr/>
        </p:nvGrpSpPr>
        <p:grpSpPr bwMode="auto">
          <a:xfrm>
            <a:off x="4886325" y="3124200"/>
            <a:ext cx="457200" cy="990600"/>
            <a:chOff x="3552" y="2160"/>
            <a:chExt cx="288" cy="624"/>
          </a:xfrm>
        </p:grpSpPr>
        <p:sp>
          <p:nvSpPr>
            <p:cNvPr id="55327" name="Text Box 34">
              <a:extLst>
                <a:ext uri="{FF2B5EF4-FFF2-40B4-BE49-F238E27FC236}">
                  <a16:creationId xmlns:a16="http://schemas.microsoft.com/office/drawing/2014/main" id="{8866BD0F-6BE2-4D18-89D3-91A8C7266E3B}"/>
                </a:ext>
              </a:extLst>
            </p:cNvPr>
            <p:cNvSpPr txBox="1">
              <a:spLocks noChangeArrowheads="1"/>
            </p:cNvSpPr>
            <p:nvPr/>
          </p:nvSpPr>
          <p:spPr bwMode="auto">
            <a:xfrm rot="-5503572">
              <a:off x="357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5328" name="Line 35">
              <a:extLst>
                <a:ext uri="{FF2B5EF4-FFF2-40B4-BE49-F238E27FC236}">
                  <a16:creationId xmlns:a16="http://schemas.microsoft.com/office/drawing/2014/main" id="{AA25A42A-740F-4462-AB37-2750BE753829}"/>
                </a:ext>
              </a:extLst>
            </p:cNvPr>
            <p:cNvSpPr>
              <a:spLocks noChangeShapeType="1"/>
            </p:cNvSpPr>
            <p:nvPr/>
          </p:nvSpPr>
          <p:spPr bwMode="auto">
            <a:xfrm>
              <a:off x="369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36">
            <a:extLst>
              <a:ext uri="{FF2B5EF4-FFF2-40B4-BE49-F238E27FC236}">
                <a16:creationId xmlns:a16="http://schemas.microsoft.com/office/drawing/2014/main" id="{B2C50EDD-A73A-C240-A46C-2B80B2FBEE9D}"/>
              </a:ext>
            </a:extLst>
          </p:cNvPr>
          <p:cNvGrpSpPr>
            <a:grpSpLocks/>
          </p:cNvGrpSpPr>
          <p:nvPr/>
        </p:nvGrpSpPr>
        <p:grpSpPr bwMode="auto">
          <a:xfrm>
            <a:off x="6448425" y="1657350"/>
            <a:ext cx="457200" cy="1066800"/>
            <a:chOff x="3264" y="2160"/>
            <a:chExt cx="288" cy="672"/>
          </a:xfrm>
        </p:grpSpPr>
        <p:sp>
          <p:nvSpPr>
            <p:cNvPr id="55330" name="Oval 37">
              <a:extLst>
                <a:ext uri="{FF2B5EF4-FFF2-40B4-BE49-F238E27FC236}">
                  <a16:creationId xmlns:a16="http://schemas.microsoft.com/office/drawing/2014/main" id="{4A6DE1B4-991B-47CE-9956-BACE6348D606}"/>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sp>
          <p:nvSpPr>
            <p:cNvPr id="55331" name="Line 38">
              <a:extLst>
                <a:ext uri="{FF2B5EF4-FFF2-40B4-BE49-F238E27FC236}">
                  <a16:creationId xmlns:a16="http://schemas.microsoft.com/office/drawing/2014/main" id="{A06C56F9-8002-4CF7-BFBB-044C95A5C92F}"/>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39">
            <a:extLst>
              <a:ext uri="{FF2B5EF4-FFF2-40B4-BE49-F238E27FC236}">
                <a16:creationId xmlns:a16="http://schemas.microsoft.com/office/drawing/2014/main" id="{1D446AA7-E775-EC41-922A-F783F2AD23A1}"/>
              </a:ext>
            </a:extLst>
          </p:cNvPr>
          <p:cNvGrpSpPr>
            <a:grpSpLocks/>
          </p:cNvGrpSpPr>
          <p:nvPr/>
        </p:nvGrpSpPr>
        <p:grpSpPr bwMode="auto">
          <a:xfrm>
            <a:off x="6772275" y="4514850"/>
            <a:ext cx="457200" cy="990600"/>
            <a:chOff x="4368" y="3072"/>
            <a:chExt cx="288" cy="624"/>
          </a:xfrm>
        </p:grpSpPr>
        <p:sp>
          <p:nvSpPr>
            <p:cNvPr id="55333" name="Text Box 40">
              <a:extLst>
                <a:ext uri="{FF2B5EF4-FFF2-40B4-BE49-F238E27FC236}">
                  <a16:creationId xmlns:a16="http://schemas.microsoft.com/office/drawing/2014/main" id="{E139170C-C6A5-442B-9C71-9A6B5AA15250}"/>
                </a:ext>
              </a:extLst>
            </p:cNvPr>
            <p:cNvSpPr txBox="1">
              <a:spLocks noChangeArrowheads="1"/>
            </p:cNvSpPr>
            <p:nvPr/>
          </p:nvSpPr>
          <p:spPr bwMode="auto">
            <a:xfrm rot="-5503572">
              <a:off x="4392"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5334" name="Line 41">
              <a:extLst>
                <a:ext uri="{FF2B5EF4-FFF2-40B4-BE49-F238E27FC236}">
                  <a16:creationId xmlns:a16="http://schemas.microsoft.com/office/drawing/2014/main" id="{D29BEE3D-60D8-4D72-8A39-52CFF788CD96}"/>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42">
            <a:extLst>
              <a:ext uri="{FF2B5EF4-FFF2-40B4-BE49-F238E27FC236}">
                <a16:creationId xmlns:a16="http://schemas.microsoft.com/office/drawing/2014/main" id="{0DC53121-F29A-9443-9415-FC36B72B4892}"/>
              </a:ext>
            </a:extLst>
          </p:cNvPr>
          <p:cNvGrpSpPr>
            <a:grpSpLocks/>
          </p:cNvGrpSpPr>
          <p:nvPr/>
        </p:nvGrpSpPr>
        <p:grpSpPr bwMode="auto">
          <a:xfrm>
            <a:off x="5762625" y="4552950"/>
            <a:ext cx="457200" cy="990600"/>
            <a:chOff x="4080" y="3072"/>
            <a:chExt cx="288" cy="624"/>
          </a:xfrm>
        </p:grpSpPr>
        <p:sp>
          <p:nvSpPr>
            <p:cNvPr id="55336" name="Text Box 43">
              <a:extLst>
                <a:ext uri="{FF2B5EF4-FFF2-40B4-BE49-F238E27FC236}">
                  <a16:creationId xmlns:a16="http://schemas.microsoft.com/office/drawing/2014/main" id="{33DDF95F-2DA8-4BDD-A918-2CF6DC76D102}"/>
                </a:ext>
              </a:extLst>
            </p:cNvPr>
            <p:cNvSpPr txBox="1">
              <a:spLocks noChangeArrowheads="1"/>
            </p:cNvSpPr>
            <p:nvPr/>
          </p:nvSpPr>
          <p:spPr bwMode="auto">
            <a:xfrm rot="-5503572">
              <a:off x="4104"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5337" name="Line 44">
              <a:extLst>
                <a:ext uri="{FF2B5EF4-FFF2-40B4-BE49-F238E27FC236}">
                  <a16:creationId xmlns:a16="http://schemas.microsoft.com/office/drawing/2014/main" id="{5E0804E0-CD67-465E-AD44-C5B98B424210}"/>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45">
            <a:extLst>
              <a:ext uri="{FF2B5EF4-FFF2-40B4-BE49-F238E27FC236}">
                <a16:creationId xmlns:a16="http://schemas.microsoft.com/office/drawing/2014/main" id="{088A0A63-01E4-294C-BCF8-5F080675B344}"/>
              </a:ext>
            </a:extLst>
          </p:cNvPr>
          <p:cNvGrpSpPr>
            <a:grpSpLocks/>
          </p:cNvGrpSpPr>
          <p:nvPr/>
        </p:nvGrpSpPr>
        <p:grpSpPr bwMode="auto">
          <a:xfrm>
            <a:off x="6315075" y="4514850"/>
            <a:ext cx="457200" cy="1066800"/>
            <a:chOff x="3792" y="3072"/>
            <a:chExt cx="288" cy="672"/>
          </a:xfrm>
        </p:grpSpPr>
        <p:sp>
          <p:nvSpPr>
            <p:cNvPr id="55339" name="Oval 46">
              <a:extLst>
                <a:ext uri="{FF2B5EF4-FFF2-40B4-BE49-F238E27FC236}">
                  <a16:creationId xmlns:a16="http://schemas.microsoft.com/office/drawing/2014/main" id="{1B936E14-F402-4A32-83B7-B1FCFA26CB20}"/>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55340" name="Line 47">
              <a:extLst>
                <a:ext uri="{FF2B5EF4-FFF2-40B4-BE49-F238E27FC236}">
                  <a16:creationId xmlns:a16="http://schemas.microsoft.com/office/drawing/2014/main" id="{93455948-6323-4576-9836-23C3298B38EC}"/>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3" name="Group 48">
            <a:extLst>
              <a:ext uri="{FF2B5EF4-FFF2-40B4-BE49-F238E27FC236}">
                <a16:creationId xmlns:a16="http://schemas.microsoft.com/office/drawing/2014/main" id="{26AFFD2D-1560-8B4A-B5FD-52FD390F035B}"/>
              </a:ext>
            </a:extLst>
          </p:cNvPr>
          <p:cNvGrpSpPr>
            <a:grpSpLocks/>
          </p:cNvGrpSpPr>
          <p:nvPr/>
        </p:nvGrpSpPr>
        <p:grpSpPr bwMode="auto">
          <a:xfrm>
            <a:off x="8181975" y="3257550"/>
            <a:ext cx="457200" cy="990600"/>
            <a:chOff x="5280" y="2160"/>
            <a:chExt cx="288" cy="624"/>
          </a:xfrm>
        </p:grpSpPr>
        <p:sp>
          <p:nvSpPr>
            <p:cNvPr id="55342" name="Text Box 49">
              <a:extLst>
                <a:ext uri="{FF2B5EF4-FFF2-40B4-BE49-F238E27FC236}">
                  <a16:creationId xmlns:a16="http://schemas.microsoft.com/office/drawing/2014/main" id="{F8C4924E-5B29-4932-9272-9A1AFD77D28B}"/>
                </a:ext>
              </a:extLst>
            </p:cNvPr>
            <p:cNvSpPr txBox="1">
              <a:spLocks noChangeArrowheads="1"/>
            </p:cNvSpPr>
            <p:nvPr/>
          </p:nvSpPr>
          <p:spPr bwMode="auto">
            <a:xfrm rot="-5503572">
              <a:off x="5304"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5343" name="Line 50">
              <a:extLst>
                <a:ext uri="{FF2B5EF4-FFF2-40B4-BE49-F238E27FC236}">
                  <a16:creationId xmlns:a16="http://schemas.microsoft.com/office/drawing/2014/main" id="{5D7C00FA-EAF3-496F-9F67-347A3D7B6D22}"/>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4" name="Group 51">
            <a:extLst>
              <a:ext uri="{FF2B5EF4-FFF2-40B4-BE49-F238E27FC236}">
                <a16:creationId xmlns:a16="http://schemas.microsoft.com/office/drawing/2014/main" id="{0749AA1F-620A-0E4F-AA78-50177AFD791A}"/>
              </a:ext>
            </a:extLst>
          </p:cNvPr>
          <p:cNvGrpSpPr>
            <a:grpSpLocks/>
          </p:cNvGrpSpPr>
          <p:nvPr/>
        </p:nvGrpSpPr>
        <p:grpSpPr bwMode="auto">
          <a:xfrm>
            <a:off x="7153275" y="3257550"/>
            <a:ext cx="457200" cy="990600"/>
            <a:chOff x="4992" y="2160"/>
            <a:chExt cx="288" cy="624"/>
          </a:xfrm>
        </p:grpSpPr>
        <p:sp>
          <p:nvSpPr>
            <p:cNvPr id="55345" name="Text Box 52">
              <a:extLst>
                <a:ext uri="{FF2B5EF4-FFF2-40B4-BE49-F238E27FC236}">
                  <a16:creationId xmlns:a16="http://schemas.microsoft.com/office/drawing/2014/main" id="{281AAB71-081E-415C-B603-2BE9132FBE4E}"/>
                </a:ext>
              </a:extLst>
            </p:cNvPr>
            <p:cNvSpPr txBox="1">
              <a:spLocks noChangeArrowheads="1"/>
            </p:cNvSpPr>
            <p:nvPr/>
          </p:nvSpPr>
          <p:spPr bwMode="auto">
            <a:xfrm rot="-5503572">
              <a:off x="501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5346" name="Line 53">
              <a:extLst>
                <a:ext uri="{FF2B5EF4-FFF2-40B4-BE49-F238E27FC236}">
                  <a16:creationId xmlns:a16="http://schemas.microsoft.com/office/drawing/2014/main" id="{CE0BA0F7-D4BE-46E9-BFEC-807F89875D72}"/>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5" name="Group 54">
            <a:extLst>
              <a:ext uri="{FF2B5EF4-FFF2-40B4-BE49-F238E27FC236}">
                <a16:creationId xmlns:a16="http://schemas.microsoft.com/office/drawing/2014/main" id="{70014B16-2063-D247-A2F6-4D9437CE8EDA}"/>
              </a:ext>
            </a:extLst>
          </p:cNvPr>
          <p:cNvGrpSpPr>
            <a:grpSpLocks/>
          </p:cNvGrpSpPr>
          <p:nvPr/>
        </p:nvGrpSpPr>
        <p:grpSpPr bwMode="auto">
          <a:xfrm>
            <a:off x="7705725" y="3257550"/>
            <a:ext cx="457200" cy="1066800"/>
            <a:chOff x="4704" y="2160"/>
            <a:chExt cx="288" cy="672"/>
          </a:xfrm>
        </p:grpSpPr>
        <p:sp>
          <p:nvSpPr>
            <p:cNvPr id="55348" name="Oval 55">
              <a:extLst>
                <a:ext uri="{FF2B5EF4-FFF2-40B4-BE49-F238E27FC236}">
                  <a16:creationId xmlns:a16="http://schemas.microsoft.com/office/drawing/2014/main" id="{B3A3848B-C957-471E-AADC-0D4DA45B9130}"/>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sp>
          <p:nvSpPr>
            <p:cNvPr id="55349" name="Line 56">
              <a:extLst>
                <a:ext uri="{FF2B5EF4-FFF2-40B4-BE49-F238E27FC236}">
                  <a16:creationId xmlns:a16="http://schemas.microsoft.com/office/drawing/2014/main" id="{9EB3D26E-E00B-4074-BFB8-D381C7C6C0A3}"/>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6" name="Group 57">
            <a:extLst>
              <a:ext uri="{FF2B5EF4-FFF2-40B4-BE49-F238E27FC236}">
                <a16:creationId xmlns:a16="http://schemas.microsoft.com/office/drawing/2014/main" id="{96FC484F-3387-A546-AA4B-110C368370EC}"/>
              </a:ext>
            </a:extLst>
          </p:cNvPr>
          <p:cNvGrpSpPr>
            <a:grpSpLocks/>
          </p:cNvGrpSpPr>
          <p:nvPr/>
        </p:nvGrpSpPr>
        <p:grpSpPr bwMode="auto">
          <a:xfrm>
            <a:off x="7172325" y="1657350"/>
            <a:ext cx="1447800" cy="1600200"/>
            <a:chOff x="4356" y="972"/>
            <a:chExt cx="912" cy="1008"/>
          </a:xfrm>
        </p:grpSpPr>
        <p:grpSp>
          <p:nvGrpSpPr>
            <p:cNvPr id="58387" name="Group 58">
              <a:extLst>
                <a:ext uri="{FF2B5EF4-FFF2-40B4-BE49-F238E27FC236}">
                  <a16:creationId xmlns:a16="http://schemas.microsoft.com/office/drawing/2014/main" id="{43E47D9C-56D3-1749-BE76-69A2AD12DE99}"/>
                </a:ext>
              </a:extLst>
            </p:cNvPr>
            <p:cNvGrpSpPr>
              <a:grpSpLocks/>
            </p:cNvGrpSpPr>
            <p:nvPr/>
          </p:nvGrpSpPr>
          <p:grpSpPr bwMode="auto">
            <a:xfrm>
              <a:off x="4500" y="1500"/>
              <a:ext cx="576" cy="240"/>
              <a:chOff x="4800" y="1680"/>
              <a:chExt cx="576" cy="240"/>
            </a:xfrm>
          </p:grpSpPr>
          <p:sp>
            <p:nvSpPr>
              <p:cNvPr id="55352" name="Line 59">
                <a:extLst>
                  <a:ext uri="{FF2B5EF4-FFF2-40B4-BE49-F238E27FC236}">
                    <a16:creationId xmlns:a16="http://schemas.microsoft.com/office/drawing/2014/main" id="{76DDAF6E-FFC7-4213-8A87-1CF54E51F980}"/>
                  </a:ext>
                </a:extLst>
              </p:cNvPr>
              <p:cNvSpPr>
                <a:spLocks noChangeShapeType="1"/>
              </p:cNvSpPr>
              <p:nvPr/>
            </p:nvSpPr>
            <p:spPr bwMode="auto">
              <a:xfrm>
                <a:off x="4800"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53" name="Line 60">
                <a:extLst>
                  <a:ext uri="{FF2B5EF4-FFF2-40B4-BE49-F238E27FC236}">
                    <a16:creationId xmlns:a16="http://schemas.microsoft.com/office/drawing/2014/main" id="{5C1B1688-703A-4F1B-BB03-8D1928B01BA9}"/>
                  </a:ext>
                </a:extLst>
              </p:cNvPr>
              <p:cNvSpPr>
                <a:spLocks noChangeShapeType="1"/>
              </p:cNvSpPr>
              <p:nvPr/>
            </p:nvSpPr>
            <p:spPr bwMode="auto">
              <a:xfrm>
                <a:off x="4800"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54" name="Line 61">
                <a:extLst>
                  <a:ext uri="{FF2B5EF4-FFF2-40B4-BE49-F238E27FC236}">
                    <a16:creationId xmlns:a16="http://schemas.microsoft.com/office/drawing/2014/main" id="{804F02C9-C8C8-4D91-914D-B8BCAF76F051}"/>
                  </a:ext>
                </a:extLst>
              </p:cNvPr>
              <p:cNvSpPr>
                <a:spLocks noChangeShapeType="1"/>
              </p:cNvSpPr>
              <p:nvPr/>
            </p:nvSpPr>
            <p:spPr bwMode="auto">
              <a:xfrm>
                <a:off x="5376"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5355" name="Rectangle 62">
              <a:extLst>
                <a:ext uri="{FF2B5EF4-FFF2-40B4-BE49-F238E27FC236}">
                  <a16:creationId xmlns:a16="http://schemas.microsoft.com/office/drawing/2014/main" id="{9C040F16-353A-455C-99EA-EB1D10E839FC}"/>
                </a:ext>
              </a:extLst>
            </p:cNvPr>
            <p:cNvSpPr>
              <a:spLocks noChangeArrowheads="1"/>
            </p:cNvSpPr>
            <p:nvPr/>
          </p:nvSpPr>
          <p:spPr bwMode="auto">
            <a:xfrm>
              <a:off x="4356" y="1740"/>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D   R</a:t>
              </a:r>
            </a:p>
          </p:txBody>
        </p:sp>
        <p:sp>
          <p:nvSpPr>
            <p:cNvPr id="55356" name="Line 63">
              <a:extLst>
                <a:ext uri="{FF2B5EF4-FFF2-40B4-BE49-F238E27FC236}">
                  <a16:creationId xmlns:a16="http://schemas.microsoft.com/office/drawing/2014/main" id="{DEA5275A-73DF-4FD8-8E59-9C355422E4C9}"/>
                </a:ext>
              </a:extLst>
            </p:cNvPr>
            <p:cNvSpPr>
              <a:spLocks noChangeShapeType="1"/>
            </p:cNvSpPr>
            <p:nvPr/>
          </p:nvSpPr>
          <p:spPr bwMode="auto">
            <a:xfrm>
              <a:off x="4740" y="972"/>
              <a:ext cx="0" cy="528"/>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0400" name="Text Box 64">
            <a:extLst>
              <a:ext uri="{FF2B5EF4-FFF2-40B4-BE49-F238E27FC236}">
                <a16:creationId xmlns:a16="http://schemas.microsoft.com/office/drawing/2014/main" id="{EAEF4893-A182-485E-B2C5-109E0F973A3F}"/>
              </a:ext>
            </a:extLst>
          </p:cNvPr>
          <p:cNvSpPr txBox="1">
            <a:spLocks noChangeArrowheads="1"/>
          </p:cNvSpPr>
          <p:nvPr/>
        </p:nvSpPr>
        <p:spPr bwMode="auto">
          <a:xfrm>
            <a:off x="4435475" y="5892800"/>
            <a:ext cx="4483100" cy="519113"/>
          </a:xfrm>
          <a:prstGeom prst="rect">
            <a:avLst/>
          </a:prstGeom>
          <a:no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lang="zh-CN" altLang="en-US" b="0">
                <a:solidFill>
                  <a:schemeClr val="hlink"/>
                </a:solidFill>
                <a:ea typeface="微软雅黑" panose="020B0503020204020204" pitchFamily="34" charset="-122"/>
                <a:sym typeface="+mn-lt"/>
              </a:rPr>
              <a:t>中序遍历序列：</a:t>
            </a:r>
            <a:r>
              <a:rPr lang="en-US" altLang="zh-CN" b="0">
                <a:solidFill>
                  <a:schemeClr val="hlink"/>
                </a:solidFill>
                <a:ea typeface="微软雅黑" panose="020B0503020204020204" pitchFamily="34" charset="-122"/>
                <a:sym typeface="+mn-lt"/>
              </a:rPr>
              <a:t>B  D  A  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0351"/>
                                        </p:tgtEl>
                                        <p:attrNameLst>
                                          <p:attrName>style.visibility</p:attrName>
                                        </p:attrNameLst>
                                      </p:cBhvr>
                                      <p:to>
                                        <p:strVal val="visible"/>
                                      </p:to>
                                    </p:set>
                                    <p:animEffect transition="in" filter="dissolve">
                                      <p:cBhvr>
                                        <p:cTn id="7" dur="500"/>
                                        <p:tgtEl>
                                          <p:spTgt spid="9103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ppt_x</p:attrName>
                                        </p:attrNameLst>
                                      </p:cBhvr>
                                      <p:tavLst>
                                        <p:tav tm="0">
                                          <p:val>
                                            <p:strVal val="#ppt_x"/>
                                          </p:val>
                                        </p:tav>
                                        <p:tav tm="100000">
                                          <p:val>
                                            <p:strVal val="#ppt_x"/>
                                          </p:val>
                                        </p:tav>
                                      </p:tavLst>
                                    </p:anim>
                                    <p:anim calcmode="lin" valueType="num">
                                      <p:cBhvr>
                                        <p:cTn id="13" dur="500" fill="hold"/>
                                        <p:tgtEl>
                                          <p:spTgt spid="4"/>
                                        </p:tgtEl>
                                        <p:attrNameLst>
                                          <p:attrName>ppt_y</p:attrName>
                                        </p:attrNameLst>
                                      </p:cBhvr>
                                      <p:tavLst>
                                        <p:tav tm="0">
                                          <p:val>
                                            <p:strVal val="#ppt_y-#ppt_h/2"/>
                                          </p:val>
                                        </p:tav>
                                        <p:tav tm="100000">
                                          <p:val>
                                            <p:strVal val="#ppt_y"/>
                                          </p:val>
                                        </p:tav>
                                      </p:tavLst>
                                    </p:anim>
                                    <p:anim calcmode="lin" valueType="num">
                                      <p:cBhvr>
                                        <p:cTn id="14" dur="500" fill="hold"/>
                                        <p:tgtEl>
                                          <p:spTgt spid="4"/>
                                        </p:tgtEl>
                                        <p:attrNameLst>
                                          <p:attrName>ppt_w</p:attrName>
                                        </p:attrNameLst>
                                      </p:cBhvr>
                                      <p:tavLst>
                                        <p:tav tm="0">
                                          <p:val>
                                            <p:strVal val="#ppt_w"/>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ppt_x</p:attrName>
                                        </p:attrNameLst>
                                      </p:cBhvr>
                                      <p:tavLst>
                                        <p:tav tm="0">
                                          <p:val>
                                            <p:strVal val="#ppt_x"/>
                                          </p:val>
                                        </p:tav>
                                        <p:tav tm="100000">
                                          <p:val>
                                            <p:strVal val="#ppt_x"/>
                                          </p:val>
                                        </p:tav>
                                      </p:tavLst>
                                    </p:anim>
                                    <p:anim calcmode="lin" valueType="num">
                                      <p:cBhvr>
                                        <p:cTn id="21" dur="500" fill="hold"/>
                                        <p:tgtEl>
                                          <p:spTgt spid="8"/>
                                        </p:tgtEl>
                                        <p:attrNameLst>
                                          <p:attrName>ppt_y</p:attrName>
                                        </p:attrNameLst>
                                      </p:cBhvr>
                                      <p:tavLst>
                                        <p:tav tm="0">
                                          <p:val>
                                            <p:strVal val="#ppt_y-#ppt_h/2"/>
                                          </p:val>
                                        </p:tav>
                                        <p:tav tm="100000">
                                          <p:val>
                                            <p:strVal val="#ppt_y"/>
                                          </p:val>
                                        </p:tav>
                                      </p:tavLst>
                                    </p:anim>
                                    <p:anim calcmode="lin" valueType="num">
                                      <p:cBhvr>
                                        <p:cTn id="22" dur="500" fill="hold"/>
                                        <p:tgtEl>
                                          <p:spTgt spid="8"/>
                                        </p:tgtEl>
                                        <p:attrNameLst>
                                          <p:attrName>ppt_w</p:attrName>
                                        </p:attrNameLst>
                                      </p:cBhvr>
                                      <p:tavLst>
                                        <p:tav tm="0">
                                          <p:val>
                                            <p:strVal val="#ppt_w"/>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ppt_x</p:attrName>
                                        </p:attrNameLst>
                                      </p:cBhvr>
                                      <p:tavLst>
                                        <p:tav tm="0">
                                          <p:val>
                                            <p:strVal val="#ppt_x"/>
                                          </p:val>
                                        </p:tav>
                                        <p:tav tm="100000">
                                          <p:val>
                                            <p:strVal val="#ppt_x"/>
                                          </p:val>
                                        </p:tav>
                                      </p:tavLst>
                                    </p:anim>
                                    <p:anim calcmode="lin" valueType="num">
                                      <p:cBhvr>
                                        <p:cTn id="29" dur="500" fill="hold"/>
                                        <p:tgtEl>
                                          <p:spTgt spid="3"/>
                                        </p:tgtEl>
                                        <p:attrNameLst>
                                          <p:attrName>ppt_y</p:attrName>
                                        </p:attrNameLst>
                                      </p:cBhvr>
                                      <p:tavLst>
                                        <p:tav tm="0">
                                          <p:val>
                                            <p:strVal val="#ppt_y-#ppt_h/2"/>
                                          </p:val>
                                        </p:tav>
                                        <p:tav tm="100000">
                                          <p:val>
                                            <p:strVal val="#ppt_y"/>
                                          </p:val>
                                        </p:tav>
                                      </p:tavLst>
                                    </p:anim>
                                    <p:anim calcmode="lin" valueType="num">
                                      <p:cBhvr>
                                        <p:cTn id="30" dur="500" fill="hold"/>
                                        <p:tgtEl>
                                          <p:spTgt spid="3"/>
                                        </p:tgtEl>
                                        <p:attrNameLst>
                                          <p:attrName>ppt_w</p:attrName>
                                        </p:attrNameLst>
                                      </p:cBhvr>
                                      <p:tavLst>
                                        <p:tav tm="0">
                                          <p:val>
                                            <p:strVal val="#ppt_w"/>
                                          </p:val>
                                        </p:tav>
                                        <p:tav tm="100000">
                                          <p:val>
                                            <p:strVal val="#ppt_w"/>
                                          </p:val>
                                        </p:tav>
                                      </p:tavLst>
                                    </p:anim>
                                    <p:anim calcmode="lin" valueType="num">
                                      <p:cBhvr>
                                        <p:cTn id="31"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ppt_x</p:attrName>
                                        </p:attrNameLst>
                                      </p:cBhvr>
                                      <p:tavLst>
                                        <p:tav tm="0">
                                          <p:val>
                                            <p:strVal val="#ppt_x"/>
                                          </p:val>
                                        </p:tav>
                                        <p:tav tm="100000">
                                          <p:val>
                                            <p:strVal val="#ppt_x"/>
                                          </p:val>
                                        </p:tav>
                                      </p:tavLst>
                                    </p:anim>
                                    <p:anim calcmode="lin" valueType="num">
                                      <p:cBhvr>
                                        <p:cTn id="37" dur="500" fill="hold"/>
                                        <p:tgtEl>
                                          <p:spTgt spid="6"/>
                                        </p:tgtEl>
                                        <p:attrNameLst>
                                          <p:attrName>ppt_y</p:attrName>
                                        </p:attrNameLst>
                                      </p:cBhvr>
                                      <p:tavLst>
                                        <p:tav tm="0">
                                          <p:val>
                                            <p:strVal val="#ppt_y-#ppt_h/2"/>
                                          </p:val>
                                        </p:tav>
                                        <p:tav tm="100000">
                                          <p:val>
                                            <p:strVal val="#ppt_y"/>
                                          </p:val>
                                        </p:tav>
                                      </p:tavLst>
                                    </p:anim>
                                    <p:anim calcmode="lin" valueType="num">
                                      <p:cBhvr>
                                        <p:cTn id="38" dur="500" fill="hold"/>
                                        <p:tgtEl>
                                          <p:spTgt spid="6"/>
                                        </p:tgtEl>
                                        <p:attrNameLst>
                                          <p:attrName>ppt_w</p:attrName>
                                        </p:attrNameLst>
                                      </p:cBhvr>
                                      <p:tavLst>
                                        <p:tav tm="0">
                                          <p:val>
                                            <p:strVal val="#ppt_w"/>
                                          </p:val>
                                        </p:tav>
                                        <p:tav tm="100000">
                                          <p:val>
                                            <p:strVal val="#ppt_w"/>
                                          </p:val>
                                        </p:tav>
                                      </p:tavLst>
                                    </p:anim>
                                    <p:anim calcmode="lin" valueType="num">
                                      <p:cBhvr>
                                        <p:cTn id="39"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1"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ppt_x</p:attrName>
                                        </p:attrNameLst>
                                      </p:cBhvr>
                                      <p:tavLst>
                                        <p:tav tm="0">
                                          <p:val>
                                            <p:strVal val="#ppt_x"/>
                                          </p:val>
                                        </p:tav>
                                        <p:tav tm="100000">
                                          <p:val>
                                            <p:strVal val="#ppt_x"/>
                                          </p:val>
                                        </p:tav>
                                      </p:tavLst>
                                    </p:anim>
                                    <p:anim calcmode="lin" valueType="num">
                                      <p:cBhvr>
                                        <p:cTn id="45" dur="500" fill="hold"/>
                                        <p:tgtEl>
                                          <p:spTgt spid="11"/>
                                        </p:tgtEl>
                                        <p:attrNameLst>
                                          <p:attrName>ppt_y</p:attrName>
                                        </p:attrNameLst>
                                      </p:cBhvr>
                                      <p:tavLst>
                                        <p:tav tm="0">
                                          <p:val>
                                            <p:strVal val="#ppt_y-#ppt_h/2"/>
                                          </p:val>
                                        </p:tav>
                                        <p:tav tm="100000">
                                          <p:val>
                                            <p:strVal val="#ppt_y"/>
                                          </p:val>
                                        </p:tav>
                                      </p:tavLst>
                                    </p:anim>
                                    <p:anim calcmode="lin" valueType="num">
                                      <p:cBhvr>
                                        <p:cTn id="46" dur="500" fill="hold"/>
                                        <p:tgtEl>
                                          <p:spTgt spid="11"/>
                                        </p:tgtEl>
                                        <p:attrNameLst>
                                          <p:attrName>ppt_w</p:attrName>
                                        </p:attrNameLst>
                                      </p:cBhvr>
                                      <p:tavLst>
                                        <p:tav tm="0">
                                          <p:val>
                                            <p:strVal val="#ppt_w"/>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1"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ppt_x</p:attrName>
                                        </p:attrNameLst>
                                      </p:cBhvr>
                                      <p:tavLst>
                                        <p:tav tm="0">
                                          <p:val>
                                            <p:strVal val="#ppt_x"/>
                                          </p:val>
                                        </p:tav>
                                        <p:tav tm="100000">
                                          <p:val>
                                            <p:strVal val="#ppt_x"/>
                                          </p:val>
                                        </p:tav>
                                      </p:tavLst>
                                    </p:anim>
                                    <p:anim calcmode="lin" valueType="num">
                                      <p:cBhvr>
                                        <p:cTn id="53" dur="500" fill="hold"/>
                                        <p:tgtEl>
                                          <p:spTgt spid="12"/>
                                        </p:tgtEl>
                                        <p:attrNameLst>
                                          <p:attrName>ppt_y</p:attrName>
                                        </p:attrNameLst>
                                      </p:cBhvr>
                                      <p:tavLst>
                                        <p:tav tm="0">
                                          <p:val>
                                            <p:strVal val="#ppt_y-#ppt_h/2"/>
                                          </p:val>
                                        </p:tav>
                                        <p:tav tm="100000">
                                          <p:val>
                                            <p:strVal val="#ppt_y"/>
                                          </p:val>
                                        </p:tav>
                                      </p:tavLst>
                                    </p:anim>
                                    <p:anim calcmode="lin" valueType="num">
                                      <p:cBhvr>
                                        <p:cTn id="54" dur="500" fill="hold"/>
                                        <p:tgtEl>
                                          <p:spTgt spid="12"/>
                                        </p:tgtEl>
                                        <p:attrNameLst>
                                          <p:attrName>ppt_w</p:attrName>
                                        </p:attrNameLst>
                                      </p:cBhvr>
                                      <p:tavLst>
                                        <p:tav tm="0">
                                          <p:val>
                                            <p:strVal val="#ppt_w"/>
                                          </p:val>
                                        </p:tav>
                                        <p:tav tm="100000">
                                          <p:val>
                                            <p:strVal val="#ppt_w"/>
                                          </p:val>
                                        </p:tav>
                                      </p:tavLst>
                                    </p:anim>
                                    <p:anim calcmode="lin" valueType="num">
                                      <p:cBhvr>
                                        <p:cTn id="55"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7" presetClass="entr" presetSubtype="1"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p:cTn id="60" dur="500" fill="hold"/>
                                        <p:tgtEl>
                                          <p:spTgt spid="10"/>
                                        </p:tgtEl>
                                        <p:attrNameLst>
                                          <p:attrName>ppt_x</p:attrName>
                                        </p:attrNameLst>
                                      </p:cBhvr>
                                      <p:tavLst>
                                        <p:tav tm="0">
                                          <p:val>
                                            <p:strVal val="#ppt_x"/>
                                          </p:val>
                                        </p:tav>
                                        <p:tav tm="100000">
                                          <p:val>
                                            <p:strVal val="#ppt_x"/>
                                          </p:val>
                                        </p:tav>
                                      </p:tavLst>
                                    </p:anim>
                                    <p:anim calcmode="lin" valueType="num">
                                      <p:cBhvr>
                                        <p:cTn id="61" dur="500" fill="hold"/>
                                        <p:tgtEl>
                                          <p:spTgt spid="10"/>
                                        </p:tgtEl>
                                        <p:attrNameLst>
                                          <p:attrName>ppt_y</p:attrName>
                                        </p:attrNameLst>
                                      </p:cBhvr>
                                      <p:tavLst>
                                        <p:tav tm="0">
                                          <p:val>
                                            <p:strVal val="#ppt_y-#ppt_h/2"/>
                                          </p:val>
                                        </p:tav>
                                        <p:tav tm="100000">
                                          <p:val>
                                            <p:strVal val="#ppt_y"/>
                                          </p:val>
                                        </p:tav>
                                      </p:tavLst>
                                    </p:anim>
                                    <p:anim calcmode="lin" valueType="num">
                                      <p:cBhvr>
                                        <p:cTn id="62" dur="500" fill="hold"/>
                                        <p:tgtEl>
                                          <p:spTgt spid="10"/>
                                        </p:tgtEl>
                                        <p:attrNameLst>
                                          <p:attrName>ppt_w</p:attrName>
                                        </p:attrNameLst>
                                      </p:cBhvr>
                                      <p:tavLst>
                                        <p:tav tm="0">
                                          <p:val>
                                            <p:strVal val="#ppt_w"/>
                                          </p:val>
                                        </p:tav>
                                        <p:tav tm="100000">
                                          <p:val>
                                            <p:strVal val="#ppt_w"/>
                                          </p:val>
                                        </p:tav>
                                      </p:tavLst>
                                    </p:anim>
                                    <p:anim calcmode="lin" valueType="num">
                                      <p:cBhvr>
                                        <p:cTn id="63"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7" presetClass="entr" presetSubtype="1"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500" fill="hold"/>
                                        <p:tgtEl>
                                          <p:spTgt spid="9"/>
                                        </p:tgtEl>
                                        <p:attrNameLst>
                                          <p:attrName>ppt_x</p:attrName>
                                        </p:attrNameLst>
                                      </p:cBhvr>
                                      <p:tavLst>
                                        <p:tav tm="0">
                                          <p:val>
                                            <p:strVal val="#ppt_x"/>
                                          </p:val>
                                        </p:tav>
                                        <p:tav tm="100000">
                                          <p:val>
                                            <p:strVal val="#ppt_x"/>
                                          </p:val>
                                        </p:tav>
                                      </p:tavLst>
                                    </p:anim>
                                    <p:anim calcmode="lin" valueType="num">
                                      <p:cBhvr>
                                        <p:cTn id="69" dur="500" fill="hold"/>
                                        <p:tgtEl>
                                          <p:spTgt spid="9"/>
                                        </p:tgtEl>
                                        <p:attrNameLst>
                                          <p:attrName>ppt_y</p:attrName>
                                        </p:attrNameLst>
                                      </p:cBhvr>
                                      <p:tavLst>
                                        <p:tav tm="0">
                                          <p:val>
                                            <p:strVal val="#ppt_y-#ppt_h/2"/>
                                          </p:val>
                                        </p:tav>
                                        <p:tav tm="100000">
                                          <p:val>
                                            <p:strVal val="#ppt_y"/>
                                          </p:val>
                                        </p:tav>
                                      </p:tavLst>
                                    </p:anim>
                                    <p:anim calcmode="lin" valueType="num">
                                      <p:cBhvr>
                                        <p:cTn id="70" dur="500" fill="hold"/>
                                        <p:tgtEl>
                                          <p:spTgt spid="9"/>
                                        </p:tgtEl>
                                        <p:attrNameLst>
                                          <p:attrName>ppt_w</p:attrName>
                                        </p:attrNameLst>
                                      </p:cBhvr>
                                      <p:tavLst>
                                        <p:tav tm="0">
                                          <p:val>
                                            <p:strVal val="#ppt_w"/>
                                          </p:val>
                                        </p:tav>
                                        <p:tav tm="100000">
                                          <p:val>
                                            <p:strVal val="#ppt_w"/>
                                          </p:val>
                                        </p:tav>
                                      </p:tavLst>
                                    </p:anim>
                                    <p:anim calcmode="lin" valueType="num">
                                      <p:cBhvr>
                                        <p:cTn id="71"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4" presetClass="entr" presetSubtype="32" fill="hold" nodeType="click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box(out)">
                                      <p:cBhvr>
                                        <p:cTn id="76" dur="500"/>
                                        <p:tgtEl>
                                          <p:spTgt spid="16"/>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7" presetClass="entr" presetSubtype="1" fill="hold" nodeType="click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500" fill="hold"/>
                                        <p:tgtEl>
                                          <p:spTgt spid="14"/>
                                        </p:tgtEl>
                                        <p:attrNameLst>
                                          <p:attrName>ppt_x</p:attrName>
                                        </p:attrNameLst>
                                      </p:cBhvr>
                                      <p:tavLst>
                                        <p:tav tm="0">
                                          <p:val>
                                            <p:strVal val="#ppt_x"/>
                                          </p:val>
                                        </p:tav>
                                        <p:tav tm="100000">
                                          <p:val>
                                            <p:strVal val="#ppt_x"/>
                                          </p:val>
                                        </p:tav>
                                      </p:tavLst>
                                    </p:anim>
                                    <p:anim calcmode="lin" valueType="num">
                                      <p:cBhvr>
                                        <p:cTn id="82" dur="500" fill="hold"/>
                                        <p:tgtEl>
                                          <p:spTgt spid="14"/>
                                        </p:tgtEl>
                                        <p:attrNameLst>
                                          <p:attrName>ppt_y</p:attrName>
                                        </p:attrNameLst>
                                      </p:cBhvr>
                                      <p:tavLst>
                                        <p:tav tm="0">
                                          <p:val>
                                            <p:strVal val="#ppt_y-#ppt_h/2"/>
                                          </p:val>
                                        </p:tav>
                                        <p:tav tm="100000">
                                          <p:val>
                                            <p:strVal val="#ppt_y"/>
                                          </p:val>
                                        </p:tav>
                                      </p:tavLst>
                                    </p:anim>
                                    <p:anim calcmode="lin" valueType="num">
                                      <p:cBhvr>
                                        <p:cTn id="83" dur="500" fill="hold"/>
                                        <p:tgtEl>
                                          <p:spTgt spid="14"/>
                                        </p:tgtEl>
                                        <p:attrNameLst>
                                          <p:attrName>ppt_w</p:attrName>
                                        </p:attrNameLst>
                                      </p:cBhvr>
                                      <p:tavLst>
                                        <p:tav tm="0">
                                          <p:val>
                                            <p:strVal val="#ppt_w"/>
                                          </p:val>
                                        </p:tav>
                                        <p:tav tm="100000">
                                          <p:val>
                                            <p:strVal val="#ppt_w"/>
                                          </p:val>
                                        </p:tav>
                                      </p:tavLst>
                                    </p:anim>
                                    <p:anim calcmode="lin" valueType="num">
                                      <p:cBhvr>
                                        <p:cTn id="84"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1" fill="hold" nodeType="clickEffect">
                                  <p:stCondLst>
                                    <p:cond delay="0"/>
                                  </p:stCondLst>
                                  <p:childTnLst>
                                    <p:set>
                                      <p:cBhvr>
                                        <p:cTn id="88" dur="1" fill="hold">
                                          <p:stCondLst>
                                            <p:cond delay="0"/>
                                          </p:stCondLst>
                                        </p:cTn>
                                        <p:tgtEl>
                                          <p:spTgt spid="15"/>
                                        </p:tgtEl>
                                        <p:attrNameLst>
                                          <p:attrName>style.visibility</p:attrName>
                                        </p:attrNameLst>
                                      </p:cBhvr>
                                      <p:to>
                                        <p:strVal val="visible"/>
                                      </p:to>
                                    </p:set>
                                    <p:anim calcmode="lin" valueType="num">
                                      <p:cBhvr>
                                        <p:cTn id="89" dur="500" fill="hold"/>
                                        <p:tgtEl>
                                          <p:spTgt spid="15"/>
                                        </p:tgtEl>
                                        <p:attrNameLst>
                                          <p:attrName>ppt_x</p:attrName>
                                        </p:attrNameLst>
                                      </p:cBhvr>
                                      <p:tavLst>
                                        <p:tav tm="0">
                                          <p:val>
                                            <p:strVal val="#ppt_x"/>
                                          </p:val>
                                        </p:tav>
                                        <p:tav tm="100000">
                                          <p:val>
                                            <p:strVal val="#ppt_x"/>
                                          </p:val>
                                        </p:tav>
                                      </p:tavLst>
                                    </p:anim>
                                    <p:anim calcmode="lin" valueType="num">
                                      <p:cBhvr>
                                        <p:cTn id="90" dur="500" fill="hold"/>
                                        <p:tgtEl>
                                          <p:spTgt spid="15"/>
                                        </p:tgtEl>
                                        <p:attrNameLst>
                                          <p:attrName>ppt_y</p:attrName>
                                        </p:attrNameLst>
                                      </p:cBhvr>
                                      <p:tavLst>
                                        <p:tav tm="0">
                                          <p:val>
                                            <p:strVal val="#ppt_y-#ppt_h/2"/>
                                          </p:val>
                                        </p:tav>
                                        <p:tav tm="100000">
                                          <p:val>
                                            <p:strVal val="#ppt_y"/>
                                          </p:val>
                                        </p:tav>
                                      </p:tavLst>
                                    </p:anim>
                                    <p:anim calcmode="lin" valueType="num">
                                      <p:cBhvr>
                                        <p:cTn id="91" dur="500" fill="hold"/>
                                        <p:tgtEl>
                                          <p:spTgt spid="15"/>
                                        </p:tgtEl>
                                        <p:attrNameLst>
                                          <p:attrName>ppt_w</p:attrName>
                                        </p:attrNameLst>
                                      </p:cBhvr>
                                      <p:tavLst>
                                        <p:tav tm="0">
                                          <p:val>
                                            <p:strVal val="#ppt_w"/>
                                          </p:val>
                                        </p:tav>
                                        <p:tav tm="100000">
                                          <p:val>
                                            <p:strVal val="#ppt_w"/>
                                          </p:val>
                                        </p:tav>
                                      </p:tavLst>
                                    </p:anim>
                                    <p:anim calcmode="lin" valueType="num">
                                      <p:cBhvr>
                                        <p:cTn id="92"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17" presetClass="entr" presetSubtype="1" fill="hold" nodeType="clickEffect">
                                  <p:stCondLst>
                                    <p:cond delay="0"/>
                                  </p:stCondLst>
                                  <p:childTnLst>
                                    <p:set>
                                      <p:cBhvr>
                                        <p:cTn id="96" dur="1" fill="hold">
                                          <p:stCondLst>
                                            <p:cond delay="0"/>
                                          </p:stCondLst>
                                        </p:cTn>
                                        <p:tgtEl>
                                          <p:spTgt spid="13"/>
                                        </p:tgtEl>
                                        <p:attrNameLst>
                                          <p:attrName>style.visibility</p:attrName>
                                        </p:attrNameLst>
                                      </p:cBhvr>
                                      <p:to>
                                        <p:strVal val="visible"/>
                                      </p:to>
                                    </p:set>
                                    <p:anim calcmode="lin" valueType="num">
                                      <p:cBhvr>
                                        <p:cTn id="97" dur="500" fill="hold"/>
                                        <p:tgtEl>
                                          <p:spTgt spid="13"/>
                                        </p:tgtEl>
                                        <p:attrNameLst>
                                          <p:attrName>ppt_x</p:attrName>
                                        </p:attrNameLst>
                                      </p:cBhvr>
                                      <p:tavLst>
                                        <p:tav tm="0">
                                          <p:val>
                                            <p:strVal val="#ppt_x"/>
                                          </p:val>
                                        </p:tav>
                                        <p:tav tm="100000">
                                          <p:val>
                                            <p:strVal val="#ppt_x"/>
                                          </p:val>
                                        </p:tav>
                                      </p:tavLst>
                                    </p:anim>
                                    <p:anim calcmode="lin" valueType="num">
                                      <p:cBhvr>
                                        <p:cTn id="98" dur="500" fill="hold"/>
                                        <p:tgtEl>
                                          <p:spTgt spid="13"/>
                                        </p:tgtEl>
                                        <p:attrNameLst>
                                          <p:attrName>ppt_y</p:attrName>
                                        </p:attrNameLst>
                                      </p:cBhvr>
                                      <p:tavLst>
                                        <p:tav tm="0">
                                          <p:val>
                                            <p:strVal val="#ppt_y-#ppt_h/2"/>
                                          </p:val>
                                        </p:tav>
                                        <p:tav tm="100000">
                                          <p:val>
                                            <p:strVal val="#ppt_y"/>
                                          </p:val>
                                        </p:tav>
                                      </p:tavLst>
                                    </p:anim>
                                    <p:anim calcmode="lin" valueType="num">
                                      <p:cBhvr>
                                        <p:cTn id="99" dur="500" fill="hold"/>
                                        <p:tgtEl>
                                          <p:spTgt spid="13"/>
                                        </p:tgtEl>
                                        <p:attrNameLst>
                                          <p:attrName>ppt_w</p:attrName>
                                        </p:attrNameLst>
                                      </p:cBhvr>
                                      <p:tavLst>
                                        <p:tav tm="0">
                                          <p:val>
                                            <p:strVal val="#ppt_w"/>
                                          </p:val>
                                        </p:tav>
                                        <p:tav tm="100000">
                                          <p:val>
                                            <p:strVal val="#ppt_w"/>
                                          </p:val>
                                        </p:tav>
                                      </p:tavLst>
                                    </p:anim>
                                    <p:anim calcmode="lin" valueType="num">
                                      <p:cBhvr>
                                        <p:cTn id="100"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4" presetClass="entr" presetSubtype="32" fill="hold" grpId="0" nodeType="clickEffect">
                                  <p:stCondLst>
                                    <p:cond delay="0"/>
                                  </p:stCondLst>
                                  <p:childTnLst>
                                    <p:set>
                                      <p:cBhvr>
                                        <p:cTn id="104" dur="1" fill="hold">
                                          <p:stCondLst>
                                            <p:cond delay="0"/>
                                          </p:stCondLst>
                                        </p:cTn>
                                        <p:tgtEl>
                                          <p:spTgt spid="910400">
                                            <p:txEl>
                                              <p:pRg st="0" end="0"/>
                                            </p:txEl>
                                          </p:spTgt>
                                        </p:tgtEl>
                                        <p:attrNameLst>
                                          <p:attrName>style.visibility</p:attrName>
                                        </p:attrNameLst>
                                      </p:cBhvr>
                                      <p:to>
                                        <p:strVal val="visible"/>
                                      </p:to>
                                    </p:set>
                                    <p:animEffect transition="in" filter="box(out)">
                                      <p:cBhvr>
                                        <p:cTn id="105" dur="500"/>
                                        <p:tgtEl>
                                          <p:spTgt spid="9104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51" grpId="0" animBg="1"/>
      <p:bldP spid="910400"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矩形 1">
            <a:extLst>
              <a:ext uri="{FF2B5EF4-FFF2-40B4-BE49-F238E27FC236}">
                <a16:creationId xmlns:a16="http://schemas.microsoft.com/office/drawing/2014/main" id="{4B96AF86-3078-DC4A-8576-C1603B3468E4}"/>
              </a:ext>
            </a:extLst>
          </p:cNvPr>
          <p:cNvSpPr>
            <a:spLocks noChangeArrowheads="1"/>
          </p:cNvSpPr>
          <p:nvPr/>
        </p:nvSpPr>
        <p:spPr bwMode="auto">
          <a:xfrm>
            <a:off x="0" y="1484313"/>
            <a:ext cx="9144000" cy="4392612"/>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59812" name="Rectangle 4">
            <a:extLst>
              <a:ext uri="{FF2B5EF4-FFF2-40B4-BE49-F238E27FC236}">
                <a16:creationId xmlns:a16="http://schemas.microsoft.com/office/drawing/2014/main" id="{C56238E6-F70C-4D5D-8F29-14A2C3A20D2A}"/>
              </a:ext>
            </a:extLst>
          </p:cNvPr>
          <p:cNvSpPr>
            <a:spLocks noChangeArrowheads="1"/>
          </p:cNvSpPr>
          <p:nvPr/>
        </p:nvSpPr>
        <p:spPr bwMode="auto">
          <a:xfrm>
            <a:off x="585788" y="1592263"/>
            <a:ext cx="8280400"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a:spcBef>
                <a:spcPct val="20000"/>
              </a:spcBef>
              <a:buFont typeface="Arial" panose="020B0604020202020204" pitchFamily="34" charset="0"/>
              <a:buNone/>
            </a:pPr>
            <a:r>
              <a:rPr lang="en-US" altLang="zh-CN" b="0">
                <a:ea typeface="微软雅黑" panose="020B0503020204020204" pitchFamily="34" charset="-122"/>
                <a:sym typeface="+mn-lt"/>
              </a:rPr>
              <a:t>Status InOrderTraverse(BiTree T){</a:t>
            </a:r>
          </a:p>
          <a:p>
            <a:pPr>
              <a:spcBef>
                <a:spcPct val="20000"/>
              </a:spcBef>
              <a:buFont typeface="Arial" panose="020B0604020202020204" pitchFamily="34" charset="0"/>
              <a:buNone/>
            </a:pPr>
            <a:r>
              <a:rPr lang="en-US" altLang="zh-CN" b="0">
                <a:ea typeface="微软雅黑" panose="020B0503020204020204" pitchFamily="34" charset="-122"/>
                <a:sym typeface="+mn-lt"/>
              </a:rPr>
              <a:t>  if(T==NULL) return OK; //</a:t>
            </a:r>
            <a:r>
              <a:rPr lang="zh-CN" altLang="en-US" b="0">
                <a:ea typeface="微软雅黑" panose="020B0503020204020204" pitchFamily="34" charset="-122"/>
                <a:sym typeface="+mn-lt"/>
              </a:rPr>
              <a:t>空二叉树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a:t>
            </a:r>
          </a:p>
          <a:p>
            <a:pPr>
              <a:spcBef>
                <a:spcPct val="20000"/>
              </a:spcBef>
              <a:buFont typeface="Arial" panose="020B0604020202020204" pitchFamily="34" charset="0"/>
              <a:buNone/>
            </a:pPr>
            <a:r>
              <a:rPr lang="en-US" altLang="zh-CN" b="0">
                <a:solidFill>
                  <a:srgbClr val="FF3300"/>
                </a:solidFill>
                <a:ea typeface="微软雅黑" panose="020B0503020204020204" pitchFamily="34" charset="-122"/>
                <a:sym typeface="+mn-lt"/>
              </a:rPr>
              <a:t>     InOrderTraverse(T-&gt;lchild);</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递归遍历左子树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cout&lt;&lt;T-&gt;data; //</a:t>
            </a:r>
            <a:r>
              <a:rPr lang="zh-CN" altLang="en-US" b="0">
                <a:ea typeface="微软雅黑" panose="020B0503020204020204" pitchFamily="34" charset="-122"/>
                <a:sym typeface="+mn-lt"/>
              </a:rPr>
              <a:t>访问根结点</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solidFill>
                  <a:srgbClr val="FF3300"/>
                </a:solidFill>
                <a:ea typeface="微软雅黑" panose="020B0503020204020204" pitchFamily="34" charset="-122"/>
                <a:sym typeface="+mn-lt"/>
              </a:rPr>
              <a:t>InOrderTraverse(T-&gt;rchild);</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递归遍历右子树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 </a:t>
            </a:r>
          </a:p>
        </p:txBody>
      </p:sp>
      <p:sp>
        <p:nvSpPr>
          <p:cNvPr id="759813" name="Rectangle 5">
            <a:extLst>
              <a:ext uri="{FF2B5EF4-FFF2-40B4-BE49-F238E27FC236}">
                <a16:creationId xmlns:a16="http://schemas.microsoft.com/office/drawing/2014/main" id="{62456BA8-3B74-41A9-B7EF-B4C03FF52536}"/>
              </a:ext>
            </a:extLst>
          </p:cNvPr>
          <p:cNvSpPr>
            <a:spLocks noChangeArrowheads="1"/>
          </p:cNvSpPr>
          <p:nvPr/>
        </p:nvSpPr>
        <p:spPr bwMode="auto">
          <a:xfrm>
            <a:off x="781050" y="176213"/>
            <a:ext cx="3811588"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中序遍历算法</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9812"/>
                                        </p:tgtEl>
                                        <p:attrNameLst>
                                          <p:attrName>style.visibility</p:attrName>
                                        </p:attrNameLst>
                                      </p:cBhvr>
                                      <p:to>
                                        <p:strVal val="visible"/>
                                      </p:to>
                                    </p:set>
                                    <p:animEffect transition="in" filter="wipe(up)">
                                      <p:cBhvr>
                                        <p:cTn id="7" dur="500"/>
                                        <p:tgtEl>
                                          <p:spTgt spid="759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4" name="Rectangle 4">
            <a:extLst>
              <a:ext uri="{FF2B5EF4-FFF2-40B4-BE49-F238E27FC236}">
                <a16:creationId xmlns:a16="http://schemas.microsoft.com/office/drawing/2014/main" id="{72B25422-5484-4CE4-9461-5D38D7183FBE}"/>
              </a:ext>
            </a:extLst>
          </p:cNvPr>
          <p:cNvSpPr>
            <a:spLocks noChangeArrowheads="1"/>
          </p:cNvSpPr>
          <p:nvPr/>
        </p:nvSpPr>
        <p:spPr bwMode="auto">
          <a:xfrm>
            <a:off x="876300" y="190500"/>
            <a:ext cx="58848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遍历的算法实现－后序遍历</a:t>
            </a:r>
          </a:p>
        </p:txBody>
      </p:sp>
      <p:sp>
        <p:nvSpPr>
          <p:cNvPr id="57347" name="Rectangle 5">
            <a:extLst>
              <a:ext uri="{FF2B5EF4-FFF2-40B4-BE49-F238E27FC236}">
                <a16:creationId xmlns:a16="http://schemas.microsoft.com/office/drawing/2014/main" id="{BACFE4F3-3141-4E95-AD1F-2DB0E8F0FE61}"/>
              </a:ext>
            </a:extLst>
          </p:cNvPr>
          <p:cNvSpPr>
            <a:spLocks noChangeArrowheads="1"/>
          </p:cNvSpPr>
          <p:nvPr/>
        </p:nvSpPr>
        <p:spPr bwMode="auto">
          <a:xfrm>
            <a:off x="265113" y="1114425"/>
            <a:ext cx="3840162" cy="25654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30000"/>
              </a:lnSpc>
              <a:spcBef>
                <a:spcPct val="20000"/>
              </a:spcBef>
              <a:buFont typeface="Arial" panose="020B0604020202020204" pitchFamily="34" charset="0"/>
              <a:buNone/>
            </a:pPr>
            <a:r>
              <a:rPr lang="zh-CN" altLang="en-US" sz="2400" b="0">
                <a:ea typeface="微软雅黑" panose="020B0503020204020204" pitchFamily="34" charset="-122"/>
                <a:sym typeface="+mn-lt"/>
              </a:rPr>
              <a:t>若二叉树为空，则空操作</a:t>
            </a:r>
          </a:p>
          <a:p>
            <a:pPr>
              <a:lnSpc>
                <a:spcPct val="130000"/>
              </a:lnSpc>
              <a:spcBef>
                <a:spcPct val="20000"/>
              </a:spcBef>
              <a:buFont typeface="Arial" panose="020B0604020202020204" pitchFamily="34" charset="0"/>
              <a:buNone/>
            </a:pPr>
            <a:r>
              <a:rPr lang="zh-CN" altLang="en-US" sz="2400" b="0">
                <a:ea typeface="微软雅黑" panose="020B0503020204020204" pitchFamily="34" charset="-122"/>
                <a:sym typeface="+mn-lt"/>
              </a:rPr>
              <a:t>否则</a:t>
            </a:r>
            <a:br>
              <a:rPr lang="zh-CN" altLang="en-US" sz="2400" b="0">
                <a:ea typeface="微软雅黑" panose="020B0503020204020204" pitchFamily="34" charset="-122"/>
                <a:sym typeface="+mn-lt"/>
              </a:rPr>
            </a:br>
            <a:r>
              <a:rPr lang="zh-CN" altLang="en-US" sz="2400" b="0">
                <a:ea typeface="微软雅黑" panose="020B0503020204020204" pitchFamily="34" charset="-122"/>
                <a:sym typeface="+mn-lt"/>
              </a:rPr>
              <a:t>后序遍历左子树 </a:t>
            </a:r>
            <a:r>
              <a:rPr lang="en-US" altLang="zh-CN" sz="2400" b="0">
                <a:ea typeface="微软雅黑" panose="020B0503020204020204" pitchFamily="34" charset="-122"/>
                <a:sym typeface="+mn-lt"/>
              </a:rPr>
              <a:t>(L)</a:t>
            </a:r>
            <a:br>
              <a:rPr lang="en-US" altLang="zh-CN" sz="2400" b="0">
                <a:ea typeface="微软雅黑" panose="020B0503020204020204" pitchFamily="34" charset="-122"/>
                <a:sym typeface="+mn-lt"/>
              </a:rPr>
            </a:br>
            <a:r>
              <a:rPr lang="zh-CN" altLang="en-US" sz="2400" b="0">
                <a:ea typeface="微软雅黑" panose="020B0503020204020204" pitchFamily="34" charset="-122"/>
                <a:sym typeface="+mn-lt"/>
              </a:rPr>
              <a:t>后序遍历右子树 </a:t>
            </a:r>
            <a:r>
              <a:rPr lang="en-US" altLang="zh-CN" sz="2400" b="0">
                <a:ea typeface="微软雅黑" panose="020B0503020204020204" pitchFamily="34" charset="-122"/>
                <a:sym typeface="+mn-lt"/>
              </a:rPr>
              <a:t>(R)</a:t>
            </a:r>
            <a:br>
              <a:rPr lang="en-US" altLang="zh-CN" sz="2400" b="0">
                <a:ea typeface="微软雅黑" panose="020B0503020204020204" pitchFamily="34" charset="-122"/>
                <a:sym typeface="+mn-lt"/>
              </a:rPr>
            </a:br>
            <a:r>
              <a:rPr lang="zh-CN" altLang="en-US" sz="2400" b="0">
                <a:ea typeface="微软雅黑" panose="020B0503020204020204" pitchFamily="34" charset="-122"/>
                <a:sym typeface="+mn-lt"/>
              </a:rPr>
              <a:t>访问根结点 </a:t>
            </a:r>
            <a:r>
              <a:rPr lang="en-US" altLang="zh-CN" sz="2400" b="0">
                <a:ea typeface="微软雅黑" panose="020B0503020204020204" pitchFamily="34" charset="-122"/>
                <a:sym typeface="+mn-lt"/>
              </a:rPr>
              <a:t>(D)</a:t>
            </a:r>
          </a:p>
        </p:txBody>
      </p:sp>
      <p:grpSp>
        <p:nvGrpSpPr>
          <p:cNvPr id="60420" name="Group 7">
            <a:extLst>
              <a:ext uri="{FF2B5EF4-FFF2-40B4-BE49-F238E27FC236}">
                <a16:creationId xmlns:a16="http://schemas.microsoft.com/office/drawing/2014/main" id="{8BB13477-FD99-A74D-8855-57013638C996}"/>
              </a:ext>
            </a:extLst>
          </p:cNvPr>
          <p:cNvGrpSpPr>
            <a:grpSpLocks/>
          </p:cNvGrpSpPr>
          <p:nvPr/>
        </p:nvGrpSpPr>
        <p:grpSpPr bwMode="auto">
          <a:xfrm>
            <a:off x="687388" y="4256088"/>
            <a:ext cx="3060700" cy="2362200"/>
            <a:chOff x="492" y="384"/>
            <a:chExt cx="1928" cy="1488"/>
          </a:xfrm>
        </p:grpSpPr>
        <p:sp>
          <p:nvSpPr>
            <p:cNvPr id="57349" name="Oval 8">
              <a:extLst>
                <a:ext uri="{FF2B5EF4-FFF2-40B4-BE49-F238E27FC236}">
                  <a16:creationId xmlns:a16="http://schemas.microsoft.com/office/drawing/2014/main" id="{A110FFBD-3046-4DAB-A4C5-C68EB77850AD}"/>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sp>
          <p:nvSpPr>
            <p:cNvPr id="57350" name="Oval 9">
              <a:extLst>
                <a:ext uri="{FF2B5EF4-FFF2-40B4-BE49-F238E27FC236}">
                  <a16:creationId xmlns:a16="http://schemas.microsoft.com/office/drawing/2014/main" id="{70902115-2477-49AE-82FB-B630FF77E26E}"/>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57351" name="Oval 10">
              <a:extLst>
                <a:ext uri="{FF2B5EF4-FFF2-40B4-BE49-F238E27FC236}">
                  <a16:creationId xmlns:a16="http://schemas.microsoft.com/office/drawing/2014/main" id="{1A35B4ED-2FC3-4B0E-A088-97D1AF712EF5}"/>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sp>
          <p:nvSpPr>
            <p:cNvPr id="57352" name="Oval 11">
              <a:extLst>
                <a:ext uri="{FF2B5EF4-FFF2-40B4-BE49-F238E27FC236}">
                  <a16:creationId xmlns:a16="http://schemas.microsoft.com/office/drawing/2014/main" id="{19A44CE7-21AC-4043-9C03-88B68F08F64C}"/>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sp>
          <p:nvSpPr>
            <p:cNvPr id="57353" name="Line 12">
              <a:extLst>
                <a:ext uri="{FF2B5EF4-FFF2-40B4-BE49-F238E27FC236}">
                  <a16:creationId xmlns:a16="http://schemas.microsoft.com/office/drawing/2014/main" id="{1AC92A52-39C5-40FC-B09A-7A74F7AFBB19}"/>
                </a:ext>
              </a:extLst>
            </p:cNvPr>
            <p:cNvSpPr>
              <a:spLocks noChangeShapeType="1"/>
            </p:cNvSpPr>
            <p:nvPr/>
          </p:nvSpPr>
          <p:spPr bwMode="auto">
            <a:xfrm flipH="1">
              <a:off x="780" y="720"/>
              <a:ext cx="48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54" name="Line 13">
              <a:extLst>
                <a:ext uri="{FF2B5EF4-FFF2-40B4-BE49-F238E27FC236}">
                  <a16:creationId xmlns:a16="http://schemas.microsoft.com/office/drawing/2014/main" id="{F57F643B-FD52-4441-9460-BC7448151C4E}"/>
                </a:ext>
              </a:extLst>
            </p:cNvPr>
            <p:cNvSpPr>
              <a:spLocks noChangeShapeType="1"/>
            </p:cNvSpPr>
            <p:nvPr/>
          </p:nvSpPr>
          <p:spPr bwMode="auto">
            <a:xfrm>
              <a:off x="1548" y="720"/>
              <a:ext cx="576" cy="38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55" name="Line 14">
              <a:extLst>
                <a:ext uri="{FF2B5EF4-FFF2-40B4-BE49-F238E27FC236}">
                  <a16:creationId xmlns:a16="http://schemas.microsoft.com/office/drawing/2014/main" id="{710D4E48-799A-4B7E-B691-5067521115A9}"/>
                </a:ext>
              </a:extLst>
            </p:cNvPr>
            <p:cNvSpPr>
              <a:spLocks noChangeShapeType="1"/>
            </p:cNvSpPr>
            <p:nvPr/>
          </p:nvSpPr>
          <p:spPr bwMode="auto">
            <a:xfrm>
              <a:off x="876" y="1392"/>
              <a:ext cx="336" cy="19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1375" name="Rectangle 15">
            <a:extLst>
              <a:ext uri="{FF2B5EF4-FFF2-40B4-BE49-F238E27FC236}">
                <a16:creationId xmlns:a16="http://schemas.microsoft.com/office/drawing/2014/main" id="{8A037787-A580-42DB-A201-71DCAEF65E26}"/>
              </a:ext>
            </a:extLst>
          </p:cNvPr>
          <p:cNvSpPr>
            <a:spLocks noChangeArrowheads="1"/>
          </p:cNvSpPr>
          <p:nvPr/>
        </p:nvSpPr>
        <p:spPr bwMode="auto">
          <a:xfrm>
            <a:off x="5248275" y="1258888"/>
            <a:ext cx="3419475"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CN" sz="2400" dirty="0">
                <a:latin typeface="+mn-lt"/>
                <a:ea typeface="+mn-ea"/>
                <a:cs typeface="+mn-ea"/>
                <a:sym typeface="+mn-lt"/>
              </a:rPr>
              <a:t> </a:t>
            </a:r>
            <a:r>
              <a:rPr lang="en-US" altLang="zh-CN" sz="2400" dirty="0">
                <a:solidFill>
                  <a:srgbClr val="FFC000"/>
                </a:solidFill>
                <a:latin typeface="+mn-lt"/>
                <a:ea typeface="+mn-ea"/>
                <a:cs typeface="+mn-ea"/>
                <a:sym typeface="+mn-lt"/>
              </a:rPr>
              <a:t>L                   R              D</a:t>
            </a:r>
          </a:p>
        </p:txBody>
      </p:sp>
      <p:grpSp>
        <p:nvGrpSpPr>
          <p:cNvPr id="3" name="Group 16">
            <a:extLst>
              <a:ext uri="{FF2B5EF4-FFF2-40B4-BE49-F238E27FC236}">
                <a16:creationId xmlns:a16="http://schemas.microsoft.com/office/drawing/2014/main" id="{937188A1-EC3F-6649-A9B4-601B20126B30}"/>
              </a:ext>
            </a:extLst>
          </p:cNvPr>
          <p:cNvGrpSpPr>
            <a:grpSpLocks/>
          </p:cNvGrpSpPr>
          <p:nvPr/>
        </p:nvGrpSpPr>
        <p:grpSpPr bwMode="auto">
          <a:xfrm>
            <a:off x="4714875" y="1735138"/>
            <a:ext cx="1524000" cy="1447800"/>
            <a:chOff x="3216" y="1248"/>
            <a:chExt cx="960" cy="912"/>
          </a:xfrm>
        </p:grpSpPr>
        <p:sp>
          <p:nvSpPr>
            <p:cNvPr id="57358" name="Line 17">
              <a:extLst>
                <a:ext uri="{FF2B5EF4-FFF2-40B4-BE49-F238E27FC236}">
                  <a16:creationId xmlns:a16="http://schemas.microsoft.com/office/drawing/2014/main" id="{4686EEB0-E057-42F6-A861-FD0A543AB90F}"/>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60464" name="Group 18">
              <a:extLst>
                <a:ext uri="{FF2B5EF4-FFF2-40B4-BE49-F238E27FC236}">
                  <a16:creationId xmlns:a16="http://schemas.microsoft.com/office/drawing/2014/main" id="{D1AEEC6E-54EC-2542-8F51-F47ABA417C80}"/>
                </a:ext>
              </a:extLst>
            </p:cNvPr>
            <p:cNvGrpSpPr>
              <a:grpSpLocks/>
            </p:cNvGrpSpPr>
            <p:nvPr/>
          </p:nvGrpSpPr>
          <p:grpSpPr bwMode="auto">
            <a:xfrm>
              <a:off x="3408" y="1680"/>
              <a:ext cx="576" cy="240"/>
              <a:chOff x="3408" y="1680"/>
              <a:chExt cx="576" cy="240"/>
            </a:xfrm>
          </p:grpSpPr>
          <p:sp>
            <p:nvSpPr>
              <p:cNvPr id="57360" name="Line 19">
                <a:extLst>
                  <a:ext uri="{FF2B5EF4-FFF2-40B4-BE49-F238E27FC236}">
                    <a16:creationId xmlns:a16="http://schemas.microsoft.com/office/drawing/2014/main" id="{FABFEEC2-0DD7-41A0-AA8F-85EDD86C90B8}"/>
                  </a:ext>
                </a:extLst>
              </p:cNvPr>
              <p:cNvSpPr>
                <a:spLocks noChangeShapeType="1"/>
              </p:cNvSpPr>
              <p:nvPr/>
            </p:nvSpPr>
            <p:spPr bwMode="auto">
              <a:xfrm>
                <a:off x="3408"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61" name="Line 20">
                <a:extLst>
                  <a:ext uri="{FF2B5EF4-FFF2-40B4-BE49-F238E27FC236}">
                    <a16:creationId xmlns:a16="http://schemas.microsoft.com/office/drawing/2014/main" id="{84D8A08C-B690-40C0-BB8A-47DB999B642F}"/>
                  </a:ext>
                </a:extLst>
              </p:cNvPr>
              <p:cNvSpPr>
                <a:spLocks noChangeShapeType="1"/>
              </p:cNvSpPr>
              <p:nvPr/>
            </p:nvSpPr>
            <p:spPr bwMode="auto">
              <a:xfrm>
                <a:off x="3408"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62" name="Line 21">
                <a:extLst>
                  <a:ext uri="{FF2B5EF4-FFF2-40B4-BE49-F238E27FC236}">
                    <a16:creationId xmlns:a16="http://schemas.microsoft.com/office/drawing/2014/main" id="{C795EAA4-AE7E-4AB3-83B2-9B0D1B016287}"/>
                  </a:ext>
                </a:extLst>
              </p:cNvPr>
              <p:cNvSpPr>
                <a:spLocks noChangeShapeType="1"/>
              </p:cNvSpPr>
              <p:nvPr/>
            </p:nvSpPr>
            <p:spPr bwMode="auto">
              <a:xfrm>
                <a:off x="3984"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7363" name="Rectangle 22">
              <a:extLst>
                <a:ext uri="{FF2B5EF4-FFF2-40B4-BE49-F238E27FC236}">
                  <a16:creationId xmlns:a16="http://schemas.microsoft.com/office/drawing/2014/main" id="{7AC2793F-47FD-4A3B-8D7C-7D91879DC3B9}"/>
                </a:ext>
              </a:extLst>
            </p:cNvPr>
            <p:cNvSpPr>
              <a:spLocks noChangeArrowheads="1"/>
            </p:cNvSpPr>
            <p:nvPr/>
          </p:nvSpPr>
          <p:spPr bwMode="auto">
            <a:xfrm>
              <a:off x="3216" y="1920"/>
              <a:ext cx="960"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R   D</a:t>
              </a:r>
            </a:p>
          </p:txBody>
        </p:sp>
      </p:grpSp>
      <p:grpSp>
        <p:nvGrpSpPr>
          <p:cNvPr id="5" name="Group 23">
            <a:extLst>
              <a:ext uri="{FF2B5EF4-FFF2-40B4-BE49-F238E27FC236}">
                <a16:creationId xmlns:a16="http://schemas.microsoft.com/office/drawing/2014/main" id="{9D6C4BB7-1A02-8342-9C83-6C0347FE255A}"/>
              </a:ext>
            </a:extLst>
          </p:cNvPr>
          <p:cNvGrpSpPr>
            <a:grpSpLocks/>
          </p:cNvGrpSpPr>
          <p:nvPr/>
        </p:nvGrpSpPr>
        <p:grpSpPr bwMode="auto">
          <a:xfrm>
            <a:off x="4829175" y="3221038"/>
            <a:ext cx="1447800" cy="1428750"/>
            <a:chOff x="2796" y="1752"/>
            <a:chExt cx="912" cy="900"/>
          </a:xfrm>
        </p:grpSpPr>
        <p:grpSp>
          <p:nvGrpSpPr>
            <p:cNvPr id="60457" name="Group 24">
              <a:extLst>
                <a:ext uri="{FF2B5EF4-FFF2-40B4-BE49-F238E27FC236}">
                  <a16:creationId xmlns:a16="http://schemas.microsoft.com/office/drawing/2014/main" id="{88148052-A403-FF48-9267-9980E0CD593A}"/>
                </a:ext>
              </a:extLst>
            </p:cNvPr>
            <p:cNvGrpSpPr>
              <a:grpSpLocks/>
            </p:cNvGrpSpPr>
            <p:nvPr/>
          </p:nvGrpSpPr>
          <p:grpSpPr bwMode="auto">
            <a:xfrm>
              <a:off x="2940" y="2172"/>
              <a:ext cx="576" cy="240"/>
              <a:chOff x="3888" y="2592"/>
              <a:chExt cx="576" cy="240"/>
            </a:xfrm>
          </p:grpSpPr>
          <p:sp>
            <p:nvSpPr>
              <p:cNvPr id="57366" name="Line 25">
                <a:extLst>
                  <a:ext uri="{FF2B5EF4-FFF2-40B4-BE49-F238E27FC236}">
                    <a16:creationId xmlns:a16="http://schemas.microsoft.com/office/drawing/2014/main" id="{600775ED-2C3C-4963-8392-6257013368E7}"/>
                  </a:ext>
                </a:extLst>
              </p:cNvPr>
              <p:cNvSpPr>
                <a:spLocks noChangeShapeType="1"/>
              </p:cNvSpPr>
              <p:nvPr/>
            </p:nvSpPr>
            <p:spPr bwMode="auto">
              <a:xfrm>
                <a:off x="3888" y="2592"/>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67" name="Line 26">
                <a:extLst>
                  <a:ext uri="{FF2B5EF4-FFF2-40B4-BE49-F238E27FC236}">
                    <a16:creationId xmlns:a16="http://schemas.microsoft.com/office/drawing/2014/main" id="{7861AAC0-056A-4768-A118-BD60B230A354}"/>
                  </a:ext>
                </a:extLst>
              </p:cNvPr>
              <p:cNvSpPr>
                <a:spLocks noChangeShapeType="1"/>
              </p:cNvSpPr>
              <p:nvPr/>
            </p:nvSpPr>
            <p:spPr bwMode="auto">
              <a:xfrm>
                <a:off x="3888"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68" name="Line 27">
                <a:extLst>
                  <a:ext uri="{FF2B5EF4-FFF2-40B4-BE49-F238E27FC236}">
                    <a16:creationId xmlns:a16="http://schemas.microsoft.com/office/drawing/2014/main" id="{304B01C5-EDB7-41EE-A9FA-F1597494845D}"/>
                  </a:ext>
                </a:extLst>
              </p:cNvPr>
              <p:cNvSpPr>
                <a:spLocks noChangeShapeType="1"/>
              </p:cNvSpPr>
              <p:nvPr/>
            </p:nvSpPr>
            <p:spPr bwMode="auto">
              <a:xfrm>
                <a:off x="4464"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7369" name="Rectangle 28">
              <a:extLst>
                <a:ext uri="{FF2B5EF4-FFF2-40B4-BE49-F238E27FC236}">
                  <a16:creationId xmlns:a16="http://schemas.microsoft.com/office/drawing/2014/main" id="{41BD557C-621A-438A-BE02-FE9739639516}"/>
                </a:ext>
              </a:extLst>
            </p:cNvPr>
            <p:cNvSpPr>
              <a:spLocks noChangeArrowheads="1"/>
            </p:cNvSpPr>
            <p:nvPr/>
          </p:nvSpPr>
          <p:spPr bwMode="auto">
            <a:xfrm>
              <a:off x="2796" y="2412"/>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R   D</a:t>
              </a:r>
            </a:p>
          </p:txBody>
        </p:sp>
        <p:sp>
          <p:nvSpPr>
            <p:cNvPr id="57370" name="Line 29">
              <a:extLst>
                <a:ext uri="{FF2B5EF4-FFF2-40B4-BE49-F238E27FC236}">
                  <a16:creationId xmlns:a16="http://schemas.microsoft.com/office/drawing/2014/main" id="{F819D6F5-A623-4590-91C0-D14E30ABB3AA}"/>
                </a:ext>
              </a:extLst>
            </p:cNvPr>
            <p:cNvSpPr>
              <a:spLocks noChangeShapeType="1"/>
            </p:cNvSpPr>
            <p:nvPr/>
          </p:nvSpPr>
          <p:spPr bwMode="auto">
            <a:xfrm>
              <a:off x="3204" y="175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 name="Group 30">
            <a:extLst>
              <a:ext uri="{FF2B5EF4-FFF2-40B4-BE49-F238E27FC236}">
                <a16:creationId xmlns:a16="http://schemas.microsoft.com/office/drawing/2014/main" id="{C1184D99-26FC-C14A-BBB5-0067C6C78C15}"/>
              </a:ext>
            </a:extLst>
          </p:cNvPr>
          <p:cNvGrpSpPr>
            <a:grpSpLocks/>
          </p:cNvGrpSpPr>
          <p:nvPr/>
        </p:nvGrpSpPr>
        <p:grpSpPr bwMode="auto">
          <a:xfrm>
            <a:off x="8220075" y="1754188"/>
            <a:ext cx="457200" cy="1066800"/>
            <a:chOff x="3264" y="2160"/>
            <a:chExt cx="288" cy="672"/>
          </a:xfrm>
        </p:grpSpPr>
        <p:sp>
          <p:nvSpPr>
            <p:cNvPr id="57372" name="Oval 31">
              <a:extLst>
                <a:ext uri="{FF2B5EF4-FFF2-40B4-BE49-F238E27FC236}">
                  <a16:creationId xmlns:a16="http://schemas.microsoft.com/office/drawing/2014/main" id="{54998148-A727-436B-876F-5290C7206E62}"/>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sp>
          <p:nvSpPr>
            <p:cNvPr id="57373" name="Line 32">
              <a:extLst>
                <a:ext uri="{FF2B5EF4-FFF2-40B4-BE49-F238E27FC236}">
                  <a16:creationId xmlns:a16="http://schemas.microsoft.com/office/drawing/2014/main" id="{541A05FB-78C8-4B24-9134-C0175504BD2F}"/>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33">
            <a:extLst>
              <a:ext uri="{FF2B5EF4-FFF2-40B4-BE49-F238E27FC236}">
                <a16:creationId xmlns:a16="http://schemas.microsoft.com/office/drawing/2014/main" id="{8F9BF8F9-F0F0-4445-9B31-70A549C6318D}"/>
              </a:ext>
            </a:extLst>
          </p:cNvPr>
          <p:cNvGrpSpPr>
            <a:grpSpLocks/>
          </p:cNvGrpSpPr>
          <p:nvPr/>
        </p:nvGrpSpPr>
        <p:grpSpPr bwMode="auto">
          <a:xfrm>
            <a:off x="5343525" y="4649788"/>
            <a:ext cx="457200" cy="990600"/>
            <a:chOff x="4368" y="3072"/>
            <a:chExt cx="288" cy="624"/>
          </a:xfrm>
        </p:grpSpPr>
        <p:sp>
          <p:nvSpPr>
            <p:cNvPr id="57375" name="Text Box 34">
              <a:extLst>
                <a:ext uri="{FF2B5EF4-FFF2-40B4-BE49-F238E27FC236}">
                  <a16:creationId xmlns:a16="http://schemas.microsoft.com/office/drawing/2014/main" id="{EC355AAE-BD25-411C-B086-75B8C9748BA8}"/>
                </a:ext>
              </a:extLst>
            </p:cNvPr>
            <p:cNvSpPr txBox="1">
              <a:spLocks noChangeArrowheads="1"/>
            </p:cNvSpPr>
            <p:nvPr/>
          </p:nvSpPr>
          <p:spPr bwMode="auto">
            <a:xfrm rot="-5503572">
              <a:off x="4392"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7376" name="Line 35">
              <a:extLst>
                <a:ext uri="{FF2B5EF4-FFF2-40B4-BE49-F238E27FC236}">
                  <a16:creationId xmlns:a16="http://schemas.microsoft.com/office/drawing/2014/main" id="{189EEDAB-447D-4ADE-9378-0A7D68732735}"/>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36">
            <a:extLst>
              <a:ext uri="{FF2B5EF4-FFF2-40B4-BE49-F238E27FC236}">
                <a16:creationId xmlns:a16="http://schemas.microsoft.com/office/drawing/2014/main" id="{0C5F75B2-17EF-8E4F-BE8A-2932E41D69EF}"/>
              </a:ext>
            </a:extLst>
          </p:cNvPr>
          <p:cNvGrpSpPr>
            <a:grpSpLocks/>
          </p:cNvGrpSpPr>
          <p:nvPr/>
        </p:nvGrpSpPr>
        <p:grpSpPr bwMode="auto">
          <a:xfrm>
            <a:off x="4810125" y="4668838"/>
            <a:ext cx="457200" cy="990600"/>
            <a:chOff x="4080" y="3072"/>
            <a:chExt cx="288" cy="624"/>
          </a:xfrm>
        </p:grpSpPr>
        <p:sp>
          <p:nvSpPr>
            <p:cNvPr id="57378" name="Text Box 37">
              <a:extLst>
                <a:ext uri="{FF2B5EF4-FFF2-40B4-BE49-F238E27FC236}">
                  <a16:creationId xmlns:a16="http://schemas.microsoft.com/office/drawing/2014/main" id="{D3152B40-FB24-4206-952D-1EEEA8298D2E}"/>
                </a:ext>
              </a:extLst>
            </p:cNvPr>
            <p:cNvSpPr txBox="1">
              <a:spLocks noChangeArrowheads="1"/>
            </p:cNvSpPr>
            <p:nvPr/>
          </p:nvSpPr>
          <p:spPr bwMode="auto">
            <a:xfrm rot="-5503572">
              <a:off x="4104"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7379" name="Line 38">
              <a:extLst>
                <a:ext uri="{FF2B5EF4-FFF2-40B4-BE49-F238E27FC236}">
                  <a16:creationId xmlns:a16="http://schemas.microsoft.com/office/drawing/2014/main" id="{CB77098E-E706-4124-BA33-949B8C9516DB}"/>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39">
            <a:extLst>
              <a:ext uri="{FF2B5EF4-FFF2-40B4-BE49-F238E27FC236}">
                <a16:creationId xmlns:a16="http://schemas.microsoft.com/office/drawing/2014/main" id="{A0EE4C3F-B82A-ED4F-B8D4-ED7B82C83253}"/>
              </a:ext>
            </a:extLst>
          </p:cNvPr>
          <p:cNvGrpSpPr>
            <a:grpSpLocks/>
          </p:cNvGrpSpPr>
          <p:nvPr/>
        </p:nvGrpSpPr>
        <p:grpSpPr bwMode="auto">
          <a:xfrm>
            <a:off x="5819775" y="4611688"/>
            <a:ext cx="457200" cy="1066800"/>
            <a:chOff x="3792" y="3072"/>
            <a:chExt cx="288" cy="672"/>
          </a:xfrm>
        </p:grpSpPr>
        <p:sp>
          <p:nvSpPr>
            <p:cNvPr id="57381" name="Oval 40">
              <a:extLst>
                <a:ext uri="{FF2B5EF4-FFF2-40B4-BE49-F238E27FC236}">
                  <a16:creationId xmlns:a16="http://schemas.microsoft.com/office/drawing/2014/main" id="{0FC2C7F5-E0B0-4481-8BFF-93C2762B9104}"/>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57382" name="Line 41">
              <a:extLst>
                <a:ext uri="{FF2B5EF4-FFF2-40B4-BE49-F238E27FC236}">
                  <a16:creationId xmlns:a16="http://schemas.microsoft.com/office/drawing/2014/main" id="{2BD9881F-CE7D-4089-BEF4-184039D18E66}"/>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42">
            <a:extLst>
              <a:ext uri="{FF2B5EF4-FFF2-40B4-BE49-F238E27FC236}">
                <a16:creationId xmlns:a16="http://schemas.microsoft.com/office/drawing/2014/main" id="{C0E5F6EF-E21A-0248-AD21-4B9D69794711}"/>
              </a:ext>
            </a:extLst>
          </p:cNvPr>
          <p:cNvGrpSpPr>
            <a:grpSpLocks/>
          </p:cNvGrpSpPr>
          <p:nvPr/>
        </p:nvGrpSpPr>
        <p:grpSpPr bwMode="auto">
          <a:xfrm>
            <a:off x="7077075" y="3201988"/>
            <a:ext cx="457200" cy="990600"/>
            <a:chOff x="5280" y="2160"/>
            <a:chExt cx="288" cy="624"/>
          </a:xfrm>
        </p:grpSpPr>
        <p:sp>
          <p:nvSpPr>
            <p:cNvPr id="57384" name="Text Box 43">
              <a:extLst>
                <a:ext uri="{FF2B5EF4-FFF2-40B4-BE49-F238E27FC236}">
                  <a16:creationId xmlns:a16="http://schemas.microsoft.com/office/drawing/2014/main" id="{E468761A-A98E-42CD-8C0A-0358F21202B2}"/>
                </a:ext>
              </a:extLst>
            </p:cNvPr>
            <p:cNvSpPr txBox="1">
              <a:spLocks noChangeArrowheads="1"/>
            </p:cNvSpPr>
            <p:nvPr/>
          </p:nvSpPr>
          <p:spPr bwMode="auto">
            <a:xfrm rot="-5503572">
              <a:off x="5304"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7385" name="Line 44">
              <a:extLst>
                <a:ext uri="{FF2B5EF4-FFF2-40B4-BE49-F238E27FC236}">
                  <a16:creationId xmlns:a16="http://schemas.microsoft.com/office/drawing/2014/main" id="{F20B0EDF-7AB9-467D-A11A-1D558787D2B7}"/>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45">
            <a:extLst>
              <a:ext uri="{FF2B5EF4-FFF2-40B4-BE49-F238E27FC236}">
                <a16:creationId xmlns:a16="http://schemas.microsoft.com/office/drawing/2014/main" id="{254D9C58-7935-5847-95C1-2DD1AC7A49A3}"/>
              </a:ext>
            </a:extLst>
          </p:cNvPr>
          <p:cNvGrpSpPr>
            <a:grpSpLocks/>
          </p:cNvGrpSpPr>
          <p:nvPr/>
        </p:nvGrpSpPr>
        <p:grpSpPr bwMode="auto">
          <a:xfrm>
            <a:off x="6524625" y="3221038"/>
            <a:ext cx="457200" cy="990600"/>
            <a:chOff x="4992" y="2160"/>
            <a:chExt cx="288" cy="624"/>
          </a:xfrm>
        </p:grpSpPr>
        <p:sp>
          <p:nvSpPr>
            <p:cNvPr id="57387" name="Text Box 46">
              <a:extLst>
                <a:ext uri="{FF2B5EF4-FFF2-40B4-BE49-F238E27FC236}">
                  <a16:creationId xmlns:a16="http://schemas.microsoft.com/office/drawing/2014/main" id="{1E8AF898-8B83-44D6-8EB7-465E1C88EF9F}"/>
                </a:ext>
              </a:extLst>
            </p:cNvPr>
            <p:cNvSpPr txBox="1">
              <a:spLocks noChangeArrowheads="1"/>
            </p:cNvSpPr>
            <p:nvPr/>
          </p:nvSpPr>
          <p:spPr bwMode="auto">
            <a:xfrm rot="-5503572">
              <a:off x="501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7388" name="Line 47">
              <a:extLst>
                <a:ext uri="{FF2B5EF4-FFF2-40B4-BE49-F238E27FC236}">
                  <a16:creationId xmlns:a16="http://schemas.microsoft.com/office/drawing/2014/main" id="{33442F6B-C9E8-489E-B430-52C8056591C3}"/>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3" name="Group 48">
            <a:extLst>
              <a:ext uri="{FF2B5EF4-FFF2-40B4-BE49-F238E27FC236}">
                <a16:creationId xmlns:a16="http://schemas.microsoft.com/office/drawing/2014/main" id="{A31B0B87-8FFF-814F-ACEA-3906C6B25EEF}"/>
              </a:ext>
            </a:extLst>
          </p:cNvPr>
          <p:cNvGrpSpPr>
            <a:grpSpLocks/>
          </p:cNvGrpSpPr>
          <p:nvPr/>
        </p:nvGrpSpPr>
        <p:grpSpPr bwMode="auto">
          <a:xfrm>
            <a:off x="7534275" y="3201988"/>
            <a:ext cx="457200" cy="1066800"/>
            <a:chOff x="4704" y="2160"/>
            <a:chExt cx="288" cy="672"/>
          </a:xfrm>
        </p:grpSpPr>
        <p:sp>
          <p:nvSpPr>
            <p:cNvPr id="57390" name="Oval 49">
              <a:extLst>
                <a:ext uri="{FF2B5EF4-FFF2-40B4-BE49-F238E27FC236}">
                  <a16:creationId xmlns:a16="http://schemas.microsoft.com/office/drawing/2014/main" id="{59DE874A-7953-432F-A092-31CA393B9B98}"/>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sp>
          <p:nvSpPr>
            <p:cNvPr id="57391" name="Line 50">
              <a:extLst>
                <a:ext uri="{FF2B5EF4-FFF2-40B4-BE49-F238E27FC236}">
                  <a16:creationId xmlns:a16="http://schemas.microsoft.com/office/drawing/2014/main" id="{1DDCBEB2-BB9B-4A99-B4C7-499747F3BA00}"/>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4" name="Group 51">
            <a:extLst>
              <a:ext uri="{FF2B5EF4-FFF2-40B4-BE49-F238E27FC236}">
                <a16:creationId xmlns:a16="http://schemas.microsoft.com/office/drawing/2014/main" id="{76EF2C96-E2B5-8647-A40C-7D04A482A5F2}"/>
              </a:ext>
            </a:extLst>
          </p:cNvPr>
          <p:cNvGrpSpPr>
            <a:grpSpLocks/>
          </p:cNvGrpSpPr>
          <p:nvPr/>
        </p:nvGrpSpPr>
        <p:grpSpPr bwMode="auto">
          <a:xfrm>
            <a:off x="6562725" y="1601788"/>
            <a:ext cx="1447800" cy="1600200"/>
            <a:chOff x="4356" y="972"/>
            <a:chExt cx="912" cy="1008"/>
          </a:xfrm>
        </p:grpSpPr>
        <p:grpSp>
          <p:nvGrpSpPr>
            <p:cNvPr id="60437" name="Group 52">
              <a:extLst>
                <a:ext uri="{FF2B5EF4-FFF2-40B4-BE49-F238E27FC236}">
                  <a16:creationId xmlns:a16="http://schemas.microsoft.com/office/drawing/2014/main" id="{064AC433-D22E-E24C-A662-58422D0A80AC}"/>
                </a:ext>
              </a:extLst>
            </p:cNvPr>
            <p:cNvGrpSpPr>
              <a:grpSpLocks/>
            </p:cNvGrpSpPr>
            <p:nvPr/>
          </p:nvGrpSpPr>
          <p:grpSpPr bwMode="auto">
            <a:xfrm>
              <a:off x="4500" y="1500"/>
              <a:ext cx="576" cy="240"/>
              <a:chOff x="4800" y="1680"/>
              <a:chExt cx="576" cy="240"/>
            </a:xfrm>
          </p:grpSpPr>
          <p:sp>
            <p:nvSpPr>
              <p:cNvPr id="57394" name="Line 53">
                <a:extLst>
                  <a:ext uri="{FF2B5EF4-FFF2-40B4-BE49-F238E27FC236}">
                    <a16:creationId xmlns:a16="http://schemas.microsoft.com/office/drawing/2014/main" id="{41DD0102-D9A6-4930-95B0-8339658C6020}"/>
                  </a:ext>
                </a:extLst>
              </p:cNvPr>
              <p:cNvSpPr>
                <a:spLocks noChangeShapeType="1"/>
              </p:cNvSpPr>
              <p:nvPr/>
            </p:nvSpPr>
            <p:spPr bwMode="auto">
              <a:xfrm>
                <a:off x="4800"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95" name="Line 54">
                <a:extLst>
                  <a:ext uri="{FF2B5EF4-FFF2-40B4-BE49-F238E27FC236}">
                    <a16:creationId xmlns:a16="http://schemas.microsoft.com/office/drawing/2014/main" id="{187162C8-EA5E-41B0-AA41-63C74E97EB5A}"/>
                  </a:ext>
                </a:extLst>
              </p:cNvPr>
              <p:cNvSpPr>
                <a:spLocks noChangeShapeType="1"/>
              </p:cNvSpPr>
              <p:nvPr/>
            </p:nvSpPr>
            <p:spPr bwMode="auto">
              <a:xfrm>
                <a:off x="4800"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96" name="Line 55">
                <a:extLst>
                  <a:ext uri="{FF2B5EF4-FFF2-40B4-BE49-F238E27FC236}">
                    <a16:creationId xmlns:a16="http://schemas.microsoft.com/office/drawing/2014/main" id="{FA097830-FA63-4EB4-955F-60419317EBDD}"/>
                  </a:ext>
                </a:extLst>
              </p:cNvPr>
              <p:cNvSpPr>
                <a:spLocks noChangeShapeType="1"/>
              </p:cNvSpPr>
              <p:nvPr/>
            </p:nvSpPr>
            <p:spPr bwMode="auto">
              <a:xfrm>
                <a:off x="5376"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7397" name="Rectangle 56">
              <a:extLst>
                <a:ext uri="{FF2B5EF4-FFF2-40B4-BE49-F238E27FC236}">
                  <a16:creationId xmlns:a16="http://schemas.microsoft.com/office/drawing/2014/main" id="{AEF13DD8-C7E3-4F0E-8B1F-581B303449C8}"/>
                </a:ext>
              </a:extLst>
            </p:cNvPr>
            <p:cNvSpPr>
              <a:spLocks noChangeArrowheads="1"/>
            </p:cNvSpPr>
            <p:nvPr/>
          </p:nvSpPr>
          <p:spPr bwMode="auto">
            <a:xfrm>
              <a:off x="4356" y="1740"/>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R   D</a:t>
              </a:r>
            </a:p>
          </p:txBody>
        </p:sp>
        <p:sp>
          <p:nvSpPr>
            <p:cNvPr id="57398" name="Line 57">
              <a:extLst>
                <a:ext uri="{FF2B5EF4-FFF2-40B4-BE49-F238E27FC236}">
                  <a16:creationId xmlns:a16="http://schemas.microsoft.com/office/drawing/2014/main" id="{BC531515-BBF0-4B63-A4D3-7D31565917AD}"/>
                </a:ext>
              </a:extLst>
            </p:cNvPr>
            <p:cNvSpPr>
              <a:spLocks noChangeShapeType="1"/>
            </p:cNvSpPr>
            <p:nvPr/>
          </p:nvSpPr>
          <p:spPr bwMode="auto">
            <a:xfrm>
              <a:off x="4740" y="972"/>
              <a:ext cx="0" cy="528"/>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6" name="Group 58">
            <a:extLst>
              <a:ext uri="{FF2B5EF4-FFF2-40B4-BE49-F238E27FC236}">
                <a16:creationId xmlns:a16="http://schemas.microsoft.com/office/drawing/2014/main" id="{9216B748-E8C7-FA47-A2AD-0FBF2A26083B}"/>
              </a:ext>
            </a:extLst>
          </p:cNvPr>
          <p:cNvGrpSpPr>
            <a:grpSpLocks/>
          </p:cNvGrpSpPr>
          <p:nvPr/>
        </p:nvGrpSpPr>
        <p:grpSpPr bwMode="auto">
          <a:xfrm>
            <a:off x="5953125" y="3201988"/>
            <a:ext cx="666750" cy="990600"/>
            <a:chOff x="3360" y="1752"/>
            <a:chExt cx="420" cy="624"/>
          </a:xfrm>
        </p:grpSpPr>
        <p:sp>
          <p:nvSpPr>
            <p:cNvPr id="57400" name="Line 59">
              <a:extLst>
                <a:ext uri="{FF2B5EF4-FFF2-40B4-BE49-F238E27FC236}">
                  <a16:creationId xmlns:a16="http://schemas.microsoft.com/office/drawing/2014/main" id="{D4AFEDA1-FA45-4F44-B3C1-5DA837AF2DDE}"/>
                </a:ext>
              </a:extLst>
            </p:cNvPr>
            <p:cNvSpPr>
              <a:spLocks noChangeShapeType="1"/>
            </p:cNvSpPr>
            <p:nvPr/>
          </p:nvSpPr>
          <p:spPr bwMode="auto">
            <a:xfrm>
              <a:off x="3636" y="1956"/>
              <a:ext cx="0" cy="180"/>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401" name="Oval 60">
              <a:extLst>
                <a:ext uri="{FF2B5EF4-FFF2-40B4-BE49-F238E27FC236}">
                  <a16:creationId xmlns:a16="http://schemas.microsoft.com/office/drawing/2014/main" id="{3072103F-2249-4A24-8940-62F626A0EACB}"/>
                </a:ext>
              </a:extLst>
            </p:cNvPr>
            <p:cNvSpPr>
              <a:spLocks noChangeArrowheads="1"/>
            </p:cNvSpPr>
            <p:nvPr/>
          </p:nvSpPr>
          <p:spPr bwMode="auto">
            <a:xfrm>
              <a:off x="3492" y="2136"/>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sp>
          <p:nvSpPr>
            <p:cNvPr id="57402" name="Line 61">
              <a:extLst>
                <a:ext uri="{FF2B5EF4-FFF2-40B4-BE49-F238E27FC236}">
                  <a16:creationId xmlns:a16="http://schemas.microsoft.com/office/drawing/2014/main" id="{CA3E79DD-BBBA-4922-BF1B-9A9CC8E3D403}"/>
                </a:ext>
              </a:extLst>
            </p:cNvPr>
            <p:cNvSpPr>
              <a:spLocks noChangeShapeType="1"/>
            </p:cNvSpPr>
            <p:nvPr/>
          </p:nvSpPr>
          <p:spPr bwMode="auto">
            <a:xfrm>
              <a:off x="3360" y="1752"/>
              <a:ext cx="276" cy="20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1422" name="Text Box 62">
            <a:extLst>
              <a:ext uri="{FF2B5EF4-FFF2-40B4-BE49-F238E27FC236}">
                <a16:creationId xmlns:a16="http://schemas.microsoft.com/office/drawing/2014/main" id="{AB588FC3-4F9A-4470-83E7-73D99AA8F694}"/>
              </a:ext>
            </a:extLst>
          </p:cNvPr>
          <p:cNvSpPr txBox="1">
            <a:spLocks noChangeArrowheads="1"/>
          </p:cNvSpPr>
          <p:nvPr/>
        </p:nvSpPr>
        <p:spPr bwMode="auto">
          <a:xfrm>
            <a:off x="4348163" y="6051550"/>
            <a:ext cx="4876800" cy="519113"/>
          </a:xfrm>
          <a:prstGeom prst="rect">
            <a:avLst/>
          </a:prstGeom>
          <a:no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lang="zh-CN" altLang="en-US" b="0">
                <a:solidFill>
                  <a:schemeClr val="hlink"/>
                </a:solidFill>
                <a:ea typeface="微软雅黑" panose="020B0503020204020204" pitchFamily="34" charset="-122"/>
                <a:sym typeface="+mn-lt"/>
              </a:rPr>
              <a:t>后序遍历序列： </a:t>
            </a:r>
            <a:r>
              <a:rPr lang="en-US" altLang="zh-CN" b="0">
                <a:solidFill>
                  <a:schemeClr val="hlink"/>
                </a:solidFill>
                <a:ea typeface="微软雅黑" panose="020B0503020204020204" pitchFamily="34" charset="-122"/>
                <a:sym typeface="+mn-lt"/>
              </a:rPr>
              <a:t>D   B  C  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1375"/>
                                        </p:tgtEl>
                                        <p:attrNameLst>
                                          <p:attrName>style.visibility</p:attrName>
                                        </p:attrNameLst>
                                      </p:cBhvr>
                                      <p:to>
                                        <p:strVal val="visible"/>
                                      </p:to>
                                    </p:set>
                                    <p:animEffect transition="in" filter="dissolve">
                                      <p:cBhvr>
                                        <p:cTn id="7" dur="500"/>
                                        <p:tgtEl>
                                          <p:spTgt spid="9113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100000">
                                          <p:val>
                                            <p:strVal val="#ppt_x"/>
                                          </p:val>
                                        </p:tav>
                                      </p:tavLst>
                                    </p:anim>
                                    <p:anim calcmode="lin" valueType="num">
                                      <p:cBhvr>
                                        <p:cTn id="13" dur="500" fill="hold"/>
                                        <p:tgtEl>
                                          <p:spTgt spid="3"/>
                                        </p:tgtEl>
                                        <p:attrNameLst>
                                          <p:attrName>ppt_y</p:attrName>
                                        </p:attrNameLst>
                                      </p:cBhvr>
                                      <p:tavLst>
                                        <p:tav tm="0">
                                          <p:val>
                                            <p:strVal val="#ppt_y-#ppt_h/2"/>
                                          </p:val>
                                        </p:tav>
                                        <p:tav tm="100000">
                                          <p:val>
                                            <p:strVal val="#ppt_y"/>
                                          </p:val>
                                        </p:tav>
                                      </p:tavLst>
                                    </p:anim>
                                    <p:anim calcmode="lin" valueType="num">
                                      <p:cBhvr>
                                        <p:cTn id="14" dur="500" fill="hold"/>
                                        <p:tgtEl>
                                          <p:spTgt spid="3"/>
                                        </p:tgtEl>
                                        <p:attrNameLst>
                                          <p:attrName>ppt_w</p:attrName>
                                        </p:attrNameLst>
                                      </p:cBhvr>
                                      <p:tavLst>
                                        <p:tav tm="0">
                                          <p:val>
                                            <p:strVal val="#ppt_w"/>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ox(out)">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ppt_x</p:attrName>
                                        </p:attrNameLst>
                                      </p:cBhvr>
                                      <p:tavLst>
                                        <p:tav tm="0">
                                          <p:val>
                                            <p:strVal val="#ppt_x"/>
                                          </p:val>
                                        </p:tav>
                                        <p:tav tm="100000">
                                          <p:val>
                                            <p:strVal val="#ppt_x"/>
                                          </p:val>
                                        </p:tav>
                                      </p:tavLst>
                                    </p:anim>
                                    <p:anim calcmode="lin" valueType="num">
                                      <p:cBhvr>
                                        <p:cTn id="26" dur="500" fill="hold"/>
                                        <p:tgtEl>
                                          <p:spTgt spid="9"/>
                                        </p:tgtEl>
                                        <p:attrNameLst>
                                          <p:attrName>ppt_y</p:attrName>
                                        </p:attrNameLst>
                                      </p:cBhvr>
                                      <p:tavLst>
                                        <p:tav tm="0">
                                          <p:val>
                                            <p:strVal val="#ppt_y-#ppt_h/2"/>
                                          </p:val>
                                        </p:tav>
                                        <p:tav tm="100000">
                                          <p:val>
                                            <p:strVal val="#ppt_y"/>
                                          </p:val>
                                        </p:tav>
                                      </p:tavLst>
                                    </p:anim>
                                    <p:anim calcmode="lin" valueType="num">
                                      <p:cBhvr>
                                        <p:cTn id="27" dur="500" fill="hold"/>
                                        <p:tgtEl>
                                          <p:spTgt spid="9"/>
                                        </p:tgtEl>
                                        <p:attrNameLst>
                                          <p:attrName>ppt_w</p:attrName>
                                        </p:attrNameLst>
                                      </p:cBhvr>
                                      <p:tavLst>
                                        <p:tav tm="0">
                                          <p:val>
                                            <p:strVal val="#ppt_w"/>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ppt_x</p:attrName>
                                        </p:attrNameLst>
                                      </p:cBhvr>
                                      <p:tavLst>
                                        <p:tav tm="0">
                                          <p:val>
                                            <p:strVal val="#ppt_x"/>
                                          </p:val>
                                        </p:tav>
                                        <p:tav tm="100000">
                                          <p:val>
                                            <p:strVal val="#ppt_x"/>
                                          </p:val>
                                        </p:tav>
                                      </p:tavLst>
                                    </p:anim>
                                    <p:anim calcmode="lin" valueType="num">
                                      <p:cBhvr>
                                        <p:cTn id="34" dur="500" fill="hold"/>
                                        <p:tgtEl>
                                          <p:spTgt spid="8"/>
                                        </p:tgtEl>
                                        <p:attrNameLst>
                                          <p:attrName>ppt_y</p:attrName>
                                        </p:attrNameLst>
                                      </p:cBhvr>
                                      <p:tavLst>
                                        <p:tav tm="0">
                                          <p:val>
                                            <p:strVal val="#ppt_y-#ppt_h/2"/>
                                          </p:val>
                                        </p:tav>
                                        <p:tav tm="100000">
                                          <p:val>
                                            <p:strVal val="#ppt_y"/>
                                          </p:val>
                                        </p:tav>
                                      </p:tavLst>
                                    </p:anim>
                                    <p:anim calcmode="lin" valueType="num">
                                      <p:cBhvr>
                                        <p:cTn id="35" dur="500" fill="hold"/>
                                        <p:tgtEl>
                                          <p:spTgt spid="8"/>
                                        </p:tgtEl>
                                        <p:attrNameLst>
                                          <p:attrName>ppt_w</p:attrName>
                                        </p:attrNameLst>
                                      </p:cBhvr>
                                      <p:tavLst>
                                        <p:tav tm="0">
                                          <p:val>
                                            <p:strVal val="#ppt_w"/>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500" fill="hold"/>
                                        <p:tgtEl>
                                          <p:spTgt spid="10"/>
                                        </p:tgtEl>
                                        <p:attrNameLst>
                                          <p:attrName>ppt_x</p:attrName>
                                        </p:attrNameLst>
                                      </p:cBhvr>
                                      <p:tavLst>
                                        <p:tav tm="0">
                                          <p:val>
                                            <p:strVal val="#ppt_x"/>
                                          </p:val>
                                        </p:tav>
                                        <p:tav tm="100000">
                                          <p:val>
                                            <p:strVal val="#ppt_x"/>
                                          </p:val>
                                        </p:tav>
                                      </p:tavLst>
                                    </p:anim>
                                    <p:anim calcmode="lin" valueType="num">
                                      <p:cBhvr>
                                        <p:cTn id="42" dur="500" fill="hold"/>
                                        <p:tgtEl>
                                          <p:spTgt spid="10"/>
                                        </p:tgtEl>
                                        <p:attrNameLst>
                                          <p:attrName>ppt_y</p:attrName>
                                        </p:attrNameLst>
                                      </p:cBhvr>
                                      <p:tavLst>
                                        <p:tav tm="0">
                                          <p:val>
                                            <p:strVal val="#ppt_y-#ppt_h/2"/>
                                          </p:val>
                                        </p:tav>
                                        <p:tav tm="100000">
                                          <p:val>
                                            <p:strVal val="#ppt_y"/>
                                          </p:val>
                                        </p:tav>
                                      </p:tavLst>
                                    </p:anim>
                                    <p:anim calcmode="lin" valueType="num">
                                      <p:cBhvr>
                                        <p:cTn id="43" dur="500" fill="hold"/>
                                        <p:tgtEl>
                                          <p:spTgt spid="10"/>
                                        </p:tgtEl>
                                        <p:attrNameLst>
                                          <p:attrName>ppt_w</p:attrName>
                                        </p:attrNameLst>
                                      </p:cBhvr>
                                      <p:tavLst>
                                        <p:tav tm="0">
                                          <p:val>
                                            <p:strVal val="#ppt_w"/>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32"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ox(out)">
                                      <p:cBhvr>
                                        <p:cTn id="49" dur="500"/>
                                        <p:tgtEl>
                                          <p:spTgt spid="1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32" fill="hold"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box(out)">
                                      <p:cBhvr>
                                        <p:cTn id="54" dur="500"/>
                                        <p:tgtEl>
                                          <p:spTgt spid="1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1"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500" fill="hold"/>
                                        <p:tgtEl>
                                          <p:spTgt spid="12"/>
                                        </p:tgtEl>
                                        <p:attrNameLst>
                                          <p:attrName>ppt_x</p:attrName>
                                        </p:attrNameLst>
                                      </p:cBhvr>
                                      <p:tavLst>
                                        <p:tav tm="0">
                                          <p:val>
                                            <p:strVal val="#ppt_x"/>
                                          </p:val>
                                        </p:tav>
                                        <p:tav tm="100000">
                                          <p:val>
                                            <p:strVal val="#ppt_x"/>
                                          </p:val>
                                        </p:tav>
                                      </p:tavLst>
                                    </p:anim>
                                    <p:anim calcmode="lin" valueType="num">
                                      <p:cBhvr>
                                        <p:cTn id="60" dur="500" fill="hold"/>
                                        <p:tgtEl>
                                          <p:spTgt spid="12"/>
                                        </p:tgtEl>
                                        <p:attrNameLst>
                                          <p:attrName>ppt_y</p:attrName>
                                        </p:attrNameLst>
                                      </p:cBhvr>
                                      <p:tavLst>
                                        <p:tav tm="0">
                                          <p:val>
                                            <p:strVal val="#ppt_y-#ppt_h/2"/>
                                          </p:val>
                                        </p:tav>
                                        <p:tav tm="100000">
                                          <p:val>
                                            <p:strVal val="#ppt_y"/>
                                          </p:val>
                                        </p:tav>
                                      </p:tavLst>
                                    </p:anim>
                                    <p:anim calcmode="lin" valueType="num">
                                      <p:cBhvr>
                                        <p:cTn id="61" dur="500" fill="hold"/>
                                        <p:tgtEl>
                                          <p:spTgt spid="12"/>
                                        </p:tgtEl>
                                        <p:attrNameLst>
                                          <p:attrName>ppt_w</p:attrName>
                                        </p:attrNameLst>
                                      </p:cBhvr>
                                      <p:tavLst>
                                        <p:tav tm="0">
                                          <p:val>
                                            <p:strVal val="#ppt_w"/>
                                          </p:val>
                                        </p:tav>
                                        <p:tav tm="100000">
                                          <p:val>
                                            <p:strVal val="#ppt_w"/>
                                          </p:val>
                                        </p:tav>
                                      </p:tavLst>
                                    </p:anim>
                                    <p:anim calcmode="lin" valueType="num">
                                      <p:cBhvr>
                                        <p:cTn id="62"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ntr" presetSubtype="1"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p:cTn id="67" dur="500" fill="hold"/>
                                        <p:tgtEl>
                                          <p:spTgt spid="11"/>
                                        </p:tgtEl>
                                        <p:attrNameLst>
                                          <p:attrName>ppt_x</p:attrName>
                                        </p:attrNameLst>
                                      </p:cBhvr>
                                      <p:tavLst>
                                        <p:tav tm="0">
                                          <p:val>
                                            <p:strVal val="#ppt_x"/>
                                          </p:val>
                                        </p:tav>
                                        <p:tav tm="100000">
                                          <p:val>
                                            <p:strVal val="#ppt_x"/>
                                          </p:val>
                                        </p:tav>
                                      </p:tavLst>
                                    </p:anim>
                                    <p:anim calcmode="lin" valueType="num">
                                      <p:cBhvr>
                                        <p:cTn id="68" dur="500" fill="hold"/>
                                        <p:tgtEl>
                                          <p:spTgt spid="11"/>
                                        </p:tgtEl>
                                        <p:attrNameLst>
                                          <p:attrName>ppt_y</p:attrName>
                                        </p:attrNameLst>
                                      </p:cBhvr>
                                      <p:tavLst>
                                        <p:tav tm="0">
                                          <p:val>
                                            <p:strVal val="#ppt_y-#ppt_h/2"/>
                                          </p:val>
                                        </p:tav>
                                        <p:tav tm="100000">
                                          <p:val>
                                            <p:strVal val="#ppt_y"/>
                                          </p:val>
                                        </p:tav>
                                      </p:tavLst>
                                    </p:anim>
                                    <p:anim calcmode="lin" valueType="num">
                                      <p:cBhvr>
                                        <p:cTn id="69" dur="500" fill="hold"/>
                                        <p:tgtEl>
                                          <p:spTgt spid="11"/>
                                        </p:tgtEl>
                                        <p:attrNameLst>
                                          <p:attrName>ppt_w</p:attrName>
                                        </p:attrNameLst>
                                      </p:cBhvr>
                                      <p:tavLst>
                                        <p:tav tm="0">
                                          <p:val>
                                            <p:strVal val="#ppt_w"/>
                                          </p:val>
                                        </p:tav>
                                        <p:tav tm="100000">
                                          <p:val>
                                            <p:strVal val="#ppt_w"/>
                                          </p:val>
                                        </p:tav>
                                      </p:tavLst>
                                    </p:anim>
                                    <p:anim calcmode="lin" valueType="num">
                                      <p:cBhvr>
                                        <p:cTn id="70"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7" presetClass="entr" presetSubtype="1" fill="hold" nodeType="clickEffect">
                                  <p:stCondLst>
                                    <p:cond delay="0"/>
                                  </p:stCondLst>
                                  <p:childTnLst>
                                    <p:set>
                                      <p:cBhvr>
                                        <p:cTn id="74" dur="1" fill="hold">
                                          <p:stCondLst>
                                            <p:cond delay="0"/>
                                          </p:stCondLst>
                                        </p:cTn>
                                        <p:tgtEl>
                                          <p:spTgt spid="13"/>
                                        </p:tgtEl>
                                        <p:attrNameLst>
                                          <p:attrName>style.visibility</p:attrName>
                                        </p:attrNameLst>
                                      </p:cBhvr>
                                      <p:to>
                                        <p:strVal val="visible"/>
                                      </p:to>
                                    </p:set>
                                    <p:anim calcmode="lin" valueType="num">
                                      <p:cBhvr>
                                        <p:cTn id="75" dur="500" fill="hold"/>
                                        <p:tgtEl>
                                          <p:spTgt spid="13"/>
                                        </p:tgtEl>
                                        <p:attrNameLst>
                                          <p:attrName>ppt_x</p:attrName>
                                        </p:attrNameLst>
                                      </p:cBhvr>
                                      <p:tavLst>
                                        <p:tav tm="0">
                                          <p:val>
                                            <p:strVal val="#ppt_x"/>
                                          </p:val>
                                        </p:tav>
                                        <p:tav tm="100000">
                                          <p:val>
                                            <p:strVal val="#ppt_x"/>
                                          </p:val>
                                        </p:tav>
                                      </p:tavLst>
                                    </p:anim>
                                    <p:anim calcmode="lin" valueType="num">
                                      <p:cBhvr>
                                        <p:cTn id="76" dur="500" fill="hold"/>
                                        <p:tgtEl>
                                          <p:spTgt spid="13"/>
                                        </p:tgtEl>
                                        <p:attrNameLst>
                                          <p:attrName>ppt_y</p:attrName>
                                        </p:attrNameLst>
                                      </p:cBhvr>
                                      <p:tavLst>
                                        <p:tav tm="0">
                                          <p:val>
                                            <p:strVal val="#ppt_y-#ppt_h/2"/>
                                          </p:val>
                                        </p:tav>
                                        <p:tav tm="100000">
                                          <p:val>
                                            <p:strVal val="#ppt_y"/>
                                          </p:val>
                                        </p:tav>
                                      </p:tavLst>
                                    </p:anim>
                                    <p:anim calcmode="lin" valueType="num">
                                      <p:cBhvr>
                                        <p:cTn id="77" dur="500" fill="hold"/>
                                        <p:tgtEl>
                                          <p:spTgt spid="13"/>
                                        </p:tgtEl>
                                        <p:attrNameLst>
                                          <p:attrName>ppt_w</p:attrName>
                                        </p:attrNameLst>
                                      </p:cBhvr>
                                      <p:tavLst>
                                        <p:tav tm="0">
                                          <p:val>
                                            <p:strVal val="#ppt_w"/>
                                          </p:val>
                                        </p:tav>
                                        <p:tav tm="100000">
                                          <p:val>
                                            <p:strVal val="#ppt_w"/>
                                          </p:val>
                                        </p:tav>
                                      </p:tavLst>
                                    </p:anim>
                                    <p:anim calcmode="lin" valueType="num">
                                      <p:cBhvr>
                                        <p:cTn id="78"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1" fill="hold" nodeType="clickEffect">
                                  <p:stCondLst>
                                    <p:cond delay="0"/>
                                  </p:stCondLst>
                                  <p:childTnLst>
                                    <p:set>
                                      <p:cBhvr>
                                        <p:cTn id="82" dur="1" fill="hold">
                                          <p:stCondLst>
                                            <p:cond delay="0"/>
                                          </p:stCondLst>
                                        </p:cTn>
                                        <p:tgtEl>
                                          <p:spTgt spid="7"/>
                                        </p:tgtEl>
                                        <p:attrNameLst>
                                          <p:attrName>style.visibility</p:attrName>
                                        </p:attrNameLst>
                                      </p:cBhvr>
                                      <p:to>
                                        <p:strVal val="visible"/>
                                      </p:to>
                                    </p:set>
                                    <p:anim calcmode="lin" valueType="num">
                                      <p:cBhvr>
                                        <p:cTn id="83" dur="500" fill="hold"/>
                                        <p:tgtEl>
                                          <p:spTgt spid="7"/>
                                        </p:tgtEl>
                                        <p:attrNameLst>
                                          <p:attrName>ppt_x</p:attrName>
                                        </p:attrNameLst>
                                      </p:cBhvr>
                                      <p:tavLst>
                                        <p:tav tm="0">
                                          <p:val>
                                            <p:strVal val="#ppt_x"/>
                                          </p:val>
                                        </p:tav>
                                        <p:tav tm="100000">
                                          <p:val>
                                            <p:strVal val="#ppt_x"/>
                                          </p:val>
                                        </p:tav>
                                      </p:tavLst>
                                    </p:anim>
                                    <p:anim calcmode="lin" valueType="num">
                                      <p:cBhvr>
                                        <p:cTn id="84" dur="500" fill="hold"/>
                                        <p:tgtEl>
                                          <p:spTgt spid="7"/>
                                        </p:tgtEl>
                                        <p:attrNameLst>
                                          <p:attrName>ppt_y</p:attrName>
                                        </p:attrNameLst>
                                      </p:cBhvr>
                                      <p:tavLst>
                                        <p:tav tm="0">
                                          <p:val>
                                            <p:strVal val="#ppt_y-#ppt_h/2"/>
                                          </p:val>
                                        </p:tav>
                                        <p:tav tm="100000">
                                          <p:val>
                                            <p:strVal val="#ppt_y"/>
                                          </p:val>
                                        </p:tav>
                                      </p:tavLst>
                                    </p:anim>
                                    <p:anim calcmode="lin" valueType="num">
                                      <p:cBhvr>
                                        <p:cTn id="85" dur="500" fill="hold"/>
                                        <p:tgtEl>
                                          <p:spTgt spid="7"/>
                                        </p:tgtEl>
                                        <p:attrNameLst>
                                          <p:attrName>ppt_w</p:attrName>
                                        </p:attrNameLst>
                                      </p:cBhvr>
                                      <p:tavLst>
                                        <p:tav tm="0">
                                          <p:val>
                                            <p:strVal val="#ppt_w"/>
                                          </p:val>
                                        </p:tav>
                                        <p:tav tm="100000">
                                          <p:val>
                                            <p:strVal val="#ppt_w"/>
                                          </p:val>
                                        </p:tav>
                                      </p:tavLst>
                                    </p:anim>
                                    <p:anim calcmode="lin" valueType="num">
                                      <p:cBhvr>
                                        <p:cTn id="86"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4" presetClass="entr" presetSubtype="32" fill="hold" grpId="0" nodeType="clickEffect">
                                  <p:stCondLst>
                                    <p:cond delay="0"/>
                                  </p:stCondLst>
                                  <p:childTnLst>
                                    <p:set>
                                      <p:cBhvr>
                                        <p:cTn id="90" dur="1" fill="hold">
                                          <p:stCondLst>
                                            <p:cond delay="0"/>
                                          </p:stCondLst>
                                        </p:cTn>
                                        <p:tgtEl>
                                          <p:spTgt spid="911422">
                                            <p:txEl>
                                              <p:pRg st="0" end="0"/>
                                            </p:txEl>
                                          </p:spTgt>
                                        </p:tgtEl>
                                        <p:attrNameLst>
                                          <p:attrName>style.visibility</p:attrName>
                                        </p:attrNameLst>
                                      </p:cBhvr>
                                      <p:to>
                                        <p:strVal val="visible"/>
                                      </p:to>
                                    </p:set>
                                    <p:animEffect transition="in" filter="box(out)">
                                      <p:cBhvr>
                                        <p:cTn id="91" dur="500"/>
                                        <p:tgtEl>
                                          <p:spTgt spid="9114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75" grpId="0" animBg="1"/>
      <p:bldP spid="911422"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矩形 4">
            <a:extLst>
              <a:ext uri="{FF2B5EF4-FFF2-40B4-BE49-F238E27FC236}">
                <a16:creationId xmlns:a16="http://schemas.microsoft.com/office/drawing/2014/main" id="{F94E955A-56E9-4247-AFAB-55B8C39D8D7F}"/>
              </a:ext>
            </a:extLst>
          </p:cNvPr>
          <p:cNvSpPr>
            <a:spLocks noChangeArrowheads="1"/>
          </p:cNvSpPr>
          <p:nvPr/>
        </p:nvSpPr>
        <p:spPr bwMode="auto">
          <a:xfrm>
            <a:off x="0" y="1484313"/>
            <a:ext cx="9144000" cy="4392612"/>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61860" name="Rectangle 4">
            <a:extLst>
              <a:ext uri="{FF2B5EF4-FFF2-40B4-BE49-F238E27FC236}">
                <a16:creationId xmlns:a16="http://schemas.microsoft.com/office/drawing/2014/main" id="{4ECB20BC-E836-442B-BA64-004708D20350}"/>
              </a:ext>
            </a:extLst>
          </p:cNvPr>
          <p:cNvSpPr>
            <a:spLocks noChangeArrowheads="1"/>
          </p:cNvSpPr>
          <p:nvPr/>
        </p:nvSpPr>
        <p:spPr bwMode="auto">
          <a:xfrm>
            <a:off x="468313" y="1592263"/>
            <a:ext cx="8496300"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a:spcBef>
                <a:spcPct val="20000"/>
              </a:spcBef>
              <a:buFont typeface="Arial" panose="020B0604020202020204" pitchFamily="34" charset="0"/>
              <a:buNone/>
            </a:pPr>
            <a:r>
              <a:rPr lang="en-US" altLang="zh-CN" b="0">
                <a:ea typeface="微软雅黑" panose="020B0503020204020204" pitchFamily="34" charset="-122"/>
                <a:sym typeface="+mn-lt"/>
              </a:rPr>
              <a:t>Status PostOrderTraverse(BiTree T){</a:t>
            </a:r>
          </a:p>
          <a:p>
            <a:pPr>
              <a:spcBef>
                <a:spcPct val="20000"/>
              </a:spcBef>
              <a:buFont typeface="Arial" panose="020B0604020202020204" pitchFamily="34" charset="0"/>
              <a:buNone/>
            </a:pPr>
            <a:r>
              <a:rPr lang="en-US" altLang="zh-CN" b="0">
                <a:ea typeface="微软雅黑" panose="020B0503020204020204" pitchFamily="34" charset="-122"/>
                <a:sym typeface="+mn-lt"/>
              </a:rPr>
              <a:t>  if(T==NULL) return OK; //</a:t>
            </a:r>
            <a:r>
              <a:rPr lang="zh-CN" altLang="en-US" b="0">
                <a:ea typeface="微软雅黑" panose="020B0503020204020204" pitchFamily="34" charset="-122"/>
                <a:sym typeface="+mn-lt"/>
              </a:rPr>
              <a:t>空二叉树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a:t>
            </a:r>
          </a:p>
          <a:p>
            <a:pPr>
              <a:spcBef>
                <a:spcPct val="20000"/>
              </a:spcBef>
              <a:buFont typeface="Arial" panose="020B0604020202020204" pitchFamily="34" charset="0"/>
              <a:buNone/>
            </a:pPr>
            <a:r>
              <a:rPr lang="en-US" altLang="zh-CN" b="0">
                <a:solidFill>
                  <a:srgbClr val="FF3300"/>
                </a:solidFill>
                <a:ea typeface="微软雅黑" panose="020B0503020204020204" pitchFamily="34" charset="-122"/>
                <a:sym typeface="+mn-lt"/>
              </a:rPr>
              <a:t>     PostOrderTraverse(T-&gt;lchild);</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递归遍历左子树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solidFill>
                  <a:srgbClr val="FF3300"/>
                </a:solidFill>
                <a:ea typeface="微软雅黑" panose="020B0503020204020204" pitchFamily="34" charset="-122"/>
                <a:sym typeface="+mn-lt"/>
              </a:rPr>
              <a:t>PostOrderTraverse(T-&gt;rchild);</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递归遍历右子树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cout&lt;&lt;T-&gt;data; //</a:t>
            </a:r>
            <a:r>
              <a:rPr lang="zh-CN" altLang="en-US" b="0">
                <a:ea typeface="微软雅黑" panose="020B0503020204020204" pitchFamily="34" charset="-122"/>
                <a:sym typeface="+mn-lt"/>
              </a:rPr>
              <a:t>访问根结点</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 </a:t>
            </a:r>
          </a:p>
        </p:txBody>
      </p:sp>
      <p:sp>
        <p:nvSpPr>
          <p:cNvPr id="761861" name="Rectangle 5">
            <a:extLst>
              <a:ext uri="{FF2B5EF4-FFF2-40B4-BE49-F238E27FC236}">
                <a16:creationId xmlns:a16="http://schemas.microsoft.com/office/drawing/2014/main" id="{9D2B0A8E-E359-451B-95CD-2FD25412FEB1}"/>
              </a:ext>
            </a:extLst>
          </p:cNvPr>
          <p:cNvSpPr>
            <a:spLocks noChangeArrowheads="1"/>
          </p:cNvSpPr>
          <p:nvPr/>
        </p:nvSpPr>
        <p:spPr bwMode="auto">
          <a:xfrm>
            <a:off x="793750" y="203200"/>
            <a:ext cx="38115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后序遍历算法</a:t>
            </a: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1860"/>
                                        </p:tgtEl>
                                        <p:attrNameLst>
                                          <p:attrName>style.visibility</p:attrName>
                                        </p:attrNameLst>
                                      </p:cBhvr>
                                      <p:to>
                                        <p:strVal val="visible"/>
                                      </p:to>
                                    </p:set>
                                    <p:animEffect transition="in" filter="wipe(up)">
                                      <p:cBhvr>
                                        <p:cTn id="7" dur="500"/>
                                        <p:tgtEl>
                                          <p:spTgt spid="761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60"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8" name="Rectangle 4">
            <a:extLst>
              <a:ext uri="{FF2B5EF4-FFF2-40B4-BE49-F238E27FC236}">
                <a16:creationId xmlns:a16="http://schemas.microsoft.com/office/drawing/2014/main" id="{689ABC42-66FB-4ACD-AFF9-89F0D173A38C}"/>
              </a:ext>
            </a:extLst>
          </p:cNvPr>
          <p:cNvSpPr>
            <a:spLocks noChangeArrowheads="1"/>
          </p:cNvSpPr>
          <p:nvPr/>
        </p:nvSpPr>
        <p:spPr bwMode="auto">
          <a:xfrm>
            <a:off x="0" y="1052513"/>
            <a:ext cx="9144000" cy="2592387"/>
          </a:xfrm>
          <a:prstGeom prst="rect">
            <a:avLst/>
          </a:prstGeom>
          <a:solidFill>
            <a:srgbClr val="EBEBEB"/>
          </a:solidFill>
          <a:ln>
            <a:noFill/>
          </a:ln>
        </p:spPr>
        <p:txBody>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marL="720000" algn="just">
              <a:spcBef>
                <a:spcPct val="20000"/>
              </a:spcBef>
              <a:buFont typeface="Arial" panose="020B0604020202020204" pitchFamily="34" charset="0"/>
              <a:buNone/>
              <a:defRPr/>
            </a:pPr>
            <a:r>
              <a:rPr lang="en-US" altLang="zh-CN" sz="2000" b="0" dirty="0">
                <a:latin typeface="+mn-lt"/>
                <a:ea typeface="+mn-ea"/>
                <a:cs typeface="+mn-ea"/>
                <a:sym typeface="+mn-lt"/>
              </a:rPr>
              <a:t>Status </a:t>
            </a:r>
            <a:r>
              <a:rPr lang="en-US" altLang="zh-CN" sz="2000" b="0" dirty="0" err="1">
                <a:latin typeface="+mn-lt"/>
                <a:ea typeface="+mn-ea"/>
                <a:cs typeface="+mn-ea"/>
                <a:sym typeface="+mn-lt"/>
              </a:rPr>
              <a:t>PreOrderTraverse</a:t>
            </a:r>
            <a:r>
              <a:rPr lang="en-US" altLang="zh-CN" sz="2000" b="0" dirty="0">
                <a:latin typeface="+mn-lt"/>
                <a:ea typeface="+mn-ea"/>
                <a:cs typeface="+mn-ea"/>
                <a:sym typeface="+mn-lt"/>
              </a:rPr>
              <a:t>(</a:t>
            </a:r>
            <a:r>
              <a:rPr lang="en-US" altLang="zh-CN" sz="2000" b="0" dirty="0" err="1">
                <a:latin typeface="+mn-lt"/>
                <a:ea typeface="+mn-ea"/>
                <a:cs typeface="+mn-ea"/>
                <a:sym typeface="+mn-lt"/>
              </a:rPr>
              <a:t>BiTree</a:t>
            </a:r>
            <a:r>
              <a:rPr lang="en-US" altLang="zh-CN" sz="2000" b="0" dirty="0">
                <a:latin typeface="+mn-lt"/>
                <a:ea typeface="+mn-ea"/>
                <a:cs typeface="+mn-ea"/>
                <a:sym typeface="+mn-lt"/>
              </a:rPr>
              <a:t> T){</a:t>
            </a:r>
          </a:p>
          <a:p>
            <a:pPr marL="720000">
              <a:spcBef>
                <a:spcPct val="20000"/>
              </a:spcBef>
              <a:buFont typeface="Arial" panose="020B0604020202020204" pitchFamily="34" charset="0"/>
              <a:buNone/>
              <a:defRPr/>
            </a:pPr>
            <a:r>
              <a:rPr lang="en-US" altLang="zh-CN" sz="2000" b="0" dirty="0">
                <a:latin typeface="+mn-lt"/>
                <a:ea typeface="+mn-ea"/>
                <a:cs typeface="+mn-ea"/>
                <a:sym typeface="+mn-lt"/>
              </a:rPr>
              <a:t>  if(T==NULL) return OK; </a:t>
            </a:r>
          </a:p>
          <a:p>
            <a:pPr marL="720000">
              <a:spcBef>
                <a:spcPct val="20000"/>
              </a:spcBef>
              <a:buFont typeface="Arial" panose="020B0604020202020204" pitchFamily="34" charset="0"/>
              <a:buNone/>
              <a:defRPr/>
            </a:pPr>
            <a:r>
              <a:rPr lang="en-US" altLang="zh-CN" sz="2000" b="0" dirty="0">
                <a:latin typeface="+mn-lt"/>
                <a:ea typeface="+mn-ea"/>
                <a:cs typeface="+mn-ea"/>
                <a:sym typeface="+mn-lt"/>
              </a:rPr>
              <a:t>  else{    </a:t>
            </a:r>
          </a:p>
          <a:p>
            <a:pPr marL="720000">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latin typeface="+mn-lt"/>
                <a:ea typeface="+mn-ea"/>
                <a:cs typeface="+mn-ea"/>
                <a:sym typeface="+mn-lt"/>
              </a:rPr>
              <a:t>cout</a:t>
            </a:r>
            <a:r>
              <a:rPr lang="en-US" altLang="zh-CN" sz="2000" b="0" dirty="0">
                <a:latin typeface="+mn-lt"/>
                <a:ea typeface="+mn-ea"/>
                <a:cs typeface="+mn-ea"/>
                <a:sym typeface="+mn-lt"/>
              </a:rPr>
              <a:t>&lt;&lt;T-&gt;data; </a:t>
            </a:r>
          </a:p>
          <a:p>
            <a:pPr marL="720000">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solidFill>
                  <a:srgbClr val="FF3300"/>
                </a:solidFill>
                <a:latin typeface="+mn-lt"/>
                <a:ea typeface="+mn-ea"/>
                <a:cs typeface="+mn-ea"/>
                <a:sym typeface="+mn-lt"/>
              </a:rPr>
              <a:t>PreOrderTraverse</a:t>
            </a:r>
            <a:r>
              <a:rPr lang="en-US" altLang="zh-CN" sz="2000" b="0" dirty="0">
                <a:solidFill>
                  <a:srgbClr val="FF3300"/>
                </a:solidFill>
                <a:latin typeface="+mn-lt"/>
                <a:ea typeface="+mn-ea"/>
                <a:cs typeface="+mn-ea"/>
                <a:sym typeface="+mn-lt"/>
              </a:rPr>
              <a:t>(T-&gt;</a:t>
            </a:r>
            <a:r>
              <a:rPr lang="en-US" altLang="zh-CN" sz="2000" b="0" dirty="0" err="1">
                <a:solidFill>
                  <a:srgbClr val="FF3300"/>
                </a:solidFill>
                <a:latin typeface="+mn-lt"/>
                <a:ea typeface="+mn-ea"/>
                <a:cs typeface="+mn-ea"/>
                <a:sym typeface="+mn-lt"/>
              </a:rPr>
              <a:t>lchild</a:t>
            </a:r>
            <a:r>
              <a:rPr lang="en-US" altLang="zh-CN" sz="2000" b="0" dirty="0">
                <a:solidFill>
                  <a:srgbClr val="FF3300"/>
                </a:solidFill>
                <a:latin typeface="+mn-lt"/>
                <a:ea typeface="+mn-ea"/>
                <a:cs typeface="+mn-ea"/>
                <a:sym typeface="+mn-lt"/>
              </a:rPr>
              <a:t>);</a:t>
            </a:r>
            <a:r>
              <a:rPr lang="en-US" altLang="zh-CN" sz="2000" b="0" dirty="0">
                <a:latin typeface="+mn-lt"/>
                <a:ea typeface="+mn-ea"/>
                <a:cs typeface="+mn-ea"/>
                <a:sym typeface="+mn-lt"/>
              </a:rPr>
              <a:t> </a:t>
            </a:r>
          </a:p>
          <a:p>
            <a:pPr marL="720000">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solidFill>
                  <a:srgbClr val="FF3300"/>
                </a:solidFill>
                <a:latin typeface="+mn-lt"/>
                <a:ea typeface="+mn-ea"/>
                <a:cs typeface="+mn-ea"/>
                <a:sym typeface="+mn-lt"/>
              </a:rPr>
              <a:t>PreOrderTraverse</a:t>
            </a:r>
            <a:r>
              <a:rPr lang="en-US" altLang="zh-CN" sz="2000" b="0" dirty="0">
                <a:solidFill>
                  <a:srgbClr val="FF3300"/>
                </a:solidFill>
                <a:latin typeface="+mn-lt"/>
                <a:ea typeface="+mn-ea"/>
                <a:cs typeface="+mn-ea"/>
                <a:sym typeface="+mn-lt"/>
              </a:rPr>
              <a:t>(T-&gt;</a:t>
            </a:r>
            <a:r>
              <a:rPr lang="en-US" altLang="zh-CN" sz="2000" b="0" dirty="0" err="1">
                <a:solidFill>
                  <a:srgbClr val="FF3300"/>
                </a:solidFill>
                <a:latin typeface="+mn-lt"/>
                <a:ea typeface="+mn-ea"/>
                <a:cs typeface="+mn-ea"/>
                <a:sym typeface="+mn-lt"/>
              </a:rPr>
              <a:t>rchild</a:t>
            </a:r>
            <a:r>
              <a:rPr lang="en-US" altLang="zh-CN" sz="2000" b="0" dirty="0">
                <a:solidFill>
                  <a:srgbClr val="FF3300"/>
                </a:solidFill>
                <a:latin typeface="+mn-lt"/>
                <a:ea typeface="+mn-ea"/>
                <a:cs typeface="+mn-ea"/>
                <a:sym typeface="+mn-lt"/>
              </a:rPr>
              <a:t>);</a:t>
            </a:r>
            <a:r>
              <a:rPr lang="en-US" altLang="zh-CN" sz="2000" b="0" dirty="0">
                <a:latin typeface="+mn-lt"/>
                <a:ea typeface="+mn-ea"/>
                <a:cs typeface="+mn-ea"/>
                <a:sym typeface="+mn-lt"/>
              </a:rPr>
              <a:t>     }</a:t>
            </a:r>
          </a:p>
          <a:p>
            <a:pPr marL="720000">
              <a:spcBef>
                <a:spcPct val="20000"/>
              </a:spcBef>
              <a:buFont typeface="Arial" panose="020B0604020202020204" pitchFamily="34" charset="0"/>
              <a:buNone/>
              <a:defRPr/>
            </a:pPr>
            <a:r>
              <a:rPr lang="en-US" altLang="zh-CN" sz="2000" b="0" dirty="0">
                <a:latin typeface="+mn-lt"/>
                <a:ea typeface="+mn-ea"/>
                <a:cs typeface="+mn-ea"/>
                <a:sym typeface="+mn-lt"/>
              </a:rPr>
              <a:t>}</a:t>
            </a:r>
          </a:p>
          <a:p>
            <a:pPr marL="720000">
              <a:spcBef>
                <a:spcPct val="20000"/>
              </a:spcBef>
              <a:buFont typeface="Arial" panose="020B0604020202020204" pitchFamily="34" charset="0"/>
              <a:buNone/>
              <a:defRPr/>
            </a:pPr>
            <a:r>
              <a:rPr lang="en-US" altLang="zh-CN" sz="2000" b="0" dirty="0">
                <a:latin typeface="+mn-lt"/>
                <a:ea typeface="+mn-ea"/>
                <a:cs typeface="+mn-ea"/>
                <a:sym typeface="+mn-lt"/>
              </a:rPr>
              <a:t> </a:t>
            </a:r>
          </a:p>
        </p:txBody>
      </p:sp>
      <p:sp>
        <p:nvSpPr>
          <p:cNvPr id="932869" name="Rectangle 5">
            <a:extLst>
              <a:ext uri="{FF2B5EF4-FFF2-40B4-BE49-F238E27FC236}">
                <a16:creationId xmlns:a16="http://schemas.microsoft.com/office/drawing/2014/main" id="{B34CE05E-1586-4581-B774-DD1113578484}"/>
              </a:ext>
            </a:extLst>
          </p:cNvPr>
          <p:cNvSpPr>
            <a:spLocks noChangeArrowheads="1"/>
          </p:cNvSpPr>
          <p:nvPr/>
        </p:nvSpPr>
        <p:spPr bwMode="auto">
          <a:xfrm>
            <a:off x="0" y="3830638"/>
            <a:ext cx="4500563" cy="2713037"/>
          </a:xfrm>
          <a:prstGeom prst="rect">
            <a:avLst/>
          </a:prstGeom>
          <a:solidFill>
            <a:srgbClr val="E2D9EB"/>
          </a:solidFill>
          <a:ln>
            <a:noFill/>
          </a:ln>
        </p:spPr>
        <p:txBody>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just">
              <a:spcBef>
                <a:spcPct val="20000"/>
              </a:spcBef>
              <a:buFont typeface="Arial" panose="020B0604020202020204" pitchFamily="34" charset="0"/>
              <a:buNone/>
              <a:defRPr/>
            </a:pPr>
            <a:r>
              <a:rPr lang="en-US" altLang="zh-CN" sz="2000" b="0" dirty="0">
                <a:latin typeface="+mn-lt"/>
                <a:ea typeface="+mn-ea"/>
                <a:cs typeface="+mn-ea"/>
                <a:sym typeface="+mn-lt"/>
              </a:rPr>
              <a:t>Status </a:t>
            </a:r>
            <a:r>
              <a:rPr lang="en-US" altLang="zh-CN" sz="2000" b="0" dirty="0" err="1">
                <a:latin typeface="+mn-lt"/>
                <a:ea typeface="+mn-ea"/>
                <a:cs typeface="+mn-ea"/>
                <a:sym typeface="+mn-lt"/>
              </a:rPr>
              <a:t>PostOrderTraverse</a:t>
            </a:r>
            <a:r>
              <a:rPr lang="en-US" altLang="zh-CN" sz="2000" b="0" dirty="0">
                <a:latin typeface="+mn-lt"/>
                <a:ea typeface="+mn-ea"/>
                <a:cs typeface="+mn-ea"/>
                <a:sym typeface="+mn-lt"/>
              </a:rPr>
              <a:t>(</a:t>
            </a:r>
            <a:r>
              <a:rPr lang="en-US" altLang="zh-CN" sz="2000" b="0" dirty="0" err="1">
                <a:latin typeface="+mn-lt"/>
                <a:ea typeface="+mn-ea"/>
                <a:cs typeface="+mn-ea"/>
                <a:sym typeface="+mn-lt"/>
              </a:rPr>
              <a:t>BiTree</a:t>
            </a:r>
            <a:r>
              <a:rPr lang="en-US" altLang="zh-CN" sz="2000" b="0" dirty="0">
                <a:latin typeface="+mn-lt"/>
                <a:ea typeface="+mn-ea"/>
                <a:cs typeface="+mn-ea"/>
                <a:sym typeface="+mn-lt"/>
              </a:rPr>
              <a:t> T){</a:t>
            </a:r>
          </a:p>
          <a:p>
            <a:pPr>
              <a:spcBef>
                <a:spcPct val="20000"/>
              </a:spcBef>
              <a:buFont typeface="Arial" panose="020B0604020202020204" pitchFamily="34" charset="0"/>
              <a:buNone/>
              <a:defRPr/>
            </a:pPr>
            <a:r>
              <a:rPr lang="en-US" altLang="zh-CN" sz="2000" b="0" dirty="0">
                <a:latin typeface="+mn-lt"/>
                <a:ea typeface="+mn-ea"/>
                <a:cs typeface="+mn-ea"/>
                <a:sym typeface="+mn-lt"/>
              </a:rPr>
              <a:t>  if(T==NULL) return OK; </a:t>
            </a:r>
          </a:p>
          <a:p>
            <a:pPr>
              <a:spcBef>
                <a:spcPct val="20000"/>
              </a:spcBef>
              <a:buFont typeface="Arial" panose="020B0604020202020204" pitchFamily="34" charset="0"/>
              <a:buNone/>
              <a:defRPr/>
            </a:pPr>
            <a:r>
              <a:rPr lang="en-US" altLang="zh-CN" sz="2000" b="0" dirty="0">
                <a:latin typeface="+mn-lt"/>
                <a:ea typeface="+mn-ea"/>
                <a:cs typeface="+mn-ea"/>
                <a:sym typeface="+mn-lt"/>
              </a:rPr>
              <a:t>  else{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solidFill>
                  <a:srgbClr val="FF3300"/>
                </a:solidFill>
                <a:latin typeface="+mn-lt"/>
                <a:ea typeface="+mn-ea"/>
                <a:cs typeface="+mn-ea"/>
                <a:sym typeface="+mn-lt"/>
              </a:rPr>
              <a:t>PostOrderTraverse</a:t>
            </a:r>
            <a:r>
              <a:rPr lang="en-US" altLang="zh-CN" sz="2000" b="0" dirty="0">
                <a:solidFill>
                  <a:srgbClr val="FF3300"/>
                </a:solidFill>
                <a:latin typeface="+mn-lt"/>
                <a:ea typeface="+mn-ea"/>
                <a:cs typeface="+mn-ea"/>
                <a:sym typeface="+mn-lt"/>
              </a:rPr>
              <a:t>(T-&gt;</a:t>
            </a:r>
            <a:r>
              <a:rPr lang="en-US" altLang="zh-CN" sz="2000" b="0" dirty="0" err="1">
                <a:solidFill>
                  <a:srgbClr val="FF3300"/>
                </a:solidFill>
                <a:latin typeface="+mn-lt"/>
                <a:ea typeface="+mn-ea"/>
                <a:cs typeface="+mn-ea"/>
                <a:sym typeface="+mn-lt"/>
              </a:rPr>
              <a:t>lchild</a:t>
            </a:r>
            <a:r>
              <a:rPr lang="en-US" altLang="zh-CN" sz="2000" b="0" dirty="0">
                <a:solidFill>
                  <a:srgbClr val="FF3300"/>
                </a:solidFill>
                <a:latin typeface="+mn-lt"/>
                <a:ea typeface="+mn-ea"/>
                <a:cs typeface="+mn-ea"/>
                <a:sym typeface="+mn-lt"/>
              </a:rPr>
              <a:t>);</a:t>
            </a:r>
            <a:r>
              <a:rPr lang="en-US" altLang="zh-CN" sz="2000" b="0" dirty="0">
                <a:latin typeface="+mn-lt"/>
                <a:ea typeface="+mn-ea"/>
                <a:cs typeface="+mn-ea"/>
                <a:sym typeface="+mn-lt"/>
              </a:rPr>
              <a:t>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solidFill>
                  <a:srgbClr val="FF3300"/>
                </a:solidFill>
                <a:latin typeface="+mn-lt"/>
                <a:ea typeface="+mn-ea"/>
                <a:cs typeface="+mn-ea"/>
                <a:sym typeface="+mn-lt"/>
              </a:rPr>
              <a:t>PostOrderTraverse</a:t>
            </a:r>
            <a:r>
              <a:rPr lang="en-US" altLang="zh-CN" sz="2000" b="0" dirty="0">
                <a:solidFill>
                  <a:srgbClr val="FF3300"/>
                </a:solidFill>
                <a:latin typeface="+mn-lt"/>
                <a:ea typeface="+mn-ea"/>
                <a:cs typeface="+mn-ea"/>
                <a:sym typeface="+mn-lt"/>
              </a:rPr>
              <a:t>(T-&gt;</a:t>
            </a:r>
            <a:r>
              <a:rPr lang="en-US" altLang="zh-CN" sz="2000" b="0" dirty="0" err="1">
                <a:solidFill>
                  <a:srgbClr val="FF3300"/>
                </a:solidFill>
                <a:latin typeface="+mn-lt"/>
                <a:ea typeface="+mn-ea"/>
                <a:cs typeface="+mn-ea"/>
                <a:sym typeface="+mn-lt"/>
              </a:rPr>
              <a:t>rchild</a:t>
            </a:r>
            <a:r>
              <a:rPr lang="en-US" altLang="zh-CN" sz="2000" b="0" dirty="0">
                <a:solidFill>
                  <a:srgbClr val="FF3300"/>
                </a:solidFill>
                <a:latin typeface="+mn-lt"/>
                <a:ea typeface="+mn-ea"/>
                <a:cs typeface="+mn-ea"/>
                <a:sym typeface="+mn-lt"/>
              </a:rPr>
              <a:t>);</a:t>
            </a:r>
            <a:r>
              <a:rPr lang="en-US" altLang="zh-CN" sz="2000" b="0" dirty="0">
                <a:latin typeface="+mn-lt"/>
                <a:ea typeface="+mn-ea"/>
                <a:cs typeface="+mn-ea"/>
                <a:sym typeface="+mn-lt"/>
              </a:rPr>
              <a:t>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latin typeface="+mn-lt"/>
                <a:ea typeface="+mn-ea"/>
                <a:cs typeface="+mn-ea"/>
                <a:sym typeface="+mn-lt"/>
              </a:rPr>
              <a:t>cout</a:t>
            </a:r>
            <a:r>
              <a:rPr lang="en-US" altLang="zh-CN" sz="2000" b="0" dirty="0">
                <a:latin typeface="+mn-lt"/>
                <a:ea typeface="+mn-ea"/>
                <a:cs typeface="+mn-ea"/>
                <a:sym typeface="+mn-lt"/>
              </a:rPr>
              <a:t>&lt;&lt;T-&gt;data;    }</a:t>
            </a:r>
          </a:p>
          <a:p>
            <a:pPr>
              <a:spcBef>
                <a:spcPct val="20000"/>
              </a:spcBef>
              <a:buFont typeface="Arial" panose="020B0604020202020204" pitchFamily="34" charset="0"/>
              <a:buNone/>
              <a:defRPr/>
            </a:pPr>
            <a:r>
              <a:rPr lang="en-US" altLang="zh-CN" sz="2000" b="0" dirty="0">
                <a:latin typeface="+mn-lt"/>
                <a:ea typeface="+mn-ea"/>
                <a:cs typeface="+mn-ea"/>
                <a:sym typeface="+mn-lt"/>
              </a:rPr>
              <a:t>} </a:t>
            </a:r>
          </a:p>
        </p:txBody>
      </p:sp>
      <p:sp>
        <p:nvSpPr>
          <p:cNvPr id="932870" name="Rectangle 6">
            <a:extLst>
              <a:ext uri="{FF2B5EF4-FFF2-40B4-BE49-F238E27FC236}">
                <a16:creationId xmlns:a16="http://schemas.microsoft.com/office/drawing/2014/main" id="{7E6C4424-669E-4B16-9EFC-14E9A78971E4}"/>
              </a:ext>
            </a:extLst>
          </p:cNvPr>
          <p:cNvSpPr>
            <a:spLocks noChangeArrowheads="1"/>
          </p:cNvSpPr>
          <p:nvPr/>
        </p:nvSpPr>
        <p:spPr bwMode="auto">
          <a:xfrm>
            <a:off x="4643438" y="3830638"/>
            <a:ext cx="4500562" cy="2713037"/>
          </a:xfrm>
          <a:prstGeom prst="rect">
            <a:avLst/>
          </a:prstGeom>
          <a:solidFill>
            <a:srgbClr val="E2D9EB"/>
          </a:solidFill>
          <a:ln>
            <a:noFill/>
          </a:ln>
        </p:spPr>
        <p:txBody>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just">
              <a:spcBef>
                <a:spcPct val="20000"/>
              </a:spcBef>
              <a:buFont typeface="Arial" panose="020B0604020202020204" pitchFamily="34" charset="0"/>
              <a:buNone/>
              <a:defRPr/>
            </a:pPr>
            <a:r>
              <a:rPr lang="en-US" altLang="zh-CN" sz="2000" b="0" dirty="0">
                <a:latin typeface="+mn-lt"/>
                <a:ea typeface="+mn-ea"/>
                <a:cs typeface="+mn-ea"/>
                <a:sym typeface="+mn-lt"/>
              </a:rPr>
              <a:t>Status </a:t>
            </a:r>
            <a:r>
              <a:rPr lang="en-US" altLang="zh-CN" sz="2000" b="0" dirty="0" err="1">
                <a:latin typeface="+mn-lt"/>
                <a:ea typeface="+mn-ea"/>
                <a:cs typeface="+mn-ea"/>
                <a:sym typeface="+mn-lt"/>
              </a:rPr>
              <a:t>InOrderTraverse</a:t>
            </a:r>
            <a:r>
              <a:rPr lang="en-US" altLang="zh-CN" sz="2000" b="0" dirty="0">
                <a:latin typeface="+mn-lt"/>
                <a:ea typeface="+mn-ea"/>
                <a:cs typeface="+mn-ea"/>
                <a:sym typeface="+mn-lt"/>
              </a:rPr>
              <a:t>(</a:t>
            </a:r>
            <a:r>
              <a:rPr lang="en-US" altLang="zh-CN" sz="2000" b="0" dirty="0" err="1">
                <a:latin typeface="+mn-lt"/>
                <a:ea typeface="+mn-ea"/>
                <a:cs typeface="+mn-ea"/>
                <a:sym typeface="+mn-lt"/>
              </a:rPr>
              <a:t>BiTree</a:t>
            </a:r>
            <a:r>
              <a:rPr lang="en-US" altLang="zh-CN" sz="2000" b="0" dirty="0">
                <a:latin typeface="+mn-lt"/>
                <a:ea typeface="+mn-ea"/>
                <a:cs typeface="+mn-ea"/>
                <a:sym typeface="+mn-lt"/>
              </a:rPr>
              <a:t> T){</a:t>
            </a:r>
          </a:p>
          <a:p>
            <a:pPr>
              <a:spcBef>
                <a:spcPct val="20000"/>
              </a:spcBef>
              <a:buFont typeface="Arial" panose="020B0604020202020204" pitchFamily="34" charset="0"/>
              <a:buNone/>
              <a:defRPr/>
            </a:pPr>
            <a:r>
              <a:rPr lang="en-US" altLang="zh-CN" sz="2000" b="0" dirty="0">
                <a:latin typeface="+mn-lt"/>
                <a:ea typeface="+mn-ea"/>
                <a:cs typeface="+mn-ea"/>
                <a:sym typeface="+mn-lt"/>
              </a:rPr>
              <a:t>  if(T==NULL) return OK; </a:t>
            </a:r>
          </a:p>
          <a:p>
            <a:pPr>
              <a:spcBef>
                <a:spcPct val="20000"/>
              </a:spcBef>
              <a:buFont typeface="Arial" panose="020B0604020202020204" pitchFamily="34" charset="0"/>
              <a:buNone/>
              <a:defRPr/>
            </a:pPr>
            <a:r>
              <a:rPr lang="en-US" altLang="zh-CN" sz="2000" b="0" dirty="0">
                <a:latin typeface="+mn-lt"/>
                <a:ea typeface="+mn-ea"/>
                <a:cs typeface="+mn-ea"/>
                <a:sym typeface="+mn-lt"/>
              </a:rPr>
              <a:t>  else{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solidFill>
                  <a:srgbClr val="FF3300"/>
                </a:solidFill>
                <a:latin typeface="+mn-lt"/>
                <a:ea typeface="+mn-ea"/>
                <a:cs typeface="+mn-ea"/>
                <a:sym typeface="+mn-lt"/>
              </a:rPr>
              <a:t>InOrderTraverse</a:t>
            </a:r>
            <a:r>
              <a:rPr lang="en-US" altLang="zh-CN" sz="2000" b="0" dirty="0">
                <a:solidFill>
                  <a:srgbClr val="FF3300"/>
                </a:solidFill>
                <a:latin typeface="+mn-lt"/>
                <a:ea typeface="+mn-ea"/>
                <a:cs typeface="+mn-ea"/>
                <a:sym typeface="+mn-lt"/>
              </a:rPr>
              <a:t>(T-&gt;</a:t>
            </a:r>
            <a:r>
              <a:rPr lang="en-US" altLang="zh-CN" sz="2000" b="0" dirty="0" err="1">
                <a:solidFill>
                  <a:srgbClr val="FF3300"/>
                </a:solidFill>
                <a:latin typeface="+mn-lt"/>
                <a:ea typeface="+mn-ea"/>
                <a:cs typeface="+mn-ea"/>
                <a:sym typeface="+mn-lt"/>
              </a:rPr>
              <a:t>lchild</a:t>
            </a:r>
            <a:r>
              <a:rPr lang="en-US" altLang="zh-CN" sz="2000" b="0" dirty="0">
                <a:solidFill>
                  <a:srgbClr val="FF3300"/>
                </a:solidFill>
                <a:latin typeface="+mn-lt"/>
                <a:ea typeface="+mn-ea"/>
                <a:cs typeface="+mn-ea"/>
                <a:sym typeface="+mn-lt"/>
              </a:rPr>
              <a:t>);</a:t>
            </a:r>
            <a:r>
              <a:rPr lang="en-US" altLang="zh-CN" sz="2000" b="0" dirty="0">
                <a:latin typeface="+mn-lt"/>
                <a:ea typeface="+mn-ea"/>
                <a:cs typeface="+mn-ea"/>
                <a:sym typeface="+mn-lt"/>
              </a:rPr>
              <a:t>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latin typeface="+mn-lt"/>
                <a:ea typeface="+mn-ea"/>
                <a:cs typeface="+mn-ea"/>
                <a:sym typeface="+mn-lt"/>
              </a:rPr>
              <a:t>cout</a:t>
            </a:r>
            <a:r>
              <a:rPr lang="en-US" altLang="zh-CN" sz="2000" b="0" dirty="0">
                <a:latin typeface="+mn-lt"/>
                <a:ea typeface="+mn-ea"/>
                <a:cs typeface="+mn-ea"/>
                <a:sym typeface="+mn-lt"/>
              </a:rPr>
              <a:t>&lt;&lt;T-&gt;data;</a:t>
            </a:r>
          </a:p>
          <a:p>
            <a:pPr>
              <a:spcBef>
                <a:spcPct val="20000"/>
              </a:spcBef>
              <a:buFont typeface="Arial" panose="020B0604020202020204" pitchFamily="34" charset="0"/>
              <a:buNone/>
              <a:defRPr/>
            </a:pPr>
            <a:r>
              <a:rPr lang="en-US" altLang="zh-CN" sz="2000" b="0" dirty="0">
                <a:solidFill>
                  <a:srgbClr val="FF3300"/>
                </a:solidFill>
                <a:latin typeface="+mn-lt"/>
                <a:ea typeface="+mn-ea"/>
                <a:cs typeface="+mn-ea"/>
                <a:sym typeface="+mn-lt"/>
              </a:rPr>
              <a:t>     </a:t>
            </a:r>
            <a:r>
              <a:rPr lang="en-US" altLang="zh-CN" sz="2000" b="0" dirty="0" err="1">
                <a:solidFill>
                  <a:srgbClr val="FF3300"/>
                </a:solidFill>
                <a:latin typeface="+mn-lt"/>
                <a:ea typeface="+mn-ea"/>
                <a:cs typeface="+mn-ea"/>
                <a:sym typeface="+mn-lt"/>
              </a:rPr>
              <a:t>InOrderTraverse</a:t>
            </a:r>
            <a:r>
              <a:rPr lang="en-US" altLang="zh-CN" sz="2000" b="0" dirty="0">
                <a:solidFill>
                  <a:srgbClr val="FF3300"/>
                </a:solidFill>
                <a:latin typeface="+mn-lt"/>
                <a:ea typeface="+mn-ea"/>
                <a:cs typeface="+mn-ea"/>
                <a:sym typeface="+mn-lt"/>
              </a:rPr>
              <a:t>(T-&gt;</a:t>
            </a:r>
            <a:r>
              <a:rPr lang="en-US" altLang="zh-CN" sz="2000" b="0" dirty="0" err="1">
                <a:solidFill>
                  <a:srgbClr val="FF3300"/>
                </a:solidFill>
                <a:latin typeface="+mn-lt"/>
                <a:ea typeface="+mn-ea"/>
                <a:cs typeface="+mn-ea"/>
                <a:sym typeface="+mn-lt"/>
              </a:rPr>
              <a:t>rchild</a:t>
            </a:r>
            <a:r>
              <a:rPr lang="en-US" altLang="zh-CN" sz="2000" b="0" dirty="0">
                <a:solidFill>
                  <a:srgbClr val="FF3300"/>
                </a:solidFill>
                <a:latin typeface="+mn-lt"/>
                <a:ea typeface="+mn-ea"/>
                <a:cs typeface="+mn-ea"/>
                <a:sym typeface="+mn-lt"/>
              </a:rPr>
              <a:t>);</a:t>
            </a:r>
            <a:r>
              <a:rPr lang="en-US" altLang="zh-CN" sz="2000" b="0" dirty="0">
                <a:latin typeface="+mn-lt"/>
                <a:ea typeface="+mn-ea"/>
                <a:cs typeface="+mn-ea"/>
                <a:sym typeface="+mn-lt"/>
              </a:rPr>
              <a:t>}</a:t>
            </a:r>
          </a:p>
          <a:p>
            <a:pPr>
              <a:spcBef>
                <a:spcPct val="20000"/>
              </a:spcBef>
              <a:buFont typeface="Arial" panose="020B0604020202020204" pitchFamily="34" charset="0"/>
              <a:buNone/>
              <a:defRPr/>
            </a:pPr>
            <a:r>
              <a:rPr lang="en-US" altLang="zh-CN" sz="2000" b="0" dirty="0">
                <a:latin typeface="+mn-lt"/>
                <a:ea typeface="+mn-ea"/>
                <a:cs typeface="+mn-ea"/>
                <a:sym typeface="+mn-lt"/>
              </a:rPr>
              <a:t>} </a:t>
            </a:r>
          </a:p>
        </p:txBody>
      </p:sp>
      <p:sp>
        <p:nvSpPr>
          <p:cNvPr id="59397" name="Rectangle 7">
            <a:extLst>
              <a:ext uri="{FF2B5EF4-FFF2-40B4-BE49-F238E27FC236}">
                <a16:creationId xmlns:a16="http://schemas.microsoft.com/office/drawing/2014/main" id="{E731DFB2-AA8A-42A7-9259-4F256358F3A8}"/>
              </a:ext>
            </a:extLst>
          </p:cNvPr>
          <p:cNvSpPr>
            <a:spLocks noChangeArrowheads="1"/>
          </p:cNvSpPr>
          <p:nvPr/>
        </p:nvSpPr>
        <p:spPr bwMode="auto">
          <a:xfrm>
            <a:off x="806450" y="207963"/>
            <a:ext cx="36941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遍历算法的分析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32868"/>
                                        </p:tgtEl>
                                        <p:attrNameLst>
                                          <p:attrName>style.visibility</p:attrName>
                                        </p:attrNameLst>
                                      </p:cBhvr>
                                      <p:to>
                                        <p:strVal val="visible"/>
                                      </p:to>
                                    </p:set>
                                    <p:animEffect transition="in" filter="wipe(up)">
                                      <p:cBhvr>
                                        <p:cTn id="7" dur="500"/>
                                        <p:tgtEl>
                                          <p:spTgt spid="932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32869"/>
                                        </p:tgtEl>
                                        <p:attrNameLst>
                                          <p:attrName>style.visibility</p:attrName>
                                        </p:attrNameLst>
                                      </p:cBhvr>
                                      <p:to>
                                        <p:strVal val="visible"/>
                                      </p:to>
                                    </p:set>
                                    <p:animEffect transition="in" filter="wipe(up)">
                                      <p:cBhvr>
                                        <p:cTn id="12" dur="500"/>
                                        <p:tgtEl>
                                          <p:spTgt spid="9328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32870"/>
                                        </p:tgtEl>
                                        <p:attrNameLst>
                                          <p:attrName>style.visibility</p:attrName>
                                        </p:attrNameLst>
                                      </p:cBhvr>
                                      <p:to>
                                        <p:strVal val="visible"/>
                                      </p:to>
                                    </p:set>
                                    <p:animEffect transition="in" filter="wipe(up)">
                                      <p:cBhvr>
                                        <p:cTn id="17" dur="500"/>
                                        <p:tgtEl>
                                          <p:spTgt spid="932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868" grpId="0" animBg="1"/>
      <p:bldP spid="932869" grpId="0" animBg="1"/>
      <p:bldP spid="932870"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a:extLst>
              <a:ext uri="{FF2B5EF4-FFF2-40B4-BE49-F238E27FC236}">
                <a16:creationId xmlns:a16="http://schemas.microsoft.com/office/drawing/2014/main" id="{47E00A95-4F7F-43A0-9DB9-5D7C11EBBE02}"/>
              </a:ext>
            </a:extLst>
          </p:cNvPr>
          <p:cNvSpPr>
            <a:spLocks noChangeArrowheads="1"/>
          </p:cNvSpPr>
          <p:nvPr/>
        </p:nvSpPr>
        <p:spPr bwMode="auto">
          <a:xfrm>
            <a:off x="314325" y="989013"/>
            <a:ext cx="8382000" cy="1654175"/>
          </a:xfrm>
          <a:prstGeom prst="roundRect">
            <a:avLst>
              <a:gd name="adj" fmla="val 7298"/>
            </a:avLst>
          </a:prstGeom>
          <a:solidFill>
            <a:srgbClr val="EBEBEB"/>
          </a:solidFill>
          <a:ln w="38100">
            <a:noFill/>
            <a:miter lim="800000"/>
            <a:headEnd/>
            <a:tailEnd/>
          </a:ln>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2600" b="0">
                <a:ea typeface="微软雅黑" panose="020B0503020204020204" pitchFamily="34" charset="-122"/>
                <a:sym typeface="+mn-lt"/>
              </a:rPr>
              <a:t>如果去掉输出语句，从递归的角度看，三种算法是完全相同的，或说这三种算法的</a:t>
            </a:r>
            <a:r>
              <a:rPr lang="zh-CN" altLang="en-US" sz="2600" b="0">
                <a:solidFill>
                  <a:srgbClr val="FF3300"/>
                </a:solidFill>
                <a:ea typeface="微软雅黑" panose="020B0503020204020204" pitchFamily="34" charset="-122"/>
                <a:sym typeface="+mn-lt"/>
              </a:rPr>
              <a:t>访问路径是相同的，只是访问结点的时机不同</a:t>
            </a:r>
            <a:r>
              <a:rPr lang="zh-CN" altLang="en-US" sz="2600" b="0">
                <a:ea typeface="微软雅黑" panose="020B0503020204020204" pitchFamily="34" charset="-122"/>
                <a:sym typeface="+mn-lt"/>
              </a:rPr>
              <a:t>。</a:t>
            </a:r>
          </a:p>
        </p:txBody>
      </p:sp>
      <p:sp>
        <p:nvSpPr>
          <p:cNvPr id="763909" name="Rectangle 5">
            <a:extLst>
              <a:ext uri="{FF2B5EF4-FFF2-40B4-BE49-F238E27FC236}">
                <a16:creationId xmlns:a16="http://schemas.microsoft.com/office/drawing/2014/main" id="{03ED7117-9842-47FF-91E5-4C051B109288}"/>
              </a:ext>
            </a:extLst>
          </p:cNvPr>
          <p:cNvSpPr>
            <a:spLocks noChangeArrowheads="1"/>
          </p:cNvSpPr>
          <p:nvPr/>
        </p:nvSpPr>
        <p:spPr bwMode="auto">
          <a:xfrm>
            <a:off x="4610100" y="3248025"/>
            <a:ext cx="41243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buFont typeface="Arial" panose="020B0604020202020204" pitchFamily="34" charset="0"/>
              <a:buNone/>
            </a:pPr>
            <a:r>
              <a:rPr lang="zh-CN" altLang="en-US" sz="2400" b="0">
                <a:ea typeface="微软雅黑" panose="020B0503020204020204" pitchFamily="34" charset="-122"/>
                <a:sym typeface="+mn-lt"/>
              </a:rPr>
              <a:t>从虚线的出发点到终点的路径上，每个结点经过</a:t>
            </a:r>
            <a:r>
              <a:rPr lang="en-US" altLang="zh-CN" sz="2400" b="0">
                <a:solidFill>
                  <a:srgbClr val="FF3300"/>
                </a:solidFill>
                <a:ea typeface="微软雅黑" panose="020B0503020204020204" pitchFamily="34" charset="-122"/>
                <a:sym typeface="+mn-lt"/>
              </a:rPr>
              <a:t>3</a:t>
            </a:r>
            <a:r>
              <a:rPr lang="zh-CN" altLang="en-US" sz="2400" b="0">
                <a:solidFill>
                  <a:srgbClr val="FF3300"/>
                </a:solidFill>
                <a:ea typeface="微软雅黑" panose="020B0503020204020204" pitchFamily="34" charset="-122"/>
                <a:sym typeface="+mn-lt"/>
              </a:rPr>
              <a:t>次</a:t>
            </a:r>
            <a:r>
              <a:rPr lang="zh-CN" altLang="en-US" sz="2400" b="0">
                <a:ea typeface="微软雅黑" panose="020B0503020204020204" pitchFamily="34" charset="-122"/>
                <a:sym typeface="+mn-lt"/>
              </a:rPr>
              <a:t>。</a:t>
            </a:r>
          </a:p>
        </p:txBody>
      </p:sp>
      <p:grpSp>
        <p:nvGrpSpPr>
          <p:cNvPr id="63492" name="Group 6">
            <a:extLst>
              <a:ext uri="{FF2B5EF4-FFF2-40B4-BE49-F238E27FC236}">
                <a16:creationId xmlns:a16="http://schemas.microsoft.com/office/drawing/2014/main" id="{83809FA2-2F42-374E-9858-C43BBD1D53CB}"/>
              </a:ext>
            </a:extLst>
          </p:cNvPr>
          <p:cNvGrpSpPr>
            <a:grpSpLocks/>
          </p:cNvGrpSpPr>
          <p:nvPr/>
        </p:nvGrpSpPr>
        <p:grpSpPr bwMode="auto">
          <a:xfrm>
            <a:off x="360363" y="2843213"/>
            <a:ext cx="3581400" cy="3810000"/>
            <a:chOff x="96" y="1488"/>
            <a:chExt cx="2256" cy="2400"/>
          </a:xfrm>
        </p:grpSpPr>
        <p:sp>
          <p:nvSpPr>
            <p:cNvPr id="60421" name="Oval 7">
              <a:extLst>
                <a:ext uri="{FF2B5EF4-FFF2-40B4-BE49-F238E27FC236}">
                  <a16:creationId xmlns:a16="http://schemas.microsoft.com/office/drawing/2014/main" id="{88998E52-41AB-4E80-ACEF-9F4ACEC0A3C9}"/>
                </a:ext>
              </a:extLst>
            </p:cNvPr>
            <p:cNvSpPr>
              <a:spLocks noChangeArrowheads="1"/>
            </p:cNvSpPr>
            <p:nvPr/>
          </p:nvSpPr>
          <p:spPr bwMode="auto">
            <a:xfrm>
              <a:off x="1207" y="1510"/>
              <a:ext cx="231" cy="234"/>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A</a:t>
              </a:r>
            </a:p>
          </p:txBody>
        </p:sp>
        <p:sp>
          <p:nvSpPr>
            <p:cNvPr id="60422" name="Oval 8">
              <a:extLst>
                <a:ext uri="{FF2B5EF4-FFF2-40B4-BE49-F238E27FC236}">
                  <a16:creationId xmlns:a16="http://schemas.microsoft.com/office/drawing/2014/main" id="{658CCF49-C2A3-4A5F-A6F1-E4962020D6C0}"/>
                </a:ext>
              </a:extLst>
            </p:cNvPr>
            <p:cNvSpPr>
              <a:spLocks noChangeArrowheads="1"/>
            </p:cNvSpPr>
            <p:nvPr/>
          </p:nvSpPr>
          <p:spPr bwMode="auto">
            <a:xfrm>
              <a:off x="836" y="3155"/>
              <a:ext cx="232"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F</a:t>
              </a:r>
            </a:p>
          </p:txBody>
        </p:sp>
        <p:sp>
          <p:nvSpPr>
            <p:cNvPr id="60423" name="Oval 9">
              <a:extLst>
                <a:ext uri="{FF2B5EF4-FFF2-40B4-BE49-F238E27FC236}">
                  <a16:creationId xmlns:a16="http://schemas.microsoft.com/office/drawing/2014/main" id="{C064D7DC-CF72-4E67-B4AC-132717AD354A}"/>
                </a:ext>
              </a:extLst>
            </p:cNvPr>
            <p:cNvSpPr>
              <a:spLocks noChangeArrowheads="1"/>
            </p:cNvSpPr>
            <p:nvPr/>
          </p:nvSpPr>
          <p:spPr bwMode="auto">
            <a:xfrm>
              <a:off x="1207" y="2599"/>
              <a:ext cx="231"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E</a:t>
              </a:r>
            </a:p>
          </p:txBody>
        </p:sp>
        <p:sp>
          <p:nvSpPr>
            <p:cNvPr id="60424" name="Oval 10">
              <a:extLst>
                <a:ext uri="{FF2B5EF4-FFF2-40B4-BE49-F238E27FC236}">
                  <a16:creationId xmlns:a16="http://schemas.microsoft.com/office/drawing/2014/main" id="{9211B8A9-EF03-484B-A0CE-A7DCEB527EAC}"/>
                </a:ext>
              </a:extLst>
            </p:cNvPr>
            <p:cNvSpPr>
              <a:spLocks noChangeArrowheads="1"/>
            </p:cNvSpPr>
            <p:nvPr/>
          </p:nvSpPr>
          <p:spPr bwMode="auto">
            <a:xfrm>
              <a:off x="489" y="2621"/>
              <a:ext cx="232" cy="234"/>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D</a:t>
              </a:r>
            </a:p>
          </p:txBody>
        </p:sp>
        <p:sp>
          <p:nvSpPr>
            <p:cNvPr id="60425" name="Oval 11">
              <a:extLst>
                <a:ext uri="{FF2B5EF4-FFF2-40B4-BE49-F238E27FC236}">
                  <a16:creationId xmlns:a16="http://schemas.microsoft.com/office/drawing/2014/main" id="{BE29C702-AB5F-42D5-BC79-B42F306FB4BB}"/>
                </a:ext>
              </a:extLst>
            </p:cNvPr>
            <p:cNvSpPr>
              <a:spLocks noChangeArrowheads="1"/>
            </p:cNvSpPr>
            <p:nvPr/>
          </p:nvSpPr>
          <p:spPr bwMode="auto">
            <a:xfrm>
              <a:off x="1727" y="2010"/>
              <a:ext cx="232" cy="234"/>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C</a:t>
              </a:r>
            </a:p>
          </p:txBody>
        </p:sp>
        <p:sp>
          <p:nvSpPr>
            <p:cNvPr id="60426" name="Oval 12">
              <a:extLst>
                <a:ext uri="{FF2B5EF4-FFF2-40B4-BE49-F238E27FC236}">
                  <a16:creationId xmlns:a16="http://schemas.microsoft.com/office/drawing/2014/main" id="{30316E5A-C02C-476E-BB84-AD01B46837AC}"/>
                </a:ext>
              </a:extLst>
            </p:cNvPr>
            <p:cNvSpPr>
              <a:spLocks noChangeArrowheads="1"/>
            </p:cNvSpPr>
            <p:nvPr/>
          </p:nvSpPr>
          <p:spPr bwMode="auto">
            <a:xfrm>
              <a:off x="825" y="2044"/>
              <a:ext cx="231"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B</a:t>
              </a:r>
            </a:p>
          </p:txBody>
        </p:sp>
        <p:sp>
          <p:nvSpPr>
            <p:cNvPr id="60427" name="Oval 13">
              <a:extLst>
                <a:ext uri="{FF2B5EF4-FFF2-40B4-BE49-F238E27FC236}">
                  <a16:creationId xmlns:a16="http://schemas.microsoft.com/office/drawing/2014/main" id="{3C1021A2-12F7-43E9-BCC4-A23C58313622}"/>
                </a:ext>
              </a:extLst>
            </p:cNvPr>
            <p:cNvSpPr>
              <a:spLocks noChangeArrowheads="1"/>
            </p:cNvSpPr>
            <p:nvPr/>
          </p:nvSpPr>
          <p:spPr bwMode="auto">
            <a:xfrm>
              <a:off x="1542" y="3177"/>
              <a:ext cx="232"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G</a:t>
              </a:r>
            </a:p>
          </p:txBody>
        </p:sp>
        <p:sp>
          <p:nvSpPr>
            <p:cNvPr id="60428" name="Line 14">
              <a:extLst>
                <a:ext uri="{FF2B5EF4-FFF2-40B4-BE49-F238E27FC236}">
                  <a16:creationId xmlns:a16="http://schemas.microsoft.com/office/drawing/2014/main" id="{85310183-5BDE-4A44-A4DF-AF85A0D8271A}"/>
                </a:ext>
              </a:extLst>
            </p:cNvPr>
            <p:cNvSpPr>
              <a:spLocks noChangeShapeType="1"/>
            </p:cNvSpPr>
            <p:nvPr/>
          </p:nvSpPr>
          <p:spPr bwMode="auto">
            <a:xfrm flipH="1">
              <a:off x="1022" y="1732"/>
              <a:ext cx="242"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9" name="Line 15">
              <a:extLst>
                <a:ext uri="{FF2B5EF4-FFF2-40B4-BE49-F238E27FC236}">
                  <a16:creationId xmlns:a16="http://schemas.microsoft.com/office/drawing/2014/main" id="{84EAC737-F483-496D-81EC-6B1610CE7D6C}"/>
                </a:ext>
              </a:extLst>
            </p:cNvPr>
            <p:cNvSpPr>
              <a:spLocks noChangeShapeType="1"/>
            </p:cNvSpPr>
            <p:nvPr/>
          </p:nvSpPr>
          <p:spPr bwMode="auto">
            <a:xfrm flipH="1">
              <a:off x="640" y="2288"/>
              <a:ext cx="243" cy="33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0" name="Line 16">
              <a:extLst>
                <a:ext uri="{FF2B5EF4-FFF2-40B4-BE49-F238E27FC236}">
                  <a16:creationId xmlns:a16="http://schemas.microsoft.com/office/drawing/2014/main" id="{4BEC1783-4043-4A70-8CDF-1D88DF7D2F66}"/>
                </a:ext>
              </a:extLst>
            </p:cNvPr>
            <p:cNvSpPr>
              <a:spLocks noChangeShapeType="1"/>
            </p:cNvSpPr>
            <p:nvPr/>
          </p:nvSpPr>
          <p:spPr bwMode="auto">
            <a:xfrm flipH="1">
              <a:off x="1010" y="2832"/>
              <a:ext cx="243"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1" name="Line 17">
              <a:extLst>
                <a:ext uri="{FF2B5EF4-FFF2-40B4-BE49-F238E27FC236}">
                  <a16:creationId xmlns:a16="http://schemas.microsoft.com/office/drawing/2014/main" id="{E628DA18-0A71-4ABD-A51E-0D681637E808}"/>
                </a:ext>
              </a:extLst>
            </p:cNvPr>
            <p:cNvSpPr>
              <a:spLocks noChangeShapeType="1"/>
            </p:cNvSpPr>
            <p:nvPr/>
          </p:nvSpPr>
          <p:spPr bwMode="auto">
            <a:xfrm flipH="1">
              <a:off x="1646" y="2221"/>
              <a:ext cx="104" cy="1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2" name="Line 18">
              <a:extLst>
                <a:ext uri="{FF2B5EF4-FFF2-40B4-BE49-F238E27FC236}">
                  <a16:creationId xmlns:a16="http://schemas.microsoft.com/office/drawing/2014/main" id="{6061686B-2DDC-4181-B80F-BB1F3FD3F0FE}"/>
                </a:ext>
              </a:extLst>
            </p:cNvPr>
            <p:cNvSpPr>
              <a:spLocks noChangeShapeType="1"/>
            </p:cNvSpPr>
            <p:nvPr/>
          </p:nvSpPr>
          <p:spPr bwMode="auto">
            <a:xfrm>
              <a:off x="1403" y="1710"/>
              <a:ext cx="347"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3" name="Line 19">
              <a:extLst>
                <a:ext uri="{FF2B5EF4-FFF2-40B4-BE49-F238E27FC236}">
                  <a16:creationId xmlns:a16="http://schemas.microsoft.com/office/drawing/2014/main" id="{C7F66D1F-76D7-4781-948E-7BBE1373EE30}"/>
                </a:ext>
              </a:extLst>
            </p:cNvPr>
            <p:cNvSpPr>
              <a:spLocks noChangeShapeType="1"/>
            </p:cNvSpPr>
            <p:nvPr/>
          </p:nvSpPr>
          <p:spPr bwMode="auto">
            <a:xfrm>
              <a:off x="1010" y="2232"/>
              <a:ext cx="231" cy="3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4" name="Line 20">
              <a:extLst>
                <a:ext uri="{FF2B5EF4-FFF2-40B4-BE49-F238E27FC236}">
                  <a16:creationId xmlns:a16="http://schemas.microsoft.com/office/drawing/2014/main" id="{9ACCC45B-A186-4312-9D1A-F120486006A5}"/>
                </a:ext>
              </a:extLst>
            </p:cNvPr>
            <p:cNvSpPr>
              <a:spLocks noChangeShapeType="1"/>
            </p:cNvSpPr>
            <p:nvPr/>
          </p:nvSpPr>
          <p:spPr bwMode="auto">
            <a:xfrm>
              <a:off x="1392" y="2799"/>
              <a:ext cx="231" cy="3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5" name="Oval 21">
              <a:extLst>
                <a:ext uri="{FF2B5EF4-FFF2-40B4-BE49-F238E27FC236}">
                  <a16:creationId xmlns:a16="http://schemas.microsoft.com/office/drawing/2014/main" id="{40B516D6-1DFE-4236-95BB-D4EF675F0E37}"/>
                </a:ext>
              </a:extLst>
            </p:cNvPr>
            <p:cNvSpPr>
              <a:spLocks noChangeArrowheads="1"/>
            </p:cNvSpPr>
            <p:nvPr/>
          </p:nvSpPr>
          <p:spPr bwMode="auto">
            <a:xfrm>
              <a:off x="316" y="2999"/>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36" name="Oval 22">
              <a:extLst>
                <a:ext uri="{FF2B5EF4-FFF2-40B4-BE49-F238E27FC236}">
                  <a16:creationId xmlns:a16="http://schemas.microsoft.com/office/drawing/2014/main" id="{B763159F-A1CC-46E9-9640-5156D525388B}"/>
                </a:ext>
              </a:extLst>
            </p:cNvPr>
            <p:cNvSpPr>
              <a:spLocks noChangeArrowheads="1"/>
            </p:cNvSpPr>
            <p:nvPr/>
          </p:nvSpPr>
          <p:spPr bwMode="auto">
            <a:xfrm>
              <a:off x="709" y="3021"/>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37" name="Oval 23">
              <a:extLst>
                <a:ext uri="{FF2B5EF4-FFF2-40B4-BE49-F238E27FC236}">
                  <a16:creationId xmlns:a16="http://schemas.microsoft.com/office/drawing/2014/main" id="{39C75B19-D7E7-4FE1-8395-AE7130155B34}"/>
                </a:ext>
              </a:extLst>
            </p:cNvPr>
            <p:cNvSpPr>
              <a:spLocks noChangeArrowheads="1"/>
            </p:cNvSpPr>
            <p:nvPr/>
          </p:nvSpPr>
          <p:spPr bwMode="auto">
            <a:xfrm>
              <a:off x="674" y="3521"/>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38" name="Oval 24">
              <a:extLst>
                <a:ext uri="{FF2B5EF4-FFF2-40B4-BE49-F238E27FC236}">
                  <a16:creationId xmlns:a16="http://schemas.microsoft.com/office/drawing/2014/main" id="{B6EB8B1D-8132-4511-911C-3507D79C9EF2}"/>
                </a:ext>
              </a:extLst>
            </p:cNvPr>
            <p:cNvSpPr>
              <a:spLocks noChangeArrowheads="1"/>
            </p:cNvSpPr>
            <p:nvPr/>
          </p:nvSpPr>
          <p:spPr bwMode="auto">
            <a:xfrm>
              <a:off x="1033" y="3532"/>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39" name="Oval 25">
              <a:extLst>
                <a:ext uri="{FF2B5EF4-FFF2-40B4-BE49-F238E27FC236}">
                  <a16:creationId xmlns:a16="http://schemas.microsoft.com/office/drawing/2014/main" id="{8F401C5C-1E9A-46C6-83BC-93B0327DA743}"/>
                </a:ext>
              </a:extLst>
            </p:cNvPr>
            <p:cNvSpPr>
              <a:spLocks noChangeArrowheads="1"/>
            </p:cNvSpPr>
            <p:nvPr/>
          </p:nvSpPr>
          <p:spPr bwMode="auto">
            <a:xfrm>
              <a:off x="1450" y="3599"/>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40" name="Oval 26">
              <a:extLst>
                <a:ext uri="{FF2B5EF4-FFF2-40B4-BE49-F238E27FC236}">
                  <a16:creationId xmlns:a16="http://schemas.microsoft.com/office/drawing/2014/main" id="{186F9854-AE7D-458D-9AF6-57F1DAE156F3}"/>
                </a:ext>
              </a:extLst>
            </p:cNvPr>
            <p:cNvSpPr>
              <a:spLocks noChangeArrowheads="1"/>
            </p:cNvSpPr>
            <p:nvPr/>
          </p:nvSpPr>
          <p:spPr bwMode="auto">
            <a:xfrm>
              <a:off x="1820" y="3555"/>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41" name="Oval 27">
              <a:extLst>
                <a:ext uri="{FF2B5EF4-FFF2-40B4-BE49-F238E27FC236}">
                  <a16:creationId xmlns:a16="http://schemas.microsoft.com/office/drawing/2014/main" id="{D9A4D259-922E-4851-A3D0-379580866870}"/>
                </a:ext>
              </a:extLst>
            </p:cNvPr>
            <p:cNvSpPr>
              <a:spLocks noChangeArrowheads="1"/>
            </p:cNvSpPr>
            <p:nvPr/>
          </p:nvSpPr>
          <p:spPr bwMode="auto">
            <a:xfrm>
              <a:off x="2040" y="2366"/>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42" name="Line 28">
              <a:extLst>
                <a:ext uri="{FF2B5EF4-FFF2-40B4-BE49-F238E27FC236}">
                  <a16:creationId xmlns:a16="http://schemas.microsoft.com/office/drawing/2014/main" id="{421B600B-FCFA-49FE-99D8-09DACDB58234}"/>
                </a:ext>
              </a:extLst>
            </p:cNvPr>
            <p:cNvSpPr>
              <a:spLocks noChangeShapeType="1"/>
            </p:cNvSpPr>
            <p:nvPr/>
          </p:nvSpPr>
          <p:spPr bwMode="auto">
            <a:xfrm flipH="1">
              <a:off x="385" y="2844"/>
              <a:ext cx="127" cy="1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3" name="Line 29">
              <a:extLst>
                <a:ext uri="{FF2B5EF4-FFF2-40B4-BE49-F238E27FC236}">
                  <a16:creationId xmlns:a16="http://schemas.microsoft.com/office/drawing/2014/main" id="{76E25645-0BA4-4E71-8AD7-4CA56AFD7FDF}"/>
                </a:ext>
              </a:extLst>
            </p:cNvPr>
            <p:cNvSpPr>
              <a:spLocks noChangeShapeType="1"/>
            </p:cNvSpPr>
            <p:nvPr/>
          </p:nvSpPr>
          <p:spPr bwMode="auto">
            <a:xfrm>
              <a:off x="651" y="2855"/>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4" name="Line 30">
              <a:extLst>
                <a:ext uri="{FF2B5EF4-FFF2-40B4-BE49-F238E27FC236}">
                  <a16:creationId xmlns:a16="http://schemas.microsoft.com/office/drawing/2014/main" id="{42D44C21-4E13-4AA2-9971-C32E140B18C4}"/>
                </a:ext>
              </a:extLst>
            </p:cNvPr>
            <p:cNvSpPr>
              <a:spLocks noChangeShapeType="1"/>
            </p:cNvSpPr>
            <p:nvPr/>
          </p:nvSpPr>
          <p:spPr bwMode="auto">
            <a:xfrm flipV="1">
              <a:off x="721" y="3744"/>
              <a:ext cx="58" cy="3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5" name="Line 31">
              <a:extLst>
                <a:ext uri="{FF2B5EF4-FFF2-40B4-BE49-F238E27FC236}">
                  <a16:creationId xmlns:a16="http://schemas.microsoft.com/office/drawing/2014/main" id="{16F7418E-2D29-4999-ACB9-32B052DC0AAE}"/>
                </a:ext>
              </a:extLst>
            </p:cNvPr>
            <p:cNvSpPr>
              <a:spLocks noChangeShapeType="1"/>
            </p:cNvSpPr>
            <p:nvPr/>
          </p:nvSpPr>
          <p:spPr bwMode="auto">
            <a:xfrm>
              <a:off x="1022" y="3766"/>
              <a:ext cx="104" cy="22"/>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6" name="Line 32">
              <a:extLst>
                <a:ext uri="{FF2B5EF4-FFF2-40B4-BE49-F238E27FC236}">
                  <a16:creationId xmlns:a16="http://schemas.microsoft.com/office/drawing/2014/main" id="{CB3E6867-FF03-4110-8610-B27C627F346C}"/>
                </a:ext>
              </a:extLst>
            </p:cNvPr>
            <p:cNvSpPr>
              <a:spLocks noChangeShapeType="1"/>
            </p:cNvSpPr>
            <p:nvPr/>
          </p:nvSpPr>
          <p:spPr bwMode="auto">
            <a:xfrm flipV="1">
              <a:off x="1531" y="3844"/>
              <a:ext cx="57" cy="3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7" name="Line 33">
              <a:extLst>
                <a:ext uri="{FF2B5EF4-FFF2-40B4-BE49-F238E27FC236}">
                  <a16:creationId xmlns:a16="http://schemas.microsoft.com/office/drawing/2014/main" id="{0A408132-6B9C-4841-9B58-A10A74E06063}"/>
                </a:ext>
              </a:extLst>
            </p:cNvPr>
            <p:cNvSpPr>
              <a:spLocks noChangeShapeType="1"/>
            </p:cNvSpPr>
            <p:nvPr/>
          </p:nvSpPr>
          <p:spPr bwMode="auto">
            <a:xfrm>
              <a:off x="96" y="3099"/>
              <a:ext cx="35" cy="1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8" name="Line 34">
              <a:extLst>
                <a:ext uri="{FF2B5EF4-FFF2-40B4-BE49-F238E27FC236}">
                  <a16:creationId xmlns:a16="http://schemas.microsoft.com/office/drawing/2014/main" id="{5FB76799-913B-46C3-B7D8-31321760D42F}"/>
                </a:ext>
              </a:extLst>
            </p:cNvPr>
            <p:cNvSpPr>
              <a:spLocks noChangeShapeType="1"/>
            </p:cNvSpPr>
            <p:nvPr/>
          </p:nvSpPr>
          <p:spPr bwMode="auto">
            <a:xfrm>
              <a:off x="212" y="3288"/>
              <a:ext cx="104" cy="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9" name="Line 35">
              <a:extLst>
                <a:ext uri="{FF2B5EF4-FFF2-40B4-BE49-F238E27FC236}">
                  <a16:creationId xmlns:a16="http://schemas.microsoft.com/office/drawing/2014/main" id="{DC567E8B-E4A9-4A93-A49B-C6FC445C6B47}"/>
                </a:ext>
              </a:extLst>
            </p:cNvPr>
            <p:cNvSpPr>
              <a:spLocks noChangeShapeType="1"/>
            </p:cNvSpPr>
            <p:nvPr/>
          </p:nvSpPr>
          <p:spPr bwMode="auto">
            <a:xfrm flipV="1">
              <a:off x="2329" y="2444"/>
              <a:ext cx="11" cy="1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0" name="Line 36">
              <a:extLst>
                <a:ext uri="{FF2B5EF4-FFF2-40B4-BE49-F238E27FC236}">
                  <a16:creationId xmlns:a16="http://schemas.microsoft.com/office/drawing/2014/main" id="{C19B0A41-F3FF-4E12-BCE6-DFFD0525222E}"/>
                </a:ext>
              </a:extLst>
            </p:cNvPr>
            <p:cNvSpPr>
              <a:spLocks noChangeShapeType="1"/>
            </p:cNvSpPr>
            <p:nvPr/>
          </p:nvSpPr>
          <p:spPr bwMode="auto">
            <a:xfrm flipH="1">
              <a:off x="779" y="1555"/>
              <a:ext cx="381" cy="489"/>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1" name="Line 37">
              <a:extLst>
                <a:ext uri="{FF2B5EF4-FFF2-40B4-BE49-F238E27FC236}">
                  <a16:creationId xmlns:a16="http://schemas.microsoft.com/office/drawing/2014/main" id="{E2E23D8A-2272-4A32-B882-B340AE47DBDB}"/>
                </a:ext>
              </a:extLst>
            </p:cNvPr>
            <p:cNvSpPr>
              <a:spLocks noChangeShapeType="1"/>
            </p:cNvSpPr>
            <p:nvPr/>
          </p:nvSpPr>
          <p:spPr bwMode="auto">
            <a:xfrm flipH="1">
              <a:off x="131" y="2044"/>
              <a:ext cx="671" cy="9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2" name="Line 38">
              <a:extLst>
                <a:ext uri="{FF2B5EF4-FFF2-40B4-BE49-F238E27FC236}">
                  <a16:creationId xmlns:a16="http://schemas.microsoft.com/office/drawing/2014/main" id="{1376B852-479C-4116-B60D-B13DF1D5962A}"/>
                </a:ext>
              </a:extLst>
            </p:cNvPr>
            <p:cNvSpPr>
              <a:spLocks noChangeShapeType="1"/>
            </p:cNvSpPr>
            <p:nvPr/>
          </p:nvSpPr>
          <p:spPr bwMode="auto">
            <a:xfrm flipH="1">
              <a:off x="108" y="2955"/>
              <a:ext cx="23" cy="1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3" name="Line 39">
              <a:extLst>
                <a:ext uri="{FF2B5EF4-FFF2-40B4-BE49-F238E27FC236}">
                  <a16:creationId xmlns:a16="http://schemas.microsoft.com/office/drawing/2014/main" id="{CF1F45FC-875B-460E-B2BE-F3B2BCCC063E}"/>
                </a:ext>
              </a:extLst>
            </p:cNvPr>
            <p:cNvSpPr>
              <a:spLocks noChangeShapeType="1"/>
            </p:cNvSpPr>
            <p:nvPr/>
          </p:nvSpPr>
          <p:spPr bwMode="auto">
            <a:xfrm>
              <a:off x="131" y="3210"/>
              <a:ext cx="81" cy="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4" name="Line 40">
              <a:extLst>
                <a:ext uri="{FF2B5EF4-FFF2-40B4-BE49-F238E27FC236}">
                  <a16:creationId xmlns:a16="http://schemas.microsoft.com/office/drawing/2014/main" id="{04439A6B-1C1D-45D2-BAE4-B7B517C6F2B4}"/>
                </a:ext>
              </a:extLst>
            </p:cNvPr>
            <p:cNvSpPr>
              <a:spLocks noChangeShapeType="1"/>
            </p:cNvSpPr>
            <p:nvPr/>
          </p:nvSpPr>
          <p:spPr bwMode="auto">
            <a:xfrm flipV="1">
              <a:off x="339" y="3232"/>
              <a:ext cx="93" cy="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5" name="Line 41">
              <a:extLst>
                <a:ext uri="{FF2B5EF4-FFF2-40B4-BE49-F238E27FC236}">
                  <a16:creationId xmlns:a16="http://schemas.microsoft.com/office/drawing/2014/main" id="{26C3010B-AFF8-4F28-B1DD-084647A4FDC5}"/>
                </a:ext>
              </a:extLst>
            </p:cNvPr>
            <p:cNvSpPr>
              <a:spLocks noChangeShapeType="1"/>
            </p:cNvSpPr>
            <p:nvPr/>
          </p:nvSpPr>
          <p:spPr bwMode="auto">
            <a:xfrm flipV="1">
              <a:off x="432" y="3044"/>
              <a:ext cx="115" cy="2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6" name="Line 42">
              <a:extLst>
                <a:ext uri="{FF2B5EF4-FFF2-40B4-BE49-F238E27FC236}">
                  <a16:creationId xmlns:a16="http://schemas.microsoft.com/office/drawing/2014/main" id="{47E452AD-C4A4-493F-A143-E9B6B6D9468D}"/>
                </a:ext>
              </a:extLst>
            </p:cNvPr>
            <p:cNvSpPr>
              <a:spLocks noChangeShapeType="1"/>
            </p:cNvSpPr>
            <p:nvPr/>
          </p:nvSpPr>
          <p:spPr bwMode="auto">
            <a:xfrm>
              <a:off x="536" y="3055"/>
              <a:ext cx="115" cy="189"/>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7" name="Line 43">
              <a:extLst>
                <a:ext uri="{FF2B5EF4-FFF2-40B4-BE49-F238E27FC236}">
                  <a16:creationId xmlns:a16="http://schemas.microsoft.com/office/drawing/2014/main" id="{8763CE31-596E-4E21-921E-ADE0A33F2711}"/>
                </a:ext>
              </a:extLst>
            </p:cNvPr>
            <p:cNvSpPr>
              <a:spLocks noChangeShapeType="1"/>
            </p:cNvSpPr>
            <p:nvPr/>
          </p:nvSpPr>
          <p:spPr bwMode="auto">
            <a:xfrm flipV="1">
              <a:off x="663" y="3210"/>
              <a:ext cx="92" cy="34"/>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8" name="Line 44">
              <a:extLst>
                <a:ext uri="{FF2B5EF4-FFF2-40B4-BE49-F238E27FC236}">
                  <a16:creationId xmlns:a16="http://schemas.microsoft.com/office/drawing/2014/main" id="{312CF023-0AD1-4648-A97A-711D2739B65C}"/>
                </a:ext>
              </a:extLst>
            </p:cNvPr>
            <p:cNvSpPr>
              <a:spLocks noChangeShapeType="1"/>
            </p:cNvSpPr>
            <p:nvPr/>
          </p:nvSpPr>
          <p:spPr bwMode="auto">
            <a:xfrm flipV="1">
              <a:off x="779" y="3088"/>
              <a:ext cx="81" cy="111"/>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9" name="Line 45">
              <a:extLst>
                <a:ext uri="{FF2B5EF4-FFF2-40B4-BE49-F238E27FC236}">
                  <a16:creationId xmlns:a16="http://schemas.microsoft.com/office/drawing/2014/main" id="{8EF367A9-527D-4773-8F97-2DF50211D4C2}"/>
                </a:ext>
              </a:extLst>
            </p:cNvPr>
            <p:cNvSpPr>
              <a:spLocks noChangeShapeType="1"/>
            </p:cNvSpPr>
            <p:nvPr/>
          </p:nvSpPr>
          <p:spPr bwMode="auto">
            <a:xfrm>
              <a:off x="790" y="2721"/>
              <a:ext cx="81" cy="3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0" name="Line 46">
              <a:extLst>
                <a:ext uri="{FF2B5EF4-FFF2-40B4-BE49-F238E27FC236}">
                  <a16:creationId xmlns:a16="http://schemas.microsoft.com/office/drawing/2014/main" id="{FA1D9C62-30A5-45CA-8938-60DC4F21C102}"/>
                </a:ext>
              </a:extLst>
            </p:cNvPr>
            <p:cNvSpPr>
              <a:spLocks noChangeShapeType="1"/>
            </p:cNvSpPr>
            <p:nvPr/>
          </p:nvSpPr>
          <p:spPr bwMode="auto">
            <a:xfrm flipV="1">
              <a:off x="790" y="2444"/>
              <a:ext cx="174" cy="27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1" name="Line 47">
              <a:extLst>
                <a:ext uri="{FF2B5EF4-FFF2-40B4-BE49-F238E27FC236}">
                  <a16:creationId xmlns:a16="http://schemas.microsoft.com/office/drawing/2014/main" id="{8E1D21F0-B3C7-42FF-A6DC-BBE79FF51453}"/>
                </a:ext>
              </a:extLst>
            </p:cNvPr>
            <p:cNvSpPr>
              <a:spLocks noChangeShapeType="1"/>
            </p:cNvSpPr>
            <p:nvPr/>
          </p:nvSpPr>
          <p:spPr bwMode="auto">
            <a:xfrm>
              <a:off x="975" y="2432"/>
              <a:ext cx="162" cy="2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2" name="Line 48">
              <a:extLst>
                <a:ext uri="{FF2B5EF4-FFF2-40B4-BE49-F238E27FC236}">
                  <a16:creationId xmlns:a16="http://schemas.microsoft.com/office/drawing/2014/main" id="{EBAA6739-1F0D-4D1E-92FE-2B05249D6FE1}"/>
                </a:ext>
              </a:extLst>
            </p:cNvPr>
            <p:cNvSpPr>
              <a:spLocks noChangeShapeType="1"/>
            </p:cNvSpPr>
            <p:nvPr/>
          </p:nvSpPr>
          <p:spPr bwMode="auto">
            <a:xfrm flipH="1">
              <a:off x="570" y="2710"/>
              <a:ext cx="567" cy="8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3" name="Line 49">
              <a:extLst>
                <a:ext uri="{FF2B5EF4-FFF2-40B4-BE49-F238E27FC236}">
                  <a16:creationId xmlns:a16="http://schemas.microsoft.com/office/drawing/2014/main" id="{7C509B5A-38D5-4D89-B040-DE083AC59586}"/>
                </a:ext>
              </a:extLst>
            </p:cNvPr>
            <p:cNvSpPr>
              <a:spLocks noChangeShapeType="1"/>
            </p:cNvSpPr>
            <p:nvPr/>
          </p:nvSpPr>
          <p:spPr bwMode="auto">
            <a:xfrm>
              <a:off x="559" y="3599"/>
              <a:ext cx="23" cy="1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4" name="Line 50">
              <a:extLst>
                <a:ext uri="{FF2B5EF4-FFF2-40B4-BE49-F238E27FC236}">
                  <a16:creationId xmlns:a16="http://schemas.microsoft.com/office/drawing/2014/main" id="{25959A30-FE12-4FB7-B633-2796EC29B3AF}"/>
                </a:ext>
              </a:extLst>
            </p:cNvPr>
            <p:cNvSpPr>
              <a:spLocks noChangeShapeType="1"/>
            </p:cNvSpPr>
            <p:nvPr/>
          </p:nvSpPr>
          <p:spPr bwMode="auto">
            <a:xfrm>
              <a:off x="582" y="3732"/>
              <a:ext cx="127" cy="4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5" name="Line 51">
              <a:extLst>
                <a:ext uri="{FF2B5EF4-FFF2-40B4-BE49-F238E27FC236}">
                  <a16:creationId xmlns:a16="http://schemas.microsoft.com/office/drawing/2014/main" id="{5037BFFC-88C1-439D-9B46-1A6455C598F2}"/>
                </a:ext>
              </a:extLst>
            </p:cNvPr>
            <p:cNvSpPr>
              <a:spLocks noChangeShapeType="1"/>
            </p:cNvSpPr>
            <p:nvPr/>
          </p:nvSpPr>
          <p:spPr bwMode="auto">
            <a:xfrm flipV="1">
              <a:off x="779" y="3488"/>
              <a:ext cx="150" cy="244"/>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6" name="Line 52">
              <a:extLst>
                <a:ext uri="{FF2B5EF4-FFF2-40B4-BE49-F238E27FC236}">
                  <a16:creationId xmlns:a16="http://schemas.microsoft.com/office/drawing/2014/main" id="{ED9563C8-505E-40C6-AE7A-690F9C996054}"/>
                </a:ext>
              </a:extLst>
            </p:cNvPr>
            <p:cNvSpPr>
              <a:spLocks noChangeShapeType="1"/>
            </p:cNvSpPr>
            <p:nvPr/>
          </p:nvSpPr>
          <p:spPr bwMode="auto">
            <a:xfrm>
              <a:off x="929" y="3510"/>
              <a:ext cx="104" cy="2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7" name="Line 53">
              <a:extLst>
                <a:ext uri="{FF2B5EF4-FFF2-40B4-BE49-F238E27FC236}">
                  <a16:creationId xmlns:a16="http://schemas.microsoft.com/office/drawing/2014/main" id="{01FA27BF-5EF5-474B-ABF4-4B586D42A883}"/>
                </a:ext>
              </a:extLst>
            </p:cNvPr>
            <p:cNvSpPr>
              <a:spLocks noChangeShapeType="1"/>
            </p:cNvSpPr>
            <p:nvPr/>
          </p:nvSpPr>
          <p:spPr bwMode="auto">
            <a:xfrm flipV="1">
              <a:off x="1126" y="3744"/>
              <a:ext cx="104" cy="5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8" name="Line 54">
              <a:extLst>
                <a:ext uri="{FF2B5EF4-FFF2-40B4-BE49-F238E27FC236}">
                  <a16:creationId xmlns:a16="http://schemas.microsoft.com/office/drawing/2014/main" id="{08C887A0-5280-4695-B2BF-7246A9C79FFF}"/>
                </a:ext>
              </a:extLst>
            </p:cNvPr>
            <p:cNvSpPr>
              <a:spLocks noChangeShapeType="1"/>
            </p:cNvSpPr>
            <p:nvPr/>
          </p:nvSpPr>
          <p:spPr bwMode="auto">
            <a:xfrm flipV="1">
              <a:off x="1241" y="3610"/>
              <a:ext cx="47" cy="14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9" name="Line 55">
              <a:extLst>
                <a:ext uri="{FF2B5EF4-FFF2-40B4-BE49-F238E27FC236}">
                  <a16:creationId xmlns:a16="http://schemas.microsoft.com/office/drawing/2014/main" id="{B12E85CC-EA03-41B6-94CE-A3048691B47E}"/>
                </a:ext>
              </a:extLst>
            </p:cNvPr>
            <p:cNvSpPr>
              <a:spLocks noChangeShapeType="1"/>
            </p:cNvSpPr>
            <p:nvPr/>
          </p:nvSpPr>
          <p:spPr bwMode="auto">
            <a:xfrm flipH="1" flipV="1">
              <a:off x="1137" y="3232"/>
              <a:ext cx="151" cy="400"/>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0" name="Line 56">
              <a:extLst>
                <a:ext uri="{FF2B5EF4-FFF2-40B4-BE49-F238E27FC236}">
                  <a16:creationId xmlns:a16="http://schemas.microsoft.com/office/drawing/2014/main" id="{92A12250-0F81-4276-8C52-70DA3898882F}"/>
                </a:ext>
              </a:extLst>
            </p:cNvPr>
            <p:cNvSpPr>
              <a:spLocks noChangeShapeType="1"/>
            </p:cNvSpPr>
            <p:nvPr/>
          </p:nvSpPr>
          <p:spPr bwMode="auto">
            <a:xfrm flipV="1">
              <a:off x="1137" y="2944"/>
              <a:ext cx="208" cy="3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1" name="Line 57">
              <a:extLst>
                <a:ext uri="{FF2B5EF4-FFF2-40B4-BE49-F238E27FC236}">
                  <a16:creationId xmlns:a16="http://schemas.microsoft.com/office/drawing/2014/main" id="{47A3958E-2633-444B-BEA9-E99C6B68AC81}"/>
                </a:ext>
              </a:extLst>
            </p:cNvPr>
            <p:cNvSpPr>
              <a:spLocks noChangeShapeType="1"/>
            </p:cNvSpPr>
            <p:nvPr/>
          </p:nvSpPr>
          <p:spPr bwMode="auto">
            <a:xfrm>
              <a:off x="1334" y="2966"/>
              <a:ext cx="150" cy="311"/>
            </a:xfrm>
            <a:prstGeom prst="line">
              <a:avLst/>
            </a:prstGeom>
            <a:noFill/>
            <a:ln w="38100" cap="rnd">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2" name="Line 58">
              <a:extLst>
                <a:ext uri="{FF2B5EF4-FFF2-40B4-BE49-F238E27FC236}">
                  <a16:creationId xmlns:a16="http://schemas.microsoft.com/office/drawing/2014/main" id="{6CDF3204-DE9B-4BF6-B301-4053B85858ED}"/>
                </a:ext>
              </a:extLst>
            </p:cNvPr>
            <p:cNvSpPr>
              <a:spLocks noChangeShapeType="1"/>
            </p:cNvSpPr>
            <p:nvPr/>
          </p:nvSpPr>
          <p:spPr bwMode="auto">
            <a:xfrm flipH="1">
              <a:off x="1345" y="3244"/>
              <a:ext cx="139" cy="5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3" name="Line 59">
              <a:extLst>
                <a:ext uri="{FF2B5EF4-FFF2-40B4-BE49-F238E27FC236}">
                  <a16:creationId xmlns:a16="http://schemas.microsoft.com/office/drawing/2014/main" id="{62F2F65A-373F-41D8-9F8E-FB2687CB8D3B}"/>
                </a:ext>
              </a:extLst>
            </p:cNvPr>
            <p:cNvSpPr>
              <a:spLocks noChangeShapeType="1"/>
            </p:cNvSpPr>
            <p:nvPr/>
          </p:nvSpPr>
          <p:spPr bwMode="auto">
            <a:xfrm>
              <a:off x="1345" y="3766"/>
              <a:ext cx="81" cy="89"/>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4" name="Line 60">
              <a:extLst>
                <a:ext uri="{FF2B5EF4-FFF2-40B4-BE49-F238E27FC236}">
                  <a16:creationId xmlns:a16="http://schemas.microsoft.com/office/drawing/2014/main" id="{1B4C3073-4B9C-43BF-AA41-0094493CE6F3}"/>
                </a:ext>
              </a:extLst>
            </p:cNvPr>
            <p:cNvSpPr>
              <a:spLocks noChangeShapeType="1"/>
            </p:cNvSpPr>
            <p:nvPr/>
          </p:nvSpPr>
          <p:spPr bwMode="auto">
            <a:xfrm>
              <a:off x="1426" y="3866"/>
              <a:ext cx="105" cy="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5" name="Line 61">
              <a:extLst>
                <a:ext uri="{FF2B5EF4-FFF2-40B4-BE49-F238E27FC236}">
                  <a16:creationId xmlns:a16="http://schemas.microsoft.com/office/drawing/2014/main" id="{17EFF17F-782A-4284-A3C9-69DDCD3CE529}"/>
                </a:ext>
              </a:extLst>
            </p:cNvPr>
            <p:cNvSpPr>
              <a:spLocks noChangeShapeType="1"/>
            </p:cNvSpPr>
            <p:nvPr/>
          </p:nvSpPr>
          <p:spPr bwMode="auto">
            <a:xfrm flipV="1">
              <a:off x="1577" y="3466"/>
              <a:ext cx="104" cy="378"/>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6" name="Line 62">
              <a:extLst>
                <a:ext uri="{FF2B5EF4-FFF2-40B4-BE49-F238E27FC236}">
                  <a16:creationId xmlns:a16="http://schemas.microsoft.com/office/drawing/2014/main" id="{EE161DE7-3916-4F2B-9224-E792FA94638F}"/>
                </a:ext>
              </a:extLst>
            </p:cNvPr>
            <p:cNvSpPr>
              <a:spLocks noChangeShapeType="1"/>
            </p:cNvSpPr>
            <p:nvPr/>
          </p:nvSpPr>
          <p:spPr bwMode="auto">
            <a:xfrm>
              <a:off x="1693" y="3477"/>
              <a:ext cx="185" cy="389"/>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7" name="Line 63">
              <a:extLst>
                <a:ext uri="{FF2B5EF4-FFF2-40B4-BE49-F238E27FC236}">
                  <a16:creationId xmlns:a16="http://schemas.microsoft.com/office/drawing/2014/main" id="{F5CE63BD-AD9C-4647-AB78-6915B4AE06D6}"/>
                </a:ext>
              </a:extLst>
            </p:cNvPr>
            <p:cNvSpPr>
              <a:spLocks noChangeShapeType="1"/>
            </p:cNvSpPr>
            <p:nvPr/>
          </p:nvSpPr>
          <p:spPr bwMode="auto">
            <a:xfrm flipV="1">
              <a:off x="1866" y="3799"/>
              <a:ext cx="174" cy="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8" name="Line 64">
              <a:extLst>
                <a:ext uri="{FF2B5EF4-FFF2-40B4-BE49-F238E27FC236}">
                  <a16:creationId xmlns:a16="http://schemas.microsoft.com/office/drawing/2014/main" id="{AD6FB7AF-2B06-465B-9D0A-2B8F1C2D5CEF}"/>
                </a:ext>
              </a:extLst>
            </p:cNvPr>
            <p:cNvSpPr>
              <a:spLocks noChangeShapeType="1"/>
            </p:cNvSpPr>
            <p:nvPr/>
          </p:nvSpPr>
          <p:spPr bwMode="auto">
            <a:xfrm flipV="1">
              <a:off x="2040" y="3677"/>
              <a:ext cx="69" cy="1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9" name="Line 65">
              <a:extLst>
                <a:ext uri="{FF2B5EF4-FFF2-40B4-BE49-F238E27FC236}">
                  <a16:creationId xmlns:a16="http://schemas.microsoft.com/office/drawing/2014/main" id="{F80531D3-E29F-4BFC-A1D8-9CA796427C6D}"/>
                </a:ext>
              </a:extLst>
            </p:cNvPr>
            <p:cNvSpPr>
              <a:spLocks noChangeShapeType="1"/>
            </p:cNvSpPr>
            <p:nvPr/>
          </p:nvSpPr>
          <p:spPr bwMode="auto">
            <a:xfrm flipH="1" flipV="1">
              <a:off x="1149" y="2099"/>
              <a:ext cx="960" cy="15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0" name="Line 66">
              <a:extLst>
                <a:ext uri="{FF2B5EF4-FFF2-40B4-BE49-F238E27FC236}">
                  <a16:creationId xmlns:a16="http://schemas.microsoft.com/office/drawing/2014/main" id="{2318B186-7A3D-49B3-8967-A056A956177E}"/>
                </a:ext>
              </a:extLst>
            </p:cNvPr>
            <p:cNvSpPr>
              <a:spLocks noChangeShapeType="1"/>
            </p:cNvSpPr>
            <p:nvPr/>
          </p:nvSpPr>
          <p:spPr bwMode="auto">
            <a:xfrm flipV="1">
              <a:off x="1669" y="2332"/>
              <a:ext cx="174" cy="2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1" name="Line 67">
              <a:extLst>
                <a:ext uri="{FF2B5EF4-FFF2-40B4-BE49-F238E27FC236}">
                  <a16:creationId xmlns:a16="http://schemas.microsoft.com/office/drawing/2014/main" id="{D684E335-2671-4933-B769-8D07918DB496}"/>
                </a:ext>
              </a:extLst>
            </p:cNvPr>
            <p:cNvSpPr>
              <a:spLocks noChangeShapeType="1"/>
            </p:cNvSpPr>
            <p:nvPr/>
          </p:nvSpPr>
          <p:spPr bwMode="auto">
            <a:xfrm>
              <a:off x="1866" y="2399"/>
              <a:ext cx="139" cy="200"/>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2" name="Line 68">
              <a:extLst>
                <a:ext uri="{FF2B5EF4-FFF2-40B4-BE49-F238E27FC236}">
                  <a16:creationId xmlns:a16="http://schemas.microsoft.com/office/drawing/2014/main" id="{481BCD62-4688-4610-AE5D-E0226B14AC4F}"/>
                </a:ext>
              </a:extLst>
            </p:cNvPr>
            <p:cNvSpPr>
              <a:spLocks noChangeShapeType="1"/>
            </p:cNvSpPr>
            <p:nvPr/>
          </p:nvSpPr>
          <p:spPr bwMode="auto">
            <a:xfrm>
              <a:off x="1970" y="2577"/>
              <a:ext cx="162" cy="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3" name="Line 69">
              <a:extLst>
                <a:ext uri="{FF2B5EF4-FFF2-40B4-BE49-F238E27FC236}">
                  <a16:creationId xmlns:a16="http://schemas.microsoft.com/office/drawing/2014/main" id="{4655C761-9F35-405B-A352-8C4A0D5727ED}"/>
                </a:ext>
              </a:extLst>
            </p:cNvPr>
            <p:cNvSpPr>
              <a:spLocks noChangeShapeType="1"/>
            </p:cNvSpPr>
            <p:nvPr/>
          </p:nvSpPr>
          <p:spPr bwMode="auto">
            <a:xfrm flipV="1">
              <a:off x="2190" y="2577"/>
              <a:ext cx="81" cy="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4" name="Line 70">
              <a:extLst>
                <a:ext uri="{FF2B5EF4-FFF2-40B4-BE49-F238E27FC236}">
                  <a16:creationId xmlns:a16="http://schemas.microsoft.com/office/drawing/2014/main" id="{BAFA1C77-42DE-4095-B15A-E1BDA9ADA80A}"/>
                </a:ext>
              </a:extLst>
            </p:cNvPr>
            <p:cNvSpPr>
              <a:spLocks noChangeShapeType="1"/>
            </p:cNvSpPr>
            <p:nvPr/>
          </p:nvSpPr>
          <p:spPr bwMode="auto">
            <a:xfrm flipH="1" flipV="1">
              <a:off x="1519" y="1488"/>
              <a:ext cx="833" cy="933"/>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5" name="Line 71">
              <a:extLst>
                <a:ext uri="{FF2B5EF4-FFF2-40B4-BE49-F238E27FC236}">
                  <a16:creationId xmlns:a16="http://schemas.microsoft.com/office/drawing/2014/main" id="{D7FF2991-758D-4DE0-B9FF-07F5A9CA0C68}"/>
                </a:ext>
              </a:extLst>
            </p:cNvPr>
            <p:cNvSpPr>
              <a:spLocks noChangeShapeType="1"/>
            </p:cNvSpPr>
            <p:nvPr/>
          </p:nvSpPr>
          <p:spPr bwMode="auto">
            <a:xfrm flipH="1">
              <a:off x="755" y="3366"/>
              <a:ext cx="128" cy="1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6" name="Line 72">
              <a:extLst>
                <a:ext uri="{FF2B5EF4-FFF2-40B4-BE49-F238E27FC236}">
                  <a16:creationId xmlns:a16="http://schemas.microsoft.com/office/drawing/2014/main" id="{0FD4A771-2B28-40AD-B9F0-A6E95802DCF7}"/>
                </a:ext>
              </a:extLst>
            </p:cNvPr>
            <p:cNvSpPr>
              <a:spLocks noChangeShapeType="1"/>
            </p:cNvSpPr>
            <p:nvPr/>
          </p:nvSpPr>
          <p:spPr bwMode="auto">
            <a:xfrm flipH="1">
              <a:off x="1531" y="3399"/>
              <a:ext cx="104"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7" name="Line 73">
              <a:extLst>
                <a:ext uri="{FF2B5EF4-FFF2-40B4-BE49-F238E27FC236}">
                  <a16:creationId xmlns:a16="http://schemas.microsoft.com/office/drawing/2014/main" id="{9BCE5409-443E-4A2F-9E23-F9DE79302BDC}"/>
                </a:ext>
              </a:extLst>
            </p:cNvPr>
            <p:cNvSpPr>
              <a:spLocks noChangeShapeType="1"/>
            </p:cNvSpPr>
            <p:nvPr/>
          </p:nvSpPr>
          <p:spPr bwMode="auto">
            <a:xfrm>
              <a:off x="998" y="3366"/>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8" name="Line 74">
              <a:extLst>
                <a:ext uri="{FF2B5EF4-FFF2-40B4-BE49-F238E27FC236}">
                  <a16:creationId xmlns:a16="http://schemas.microsoft.com/office/drawing/2014/main" id="{1D34E2CB-8AB9-4C41-B24A-DE2E73B6C33E}"/>
                </a:ext>
              </a:extLst>
            </p:cNvPr>
            <p:cNvSpPr>
              <a:spLocks noChangeShapeType="1"/>
            </p:cNvSpPr>
            <p:nvPr/>
          </p:nvSpPr>
          <p:spPr bwMode="auto">
            <a:xfrm>
              <a:off x="1762" y="3377"/>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9" name="Line 75">
              <a:extLst>
                <a:ext uri="{FF2B5EF4-FFF2-40B4-BE49-F238E27FC236}">
                  <a16:creationId xmlns:a16="http://schemas.microsoft.com/office/drawing/2014/main" id="{1622BAA2-7D10-4676-A543-0123D4C46FCD}"/>
                </a:ext>
              </a:extLst>
            </p:cNvPr>
            <p:cNvSpPr>
              <a:spLocks noChangeShapeType="1"/>
            </p:cNvSpPr>
            <p:nvPr/>
          </p:nvSpPr>
          <p:spPr bwMode="auto">
            <a:xfrm>
              <a:off x="1912" y="2210"/>
              <a:ext cx="139" cy="1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90" name="Oval 76">
              <a:extLst>
                <a:ext uri="{FF2B5EF4-FFF2-40B4-BE49-F238E27FC236}">
                  <a16:creationId xmlns:a16="http://schemas.microsoft.com/office/drawing/2014/main" id="{2A9C6F1E-BF55-48FC-8B05-1B66481036FC}"/>
                </a:ext>
              </a:extLst>
            </p:cNvPr>
            <p:cNvSpPr>
              <a:spLocks noChangeArrowheads="1"/>
            </p:cNvSpPr>
            <p:nvPr/>
          </p:nvSpPr>
          <p:spPr bwMode="auto">
            <a:xfrm>
              <a:off x="1577" y="2388"/>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91" name="Line 77">
              <a:extLst>
                <a:ext uri="{FF2B5EF4-FFF2-40B4-BE49-F238E27FC236}">
                  <a16:creationId xmlns:a16="http://schemas.microsoft.com/office/drawing/2014/main" id="{C7E2A67E-7BB0-4D81-9F92-EE65F682E2A4}"/>
                </a:ext>
              </a:extLst>
            </p:cNvPr>
            <p:cNvSpPr>
              <a:spLocks noChangeShapeType="1"/>
            </p:cNvSpPr>
            <p:nvPr/>
          </p:nvSpPr>
          <p:spPr bwMode="auto">
            <a:xfrm flipV="1">
              <a:off x="1160" y="1855"/>
              <a:ext cx="174" cy="27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92" name="Line 78">
              <a:extLst>
                <a:ext uri="{FF2B5EF4-FFF2-40B4-BE49-F238E27FC236}">
                  <a16:creationId xmlns:a16="http://schemas.microsoft.com/office/drawing/2014/main" id="{4A086D27-8BF6-46DD-BA82-2AE6286A011E}"/>
                </a:ext>
              </a:extLst>
            </p:cNvPr>
            <p:cNvSpPr>
              <a:spLocks noChangeShapeType="1"/>
            </p:cNvSpPr>
            <p:nvPr/>
          </p:nvSpPr>
          <p:spPr bwMode="auto">
            <a:xfrm>
              <a:off x="1369" y="1910"/>
              <a:ext cx="243" cy="256"/>
            </a:xfrm>
            <a:prstGeom prst="line">
              <a:avLst/>
            </a:prstGeom>
            <a:noFill/>
            <a:ln w="38100" cap="rnd">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93" name="Line 79">
              <a:extLst>
                <a:ext uri="{FF2B5EF4-FFF2-40B4-BE49-F238E27FC236}">
                  <a16:creationId xmlns:a16="http://schemas.microsoft.com/office/drawing/2014/main" id="{6846E9B9-D73A-40CC-B5B8-B6BEF61A5532}"/>
                </a:ext>
              </a:extLst>
            </p:cNvPr>
            <p:cNvSpPr>
              <a:spLocks noChangeShapeType="1"/>
            </p:cNvSpPr>
            <p:nvPr/>
          </p:nvSpPr>
          <p:spPr bwMode="auto">
            <a:xfrm flipV="1">
              <a:off x="1473" y="2110"/>
              <a:ext cx="173" cy="2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94" name="Line 80">
              <a:extLst>
                <a:ext uri="{FF2B5EF4-FFF2-40B4-BE49-F238E27FC236}">
                  <a16:creationId xmlns:a16="http://schemas.microsoft.com/office/drawing/2014/main" id="{AB007CFC-A46D-4C17-9787-4E5383F838F4}"/>
                </a:ext>
              </a:extLst>
            </p:cNvPr>
            <p:cNvSpPr>
              <a:spLocks noChangeShapeType="1"/>
            </p:cNvSpPr>
            <p:nvPr/>
          </p:nvSpPr>
          <p:spPr bwMode="auto">
            <a:xfrm>
              <a:off x="1496" y="2432"/>
              <a:ext cx="23" cy="11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95" name="Line 81">
              <a:extLst>
                <a:ext uri="{FF2B5EF4-FFF2-40B4-BE49-F238E27FC236}">
                  <a16:creationId xmlns:a16="http://schemas.microsoft.com/office/drawing/2014/main" id="{84654084-B099-4835-AD36-83ED6565591D}"/>
                </a:ext>
              </a:extLst>
            </p:cNvPr>
            <p:cNvSpPr>
              <a:spLocks noChangeShapeType="1"/>
            </p:cNvSpPr>
            <p:nvPr/>
          </p:nvSpPr>
          <p:spPr bwMode="auto">
            <a:xfrm>
              <a:off x="1519" y="2566"/>
              <a:ext cx="127" cy="44"/>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63986" name="Rectangle 82">
            <a:extLst>
              <a:ext uri="{FF2B5EF4-FFF2-40B4-BE49-F238E27FC236}">
                <a16:creationId xmlns:a16="http://schemas.microsoft.com/office/drawing/2014/main" id="{091BB3E8-CBD4-4C60-8478-02EAC8D60C48}"/>
              </a:ext>
            </a:extLst>
          </p:cNvPr>
          <p:cNvSpPr>
            <a:spLocks noChangeArrowheads="1"/>
          </p:cNvSpPr>
          <p:nvPr/>
        </p:nvSpPr>
        <p:spPr bwMode="auto">
          <a:xfrm>
            <a:off x="4557713" y="4889500"/>
            <a:ext cx="4124325" cy="1533525"/>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buFont typeface="Arial" panose="020B0604020202020204" pitchFamily="34" charset="0"/>
              <a:buNone/>
            </a:pPr>
            <a:r>
              <a:rPr lang="zh-CN" altLang="en-US" sz="2400" b="0">
                <a:solidFill>
                  <a:srgbClr val="FF3300"/>
                </a:solidFill>
                <a:ea typeface="微软雅黑" panose="020B0503020204020204" pitchFamily="34" charset="-122"/>
                <a:sym typeface="+mn-lt"/>
              </a:rPr>
              <a:t>第</a:t>
            </a:r>
            <a:r>
              <a:rPr lang="en-US" altLang="zh-CN" sz="2400" b="0">
                <a:solidFill>
                  <a:srgbClr val="FF3300"/>
                </a:solidFill>
                <a:ea typeface="微软雅黑" panose="020B0503020204020204" pitchFamily="34" charset="-122"/>
                <a:sym typeface="+mn-lt"/>
              </a:rPr>
              <a:t>1</a:t>
            </a:r>
            <a:r>
              <a:rPr lang="zh-CN" altLang="en-US" sz="2400" b="0">
                <a:solidFill>
                  <a:srgbClr val="FF3300"/>
                </a:solidFill>
                <a:ea typeface="微软雅黑" panose="020B0503020204020204" pitchFamily="34" charset="-122"/>
                <a:sym typeface="+mn-lt"/>
              </a:rPr>
              <a:t>次</a:t>
            </a:r>
            <a:r>
              <a:rPr lang="zh-CN" altLang="en-US" sz="2400" b="0">
                <a:ea typeface="微软雅黑" panose="020B0503020204020204" pitchFamily="34" charset="-122"/>
                <a:sym typeface="+mn-lt"/>
              </a:rPr>
              <a:t>经过时访问＝</a:t>
            </a:r>
            <a:r>
              <a:rPr lang="zh-CN" altLang="en-US" sz="2400" b="0">
                <a:solidFill>
                  <a:srgbClr val="FF3300"/>
                </a:solidFill>
                <a:ea typeface="微软雅黑" panose="020B0503020204020204" pitchFamily="34" charset="-122"/>
                <a:sym typeface="+mn-lt"/>
              </a:rPr>
              <a:t>先序</a:t>
            </a:r>
            <a:r>
              <a:rPr lang="zh-CN" altLang="en-US" sz="2400" b="0">
                <a:ea typeface="微软雅黑" panose="020B0503020204020204" pitchFamily="34" charset="-122"/>
                <a:sym typeface="+mn-lt"/>
              </a:rPr>
              <a:t>遍历</a:t>
            </a:r>
          </a:p>
          <a:p>
            <a:pPr eaLnBrk="1" hangingPunct="1">
              <a:lnSpc>
                <a:spcPct val="130000"/>
              </a:lnSpc>
              <a:buFont typeface="Arial" panose="020B0604020202020204" pitchFamily="34" charset="0"/>
              <a:buNone/>
            </a:pPr>
            <a:r>
              <a:rPr lang="zh-CN" altLang="en-US" sz="2400" b="0">
                <a:solidFill>
                  <a:srgbClr val="FF3300"/>
                </a:solidFill>
                <a:ea typeface="微软雅黑" panose="020B0503020204020204" pitchFamily="34" charset="-122"/>
                <a:sym typeface="+mn-lt"/>
              </a:rPr>
              <a:t>第</a:t>
            </a:r>
            <a:r>
              <a:rPr lang="en-US" altLang="zh-CN" sz="2400" b="0">
                <a:solidFill>
                  <a:srgbClr val="FF3300"/>
                </a:solidFill>
                <a:ea typeface="微软雅黑" panose="020B0503020204020204" pitchFamily="34" charset="-122"/>
                <a:sym typeface="+mn-lt"/>
              </a:rPr>
              <a:t>2</a:t>
            </a:r>
            <a:r>
              <a:rPr lang="zh-CN" altLang="en-US" sz="2400" b="0">
                <a:solidFill>
                  <a:srgbClr val="FF3300"/>
                </a:solidFill>
                <a:ea typeface="微软雅黑" panose="020B0503020204020204" pitchFamily="34" charset="-122"/>
                <a:sym typeface="+mn-lt"/>
              </a:rPr>
              <a:t>次</a:t>
            </a:r>
            <a:r>
              <a:rPr lang="zh-CN" altLang="en-US" sz="2400" b="0">
                <a:ea typeface="微软雅黑" panose="020B0503020204020204" pitchFamily="34" charset="-122"/>
                <a:sym typeface="+mn-lt"/>
              </a:rPr>
              <a:t>经过时访问＝</a:t>
            </a:r>
            <a:r>
              <a:rPr lang="zh-CN" altLang="en-US" sz="2400" b="0">
                <a:solidFill>
                  <a:srgbClr val="FF3300"/>
                </a:solidFill>
                <a:ea typeface="微软雅黑" panose="020B0503020204020204" pitchFamily="34" charset="-122"/>
                <a:sym typeface="+mn-lt"/>
              </a:rPr>
              <a:t>中序</a:t>
            </a:r>
            <a:r>
              <a:rPr lang="zh-CN" altLang="en-US" sz="2400" b="0">
                <a:ea typeface="微软雅黑" panose="020B0503020204020204" pitchFamily="34" charset="-122"/>
                <a:sym typeface="+mn-lt"/>
              </a:rPr>
              <a:t>遍历</a:t>
            </a:r>
          </a:p>
          <a:p>
            <a:pPr eaLnBrk="1" hangingPunct="1">
              <a:lnSpc>
                <a:spcPct val="130000"/>
              </a:lnSpc>
              <a:buFont typeface="Arial" panose="020B0604020202020204" pitchFamily="34" charset="0"/>
              <a:buNone/>
            </a:pPr>
            <a:r>
              <a:rPr lang="zh-CN" altLang="en-US" sz="2400" b="0">
                <a:solidFill>
                  <a:srgbClr val="FF3300"/>
                </a:solidFill>
                <a:ea typeface="微软雅黑" panose="020B0503020204020204" pitchFamily="34" charset="-122"/>
                <a:sym typeface="+mn-lt"/>
              </a:rPr>
              <a:t>第</a:t>
            </a:r>
            <a:r>
              <a:rPr lang="en-US" altLang="zh-CN" sz="2400" b="0">
                <a:solidFill>
                  <a:srgbClr val="FF3300"/>
                </a:solidFill>
                <a:ea typeface="微软雅黑" panose="020B0503020204020204" pitchFamily="34" charset="-122"/>
                <a:sym typeface="+mn-lt"/>
              </a:rPr>
              <a:t>3</a:t>
            </a:r>
            <a:r>
              <a:rPr lang="zh-CN" altLang="en-US" sz="2400" b="0">
                <a:solidFill>
                  <a:srgbClr val="FF3300"/>
                </a:solidFill>
                <a:ea typeface="微软雅黑" panose="020B0503020204020204" pitchFamily="34" charset="-122"/>
                <a:sym typeface="+mn-lt"/>
              </a:rPr>
              <a:t>次</a:t>
            </a:r>
            <a:r>
              <a:rPr lang="zh-CN" altLang="en-US" sz="2400" b="0">
                <a:ea typeface="微软雅黑" panose="020B0503020204020204" pitchFamily="34" charset="-122"/>
                <a:sym typeface="+mn-lt"/>
              </a:rPr>
              <a:t>经过时访问＝</a:t>
            </a:r>
            <a:r>
              <a:rPr lang="zh-CN" altLang="en-US" sz="2400" b="0">
                <a:solidFill>
                  <a:srgbClr val="FF3300"/>
                </a:solidFill>
                <a:ea typeface="微软雅黑" panose="020B0503020204020204" pitchFamily="34" charset="-122"/>
                <a:sym typeface="+mn-lt"/>
              </a:rPr>
              <a:t>后序</a:t>
            </a:r>
            <a:r>
              <a:rPr lang="zh-CN" altLang="en-US" sz="2400" b="0">
                <a:ea typeface="微软雅黑" panose="020B0503020204020204" pitchFamily="34" charset="-122"/>
                <a:sym typeface="+mn-lt"/>
              </a:rPr>
              <a:t>遍历</a:t>
            </a:r>
          </a:p>
        </p:txBody>
      </p:sp>
      <p:sp>
        <p:nvSpPr>
          <p:cNvPr id="60497" name="Rectangle 85">
            <a:extLst>
              <a:ext uri="{FF2B5EF4-FFF2-40B4-BE49-F238E27FC236}">
                <a16:creationId xmlns:a16="http://schemas.microsoft.com/office/drawing/2014/main" id="{E692FE6B-E3DB-4B3D-824A-87C44E65CB37}"/>
              </a:ext>
            </a:extLst>
          </p:cNvPr>
          <p:cNvSpPr>
            <a:spLocks noChangeArrowheads="1"/>
          </p:cNvSpPr>
          <p:nvPr/>
        </p:nvSpPr>
        <p:spPr bwMode="auto">
          <a:xfrm>
            <a:off x="750888" y="190500"/>
            <a:ext cx="36941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遍历算法的分析</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39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63986"/>
                                        </p:tgtEl>
                                        <p:attrNameLst>
                                          <p:attrName>style.visibility</p:attrName>
                                        </p:attrNameLst>
                                      </p:cBhvr>
                                      <p:to>
                                        <p:strVal val="visible"/>
                                      </p:to>
                                    </p:set>
                                    <p:anim calcmode="lin" valueType="num">
                                      <p:cBhvr additive="base">
                                        <p:cTn id="11" dur="500" fill="hold"/>
                                        <p:tgtEl>
                                          <p:spTgt spid="763986"/>
                                        </p:tgtEl>
                                        <p:attrNameLst>
                                          <p:attrName>ppt_x</p:attrName>
                                        </p:attrNameLst>
                                      </p:cBhvr>
                                      <p:tavLst>
                                        <p:tav tm="0">
                                          <p:val>
                                            <p:strVal val="#ppt_x"/>
                                          </p:val>
                                        </p:tav>
                                        <p:tav tm="100000">
                                          <p:val>
                                            <p:strVal val="#ppt_x"/>
                                          </p:val>
                                        </p:tav>
                                      </p:tavLst>
                                    </p:anim>
                                    <p:anim calcmode="lin" valueType="num">
                                      <p:cBhvr additive="base">
                                        <p:cTn id="12" dur="500" fill="hold"/>
                                        <p:tgtEl>
                                          <p:spTgt spid="7639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9" grpId="0"/>
      <p:bldP spid="763986"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Group 6">
            <a:extLst>
              <a:ext uri="{FF2B5EF4-FFF2-40B4-BE49-F238E27FC236}">
                <a16:creationId xmlns:a16="http://schemas.microsoft.com/office/drawing/2014/main" id="{73E89B9C-F35D-644B-976C-C1CD852A04DD}"/>
              </a:ext>
            </a:extLst>
          </p:cNvPr>
          <p:cNvGrpSpPr>
            <a:grpSpLocks/>
          </p:cNvGrpSpPr>
          <p:nvPr/>
        </p:nvGrpSpPr>
        <p:grpSpPr bwMode="auto">
          <a:xfrm>
            <a:off x="471488" y="1935163"/>
            <a:ext cx="3581400" cy="3810000"/>
            <a:chOff x="96" y="1488"/>
            <a:chExt cx="2256" cy="2400"/>
          </a:xfrm>
        </p:grpSpPr>
        <p:sp>
          <p:nvSpPr>
            <p:cNvPr id="61443" name="Oval 7">
              <a:extLst>
                <a:ext uri="{FF2B5EF4-FFF2-40B4-BE49-F238E27FC236}">
                  <a16:creationId xmlns:a16="http://schemas.microsoft.com/office/drawing/2014/main" id="{D1921610-DEF6-4723-9024-7EFF28A3FE03}"/>
                </a:ext>
              </a:extLst>
            </p:cNvPr>
            <p:cNvSpPr>
              <a:spLocks noChangeArrowheads="1"/>
            </p:cNvSpPr>
            <p:nvPr/>
          </p:nvSpPr>
          <p:spPr bwMode="auto">
            <a:xfrm>
              <a:off x="1207" y="1510"/>
              <a:ext cx="231" cy="234"/>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A</a:t>
              </a:r>
            </a:p>
          </p:txBody>
        </p:sp>
        <p:sp>
          <p:nvSpPr>
            <p:cNvPr id="61444" name="Oval 8">
              <a:extLst>
                <a:ext uri="{FF2B5EF4-FFF2-40B4-BE49-F238E27FC236}">
                  <a16:creationId xmlns:a16="http://schemas.microsoft.com/office/drawing/2014/main" id="{5CDBA629-FC8D-4D4C-93AC-5C0899F625CA}"/>
                </a:ext>
              </a:extLst>
            </p:cNvPr>
            <p:cNvSpPr>
              <a:spLocks noChangeArrowheads="1"/>
            </p:cNvSpPr>
            <p:nvPr/>
          </p:nvSpPr>
          <p:spPr bwMode="auto">
            <a:xfrm>
              <a:off x="836" y="3155"/>
              <a:ext cx="232"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F</a:t>
              </a:r>
            </a:p>
          </p:txBody>
        </p:sp>
        <p:sp>
          <p:nvSpPr>
            <p:cNvPr id="61445" name="Oval 9">
              <a:extLst>
                <a:ext uri="{FF2B5EF4-FFF2-40B4-BE49-F238E27FC236}">
                  <a16:creationId xmlns:a16="http://schemas.microsoft.com/office/drawing/2014/main" id="{D5C5A77E-95D6-4FFD-AA76-45DFD045037E}"/>
                </a:ext>
              </a:extLst>
            </p:cNvPr>
            <p:cNvSpPr>
              <a:spLocks noChangeArrowheads="1"/>
            </p:cNvSpPr>
            <p:nvPr/>
          </p:nvSpPr>
          <p:spPr bwMode="auto">
            <a:xfrm>
              <a:off x="1207" y="2599"/>
              <a:ext cx="231"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E</a:t>
              </a:r>
            </a:p>
          </p:txBody>
        </p:sp>
        <p:sp>
          <p:nvSpPr>
            <p:cNvPr id="61446" name="Oval 10">
              <a:extLst>
                <a:ext uri="{FF2B5EF4-FFF2-40B4-BE49-F238E27FC236}">
                  <a16:creationId xmlns:a16="http://schemas.microsoft.com/office/drawing/2014/main" id="{246CE5FD-A786-4D03-BCE8-94FA2DA2C871}"/>
                </a:ext>
              </a:extLst>
            </p:cNvPr>
            <p:cNvSpPr>
              <a:spLocks noChangeArrowheads="1"/>
            </p:cNvSpPr>
            <p:nvPr/>
          </p:nvSpPr>
          <p:spPr bwMode="auto">
            <a:xfrm>
              <a:off x="489" y="2621"/>
              <a:ext cx="232" cy="234"/>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D</a:t>
              </a:r>
            </a:p>
          </p:txBody>
        </p:sp>
        <p:sp>
          <p:nvSpPr>
            <p:cNvPr id="61447" name="Oval 11">
              <a:extLst>
                <a:ext uri="{FF2B5EF4-FFF2-40B4-BE49-F238E27FC236}">
                  <a16:creationId xmlns:a16="http://schemas.microsoft.com/office/drawing/2014/main" id="{9F117B7C-B5B4-4F54-ACC3-B69C0871CD74}"/>
                </a:ext>
              </a:extLst>
            </p:cNvPr>
            <p:cNvSpPr>
              <a:spLocks noChangeArrowheads="1"/>
            </p:cNvSpPr>
            <p:nvPr/>
          </p:nvSpPr>
          <p:spPr bwMode="auto">
            <a:xfrm>
              <a:off x="1727" y="2010"/>
              <a:ext cx="232" cy="234"/>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C</a:t>
              </a:r>
            </a:p>
          </p:txBody>
        </p:sp>
        <p:sp>
          <p:nvSpPr>
            <p:cNvPr id="61448" name="Oval 12">
              <a:extLst>
                <a:ext uri="{FF2B5EF4-FFF2-40B4-BE49-F238E27FC236}">
                  <a16:creationId xmlns:a16="http://schemas.microsoft.com/office/drawing/2014/main" id="{AAC0991D-9FD8-4D42-9D33-74143B54017C}"/>
                </a:ext>
              </a:extLst>
            </p:cNvPr>
            <p:cNvSpPr>
              <a:spLocks noChangeArrowheads="1"/>
            </p:cNvSpPr>
            <p:nvPr/>
          </p:nvSpPr>
          <p:spPr bwMode="auto">
            <a:xfrm>
              <a:off x="825" y="2044"/>
              <a:ext cx="231"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B</a:t>
              </a:r>
            </a:p>
          </p:txBody>
        </p:sp>
        <p:sp>
          <p:nvSpPr>
            <p:cNvPr id="61449" name="Oval 13">
              <a:extLst>
                <a:ext uri="{FF2B5EF4-FFF2-40B4-BE49-F238E27FC236}">
                  <a16:creationId xmlns:a16="http://schemas.microsoft.com/office/drawing/2014/main" id="{BF7B1F38-B795-491C-B206-69EDE3A9B9C8}"/>
                </a:ext>
              </a:extLst>
            </p:cNvPr>
            <p:cNvSpPr>
              <a:spLocks noChangeArrowheads="1"/>
            </p:cNvSpPr>
            <p:nvPr/>
          </p:nvSpPr>
          <p:spPr bwMode="auto">
            <a:xfrm>
              <a:off x="1542" y="3177"/>
              <a:ext cx="232"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G</a:t>
              </a:r>
            </a:p>
          </p:txBody>
        </p:sp>
        <p:sp>
          <p:nvSpPr>
            <p:cNvPr id="61450" name="Line 14">
              <a:extLst>
                <a:ext uri="{FF2B5EF4-FFF2-40B4-BE49-F238E27FC236}">
                  <a16:creationId xmlns:a16="http://schemas.microsoft.com/office/drawing/2014/main" id="{15B6B9EC-FAAD-4A97-8D4E-0C214B56CD12}"/>
                </a:ext>
              </a:extLst>
            </p:cNvPr>
            <p:cNvSpPr>
              <a:spLocks noChangeShapeType="1"/>
            </p:cNvSpPr>
            <p:nvPr/>
          </p:nvSpPr>
          <p:spPr bwMode="auto">
            <a:xfrm flipH="1">
              <a:off x="1022" y="1732"/>
              <a:ext cx="242"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1" name="Line 15">
              <a:extLst>
                <a:ext uri="{FF2B5EF4-FFF2-40B4-BE49-F238E27FC236}">
                  <a16:creationId xmlns:a16="http://schemas.microsoft.com/office/drawing/2014/main" id="{5860E1BE-7DC3-4C6C-8514-0F829A119B44}"/>
                </a:ext>
              </a:extLst>
            </p:cNvPr>
            <p:cNvSpPr>
              <a:spLocks noChangeShapeType="1"/>
            </p:cNvSpPr>
            <p:nvPr/>
          </p:nvSpPr>
          <p:spPr bwMode="auto">
            <a:xfrm flipH="1">
              <a:off x="640" y="2288"/>
              <a:ext cx="243" cy="33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2" name="Line 16">
              <a:extLst>
                <a:ext uri="{FF2B5EF4-FFF2-40B4-BE49-F238E27FC236}">
                  <a16:creationId xmlns:a16="http://schemas.microsoft.com/office/drawing/2014/main" id="{0E5603D3-CFED-4C7B-9219-D2F6C9617CA6}"/>
                </a:ext>
              </a:extLst>
            </p:cNvPr>
            <p:cNvSpPr>
              <a:spLocks noChangeShapeType="1"/>
            </p:cNvSpPr>
            <p:nvPr/>
          </p:nvSpPr>
          <p:spPr bwMode="auto">
            <a:xfrm flipH="1">
              <a:off x="1010" y="2832"/>
              <a:ext cx="243"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3" name="Line 17">
              <a:extLst>
                <a:ext uri="{FF2B5EF4-FFF2-40B4-BE49-F238E27FC236}">
                  <a16:creationId xmlns:a16="http://schemas.microsoft.com/office/drawing/2014/main" id="{80038F50-559E-4710-9A4B-7A2C25C37E12}"/>
                </a:ext>
              </a:extLst>
            </p:cNvPr>
            <p:cNvSpPr>
              <a:spLocks noChangeShapeType="1"/>
            </p:cNvSpPr>
            <p:nvPr/>
          </p:nvSpPr>
          <p:spPr bwMode="auto">
            <a:xfrm flipH="1">
              <a:off x="1646" y="2221"/>
              <a:ext cx="104" cy="1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4" name="Line 18">
              <a:extLst>
                <a:ext uri="{FF2B5EF4-FFF2-40B4-BE49-F238E27FC236}">
                  <a16:creationId xmlns:a16="http://schemas.microsoft.com/office/drawing/2014/main" id="{59836D36-54AF-4BE2-9040-D8374054363C}"/>
                </a:ext>
              </a:extLst>
            </p:cNvPr>
            <p:cNvSpPr>
              <a:spLocks noChangeShapeType="1"/>
            </p:cNvSpPr>
            <p:nvPr/>
          </p:nvSpPr>
          <p:spPr bwMode="auto">
            <a:xfrm>
              <a:off x="1403" y="1710"/>
              <a:ext cx="347"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5" name="Line 19">
              <a:extLst>
                <a:ext uri="{FF2B5EF4-FFF2-40B4-BE49-F238E27FC236}">
                  <a16:creationId xmlns:a16="http://schemas.microsoft.com/office/drawing/2014/main" id="{1550E4F1-841E-442A-B556-FEE77A98D8D8}"/>
                </a:ext>
              </a:extLst>
            </p:cNvPr>
            <p:cNvSpPr>
              <a:spLocks noChangeShapeType="1"/>
            </p:cNvSpPr>
            <p:nvPr/>
          </p:nvSpPr>
          <p:spPr bwMode="auto">
            <a:xfrm>
              <a:off x="1010" y="2232"/>
              <a:ext cx="231" cy="3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6" name="Line 20">
              <a:extLst>
                <a:ext uri="{FF2B5EF4-FFF2-40B4-BE49-F238E27FC236}">
                  <a16:creationId xmlns:a16="http://schemas.microsoft.com/office/drawing/2014/main" id="{DA89ACF7-B490-4D5B-899C-C786D050D59B}"/>
                </a:ext>
              </a:extLst>
            </p:cNvPr>
            <p:cNvSpPr>
              <a:spLocks noChangeShapeType="1"/>
            </p:cNvSpPr>
            <p:nvPr/>
          </p:nvSpPr>
          <p:spPr bwMode="auto">
            <a:xfrm>
              <a:off x="1392" y="2799"/>
              <a:ext cx="231" cy="3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7" name="Oval 21">
              <a:extLst>
                <a:ext uri="{FF2B5EF4-FFF2-40B4-BE49-F238E27FC236}">
                  <a16:creationId xmlns:a16="http://schemas.microsoft.com/office/drawing/2014/main" id="{8C607588-5303-4037-89CC-3F558071131E}"/>
                </a:ext>
              </a:extLst>
            </p:cNvPr>
            <p:cNvSpPr>
              <a:spLocks noChangeArrowheads="1"/>
            </p:cNvSpPr>
            <p:nvPr/>
          </p:nvSpPr>
          <p:spPr bwMode="auto">
            <a:xfrm>
              <a:off x="316" y="2999"/>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58" name="Oval 22">
              <a:extLst>
                <a:ext uri="{FF2B5EF4-FFF2-40B4-BE49-F238E27FC236}">
                  <a16:creationId xmlns:a16="http://schemas.microsoft.com/office/drawing/2014/main" id="{0D51A066-E640-4236-893D-918AB7A9EA9E}"/>
                </a:ext>
              </a:extLst>
            </p:cNvPr>
            <p:cNvSpPr>
              <a:spLocks noChangeArrowheads="1"/>
            </p:cNvSpPr>
            <p:nvPr/>
          </p:nvSpPr>
          <p:spPr bwMode="auto">
            <a:xfrm>
              <a:off x="709" y="3021"/>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59" name="Oval 23">
              <a:extLst>
                <a:ext uri="{FF2B5EF4-FFF2-40B4-BE49-F238E27FC236}">
                  <a16:creationId xmlns:a16="http://schemas.microsoft.com/office/drawing/2014/main" id="{DFF84575-7942-4243-9F08-8F3DBCA19857}"/>
                </a:ext>
              </a:extLst>
            </p:cNvPr>
            <p:cNvSpPr>
              <a:spLocks noChangeArrowheads="1"/>
            </p:cNvSpPr>
            <p:nvPr/>
          </p:nvSpPr>
          <p:spPr bwMode="auto">
            <a:xfrm>
              <a:off x="674" y="3521"/>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60" name="Oval 24">
              <a:extLst>
                <a:ext uri="{FF2B5EF4-FFF2-40B4-BE49-F238E27FC236}">
                  <a16:creationId xmlns:a16="http://schemas.microsoft.com/office/drawing/2014/main" id="{270E2B49-76A6-45C9-BA6E-95316958371E}"/>
                </a:ext>
              </a:extLst>
            </p:cNvPr>
            <p:cNvSpPr>
              <a:spLocks noChangeArrowheads="1"/>
            </p:cNvSpPr>
            <p:nvPr/>
          </p:nvSpPr>
          <p:spPr bwMode="auto">
            <a:xfrm>
              <a:off x="1033" y="3532"/>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61" name="Oval 25">
              <a:extLst>
                <a:ext uri="{FF2B5EF4-FFF2-40B4-BE49-F238E27FC236}">
                  <a16:creationId xmlns:a16="http://schemas.microsoft.com/office/drawing/2014/main" id="{FA441ADF-DCB2-491A-AF7E-31E69B813E84}"/>
                </a:ext>
              </a:extLst>
            </p:cNvPr>
            <p:cNvSpPr>
              <a:spLocks noChangeArrowheads="1"/>
            </p:cNvSpPr>
            <p:nvPr/>
          </p:nvSpPr>
          <p:spPr bwMode="auto">
            <a:xfrm>
              <a:off x="1450" y="3599"/>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62" name="Oval 26">
              <a:extLst>
                <a:ext uri="{FF2B5EF4-FFF2-40B4-BE49-F238E27FC236}">
                  <a16:creationId xmlns:a16="http://schemas.microsoft.com/office/drawing/2014/main" id="{C1D5AD16-DC01-4D18-A211-1FC7A13B9333}"/>
                </a:ext>
              </a:extLst>
            </p:cNvPr>
            <p:cNvSpPr>
              <a:spLocks noChangeArrowheads="1"/>
            </p:cNvSpPr>
            <p:nvPr/>
          </p:nvSpPr>
          <p:spPr bwMode="auto">
            <a:xfrm>
              <a:off x="1820" y="3555"/>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63" name="Oval 27">
              <a:extLst>
                <a:ext uri="{FF2B5EF4-FFF2-40B4-BE49-F238E27FC236}">
                  <a16:creationId xmlns:a16="http://schemas.microsoft.com/office/drawing/2014/main" id="{CFC8EF79-259B-4529-AD5B-F3528C718792}"/>
                </a:ext>
              </a:extLst>
            </p:cNvPr>
            <p:cNvSpPr>
              <a:spLocks noChangeArrowheads="1"/>
            </p:cNvSpPr>
            <p:nvPr/>
          </p:nvSpPr>
          <p:spPr bwMode="auto">
            <a:xfrm>
              <a:off x="2040" y="2366"/>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64" name="Line 28">
              <a:extLst>
                <a:ext uri="{FF2B5EF4-FFF2-40B4-BE49-F238E27FC236}">
                  <a16:creationId xmlns:a16="http://schemas.microsoft.com/office/drawing/2014/main" id="{52B327A3-416E-48BA-9C23-D44E62DB30F4}"/>
                </a:ext>
              </a:extLst>
            </p:cNvPr>
            <p:cNvSpPr>
              <a:spLocks noChangeShapeType="1"/>
            </p:cNvSpPr>
            <p:nvPr/>
          </p:nvSpPr>
          <p:spPr bwMode="auto">
            <a:xfrm flipH="1">
              <a:off x="385" y="2844"/>
              <a:ext cx="127" cy="1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65" name="Line 29">
              <a:extLst>
                <a:ext uri="{FF2B5EF4-FFF2-40B4-BE49-F238E27FC236}">
                  <a16:creationId xmlns:a16="http://schemas.microsoft.com/office/drawing/2014/main" id="{8173104A-A1EB-4DE1-981C-FD03C8954CC7}"/>
                </a:ext>
              </a:extLst>
            </p:cNvPr>
            <p:cNvSpPr>
              <a:spLocks noChangeShapeType="1"/>
            </p:cNvSpPr>
            <p:nvPr/>
          </p:nvSpPr>
          <p:spPr bwMode="auto">
            <a:xfrm>
              <a:off x="651" y="2855"/>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66" name="Line 30">
              <a:extLst>
                <a:ext uri="{FF2B5EF4-FFF2-40B4-BE49-F238E27FC236}">
                  <a16:creationId xmlns:a16="http://schemas.microsoft.com/office/drawing/2014/main" id="{5BF573E8-3027-4BD2-A009-B52B34C88DB7}"/>
                </a:ext>
              </a:extLst>
            </p:cNvPr>
            <p:cNvSpPr>
              <a:spLocks noChangeShapeType="1"/>
            </p:cNvSpPr>
            <p:nvPr/>
          </p:nvSpPr>
          <p:spPr bwMode="auto">
            <a:xfrm flipV="1">
              <a:off x="721" y="3744"/>
              <a:ext cx="58" cy="3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67" name="Line 31">
              <a:extLst>
                <a:ext uri="{FF2B5EF4-FFF2-40B4-BE49-F238E27FC236}">
                  <a16:creationId xmlns:a16="http://schemas.microsoft.com/office/drawing/2014/main" id="{61F8FD61-F633-4057-82AC-6EAFE2204B01}"/>
                </a:ext>
              </a:extLst>
            </p:cNvPr>
            <p:cNvSpPr>
              <a:spLocks noChangeShapeType="1"/>
            </p:cNvSpPr>
            <p:nvPr/>
          </p:nvSpPr>
          <p:spPr bwMode="auto">
            <a:xfrm>
              <a:off x="1022" y="3766"/>
              <a:ext cx="104" cy="22"/>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68" name="Line 32">
              <a:extLst>
                <a:ext uri="{FF2B5EF4-FFF2-40B4-BE49-F238E27FC236}">
                  <a16:creationId xmlns:a16="http://schemas.microsoft.com/office/drawing/2014/main" id="{5ABADF8D-B684-4546-83E3-FA99DA70FAB9}"/>
                </a:ext>
              </a:extLst>
            </p:cNvPr>
            <p:cNvSpPr>
              <a:spLocks noChangeShapeType="1"/>
            </p:cNvSpPr>
            <p:nvPr/>
          </p:nvSpPr>
          <p:spPr bwMode="auto">
            <a:xfrm flipV="1">
              <a:off x="1531" y="3844"/>
              <a:ext cx="57" cy="3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69" name="Line 33">
              <a:extLst>
                <a:ext uri="{FF2B5EF4-FFF2-40B4-BE49-F238E27FC236}">
                  <a16:creationId xmlns:a16="http://schemas.microsoft.com/office/drawing/2014/main" id="{8B03C1DB-A415-490B-96BF-09AB9A034080}"/>
                </a:ext>
              </a:extLst>
            </p:cNvPr>
            <p:cNvSpPr>
              <a:spLocks noChangeShapeType="1"/>
            </p:cNvSpPr>
            <p:nvPr/>
          </p:nvSpPr>
          <p:spPr bwMode="auto">
            <a:xfrm>
              <a:off x="96" y="3099"/>
              <a:ext cx="35" cy="1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0" name="Line 34">
              <a:extLst>
                <a:ext uri="{FF2B5EF4-FFF2-40B4-BE49-F238E27FC236}">
                  <a16:creationId xmlns:a16="http://schemas.microsoft.com/office/drawing/2014/main" id="{58AB3CF5-0F2A-4227-A988-1E4A377EC285}"/>
                </a:ext>
              </a:extLst>
            </p:cNvPr>
            <p:cNvSpPr>
              <a:spLocks noChangeShapeType="1"/>
            </p:cNvSpPr>
            <p:nvPr/>
          </p:nvSpPr>
          <p:spPr bwMode="auto">
            <a:xfrm>
              <a:off x="212" y="3288"/>
              <a:ext cx="104" cy="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1" name="Line 35">
              <a:extLst>
                <a:ext uri="{FF2B5EF4-FFF2-40B4-BE49-F238E27FC236}">
                  <a16:creationId xmlns:a16="http://schemas.microsoft.com/office/drawing/2014/main" id="{25B08E18-121F-48BB-8552-939E918FCA99}"/>
                </a:ext>
              </a:extLst>
            </p:cNvPr>
            <p:cNvSpPr>
              <a:spLocks noChangeShapeType="1"/>
            </p:cNvSpPr>
            <p:nvPr/>
          </p:nvSpPr>
          <p:spPr bwMode="auto">
            <a:xfrm flipV="1">
              <a:off x="2329" y="2444"/>
              <a:ext cx="11" cy="1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2" name="Line 36">
              <a:extLst>
                <a:ext uri="{FF2B5EF4-FFF2-40B4-BE49-F238E27FC236}">
                  <a16:creationId xmlns:a16="http://schemas.microsoft.com/office/drawing/2014/main" id="{74C601F5-E375-4010-B4B5-BE04DA05BAF2}"/>
                </a:ext>
              </a:extLst>
            </p:cNvPr>
            <p:cNvSpPr>
              <a:spLocks noChangeShapeType="1"/>
            </p:cNvSpPr>
            <p:nvPr/>
          </p:nvSpPr>
          <p:spPr bwMode="auto">
            <a:xfrm flipH="1">
              <a:off x="779" y="1555"/>
              <a:ext cx="381" cy="489"/>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3" name="Line 37">
              <a:extLst>
                <a:ext uri="{FF2B5EF4-FFF2-40B4-BE49-F238E27FC236}">
                  <a16:creationId xmlns:a16="http://schemas.microsoft.com/office/drawing/2014/main" id="{94CDF39D-D0C3-4D66-BBE2-3CF2CD77D9B1}"/>
                </a:ext>
              </a:extLst>
            </p:cNvPr>
            <p:cNvSpPr>
              <a:spLocks noChangeShapeType="1"/>
            </p:cNvSpPr>
            <p:nvPr/>
          </p:nvSpPr>
          <p:spPr bwMode="auto">
            <a:xfrm flipH="1">
              <a:off x="131" y="2044"/>
              <a:ext cx="671" cy="9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4" name="Line 38">
              <a:extLst>
                <a:ext uri="{FF2B5EF4-FFF2-40B4-BE49-F238E27FC236}">
                  <a16:creationId xmlns:a16="http://schemas.microsoft.com/office/drawing/2014/main" id="{FD098167-4C65-4140-846C-F505D7F1BDC7}"/>
                </a:ext>
              </a:extLst>
            </p:cNvPr>
            <p:cNvSpPr>
              <a:spLocks noChangeShapeType="1"/>
            </p:cNvSpPr>
            <p:nvPr/>
          </p:nvSpPr>
          <p:spPr bwMode="auto">
            <a:xfrm flipH="1">
              <a:off x="108" y="2955"/>
              <a:ext cx="23" cy="1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5" name="Line 39">
              <a:extLst>
                <a:ext uri="{FF2B5EF4-FFF2-40B4-BE49-F238E27FC236}">
                  <a16:creationId xmlns:a16="http://schemas.microsoft.com/office/drawing/2014/main" id="{ADC5BB23-8D10-409D-93C1-4B137ACE3FDB}"/>
                </a:ext>
              </a:extLst>
            </p:cNvPr>
            <p:cNvSpPr>
              <a:spLocks noChangeShapeType="1"/>
            </p:cNvSpPr>
            <p:nvPr/>
          </p:nvSpPr>
          <p:spPr bwMode="auto">
            <a:xfrm>
              <a:off x="131" y="3210"/>
              <a:ext cx="81" cy="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6" name="Line 40">
              <a:extLst>
                <a:ext uri="{FF2B5EF4-FFF2-40B4-BE49-F238E27FC236}">
                  <a16:creationId xmlns:a16="http://schemas.microsoft.com/office/drawing/2014/main" id="{6CA7F7D8-8D05-4842-B342-0ECAADC0A356}"/>
                </a:ext>
              </a:extLst>
            </p:cNvPr>
            <p:cNvSpPr>
              <a:spLocks noChangeShapeType="1"/>
            </p:cNvSpPr>
            <p:nvPr/>
          </p:nvSpPr>
          <p:spPr bwMode="auto">
            <a:xfrm flipV="1">
              <a:off x="339" y="3232"/>
              <a:ext cx="93" cy="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7" name="Line 41">
              <a:extLst>
                <a:ext uri="{FF2B5EF4-FFF2-40B4-BE49-F238E27FC236}">
                  <a16:creationId xmlns:a16="http://schemas.microsoft.com/office/drawing/2014/main" id="{3D6F331C-AB81-46D4-9A4E-A2A2C7F1F7EA}"/>
                </a:ext>
              </a:extLst>
            </p:cNvPr>
            <p:cNvSpPr>
              <a:spLocks noChangeShapeType="1"/>
            </p:cNvSpPr>
            <p:nvPr/>
          </p:nvSpPr>
          <p:spPr bwMode="auto">
            <a:xfrm flipV="1">
              <a:off x="432" y="3044"/>
              <a:ext cx="115" cy="2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8" name="Line 42">
              <a:extLst>
                <a:ext uri="{FF2B5EF4-FFF2-40B4-BE49-F238E27FC236}">
                  <a16:creationId xmlns:a16="http://schemas.microsoft.com/office/drawing/2014/main" id="{FD0E18FA-CF08-4EC3-85E2-2A6C280D9414}"/>
                </a:ext>
              </a:extLst>
            </p:cNvPr>
            <p:cNvSpPr>
              <a:spLocks noChangeShapeType="1"/>
            </p:cNvSpPr>
            <p:nvPr/>
          </p:nvSpPr>
          <p:spPr bwMode="auto">
            <a:xfrm>
              <a:off x="536" y="3055"/>
              <a:ext cx="115" cy="189"/>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9" name="Line 43">
              <a:extLst>
                <a:ext uri="{FF2B5EF4-FFF2-40B4-BE49-F238E27FC236}">
                  <a16:creationId xmlns:a16="http://schemas.microsoft.com/office/drawing/2014/main" id="{A5C82EF6-F2D3-4393-A02C-CC3FB6CE6742}"/>
                </a:ext>
              </a:extLst>
            </p:cNvPr>
            <p:cNvSpPr>
              <a:spLocks noChangeShapeType="1"/>
            </p:cNvSpPr>
            <p:nvPr/>
          </p:nvSpPr>
          <p:spPr bwMode="auto">
            <a:xfrm flipV="1">
              <a:off x="663" y="3210"/>
              <a:ext cx="92" cy="34"/>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0" name="Line 44">
              <a:extLst>
                <a:ext uri="{FF2B5EF4-FFF2-40B4-BE49-F238E27FC236}">
                  <a16:creationId xmlns:a16="http://schemas.microsoft.com/office/drawing/2014/main" id="{101EC2A2-7E66-4F3A-BA4F-65BEE31428AB}"/>
                </a:ext>
              </a:extLst>
            </p:cNvPr>
            <p:cNvSpPr>
              <a:spLocks noChangeShapeType="1"/>
            </p:cNvSpPr>
            <p:nvPr/>
          </p:nvSpPr>
          <p:spPr bwMode="auto">
            <a:xfrm flipV="1">
              <a:off x="779" y="3088"/>
              <a:ext cx="81" cy="111"/>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1" name="Line 45">
              <a:extLst>
                <a:ext uri="{FF2B5EF4-FFF2-40B4-BE49-F238E27FC236}">
                  <a16:creationId xmlns:a16="http://schemas.microsoft.com/office/drawing/2014/main" id="{51123388-63B5-4320-A66C-342E4878012C}"/>
                </a:ext>
              </a:extLst>
            </p:cNvPr>
            <p:cNvSpPr>
              <a:spLocks noChangeShapeType="1"/>
            </p:cNvSpPr>
            <p:nvPr/>
          </p:nvSpPr>
          <p:spPr bwMode="auto">
            <a:xfrm>
              <a:off x="790" y="2721"/>
              <a:ext cx="81" cy="3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2" name="Line 46">
              <a:extLst>
                <a:ext uri="{FF2B5EF4-FFF2-40B4-BE49-F238E27FC236}">
                  <a16:creationId xmlns:a16="http://schemas.microsoft.com/office/drawing/2014/main" id="{7BBE4D7D-C81F-4ABE-8B5D-30519E342390}"/>
                </a:ext>
              </a:extLst>
            </p:cNvPr>
            <p:cNvSpPr>
              <a:spLocks noChangeShapeType="1"/>
            </p:cNvSpPr>
            <p:nvPr/>
          </p:nvSpPr>
          <p:spPr bwMode="auto">
            <a:xfrm flipV="1">
              <a:off x="790" y="2444"/>
              <a:ext cx="174" cy="27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3" name="Line 47">
              <a:extLst>
                <a:ext uri="{FF2B5EF4-FFF2-40B4-BE49-F238E27FC236}">
                  <a16:creationId xmlns:a16="http://schemas.microsoft.com/office/drawing/2014/main" id="{24ECF1ED-5725-44F9-AFA6-A3E82E6CCB9B}"/>
                </a:ext>
              </a:extLst>
            </p:cNvPr>
            <p:cNvSpPr>
              <a:spLocks noChangeShapeType="1"/>
            </p:cNvSpPr>
            <p:nvPr/>
          </p:nvSpPr>
          <p:spPr bwMode="auto">
            <a:xfrm>
              <a:off x="975" y="2432"/>
              <a:ext cx="162" cy="2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4" name="Line 48">
              <a:extLst>
                <a:ext uri="{FF2B5EF4-FFF2-40B4-BE49-F238E27FC236}">
                  <a16:creationId xmlns:a16="http://schemas.microsoft.com/office/drawing/2014/main" id="{21C9BB61-7CBD-488F-94A9-1246508F8746}"/>
                </a:ext>
              </a:extLst>
            </p:cNvPr>
            <p:cNvSpPr>
              <a:spLocks noChangeShapeType="1"/>
            </p:cNvSpPr>
            <p:nvPr/>
          </p:nvSpPr>
          <p:spPr bwMode="auto">
            <a:xfrm flipH="1">
              <a:off x="570" y="2710"/>
              <a:ext cx="567" cy="8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5" name="Line 49">
              <a:extLst>
                <a:ext uri="{FF2B5EF4-FFF2-40B4-BE49-F238E27FC236}">
                  <a16:creationId xmlns:a16="http://schemas.microsoft.com/office/drawing/2014/main" id="{1583669E-6890-42BC-8779-D9E9CD945DA8}"/>
                </a:ext>
              </a:extLst>
            </p:cNvPr>
            <p:cNvSpPr>
              <a:spLocks noChangeShapeType="1"/>
            </p:cNvSpPr>
            <p:nvPr/>
          </p:nvSpPr>
          <p:spPr bwMode="auto">
            <a:xfrm>
              <a:off x="559" y="3599"/>
              <a:ext cx="23" cy="1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6" name="Line 50">
              <a:extLst>
                <a:ext uri="{FF2B5EF4-FFF2-40B4-BE49-F238E27FC236}">
                  <a16:creationId xmlns:a16="http://schemas.microsoft.com/office/drawing/2014/main" id="{353646BE-913E-4710-819B-466DED46999F}"/>
                </a:ext>
              </a:extLst>
            </p:cNvPr>
            <p:cNvSpPr>
              <a:spLocks noChangeShapeType="1"/>
            </p:cNvSpPr>
            <p:nvPr/>
          </p:nvSpPr>
          <p:spPr bwMode="auto">
            <a:xfrm>
              <a:off x="582" y="3732"/>
              <a:ext cx="127" cy="4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7" name="Line 51">
              <a:extLst>
                <a:ext uri="{FF2B5EF4-FFF2-40B4-BE49-F238E27FC236}">
                  <a16:creationId xmlns:a16="http://schemas.microsoft.com/office/drawing/2014/main" id="{A4027209-A35E-4381-9F8B-60CFD1CF27A1}"/>
                </a:ext>
              </a:extLst>
            </p:cNvPr>
            <p:cNvSpPr>
              <a:spLocks noChangeShapeType="1"/>
            </p:cNvSpPr>
            <p:nvPr/>
          </p:nvSpPr>
          <p:spPr bwMode="auto">
            <a:xfrm flipV="1">
              <a:off x="779" y="3488"/>
              <a:ext cx="150" cy="244"/>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8" name="Line 52">
              <a:extLst>
                <a:ext uri="{FF2B5EF4-FFF2-40B4-BE49-F238E27FC236}">
                  <a16:creationId xmlns:a16="http://schemas.microsoft.com/office/drawing/2014/main" id="{5FBEDF73-E0D6-481E-8D6A-FED3B43220A8}"/>
                </a:ext>
              </a:extLst>
            </p:cNvPr>
            <p:cNvSpPr>
              <a:spLocks noChangeShapeType="1"/>
            </p:cNvSpPr>
            <p:nvPr/>
          </p:nvSpPr>
          <p:spPr bwMode="auto">
            <a:xfrm>
              <a:off x="929" y="3510"/>
              <a:ext cx="104" cy="2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9" name="Line 53">
              <a:extLst>
                <a:ext uri="{FF2B5EF4-FFF2-40B4-BE49-F238E27FC236}">
                  <a16:creationId xmlns:a16="http://schemas.microsoft.com/office/drawing/2014/main" id="{F6BB1C8F-4E4E-4EFA-9103-9DBD596A1158}"/>
                </a:ext>
              </a:extLst>
            </p:cNvPr>
            <p:cNvSpPr>
              <a:spLocks noChangeShapeType="1"/>
            </p:cNvSpPr>
            <p:nvPr/>
          </p:nvSpPr>
          <p:spPr bwMode="auto">
            <a:xfrm flipV="1">
              <a:off x="1126" y="3744"/>
              <a:ext cx="104" cy="5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0" name="Line 54">
              <a:extLst>
                <a:ext uri="{FF2B5EF4-FFF2-40B4-BE49-F238E27FC236}">
                  <a16:creationId xmlns:a16="http://schemas.microsoft.com/office/drawing/2014/main" id="{B302E547-EC38-48AC-9006-E473AE1F4456}"/>
                </a:ext>
              </a:extLst>
            </p:cNvPr>
            <p:cNvSpPr>
              <a:spLocks noChangeShapeType="1"/>
            </p:cNvSpPr>
            <p:nvPr/>
          </p:nvSpPr>
          <p:spPr bwMode="auto">
            <a:xfrm flipV="1">
              <a:off x="1241" y="3610"/>
              <a:ext cx="47" cy="14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1" name="Line 55">
              <a:extLst>
                <a:ext uri="{FF2B5EF4-FFF2-40B4-BE49-F238E27FC236}">
                  <a16:creationId xmlns:a16="http://schemas.microsoft.com/office/drawing/2014/main" id="{E2D1C71E-980A-4566-9CE0-EE6F84681F3F}"/>
                </a:ext>
              </a:extLst>
            </p:cNvPr>
            <p:cNvSpPr>
              <a:spLocks noChangeShapeType="1"/>
            </p:cNvSpPr>
            <p:nvPr/>
          </p:nvSpPr>
          <p:spPr bwMode="auto">
            <a:xfrm flipH="1" flipV="1">
              <a:off x="1137" y="3232"/>
              <a:ext cx="151" cy="400"/>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2" name="Line 56">
              <a:extLst>
                <a:ext uri="{FF2B5EF4-FFF2-40B4-BE49-F238E27FC236}">
                  <a16:creationId xmlns:a16="http://schemas.microsoft.com/office/drawing/2014/main" id="{F47E4797-46D4-4163-89A1-926F01E349C3}"/>
                </a:ext>
              </a:extLst>
            </p:cNvPr>
            <p:cNvSpPr>
              <a:spLocks noChangeShapeType="1"/>
            </p:cNvSpPr>
            <p:nvPr/>
          </p:nvSpPr>
          <p:spPr bwMode="auto">
            <a:xfrm flipV="1">
              <a:off x="1137" y="2944"/>
              <a:ext cx="208" cy="3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3" name="Line 57">
              <a:extLst>
                <a:ext uri="{FF2B5EF4-FFF2-40B4-BE49-F238E27FC236}">
                  <a16:creationId xmlns:a16="http://schemas.microsoft.com/office/drawing/2014/main" id="{AF9B7FF9-36E9-4735-89AF-C332C2BFFA3E}"/>
                </a:ext>
              </a:extLst>
            </p:cNvPr>
            <p:cNvSpPr>
              <a:spLocks noChangeShapeType="1"/>
            </p:cNvSpPr>
            <p:nvPr/>
          </p:nvSpPr>
          <p:spPr bwMode="auto">
            <a:xfrm>
              <a:off x="1334" y="2966"/>
              <a:ext cx="150" cy="311"/>
            </a:xfrm>
            <a:prstGeom prst="line">
              <a:avLst/>
            </a:prstGeom>
            <a:noFill/>
            <a:ln w="38100" cap="rnd">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4" name="Line 58">
              <a:extLst>
                <a:ext uri="{FF2B5EF4-FFF2-40B4-BE49-F238E27FC236}">
                  <a16:creationId xmlns:a16="http://schemas.microsoft.com/office/drawing/2014/main" id="{7F436B0A-1D97-4E01-89E2-79413C8B3273}"/>
                </a:ext>
              </a:extLst>
            </p:cNvPr>
            <p:cNvSpPr>
              <a:spLocks noChangeShapeType="1"/>
            </p:cNvSpPr>
            <p:nvPr/>
          </p:nvSpPr>
          <p:spPr bwMode="auto">
            <a:xfrm flipH="1">
              <a:off x="1345" y="3244"/>
              <a:ext cx="139" cy="5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5" name="Line 59">
              <a:extLst>
                <a:ext uri="{FF2B5EF4-FFF2-40B4-BE49-F238E27FC236}">
                  <a16:creationId xmlns:a16="http://schemas.microsoft.com/office/drawing/2014/main" id="{10B4F4D2-89E5-42CC-94E8-A178D1DC8FFC}"/>
                </a:ext>
              </a:extLst>
            </p:cNvPr>
            <p:cNvSpPr>
              <a:spLocks noChangeShapeType="1"/>
            </p:cNvSpPr>
            <p:nvPr/>
          </p:nvSpPr>
          <p:spPr bwMode="auto">
            <a:xfrm>
              <a:off x="1345" y="3766"/>
              <a:ext cx="81" cy="89"/>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6" name="Line 60">
              <a:extLst>
                <a:ext uri="{FF2B5EF4-FFF2-40B4-BE49-F238E27FC236}">
                  <a16:creationId xmlns:a16="http://schemas.microsoft.com/office/drawing/2014/main" id="{7A426454-59B0-44EB-98CD-14D8A47A202E}"/>
                </a:ext>
              </a:extLst>
            </p:cNvPr>
            <p:cNvSpPr>
              <a:spLocks noChangeShapeType="1"/>
            </p:cNvSpPr>
            <p:nvPr/>
          </p:nvSpPr>
          <p:spPr bwMode="auto">
            <a:xfrm>
              <a:off x="1426" y="3866"/>
              <a:ext cx="105" cy="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7" name="Line 61">
              <a:extLst>
                <a:ext uri="{FF2B5EF4-FFF2-40B4-BE49-F238E27FC236}">
                  <a16:creationId xmlns:a16="http://schemas.microsoft.com/office/drawing/2014/main" id="{F270D2F8-C861-4E2D-AC1E-9EEEDA7653BD}"/>
                </a:ext>
              </a:extLst>
            </p:cNvPr>
            <p:cNvSpPr>
              <a:spLocks noChangeShapeType="1"/>
            </p:cNvSpPr>
            <p:nvPr/>
          </p:nvSpPr>
          <p:spPr bwMode="auto">
            <a:xfrm flipV="1">
              <a:off x="1577" y="3466"/>
              <a:ext cx="104" cy="378"/>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8" name="Line 62">
              <a:extLst>
                <a:ext uri="{FF2B5EF4-FFF2-40B4-BE49-F238E27FC236}">
                  <a16:creationId xmlns:a16="http://schemas.microsoft.com/office/drawing/2014/main" id="{D6031FEC-179B-4902-8B38-8C8AA1C2FA28}"/>
                </a:ext>
              </a:extLst>
            </p:cNvPr>
            <p:cNvSpPr>
              <a:spLocks noChangeShapeType="1"/>
            </p:cNvSpPr>
            <p:nvPr/>
          </p:nvSpPr>
          <p:spPr bwMode="auto">
            <a:xfrm>
              <a:off x="1693" y="3477"/>
              <a:ext cx="185" cy="389"/>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9" name="Line 63">
              <a:extLst>
                <a:ext uri="{FF2B5EF4-FFF2-40B4-BE49-F238E27FC236}">
                  <a16:creationId xmlns:a16="http://schemas.microsoft.com/office/drawing/2014/main" id="{3FCE6116-5103-4532-A64D-3C305F1B9F7F}"/>
                </a:ext>
              </a:extLst>
            </p:cNvPr>
            <p:cNvSpPr>
              <a:spLocks noChangeShapeType="1"/>
            </p:cNvSpPr>
            <p:nvPr/>
          </p:nvSpPr>
          <p:spPr bwMode="auto">
            <a:xfrm flipV="1">
              <a:off x="1866" y="3799"/>
              <a:ext cx="174" cy="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0" name="Line 64">
              <a:extLst>
                <a:ext uri="{FF2B5EF4-FFF2-40B4-BE49-F238E27FC236}">
                  <a16:creationId xmlns:a16="http://schemas.microsoft.com/office/drawing/2014/main" id="{3CE4367C-7D88-40E4-BCA4-70633CF58EC0}"/>
                </a:ext>
              </a:extLst>
            </p:cNvPr>
            <p:cNvSpPr>
              <a:spLocks noChangeShapeType="1"/>
            </p:cNvSpPr>
            <p:nvPr/>
          </p:nvSpPr>
          <p:spPr bwMode="auto">
            <a:xfrm flipV="1">
              <a:off x="2040" y="3677"/>
              <a:ext cx="69" cy="1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1" name="Line 65">
              <a:extLst>
                <a:ext uri="{FF2B5EF4-FFF2-40B4-BE49-F238E27FC236}">
                  <a16:creationId xmlns:a16="http://schemas.microsoft.com/office/drawing/2014/main" id="{1A1C0B54-7CB1-40EA-870E-80CFF56B8F90}"/>
                </a:ext>
              </a:extLst>
            </p:cNvPr>
            <p:cNvSpPr>
              <a:spLocks noChangeShapeType="1"/>
            </p:cNvSpPr>
            <p:nvPr/>
          </p:nvSpPr>
          <p:spPr bwMode="auto">
            <a:xfrm flipH="1" flipV="1">
              <a:off x="1149" y="2099"/>
              <a:ext cx="960" cy="15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2" name="Line 66">
              <a:extLst>
                <a:ext uri="{FF2B5EF4-FFF2-40B4-BE49-F238E27FC236}">
                  <a16:creationId xmlns:a16="http://schemas.microsoft.com/office/drawing/2014/main" id="{D25D1A72-C1FB-4BAA-889B-4A7A1E993DCC}"/>
                </a:ext>
              </a:extLst>
            </p:cNvPr>
            <p:cNvSpPr>
              <a:spLocks noChangeShapeType="1"/>
            </p:cNvSpPr>
            <p:nvPr/>
          </p:nvSpPr>
          <p:spPr bwMode="auto">
            <a:xfrm flipV="1">
              <a:off x="1669" y="2332"/>
              <a:ext cx="174" cy="2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3" name="Line 67">
              <a:extLst>
                <a:ext uri="{FF2B5EF4-FFF2-40B4-BE49-F238E27FC236}">
                  <a16:creationId xmlns:a16="http://schemas.microsoft.com/office/drawing/2014/main" id="{40590591-E907-4AD1-818B-F6C8A2D89186}"/>
                </a:ext>
              </a:extLst>
            </p:cNvPr>
            <p:cNvSpPr>
              <a:spLocks noChangeShapeType="1"/>
            </p:cNvSpPr>
            <p:nvPr/>
          </p:nvSpPr>
          <p:spPr bwMode="auto">
            <a:xfrm>
              <a:off x="1866" y="2399"/>
              <a:ext cx="139" cy="200"/>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4" name="Line 68">
              <a:extLst>
                <a:ext uri="{FF2B5EF4-FFF2-40B4-BE49-F238E27FC236}">
                  <a16:creationId xmlns:a16="http://schemas.microsoft.com/office/drawing/2014/main" id="{9C16FB76-29C7-467F-B795-E4FC6A006077}"/>
                </a:ext>
              </a:extLst>
            </p:cNvPr>
            <p:cNvSpPr>
              <a:spLocks noChangeShapeType="1"/>
            </p:cNvSpPr>
            <p:nvPr/>
          </p:nvSpPr>
          <p:spPr bwMode="auto">
            <a:xfrm>
              <a:off x="1970" y="2577"/>
              <a:ext cx="162" cy="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5" name="Line 69">
              <a:extLst>
                <a:ext uri="{FF2B5EF4-FFF2-40B4-BE49-F238E27FC236}">
                  <a16:creationId xmlns:a16="http://schemas.microsoft.com/office/drawing/2014/main" id="{315FBB1F-A0DB-4420-AE52-59BC97041B5E}"/>
                </a:ext>
              </a:extLst>
            </p:cNvPr>
            <p:cNvSpPr>
              <a:spLocks noChangeShapeType="1"/>
            </p:cNvSpPr>
            <p:nvPr/>
          </p:nvSpPr>
          <p:spPr bwMode="auto">
            <a:xfrm flipV="1">
              <a:off x="2190" y="2577"/>
              <a:ext cx="81" cy="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6" name="Line 70">
              <a:extLst>
                <a:ext uri="{FF2B5EF4-FFF2-40B4-BE49-F238E27FC236}">
                  <a16:creationId xmlns:a16="http://schemas.microsoft.com/office/drawing/2014/main" id="{B9325815-7C09-4E7F-8AE6-929F73C5D508}"/>
                </a:ext>
              </a:extLst>
            </p:cNvPr>
            <p:cNvSpPr>
              <a:spLocks noChangeShapeType="1"/>
            </p:cNvSpPr>
            <p:nvPr/>
          </p:nvSpPr>
          <p:spPr bwMode="auto">
            <a:xfrm flipH="1" flipV="1">
              <a:off x="1519" y="1488"/>
              <a:ext cx="833" cy="933"/>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7" name="Line 71">
              <a:extLst>
                <a:ext uri="{FF2B5EF4-FFF2-40B4-BE49-F238E27FC236}">
                  <a16:creationId xmlns:a16="http://schemas.microsoft.com/office/drawing/2014/main" id="{540F4BEC-7B1B-4720-9A2D-3A1E09B597D5}"/>
                </a:ext>
              </a:extLst>
            </p:cNvPr>
            <p:cNvSpPr>
              <a:spLocks noChangeShapeType="1"/>
            </p:cNvSpPr>
            <p:nvPr/>
          </p:nvSpPr>
          <p:spPr bwMode="auto">
            <a:xfrm flipH="1">
              <a:off x="755" y="3366"/>
              <a:ext cx="128" cy="1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8" name="Line 72">
              <a:extLst>
                <a:ext uri="{FF2B5EF4-FFF2-40B4-BE49-F238E27FC236}">
                  <a16:creationId xmlns:a16="http://schemas.microsoft.com/office/drawing/2014/main" id="{6BD6D25C-5D72-4734-ADA4-F9432F3C39BA}"/>
                </a:ext>
              </a:extLst>
            </p:cNvPr>
            <p:cNvSpPr>
              <a:spLocks noChangeShapeType="1"/>
            </p:cNvSpPr>
            <p:nvPr/>
          </p:nvSpPr>
          <p:spPr bwMode="auto">
            <a:xfrm flipH="1">
              <a:off x="1531" y="3399"/>
              <a:ext cx="104"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9" name="Line 73">
              <a:extLst>
                <a:ext uri="{FF2B5EF4-FFF2-40B4-BE49-F238E27FC236}">
                  <a16:creationId xmlns:a16="http://schemas.microsoft.com/office/drawing/2014/main" id="{163E488D-AFF0-4C7C-B29F-100397049FC9}"/>
                </a:ext>
              </a:extLst>
            </p:cNvPr>
            <p:cNvSpPr>
              <a:spLocks noChangeShapeType="1"/>
            </p:cNvSpPr>
            <p:nvPr/>
          </p:nvSpPr>
          <p:spPr bwMode="auto">
            <a:xfrm>
              <a:off x="998" y="3366"/>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0" name="Line 74">
              <a:extLst>
                <a:ext uri="{FF2B5EF4-FFF2-40B4-BE49-F238E27FC236}">
                  <a16:creationId xmlns:a16="http://schemas.microsoft.com/office/drawing/2014/main" id="{D60E96FA-8C7F-4B2E-91A4-21A1FCA0B8AD}"/>
                </a:ext>
              </a:extLst>
            </p:cNvPr>
            <p:cNvSpPr>
              <a:spLocks noChangeShapeType="1"/>
            </p:cNvSpPr>
            <p:nvPr/>
          </p:nvSpPr>
          <p:spPr bwMode="auto">
            <a:xfrm>
              <a:off x="1762" y="3377"/>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1" name="Line 75">
              <a:extLst>
                <a:ext uri="{FF2B5EF4-FFF2-40B4-BE49-F238E27FC236}">
                  <a16:creationId xmlns:a16="http://schemas.microsoft.com/office/drawing/2014/main" id="{AD918790-9D1C-4166-BFFE-BC1BADA221C9}"/>
                </a:ext>
              </a:extLst>
            </p:cNvPr>
            <p:cNvSpPr>
              <a:spLocks noChangeShapeType="1"/>
            </p:cNvSpPr>
            <p:nvPr/>
          </p:nvSpPr>
          <p:spPr bwMode="auto">
            <a:xfrm>
              <a:off x="1912" y="2210"/>
              <a:ext cx="139" cy="1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2" name="Oval 76">
              <a:extLst>
                <a:ext uri="{FF2B5EF4-FFF2-40B4-BE49-F238E27FC236}">
                  <a16:creationId xmlns:a16="http://schemas.microsoft.com/office/drawing/2014/main" id="{58584AD7-6749-4A20-AE14-C4F960AE7219}"/>
                </a:ext>
              </a:extLst>
            </p:cNvPr>
            <p:cNvSpPr>
              <a:spLocks noChangeArrowheads="1"/>
            </p:cNvSpPr>
            <p:nvPr/>
          </p:nvSpPr>
          <p:spPr bwMode="auto">
            <a:xfrm>
              <a:off x="1577" y="2388"/>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513" name="Line 77">
              <a:extLst>
                <a:ext uri="{FF2B5EF4-FFF2-40B4-BE49-F238E27FC236}">
                  <a16:creationId xmlns:a16="http://schemas.microsoft.com/office/drawing/2014/main" id="{3D0BB349-B0B8-448F-9979-0AA0E94AB3C6}"/>
                </a:ext>
              </a:extLst>
            </p:cNvPr>
            <p:cNvSpPr>
              <a:spLocks noChangeShapeType="1"/>
            </p:cNvSpPr>
            <p:nvPr/>
          </p:nvSpPr>
          <p:spPr bwMode="auto">
            <a:xfrm flipV="1">
              <a:off x="1160" y="1855"/>
              <a:ext cx="174" cy="27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4" name="Line 78">
              <a:extLst>
                <a:ext uri="{FF2B5EF4-FFF2-40B4-BE49-F238E27FC236}">
                  <a16:creationId xmlns:a16="http://schemas.microsoft.com/office/drawing/2014/main" id="{60C02641-2269-45E2-A511-9D77FC94E499}"/>
                </a:ext>
              </a:extLst>
            </p:cNvPr>
            <p:cNvSpPr>
              <a:spLocks noChangeShapeType="1"/>
            </p:cNvSpPr>
            <p:nvPr/>
          </p:nvSpPr>
          <p:spPr bwMode="auto">
            <a:xfrm>
              <a:off x="1369" y="1910"/>
              <a:ext cx="243" cy="256"/>
            </a:xfrm>
            <a:prstGeom prst="line">
              <a:avLst/>
            </a:prstGeom>
            <a:noFill/>
            <a:ln w="38100" cap="rnd">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5" name="Line 79">
              <a:extLst>
                <a:ext uri="{FF2B5EF4-FFF2-40B4-BE49-F238E27FC236}">
                  <a16:creationId xmlns:a16="http://schemas.microsoft.com/office/drawing/2014/main" id="{E204377F-D2A7-4AE7-BF57-A42B51C68D0A}"/>
                </a:ext>
              </a:extLst>
            </p:cNvPr>
            <p:cNvSpPr>
              <a:spLocks noChangeShapeType="1"/>
            </p:cNvSpPr>
            <p:nvPr/>
          </p:nvSpPr>
          <p:spPr bwMode="auto">
            <a:xfrm flipV="1">
              <a:off x="1473" y="2110"/>
              <a:ext cx="173" cy="2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6" name="Line 80">
              <a:extLst>
                <a:ext uri="{FF2B5EF4-FFF2-40B4-BE49-F238E27FC236}">
                  <a16:creationId xmlns:a16="http://schemas.microsoft.com/office/drawing/2014/main" id="{772C8C38-526A-4765-ABB8-32CB45D6C764}"/>
                </a:ext>
              </a:extLst>
            </p:cNvPr>
            <p:cNvSpPr>
              <a:spLocks noChangeShapeType="1"/>
            </p:cNvSpPr>
            <p:nvPr/>
          </p:nvSpPr>
          <p:spPr bwMode="auto">
            <a:xfrm>
              <a:off x="1496" y="2432"/>
              <a:ext cx="23" cy="11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7" name="Line 81">
              <a:extLst>
                <a:ext uri="{FF2B5EF4-FFF2-40B4-BE49-F238E27FC236}">
                  <a16:creationId xmlns:a16="http://schemas.microsoft.com/office/drawing/2014/main" id="{885130C8-75A7-4FBE-8A6C-C2DE14B4E6A3}"/>
                </a:ext>
              </a:extLst>
            </p:cNvPr>
            <p:cNvSpPr>
              <a:spLocks noChangeShapeType="1"/>
            </p:cNvSpPr>
            <p:nvPr/>
          </p:nvSpPr>
          <p:spPr bwMode="auto">
            <a:xfrm>
              <a:off x="1519" y="2566"/>
              <a:ext cx="127" cy="44"/>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65012" name="Rectangle 84">
            <a:extLst>
              <a:ext uri="{FF2B5EF4-FFF2-40B4-BE49-F238E27FC236}">
                <a16:creationId xmlns:a16="http://schemas.microsoft.com/office/drawing/2014/main" id="{62EB015E-6FAE-4274-80E3-2E7D3C91CE65}"/>
              </a:ext>
            </a:extLst>
          </p:cNvPr>
          <p:cNvSpPr>
            <a:spLocks noChangeArrowheads="1"/>
          </p:cNvSpPr>
          <p:nvPr/>
        </p:nvSpPr>
        <p:spPr bwMode="auto">
          <a:xfrm>
            <a:off x="4535488" y="2217738"/>
            <a:ext cx="4187825" cy="2892425"/>
          </a:xfrm>
          <a:prstGeom prst="rect">
            <a:avLst/>
          </a:prstGeom>
          <a:noFill/>
          <a:ln w="38100">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pPr>
            <a:r>
              <a:rPr kumimoji="1" lang="zh-CN" altLang="en-US" b="0">
                <a:solidFill>
                  <a:srgbClr val="FF3300"/>
                </a:solidFill>
                <a:ea typeface="微软雅黑" panose="020B0503020204020204" pitchFamily="34" charset="-122"/>
                <a:sym typeface="+mn-lt"/>
              </a:rPr>
              <a:t>时间效率</a:t>
            </a:r>
            <a:r>
              <a:rPr kumimoji="1" lang="en-US" altLang="zh-CN" b="0">
                <a:solidFill>
                  <a:srgbClr val="FF3300"/>
                </a:solidFill>
                <a:ea typeface="微软雅黑" panose="020B0503020204020204" pitchFamily="34" charset="-122"/>
                <a:sym typeface="+mn-lt"/>
              </a:rPr>
              <a:t>:O(n)</a:t>
            </a:r>
            <a:r>
              <a:rPr kumimoji="1" lang="en-US" altLang="zh-CN" b="0">
                <a:solidFill>
                  <a:srgbClr val="66FF33"/>
                </a:solidFill>
                <a:ea typeface="微软雅黑" panose="020B0503020204020204" pitchFamily="34" charset="-122"/>
                <a:sym typeface="+mn-lt"/>
              </a:rPr>
              <a:t> </a:t>
            </a:r>
          </a:p>
          <a:p>
            <a:pPr eaLnBrk="1" hangingPunct="1">
              <a:lnSpc>
                <a:spcPct val="130000"/>
              </a:lnSpc>
            </a:pPr>
            <a:r>
              <a:rPr kumimoji="1" lang="en-US" altLang="zh-CN" b="0">
                <a:ea typeface="微软雅黑" panose="020B0503020204020204" pitchFamily="34" charset="-122"/>
                <a:sym typeface="+mn-lt"/>
              </a:rPr>
              <a:t>//</a:t>
            </a:r>
            <a:r>
              <a:rPr kumimoji="1" lang="zh-CN" altLang="en-US" b="0">
                <a:ea typeface="微软雅黑" panose="020B0503020204020204" pitchFamily="34" charset="-122"/>
                <a:sym typeface="+mn-lt"/>
              </a:rPr>
              <a:t>每个结点只访问一次</a:t>
            </a:r>
            <a:endParaRPr kumimoji="1" lang="en-US" altLang="zh-CN" b="0">
              <a:ea typeface="微软雅黑" panose="020B0503020204020204" pitchFamily="34" charset="-122"/>
              <a:sym typeface="+mn-lt"/>
            </a:endParaRPr>
          </a:p>
          <a:p>
            <a:pPr eaLnBrk="1" hangingPunct="1">
              <a:lnSpc>
                <a:spcPct val="130000"/>
              </a:lnSpc>
            </a:pPr>
            <a:endParaRPr kumimoji="1" lang="zh-CN" altLang="en-US" b="0">
              <a:ea typeface="微软雅黑" panose="020B0503020204020204" pitchFamily="34" charset="-122"/>
              <a:sym typeface="+mn-lt"/>
            </a:endParaRPr>
          </a:p>
          <a:p>
            <a:pPr eaLnBrk="1" hangingPunct="1">
              <a:lnSpc>
                <a:spcPct val="130000"/>
              </a:lnSpc>
            </a:pPr>
            <a:r>
              <a:rPr kumimoji="1" lang="zh-CN" altLang="en-US" b="0">
                <a:solidFill>
                  <a:srgbClr val="FF3300"/>
                </a:solidFill>
                <a:ea typeface="微软雅黑" panose="020B0503020204020204" pitchFamily="34" charset="-122"/>
                <a:sym typeface="+mn-lt"/>
              </a:rPr>
              <a:t>空间效率</a:t>
            </a:r>
            <a:r>
              <a:rPr kumimoji="1" lang="en-US" altLang="zh-CN" b="0">
                <a:solidFill>
                  <a:srgbClr val="FF3300"/>
                </a:solidFill>
                <a:ea typeface="微软雅黑" panose="020B0503020204020204" pitchFamily="34" charset="-122"/>
                <a:sym typeface="+mn-lt"/>
              </a:rPr>
              <a:t>:O(n)</a:t>
            </a:r>
            <a:r>
              <a:rPr kumimoji="1" lang="en-US" altLang="zh-CN" b="0">
                <a:solidFill>
                  <a:srgbClr val="66FF33"/>
                </a:solidFill>
                <a:ea typeface="微软雅黑" panose="020B0503020204020204" pitchFamily="34" charset="-122"/>
                <a:sym typeface="+mn-lt"/>
              </a:rPr>
              <a:t> </a:t>
            </a:r>
            <a:endParaRPr kumimoji="1" lang="en-US" altLang="zh-CN" b="0">
              <a:solidFill>
                <a:schemeClr val="accent2"/>
              </a:solidFill>
              <a:ea typeface="微软雅黑" panose="020B0503020204020204" pitchFamily="34" charset="-122"/>
              <a:sym typeface="+mn-lt"/>
            </a:endParaRPr>
          </a:p>
          <a:p>
            <a:pPr eaLnBrk="1" hangingPunct="1">
              <a:lnSpc>
                <a:spcPct val="130000"/>
              </a:lnSpc>
            </a:pPr>
            <a:r>
              <a:rPr kumimoji="1" lang="en-US" altLang="zh-CN" b="0">
                <a:ea typeface="微软雅黑" panose="020B0503020204020204" pitchFamily="34" charset="-122"/>
                <a:sym typeface="+mn-lt"/>
              </a:rPr>
              <a:t>//</a:t>
            </a:r>
            <a:r>
              <a:rPr kumimoji="1" lang="zh-CN" altLang="en-US" b="0">
                <a:ea typeface="微软雅黑" panose="020B0503020204020204" pitchFamily="34" charset="-122"/>
                <a:sym typeface="+mn-lt"/>
              </a:rPr>
              <a:t>栈占用的最大辅助空间</a:t>
            </a:r>
          </a:p>
        </p:txBody>
      </p:sp>
      <p:sp>
        <p:nvSpPr>
          <p:cNvPr id="61519" name="Rectangle 86">
            <a:extLst>
              <a:ext uri="{FF2B5EF4-FFF2-40B4-BE49-F238E27FC236}">
                <a16:creationId xmlns:a16="http://schemas.microsoft.com/office/drawing/2014/main" id="{CEB2083E-15A6-4211-801A-F274D3D5D444}"/>
              </a:ext>
            </a:extLst>
          </p:cNvPr>
          <p:cNvSpPr>
            <a:spLocks noChangeArrowheads="1"/>
          </p:cNvSpPr>
          <p:nvPr/>
        </p:nvSpPr>
        <p:spPr bwMode="auto">
          <a:xfrm>
            <a:off x="841375" y="228600"/>
            <a:ext cx="36941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遍历算法的分析</a:t>
            </a:r>
          </a:p>
        </p:txBody>
      </p:sp>
      <p:cxnSp>
        <p:nvCxnSpPr>
          <p:cNvPr id="64517" name="直接连接符 2">
            <a:extLst>
              <a:ext uri="{FF2B5EF4-FFF2-40B4-BE49-F238E27FC236}">
                <a16:creationId xmlns:a16="http://schemas.microsoft.com/office/drawing/2014/main" id="{34ACBBB3-1369-044F-88F7-695E0DD28D8A}"/>
              </a:ext>
            </a:extLst>
          </p:cNvPr>
          <p:cNvCxnSpPr>
            <a:cxnSpLocks noChangeShapeType="1"/>
          </p:cNvCxnSpPr>
          <p:nvPr/>
        </p:nvCxnSpPr>
        <p:spPr bwMode="auto">
          <a:xfrm>
            <a:off x="4535488" y="3470275"/>
            <a:ext cx="4187825" cy="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64518" name="直接连接符 82">
            <a:extLst>
              <a:ext uri="{FF2B5EF4-FFF2-40B4-BE49-F238E27FC236}">
                <a16:creationId xmlns:a16="http://schemas.microsoft.com/office/drawing/2014/main" id="{2801C1FB-2970-4D4C-907E-4569DD2E3371}"/>
              </a:ext>
            </a:extLst>
          </p:cNvPr>
          <p:cNvCxnSpPr>
            <a:cxnSpLocks noChangeShapeType="1"/>
          </p:cNvCxnSpPr>
          <p:nvPr/>
        </p:nvCxnSpPr>
        <p:spPr bwMode="auto">
          <a:xfrm>
            <a:off x="4535488" y="5383213"/>
            <a:ext cx="4187825" cy="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Tree>
  </p:cSld>
  <p:clrMapOvr>
    <a:masterClrMapping/>
  </p:clrMapOvr>
  <p:transition>
    <p:split orient="ver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矩形 2">
            <a:extLst>
              <a:ext uri="{FF2B5EF4-FFF2-40B4-BE49-F238E27FC236}">
                <a16:creationId xmlns:a16="http://schemas.microsoft.com/office/drawing/2014/main" id="{DCCAB2B5-227C-4548-AF19-C07747ECBC05}"/>
              </a:ext>
            </a:extLst>
          </p:cNvPr>
          <p:cNvSpPr>
            <a:spLocks noChangeArrowheads="1"/>
          </p:cNvSpPr>
          <p:nvPr/>
        </p:nvSpPr>
        <p:spPr bwMode="auto">
          <a:xfrm>
            <a:off x="1588" y="3060700"/>
            <a:ext cx="9144000" cy="3608388"/>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grpSp>
        <p:nvGrpSpPr>
          <p:cNvPr id="2" name="Group 60">
            <a:extLst>
              <a:ext uri="{FF2B5EF4-FFF2-40B4-BE49-F238E27FC236}">
                <a16:creationId xmlns:a16="http://schemas.microsoft.com/office/drawing/2014/main" id="{F24F3FAF-3411-F344-9A52-2F00586BA3D9}"/>
              </a:ext>
            </a:extLst>
          </p:cNvPr>
          <p:cNvGrpSpPr>
            <a:grpSpLocks/>
          </p:cNvGrpSpPr>
          <p:nvPr/>
        </p:nvGrpSpPr>
        <p:grpSpPr bwMode="auto">
          <a:xfrm>
            <a:off x="1177925" y="3213100"/>
            <a:ext cx="6346825" cy="3200400"/>
            <a:chOff x="652" y="1345"/>
            <a:chExt cx="3998" cy="2016"/>
          </a:xfrm>
        </p:grpSpPr>
        <p:grpSp>
          <p:nvGrpSpPr>
            <p:cNvPr id="65542" name="Group 3">
              <a:extLst>
                <a:ext uri="{FF2B5EF4-FFF2-40B4-BE49-F238E27FC236}">
                  <a16:creationId xmlns:a16="http://schemas.microsoft.com/office/drawing/2014/main" id="{14B319B7-7D6B-DE40-96D0-A862175C2F00}"/>
                </a:ext>
              </a:extLst>
            </p:cNvPr>
            <p:cNvGrpSpPr>
              <a:grpSpLocks/>
            </p:cNvGrpSpPr>
            <p:nvPr/>
          </p:nvGrpSpPr>
          <p:grpSpPr bwMode="auto">
            <a:xfrm>
              <a:off x="3628" y="1585"/>
              <a:ext cx="1022" cy="1672"/>
              <a:chOff x="703" y="2015"/>
              <a:chExt cx="1022" cy="1672"/>
            </a:xfrm>
          </p:grpSpPr>
          <p:sp>
            <p:nvSpPr>
              <p:cNvPr id="62468" name="Oval 4">
                <a:extLst>
                  <a:ext uri="{FF2B5EF4-FFF2-40B4-BE49-F238E27FC236}">
                    <a16:creationId xmlns:a16="http://schemas.microsoft.com/office/drawing/2014/main" id="{494C8EE0-88A0-4373-A26D-DDBC40C5CCDC}"/>
                  </a:ext>
                </a:extLst>
              </p:cNvPr>
              <p:cNvSpPr>
                <a:spLocks noChangeArrowheads="1"/>
              </p:cNvSpPr>
              <p:nvPr/>
            </p:nvSpPr>
            <p:spPr bwMode="auto">
              <a:xfrm>
                <a:off x="1222" y="2015"/>
                <a:ext cx="255" cy="224"/>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dirty="0">
                    <a:latin typeface="+mn-lt"/>
                    <a:ea typeface="+mn-ea"/>
                    <a:cs typeface="+mn-ea"/>
                    <a:sym typeface="+mn-lt"/>
                  </a:rPr>
                  <a:t>A</a:t>
                </a:r>
              </a:p>
            </p:txBody>
          </p:sp>
          <p:sp>
            <p:nvSpPr>
              <p:cNvPr id="62469" name="Oval 5">
                <a:extLst>
                  <a:ext uri="{FF2B5EF4-FFF2-40B4-BE49-F238E27FC236}">
                    <a16:creationId xmlns:a16="http://schemas.microsoft.com/office/drawing/2014/main" id="{F729D1E1-EB60-42E8-BC54-657AF37E0166}"/>
                  </a:ext>
                </a:extLst>
              </p:cNvPr>
              <p:cNvSpPr>
                <a:spLocks noChangeArrowheads="1"/>
              </p:cNvSpPr>
              <p:nvPr/>
            </p:nvSpPr>
            <p:spPr bwMode="auto">
              <a:xfrm>
                <a:off x="974" y="2367"/>
                <a:ext cx="255" cy="224"/>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62470" name="Oval 6">
                <a:extLst>
                  <a:ext uri="{FF2B5EF4-FFF2-40B4-BE49-F238E27FC236}">
                    <a16:creationId xmlns:a16="http://schemas.microsoft.com/office/drawing/2014/main" id="{2BB6F628-3478-4488-A649-2883A8A20309}"/>
                  </a:ext>
                </a:extLst>
              </p:cNvPr>
              <p:cNvSpPr>
                <a:spLocks noChangeArrowheads="1"/>
              </p:cNvSpPr>
              <p:nvPr/>
            </p:nvSpPr>
            <p:spPr bwMode="auto">
              <a:xfrm>
                <a:off x="703" y="2729"/>
                <a:ext cx="255" cy="224"/>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C</a:t>
                </a:r>
              </a:p>
            </p:txBody>
          </p:sp>
          <p:sp>
            <p:nvSpPr>
              <p:cNvPr id="62471" name="Oval 7">
                <a:extLst>
                  <a:ext uri="{FF2B5EF4-FFF2-40B4-BE49-F238E27FC236}">
                    <a16:creationId xmlns:a16="http://schemas.microsoft.com/office/drawing/2014/main" id="{B8015D63-8F90-4EEF-B295-B8886CC3A22C}"/>
                  </a:ext>
                </a:extLst>
              </p:cNvPr>
              <p:cNvSpPr>
                <a:spLocks noChangeArrowheads="1"/>
              </p:cNvSpPr>
              <p:nvPr/>
            </p:nvSpPr>
            <p:spPr bwMode="auto">
              <a:xfrm>
                <a:off x="1215" y="2729"/>
                <a:ext cx="255" cy="224"/>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dirty="0">
                    <a:latin typeface="+mn-lt"/>
                    <a:ea typeface="+mn-ea"/>
                    <a:cs typeface="+mn-ea"/>
                    <a:sym typeface="+mn-lt"/>
                  </a:rPr>
                  <a:t>D</a:t>
                </a:r>
              </a:p>
            </p:txBody>
          </p:sp>
          <p:sp>
            <p:nvSpPr>
              <p:cNvPr id="62472" name="Oval 8">
                <a:extLst>
                  <a:ext uri="{FF2B5EF4-FFF2-40B4-BE49-F238E27FC236}">
                    <a16:creationId xmlns:a16="http://schemas.microsoft.com/office/drawing/2014/main" id="{D35C0EF9-D558-4679-976C-1B1AFD6C614D}"/>
                  </a:ext>
                </a:extLst>
              </p:cNvPr>
              <p:cNvSpPr>
                <a:spLocks noChangeArrowheads="1"/>
              </p:cNvSpPr>
              <p:nvPr/>
            </p:nvSpPr>
            <p:spPr bwMode="auto">
              <a:xfrm>
                <a:off x="1015" y="3051"/>
                <a:ext cx="255" cy="235"/>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E</a:t>
                </a:r>
              </a:p>
            </p:txBody>
          </p:sp>
          <p:sp>
            <p:nvSpPr>
              <p:cNvPr id="62473" name="Oval 9">
                <a:extLst>
                  <a:ext uri="{FF2B5EF4-FFF2-40B4-BE49-F238E27FC236}">
                    <a16:creationId xmlns:a16="http://schemas.microsoft.com/office/drawing/2014/main" id="{15147EFE-A2D2-4BF3-9846-C2ADE32FBD22}"/>
                  </a:ext>
                </a:extLst>
              </p:cNvPr>
              <p:cNvSpPr>
                <a:spLocks noChangeArrowheads="1"/>
              </p:cNvSpPr>
              <p:nvPr/>
            </p:nvSpPr>
            <p:spPr bwMode="auto">
              <a:xfrm>
                <a:off x="1470" y="3051"/>
                <a:ext cx="255" cy="224"/>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F</a:t>
                </a:r>
              </a:p>
            </p:txBody>
          </p:sp>
          <p:sp>
            <p:nvSpPr>
              <p:cNvPr id="62474" name="Oval 10">
                <a:extLst>
                  <a:ext uri="{FF2B5EF4-FFF2-40B4-BE49-F238E27FC236}">
                    <a16:creationId xmlns:a16="http://schemas.microsoft.com/office/drawing/2014/main" id="{69AADF20-999F-4C1D-B3D3-D4B2E89D6462}"/>
                  </a:ext>
                </a:extLst>
              </p:cNvPr>
              <p:cNvSpPr>
                <a:spLocks noChangeArrowheads="1"/>
              </p:cNvSpPr>
              <p:nvPr/>
            </p:nvSpPr>
            <p:spPr bwMode="auto">
              <a:xfrm>
                <a:off x="1225" y="3463"/>
                <a:ext cx="255" cy="224"/>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G</a:t>
                </a:r>
              </a:p>
            </p:txBody>
          </p:sp>
          <p:sp>
            <p:nvSpPr>
              <p:cNvPr id="62475" name="Line 11">
                <a:extLst>
                  <a:ext uri="{FF2B5EF4-FFF2-40B4-BE49-F238E27FC236}">
                    <a16:creationId xmlns:a16="http://schemas.microsoft.com/office/drawing/2014/main" id="{B23A7125-27BB-4A25-91E1-E6B55B047312}"/>
                  </a:ext>
                </a:extLst>
              </p:cNvPr>
              <p:cNvSpPr>
                <a:spLocks noChangeShapeType="1"/>
              </p:cNvSpPr>
              <p:nvPr/>
            </p:nvSpPr>
            <p:spPr bwMode="auto">
              <a:xfrm flipH="1">
                <a:off x="1156" y="2200"/>
                <a:ext cx="111" cy="19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6" name="Line 12">
                <a:extLst>
                  <a:ext uri="{FF2B5EF4-FFF2-40B4-BE49-F238E27FC236}">
                    <a16:creationId xmlns:a16="http://schemas.microsoft.com/office/drawing/2014/main" id="{86E52411-3A40-4B94-9B01-092EC0398D27}"/>
                  </a:ext>
                </a:extLst>
              </p:cNvPr>
              <p:cNvSpPr>
                <a:spLocks noChangeShapeType="1"/>
              </p:cNvSpPr>
              <p:nvPr/>
            </p:nvSpPr>
            <p:spPr bwMode="auto">
              <a:xfrm flipH="1">
                <a:off x="911" y="2566"/>
                <a:ext cx="122" cy="18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7" name="Line 13">
                <a:extLst>
                  <a:ext uri="{FF2B5EF4-FFF2-40B4-BE49-F238E27FC236}">
                    <a16:creationId xmlns:a16="http://schemas.microsoft.com/office/drawing/2014/main" id="{F53807AE-A7D0-4E7E-98C1-42ECC6FC6C88}"/>
                  </a:ext>
                </a:extLst>
              </p:cNvPr>
              <p:cNvSpPr>
                <a:spLocks noChangeShapeType="1"/>
              </p:cNvSpPr>
              <p:nvPr/>
            </p:nvSpPr>
            <p:spPr bwMode="auto">
              <a:xfrm>
                <a:off x="1189" y="2566"/>
                <a:ext cx="133" cy="18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8" name="Line 14">
                <a:extLst>
                  <a:ext uri="{FF2B5EF4-FFF2-40B4-BE49-F238E27FC236}">
                    <a16:creationId xmlns:a16="http://schemas.microsoft.com/office/drawing/2014/main" id="{A4E37485-417F-401E-82C3-8BDA1996870D}"/>
                  </a:ext>
                </a:extLst>
              </p:cNvPr>
              <p:cNvSpPr>
                <a:spLocks noChangeShapeType="1"/>
              </p:cNvSpPr>
              <p:nvPr/>
            </p:nvSpPr>
            <p:spPr bwMode="auto">
              <a:xfrm flipH="1">
                <a:off x="1211" y="2955"/>
                <a:ext cx="78" cy="14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9" name="Line 15">
                <a:extLst>
                  <a:ext uri="{FF2B5EF4-FFF2-40B4-BE49-F238E27FC236}">
                    <a16:creationId xmlns:a16="http://schemas.microsoft.com/office/drawing/2014/main" id="{F6FEF3EC-8479-4EFE-9894-CF47BE857354}"/>
                  </a:ext>
                </a:extLst>
              </p:cNvPr>
              <p:cNvSpPr>
                <a:spLocks noChangeShapeType="1"/>
              </p:cNvSpPr>
              <p:nvPr/>
            </p:nvSpPr>
            <p:spPr bwMode="auto">
              <a:xfrm>
                <a:off x="1411" y="2933"/>
                <a:ext cx="112" cy="14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80" name="Line 16">
                <a:extLst>
                  <a:ext uri="{FF2B5EF4-FFF2-40B4-BE49-F238E27FC236}">
                    <a16:creationId xmlns:a16="http://schemas.microsoft.com/office/drawing/2014/main" id="{FA9C5B65-B6E1-4C89-A906-F23A11BCB1D4}"/>
                  </a:ext>
                </a:extLst>
              </p:cNvPr>
              <p:cNvSpPr>
                <a:spLocks noChangeShapeType="1"/>
              </p:cNvSpPr>
              <p:nvPr/>
            </p:nvSpPr>
            <p:spPr bwMode="auto">
              <a:xfrm>
                <a:off x="1178" y="3277"/>
                <a:ext cx="133" cy="18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43" name="Group 17">
              <a:extLst>
                <a:ext uri="{FF2B5EF4-FFF2-40B4-BE49-F238E27FC236}">
                  <a16:creationId xmlns:a16="http://schemas.microsoft.com/office/drawing/2014/main" id="{4134CB42-FAC3-6A4C-AABE-9E52364F0D5A}"/>
                </a:ext>
              </a:extLst>
            </p:cNvPr>
            <p:cNvGrpSpPr>
              <a:grpSpLocks/>
            </p:cNvGrpSpPr>
            <p:nvPr/>
          </p:nvGrpSpPr>
          <p:grpSpPr bwMode="auto">
            <a:xfrm>
              <a:off x="652" y="1345"/>
              <a:ext cx="2304" cy="2016"/>
              <a:chOff x="2540" y="1367"/>
              <a:chExt cx="2223" cy="2592"/>
            </a:xfrm>
          </p:grpSpPr>
          <p:grpSp>
            <p:nvGrpSpPr>
              <p:cNvPr id="65544" name="Group 18">
                <a:extLst>
                  <a:ext uri="{FF2B5EF4-FFF2-40B4-BE49-F238E27FC236}">
                    <a16:creationId xmlns:a16="http://schemas.microsoft.com/office/drawing/2014/main" id="{FB665657-67FE-9E44-9022-5F1BC2ABDA7F}"/>
                  </a:ext>
                </a:extLst>
              </p:cNvPr>
              <p:cNvGrpSpPr>
                <a:grpSpLocks/>
              </p:cNvGrpSpPr>
              <p:nvPr/>
            </p:nvGrpSpPr>
            <p:grpSpPr bwMode="auto">
              <a:xfrm>
                <a:off x="2540" y="1809"/>
                <a:ext cx="2223" cy="2150"/>
                <a:chOff x="1873" y="1821"/>
                <a:chExt cx="2223" cy="2150"/>
              </a:xfrm>
            </p:grpSpPr>
            <p:grpSp>
              <p:nvGrpSpPr>
                <p:cNvPr id="65548" name="Group 19">
                  <a:extLst>
                    <a:ext uri="{FF2B5EF4-FFF2-40B4-BE49-F238E27FC236}">
                      <a16:creationId xmlns:a16="http://schemas.microsoft.com/office/drawing/2014/main" id="{8938A7B5-050E-0142-B543-7FEBEA6130D2}"/>
                    </a:ext>
                  </a:extLst>
                </p:cNvPr>
                <p:cNvGrpSpPr>
                  <a:grpSpLocks/>
                </p:cNvGrpSpPr>
                <p:nvPr/>
              </p:nvGrpSpPr>
              <p:grpSpPr bwMode="auto">
                <a:xfrm>
                  <a:off x="2622" y="1821"/>
                  <a:ext cx="778" cy="256"/>
                  <a:chOff x="1700" y="2033"/>
                  <a:chExt cx="778" cy="256"/>
                </a:xfrm>
              </p:grpSpPr>
              <p:sp>
                <p:nvSpPr>
                  <p:cNvPr id="62484" name="Rectangle 20">
                    <a:extLst>
                      <a:ext uri="{FF2B5EF4-FFF2-40B4-BE49-F238E27FC236}">
                        <a16:creationId xmlns:a16="http://schemas.microsoft.com/office/drawing/2014/main" id="{F3D5C013-A784-42B4-974F-BA4FD1F5C843}"/>
                      </a:ext>
                    </a:extLst>
                  </p:cNvPr>
                  <p:cNvSpPr>
                    <a:spLocks noChangeArrowheads="1"/>
                  </p:cNvSpPr>
                  <p:nvPr/>
                </p:nvSpPr>
                <p:spPr bwMode="auto">
                  <a:xfrm>
                    <a:off x="1700" y="2033"/>
                    <a:ext cx="782"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dirty="0">
                        <a:latin typeface="+mn-lt"/>
                        <a:ea typeface="+mn-ea"/>
                        <a:cs typeface="+mn-ea"/>
                        <a:sym typeface="+mn-lt"/>
                      </a:rPr>
                      <a:t>       A    ^   </a:t>
                    </a:r>
                  </a:p>
                </p:txBody>
              </p:sp>
              <p:sp>
                <p:nvSpPr>
                  <p:cNvPr id="62485" name="Line 21">
                    <a:extLst>
                      <a:ext uri="{FF2B5EF4-FFF2-40B4-BE49-F238E27FC236}">
                        <a16:creationId xmlns:a16="http://schemas.microsoft.com/office/drawing/2014/main" id="{0D9C608A-AB3C-40FD-B633-CDCB9C6E5A28}"/>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86" name="Line 22">
                    <a:extLst>
                      <a:ext uri="{FF2B5EF4-FFF2-40B4-BE49-F238E27FC236}">
                        <a16:creationId xmlns:a16="http://schemas.microsoft.com/office/drawing/2014/main" id="{E1B57044-E17C-4DA6-B338-1EC0E7E6A162}"/>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49" name="Group 23">
                  <a:extLst>
                    <a:ext uri="{FF2B5EF4-FFF2-40B4-BE49-F238E27FC236}">
                      <a16:creationId xmlns:a16="http://schemas.microsoft.com/office/drawing/2014/main" id="{7B4FD9EB-60E4-394B-82AE-6111BDFB614E}"/>
                    </a:ext>
                  </a:extLst>
                </p:cNvPr>
                <p:cNvGrpSpPr>
                  <a:grpSpLocks/>
                </p:cNvGrpSpPr>
                <p:nvPr/>
              </p:nvGrpSpPr>
              <p:grpSpPr bwMode="auto">
                <a:xfrm>
                  <a:off x="2152" y="2229"/>
                  <a:ext cx="778" cy="256"/>
                  <a:chOff x="1700" y="2033"/>
                  <a:chExt cx="778" cy="256"/>
                </a:xfrm>
              </p:grpSpPr>
              <p:sp>
                <p:nvSpPr>
                  <p:cNvPr id="62488" name="Rectangle 24">
                    <a:extLst>
                      <a:ext uri="{FF2B5EF4-FFF2-40B4-BE49-F238E27FC236}">
                        <a16:creationId xmlns:a16="http://schemas.microsoft.com/office/drawing/2014/main" id="{9AB3B78F-ABD4-41A5-A366-3082F8BB0E77}"/>
                      </a:ext>
                    </a:extLst>
                  </p:cNvPr>
                  <p:cNvSpPr>
                    <a:spLocks noChangeArrowheads="1"/>
                  </p:cNvSpPr>
                  <p:nvPr/>
                </p:nvSpPr>
                <p:spPr bwMode="auto">
                  <a:xfrm>
                    <a:off x="1700" y="2033"/>
                    <a:ext cx="782"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62489" name="Line 25">
                    <a:extLst>
                      <a:ext uri="{FF2B5EF4-FFF2-40B4-BE49-F238E27FC236}">
                        <a16:creationId xmlns:a16="http://schemas.microsoft.com/office/drawing/2014/main" id="{739050D3-9FFC-41E0-9781-DF3C6A39B264}"/>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90" name="Line 26">
                    <a:extLst>
                      <a:ext uri="{FF2B5EF4-FFF2-40B4-BE49-F238E27FC236}">
                        <a16:creationId xmlns:a16="http://schemas.microsoft.com/office/drawing/2014/main" id="{3869869F-C019-4C29-821C-5B75DB000BC8}"/>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50" name="Group 27">
                  <a:extLst>
                    <a:ext uri="{FF2B5EF4-FFF2-40B4-BE49-F238E27FC236}">
                      <a16:creationId xmlns:a16="http://schemas.microsoft.com/office/drawing/2014/main" id="{4AE56FE2-95D1-6342-8FBF-555141ED9D4F}"/>
                    </a:ext>
                  </a:extLst>
                </p:cNvPr>
                <p:cNvGrpSpPr>
                  <a:grpSpLocks/>
                </p:cNvGrpSpPr>
                <p:nvPr/>
              </p:nvGrpSpPr>
              <p:grpSpPr bwMode="auto">
                <a:xfrm>
                  <a:off x="1873" y="2729"/>
                  <a:ext cx="778" cy="256"/>
                  <a:chOff x="1700" y="2033"/>
                  <a:chExt cx="778" cy="256"/>
                </a:xfrm>
              </p:grpSpPr>
              <p:sp>
                <p:nvSpPr>
                  <p:cNvPr id="62492" name="Rectangle 28">
                    <a:extLst>
                      <a:ext uri="{FF2B5EF4-FFF2-40B4-BE49-F238E27FC236}">
                        <a16:creationId xmlns:a16="http://schemas.microsoft.com/office/drawing/2014/main" id="{40960734-80A3-4170-A7C4-A1D54C18CCB2}"/>
                      </a:ext>
                    </a:extLst>
                  </p:cNvPr>
                  <p:cNvSpPr>
                    <a:spLocks noChangeArrowheads="1"/>
                  </p:cNvSpPr>
                  <p:nvPr/>
                </p:nvSpPr>
                <p:spPr bwMode="auto">
                  <a:xfrm>
                    <a:off x="1700" y="2033"/>
                    <a:ext cx="778"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    C    ^</a:t>
                    </a:r>
                  </a:p>
                </p:txBody>
              </p:sp>
              <p:sp>
                <p:nvSpPr>
                  <p:cNvPr id="62493" name="Line 29">
                    <a:extLst>
                      <a:ext uri="{FF2B5EF4-FFF2-40B4-BE49-F238E27FC236}">
                        <a16:creationId xmlns:a16="http://schemas.microsoft.com/office/drawing/2014/main" id="{B75010E3-8AC9-40E8-A5E3-3728B43B9258}"/>
                      </a:ext>
                    </a:extLst>
                  </p:cNvPr>
                  <p:cNvSpPr>
                    <a:spLocks noChangeShapeType="1"/>
                  </p:cNvSpPr>
                  <p:nvPr/>
                </p:nvSpPr>
                <p:spPr bwMode="auto">
                  <a:xfrm>
                    <a:off x="1933"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94" name="Line 30">
                    <a:extLst>
                      <a:ext uri="{FF2B5EF4-FFF2-40B4-BE49-F238E27FC236}">
                        <a16:creationId xmlns:a16="http://schemas.microsoft.com/office/drawing/2014/main" id="{EC65D57F-933F-4627-8683-5771E9292F18}"/>
                      </a:ext>
                    </a:extLst>
                  </p:cNvPr>
                  <p:cNvSpPr>
                    <a:spLocks noChangeShapeType="1"/>
                  </p:cNvSpPr>
                  <p:nvPr/>
                </p:nvSpPr>
                <p:spPr bwMode="auto">
                  <a:xfrm>
                    <a:off x="2208"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51" name="Group 31">
                  <a:extLst>
                    <a:ext uri="{FF2B5EF4-FFF2-40B4-BE49-F238E27FC236}">
                      <a16:creationId xmlns:a16="http://schemas.microsoft.com/office/drawing/2014/main" id="{43F0CDA8-D8EA-F649-AAB7-32B3D72870A3}"/>
                    </a:ext>
                  </a:extLst>
                </p:cNvPr>
                <p:cNvGrpSpPr>
                  <a:grpSpLocks/>
                </p:cNvGrpSpPr>
                <p:nvPr/>
              </p:nvGrpSpPr>
              <p:grpSpPr bwMode="auto">
                <a:xfrm>
                  <a:off x="2830" y="2728"/>
                  <a:ext cx="778" cy="256"/>
                  <a:chOff x="1700" y="2033"/>
                  <a:chExt cx="778" cy="256"/>
                </a:xfrm>
              </p:grpSpPr>
              <p:sp>
                <p:nvSpPr>
                  <p:cNvPr id="62496" name="Rectangle 32">
                    <a:extLst>
                      <a:ext uri="{FF2B5EF4-FFF2-40B4-BE49-F238E27FC236}">
                        <a16:creationId xmlns:a16="http://schemas.microsoft.com/office/drawing/2014/main" id="{5DC29A70-F17E-4FB4-B602-F83889881E97}"/>
                      </a:ext>
                    </a:extLst>
                  </p:cNvPr>
                  <p:cNvSpPr>
                    <a:spLocks noChangeArrowheads="1"/>
                  </p:cNvSpPr>
                  <p:nvPr/>
                </p:nvSpPr>
                <p:spPr bwMode="auto">
                  <a:xfrm>
                    <a:off x="1700" y="2033"/>
                    <a:ext cx="778"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62497" name="Line 33">
                    <a:extLst>
                      <a:ext uri="{FF2B5EF4-FFF2-40B4-BE49-F238E27FC236}">
                        <a16:creationId xmlns:a16="http://schemas.microsoft.com/office/drawing/2014/main" id="{A8BFC3AF-A1E9-4804-B62A-8839704C1C12}"/>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98" name="Line 34">
                    <a:extLst>
                      <a:ext uri="{FF2B5EF4-FFF2-40B4-BE49-F238E27FC236}">
                        <a16:creationId xmlns:a16="http://schemas.microsoft.com/office/drawing/2014/main" id="{6E8F8BF8-C4A2-433A-8632-FF96AF8A3F33}"/>
                      </a:ext>
                    </a:extLst>
                  </p:cNvPr>
                  <p:cNvSpPr>
                    <a:spLocks noChangeShapeType="1"/>
                  </p:cNvSpPr>
                  <p:nvPr/>
                </p:nvSpPr>
                <p:spPr bwMode="auto">
                  <a:xfrm>
                    <a:off x="2211"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52" name="Group 35">
                  <a:extLst>
                    <a:ext uri="{FF2B5EF4-FFF2-40B4-BE49-F238E27FC236}">
                      <a16:creationId xmlns:a16="http://schemas.microsoft.com/office/drawing/2014/main" id="{EBF7810E-F8FE-A446-9BD7-9B974A5E10F3}"/>
                    </a:ext>
                  </a:extLst>
                </p:cNvPr>
                <p:cNvGrpSpPr>
                  <a:grpSpLocks/>
                </p:cNvGrpSpPr>
                <p:nvPr/>
              </p:nvGrpSpPr>
              <p:grpSpPr bwMode="auto">
                <a:xfrm>
                  <a:off x="2385" y="3238"/>
                  <a:ext cx="778" cy="256"/>
                  <a:chOff x="1700" y="2033"/>
                  <a:chExt cx="778" cy="256"/>
                </a:xfrm>
              </p:grpSpPr>
              <p:sp>
                <p:nvSpPr>
                  <p:cNvPr id="62500" name="Rectangle 36">
                    <a:extLst>
                      <a:ext uri="{FF2B5EF4-FFF2-40B4-BE49-F238E27FC236}">
                        <a16:creationId xmlns:a16="http://schemas.microsoft.com/office/drawing/2014/main" id="{C177D86A-E585-4578-9AA2-1BD16EFB982F}"/>
                      </a:ext>
                    </a:extLst>
                  </p:cNvPr>
                  <p:cNvSpPr>
                    <a:spLocks noChangeArrowheads="1"/>
                  </p:cNvSpPr>
                  <p:nvPr/>
                </p:nvSpPr>
                <p:spPr bwMode="auto">
                  <a:xfrm>
                    <a:off x="1700" y="2033"/>
                    <a:ext cx="778"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    E</a:t>
                    </a:r>
                  </a:p>
                </p:txBody>
              </p:sp>
              <p:sp>
                <p:nvSpPr>
                  <p:cNvPr id="62501" name="Line 37">
                    <a:extLst>
                      <a:ext uri="{FF2B5EF4-FFF2-40B4-BE49-F238E27FC236}">
                        <a16:creationId xmlns:a16="http://schemas.microsoft.com/office/drawing/2014/main" id="{17337BE4-5835-4F21-B286-4F7336512008}"/>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02" name="Line 38">
                    <a:extLst>
                      <a:ext uri="{FF2B5EF4-FFF2-40B4-BE49-F238E27FC236}">
                        <a16:creationId xmlns:a16="http://schemas.microsoft.com/office/drawing/2014/main" id="{93ED4C44-B745-4EBB-BD5A-3642992A07F8}"/>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53" name="Group 39">
                  <a:extLst>
                    <a:ext uri="{FF2B5EF4-FFF2-40B4-BE49-F238E27FC236}">
                      <a16:creationId xmlns:a16="http://schemas.microsoft.com/office/drawing/2014/main" id="{CA42818C-9C19-2943-B786-361799D7D6DA}"/>
                    </a:ext>
                  </a:extLst>
                </p:cNvPr>
                <p:cNvGrpSpPr>
                  <a:grpSpLocks/>
                </p:cNvGrpSpPr>
                <p:nvPr/>
              </p:nvGrpSpPr>
              <p:grpSpPr bwMode="auto">
                <a:xfrm>
                  <a:off x="3318" y="3228"/>
                  <a:ext cx="778" cy="256"/>
                  <a:chOff x="1700" y="2033"/>
                  <a:chExt cx="778" cy="256"/>
                </a:xfrm>
              </p:grpSpPr>
              <p:sp>
                <p:nvSpPr>
                  <p:cNvPr id="62504" name="Rectangle 40">
                    <a:extLst>
                      <a:ext uri="{FF2B5EF4-FFF2-40B4-BE49-F238E27FC236}">
                        <a16:creationId xmlns:a16="http://schemas.microsoft.com/office/drawing/2014/main" id="{8CF8C513-B963-44C5-8304-45111ABD76A7}"/>
                      </a:ext>
                    </a:extLst>
                  </p:cNvPr>
                  <p:cNvSpPr>
                    <a:spLocks noChangeArrowheads="1"/>
                  </p:cNvSpPr>
                  <p:nvPr/>
                </p:nvSpPr>
                <p:spPr bwMode="auto">
                  <a:xfrm>
                    <a:off x="1700" y="2033"/>
                    <a:ext cx="778"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     F   ^</a:t>
                    </a:r>
                  </a:p>
                </p:txBody>
              </p:sp>
              <p:sp>
                <p:nvSpPr>
                  <p:cNvPr id="62505" name="Line 41">
                    <a:extLst>
                      <a:ext uri="{FF2B5EF4-FFF2-40B4-BE49-F238E27FC236}">
                        <a16:creationId xmlns:a16="http://schemas.microsoft.com/office/drawing/2014/main" id="{97416147-4B2F-4BF7-879A-B6575A254537}"/>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06" name="Line 42">
                    <a:extLst>
                      <a:ext uri="{FF2B5EF4-FFF2-40B4-BE49-F238E27FC236}">
                        <a16:creationId xmlns:a16="http://schemas.microsoft.com/office/drawing/2014/main" id="{3545850F-0BA2-4952-8ED8-2BB8ED71561D}"/>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54" name="Group 43">
                  <a:extLst>
                    <a:ext uri="{FF2B5EF4-FFF2-40B4-BE49-F238E27FC236}">
                      <a16:creationId xmlns:a16="http://schemas.microsoft.com/office/drawing/2014/main" id="{4EC1D09B-3840-C944-A1FA-420FD9565307}"/>
                    </a:ext>
                  </a:extLst>
                </p:cNvPr>
                <p:cNvGrpSpPr>
                  <a:grpSpLocks/>
                </p:cNvGrpSpPr>
                <p:nvPr/>
              </p:nvGrpSpPr>
              <p:grpSpPr bwMode="auto">
                <a:xfrm>
                  <a:off x="2850" y="3715"/>
                  <a:ext cx="778" cy="256"/>
                  <a:chOff x="1700" y="2033"/>
                  <a:chExt cx="778" cy="256"/>
                </a:xfrm>
              </p:grpSpPr>
              <p:sp>
                <p:nvSpPr>
                  <p:cNvPr id="62508" name="Rectangle 44">
                    <a:extLst>
                      <a:ext uri="{FF2B5EF4-FFF2-40B4-BE49-F238E27FC236}">
                        <a16:creationId xmlns:a16="http://schemas.microsoft.com/office/drawing/2014/main" id="{8A5E9685-6A10-4363-8E3F-5DE564ED49FA}"/>
                      </a:ext>
                    </a:extLst>
                  </p:cNvPr>
                  <p:cNvSpPr>
                    <a:spLocks noChangeArrowheads="1"/>
                  </p:cNvSpPr>
                  <p:nvPr/>
                </p:nvSpPr>
                <p:spPr bwMode="auto">
                  <a:xfrm>
                    <a:off x="1700" y="2033"/>
                    <a:ext cx="778"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    G     ^</a:t>
                    </a:r>
                  </a:p>
                </p:txBody>
              </p:sp>
              <p:sp>
                <p:nvSpPr>
                  <p:cNvPr id="62509" name="Line 45">
                    <a:extLst>
                      <a:ext uri="{FF2B5EF4-FFF2-40B4-BE49-F238E27FC236}">
                        <a16:creationId xmlns:a16="http://schemas.microsoft.com/office/drawing/2014/main" id="{ACD86BA8-A3BA-483F-8D2F-2AC70D0A70C4}"/>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0" name="Line 46">
                    <a:extLst>
                      <a:ext uri="{FF2B5EF4-FFF2-40B4-BE49-F238E27FC236}">
                        <a16:creationId xmlns:a16="http://schemas.microsoft.com/office/drawing/2014/main" id="{AF99651A-43FC-4643-9E7E-5C6477DFB5E5}"/>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62511" name="Line 47">
                  <a:extLst>
                    <a:ext uri="{FF2B5EF4-FFF2-40B4-BE49-F238E27FC236}">
                      <a16:creationId xmlns:a16="http://schemas.microsoft.com/office/drawing/2014/main" id="{5778DF7F-69ED-4A35-AE6E-05E74D1D6364}"/>
                    </a:ext>
                  </a:extLst>
                </p:cNvPr>
                <p:cNvSpPr>
                  <a:spLocks noChangeShapeType="1"/>
                </p:cNvSpPr>
                <p:nvPr/>
              </p:nvSpPr>
              <p:spPr bwMode="auto">
                <a:xfrm flipH="1">
                  <a:off x="2567" y="2000"/>
                  <a:ext cx="150" cy="23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2" name="Line 48">
                  <a:extLst>
                    <a:ext uri="{FF2B5EF4-FFF2-40B4-BE49-F238E27FC236}">
                      <a16:creationId xmlns:a16="http://schemas.microsoft.com/office/drawing/2014/main" id="{16456591-0DF9-4B8E-AE65-2B4832A53C13}"/>
                    </a:ext>
                  </a:extLst>
                </p:cNvPr>
                <p:cNvSpPr>
                  <a:spLocks noChangeShapeType="1"/>
                </p:cNvSpPr>
                <p:nvPr/>
              </p:nvSpPr>
              <p:spPr bwMode="auto">
                <a:xfrm flipH="1">
                  <a:off x="2167" y="2433"/>
                  <a:ext cx="111" cy="3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3" name="Line 49">
                  <a:extLst>
                    <a:ext uri="{FF2B5EF4-FFF2-40B4-BE49-F238E27FC236}">
                      <a16:creationId xmlns:a16="http://schemas.microsoft.com/office/drawing/2014/main" id="{B36B4FCE-89CA-4B04-935C-17C9D52A635D}"/>
                    </a:ext>
                  </a:extLst>
                </p:cNvPr>
                <p:cNvSpPr>
                  <a:spLocks noChangeShapeType="1"/>
                </p:cNvSpPr>
                <p:nvPr/>
              </p:nvSpPr>
              <p:spPr bwMode="auto">
                <a:xfrm>
                  <a:off x="2834" y="2400"/>
                  <a:ext cx="322" cy="33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4" name="Line 50">
                  <a:extLst>
                    <a:ext uri="{FF2B5EF4-FFF2-40B4-BE49-F238E27FC236}">
                      <a16:creationId xmlns:a16="http://schemas.microsoft.com/office/drawing/2014/main" id="{B088B94B-338B-466D-8B6D-0159EC7C1BEE}"/>
                    </a:ext>
                  </a:extLst>
                </p:cNvPr>
                <p:cNvSpPr>
                  <a:spLocks noChangeShapeType="1"/>
                </p:cNvSpPr>
                <p:nvPr/>
              </p:nvSpPr>
              <p:spPr bwMode="auto">
                <a:xfrm flipH="1">
                  <a:off x="2767" y="2878"/>
                  <a:ext cx="178" cy="35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5" name="Line 51">
                  <a:extLst>
                    <a:ext uri="{FF2B5EF4-FFF2-40B4-BE49-F238E27FC236}">
                      <a16:creationId xmlns:a16="http://schemas.microsoft.com/office/drawing/2014/main" id="{A4373FBB-BE63-480C-AC23-25FDE3CD9E07}"/>
                    </a:ext>
                  </a:extLst>
                </p:cNvPr>
                <p:cNvSpPr>
                  <a:spLocks noChangeShapeType="1"/>
                </p:cNvSpPr>
                <p:nvPr/>
              </p:nvSpPr>
              <p:spPr bwMode="auto">
                <a:xfrm>
                  <a:off x="3467" y="2878"/>
                  <a:ext cx="200" cy="35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6" name="Line 52">
                  <a:extLst>
                    <a:ext uri="{FF2B5EF4-FFF2-40B4-BE49-F238E27FC236}">
                      <a16:creationId xmlns:a16="http://schemas.microsoft.com/office/drawing/2014/main" id="{A4BB7B80-FA82-4EB5-B70A-45BA64AE3063}"/>
                    </a:ext>
                  </a:extLst>
                </p:cNvPr>
                <p:cNvSpPr>
                  <a:spLocks noChangeShapeType="1"/>
                </p:cNvSpPr>
                <p:nvPr/>
              </p:nvSpPr>
              <p:spPr bwMode="auto">
                <a:xfrm>
                  <a:off x="3000" y="3434"/>
                  <a:ext cx="200" cy="2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45" name="Group 53">
                <a:extLst>
                  <a:ext uri="{FF2B5EF4-FFF2-40B4-BE49-F238E27FC236}">
                    <a16:creationId xmlns:a16="http://schemas.microsoft.com/office/drawing/2014/main" id="{515CE31B-88D6-E641-9E01-75A9F1D70AAA}"/>
                  </a:ext>
                </a:extLst>
              </p:cNvPr>
              <p:cNvGrpSpPr>
                <a:grpSpLocks/>
              </p:cNvGrpSpPr>
              <p:nvPr/>
            </p:nvGrpSpPr>
            <p:grpSpPr bwMode="auto">
              <a:xfrm>
                <a:off x="3445" y="1367"/>
                <a:ext cx="211" cy="444"/>
                <a:chOff x="3445" y="1367"/>
                <a:chExt cx="211" cy="444"/>
              </a:xfrm>
            </p:grpSpPr>
            <p:sp>
              <p:nvSpPr>
                <p:cNvPr id="62518" name="Freeform 54">
                  <a:extLst>
                    <a:ext uri="{FF2B5EF4-FFF2-40B4-BE49-F238E27FC236}">
                      <a16:creationId xmlns:a16="http://schemas.microsoft.com/office/drawing/2014/main" id="{D8969085-393C-47B0-A44A-250A50910665}"/>
                    </a:ext>
                  </a:extLst>
                </p:cNvPr>
                <p:cNvSpPr>
                  <a:spLocks noChangeArrowheads="1"/>
                </p:cNvSpPr>
                <p:nvPr/>
              </p:nvSpPr>
              <p:spPr bwMode="auto">
                <a:xfrm>
                  <a:off x="3445" y="1367"/>
                  <a:ext cx="72" cy="222"/>
                </a:xfrm>
                <a:custGeom>
                  <a:avLst/>
                  <a:gdLst>
                    <a:gd name="T0" fmla="*/ 33 w 94"/>
                    <a:gd name="T1" fmla="*/ 0 h 233"/>
                    <a:gd name="T2" fmla="*/ 89 w 94"/>
                    <a:gd name="T3" fmla="*/ 111 h 233"/>
                    <a:gd name="T4" fmla="*/ 0 w 94"/>
                    <a:gd name="T5" fmla="*/ 233 h 233"/>
                  </a:gdLst>
                  <a:ahLst/>
                  <a:cxnLst>
                    <a:cxn ang="0">
                      <a:pos x="T0" y="T1"/>
                    </a:cxn>
                    <a:cxn ang="0">
                      <a:pos x="T2" y="T3"/>
                    </a:cxn>
                    <a:cxn ang="0">
                      <a:pos x="T4" y="T5"/>
                    </a:cxn>
                  </a:cxnLst>
                  <a:rect l="0" t="0" r="r" b="b"/>
                  <a:pathLst>
                    <a:path w="94" h="233">
                      <a:moveTo>
                        <a:pt x="33" y="0"/>
                      </a:moveTo>
                      <a:cubicBezTo>
                        <a:pt x="63" y="36"/>
                        <a:pt x="94" y="72"/>
                        <a:pt x="89" y="111"/>
                      </a:cubicBezTo>
                      <a:cubicBezTo>
                        <a:pt x="84" y="150"/>
                        <a:pt x="19" y="218"/>
                        <a:pt x="0" y="233"/>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9" name="Line 55">
                  <a:extLst>
                    <a:ext uri="{FF2B5EF4-FFF2-40B4-BE49-F238E27FC236}">
                      <a16:creationId xmlns:a16="http://schemas.microsoft.com/office/drawing/2014/main" id="{6529BF16-5426-4AFE-81AB-491EB125E04B}"/>
                    </a:ext>
                  </a:extLst>
                </p:cNvPr>
                <p:cNvSpPr>
                  <a:spLocks noChangeShapeType="1"/>
                </p:cNvSpPr>
                <p:nvPr/>
              </p:nvSpPr>
              <p:spPr bwMode="auto">
                <a:xfrm>
                  <a:off x="3456" y="1589"/>
                  <a:ext cx="206" cy="219"/>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grpSp>
      <p:sp>
        <p:nvSpPr>
          <p:cNvPr id="62520" name="Rectangle 56">
            <a:extLst>
              <a:ext uri="{FF2B5EF4-FFF2-40B4-BE49-F238E27FC236}">
                <a16:creationId xmlns:a16="http://schemas.microsoft.com/office/drawing/2014/main" id="{6405DF30-4531-4B00-812F-D78A42A0AA77}"/>
              </a:ext>
            </a:extLst>
          </p:cNvPr>
          <p:cNvSpPr>
            <a:spLocks noChangeArrowheads="1"/>
          </p:cNvSpPr>
          <p:nvPr/>
        </p:nvSpPr>
        <p:spPr bwMode="auto">
          <a:xfrm>
            <a:off x="374650" y="1079500"/>
            <a:ext cx="862012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spcBef>
                <a:spcPct val="20000"/>
              </a:spcBef>
              <a:buFont typeface="Arial" panose="020B0604020202020204" pitchFamily="34" charset="0"/>
              <a:buNone/>
            </a:pPr>
            <a:r>
              <a:rPr lang="zh-CN" altLang="en-US" b="0">
                <a:ea typeface="微软雅黑" panose="020B0503020204020204" pitchFamily="34" charset="-122"/>
                <a:sym typeface="+mn-lt"/>
              </a:rPr>
              <a:t>按先序遍历序列建立二叉树的二叉链表</a:t>
            </a:r>
            <a:br>
              <a:rPr lang="zh-CN" altLang="en-US" sz="2400" b="0">
                <a:ea typeface="微软雅黑" panose="020B0503020204020204" pitchFamily="34" charset="-122"/>
                <a:sym typeface="+mn-lt"/>
              </a:rPr>
            </a:br>
            <a:r>
              <a:rPr lang="zh-CN" altLang="en-US" b="0">
                <a:ea typeface="微软雅黑" panose="020B0503020204020204" pitchFamily="34" charset="-122"/>
                <a:sym typeface="+mn-lt"/>
              </a:rPr>
              <a:t>例：已知先序序列为：</a:t>
            </a:r>
            <a:br>
              <a:rPr lang="zh-CN" altLang="en-US" b="0">
                <a:ea typeface="微软雅黑" panose="020B0503020204020204" pitchFamily="34" charset="-122"/>
                <a:sym typeface="+mn-lt"/>
              </a:rPr>
            </a:br>
            <a:r>
              <a:rPr lang="zh-CN" altLang="en-US" b="0">
                <a:ea typeface="微软雅黑" panose="020B0503020204020204" pitchFamily="34" charset="-122"/>
                <a:sym typeface="+mn-lt"/>
              </a:rPr>
              <a:t> </a:t>
            </a:r>
            <a:r>
              <a:rPr lang="en-US" altLang="zh-CN" b="0">
                <a:latin typeface="楷体_GB2312"/>
                <a:ea typeface="楷体_GB2312"/>
                <a:cs typeface="楷体_GB2312"/>
              </a:rPr>
              <a:t>A B C </a:t>
            </a:r>
            <a:r>
              <a:rPr lang="en-US" altLang="zh-CN" b="0">
                <a:latin typeface="楷体_GB2312"/>
                <a:ea typeface="楷体_GB2312"/>
                <a:cs typeface="楷体_GB2312"/>
                <a:sym typeface="Symbol" pitchFamily="2" charset="2"/>
              </a:rPr>
              <a:t>  D E  G   F    </a:t>
            </a:r>
            <a:r>
              <a:rPr lang="zh-CN" altLang="en-US" b="0">
                <a:solidFill>
                  <a:srgbClr val="FF3300"/>
                </a:solidFill>
                <a:ea typeface="微软雅黑" panose="020B0503020204020204" pitchFamily="34" charset="-122"/>
                <a:sym typeface="+mn-lt"/>
                <a:hlinkClick r:id="rId2" action="ppaction://hlinkfile"/>
              </a:rPr>
              <a:t>（动态演示）</a:t>
            </a:r>
            <a:endParaRPr lang="zh-CN" altLang="en-US" b="0">
              <a:solidFill>
                <a:srgbClr val="FF3300"/>
              </a:solidFill>
              <a:ea typeface="微软雅黑" panose="020B0503020204020204" pitchFamily="34" charset="-122"/>
              <a:sym typeface="+mn-lt"/>
            </a:endParaRPr>
          </a:p>
        </p:txBody>
      </p:sp>
      <p:sp>
        <p:nvSpPr>
          <p:cNvPr id="62521" name="Rectangle 59">
            <a:extLst>
              <a:ext uri="{FF2B5EF4-FFF2-40B4-BE49-F238E27FC236}">
                <a16:creationId xmlns:a16="http://schemas.microsoft.com/office/drawing/2014/main" id="{685481C2-7D4F-485A-94EE-0362E884B139}"/>
              </a:ext>
            </a:extLst>
          </p:cNvPr>
          <p:cNvSpPr>
            <a:spLocks noChangeArrowheads="1"/>
          </p:cNvSpPr>
          <p:nvPr/>
        </p:nvSpPr>
        <p:spPr bwMode="auto">
          <a:xfrm>
            <a:off x="833438" y="203200"/>
            <a:ext cx="53562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二叉树的建立（算法</a:t>
            </a:r>
            <a:r>
              <a:rPr lang="en-US" altLang="zh-CN" b="0">
                <a:solidFill>
                  <a:schemeClr val="bg1"/>
                </a:solidFill>
                <a:ea typeface="微软雅黑" panose="020B0503020204020204" pitchFamily="34" charset="-122"/>
                <a:sym typeface="+mn-lt"/>
              </a:rPr>
              <a:t>5.3</a:t>
            </a:r>
            <a:r>
              <a:rPr lang="zh-CN" altLang="en-US" b="0">
                <a:solidFill>
                  <a:schemeClr val="bg1"/>
                </a:solidFill>
                <a:ea typeface="微软雅黑" panose="020B0503020204020204" pitchFamily="34" charset="-122"/>
                <a:sym typeface="+mn-lt"/>
              </a:rPr>
              <a:t>）</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6" name="Rectangle 14">
            <a:extLst>
              <a:ext uri="{FF2B5EF4-FFF2-40B4-BE49-F238E27FC236}">
                <a16:creationId xmlns:a16="http://schemas.microsoft.com/office/drawing/2014/main" id="{085C0394-1F86-4B31-B8FB-94CD7A7B3505}"/>
              </a:ext>
            </a:extLst>
          </p:cNvPr>
          <p:cNvSpPr>
            <a:spLocks noChangeArrowheads="1"/>
          </p:cNvSpPr>
          <p:nvPr/>
        </p:nvSpPr>
        <p:spPr bwMode="auto">
          <a:xfrm>
            <a:off x="858838" y="220663"/>
            <a:ext cx="3921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树的其它表示方式</a:t>
            </a:r>
          </a:p>
        </p:txBody>
      </p:sp>
      <p:sp>
        <p:nvSpPr>
          <p:cNvPr id="2" name="Title 1">
            <a:extLst>
              <a:ext uri="{FF2B5EF4-FFF2-40B4-BE49-F238E27FC236}">
                <a16:creationId xmlns:a16="http://schemas.microsoft.com/office/drawing/2014/main" id="{FFB53135-6B85-454F-90F0-6C36C77C2A30}"/>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C9D3C152-94F1-EB4F-9849-08B3A74ECC47}"/>
              </a:ext>
            </a:extLst>
          </p:cNvPr>
          <p:cNvSpPr/>
          <p:nvPr/>
        </p:nvSpPr>
        <p:spPr>
          <a:xfrm>
            <a:off x="611559" y="1043231"/>
            <a:ext cx="7984753" cy="4680320"/>
          </a:xfrm>
          <a:prstGeom prst="rect">
            <a:avLst/>
          </a:prstGeom>
        </p:spPr>
        <p:txBody>
          <a:bodyPr wrap="square">
            <a:spAutoFit/>
          </a:bodyPr>
          <a:lstStyle/>
          <a:p>
            <a:pPr marL="0" indent="0" eaLnBrk="1" hangingPunct="1">
              <a:lnSpc>
                <a:spcPct val="140000"/>
              </a:lnSpc>
            </a:pPr>
            <a:r>
              <a:rPr lang="zh-CN" altLang="en-US" sz="2000" b="0" dirty="0"/>
              <a:t>树的逻辑表示方法可以分为</a:t>
            </a:r>
            <a:r>
              <a:rPr lang="en-US" altLang="zh-CN" sz="2000" b="0" dirty="0"/>
              <a:t>4</a:t>
            </a:r>
            <a:r>
              <a:rPr lang="zh-CN" altLang="en-US" sz="2000" b="0" dirty="0"/>
              <a:t>种：树形表示法、文氏图表示法、广义表表示法和凹入表示法。</a:t>
            </a:r>
          </a:p>
          <a:p>
            <a:pPr marL="0" indent="0" eaLnBrk="1" hangingPunct="1">
              <a:lnSpc>
                <a:spcPct val="140000"/>
              </a:lnSpc>
            </a:pPr>
            <a:r>
              <a:rPr lang="zh-CN" altLang="en-US" sz="2000" b="0" dirty="0"/>
              <a:t>   （</a:t>
            </a:r>
            <a:r>
              <a:rPr lang="en-US" altLang="zh-CN" sz="2000" b="0" dirty="0"/>
              <a:t>1</a:t>
            </a:r>
            <a:r>
              <a:rPr lang="zh-CN" altLang="en-US" sz="2000" b="0" dirty="0"/>
              <a:t>）树形表示法。树形表示法是最常见的表示法，它能直观、形象地表示出树的逻辑结构和结点之间的关系。</a:t>
            </a:r>
          </a:p>
          <a:p>
            <a:pPr eaLnBrk="1" hangingPunct="1">
              <a:lnSpc>
                <a:spcPct val="135000"/>
              </a:lnSpc>
            </a:pPr>
            <a:r>
              <a:rPr lang="zh-CN" altLang="en-US" sz="2000" b="0" dirty="0"/>
              <a:t>   （</a:t>
            </a:r>
            <a:r>
              <a:rPr lang="en-US" altLang="zh-CN" sz="2000" b="0" dirty="0"/>
              <a:t>2</a:t>
            </a:r>
            <a:r>
              <a:rPr lang="zh-CN" altLang="en-US" sz="2000" b="0" dirty="0"/>
              <a:t>）文氏图表示法。文氏图是一种集合表示法，对于其中任意两个集合，或者不相交，或者一个包含另一个。如图</a:t>
            </a:r>
            <a:r>
              <a:rPr lang="zh-TW" altLang="en-US" sz="2000" b="0" dirty="0"/>
              <a:t>左</a:t>
            </a:r>
            <a:r>
              <a:rPr lang="zh-CN" altLang="en-US" sz="2000" b="0" dirty="0"/>
              <a:t>所示。</a:t>
            </a:r>
            <a:endParaRPr lang="en-US" altLang="zh-CN" sz="2000" b="0" dirty="0"/>
          </a:p>
          <a:p>
            <a:pPr eaLnBrk="1" hangingPunct="1">
              <a:lnSpc>
                <a:spcPct val="135000"/>
              </a:lnSpc>
            </a:pPr>
            <a:r>
              <a:rPr lang="en-US" altLang="zh-CN" sz="2000" dirty="0"/>
              <a:t> </a:t>
            </a:r>
            <a:r>
              <a:rPr lang="zh-CN" altLang="en-US" sz="2000" dirty="0"/>
              <a:t>（</a:t>
            </a:r>
            <a:r>
              <a:rPr lang="en-US" altLang="zh-CN" sz="2000" b="0" dirty="0"/>
              <a:t>3</a:t>
            </a:r>
            <a:r>
              <a:rPr lang="zh-CN" altLang="en-US" sz="2000" b="0" dirty="0"/>
              <a:t>）广义表表示法。根作为由子树森林组成的表的名字写在表的左边。图</a:t>
            </a:r>
            <a:r>
              <a:rPr lang="zh-TW" altLang="en-US" sz="2000" b="0" dirty="0"/>
              <a:t>中</a:t>
            </a:r>
            <a:r>
              <a:rPr lang="zh-CN" altLang="en-US" sz="2000" b="0" dirty="0"/>
              <a:t>的树可用广义表表示如下。</a:t>
            </a:r>
          </a:p>
          <a:p>
            <a:pPr eaLnBrk="1" hangingPunct="1">
              <a:lnSpc>
                <a:spcPct val="135000"/>
              </a:lnSpc>
            </a:pPr>
            <a:r>
              <a:rPr lang="zh-CN" altLang="en-US" sz="2000" b="0" dirty="0"/>
              <a:t>           </a:t>
            </a:r>
            <a:r>
              <a:rPr lang="en-US" altLang="zh-CN" sz="2000" b="0" dirty="0"/>
              <a:t>(A(B(E(K,L),F),C(G(M),H,I(N)),D(J)))</a:t>
            </a:r>
          </a:p>
          <a:p>
            <a:pPr eaLnBrk="1" hangingPunct="1">
              <a:lnSpc>
                <a:spcPct val="135000"/>
              </a:lnSpc>
            </a:pPr>
            <a:r>
              <a:rPr lang="zh-CN" altLang="en-US" sz="2000" b="0" dirty="0"/>
              <a:t>（</a:t>
            </a:r>
            <a:r>
              <a:rPr lang="en-US" altLang="zh-CN" sz="2000" b="0" dirty="0"/>
              <a:t>4</a:t>
            </a:r>
            <a:r>
              <a:rPr lang="zh-CN" altLang="en-US" sz="2000" b="0" dirty="0"/>
              <a:t>）凹入表示法。凹入表示法与一本书的章节目录类似，章、节、小节逐个凹入。图</a:t>
            </a:r>
            <a:r>
              <a:rPr lang="zh-TW" altLang="en-US" sz="2000" b="0" dirty="0"/>
              <a:t>中</a:t>
            </a:r>
            <a:r>
              <a:rPr lang="zh-CN" altLang="en-US" sz="2000" b="0" dirty="0"/>
              <a:t>的树采用凹入表示法如图</a:t>
            </a:r>
            <a:r>
              <a:rPr lang="zh-TW" altLang="en-US" sz="2000" b="0" dirty="0"/>
              <a:t>右</a:t>
            </a:r>
            <a:r>
              <a:rPr lang="zh-CN" altLang="en-US" sz="2000" b="0" dirty="0"/>
              <a:t>所示</a:t>
            </a:r>
            <a:r>
              <a:rPr lang="zh-CN" altLang="en-US" sz="2000" dirty="0"/>
              <a:t>。</a:t>
            </a:r>
            <a:endParaRPr lang="zh-CN" altLang="en-US" sz="2000" b="0" dirty="0"/>
          </a:p>
        </p:txBody>
      </p:sp>
    </p:spTree>
    <p:extLst>
      <p:ext uri="{BB962C8B-B14F-4D97-AF65-F5344CB8AC3E}">
        <p14:creationId xmlns:p14="http://schemas.microsoft.com/office/powerpoint/2010/main" val="35913475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矩形 1">
            <a:extLst>
              <a:ext uri="{FF2B5EF4-FFF2-40B4-BE49-F238E27FC236}">
                <a16:creationId xmlns:a16="http://schemas.microsoft.com/office/drawing/2014/main" id="{15CE9BFD-B05A-BF4C-A7EE-37F7499143A7}"/>
              </a:ext>
            </a:extLst>
          </p:cNvPr>
          <p:cNvSpPr>
            <a:spLocks noChangeArrowheads="1"/>
          </p:cNvSpPr>
          <p:nvPr/>
        </p:nvSpPr>
        <p:spPr bwMode="auto">
          <a:xfrm>
            <a:off x="0" y="1268413"/>
            <a:ext cx="9144000" cy="4897437"/>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63491" name="Rectangle 4">
            <a:extLst>
              <a:ext uri="{FF2B5EF4-FFF2-40B4-BE49-F238E27FC236}">
                <a16:creationId xmlns:a16="http://schemas.microsoft.com/office/drawing/2014/main" id="{75DDEC56-6F8C-4F91-B883-E3F48E5DD546}"/>
              </a:ext>
            </a:extLst>
          </p:cNvPr>
          <p:cNvSpPr>
            <a:spLocks noChangeArrowheads="1"/>
          </p:cNvSpPr>
          <p:nvPr/>
        </p:nvSpPr>
        <p:spPr bwMode="auto">
          <a:xfrm>
            <a:off x="398463" y="1362075"/>
            <a:ext cx="8677275" cy="465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en-US" altLang="zh-CN" b="0">
                <a:ea typeface="微软雅黑" panose="020B0503020204020204" pitchFamily="34" charset="-122"/>
                <a:sym typeface="+mn-lt"/>
              </a:rPr>
              <a:t>void CreateBiTree(BiTree &amp;T</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cin&gt;&gt;ch;</a:t>
            </a:r>
          </a:p>
          <a:p>
            <a:pPr>
              <a:spcBef>
                <a:spcPct val="20000"/>
              </a:spcBef>
              <a:buFont typeface="Arial" panose="020B0604020202020204" pitchFamily="34" charset="0"/>
              <a:buNone/>
            </a:pPr>
            <a:r>
              <a:rPr lang="en-US" altLang="zh-CN" b="0">
                <a:ea typeface="微软雅黑" panose="020B0503020204020204" pitchFamily="34" charset="-122"/>
                <a:sym typeface="+mn-lt"/>
              </a:rPr>
              <a:t>if (ch==’#’)   T=NULL;  	//</a:t>
            </a:r>
            <a:r>
              <a:rPr lang="zh-CN" altLang="en-US" b="0">
                <a:ea typeface="微软雅黑" panose="020B0503020204020204" pitchFamily="34" charset="-122"/>
                <a:sym typeface="+mn-lt"/>
              </a:rPr>
              <a:t>递归结束，建空树</a:t>
            </a:r>
          </a:p>
          <a:p>
            <a:pPr>
              <a:spcBef>
                <a:spcPct val="20000"/>
              </a:spcBef>
              <a:buFont typeface="Arial" panose="020B0604020202020204" pitchFamily="34" charset="0"/>
              <a:buNone/>
            </a:pPr>
            <a:r>
              <a:rPr lang="en-US" altLang="zh-CN" b="0">
                <a:ea typeface="微软雅黑" panose="020B0503020204020204" pitchFamily="34" charset="-122"/>
                <a:sym typeface="+mn-lt"/>
              </a:rPr>
              <a:t>else{</a:t>
            </a:r>
          </a:p>
          <a:p>
            <a:pPr>
              <a:spcBef>
                <a:spcPct val="20000"/>
              </a:spcBef>
              <a:buFont typeface="Arial" panose="020B0604020202020204" pitchFamily="34" charset="0"/>
              <a:buNone/>
            </a:pPr>
            <a:r>
              <a:rPr lang="en-US" altLang="zh-CN" b="0">
                <a:ea typeface="微软雅黑" panose="020B0503020204020204" pitchFamily="34" charset="-122"/>
                <a:sym typeface="+mn-lt"/>
              </a:rPr>
              <a:t>    T=new BiTNode;    T-</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data=ch; 	//</a:t>
            </a:r>
            <a:r>
              <a:rPr lang="zh-CN" altLang="en-US" b="0">
                <a:ea typeface="微软雅黑" panose="020B0503020204020204" pitchFamily="34" charset="-122"/>
                <a:sym typeface="+mn-lt"/>
              </a:rPr>
              <a:t>生成根结点</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CreateBiTree(T-</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lchild);  //</a:t>
            </a:r>
            <a:r>
              <a:rPr lang="zh-CN" altLang="en-US" b="0">
                <a:ea typeface="微软雅黑" panose="020B0503020204020204" pitchFamily="34" charset="-122"/>
                <a:sym typeface="+mn-lt"/>
              </a:rPr>
              <a:t>递归创建左子树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CreateBiTree(T-</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rchild); //</a:t>
            </a:r>
            <a:r>
              <a:rPr lang="zh-CN" altLang="en-US" b="0">
                <a:ea typeface="微软雅黑" panose="020B0503020204020204" pitchFamily="34" charset="-122"/>
                <a:sym typeface="+mn-lt"/>
              </a:rPr>
              <a:t>递归创建右子树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									</a:t>
            </a:r>
          </a:p>
          <a:p>
            <a:pPr>
              <a:spcBef>
                <a:spcPct val="20000"/>
              </a:spcBef>
              <a:buFont typeface="Arial" panose="020B0604020202020204" pitchFamily="34" charset="0"/>
              <a:buNone/>
            </a:pPr>
            <a:r>
              <a:rPr lang="en-US" altLang="zh-CN" b="0">
                <a:ea typeface="微软雅黑" panose="020B0503020204020204" pitchFamily="34" charset="-122"/>
                <a:sym typeface="+mn-lt"/>
              </a:rPr>
              <a:t>}										</a:t>
            </a:r>
          </a:p>
        </p:txBody>
      </p:sp>
      <p:sp>
        <p:nvSpPr>
          <p:cNvPr id="63492" name="Rectangle 5">
            <a:extLst>
              <a:ext uri="{FF2B5EF4-FFF2-40B4-BE49-F238E27FC236}">
                <a16:creationId xmlns:a16="http://schemas.microsoft.com/office/drawing/2014/main" id="{AF7BE8B9-91B5-42F2-9A60-60FA8BF3D55B}"/>
              </a:ext>
            </a:extLst>
          </p:cNvPr>
          <p:cNvSpPr>
            <a:spLocks noChangeArrowheads="1"/>
          </p:cNvSpPr>
          <p:nvPr/>
        </p:nvSpPr>
        <p:spPr bwMode="auto">
          <a:xfrm>
            <a:off x="781050" y="214313"/>
            <a:ext cx="53562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二叉树的建立（算法</a:t>
            </a:r>
            <a:r>
              <a:rPr lang="en-US" altLang="zh-CN" b="0">
                <a:solidFill>
                  <a:schemeClr val="bg1"/>
                </a:solidFill>
                <a:ea typeface="微软雅黑" panose="020B0503020204020204" pitchFamily="34" charset="-122"/>
                <a:sym typeface="+mn-lt"/>
              </a:rPr>
              <a:t>5.3</a:t>
            </a:r>
            <a:r>
              <a:rPr lang="zh-CN" altLang="en-US" b="0">
                <a:solidFill>
                  <a:schemeClr val="bg1"/>
                </a:solidFill>
                <a:ea typeface="微软雅黑" panose="020B0503020204020204" pitchFamily="34" charset="-122"/>
                <a:sym typeface="+mn-lt"/>
              </a:rPr>
              <a:t>）</a:t>
            </a:r>
          </a:p>
        </p:txBody>
      </p:sp>
      <p:sp>
        <p:nvSpPr>
          <p:cNvPr id="6" name="矩形 5">
            <a:extLst>
              <a:ext uri="{FF2B5EF4-FFF2-40B4-BE49-F238E27FC236}">
                <a16:creationId xmlns:a16="http://schemas.microsoft.com/office/drawing/2014/main" id="{B92137D0-E389-4D32-900B-16B174EF0168}"/>
              </a:ext>
            </a:extLst>
          </p:cNvPr>
          <p:cNvSpPr/>
          <p:nvPr/>
        </p:nvSpPr>
        <p:spPr>
          <a:xfrm>
            <a:off x="0" y="6257925"/>
            <a:ext cx="9144000" cy="60325"/>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a:extLst>
              <a:ext uri="{FF2B5EF4-FFF2-40B4-BE49-F238E27FC236}">
                <a16:creationId xmlns:a16="http://schemas.microsoft.com/office/drawing/2014/main" id="{DF48BD93-B31B-4EE5-8D48-6BED34BF3679}"/>
              </a:ext>
            </a:extLst>
          </p:cNvPr>
          <p:cNvSpPr>
            <a:spLocks noChangeArrowheads="1"/>
          </p:cNvSpPr>
          <p:nvPr/>
        </p:nvSpPr>
        <p:spPr bwMode="auto">
          <a:xfrm>
            <a:off x="595313" y="1150938"/>
            <a:ext cx="4895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Clr>
                <a:srgbClr val="FF3300"/>
              </a:buClr>
            </a:pPr>
            <a:r>
              <a:rPr lang="zh-CN" altLang="en-US" b="0">
                <a:ea typeface="微软雅黑" panose="020B0503020204020204" pitchFamily="34" charset="-122"/>
                <a:sym typeface="+mn-lt"/>
              </a:rPr>
              <a:t>计算二叉树结点总数</a:t>
            </a:r>
          </a:p>
        </p:txBody>
      </p:sp>
      <p:sp>
        <p:nvSpPr>
          <p:cNvPr id="64515" name="Rectangle 6">
            <a:extLst>
              <a:ext uri="{FF2B5EF4-FFF2-40B4-BE49-F238E27FC236}">
                <a16:creationId xmlns:a16="http://schemas.microsoft.com/office/drawing/2014/main" id="{416131D8-B824-4DA8-8DDB-A7A32350E07A}"/>
              </a:ext>
            </a:extLst>
          </p:cNvPr>
          <p:cNvSpPr>
            <a:spLocks noChangeArrowheads="1"/>
          </p:cNvSpPr>
          <p:nvPr/>
        </p:nvSpPr>
        <p:spPr bwMode="auto">
          <a:xfrm>
            <a:off x="827088" y="236538"/>
            <a:ext cx="66452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二叉树遍历算法的应用</a:t>
            </a:r>
          </a:p>
        </p:txBody>
      </p:sp>
      <p:sp>
        <p:nvSpPr>
          <p:cNvPr id="64516" name="Rectangle 7">
            <a:extLst>
              <a:ext uri="{FF2B5EF4-FFF2-40B4-BE49-F238E27FC236}">
                <a16:creationId xmlns:a16="http://schemas.microsoft.com/office/drawing/2014/main" id="{0273BC00-A92F-40BA-A13F-9BB911B54987}"/>
              </a:ext>
            </a:extLst>
          </p:cNvPr>
          <p:cNvSpPr>
            <a:spLocks noChangeArrowheads="1"/>
          </p:cNvSpPr>
          <p:nvPr/>
        </p:nvSpPr>
        <p:spPr bwMode="auto">
          <a:xfrm>
            <a:off x="595313" y="1989138"/>
            <a:ext cx="8080375" cy="1409700"/>
          </a:xfrm>
          <a:prstGeom prst="roundRect">
            <a:avLst>
              <a:gd name="adj" fmla="val 10361"/>
            </a:avLst>
          </a:prstGeom>
          <a:solidFill>
            <a:srgbClr val="EBEBEB"/>
          </a:solidFill>
          <a:ln w="38100">
            <a:noFill/>
            <a:miter lim="800000"/>
            <a:headEnd/>
            <a:tailEnd/>
          </a:ln>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Clr>
                <a:srgbClr val="FF3300"/>
              </a:buClr>
              <a:buFont typeface="Wingdings" pitchFamily="2" charset="2"/>
              <a:buChar char="Ø"/>
            </a:pPr>
            <a:r>
              <a:rPr lang="zh-CN" altLang="en-US" sz="2400" b="0">
                <a:ea typeface="微软雅黑" panose="020B0503020204020204" pitchFamily="34" charset="-122"/>
                <a:sym typeface="+mn-lt"/>
              </a:rPr>
              <a:t>如果是空树，则结点个数为</a:t>
            </a:r>
            <a:r>
              <a:rPr lang="en-US" altLang="zh-CN" sz="2400" b="0">
                <a:ea typeface="微软雅黑" panose="020B0503020204020204" pitchFamily="34" charset="-122"/>
                <a:sym typeface="+mn-lt"/>
              </a:rPr>
              <a:t>0</a:t>
            </a:r>
            <a:r>
              <a:rPr lang="zh-CN" altLang="en-US" sz="2400" b="0">
                <a:ea typeface="微软雅黑" panose="020B0503020204020204" pitchFamily="34" charset="-122"/>
                <a:sym typeface="+mn-lt"/>
              </a:rPr>
              <a:t>；</a:t>
            </a:r>
          </a:p>
          <a:p>
            <a:pPr>
              <a:spcBef>
                <a:spcPct val="20000"/>
              </a:spcBef>
              <a:buClr>
                <a:srgbClr val="FF3300"/>
              </a:buClr>
              <a:buFont typeface="Wingdings" pitchFamily="2" charset="2"/>
              <a:buChar char="Ø"/>
            </a:pPr>
            <a:r>
              <a:rPr lang="zh-CN" altLang="en-US" sz="2400" b="0">
                <a:ea typeface="微软雅黑" panose="020B0503020204020204" pitchFamily="34" charset="-122"/>
                <a:sym typeface="+mn-lt"/>
              </a:rPr>
              <a:t>否则，结点个数为左子树的结点个数</a:t>
            </a:r>
            <a:r>
              <a:rPr lang="en-US" altLang="zh-CN" sz="2400" b="0">
                <a:solidFill>
                  <a:srgbClr val="FF3300"/>
                </a:solidFill>
                <a:ea typeface="微软雅黑" panose="020B0503020204020204" pitchFamily="34" charset="-122"/>
                <a:sym typeface="+mn-lt"/>
              </a:rPr>
              <a:t>+</a:t>
            </a:r>
            <a:r>
              <a:rPr lang="zh-CN" altLang="en-US" sz="2400" b="0">
                <a:ea typeface="微软雅黑" panose="020B0503020204020204" pitchFamily="34" charset="-122"/>
                <a:sym typeface="+mn-lt"/>
              </a:rPr>
              <a:t>右子树的结点个数再</a:t>
            </a:r>
            <a:r>
              <a:rPr lang="en-US" altLang="zh-CN" sz="2400" b="0">
                <a:solidFill>
                  <a:srgbClr val="FF3300"/>
                </a:solidFill>
                <a:ea typeface="微软雅黑" panose="020B0503020204020204" pitchFamily="34" charset="-122"/>
                <a:sym typeface="+mn-lt"/>
              </a:rPr>
              <a:t>+</a:t>
            </a:r>
            <a:r>
              <a:rPr lang="en-US" altLang="zh-CN" sz="2400" b="0">
                <a:ea typeface="微软雅黑" panose="020B0503020204020204" pitchFamily="34" charset="-122"/>
                <a:sym typeface="+mn-lt"/>
              </a:rPr>
              <a:t>1</a:t>
            </a:r>
            <a:r>
              <a:rPr lang="zh-CN" altLang="en-US" sz="2400" b="0">
                <a:ea typeface="微软雅黑" panose="020B0503020204020204" pitchFamily="34" charset="-122"/>
                <a:sym typeface="+mn-lt"/>
              </a:rPr>
              <a:t>。</a:t>
            </a:r>
          </a:p>
        </p:txBody>
      </p:sp>
      <p:sp>
        <p:nvSpPr>
          <p:cNvPr id="855048" name="Rectangle 8">
            <a:extLst>
              <a:ext uri="{FF2B5EF4-FFF2-40B4-BE49-F238E27FC236}">
                <a16:creationId xmlns:a16="http://schemas.microsoft.com/office/drawing/2014/main" id="{280453F8-9D95-48BF-AD6E-734ABC0A1E63}"/>
              </a:ext>
            </a:extLst>
          </p:cNvPr>
          <p:cNvSpPr>
            <a:spLocks noChangeArrowheads="1"/>
          </p:cNvSpPr>
          <p:nvPr/>
        </p:nvSpPr>
        <p:spPr bwMode="auto">
          <a:xfrm>
            <a:off x="595313" y="3775075"/>
            <a:ext cx="8080375" cy="2244725"/>
          </a:xfrm>
          <a:prstGeom prst="roundRect">
            <a:avLst>
              <a:gd name="adj" fmla="val 7104"/>
            </a:avLst>
          </a:prstGeom>
          <a:solidFill>
            <a:srgbClr val="A5A5E9"/>
          </a:solidFill>
          <a:ln w="38100">
            <a:noFill/>
            <a:miter lim="800000"/>
            <a:headEnd/>
            <a:tailEnd/>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Clr>
                <a:srgbClr val="FF3300"/>
              </a:buClr>
              <a:buFont typeface="Wingdings" panose="05000000000000000000" pitchFamily="2" charset="2"/>
              <a:buNone/>
              <a:defRPr/>
            </a:pPr>
            <a:r>
              <a:rPr lang="zh-CN" altLang="en-US" sz="2400" b="0" dirty="0">
                <a:solidFill>
                  <a:srgbClr val="FF0000"/>
                </a:solidFill>
                <a:latin typeface="+mn-lt"/>
                <a:ea typeface="+mn-ea"/>
                <a:cs typeface="+mn-ea"/>
                <a:sym typeface="+mn-lt"/>
              </a:rPr>
              <a:t>算法</a:t>
            </a:r>
            <a:r>
              <a:rPr lang="en-US" altLang="zh-CN" sz="2400" b="0" dirty="0">
                <a:solidFill>
                  <a:srgbClr val="FF0000"/>
                </a:solidFill>
                <a:latin typeface="+mn-lt"/>
                <a:ea typeface="+mn-ea"/>
                <a:cs typeface="+mn-ea"/>
                <a:sym typeface="+mn-lt"/>
              </a:rPr>
              <a:t>5.6</a:t>
            </a:r>
            <a:r>
              <a:rPr lang="zh-CN" altLang="en-US" sz="2400" b="0" dirty="0">
                <a:latin typeface="+mn-lt"/>
                <a:ea typeface="+mn-ea"/>
                <a:cs typeface="+mn-ea"/>
                <a:sym typeface="+mn-lt"/>
              </a:rPr>
              <a:t>　</a:t>
            </a:r>
          </a:p>
          <a:p>
            <a:pPr>
              <a:spcBef>
                <a:spcPct val="20000"/>
              </a:spcBef>
              <a:buFont typeface="Arial" panose="020B0604020202020204" pitchFamily="34" charset="0"/>
              <a:buNone/>
              <a:defRPr/>
            </a:pPr>
            <a:r>
              <a:rPr lang="en-US" altLang="zh-CN" sz="2400" b="0" dirty="0">
                <a:latin typeface="+mn-lt"/>
                <a:ea typeface="+mn-ea"/>
                <a:cs typeface="+mn-ea"/>
                <a:sym typeface="+mn-lt"/>
              </a:rPr>
              <a:t>int </a:t>
            </a:r>
            <a:r>
              <a:rPr lang="en-US" altLang="zh-CN" sz="2400" b="0" dirty="0" err="1">
                <a:latin typeface="+mn-lt"/>
                <a:ea typeface="+mn-ea"/>
                <a:cs typeface="+mn-ea"/>
                <a:sym typeface="+mn-lt"/>
              </a:rPr>
              <a:t>NodeCount</a:t>
            </a:r>
            <a:r>
              <a:rPr lang="en-US" altLang="zh-CN" sz="2400" b="0" dirty="0">
                <a:latin typeface="+mn-lt"/>
                <a:ea typeface="+mn-ea"/>
                <a:cs typeface="+mn-ea"/>
                <a:sym typeface="+mn-lt"/>
              </a:rPr>
              <a:t>(</a:t>
            </a:r>
            <a:r>
              <a:rPr lang="en-US" altLang="zh-CN" sz="2400" b="0" dirty="0" err="1">
                <a:latin typeface="+mn-lt"/>
                <a:ea typeface="+mn-ea"/>
                <a:cs typeface="+mn-ea"/>
                <a:sym typeface="+mn-lt"/>
              </a:rPr>
              <a:t>BiTree</a:t>
            </a:r>
            <a:r>
              <a:rPr lang="en-US" altLang="zh-CN" sz="2400" b="0" dirty="0">
                <a:latin typeface="+mn-lt"/>
                <a:ea typeface="+mn-ea"/>
                <a:cs typeface="+mn-ea"/>
                <a:sym typeface="+mn-lt"/>
              </a:rPr>
              <a:t> T){</a:t>
            </a:r>
          </a:p>
          <a:p>
            <a:pPr>
              <a:spcBef>
                <a:spcPct val="20000"/>
              </a:spcBef>
              <a:buFont typeface="Arial" panose="020B0604020202020204" pitchFamily="34" charset="0"/>
              <a:buNone/>
              <a:defRPr/>
            </a:pPr>
            <a:r>
              <a:rPr lang="en-US" altLang="zh-CN" sz="2400" b="0" dirty="0">
                <a:latin typeface="+mn-lt"/>
                <a:ea typeface="+mn-ea"/>
                <a:cs typeface="+mn-ea"/>
                <a:sym typeface="+mn-lt"/>
              </a:rPr>
              <a:t>  if(T == NULL ) return 0;  			    else return </a:t>
            </a:r>
            <a:r>
              <a:rPr lang="en-US" altLang="zh-CN" sz="2400" b="0" dirty="0" err="1">
                <a:latin typeface="+mn-lt"/>
                <a:ea typeface="+mn-ea"/>
                <a:cs typeface="+mn-ea"/>
                <a:sym typeface="+mn-lt"/>
              </a:rPr>
              <a:t>NodeCount</a:t>
            </a:r>
            <a:r>
              <a:rPr lang="en-US" altLang="zh-CN" sz="2400" b="0" dirty="0">
                <a:latin typeface="+mn-lt"/>
                <a:ea typeface="+mn-ea"/>
                <a:cs typeface="+mn-ea"/>
                <a:sym typeface="+mn-lt"/>
              </a:rPr>
              <a:t>(T-&gt;</a:t>
            </a:r>
            <a:r>
              <a:rPr lang="en-US" altLang="zh-CN" sz="2400" b="0" dirty="0" err="1">
                <a:latin typeface="+mn-lt"/>
                <a:ea typeface="+mn-ea"/>
                <a:cs typeface="+mn-ea"/>
                <a:sym typeface="+mn-lt"/>
              </a:rPr>
              <a:t>lchild</a:t>
            </a:r>
            <a:r>
              <a:rPr lang="en-US" altLang="zh-CN" sz="2400" b="0" dirty="0">
                <a:latin typeface="+mn-lt"/>
                <a:ea typeface="+mn-ea"/>
                <a:cs typeface="+mn-ea"/>
                <a:sym typeface="+mn-lt"/>
              </a:rPr>
              <a:t>)+</a:t>
            </a:r>
            <a:r>
              <a:rPr lang="en-US" altLang="zh-CN" sz="2400" b="0" dirty="0" err="1">
                <a:latin typeface="+mn-lt"/>
                <a:ea typeface="+mn-ea"/>
                <a:cs typeface="+mn-ea"/>
                <a:sym typeface="+mn-lt"/>
              </a:rPr>
              <a:t>NodeCount</a:t>
            </a:r>
            <a:r>
              <a:rPr lang="en-US" altLang="zh-CN" sz="2400" b="0" dirty="0">
                <a:latin typeface="+mn-lt"/>
                <a:ea typeface="+mn-ea"/>
                <a:cs typeface="+mn-ea"/>
                <a:sym typeface="+mn-lt"/>
              </a:rPr>
              <a:t>(T-&gt;</a:t>
            </a:r>
            <a:r>
              <a:rPr lang="en-US" altLang="zh-CN" sz="2400" b="0" dirty="0" err="1">
                <a:latin typeface="+mn-lt"/>
                <a:ea typeface="+mn-ea"/>
                <a:cs typeface="+mn-ea"/>
                <a:sym typeface="+mn-lt"/>
              </a:rPr>
              <a:t>rchild</a:t>
            </a:r>
            <a:r>
              <a:rPr lang="en-US" altLang="zh-CN" sz="2400" b="0" dirty="0">
                <a:latin typeface="+mn-lt"/>
                <a:ea typeface="+mn-ea"/>
                <a:cs typeface="+mn-ea"/>
                <a:sym typeface="+mn-lt"/>
              </a:rPr>
              <a:t>)+1;</a:t>
            </a:r>
          </a:p>
          <a:p>
            <a:pPr>
              <a:spcBef>
                <a:spcPct val="20000"/>
              </a:spcBef>
              <a:buFont typeface="Arial" panose="020B0604020202020204" pitchFamily="34" charset="0"/>
              <a:buNone/>
              <a:defRPr/>
            </a:pPr>
            <a:r>
              <a:rPr lang="en-US" altLang="zh-CN" sz="2400" b="0" dirty="0">
                <a:latin typeface="+mn-lt"/>
                <a:ea typeface="+mn-ea"/>
                <a:cs typeface="+mn-ea"/>
                <a:sym typeface="+mn-lt"/>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5048">
                                            <p:bg/>
                                          </p:spTgt>
                                        </p:tgtEl>
                                        <p:attrNameLst>
                                          <p:attrName>style.visibility</p:attrName>
                                        </p:attrNameLst>
                                      </p:cBhvr>
                                      <p:to>
                                        <p:strVal val="visible"/>
                                      </p:to>
                                    </p:set>
                                    <p:animEffect transition="in" filter="fade">
                                      <p:cBhvr>
                                        <p:cTn id="7" dur="2000"/>
                                        <p:tgtEl>
                                          <p:spTgt spid="85504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55048">
                                            <p:txEl>
                                              <p:pRg st="0" end="0"/>
                                            </p:txEl>
                                          </p:spTgt>
                                        </p:tgtEl>
                                        <p:attrNameLst>
                                          <p:attrName>style.visibility</p:attrName>
                                        </p:attrNameLst>
                                      </p:cBhvr>
                                      <p:to>
                                        <p:strVal val="visible"/>
                                      </p:to>
                                    </p:set>
                                    <p:animEffect transition="in" filter="fade">
                                      <p:cBhvr>
                                        <p:cTn id="10" dur="2000"/>
                                        <p:tgtEl>
                                          <p:spTgt spid="85504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55048">
                                            <p:txEl>
                                              <p:pRg st="1" end="1"/>
                                            </p:txEl>
                                          </p:spTgt>
                                        </p:tgtEl>
                                        <p:attrNameLst>
                                          <p:attrName>style.visibility</p:attrName>
                                        </p:attrNameLst>
                                      </p:cBhvr>
                                      <p:to>
                                        <p:strVal val="visible"/>
                                      </p:to>
                                    </p:set>
                                    <p:animEffect transition="in" filter="fade">
                                      <p:cBhvr>
                                        <p:cTn id="13" dur="2000"/>
                                        <p:tgtEl>
                                          <p:spTgt spid="85504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55048">
                                            <p:txEl>
                                              <p:pRg st="2" end="2"/>
                                            </p:txEl>
                                          </p:spTgt>
                                        </p:tgtEl>
                                        <p:attrNameLst>
                                          <p:attrName>style.visibility</p:attrName>
                                        </p:attrNameLst>
                                      </p:cBhvr>
                                      <p:to>
                                        <p:strVal val="visible"/>
                                      </p:to>
                                    </p:set>
                                    <p:animEffect transition="in" filter="fade">
                                      <p:cBhvr>
                                        <p:cTn id="16" dur="2000"/>
                                        <p:tgtEl>
                                          <p:spTgt spid="85504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55048">
                                            <p:txEl>
                                              <p:pRg st="3" end="3"/>
                                            </p:txEl>
                                          </p:spTgt>
                                        </p:tgtEl>
                                        <p:attrNameLst>
                                          <p:attrName>style.visibility</p:attrName>
                                        </p:attrNameLst>
                                      </p:cBhvr>
                                      <p:to>
                                        <p:strVal val="visible"/>
                                      </p:to>
                                    </p:set>
                                    <p:animEffect transition="in" filter="fade">
                                      <p:cBhvr>
                                        <p:cTn id="19" dur="2000"/>
                                        <p:tgtEl>
                                          <p:spTgt spid="8550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48" grpId="0" build="allAtOnce"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a:extLst>
              <a:ext uri="{FF2B5EF4-FFF2-40B4-BE49-F238E27FC236}">
                <a16:creationId xmlns:a16="http://schemas.microsoft.com/office/drawing/2014/main" id="{E303467C-76EB-4BB9-B6C5-6ACC40D6D9F3}"/>
              </a:ext>
            </a:extLst>
          </p:cNvPr>
          <p:cNvSpPr>
            <a:spLocks noChangeArrowheads="1"/>
          </p:cNvSpPr>
          <p:nvPr/>
        </p:nvSpPr>
        <p:spPr bwMode="auto">
          <a:xfrm>
            <a:off x="468313" y="1000125"/>
            <a:ext cx="59753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Clr>
                <a:srgbClr val="FF3300"/>
              </a:buClr>
            </a:pPr>
            <a:r>
              <a:rPr lang="zh-CN" altLang="en-US" b="0">
                <a:ea typeface="微软雅黑" panose="020B0503020204020204" pitchFamily="34" charset="-122"/>
                <a:sym typeface="+mn-lt"/>
              </a:rPr>
              <a:t>计算二叉树叶子结点总数</a:t>
            </a:r>
          </a:p>
        </p:txBody>
      </p:sp>
      <p:sp>
        <p:nvSpPr>
          <p:cNvPr id="65539" name="Rectangle 5">
            <a:extLst>
              <a:ext uri="{FF2B5EF4-FFF2-40B4-BE49-F238E27FC236}">
                <a16:creationId xmlns:a16="http://schemas.microsoft.com/office/drawing/2014/main" id="{ED557648-A3BF-4CE6-8A4B-67C7472E052A}"/>
              </a:ext>
            </a:extLst>
          </p:cNvPr>
          <p:cNvSpPr>
            <a:spLocks noChangeArrowheads="1"/>
          </p:cNvSpPr>
          <p:nvPr/>
        </p:nvSpPr>
        <p:spPr bwMode="auto">
          <a:xfrm>
            <a:off x="827088" y="223838"/>
            <a:ext cx="66452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二叉树遍历算法的应用</a:t>
            </a:r>
          </a:p>
        </p:txBody>
      </p:sp>
      <p:sp>
        <p:nvSpPr>
          <p:cNvPr id="65540" name="Rectangle 6">
            <a:extLst>
              <a:ext uri="{FF2B5EF4-FFF2-40B4-BE49-F238E27FC236}">
                <a16:creationId xmlns:a16="http://schemas.microsoft.com/office/drawing/2014/main" id="{C631148E-817A-4D3A-9254-6BAB7690E8EF}"/>
              </a:ext>
            </a:extLst>
          </p:cNvPr>
          <p:cNvSpPr>
            <a:spLocks noChangeArrowheads="1"/>
          </p:cNvSpPr>
          <p:nvPr/>
        </p:nvSpPr>
        <p:spPr bwMode="auto">
          <a:xfrm>
            <a:off x="468313" y="1755775"/>
            <a:ext cx="8080375" cy="2084388"/>
          </a:xfrm>
          <a:prstGeom prst="roundRect">
            <a:avLst>
              <a:gd name="adj" fmla="val 8007"/>
            </a:avLst>
          </a:prstGeom>
          <a:solidFill>
            <a:srgbClr val="EBEBEB"/>
          </a:solidFill>
          <a:ln w="38100">
            <a:solidFill>
              <a:srgbClr val="E2D9EB"/>
            </a:solidFill>
            <a:miter lim="800000"/>
            <a:headEnd/>
            <a:tailEnd/>
          </a:ln>
        </p:spPr>
        <p:txBody>
          <a:bodyPr anchor="ct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Clr>
                <a:srgbClr val="FF3300"/>
              </a:buClr>
              <a:buFont typeface="Wingdings" pitchFamily="2" charset="2"/>
              <a:buChar char="Ø"/>
            </a:pPr>
            <a:r>
              <a:rPr lang="zh-CN" altLang="en-US" b="0">
                <a:ea typeface="微软雅黑" panose="020B0503020204020204" pitchFamily="34" charset="-122"/>
                <a:sym typeface="+mn-lt"/>
              </a:rPr>
              <a:t>如果是空树，则叶子结点个数为</a:t>
            </a:r>
            <a:r>
              <a:rPr lang="en-US" altLang="zh-CN" b="0">
                <a:ea typeface="微软雅黑" panose="020B0503020204020204" pitchFamily="34" charset="-122"/>
                <a:sym typeface="+mn-lt"/>
              </a:rPr>
              <a:t>0</a:t>
            </a:r>
            <a:r>
              <a:rPr lang="zh-CN" altLang="en-US" b="0">
                <a:ea typeface="微软雅黑" panose="020B0503020204020204" pitchFamily="34" charset="-122"/>
                <a:sym typeface="+mn-lt"/>
              </a:rPr>
              <a:t>；</a:t>
            </a:r>
          </a:p>
          <a:p>
            <a:pPr>
              <a:spcBef>
                <a:spcPct val="20000"/>
              </a:spcBef>
              <a:buClr>
                <a:srgbClr val="FF3300"/>
              </a:buClr>
              <a:buFont typeface="Wingdings" pitchFamily="2" charset="2"/>
              <a:buChar char="Ø"/>
            </a:pPr>
            <a:r>
              <a:rPr lang="zh-CN" altLang="en-US" b="0">
                <a:ea typeface="微软雅黑" panose="020B0503020204020204" pitchFamily="34" charset="-122"/>
                <a:sym typeface="+mn-lt"/>
              </a:rPr>
              <a:t>否则，为左子树的叶子结点个数</a:t>
            </a:r>
            <a:r>
              <a:rPr lang="en-US" altLang="zh-CN" b="0">
                <a:solidFill>
                  <a:srgbClr val="FF3300"/>
                </a:solidFill>
                <a:ea typeface="微软雅黑" panose="020B0503020204020204" pitchFamily="34" charset="-122"/>
                <a:sym typeface="+mn-lt"/>
              </a:rPr>
              <a:t>+</a:t>
            </a:r>
            <a:r>
              <a:rPr lang="zh-CN" altLang="en-US" b="0">
                <a:ea typeface="微软雅黑" panose="020B0503020204020204" pitchFamily="34" charset="-122"/>
                <a:sym typeface="+mn-lt"/>
              </a:rPr>
              <a:t>右子树的叶子结点个数。</a:t>
            </a:r>
          </a:p>
          <a:p>
            <a:pPr>
              <a:spcBef>
                <a:spcPct val="20000"/>
              </a:spcBef>
              <a:buClr>
                <a:srgbClr val="FF3300"/>
              </a:buClr>
              <a:buFont typeface="Wingdings" pitchFamily="2" charset="2"/>
              <a:buChar char="Ø"/>
            </a:pPr>
            <a:r>
              <a:rPr lang="zh-CN" altLang="en-US" b="0">
                <a:solidFill>
                  <a:srgbClr val="FF3300"/>
                </a:solidFill>
                <a:ea typeface="微软雅黑" panose="020B0503020204020204" pitchFamily="34" charset="-122"/>
                <a:sym typeface="+mn-lt"/>
              </a:rPr>
              <a:t>？？？</a:t>
            </a:r>
          </a:p>
        </p:txBody>
      </p:sp>
      <p:sp>
        <p:nvSpPr>
          <p:cNvPr id="7" name="Rectangle 8">
            <a:extLst>
              <a:ext uri="{FF2B5EF4-FFF2-40B4-BE49-F238E27FC236}">
                <a16:creationId xmlns:a16="http://schemas.microsoft.com/office/drawing/2014/main" id="{F75A9BA2-3460-4074-A756-4D3BBC793021}"/>
              </a:ext>
            </a:extLst>
          </p:cNvPr>
          <p:cNvSpPr>
            <a:spLocks noChangeArrowheads="1"/>
          </p:cNvSpPr>
          <p:nvPr/>
        </p:nvSpPr>
        <p:spPr bwMode="auto">
          <a:xfrm>
            <a:off x="468313" y="4032250"/>
            <a:ext cx="8080375" cy="2690813"/>
          </a:xfrm>
          <a:prstGeom prst="roundRect">
            <a:avLst>
              <a:gd name="adj" fmla="val 6136"/>
            </a:avLst>
          </a:prstGeom>
          <a:solidFill>
            <a:srgbClr val="A78DC2"/>
          </a:solidFill>
          <a:ln w="38100">
            <a:noFill/>
            <a:miter lim="800000"/>
            <a:headEnd/>
            <a:tailEnd/>
          </a:ln>
        </p:spPr>
        <p:txBody>
          <a:bodyPr anchor="ct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int LeadCount(BiTree T){</a:t>
            </a:r>
          </a:p>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 	if(T==NULL) 	//</a:t>
            </a:r>
            <a:r>
              <a:rPr lang="zh-CN" altLang="en-US" sz="2000" b="0">
                <a:solidFill>
                  <a:schemeClr val="bg1"/>
                </a:solidFill>
                <a:ea typeface="微软雅黑" panose="020B0503020204020204" pitchFamily="34" charset="-122"/>
                <a:sym typeface="+mn-lt"/>
              </a:rPr>
              <a:t>如果是空树返回</a:t>
            </a:r>
            <a:r>
              <a:rPr lang="en-US" altLang="zh-CN" sz="2000" b="0">
                <a:solidFill>
                  <a:schemeClr val="bg1"/>
                </a:solidFill>
                <a:ea typeface="微软雅黑" panose="020B0503020204020204" pitchFamily="34" charset="-122"/>
                <a:sym typeface="+mn-lt"/>
              </a:rPr>
              <a:t>0</a:t>
            </a:r>
          </a:p>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		return 0;</a:t>
            </a:r>
          </a:p>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	if (T-&gt;lchild == NULL &amp;&amp; T-&gt;rchild == NULL)</a:t>
            </a:r>
          </a:p>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		return 1; //</a:t>
            </a:r>
            <a:r>
              <a:rPr lang="zh-CN" altLang="en-US" sz="2000" b="0">
                <a:solidFill>
                  <a:schemeClr val="bg1"/>
                </a:solidFill>
                <a:ea typeface="微软雅黑" panose="020B0503020204020204" pitchFamily="34" charset="-122"/>
                <a:sym typeface="+mn-lt"/>
              </a:rPr>
              <a:t>如果是叶子结点返回</a:t>
            </a:r>
            <a:r>
              <a:rPr lang="en-US" altLang="zh-CN" sz="2000" b="0">
                <a:solidFill>
                  <a:schemeClr val="bg1"/>
                </a:solidFill>
                <a:ea typeface="微软雅黑" panose="020B0503020204020204" pitchFamily="34" charset="-122"/>
                <a:sym typeface="+mn-lt"/>
              </a:rPr>
              <a:t>1</a:t>
            </a:r>
          </a:p>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	else return LeafCount(T-&gt;lchild) + LeafCount(T-&gt;rchild);</a:t>
            </a:r>
          </a:p>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2000"/>
                                        <p:tgtEl>
                                          <p:spTgt spid="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2000"/>
                                        <p:tgtEl>
                                          <p:spTgt spid="7">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2000"/>
                                        <p:tgtEl>
                                          <p:spTgt spid="7">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2000"/>
                                        <p:tgtEl>
                                          <p:spTgt spid="7">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fade">
                                      <p:cBhvr>
                                        <p:cTn id="25" dur="2000"/>
                                        <p:tgtEl>
                                          <p:spTgt spid="7">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2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a:extLst>
              <a:ext uri="{FF2B5EF4-FFF2-40B4-BE49-F238E27FC236}">
                <a16:creationId xmlns:a16="http://schemas.microsoft.com/office/drawing/2014/main" id="{F9E1D2F1-394E-45E8-9C48-D4BCAFDA0513}"/>
              </a:ext>
            </a:extLst>
          </p:cNvPr>
          <p:cNvSpPr>
            <a:spLocks noChangeArrowheads="1"/>
          </p:cNvSpPr>
          <p:nvPr/>
        </p:nvSpPr>
        <p:spPr bwMode="auto">
          <a:xfrm>
            <a:off x="611188" y="1376363"/>
            <a:ext cx="489585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buClr>
                <a:srgbClr val="FF3300"/>
              </a:buClr>
            </a:pPr>
            <a:r>
              <a:rPr lang="zh-CN" altLang="en-US" sz="3200" b="0">
                <a:ea typeface="微软雅黑" panose="020B0503020204020204" pitchFamily="34" charset="-122"/>
                <a:sym typeface="+mn-lt"/>
              </a:rPr>
              <a:t>计算二叉树深度</a:t>
            </a:r>
          </a:p>
        </p:txBody>
      </p:sp>
      <p:sp>
        <p:nvSpPr>
          <p:cNvPr id="66563" name="Rectangle 5">
            <a:extLst>
              <a:ext uri="{FF2B5EF4-FFF2-40B4-BE49-F238E27FC236}">
                <a16:creationId xmlns:a16="http://schemas.microsoft.com/office/drawing/2014/main" id="{7250AB71-E113-4C16-99DB-047B685499EF}"/>
              </a:ext>
            </a:extLst>
          </p:cNvPr>
          <p:cNvSpPr>
            <a:spLocks noChangeArrowheads="1"/>
          </p:cNvSpPr>
          <p:nvPr/>
        </p:nvSpPr>
        <p:spPr bwMode="auto">
          <a:xfrm>
            <a:off x="887413" y="214313"/>
            <a:ext cx="66452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二叉树遍历算法的应用</a:t>
            </a:r>
          </a:p>
        </p:txBody>
      </p:sp>
      <p:sp>
        <p:nvSpPr>
          <p:cNvPr id="66564" name="Rectangle 6">
            <a:extLst>
              <a:ext uri="{FF2B5EF4-FFF2-40B4-BE49-F238E27FC236}">
                <a16:creationId xmlns:a16="http://schemas.microsoft.com/office/drawing/2014/main" id="{F450D792-E8CB-4C5A-B67E-59C7D1D6606E}"/>
              </a:ext>
            </a:extLst>
          </p:cNvPr>
          <p:cNvSpPr>
            <a:spLocks noChangeArrowheads="1"/>
          </p:cNvSpPr>
          <p:nvPr/>
        </p:nvSpPr>
        <p:spPr bwMode="auto">
          <a:xfrm>
            <a:off x="430213" y="2460625"/>
            <a:ext cx="4268787" cy="3949700"/>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buClr>
                <a:srgbClr val="FF3300"/>
              </a:buClr>
              <a:buFont typeface="Wingdings" pitchFamily="2" charset="2"/>
              <a:buChar char="Ø"/>
            </a:pPr>
            <a:r>
              <a:rPr lang="zh-CN" altLang="en-US" b="0">
                <a:ea typeface="微软雅黑" panose="020B0503020204020204" pitchFamily="34" charset="-122"/>
                <a:sym typeface="+mn-lt"/>
              </a:rPr>
              <a:t>如果是空树，则深度为</a:t>
            </a:r>
            <a:r>
              <a:rPr lang="en-US" altLang="zh-CN" b="0">
                <a:ea typeface="微软雅黑" panose="020B0503020204020204" pitchFamily="34" charset="-122"/>
                <a:sym typeface="+mn-lt"/>
              </a:rPr>
              <a:t>0</a:t>
            </a:r>
            <a:r>
              <a:rPr lang="zh-CN" altLang="en-US" b="0">
                <a:ea typeface="微软雅黑" panose="020B0503020204020204" pitchFamily="34" charset="-122"/>
                <a:sym typeface="+mn-lt"/>
              </a:rPr>
              <a:t>；</a:t>
            </a:r>
          </a:p>
          <a:p>
            <a:pPr>
              <a:lnSpc>
                <a:spcPct val="125000"/>
              </a:lnSpc>
              <a:spcBef>
                <a:spcPct val="20000"/>
              </a:spcBef>
              <a:buClr>
                <a:srgbClr val="FF3300"/>
              </a:buClr>
              <a:buFont typeface="Wingdings" pitchFamily="2" charset="2"/>
              <a:buChar char="Ø"/>
            </a:pPr>
            <a:r>
              <a:rPr lang="zh-CN" altLang="en-US" b="0">
                <a:ea typeface="微软雅黑" panose="020B0503020204020204" pitchFamily="34" charset="-122"/>
                <a:sym typeface="+mn-lt"/>
              </a:rPr>
              <a:t>否则，递归计算左子树的深度记为</a:t>
            </a:r>
            <a:r>
              <a:rPr lang="en-US" altLang="zh-CN" b="0" i="1">
                <a:ea typeface="微软雅黑" panose="020B0503020204020204" pitchFamily="34" charset="-122"/>
                <a:sym typeface="+mn-lt"/>
              </a:rPr>
              <a:t>m</a:t>
            </a:r>
            <a:r>
              <a:rPr lang="zh-CN" altLang="en-US" b="0">
                <a:ea typeface="微软雅黑" panose="020B0503020204020204" pitchFamily="34" charset="-122"/>
                <a:sym typeface="+mn-lt"/>
              </a:rPr>
              <a:t>，递归计算右子树的深度记为</a:t>
            </a:r>
            <a:r>
              <a:rPr lang="en-US" altLang="zh-CN" b="0" i="1">
                <a:ea typeface="微软雅黑" panose="020B0503020204020204" pitchFamily="34" charset="-122"/>
                <a:sym typeface="+mn-lt"/>
              </a:rPr>
              <a:t>n</a:t>
            </a:r>
            <a:r>
              <a:rPr lang="zh-CN" altLang="en-US" b="0">
                <a:ea typeface="微软雅黑" panose="020B0503020204020204" pitchFamily="34" charset="-122"/>
                <a:sym typeface="+mn-lt"/>
              </a:rPr>
              <a:t>，二叉树的深度则为</a:t>
            </a:r>
            <a:r>
              <a:rPr lang="en-US" altLang="zh-CN" b="0" i="1">
                <a:ea typeface="微软雅黑" panose="020B0503020204020204" pitchFamily="34" charset="-122"/>
                <a:sym typeface="+mn-lt"/>
              </a:rPr>
              <a:t>m</a:t>
            </a:r>
            <a:r>
              <a:rPr lang="zh-CN" altLang="en-US" b="0">
                <a:ea typeface="微软雅黑" panose="020B0503020204020204" pitchFamily="34" charset="-122"/>
                <a:sym typeface="+mn-lt"/>
              </a:rPr>
              <a:t>与</a:t>
            </a:r>
            <a:r>
              <a:rPr lang="en-US" altLang="zh-CN" b="0" i="1">
                <a:ea typeface="微软雅黑" panose="020B0503020204020204" pitchFamily="34" charset="-122"/>
                <a:sym typeface="+mn-lt"/>
              </a:rPr>
              <a:t>n</a:t>
            </a:r>
            <a:r>
              <a:rPr lang="zh-CN" altLang="en-US" b="0">
                <a:ea typeface="微软雅黑" panose="020B0503020204020204" pitchFamily="34" charset="-122"/>
                <a:sym typeface="+mn-lt"/>
              </a:rPr>
              <a:t>的较大者加</a:t>
            </a:r>
            <a:r>
              <a:rPr lang="en-US" altLang="zh-CN" b="0">
                <a:ea typeface="微软雅黑" panose="020B0503020204020204" pitchFamily="34" charset="-122"/>
                <a:sym typeface="+mn-lt"/>
              </a:rPr>
              <a:t>1</a:t>
            </a:r>
            <a:r>
              <a:rPr lang="zh-CN" altLang="en-US" b="0">
                <a:ea typeface="微软雅黑" panose="020B0503020204020204" pitchFamily="34" charset="-122"/>
                <a:sym typeface="+mn-lt"/>
              </a:rPr>
              <a:t>。 </a:t>
            </a:r>
          </a:p>
        </p:txBody>
      </p:sp>
      <p:grpSp>
        <p:nvGrpSpPr>
          <p:cNvPr id="69637" name="组合 1">
            <a:extLst>
              <a:ext uri="{FF2B5EF4-FFF2-40B4-BE49-F238E27FC236}">
                <a16:creationId xmlns:a16="http://schemas.microsoft.com/office/drawing/2014/main" id="{510399B0-716E-E940-AF7F-B1BA4930DB49}"/>
              </a:ext>
            </a:extLst>
          </p:cNvPr>
          <p:cNvGrpSpPr>
            <a:grpSpLocks/>
          </p:cNvGrpSpPr>
          <p:nvPr/>
        </p:nvGrpSpPr>
        <p:grpSpPr bwMode="auto">
          <a:xfrm>
            <a:off x="4787900" y="2565400"/>
            <a:ext cx="3890963" cy="3675063"/>
            <a:chOff x="4267041" y="2193925"/>
            <a:chExt cx="4572793" cy="4318001"/>
          </a:xfrm>
        </p:grpSpPr>
        <p:sp>
          <p:nvSpPr>
            <p:cNvPr id="7" name="Freeform 5">
              <a:extLst>
                <a:ext uri="{FF2B5EF4-FFF2-40B4-BE49-F238E27FC236}">
                  <a16:creationId xmlns:a16="http://schemas.microsoft.com/office/drawing/2014/main" id="{EE219026-805A-489B-B9E5-AE07D2A79B2B}"/>
                </a:ext>
              </a:extLst>
            </p:cNvPr>
            <p:cNvSpPr>
              <a:spLocks/>
            </p:cNvSpPr>
            <p:nvPr/>
          </p:nvSpPr>
          <p:spPr bwMode="auto">
            <a:xfrm>
              <a:off x="4267041" y="2193925"/>
              <a:ext cx="2087701" cy="4318001"/>
            </a:xfrm>
            <a:custGeom>
              <a:avLst/>
              <a:gdLst>
                <a:gd name="T0" fmla="*/ 113 w 131"/>
                <a:gd name="T1" fmla="*/ 246 h 270"/>
                <a:gd name="T2" fmla="*/ 105 w 131"/>
                <a:gd name="T3" fmla="*/ 246 h 270"/>
                <a:gd name="T4" fmla="*/ 105 w 131"/>
                <a:gd name="T5" fmla="*/ 246 h 270"/>
                <a:gd name="T6" fmla="*/ 105 w 131"/>
                <a:gd name="T7" fmla="*/ 17 h 270"/>
                <a:gd name="T8" fmla="*/ 87 w 131"/>
                <a:gd name="T9" fmla="*/ 0 h 270"/>
                <a:gd name="T10" fmla="*/ 43 w 131"/>
                <a:gd name="T11" fmla="*/ 0 h 270"/>
                <a:gd name="T12" fmla="*/ 26 w 131"/>
                <a:gd name="T13" fmla="*/ 17 h 270"/>
                <a:gd name="T14" fmla="*/ 26 w 131"/>
                <a:gd name="T15" fmla="*/ 246 h 270"/>
                <a:gd name="T16" fmla="*/ 26 w 131"/>
                <a:gd name="T17" fmla="*/ 246 h 270"/>
                <a:gd name="T18" fmla="*/ 17 w 131"/>
                <a:gd name="T19" fmla="*/ 246 h 270"/>
                <a:gd name="T20" fmla="*/ 0 w 131"/>
                <a:gd name="T21" fmla="*/ 264 h 270"/>
                <a:gd name="T22" fmla="*/ 0 w 131"/>
                <a:gd name="T23" fmla="*/ 270 h 270"/>
                <a:gd name="T24" fmla="*/ 131 w 131"/>
                <a:gd name="T25" fmla="*/ 270 h 270"/>
                <a:gd name="T26" fmla="*/ 131 w 131"/>
                <a:gd name="T27" fmla="*/ 264 h 270"/>
                <a:gd name="T28" fmla="*/ 113 w 131"/>
                <a:gd name="T29" fmla="*/ 24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270">
                  <a:moveTo>
                    <a:pt x="113" y="246"/>
                  </a:moveTo>
                  <a:cubicBezTo>
                    <a:pt x="105" y="246"/>
                    <a:pt x="105" y="246"/>
                    <a:pt x="105" y="246"/>
                  </a:cubicBezTo>
                  <a:cubicBezTo>
                    <a:pt x="105" y="246"/>
                    <a:pt x="105" y="246"/>
                    <a:pt x="105" y="246"/>
                  </a:cubicBezTo>
                  <a:cubicBezTo>
                    <a:pt x="105" y="17"/>
                    <a:pt x="105" y="17"/>
                    <a:pt x="105" y="17"/>
                  </a:cubicBezTo>
                  <a:cubicBezTo>
                    <a:pt x="105" y="8"/>
                    <a:pt x="97" y="0"/>
                    <a:pt x="87" y="0"/>
                  </a:cubicBezTo>
                  <a:cubicBezTo>
                    <a:pt x="43" y="0"/>
                    <a:pt x="43" y="0"/>
                    <a:pt x="43" y="0"/>
                  </a:cubicBezTo>
                  <a:cubicBezTo>
                    <a:pt x="34" y="0"/>
                    <a:pt x="26" y="8"/>
                    <a:pt x="26" y="17"/>
                  </a:cubicBezTo>
                  <a:cubicBezTo>
                    <a:pt x="26" y="246"/>
                    <a:pt x="26" y="246"/>
                    <a:pt x="26" y="246"/>
                  </a:cubicBezTo>
                  <a:cubicBezTo>
                    <a:pt x="26" y="246"/>
                    <a:pt x="26" y="246"/>
                    <a:pt x="26" y="246"/>
                  </a:cubicBezTo>
                  <a:cubicBezTo>
                    <a:pt x="17" y="246"/>
                    <a:pt x="17" y="246"/>
                    <a:pt x="17" y="246"/>
                  </a:cubicBezTo>
                  <a:cubicBezTo>
                    <a:pt x="8" y="246"/>
                    <a:pt x="0" y="254"/>
                    <a:pt x="0" y="264"/>
                  </a:cubicBezTo>
                  <a:cubicBezTo>
                    <a:pt x="0" y="270"/>
                    <a:pt x="0" y="270"/>
                    <a:pt x="0" y="270"/>
                  </a:cubicBezTo>
                  <a:cubicBezTo>
                    <a:pt x="131" y="270"/>
                    <a:pt x="131" y="270"/>
                    <a:pt x="131" y="270"/>
                  </a:cubicBezTo>
                  <a:cubicBezTo>
                    <a:pt x="131" y="264"/>
                    <a:pt x="131" y="264"/>
                    <a:pt x="131" y="264"/>
                  </a:cubicBezTo>
                  <a:cubicBezTo>
                    <a:pt x="131" y="254"/>
                    <a:pt x="123" y="246"/>
                    <a:pt x="113" y="246"/>
                  </a:cubicBezTo>
                  <a:close/>
                </a:path>
              </a:pathLst>
            </a:custGeom>
            <a:solidFill>
              <a:srgbClr val="0070C0"/>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 name="Freeform 7">
              <a:extLst>
                <a:ext uri="{FF2B5EF4-FFF2-40B4-BE49-F238E27FC236}">
                  <a16:creationId xmlns:a16="http://schemas.microsoft.com/office/drawing/2014/main" id="{40D4ED72-6FB7-469B-96B9-5E0F225D7A08}"/>
                </a:ext>
              </a:extLst>
            </p:cNvPr>
            <p:cNvSpPr>
              <a:spLocks/>
            </p:cNvSpPr>
            <p:nvPr/>
          </p:nvSpPr>
          <p:spPr bwMode="auto">
            <a:xfrm>
              <a:off x="5446154" y="2466248"/>
              <a:ext cx="14925" cy="14922"/>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1" y="1"/>
                    <a:pt x="1" y="1"/>
                    <a:pt x="1" y="1"/>
                  </a:cubicBezTo>
                  <a:cubicBezTo>
                    <a:pt x="1"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 name="Freeform 9">
              <a:extLst>
                <a:ext uri="{FF2B5EF4-FFF2-40B4-BE49-F238E27FC236}">
                  <a16:creationId xmlns:a16="http://schemas.microsoft.com/office/drawing/2014/main" id="{A979B9CE-1F9A-425B-9629-8DA968969933}"/>
                </a:ext>
              </a:extLst>
            </p:cNvPr>
            <p:cNvSpPr>
              <a:spLocks/>
            </p:cNvSpPr>
            <p:nvPr/>
          </p:nvSpPr>
          <p:spPr bwMode="auto">
            <a:xfrm>
              <a:off x="6752133" y="3040738"/>
              <a:ext cx="2087701" cy="3471188"/>
            </a:xfrm>
            <a:custGeom>
              <a:avLst/>
              <a:gdLst>
                <a:gd name="T0" fmla="*/ 113 w 131"/>
                <a:gd name="T1" fmla="*/ 193 h 217"/>
                <a:gd name="T2" fmla="*/ 105 w 131"/>
                <a:gd name="T3" fmla="*/ 193 h 217"/>
                <a:gd name="T4" fmla="*/ 105 w 131"/>
                <a:gd name="T5" fmla="*/ 17 h 217"/>
                <a:gd name="T6" fmla="*/ 88 w 131"/>
                <a:gd name="T7" fmla="*/ 0 h 217"/>
                <a:gd name="T8" fmla="*/ 44 w 131"/>
                <a:gd name="T9" fmla="*/ 0 h 217"/>
                <a:gd name="T10" fmla="*/ 26 w 131"/>
                <a:gd name="T11" fmla="*/ 17 h 217"/>
                <a:gd name="T12" fmla="*/ 26 w 131"/>
                <a:gd name="T13" fmla="*/ 193 h 217"/>
                <a:gd name="T14" fmla="*/ 17 w 131"/>
                <a:gd name="T15" fmla="*/ 193 h 217"/>
                <a:gd name="T16" fmla="*/ 0 w 131"/>
                <a:gd name="T17" fmla="*/ 211 h 217"/>
                <a:gd name="T18" fmla="*/ 0 w 131"/>
                <a:gd name="T19" fmla="*/ 217 h 217"/>
                <a:gd name="T20" fmla="*/ 131 w 131"/>
                <a:gd name="T21" fmla="*/ 217 h 217"/>
                <a:gd name="T22" fmla="*/ 131 w 131"/>
                <a:gd name="T23" fmla="*/ 211 h 217"/>
                <a:gd name="T24" fmla="*/ 113 w 131"/>
                <a:gd name="T25" fmla="*/ 19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217">
                  <a:moveTo>
                    <a:pt x="113" y="193"/>
                  </a:moveTo>
                  <a:cubicBezTo>
                    <a:pt x="105" y="193"/>
                    <a:pt x="105" y="193"/>
                    <a:pt x="105" y="193"/>
                  </a:cubicBezTo>
                  <a:cubicBezTo>
                    <a:pt x="105" y="17"/>
                    <a:pt x="105" y="17"/>
                    <a:pt x="105" y="17"/>
                  </a:cubicBezTo>
                  <a:cubicBezTo>
                    <a:pt x="105" y="8"/>
                    <a:pt x="98" y="0"/>
                    <a:pt x="88" y="0"/>
                  </a:cubicBezTo>
                  <a:cubicBezTo>
                    <a:pt x="44" y="0"/>
                    <a:pt x="44" y="0"/>
                    <a:pt x="44" y="0"/>
                  </a:cubicBezTo>
                  <a:cubicBezTo>
                    <a:pt x="34" y="0"/>
                    <a:pt x="26" y="8"/>
                    <a:pt x="26" y="17"/>
                  </a:cubicBezTo>
                  <a:cubicBezTo>
                    <a:pt x="26" y="193"/>
                    <a:pt x="26" y="193"/>
                    <a:pt x="26" y="193"/>
                  </a:cubicBezTo>
                  <a:cubicBezTo>
                    <a:pt x="17" y="193"/>
                    <a:pt x="17" y="193"/>
                    <a:pt x="17" y="193"/>
                  </a:cubicBezTo>
                  <a:cubicBezTo>
                    <a:pt x="8" y="193"/>
                    <a:pt x="0" y="201"/>
                    <a:pt x="0" y="211"/>
                  </a:cubicBezTo>
                  <a:cubicBezTo>
                    <a:pt x="0" y="217"/>
                    <a:pt x="0" y="217"/>
                    <a:pt x="0" y="217"/>
                  </a:cubicBezTo>
                  <a:cubicBezTo>
                    <a:pt x="131" y="217"/>
                    <a:pt x="131" y="217"/>
                    <a:pt x="131" y="217"/>
                  </a:cubicBezTo>
                  <a:cubicBezTo>
                    <a:pt x="131" y="211"/>
                    <a:pt x="131" y="211"/>
                    <a:pt x="131" y="211"/>
                  </a:cubicBezTo>
                  <a:cubicBezTo>
                    <a:pt x="131" y="201"/>
                    <a:pt x="123" y="193"/>
                    <a:pt x="113" y="193"/>
                  </a:cubicBezTo>
                  <a:close/>
                </a:path>
              </a:pathLst>
            </a:custGeom>
            <a:solidFill>
              <a:srgbClr val="A78DC2"/>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 name="Oval 10">
              <a:extLst>
                <a:ext uri="{FF2B5EF4-FFF2-40B4-BE49-F238E27FC236}">
                  <a16:creationId xmlns:a16="http://schemas.microsoft.com/office/drawing/2014/main" id="{74A6CF1D-80BC-4504-B3E9-9135EA0E8855}"/>
                </a:ext>
              </a:extLst>
            </p:cNvPr>
            <p:cNvSpPr>
              <a:spLocks noChangeArrowheads="1"/>
            </p:cNvSpPr>
            <p:nvPr/>
          </p:nvSpPr>
          <p:spPr bwMode="auto">
            <a:xfrm>
              <a:off x="7709229" y="3152652"/>
              <a:ext cx="190300" cy="1921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 name="Freeform 11">
              <a:extLst>
                <a:ext uri="{FF2B5EF4-FFF2-40B4-BE49-F238E27FC236}">
                  <a16:creationId xmlns:a16="http://schemas.microsoft.com/office/drawing/2014/main" id="{2E36342B-8A66-41DC-90CF-FDA0AB93EB4E}"/>
                </a:ext>
              </a:extLst>
            </p:cNvPr>
            <p:cNvSpPr>
              <a:spLocks/>
            </p:cNvSpPr>
            <p:nvPr/>
          </p:nvSpPr>
          <p:spPr bwMode="auto">
            <a:xfrm>
              <a:off x="7948037" y="3361557"/>
              <a:ext cx="1679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2" name="Freeform 12">
              <a:extLst>
                <a:ext uri="{FF2B5EF4-FFF2-40B4-BE49-F238E27FC236}">
                  <a16:creationId xmlns:a16="http://schemas.microsoft.com/office/drawing/2014/main" id="{8C1E06D5-D5B4-4A6B-BF88-24A19F68759A}"/>
                </a:ext>
              </a:extLst>
            </p:cNvPr>
            <p:cNvSpPr>
              <a:spLocks/>
            </p:cNvSpPr>
            <p:nvPr/>
          </p:nvSpPr>
          <p:spPr bwMode="auto">
            <a:xfrm>
              <a:off x="7550646" y="3361557"/>
              <a:ext cx="492541" cy="927018"/>
            </a:xfrm>
            <a:custGeom>
              <a:avLst/>
              <a:gdLst>
                <a:gd name="T0" fmla="*/ 31 w 31"/>
                <a:gd name="T1" fmla="*/ 2 h 58"/>
                <a:gd name="T2" fmla="*/ 27 w 31"/>
                <a:gd name="T3" fmla="*/ 0 h 58"/>
                <a:gd name="T4" fmla="*/ 26 w 31"/>
                <a:gd name="T5" fmla="*/ 0 h 58"/>
                <a:gd name="T6" fmla="*/ 25 w 31"/>
                <a:gd name="T7" fmla="*/ 0 h 58"/>
                <a:gd name="T8" fmla="*/ 25 w 31"/>
                <a:gd name="T9" fmla="*/ 0 h 58"/>
                <a:gd name="T10" fmla="*/ 23 w 31"/>
                <a:gd name="T11" fmla="*/ 0 h 58"/>
                <a:gd name="T12" fmla="*/ 7 w 31"/>
                <a:gd name="T13" fmla="*/ 0 h 58"/>
                <a:gd name="T14" fmla="*/ 7 w 31"/>
                <a:gd name="T15" fmla="*/ 0 h 58"/>
                <a:gd name="T16" fmla="*/ 7 w 31"/>
                <a:gd name="T17" fmla="*/ 0 h 58"/>
                <a:gd name="T18" fmla="*/ 7 w 31"/>
                <a:gd name="T19" fmla="*/ 0 h 58"/>
                <a:gd name="T20" fmla="*/ 4 w 31"/>
                <a:gd name="T21" fmla="*/ 0 h 58"/>
                <a:gd name="T22" fmla="*/ 0 w 31"/>
                <a:gd name="T23" fmla="*/ 5 h 58"/>
                <a:gd name="T24" fmla="*/ 0 w 31"/>
                <a:gd name="T25" fmla="*/ 5 h 58"/>
                <a:gd name="T26" fmla="*/ 0 w 31"/>
                <a:gd name="T27" fmla="*/ 5 h 58"/>
                <a:gd name="T28" fmla="*/ 0 w 31"/>
                <a:gd name="T29" fmla="*/ 23 h 58"/>
                <a:gd name="T30" fmla="*/ 3 w 31"/>
                <a:gd name="T31" fmla="*/ 26 h 58"/>
                <a:gd name="T32" fmla="*/ 6 w 31"/>
                <a:gd name="T33" fmla="*/ 23 h 58"/>
                <a:gd name="T34" fmla="*/ 6 w 31"/>
                <a:gd name="T35" fmla="*/ 6 h 58"/>
                <a:gd name="T36" fmla="*/ 7 w 31"/>
                <a:gd name="T37" fmla="*/ 6 h 58"/>
                <a:gd name="T38" fmla="*/ 7 w 31"/>
                <a:gd name="T39" fmla="*/ 29 h 58"/>
                <a:gd name="T40" fmla="*/ 7 w 31"/>
                <a:gd name="T41" fmla="*/ 29 h 58"/>
                <a:gd name="T42" fmla="*/ 7 w 31"/>
                <a:gd name="T43" fmla="*/ 29 h 58"/>
                <a:gd name="T44" fmla="*/ 7 w 31"/>
                <a:gd name="T45" fmla="*/ 54 h 58"/>
                <a:gd name="T46" fmla="*/ 10 w 31"/>
                <a:gd name="T47" fmla="*/ 58 h 58"/>
                <a:gd name="T48" fmla="*/ 14 w 31"/>
                <a:gd name="T49" fmla="*/ 54 h 58"/>
                <a:gd name="T50" fmla="*/ 14 w 31"/>
                <a:gd name="T51" fmla="*/ 29 h 58"/>
                <a:gd name="T52" fmla="*/ 14 w 31"/>
                <a:gd name="T53" fmla="*/ 29 h 58"/>
                <a:gd name="T54" fmla="*/ 14 w 31"/>
                <a:gd name="T55" fmla="*/ 29 h 58"/>
                <a:gd name="T56" fmla="*/ 14 w 31"/>
                <a:gd name="T57" fmla="*/ 29 h 58"/>
                <a:gd name="T58" fmla="*/ 16 w 31"/>
                <a:gd name="T59" fmla="*/ 27 h 58"/>
                <a:gd name="T60" fmla="*/ 18 w 31"/>
                <a:gd name="T61" fmla="*/ 29 h 58"/>
                <a:gd name="T62" fmla="*/ 18 w 31"/>
                <a:gd name="T63" fmla="*/ 29 h 58"/>
                <a:gd name="T64" fmla="*/ 18 w 31"/>
                <a:gd name="T65" fmla="*/ 29 h 58"/>
                <a:gd name="T66" fmla="*/ 18 w 31"/>
                <a:gd name="T67" fmla="*/ 29 h 58"/>
                <a:gd name="T68" fmla="*/ 18 w 31"/>
                <a:gd name="T69" fmla="*/ 54 h 58"/>
                <a:gd name="T70" fmla="*/ 21 w 31"/>
                <a:gd name="T71" fmla="*/ 58 h 58"/>
                <a:gd name="T72" fmla="*/ 25 w 31"/>
                <a:gd name="T73" fmla="*/ 54 h 58"/>
                <a:gd name="T74" fmla="*/ 25 w 31"/>
                <a:gd name="T75" fmla="*/ 29 h 58"/>
                <a:gd name="T76" fmla="*/ 25 w 31"/>
                <a:gd name="T77" fmla="*/ 29 h 58"/>
                <a:gd name="T78" fmla="*/ 25 w 31"/>
                <a:gd name="T79" fmla="*/ 29 h 58"/>
                <a:gd name="T80" fmla="*/ 25 w 31"/>
                <a:gd name="T81" fmla="*/ 6 h 58"/>
                <a:gd name="T82" fmla="*/ 26 w 31"/>
                <a:gd name="T83" fmla="*/ 6 h 58"/>
                <a:gd name="T84" fmla="*/ 26 w 31"/>
                <a:gd name="T85" fmla="*/ 23 h 58"/>
                <a:gd name="T86" fmla="*/ 28 w 31"/>
                <a:gd name="T87" fmla="*/ 26 h 58"/>
                <a:gd name="T88" fmla="*/ 31 w 31"/>
                <a:gd name="T89" fmla="*/ 23 h 58"/>
                <a:gd name="T90" fmla="*/ 31 w 31"/>
                <a:gd name="T91" fmla="*/ 5 h 58"/>
                <a:gd name="T92" fmla="*/ 31 w 31"/>
                <a:gd name="T93"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 h="58">
                  <a:moveTo>
                    <a:pt x="31" y="2"/>
                  </a:moveTo>
                  <a:cubicBezTo>
                    <a:pt x="30" y="1"/>
                    <a:pt x="29" y="1"/>
                    <a:pt x="27" y="0"/>
                  </a:cubicBezTo>
                  <a:cubicBezTo>
                    <a:pt x="27" y="0"/>
                    <a:pt x="26" y="0"/>
                    <a:pt x="26" y="0"/>
                  </a:cubicBezTo>
                  <a:cubicBezTo>
                    <a:pt x="25" y="0"/>
                    <a:pt x="25" y="0"/>
                    <a:pt x="25" y="0"/>
                  </a:cubicBezTo>
                  <a:cubicBezTo>
                    <a:pt x="25" y="0"/>
                    <a:pt x="25" y="0"/>
                    <a:pt x="25" y="0"/>
                  </a:cubicBezTo>
                  <a:cubicBezTo>
                    <a:pt x="23" y="0"/>
                    <a:pt x="23" y="0"/>
                    <a:pt x="23" y="0"/>
                  </a:cubicBezTo>
                  <a:cubicBezTo>
                    <a:pt x="7" y="0"/>
                    <a:pt x="7" y="0"/>
                    <a:pt x="7" y="0"/>
                  </a:cubicBezTo>
                  <a:cubicBezTo>
                    <a:pt x="7" y="0"/>
                    <a:pt x="7" y="0"/>
                    <a:pt x="7" y="0"/>
                  </a:cubicBezTo>
                  <a:cubicBezTo>
                    <a:pt x="7" y="0"/>
                    <a:pt x="7" y="0"/>
                    <a:pt x="7" y="0"/>
                  </a:cubicBezTo>
                  <a:cubicBezTo>
                    <a:pt x="7" y="0"/>
                    <a:pt x="7" y="0"/>
                    <a:pt x="7" y="0"/>
                  </a:cubicBezTo>
                  <a:cubicBezTo>
                    <a:pt x="6" y="0"/>
                    <a:pt x="5" y="0"/>
                    <a:pt x="4" y="0"/>
                  </a:cubicBezTo>
                  <a:cubicBezTo>
                    <a:pt x="3" y="1"/>
                    <a:pt x="0" y="2"/>
                    <a:pt x="0" y="5"/>
                  </a:cubicBezTo>
                  <a:cubicBezTo>
                    <a:pt x="0" y="5"/>
                    <a:pt x="0" y="5"/>
                    <a:pt x="0" y="5"/>
                  </a:cubicBezTo>
                  <a:cubicBezTo>
                    <a:pt x="0" y="5"/>
                    <a:pt x="0" y="5"/>
                    <a:pt x="0" y="5"/>
                  </a:cubicBezTo>
                  <a:cubicBezTo>
                    <a:pt x="0" y="23"/>
                    <a:pt x="0" y="23"/>
                    <a:pt x="0" y="23"/>
                  </a:cubicBezTo>
                  <a:cubicBezTo>
                    <a:pt x="0" y="25"/>
                    <a:pt x="2" y="26"/>
                    <a:pt x="3" y="26"/>
                  </a:cubicBezTo>
                  <a:cubicBezTo>
                    <a:pt x="5" y="26"/>
                    <a:pt x="6" y="25"/>
                    <a:pt x="6" y="23"/>
                  </a:cubicBezTo>
                  <a:cubicBezTo>
                    <a:pt x="6" y="6"/>
                    <a:pt x="6" y="6"/>
                    <a:pt x="6" y="6"/>
                  </a:cubicBezTo>
                  <a:cubicBezTo>
                    <a:pt x="7" y="6"/>
                    <a:pt x="7" y="6"/>
                    <a:pt x="7" y="6"/>
                  </a:cubicBezTo>
                  <a:cubicBezTo>
                    <a:pt x="7" y="29"/>
                    <a:pt x="7" y="29"/>
                    <a:pt x="7" y="29"/>
                  </a:cubicBezTo>
                  <a:cubicBezTo>
                    <a:pt x="7" y="29"/>
                    <a:pt x="7" y="29"/>
                    <a:pt x="7" y="29"/>
                  </a:cubicBezTo>
                  <a:cubicBezTo>
                    <a:pt x="7" y="29"/>
                    <a:pt x="7" y="29"/>
                    <a:pt x="7" y="29"/>
                  </a:cubicBezTo>
                  <a:cubicBezTo>
                    <a:pt x="7" y="54"/>
                    <a:pt x="7" y="54"/>
                    <a:pt x="7" y="54"/>
                  </a:cubicBezTo>
                  <a:cubicBezTo>
                    <a:pt x="7" y="56"/>
                    <a:pt x="8" y="58"/>
                    <a:pt x="10" y="58"/>
                  </a:cubicBezTo>
                  <a:cubicBezTo>
                    <a:pt x="12" y="58"/>
                    <a:pt x="14" y="56"/>
                    <a:pt x="14" y="54"/>
                  </a:cubicBezTo>
                  <a:cubicBezTo>
                    <a:pt x="14" y="29"/>
                    <a:pt x="14" y="29"/>
                    <a:pt x="14" y="29"/>
                  </a:cubicBezTo>
                  <a:cubicBezTo>
                    <a:pt x="14" y="29"/>
                    <a:pt x="14" y="29"/>
                    <a:pt x="14" y="29"/>
                  </a:cubicBezTo>
                  <a:cubicBezTo>
                    <a:pt x="14" y="29"/>
                    <a:pt x="14" y="29"/>
                    <a:pt x="14" y="29"/>
                  </a:cubicBezTo>
                  <a:cubicBezTo>
                    <a:pt x="14" y="29"/>
                    <a:pt x="14" y="29"/>
                    <a:pt x="14" y="29"/>
                  </a:cubicBezTo>
                  <a:cubicBezTo>
                    <a:pt x="14" y="28"/>
                    <a:pt x="15" y="27"/>
                    <a:pt x="16" y="27"/>
                  </a:cubicBezTo>
                  <a:cubicBezTo>
                    <a:pt x="17" y="27"/>
                    <a:pt x="18" y="28"/>
                    <a:pt x="18" y="29"/>
                  </a:cubicBezTo>
                  <a:cubicBezTo>
                    <a:pt x="18" y="29"/>
                    <a:pt x="18" y="29"/>
                    <a:pt x="18" y="29"/>
                  </a:cubicBezTo>
                  <a:cubicBezTo>
                    <a:pt x="18" y="29"/>
                    <a:pt x="18" y="29"/>
                    <a:pt x="18" y="29"/>
                  </a:cubicBezTo>
                  <a:cubicBezTo>
                    <a:pt x="18" y="29"/>
                    <a:pt x="18" y="29"/>
                    <a:pt x="18" y="29"/>
                  </a:cubicBezTo>
                  <a:cubicBezTo>
                    <a:pt x="18" y="54"/>
                    <a:pt x="18" y="54"/>
                    <a:pt x="18" y="54"/>
                  </a:cubicBezTo>
                  <a:cubicBezTo>
                    <a:pt x="18" y="56"/>
                    <a:pt x="19" y="58"/>
                    <a:pt x="21" y="58"/>
                  </a:cubicBezTo>
                  <a:cubicBezTo>
                    <a:pt x="23" y="58"/>
                    <a:pt x="25" y="56"/>
                    <a:pt x="25" y="54"/>
                  </a:cubicBezTo>
                  <a:cubicBezTo>
                    <a:pt x="25" y="29"/>
                    <a:pt x="25" y="29"/>
                    <a:pt x="25" y="29"/>
                  </a:cubicBezTo>
                  <a:cubicBezTo>
                    <a:pt x="25" y="29"/>
                    <a:pt x="25" y="29"/>
                    <a:pt x="25" y="29"/>
                  </a:cubicBezTo>
                  <a:cubicBezTo>
                    <a:pt x="25" y="29"/>
                    <a:pt x="25" y="29"/>
                    <a:pt x="25" y="29"/>
                  </a:cubicBezTo>
                  <a:cubicBezTo>
                    <a:pt x="25" y="6"/>
                    <a:pt x="25" y="6"/>
                    <a:pt x="25" y="6"/>
                  </a:cubicBezTo>
                  <a:cubicBezTo>
                    <a:pt x="26" y="6"/>
                    <a:pt x="26" y="6"/>
                    <a:pt x="26" y="6"/>
                  </a:cubicBezTo>
                  <a:cubicBezTo>
                    <a:pt x="26" y="23"/>
                    <a:pt x="26" y="23"/>
                    <a:pt x="26" y="23"/>
                  </a:cubicBezTo>
                  <a:cubicBezTo>
                    <a:pt x="26" y="25"/>
                    <a:pt x="27" y="26"/>
                    <a:pt x="28" y="26"/>
                  </a:cubicBezTo>
                  <a:cubicBezTo>
                    <a:pt x="30" y="26"/>
                    <a:pt x="31" y="25"/>
                    <a:pt x="31" y="23"/>
                  </a:cubicBezTo>
                  <a:cubicBezTo>
                    <a:pt x="31" y="5"/>
                    <a:pt x="31" y="5"/>
                    <a:pt x="31" y="5"/>
                  </a:cubicBezTo>
                  <a:cubicBezTo>
                    <a:pt x="31" y="4"/>
                    <a:pt x="31" y="3"/>
                    <a:pt x="31"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3" name="Freeform 19">
              <a:extLst>
                <a:ext uri="{FF2B5EF4-FFF2-40B4-BE49-F238E27FC236}">
                  <a16:creationId xmlns:a16="http://schemas.microsoft.com/office/drawing/2014/main" id="{E3C8BA61-C2BB-4CB9-A79A-0BAE806CE5D0}"/>
                </a:ext>
              </a:extLst>
            </p:cNvPr>
            <p:cNvSpPr>
              <a:spLocks/>
            </p:cNvSpPr>
            <p:nvPr/>
          </p:nvSpPr>
          <p:spPr bwMode="auto">
            <a:xfrm>
              <a:off x="6003994" y="4641103"/>
              <a:ext cx="748139" cy="559568"/>
            </a:xfrm>
            <a:custGeom>
              <a:avLst/>
              <a:gdLst>
                <a:gd name="T0" fmla="*/ 17 w 47"/>
                <a:gd name="T1" fmla="*/ 9 h 35"/>
                <a:gd name="T2" fmla="*/ 17 w 47"/>
                <a:gd name="T3" fmla="*/ 0 h 35"/>
                <a:gd name="T4" fmla="*/ 0 w 47"/>
                <a:gd name="T5" fmla="*/ 18 h 35"/>
                <a:gd name="T6" fmla="*/ 17 w 47"/>
                <a:gd name="T7" fmla="*/ 35 h 35"/>
                <a:gd name="T8" fmla="*/ 17 w 47"/>
                <a:gd name="T9" fmla="*/ 27 h 35"/>
                <a:gd name="T10" fmla="*/ 38 w 47"/>
                <a:gd name="T11" fmla="*/ 27 h 35"/>
                <a:gd name="T12" fmla="*/ 38 w 47"/>
                <a:gd name="T13" fmla="*/ 27 h 35"/>
                <a:gd name="T14" fmla="*/ 47 w 47"/>
                <a:gd name="T15" fmla="*/ 18 h 35"/>
                <a:gd name="T16" fmla="*/ 38 w 47"/>
                <a:gd name="T17" fmla="*/ 9 h 35"/>
                <a:gd name="T18" fmla="*/ 38 w 47"/>
                <a:gd name="T19" fmla="*/ 9 h 35"/>
                <a:gd name="T20" fmla="*/ 38 w 47"/>
                <a:gd name="T21" fmla="*/ 9 h 35"/>
                <a:gd name="T22" fmla="*/ 17 w 47"/>
                <a:gd name="T23"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5">
                  <a:moveTo>
                    <a:pt x="17" y="9"/>
                  </a:moveTo>
                  <a:cubicBezTo>
                    <a:pt x="17" y="0"/>
                    <a:pt x="17" y="0"/>
                    <a:pt x="17" y="0"/>
                  </a:cubicBezTo>
                  <a:cubicBezTo>
                    <a:pt x="0" y="18"/>
                    <a:pt x="0" y="18"/>
                    <a:pt x="0" y="18"/>
                  </a:cubicBezTo>
                  <a:cubicBezTo>
                    <a:pt x="17" y="35"/>
                    <a:pt x="17" y="35"/>
                    <a:pt x="17" y="35"/>
                  </a:cubicBezTo>
                  <a:cubicBezTo>
                    <a:pt x="17" y="27"/>
                    <a:pt x="17" y="27"/>
                    <a:pt x="17" y="27"/>
                  </a:cubicBezTo>
                  <a:cubicBezTo>
                    <a:pt x="38" y="27"/>
                    <a:pt x="38" y="27"/>
                    <a:pt x="38" y="27"/>
                  </a:cubicBezTo>
                  <a:cubicBezTo>
                    <a:pt x="38" y="27"/>
                    <a:pt x="38" y="27"/>
                    <a:pt x="38" y="27"/>
                  </a:cubicBezTo>
                  <a:cubicBezTo>
                    <a:pt x="43" y="27"/>
                    <a:pt x="47" y="23"/>
                    <a:pt x="47" y="18"/>
                  </a:cubicBezTo>
                  <a:cubicBezTo>
                    <a:pt x="47" y="13"/>
                    <a:pt x="43" y="9"/>
                    <a:pt x="38" y="9"/>
                  </a:cubicBezTo>
                  <a:cubicBezTo>
                    <a:pt x="38" y="9"/>
                    <a:pt x="38" y="9"/>
                    <a:pt x="38" y="9"/>
                  </a:cubicBezTo>
                  <a:cubicBezTo>
                    <a:pt x="38" y="9"/>
                    <a:pt x="38" y="9"/>
                    <a:pt x="38" y="9"/>
                  </a:cubicBezTo>
                  <a:lnTo>
                    <a:pt x="17" y="9"/>
                  </a:lnTo>
                  <a:close/>
                </a:path>
              </a:pathLst>
            </a:custGeom>
            <a:solidFill>
              <a:srgbClr val="A78DC2"/>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4" name="Freeform 20">
              <a:extLst>
                <a:ext uri="{FF2B5EF4-FFF2-40B4-BE49-F238E27FC236}">
                  <a16:creationId xmlns:a16="http://schemas.microsoft.com/office/drawing/2014/main" id="{204534F6-BA99-4286-9DB4-FAD72E58D9BA}"/>
                </a:ext>
              </a:extLst>
            </p:cNvPr>
            <p:cNvSpPr>
              <a:spLocks/>
            </p:cNvSpPr>
            <p:nvPr/>
          </p:nvSpPr>
          <p:spPr bwMode="auto">
            <a:xfrm>
              <a:off x="6386458" y="4480693"/>
              <a:ext cx="750005" cy="559568"/>
            </a:xfrm>
            <a:custGeom>
              <a:avLst/>
              <a:gdLst>
                <a:gd name="T0" fmla="*/ 15 w 47"/>
                <a:gd name="T1" fmla="*/ 15 h 35"/>
                <a:gd name="T2" fmla="*/ 0 w 47"/>
                <a:gd name="T3" fmla="*/ 15 h 35"/>
                <a:gd name="T4" fmla="*/ 9 w 47"/>
                <a:gd name="T5" fmla="*/ 9 h 35"/>
                <a:gd name="T6" fmla="*/ 30 w 47"/>
                <a:gd name="T7" fmla="*/ 9 h 35"/>
                <a:gd name="T8" fmla="*/ 30 w 47"/>
                <a:gd name="T9" fmla="*/ 0 h 35"/>
                <a:gd name="T10" fmla="*/ 47 w 47"/>
                <a:gd name="T11" fmla="*/ 18 h 35"/>
                <a:gd name="T12" fmla="*/ 30 w 47"/>
                <a:gd name="T13" fmla="*/ 35 h 35"/>
                <a:gd name="T14" fmla="*/ 30 w 47"/>
                <a:gd name="T15" fmla="*/ 26 h 35"/>
                <a:gd name="T16" fmla="*/ 27 w 47"/>
                <a:gd name="T17" fmla="*/ 26 h 35"/>
                <a:gd name="T18" fmla="*/ 15 w 47"/>
                <a:gd name="T19"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35">
                  <a:moveTo>
                    <a:pt x="15" y="15"/>
                  </a:moveTo>
                  <a:cubicBezTo>
                    <a:pt x="0" y="15"/>
                    <a:pt x="0" y="15"/>
                    <a:pt x="0" y="15"/>
                  </a:cubicBezTo>
                  <a:cubicBezTo>
                    <a:pt x="1" y="11"/>
                    <a:pt x="5" y="9"/>
                    <a:pt x="9" y="9"/>
                  </a:cubicBezTo>
                  <a:cubicBezTo>
                    <a:pt x="30" y="9"/>
                    <a:pt x="30" y="9"/>
                    <a:pt x="30" y="9"/>
                  </a:cubicBezTo>
                  <a:cubicBezTo>
                    <a:pt x="30" y="0"/>
                    <a:pt x="30" y="0"/>
                    <a:pt x="30" y="0"/>
                  </a:cubicBezTo>
                  <a:cubicBezTo>
                    <a:pt x="47" y="18"/>
                    <a:pt x="47" y="18"/>
                    <a:pt x="47" y="18"/>
                  </a:cubicBezTo>
                  <a:cubicBezTo>
                    <a:pt x="30" y="35"/>
                    <a:pt x="30" y="35"/>
                    <a:pt x="30" y="35"/>
                  </a:cubicBezTo>
                  <a:cubicBezTo>
                    <a:pt x="30" y="26"/>
                    <a:pt x="30" y="26"/>
                    <a:pt x="30" y="26"/>
                  </a:cubicBezTo>
                  <a:cubicBezTo>
                    <a:pt x="27" y="26"/>
                    <a:pt x="27" y="26"/>
                    <a:pt x="27" y="26"/>
                  </a:cubicBezTo>
                  <a:cubicBezTo>
                    <a:pt x="26" y="20"/>
                    <a:pt x="21" y="15"/>
                    <a:pt x="15" y="15"/>
                  </a:cubicBezTo>
                  <a:close/>
                </a:path>
              </a:pathLst>
            </a:custGeom>
            <a:solidFill>
              <a:srgbClr val="0070C0"/>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5" name="Oval 10">
              <a:extLst>
                <a:ext uri="{FF2B5EF4-FFF2-40B4-BE49-F238E27FC236}">
                  <a16:creationId xmlns:a16="http://schemas.microsoft.com/office/drawing/2014/main" id="{C3333F41-E10A-4AFF-AB5A-0B36938AA0C2}"/>
                </a:ext>
              </a:extLst>
            </p:cNvPr>
            <p:cNvSpPr>
              <a:spLocks noChangeArrowheads="1"/>
            </p:cNvSpPr>
            <p:nvPr/>
          </p:nvSpPr>
          <p:spPr bwMode="auto">
            <a:xfrm>
              <a:off x="5222271" y="2315165"/>
              <a:ext cx="190300" cy="19211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6" name="Freeform 12">
              <a:extLst>
                <a:ext uri="{FF2B5EF4-FFF2-40B4-BE49-F238E27FC236}">
                  <a16:creationId xmlns:a16="http://schemas.microsoft.com/office/drawing/2014/main" id="{287481E9-5BBE-4AB4-8D18-A198FB25DCC8}"/>
                </a:ext>
              </a:extLst>
            </p:cNvPr>
            <p:cNvSpPr>
              <a:spLocks/>
            </p:cNvSpPr>
            <p:nvPr/>
          </p:nvSpPr>
          <p:spPr bwMode="auto">
            <a:xfrm>
              <a:off x="5063689" y="2522205"/>
              <a:ext cx="494406" cy="927018"/>
            </a:xfrm>
            <a:custGeom>
              <a:avLst/>
              <a:gdLst>
                <a:gd name="T0" fmla="*/ 31 w 31"/>
                <a:gd name="T1" fmla="*/ 2 h 58"/>
                <a:gd name="T2" fmla="*/ 27 w 31"/>
                <a:gd name="T3" fmla="*/ 0 h 58"/>
                <a:gd name="T4" fmla="*/ 26 w 31"/>
                <a:gd name="T5" fmla="*/ 0 h 58"/>
                <a:gd name="T6" fmla="*/ 25 w 31"/>
                <a:gd name="T7" fmla="*/ 0 h 58"/>
                <a:gd name="T8" fmla="*/ 25 w 31"/>
                <a:gd name="T9" fmla="*/ 0 h 58"/>
                <a:gd name="T10" fmla="*/ 23 w 31"/>
                <a:gd name="T11" fmla="*/ 0 h 58"/>
                <a:gd name="T12" fmla="*/ 7 w 31"/>
                <a:gd name="T13" fmla="*/ 0 h 58"/>
                <a:gd name="T14" fmla="*/ 7 w 31"/>
                <a:gd name="T15" fmla="*/ 0 h 58"/>
                <a:gd name="T16" fmla="*/ 7 w 31"/>
                <a:gd name="T17" fmla="*/ 0 h 58"/>
                <a:gd name="T18" fmla="*/ 7 w 31"/>
                <a:gd name="T19" fmla="*/ 0 h 58"/>
                <a:gd name="T20" fmla="*/ 4 w 31"/>
                <a:gd name="T21" fmla="*/ 0 h 58"/>
                <a:gd name="T22" fmla="*/ 0 w 31"/>
                <a:gd name="T23" fmla="*/ 5 h 58"/>
                <a:gd name="T24" fmla="*/ 0 w 31"/>
                <a:gd name="T25" fmla="*/ 5 h 58"/>
                <a:gd name="T26" fmla="*/ 0 w 31"/>
                <a:gd name="T27" fmla="*/ 5 h 58"/>
                <a:gd name="T28" fmla="*/ 0 w 31"/>
                <a:gd name="T29" fmla="*/ 23 h 58"/>
                <a:gd name="T30" fmla="*/ 3 w 31"/>
                <a:gd name="T31" fmla="*/ 26 h 58"/>
                <a:gd name="T32" fmla="*/ 6 w 31"/>
                <a:gd name="T33" fmla="*/ 23 h 58"/>
                <a:gd name="T34" fmla="*/ 6 w 31"/>
                <a:gd name="T35" fmla="*/ 6 h 58"/>
                <a:gd name="T36" fmla="*/ 7 w 31"/>
                <a:gd name="T37" fmla="*/ 6 h 58"/>
                <a:gd name="T38" fmla="*/ 7 w 31"/>
                <a:gd name="T39" fmla="*/ 29 h 58"/>
                <a:gd name="T40" fmla="*/ 7 w 31"/>
                <a:gd name="T41" fmla="*/ 29 h 58"/>
                <a:gd name="T42" fmla="*/ 7 w 31"/>
                <a:gd name="T43" fmla="*/ 29 h 58"/>
                <a:gd name="T44" fmla="*/ 7 w 31"/>
                <a:gd name="T45" fmla="*/ 54 h 58"/>
                <a:gd name="T46" fmla="*/ 10 w 31"/>
                <a:gd name="T47" fmla="*/ 58 h 58"/>
                <a:gd name="T48" fmla="*/ 14 w 31"/>
                <a:gd name="T49" fmla="*/ 54 h 58"/>
                <a:gd name="T50" fmla="*/ 14 w 31"/>
                <a:gd name="T51" fmla="*/ 29 h 58"/>
                <a:gd name="T52" fmla="*/ 14 w 31"/>
                <a:gd name="T53" fmla="*/ 29 h 58"/>
                <a:gd name="T54" fmla="*/ 14 w 31"/>
                <a:gd name="T55" fmla="*/ 29 h 58"/>
                <a:gd name="T56" fmla="*/ 14 w 31"/>
                <a:gd name="T57" fmla="*/ 29 h 58"/>
                <a:gd name="T58" fmla="*/ 16 w 31"/>
                <a:gd name="T59" fmla="*/ 27 h 58"/>
                <a:gd name="T60" fmla="*/ 18 w 31"/>
                <a:gd name="T61" fmla="*/ 29 h 58"/>
                <a:gd name="T62" fmla="*/ 18 w 31"/>
                <a:gd name="T63" fmla="*/ 29 h 58"/>
                <a:gd name="T64" fmla="*/ 18 w 31"/>
                <a:gd name="T65" fmla="*/ 29 h 58"/>
                <a:gd name="T66" fmla="*/ 18 w 31"/>
                <a:gd name="T67" fmla="*/ 29 h 58"/>
                <a:gd name="T68" fmla="*/ 18 w 31"/>
                <a:gd name="T69" fmla="*/ 54 h 58"/>
                <a:gd name="T70" fmla="*/ 21 w 31"/>
                <a:gd name="T71" fmla="*/ 58 h 58"/>
                <a:gd name="T72" fmla="*/ 25 w 31"/>
                <a:gd name="T73" fmla="*/ 54 h 58"/>
                <a:gd name="T74" fmla="*/ 25 w 31"/>
                <a:gd name="T75" fmla="*/ 29 h 58"/>
                <a:gd name="T76" fmla="*/ 25 w 31"/>
                <a:gd name="T77" fmla="*/ 29 h 58"/>
                <a:gd name="T78" fmla="*/ 25 w 31"/>
                <a:gd name="T79" fmla="*/ 29 h 58"/>
                <a:gd name="T80" fmla="*/ 25 w 31"/>
                <a:gd name="T81" fmla="*/ 6 h 58"/>
                <a:gd name="T82" fmla="*/ 26 w 31"/>
                <a:gd name="T83" fmla="*/ 6 h 58"/>
                <a:gd name="T84" fmla="*/ 26 w 31"/>
                <a:gd name="T85" fmla="*/ 23 h 58"/>
                <a:gd name="T86" fmla="*/ 28 w 31"/>
                <a:gd name="T87" fmla="*/ 26 h 58"/>
                <a:gd name="T88" fmla="*/ 31 w 31"/>
                <a:gd name="T89" fmla="*/ 23 h 58"/>
                <a:gd name="T90" fmla="*/ 31 w 31"/>
                <a:gd name="T91" fmla="*/ 5 h 58"/>
                <a:gd name="T92" fmla="*/ 31 w 31"/>
                <a:gd name="T93"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 h="58">
                  <a:moveTo>
                    <a:pt x="31" y="2"/>
                  </a:moveTo>
                  <a:cubicBezTo>
                    <a:pt x="30" y="1"/>
                    <a:pt x="29" y="1"/>
                    <a:pt x="27" y="0"/>
                  </a:cubicBezTo>
                  <a:cubicBezTo>
                    <a:pt x="27" y="0"/>
                    <a:pt x="26" y="0"/>
                    <a:pt x="26" y="0"/>
                  </a:cubicBezTo>
                  <a:cubicBezTo>
                    <a:pt x="25" y="0"/>
                    <a:pt x="25" y="0"/>
                    <a:pt x="25" y="0"/>
                  </a:cubicBezTo>
                  <a:cubicBezTo>
                    <a:pt x="25" y="0"/>
                    <a:pt x="25" y="0"/>
                    <a:pt x="25" y="0"/>
                  </a:cubicBezTo>
                  <a:cubicBezTo>
                    <a:pt x="23" y="0"/>
                    <a:pt x="23" y="0"/>
                    <a:pt x="23" y="0"/>
                  </a:cubicBezTo>
                  <a:cubicBezTo>
                    <a:pt x="7" y="0"/>
                    <a:pt x="7" y="0"/>
                    <a:pt x="7" y="0"/>
                  </a:cubicBezTo>
                  <a:cubicBezTo>
                    <a:pt x="7" y="0"/>
                    <a:pt x="7" y="0"/>
                    <a:pt x="7" y="0"/>
                  </a:cubicBezTo>
                  <a:cubicBezTo>
                    <a:pt x="7" y="0"/>
                    <a:pt x="7" y="0"/>
                    <a:pt x="7" y="0"/>
                  </a:cubicBezTo>
                  <a:cubicBezTo>
                    <a:pt x="7" y="0"/>
                    <a:pt x="7" y="0"/>
                    <a:pt x="7" y="0"/>
                  </a:cubicBezTo>
                  <a:cubicBezTo>
                    <a:pt x="6" y="0"/>
                    <a:pt x="5" y="0"/>
                    <a:pt x="4" y="0"/>
                  </a:cubicBezTo>
                  <a:cubicBezTo>
                    <a:pt x="3" y="1"/>
                    <a:pt x="0" y="2"/>
                    <a:pt x="0" y="5"/>
                  </a:cubicBezTo>
                  <a:cubicBezTo>
                    <a:pt x="0" y="5"/>
                    <a:pt x="0" y="5"/>
                    <a:pt x="0" y="5"/>
                  </a:cubicBezTo>
                  <a:cubicBezTo>
                    <a:pt x="0" y="5"/>
                    <a:pt x="0" y="5"/>
                    <a:pt x="0" y="5"/>
                  </a:cubicBezTo>
                  <a:cubicBezTo>
                    <a:pt x="0" y="23"/>
                    <a:pt x="0" y="23"/>
                    <a:pt x="0" y="23"/>
                  </a:cubicBezTo>
                  <a:cubicBezTo>
                    <a:pt x="0" y="25"/>
                    <a:pt x="2" y="26"/>
                    <a:pt x="3" y="26"/>
                  </a:cubicBezTo>
                  <a:cubicBezTo>
                    <a:pt x="5" y="26"/>
                    <a:pt x="6" y="25"/>
                    <a:pt x="6" y="23"/>
                  </a:cubicBezTo>
                  <a:cubicBezTo>
                    <a:pt x="6" y="6"/>
                    <a:pt x="6" y="6"/>
                    <a:pt x="6" y="6"/>
                  </a:cubicBezTo>
                  <a:cubicBezTo>
                    <a:pt x="7" y="6"/>
                    <a:pt x="7" y="6"/>
                    <a:pt x="7" y="6"/>
                  </a:cubicBezTo>
                  <a:cubicBezTo>
                    <a:pt x="7" y="29"/>
                    <a:pt x="7" y="29"/>
                    <a:pt x="7" y="29"/>
                  </a:cubicBezTo>
                  <a:cubicBezTo>
                    <a:pt x="7" y="29"/>
                    <a:pt x="7" y="29"/>
                    <a:pt x="7" y="29"/>
                  </a:cubicBezTo>
                  <a:cubicBezTo>
                    <a:pt x="7" y="29"/>
                    <a:pt x="7" y="29"/>
                    <a:pt x="7" y="29"/>
                  </a:cubicBezTo>
                  <a:cubicBezTo>
                    <a:pt x="7" y="54"/>
                    <a:pt x="7" y="54"/>
                    <a:pt x="7" y="54"/>
                  </a:cubicBezTo>
                  <a:cubicBezTo>
                    <a:pt x="7" y="56"/>
                    <a:pt x="8" y="58"/>
                    <a:pt x="10" y="58"/>
                  </a:cubicBezTo>
                  <a:cubicBezTo>
                    <a:pt x="12" y="58"/>
                    <a:pt x="14" y="56"/>
                    <a:pt x="14" y="54"/>
                  </a:cubicBezTo>
                  <a:cubicBezTo>
                    <a:pt x="14" y="29"/>
                    <a:pt x="14" y="29"/>
                    <a:pt x="14" y="29"/>
                  </a:cubicBezTo>
                  <a:cubicBezTo>
                    <a:pt x="14" y="29"/>
                    <a:pt x="14" y="29"/>
                    <a:pt x="14" y="29"/>
                  </a:cubicBezTo>
                  <a:cubicBezTo>
                    <a:pt x="14" y="29"/>
                    <a:pt x="14" y="29"/>
                    <a:pt x="14" y="29"/>
                  </a:cubicBezTo>
                  <a:cubicBezTo>
                    <a:pt x="14" y="29"/>
                    <a:pt x="14" y="29"/>
                    <a:pt x="14" y="29"/>
                  </a:cubicBezTo>
                  <a:cubicBezTo>
                    <a:pt x="14" y="28"/>
                    <a:pt x="15" y="27"/>
                    <a:pt x="16" y="27"/>
                  </a:cubicBezTo>
                  <a:cubicBezTo>
                    <a:pt x="17" y="27"/>
                    <a:pt x="18" y="28"/>
                    <a:pt x="18" y="29"/>
                  </a:cubicBezTo>
                  <a:cubicBezTo>
                    <a:pt x="18" y="29"/>
                    <a:pt x="18" y="29"/>
                    <a:pt x="18" y="29"/>
                  </a:cubicBezTo>
                  <a:cubicBezTo>
                    <a:pt x="18" y="29"/>
                    <a:pt x="18" y="29"/>
                    <a:pt x="18" y="29"/>
                  </a:cubicBezTo>
                  <a:cubicBezTo>
                    <a:pt x="18" y="29"/>
                    <a:pt x="18" y="29"/>
                    <a:pt x="18" y="29"/>
                  </a:cubicBezTo>
                  <a:cubicBezTo>
                    <a:pt x="18" y="54"/>
                    <a:pt x="18" y="54"/>
                    <a:pt x="18" y="54"/>
                  </a:cubicBezTo>
                  <a:cubicBezTo>
                    <a:pt x="18" y="56"/>
                    <a:pt x="19" y="58"/>
                    <a:pt x="21" y="58"/>
                  </a:cubicBezTo>
                  <a:cubicBezTo>
                    <a:pt x="23" y="58"/>
                    <a:pt x="25" y="56"/>
                    <a:pt x="25" y="54"/>
                  </a:cubicBezTo>
                  <a:cubicBezTo>
                    <a:pt x="25" y="29"/>
                    <a:pt x="25" y="29"/>
                    <a:pt x="25" y="29"/>
                  </a:cubicBezTo>
                  <a:cubicBezTo>
                    <a:pt x="25" y="29"/>
                    <a:pt x="25" y="29"/>
                    <a:pt x="25" y="29"/>
                  </a:cubicBezTo>
                  <a:cubicBezTo>
                    <a:pt x="25" y="29"/>
                    <a:pt x="25" y="29"/>
                    <a:pt x="25" y="29"/>
                  </a:cubicBezTo>
                  <a:cubicBezTo>
                    <a:pt x="25" y="6"/>
                    <a:pt x="25" y="6"/>
                    <a:pt x="25" y="6"/>
                  </a:cubicBezTo>
                  <a:cubicBezTo>
                    <a:pt x="26" y="6"/>
                    <a:pt x="26" y="6"/>
                    <a:pt x="26" y="6"/>
                  </a:cubicBezTo>
                  <a:cubicBezTo>
                    <a:pt x="26" y="23"/>
                    <a:pt x="26" y="23"/>
                    <a:pt x="26" y="23"/>
                  </a:cubicBezTo>
                  <a:cubicBezTo>
                    <a:pt x="26" y="25"/>
                    <a:pt x="27" y="26"/>
                    <a:pt x="28" y="26"/>
                  </a:cubicBezTo>
                  <a:cubicBezTo>
                    <a:pt x="30" y="26"/>
                    <a:pt x="31" y="25"/>
                    <a:pt x="31" y="23"/>
                  </a:cubicBezTo>
                  <a:cubicBezTo>
                    <a:pt x="31" y="5"/>
                    <a:pt x="31" y="5"/>
                    <a:pt x="31" y="5"/>
                  </a:cubicBezTo>
                  <a:cubicBezTo>
                    <a:pt x="31" y="4"/>
                    <a:pt x="31" y="3"/>
                    <a:pt x="31"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cxnSp>
        <p:nvCxnSpPr>
          <p:cNvPr id="3" name="直接连接符 2">
            <a:extLst>
              <a:ext uri="{FF2B5EF4-FFF2-40B4-BE49-F238E27FC236}">
                <a16:creationId xmlns:a16="http://schemas.microsoft.com/office/drawing/2014/main" id="{ACA46260-9483-4BF1-B65D-5AF61A84A541}"/>
              </a:ext>
            </a:extLst>
          </p:cNvPr>
          <p:cNvCxnSpPr/>
          <p:nvPr/>
        </p:nvCxnSpPr>
        <p:spPr bwMode="auto">
          <a:xfrm flipV="1">
            <a:off x="611188" y="2171700"/>
            <a:ext cx="7993062" cy="0"/>
          </a:xfrm>
          <a:prstGeom prst="line">
            <a:avLst/>
          </a:prstGeom>
          <a:solidFill>
            <a:schemeClr val="accent1"/>
          </a:solidFill>
          <a:ln w="9525" cap="flat" cmpd="sng" algn="ctr">
            <a:solidFill>
              <a:schemeClr val="bg2">
                <a:lumMod val="40000"/>
                <a:lumOff val="60000"/>
              </a:schemeClr>
            </a:solidFill>
            <a:prstDash val="solid"/>
            <a:round/>
            <a:headEnd type="none" w="med" len="med"/>
            <a:tailEnd type="none" w="med" len="med"/>
          </a:ln>
        </p:spPr>
      </p:cxn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5">
            <a:extLst>
              <a:ext uri="{FF2B5EF4-FFF2-40B4-BE49-F238E27FC236}">
                <a16:creationId xmlns:a16="http://schemas.microsoft.com/office/drawing/2014/main" id="{91C87B97-4E9C-4E91-BCC2-57EC9342B2D2}"/>
              </a:ext>
            </a:extLst>
          </p:cNvPr>
          <p:cNvSpPr>
            <a:spLocks noChangeArrowheads="1"/>
          </p:cNvSpPr>
          <p:nvPr/>
        </p:nvSpPr>
        <p:spPr bwMode="auto">
          <a:xfrm>
            <a:off x="827088" y="201613"/>
            <a:ext cx="362108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重要结论</a:t>
            </a:r>
          </a:p>
        </p:txBody>
      </p:sp>
      <p:sp>
        <p:nvSpPr>
          <p:cNvPr id="70659" name="椭圆 6">
            <a:extLst>
              <a:ext uri="{FF2B5EF4-FFF2-40B4-BE49-F238E27FC236}">
                <a16:creationId xmlns:a16="http://schemas.microsoft.com/office/drawing/2014/main" id="{4968A11F-8CF6-C34C-8093-E509C07F3E3F}"/>
              </a:ext>
            </a:extLst>
          </p:cNvPr>
          <p:cNvSpPr>
            <a:spLocks noChangeArrowheads="1"/>
          </p:cNvSpPr>
          <p:nvPr/>
        </p:nvSpPr>
        <p:spPr bwMode="auto">
          <a:xfrm>
            <a:off x="979488" y="5203825"/>
            <a:ext cx="95250"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70660" name="椭圆 6">
            <a:extLst>
              <a:ext uri="{FF2B5EF4-FFF2-40B4-BE49-F238E27FC236}">
                <a16:creationId xmlns:a16="http://schemas.microsoft.com/office/drawing/2014/main" id="{5E538C33-82CB-1A4F-A64A-275A4E342246}"/>
              </a:ext>
            </a:extLst>
          </p:cNvPr>
          <p:cNvSpPr>
            <a:spLocks noChangeArrowheads="1"/>
          </p:cNvSpPr>
          <p:nvPr/>
        </p:nvSpPr>
        <p:spPr bwMode="auto">
          <a:xfrm>
            <a:off x="309563" y="5213350"/>
            <a:ext cx="95250"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70661" name="椭圆 11">
            <a:extLst>
              <a:ext uri="{FF2B5EF4-FFF2-40B4-BE49-F238E27FC236}">
                <a16:creationId xmlns:a16="http://schemas.microsoft.com/office/drawing/2014/main" id="{1857DCEC-AC41-D44B-B67A-070911E501FC}"/>
              </a:ext>
            </a:extLst>
          </p:cNvPr>
          <p:cNvSpPr>
            <a:spLocks noChangeArrowheads="1"/>
          </p:cNvSpPr>
          <p:nvPr/>
        </p:nvSpPr>
        <p:spPr bwMode="auto">
          <a:xfrm>
            <a:off x="304800" y="2201863"/>
            <a:ext cx="96838"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7" name="矩形 6">
            <a:extLst>
              <a:ext uri="{FF2B5EF4-FFF2-40B4-BE49-F238E27FC236}">
                <a16:creationId xmlns:a16="http://schemas.microsoft.com/office/drawing/2014/main" id="{09BA59EC-149E-4764-97C0-142B73CE6B0D}"/>
              </a:ext>
            </a:extLst>
          </p:cNvPr>
          <p:cNvSpPr>
            <a:spLocks noChangeArrowheads="1"/>
          </p:cNvSpPr>
          <p:nvPr/>
        </p:nvSpPr>
        <p:spPr bwMode="auto">
          <a:xfrm>
            <a:off x="3175" y="2312988"/>
            <a:ext cx="9140825" cy="298767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248000" rIns="252000" anchor="ctr"/>
          <a:lstStyle/>
          <a:p>
            <a:pPr algn="just" eaLnBrk="1" hangingPunct="1">
              <a:lnSpc>
                <a:spcPct val="130000"/>
              </a:lnSpc>
              <a:spcBef>
                <a:spcPts val="600"/>
              </a:spcBef>
              <a:spcAft>
                <a:spcPts val="600"/>
              </a:spcAft>
              <a:defRPr/>
            </a:pPr>
            <a:endParaRPr lang="zh-CN" altLang="en-US" dirty="0">
              <a:solidFill>
                <a:schemeClr val="tx1">
                  <a:lumMod val="65000"/>
                  <a:lumOff val="35000"/>
                </a:schemeClr>
              </a:solidFill>
              <a:latin typeface="微软雅黑" pitchFamily="34" charset="-122"/>
              <a:ea typeface="微软雅黑" pitchFamily="34" charset="-122"/>
              <a:cs typeface="+mn-cs"/>
            </a:endParaRPr>
          </a:p>
        </p:txBody>
      </p:sp>
      <p:sp>
        <p:nvSpPr>
          <p:cNvPr id="70663" name="圆角矩形 15">
            <a:extLst>
              <a:ext uri="{FF2B5EF4-FFF2-40B4-BE49-F238E27FC236}">
                <a16:creationId xmlns:a16="http://schemas.microsoft.com/office/drawing/2014/main" id="{80A0427D-9B03-1547-8083-FE2333B23F8F}"/>
              </a:ext>
            </a:extLst>
          </p:cNvPr>
          <p:cNvSpPr>
            <a:spLocks/>
          </p:cNvSpPr>
          <p:nvPr/>
        </p:nvSpPr>
        <p:spPr bwMode="auto">
          <a:xfrm>
            <a:off x="334963" y="2198688"/>
            <a:ext cx="492125" cy="3171825"/>
          </a:xfrm>
          <a:custGeom>
            <a:avLst/>
            <a:gdLst>
              <a:gd name="T0" fmla="*/ 2344 w 738285"/>
              <a:gd name="T1" fmla="*/ 7631 h 4248500"/>
              <a:gd name="T2" fmla="*/ 325 w 738285"/>
              <a:gd name="T3" fmla="*/ 1 h 4248500"/>
              <a:gd name="T4" fmla="*/ 16375 w 738285"/>
              <a:gd name="T5" fmla="*/ 1 h 4248500"/>
              <a:gd name="T6" fmla="*/ 19181 w 738285"/>
              <a:gd name="T7" fmla="*/ 5642 h 4248500"/>
              <a:gd name="T8" fmla="*/ 19181 w 738285"/>
              <a:gd name="T9" fmla="*/ 216240 h 4248500"/>
              <a:gd name="T10" fmla="*/ 16375 w 738285"/>
              <a:gd name="T11" fmla="*/ 221881 h 4248500"/>
              <a:gd name="T12" fmla="*/ 943 w 738285"/>
              <a:gd name="T13" fmla="*/ 221881 h 4248500"/>
              <a:gd name="T14" fmla="*/ 2344 w 738285"/>
              <a:gd name="T15" fmla="*/ 216240 h 4248500"/>
              <a:gd name="T16" fmla="*/ 2344 w 738285"/>
              <a:gd name="T17" fmla="*/ 7631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eaVert" lIns="72000" tIns="0" rIns="0" bIns="0" anchor="ctr"/>
          <a:lstStyle/>
          <a:p>
            <a:endParaRPr lang="en-US"/>
          </a:p>
        </p:txBody>
      </p:sp>
      <p:sp>
        <p:nvSpPr>
          <p:cNvPr id="70664" name="椭圆 11">
            <a:extLst>
              <a:ext uri="{FF2B5EF4-FFF2-40B4-BE49-F238E27FC236}">
                <a16:creationId xmlns:a16="http://schemas.microsoft.com/office/drawing/2014/main" id="{3075D794-AA7A-0142-B90F-D1925A3DF8B9}"/>
              </a:ext>
            </a:extLst>
          </p:cNvPr>
          <p:cNvSpPr>
            <a:spLocks noChangeArrowheads="1"/>
          </p:cNvSpPr>
          <p:nvPr/>
        </p:nvSpPr>
        <p:spPr bwMode="auto">
          <a:xfrm>
            <a:off x="974725" y="2192338"/>
            <a:ext cx="96838"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70665" name="圆角矩形 15">
            <a:extLst>
              <a:ext uri="{FF2B5EF4-FFF2-40B4-BE49-F238E27FC236}">
                <a16:creationId xmlns:a16="http://schemas.microsoft.com/office/drawing/2014/main" id="{AC8F272F-3B6A-B44C-9CD3-C96BFC767AB5}"/>
              </a:ext>
            </a:extLst>
          </p:cNvPr>
          <p:cNvSpPr>
            <a:spLocks noChangeArrowheads="1"/>
          </p:cNvSpPr>
          <p:nvPr/>
        </p:nvSpPr>
        <p:spPr bwMode="auto">
          <a:xfrm>
            <a:off x="1004888" y="2189163"/>
            <a:ext cx="492125" cy="3171825"/>
          </a:xfrm>
          <a:custGeom>
            <a:avLst/>
            <a:gdLst>
              <a:gd name="T0" fmla="*/ 2344 w 738285"/>
              <a:gd name="T1" fmla="*/ 7631 h 4248500"/>
              <a:gd name="T2" fmla="*/ 325 w 738285"/>
              <a:gd name="T3" fmla="*/ 1 h 4248500"/>
              <a:gd name="T4" fmla="*/ 16375 w 738285"/>
              <a:gd name="T5" fmla="*/ 1 h 4248500"/>
              <a:gd name="T6" fmla="*/ 19181 w 738285"/>
              <a:gd name="T7" fmla="*/ 5642 h 4248500"/>
              <a:gd name="T8" fmla="*/ 19181 w 738285"/>
              <a:gd name="T9" fmla="*/ 216240 h 4248500"/>
              <a:gd name="T10" fmla="*/ 16375 w 738285"/>
              <a:gd name="T11" fmla="*/ 221881 h 4248500"/>
              <a:gd name="T12" fmla="*/ 943 w 738285"/>
              <a:gd name="T13" fmla="*/ 221881 h 4248500"/>
              <a:gd name="T14" fmla="*/ 2344 w 738285"/>
              <a:gd name="T15" fmla="*/ 216240 h 4248500"/>
              <a:gd name="T16" fmla="*/ 2344 w 738285"/>
              <a:gd name="T17" fmla="*/ 7631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vert="eaVert" lIns="72000" tIns="0" rIns="0" bIns="0" anchor="ctr"/>
          <a:lstStyle/>
          <a:p>
            <a:endParaRPr lang="en-US"/>
          </a:p>
        </p:txBody>
      </p:sp>
      <p:sp>
        <p:nvSpPr>
          <p:cNvPr id="67586" name="Rectangle 4">
            <a:extLst>
              <a:ext uri="{FF2B5EF4-FFF2-40B4-BE49-F238E27FC236}">
                <a16:creationId xmlns:a16="http://schemas.microsoft.com/office/drawing/2014/main" id="{A28CF0FF-A327-4C2E-8E15-35F99ACC796F}"/>
              </a:ext>
            </a:extLst>
          </p:cNvPr>
          <p:cNvSpPr>
            <a:spLocks noChangeArrowheads="1"/>
          </p:cNvSpPr>
          <p:nvPr/>
        </p:nvSpPr>
        <p:spPr bwMode="auto">
          <a:xfrm>
            <a:off x="1908175" y="2536825"/>
            <a:ext cx="7056438"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buFont typeface="Arial" panose="020B0604020202020204" pitchFamily="34" charset="0"/>
              <a:buNone/>
            </a:pPr>
            <a:r>
              <a:rPr lang="zh-CN" altLang="en-US" sz="2400" b="0">
                <a:ea typeface="微软雅黑" panose="020B0503020204020204" pitchFamily="34" charset="-122"/>
                <a:sym typeface="+mn-lt"/>
              </a:rPr>
              <a:t>若二叉树中各结点的值均不相同，则：</a:t>
            </a:r>
          </a:p>
          <a:p>
            <a:pPr>
              <a:lnSpc>
                <a:spcPct val="125000"/>
              </a:lnSpc>
              <a:buFont typeface="Arial" panose="020B0604020202020204" pitchFamily="34" charset="0"/>
              <a:buNone/>
            </a:pPr>
            <a:r>
              <a:rPr lang="zh-CN" altLang="en-US" sz="2400" b="0">
                <a:ea typeface="微软雅黑" panose="020B0503020204020204" pitchFamily="34" charset="-122"/>
                <a:sym typeface="+mn-lt"/>
              </a:rPr>
              <a:t>由二叉树的前序序列和中序序列，或由其后序序列和中序序列均</a:t>
            </a:r>
            <a:r>
              <a:rPr lang="zh-CN" altLang="en-US" sz="2400" b="0">
                <a:solidFill>
                  <a:srgbClr val="FF3300"/>
                </a:solidFill>
                <a:ea typeface="微软雅黑" panose="020B0503020204020204" pitchFamily="34" charset="-122"/>
                <a:sym typeface="+mn-lt"/>
              </a:rPr>
              <a:t>能唯一</a:t>
            </a:r>
            <a:r>
              <a:rPr lang="zh-CN" altLang="en-US" sz="2400" b="0">
                <a:ea typeface="微软雅黑" panose="020B0503020204020204" pitchFamily="34" charset="-122"/>
                <a:sym typeface="+mn-lt"/>
              </a:rPr>
              <a:t>地确定一棵二叉树，</a:t>
            </a:r>
          </a:p>
          <a:p>
            <a:pPr>
              <a:lnSpc>
                <a:spcPct val="125000"/>
              </a:lnSpc>
              <a:buFont typeface="Arial" panose="020B0604020202020204" pitchFamily="34" charset="0"/>
              <a:buNone/>
            </a:pPr>
            <a:r>
              <a:rPr lang="zh-CN" altLang="en-US" sz="2400" b="0">
                <a:ea typeface="微软雅黑" panose="020B0503020204020204" pitchFamily="34" charset="-122"/>
                <a:sym typeface="+mn-lt"/>
              </a:rPr>
              <a:t>但由前序序列和后序序列却</a:t>
            </a:r>
            <a:r>
              <a:rPr lang="zh-CN" altLang="en-US" sz="2400" b="0">
                <a:solidFill>
                  <a:srgbClr val="FF3300"/>
                </a:solidFill>
                <a:ea typeface="微软雅黑" panose="020B0503020204020204" pitchFamily="34" charset="-122"/>
                <a:sym typeface="+mn-lt"/>
              </a:rPr>
              <a:t>不一定能唯一</a:t>
            </a:r>
            <a:r>
              <a:rPr lang="zh-CN" altLang="en-US" sz="2400" b="0">
                <a:ea typeface="微软雅黑" panose="020B0503020204020204" pitchFamily="34" charset="-122"/>
                <a:sym typeface="+mn-lt"/>
              </a:rPr>
              <a:t>地确定一棵二叉树。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a:extLst>
              <a:ext uri="{FF2B5EF4-FFF2-40B4-BE49-F238E27FC236}">
                <a16:creationId xmlns:a16="http://schemas.microsoft.com/office/drawing/2014/main" id="{4F3582C7-CA1C-4623-AEF3-D7B593678C1F}"/>
              </a:ext>
            </a:extLst>
          </p:cNvPr>
          <p:cNvSpPr>
            <a:spLocks noChangeArrowheads="1"/>
          </p:cNvSpPr>
          <p:nvPr/>
        </p:nvSpPr>
        <p:spPr bwMode="auto">
          <a:xfrm>
            <a:off x="827088" y="13335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j-lt"/>
                <a:ea typeface="微软雅黑" panose="020B0503020204020204" pitchFamily="34" charset="-122"/>
                <a:cs typeface="+mj-cs"/>
                <a:sym typeface="+mn-lt"/>
              </a:rPr>
              <a:t>练习</a:t>
            </a:r>
          </a:p>
        </p:txBody>
      </p:sp>
      <p:sp>
        <p:nvSpPr>
          <p:cNvPr id="68611" name="Rectangle 5">
            <a:extLst>
              <a:ext uri="{FF2B5EF4-FFF2-40B4-BE49-F238E27FC236}">
                <a16:creationId xmlns:a16="http://schemas.microsoft.com/office/drawing/2014/main" id="{CF85E86E-DE30-4D49-891D-734727B9301F}"/>
              </a:ext>
            </a:extLst>
          </p:cNvPr>
          <p:cNvSpPr>
            <a:spLocks noChangeArrowheads="1"/>
          </p:cNvSpPr>
          <p:nvPr/>
        </p:nvSpPr>
        <p:spPr bwMode="auto">
          <a:xfrm>
            <a:off x="461963" y="1528763"/>
            <a:ext cx="8218487" cy="1076325"/>
          </a:xfrm>
          <a:prstGeom prst="roundRect">
            <a:avLst/>
          </a:prstGeom>
          <a:solidFill>
            <a:srgbClr val="A78DC2"/>
          </a:solidFill>
          <a:ln w="38100">
            <a:no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2400" b="0">
                <a:solidFill>
                  <a:schemeClr val="bg1"/>
                </a:solidFill>
                <a:ea typeface="微软雅黑" panose="020B0503020204020204" pitchFamily="34" charset="-122"/>
                <a:sym typeface="+mn-lt"/>
              </a:rPr>
              <a:t>已知一棵二叉树的</a:t>
            </a:r>
            <a:r>
              <a:rPr lang="zh-CN" altLang="en-US" sz="2400" b="0">
                <a:solidFill>
                  <a:srgbClr val="C00000"/>
                </a:solidFill>
                <a:ea typeface="微软雅黑" panose="020B0503020204020204" pitchFamily="34" charset="-122"/>
                <a:sym typeface="+mn-lt"/>
              </a:rPr>
              <a:t>中序序列</a:t>
            </a:r>
            <a:r>
              <a:rPr lang="zh-CN" altLang="en-US" sz="2400" b="0">
                <a:solidFill>
                  <a:schemeClr val="bg1"/>
                </a:solidFill>
                <a:ea typeface="微软雅黑" panose="020B0503020204020204" pitchFamily="34" charset="-122"/>
                <a:sym typeface="+mn-lt"/>
              </a:rPr>
              <a:t>和</a:t>
            </a:r>
            <a:r>
              <a:rPr lang="zh-CN" altLang="en-US" sz="2400" b="0">
                <a:solidFill>
                  <a:srgbClr val="C00000"/>
                </a:solidFill>
                <a:ea typeface="微软雅黑" panose="020B0503020204020204" pitchFamily="34" charset="-122"/>
                <a:sym typeface="+mn-lt"/>
              </a:rPr>
              <a:t>后序序列</a:t>
            </a:r>
            <a:r>
              <a:rPr lang="zh-CN" altLang="en-US" sz="2400" b="0">
                <a:solidFill>
                  <a:schemeClr val="bg1"/>
                </a:solidFill>
                <a:ea typeface="微软雅黑" panose="020B0503020204020204" pitchFamily="34" charset="-122"/>
                <a:sym typeface="+mn-lt"/>
              </a:rPr>
              <a:t>分别是</a:t>
            </a:r>
            <a:r>
              <a:rPr lang="en-US" altLang="zh-CN" sz="2400" b="0">
                <a:solidFill>
                  <a:srgbClr val="C00000"/>
                </a:solidFill>
                <a:ea typeface="微软雅黑" panose="020B0503020204020204" pitchFamily="34" charset="-122"/>
                <a:sym typeface="+mn-lt"/>
              </a:rPr>
              <a:t>BDCEAFHG </a:t>
            </a:r>
            <a:r>
              <a:rPr lang="zh-CN" altLang="en-US" sz="2400" b="0">
                <a:solidFill>
                  <a:schemeClr val="bg1"/>
                </a:solidFill>
                <a:ea typeface="微软雅黑" panose="020B0503020204020204" pitchFamily="34" charset="-122"/>
                <a:sym typeface="+mn-lt"/>
              </a:rPr>
              <a:t>和</a:t>
            </a:r>
            <a:r>
              <a:rPr lang="zh-CN" altLang="en-US" sz="2400" b="0">
                <a:solidFill>
                  <a:srgbClr val="FF3300"/>
                </a:solidFill>
                <a:ea typeface="微软雅黑" panose="020B0503020204020204" pitchFamily="34" charset="-122"/>
                <a:sym typeface="+mn-lt"/>
              </a:rPr>
              <a:t> </a:t>
            </a:r>
            <a:r>
              <a:rPr lang="en-US" altLang="zh-CN" sz="2400" b="0">
                <a:solidFill>
                  <a:srgbClr val="C00000"/>
                </a:solidFill>
                <a:ea typeface="微软雅黑" panose="020B0503020204020204" pitchFamily="34" charset="-122"/>
                <a:sym typeface="+mn-lt"/>
              </a:rPr>
              <a:t>DECBHGFA</a:t>
            </a:r>
            <a:r>
              <a:rPr lang="zh-CN" altLang="en-US" sz="2400" b="0">
                <a:solidFill>
                  <a:schemeClr val="bg1"/>
                </a:solidFill>
                <a:ea typeface="微软雅黑" panose="020B0503020204020204" pitchFamily="34" charset="-122"/>
                <a:sym typeface="+mn-lt"/>
              </a:rPr>
              <a:t>，请画出这棵二叉树。</a:t>
            </a:r>
          </a:p>
        </p:txBody>
      </p:sp>
      <p:sp>
        <p:nvSpPr>
          <p:cNvPr id="856070" name="Rectangle 6">
            <a:extLst>
              <a:ext uri="{FF2B5EF4-FFF2-40B4-BE49-F238E27FC236}">
                <a16:creationId xmlns:a16="http://schemas.microsoft.com/office/drawing/2014/main" id="{8C79C276-357F-4675-9ECC-84E4FA0DD727}"/>
              </a:ext>
            </a:extLst>
          </p:cNvPr>
          <p:cNvSpPr>
            <a:spLocks noChangeArrowheads="1"/>
          </p:cNvSpPr>
          <p:nvPr/>
        </p:nvSpPr>
        <p:spPr bwMode="auto">
          <a:xfrm>
            <a:off x="461963" y="2703513"/>
            <a:ext cx="8218487" cy="3173412"/>
          </a:xfrm>
          <a:prstGeom prst="roundRect">
            <a:avLst>
              <a:gd name="adj" fmla="val 5128"/>
            </a:avLst>
          </a:prstGeom>
          <a:solidFill>
            <a:schemeClr val="bg2">
              <a:lumMod val="20000"/>
              <a:lumOff val="80000"/>
            </a:schemeClr>
          </a:solidFill>
          <a:ln w="28575">
            <a:noFill/>
            <a:miter lim="800000"/>
            <a:headEnd/>
            <a:tailEnd/>
          </a:ln>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en-US" altLang="zh-CN" sz="2400" b="0">
                <a:ea typeface="微软雅黑" panose="020B0503020204020204" pitchFamily="34" charset="-122"/>
                <a:sym typeface="+mn-lt"/>
              </a:rPr>
              <a:t>①</a:t>
            </a:r>
            <a:r>
              <a:rPr lang="zh-CN" altLang="en-US" sz="2400" b="0">
                <a:ea typeface="微软雅黑" panose="020B0503020204020204" pitchFamily="34" charset="-122"/>
                <a:sym typeface="+mn-lt"/>
              </a:rPr>
              <a:t>由后序遍历特征，根结点必在后序序列尾部</a:t>
            </a:r>
            <a:r>
              <a:rPr lang="zh-CN" altLang="en-US" sz="2400" b="0">
                <a:solidFill>
                  <a:schemeClr val="accent2"/>
                </a:solidFill>
                <a:ea typeface="微软雅黑" panose="020B0503020204020204" pitchFamily="34" charset="-122"/>
                <a:sym typeface="+mn-lt"/>
              </a:rPr>
              <a:t>（</a:t>
            </a:r>
            <a:r>
              <a:rPr lang="en-US" altLang="zh-CN" sz="2400" b="0">
                <a:solidFill>
                  <a:schemeClr val="accent2"/>
                </a:solidFill>
                <a:ea typeface="微软雅黑" panose="020B0503020204020204" pitchFamily="34" charset="-122"/>
                <a:sym typeface="+mn-lt"/>
              </a:rPr>
              <a:t>A</a:t>
            </a:r>
            <a:r>
              <a:rPr lang="zh-CN" altLang="en-US" sz="2400" b="0">
                <a:solidFill>
                  <a:schemeClr val="accent2"/>
                </a:solidFill>
                <a:ea typeface="微软雅黑" panose="020B0503020204020204" pitchFamily="34" charset="-122"/>
                <a:sym typeface="+mn-lt"/>
              </a:rPr>
              <a:t>）</a:t>
            </a:r>
            <a:r>
              <a:rPr lang="zh-CN" altLang="en-US" sz="2400" b="0">
                <a:ea typeface="微软雅黑" panose="020B0503020204020204" pitchFamily="34" charset="-122"/>
                <a:sym typeface="+mn-lt"/>
              </a:rPr>
              <a:t>；</a:t>
            </a:r>
          </a:p>
          <a:p>
            <a:pPr algn="just" eaLnBrk="1" hangingPunct="1">
              <a:lnSpc>
                <a:spcPct val="125000"/>
              </a:lnSpc>
              <a:spcBef>
                <a:spcPct val="30000"/>
              </a:spcBef>
              <a:buFont typeface="Arial" panose="020B0604020202020204" pitchFamily="34" charset="0"/>
              <a:buNone/>
            </a:pPr>
            <a:r>
              <a:rPr lang="zh-CN" altLang="en-US" sz="2400" b="0">
                <a:ea typeface="微软雅黑" panose="020B0503020204020204" pitchFamily="34" charset="-122"/>
                <a:sym typeface="+mn-lt"/>
              </a:rPr>
              <a:t>②由中序遍历特征，根结点必在其中间，而且其左部必全部是左子树子孙</a:t>
            </a:r>
            <a:r>
              <a:rPr lang="zh-CN" altLang="en-US" sz="2400" b="0">
                <a:solidFill>
                  <a:schemeClr val="accent2"/>
                </a:solidFill>
                <a:ea typeface="微软雅黑" panose="020B0503020204020204" pitchFamily="34" charset="-122"/>
                <a:sym typeface="+mn-lt"/>
              </a:rPr>
              <a:t>（</a:t>
            </a:r>
            <a:r>
              <a:rPr lang="en-US" altLang="zh-CN" sz="2400" b="0">
                <a:solidFill>
                  <a:schemeClr val="accent2"/>
                </a:solidFill>
                <a:ea typeface="微软雅黑" panose="020B0503020204020204" pitchFamily="34" charset="-122"/>
                <a:sym typeface="+mn-lt"/>
              </a:rPr>
              <a:t>BDCE</a:t>
            </a:r>
            <a:r>
              <a:rPr lang="zh-CN" altLang="en-US" sz="2400" b="0">
                <a:solidFill>
                  <a:schemeClr val="accent2"/>
                </a:solidFill>
                <a:ea typeface="微软雅黑" panose="020B0503020204020204" pitchFamily="34" charset="-122"/>
                <a:sym typeface="+mn-lt"/>
              </a:rPr>
              <a:t>）</a:t>
            </a:r>
            <a:r>
              <a:rPr lang="zh-CN" altLang="en-US" sz="2400" b="0">
                <a:ea typeface="微软雅黑" panose="020B0503020204020204" pitchFamily="34" charset="-122"/>
                <a:sym typeface="+mn-lt"/>
              </a:rPr>
              <a:t>，其右部必全部是右子树子孙</a:t>
            </a:r>
            <a:r>
              <a:rPr lang="zh-CN" altLang="en-US" sz="2400" b="0">
                <a:solidFill>
                  <a:schemeClr val="accent2"/>
                </a:solidFill>
                <a:ea typeface="微软雅黑" panose="020B0503020204020204" pitchFamily="34" charset="-122"/>
                <a:sym typeface="+mn-lt"/>
              </a:rPr>
              <a:t>（</a:t>
            </a:r>
            <a:r>
              <a:rPr lang="en-US" altLang="zh-CN" sz="2400" b="0">
                <a:solidFill>
                  <a:schemeClr val="accent2"/>
                </a:solidFill>
                <a:ea typeface="微软雅黑" panose="020B0503020204020204" pitchFamily="34" charset="-122"/>
                <a:sym typeface="+mn-lt"/>
              </a:rPr>
              <a:t>FHG</a:t>
            </a:r>
            <a:r>
              <a:rPr lang="zh-CN" altLang="en-US" sz="2400" b="0">
                <a:solidFill>
                  <a:schemeClr val="accent2"/>
                </a:solidFill>
                <a:ea typeface="微软雅黑" panose="020B0503020204020204" pitchFamily="34" charset="-122"/>
                <a:sym typeface="+mn-lt"/>
              </a:rPr>
              <a:t>）</a:t>
            </a:r>
            <a:r>
              <a:rPr lang="zh-CN" altLang="en-US" sz="2400" b="0">
                <a:ea typeface="微软雅黑" panose="020B0503020204020204" pitchFamily="34" charset="-122"/>
                <a:sym typeface="+mn-lt"/>
              </a:rPr>
              <a:t>；</a:t>
            </a:r>
          </a:p>
          <a:p>
            <a:pPr algn="just" eaLnBrk="1" hangingPunct="1">
              <a:lnSpc>
                <a:spcPct val="125000"/>
              </a:lnSpc>
              <a:spcBef>
                <a:spcPct val="30000"/>
              </a:spcBef>
              <a:buFont typeface="Arial" panose="020B0604020202020204" pitchFamily="34" charset="0"/>
              <a:buNone/>
            </a:pPr>
            <a:r>
              <a:rPr lang="zh-CN" altLang="en-US" sz="2400" b="0">
                <a:ea typeface="微软雅黑" panose="020B0503020204020204" pitchFamily="34" charset="-122"/>
                <a:sym typeface="+mn-lt"/>
              </a:rPr>
              <a:t>③继而，根据后序中的</a:t>
            </a:r>
            <a:r>
              <a:rPr lang="en-US" altLang="zh-CN" sz="2400" b="0" u="sng">
                <a:ea typeface="微软雅黑" panose="020B0503020204020204" pitchFamily="34" charset="-122"/>
                <a:sym typeface="+mn-lt"/>
              </a:rPr>
              <a:t>DECB</a:t>
            </a:r>
            <a:r>
              <a:rPr lang="zh-CN" altLang="en-US" sz="2400" b="0">
                <a:ea typeface="微软雅黑" panose="020B0503020204020204" pitchFamily="34" charset="-122"/>
                <a:sym typeface="+mn-lt"/>
              </a:rPr>
              <a:t>子树可确定</a:t>
            </a:r>
            <a:r>
              <a:rPr lang="en-US" altLang="zh-CN" sz="2400" b="0">
                <a:ea typeface="微软雅黑" panose="020B0503020204020204" pitchFamily="34" charset="-122"/>
                <a:sym typeface="+mn-lt"/>
              </a:rPr>
              <a:t>B</a:t>
            </a:r>
            <a:r>
              <a:rPr lang="zh-CN" altLang="en-US" sz="2400" b="0">
                <a:ea typeface="微软雅黑" panose="020B0503020204020204" pitchFamily="34" charset="-122"/>
                <a:sym typeface="+mn-lt"/>
              </a:rPr>
              <a:t>为</a:t>
            </a:r>
            <a:r>
              <a:rPr lang="en-US" altLang="zh-CN" sz="2400" b="0">
                <a:ea typeface="微软雅黑" panose="020B0503020204020204" pitchFamily="34" charset="-122"/>
                <a:sym typeface="+mn-lt"/>
              </a:rPr>
              <a:t>A</a:t>
            </a:r>
            <a:r>
              <a:rPr lang="zh-CN" altLang="en-US" sz="2400" b="0">
                <a:ea typeface="微软雅黑" panose="020B0503020204020204" pitchFamily="34" charset="-122"/>
                <a:sym typeface="+mn-lt"/>
              </a:rPr>
              <a:t>的左孩子，根据</a:t>
            </a:r>
            <a:r>
              <a:rPr lang="en-US" altLang="zh-CN" sz="2400" b="0" u="sng">
                <a:ea typeface="微软雅黑" panose="020B0503020204020204" pitchFamily="34" charset="-122"/>
                <a:sym typeface="+mn-lt"/>
              </a:rPr>
              <a:t>HGF</a:t>
            </a:r>
            <a:r>
              <a:rPr lang="zh-CN" altLang="en-US" sz="2400" b="0">
                <a:ea typeface="微软雅黑" panose="020B0503020204020204" pitchFamily="34" charset="-122"/>
                <a:sym typeface="+mn-lt"/>
              </a:rPr>
              <a:t>子串可确定</a:t>
            </a:r>
            <a:r>
              <a:rPr lang="en-US" altLang="zh-CN" sz="2400" b="0">
                <a:ea typeface="微软雅黑" panose="020B0503020204020204" pitchFamily="34" charset="-122"/>
                <a:sym typeface="+mn-lt"/>
              </a:rPr>
              <a:t>F</a:t>
            </a:r>
            <a:r>
              <a:rPr lang="zh-CN" altLang="en-US" sz="2400" b="0">
                <a:ea typeface="微软雅黑" panose="020B0503020204020204" pitchFamily="34" charset="-122"/>
                <a:sym typeface="+mn-lt"/>
              </a:rPr>
              <a:t>为</a:t>
            </a:r>
            <a:r>
              <a:rPr lang="en-US" altLang="zh-CN" sz="2400" b="0">
                <a:ea typeface="微软雅黑" panose="020B0503020204020204" pitchFamily="34" charset="-122"/>
                <a:sym typeface="+mn-lt"/>
              </a:rPr>
              <a:t>A</a:t>
            </a:r>
            <a:r>
              <a:rPr lang="zh-CN" altLang="en-US" sz="2400" b="0">
                <a:ea typeface="微软雅黑" panose="020B0503020204020204" pitchFamily="34" charset="-122"/>
                <a:sym typeface="+mn-lt"/>
              </a:rPr>
              <a:t>的右孩子；以此类推。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56070">
                                            <p:bg/>
                                          </p:spTgt>
                                        </p:tgtEl>
                                        <p:attrNameLst>
                                          <p:attrName>style.visibility</p:attrName>
                                        </p:attrNameLst>
                                      </p:cBhvr>
                                      <p:to>
                                        <p:strVal val="visible"/>
                                      </p:to>
                                    </p:set>
                                    <p:animEffect transition="in" filter="strips(downRight)">
                                      <p:cBhvr>
                                        <p:cTn id="7" dur="500"/>
                                        <p:tgtEl>
                                          <p:spTgt spid="856070">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56070">
                                            <p:txEl>
                                              <p:pRg st="0" end="0"/>
                                            </p:txEl>
                                          </p:spTgt>
                                        </p:tgtEl>
                                        <p:attrNameLst>
                                          <p:attrName>style.visibility</p:attrName>
                                        </p:attrNameLst>
                                      </p:cBhvr>
                                      <p:to>
                                        <p:strVal val="visible"/>
                                      </p:to>
                                    </p:set>
                                    <p:animEffect transition="in" filter="strips(downRight)">
                                      <p:cBhvr>
                                        <p:cTn id="12" dur="500"/>
                                        <p:tgtEl>
                                          <p:spTgt spid="85607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56070">
                                            <p:txEl>
                                              <p:pRg st="1" end="1"/>
                                            </p:txEl>
                                          </p:spTgt>
                                        </p:tgtEl>
                                        <p:attrNameLst>
                                          <p:attrName>style.visibility</p:attrName>
                                        </p:attrNameLst>
                                      </p:cBhvr>
                                      <p:to>
                                        <p:strVal val="visible"/>
                                      </p:to>
                                    </p:set>
                                    <p:animEffect transition="in" filter="strips(downRight)">
                                      <p:cBhvr>
                                        <p:cTn id="17" dur="500"/>
                                        <p:tgtEl>
                                          <p:spTgt spid="85607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56070">
                                            <p:txEl>
                                              <p:pRg st="2" end="2"/>
                                            </p:txEl>
                                          </p:spTgt>
                                        </p:tgtEl>
                                        <p:attrNameLst>
                                          <p:attrName>style.visibility</p:attrName>
                                        </p:attrNameLst>
                                      </p:cBhvr>
                                      <p:to>
                                        <p:strVal val="visible"/>
                                      </p:to>
                                    </p:set>
                                    <p:animEffect transition="in" filter="strips(downRight)">
                                      <p:cBhvr>
                                        <p:cTn id="22" dur="500"/>
                                        <p:tgtEl>
                                          <p:spTgt spid="85607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070" grpId="0" build="p"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矩形 1">
            <a:extLst>
              <a:ext uri="{FF2B5EF4-FFF2-40B4-BE49-F238E27FC236}">
                <a16:creationId xmlns:a16="http://schemas.microsoft.com/office/drawing/2014/main" id="{B4720D69-CEBB-B942-B248-2FF98539D3FF}"/>
              </a:ext>
            </a:extLst>
          </p:cNvPr>
          <p:cNvSpPr>
            <a:spLocks noChangeArrowheads="1"/>
          </p:cNvSpPr>
          <p:nvPr/>
        </p:nvSpPr>
        <p:spPr bwMode="auto">
          <a:xfrm>
            <a:off x="0" y="2889250"/>
            <a:ext cx="9144000" cy="3563938"/>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857122" name="Rectangle 34">
            <a:extLst>
              <a:ext uri="{FF2B5EF4-FFF2-40B4-BE49-F238E27FC236}">
                <a16:creationId xmlns:a16="http://schemas.microsoft.com/office/drawing/2014/main" id="{D3A49624-3B31-4E66-80D6-EF02ED2FD784}"/>
              </a:ext>
            </a:extLst>
          </p:cNvPr>
          <p:cNvSpPr>
            <a:spLocks noChangeArrowheads="1"/>
          </p:cNvSpPr>
          <p:nvPr/>
        </p:nvSpPr>
        <p:spPr bwMode="auto">
          <a:xfrm>
            <a:off x="1357313" y="1041400"/>
            <a:ext cx="6096000" cy="1524000"/>
          </a:xfrm>
          <a:prstGeom prst="rect">
            <a:avLst/>
          </a:prstGeom>
          <a:noFill/>
          <a:ln w="9525">
            <a:noFill/>
            <a:miter lim="800000"/>
          </a:ln>
          <a:effec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r>
              <a:rPr kumimoji="1" lang="zh-CN" altLang="en-US" b="0">
                <a:ea typeface="微软雅黑" panose="020B0503020204020204" pitchFamily="34" charset="-122"/>
                <a:sym typeface="+mn-lt"/>
              </a:rPr>
              <a:t>中序遍历：</a:t>
            </a:r>
            <a:r>
              <a:rPr kumimoji="1" lang="en-US" altLang="zh-CN" b="0">
                <a:ea typeface="微软雅黑" panose="020B0503020204020204" pitchFamily="34" charset="-122"/>
                <a:sym typeface="+mn-lt"/>
              </a:rPr>
              <a:t>B D C E A F H G</a:t>
            </a:r>
            <a:br>
              <a:rPr kumimoji="1" lang="en-US" altLang="zh-CN" b="0">
                <a:ea typeface="微软雅黑" panose="020B0503020204020204" pitchFamily="34" charset="-122"/>
                <a:sym typeface="+mn-lt"/>
              </a:rPr>
            </a:br>
            <a:br>
              <a:rPr kumimoji="1" lang="en-US" altLang="zh-CN" b="0">
                <a:ea typeface="微软雅黑" panose="020B0503020204020204" pitchFamily="34" charset="-122"/>
                <a:sym typeface="+mn-lt"/>
              </a:rPr>
            </a:br>
            <a:r>
              <a:rPr kumimoji="1" lang="zh-CN" altLang="en-US" b="0">
                <a:ea typeface="微软雅黑" panose="020B0503020204020204" pitchFamily="34" charset="-122"/>
                <a:sym typeface="+mn-lt"/>
              </a:rPr>
              <a:t>后序遍历：</a:t>
            </a:r>
            <a:r>
              <a:rPr kumimoji="1" lang="en-US" altLang="zh-CN" b="0">
                <a:ea typeface="微软雅黑" panose="020B0503020204020204" pitchFamily="34" charset="-122"/>
                <a:sym typeface="+mn-lt"/>
              </a:rPr>
              <a:t>D E C B H G F </a:t>
            </a:r>
            <a:r>
              <a:rPr kumimoji="1" lang="en-US" altLang="zh-CN" b="0">
                <a:solidFill>
                  <a:schemeClr val="accent1"/>
                </a:solidFill>
                <a:ea typeface="微软雅黑" panose="020B0503020204020204" pitchFamily="34" charset="-122"/>
                <a:sym typeface="+mn-lt"/>
              </a:rPr>
              <a:t>A</a:t>
            </a:r>
          </a:p>
        </p:txBody>
      </p:sp>
      <p:sp>
        <p:nvSpPr>
          <p:cNvPr id="857124" name="Line 36">
            <a:extLst>
              <a:ext uri="{FF2B5EF4-FFF2-40B4-BE49-F238E27FC236}">
                <a16:creationId xmlns:a16="http://schemas.microsoft.com/office/drawing/2014/main" id="{7815C737-EB14-4FC8-BCB6-A077CC181E58}"/>
              </a:ext>
            </a:extLst>
          </p:cNvPr>
          <p:cNvSpPr>
            <a:spLocks noChangeShapeType="1"/>
          </p:cNvSpPr>
          <p:nvPr/>
        </p:nvSpPr>
        <p:spPr bwMode="auto">
          <a:xfrm>
            <a:off x="3262313" y="1651000"/>
            <a:ext cx="1219200" cy="0"/>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25" name="Line 37">
            <a:extLst>
              <a:ext uri="{FF2B5EF4-FFF2-40B4-BE49-F238E27FC236}">
                <a16:creationId xmlns:a16="http://schemas.microsoft.com/office/drawing/2014/main" id="{3315D61F-8573-4C08-AA37-A2D32A70D0AA}"/>
              </a:ext>
            </a:extLst>
          </p:cNvPr>
          <p:cNvSpPr>
            <a:spLocks noChangeShapeType="1"/>
          </p:cNvSpPr>
          <p:nvPr/>
        </p:nvSpPr>
        <p:spPr bwMode="auto">
          <a:xfrm>
            <a:off x="3262313" y="2489200"/>
            <a:ext cx="1219200" cy="0"/>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26" name="Line 38">
            <a:extLst>
              <a:ext uri="{FF2B5EF4-FFF2-40B4-BE49-F238E27FC236}">
                <a16:creationId xmlns:a16="http://schemas.microsoft.com/office/drawing/2014/main" id="{80052202-3A02-481A-8FB0-F22A7E9AA098}"/>
              </a:ext>
            </a:extLst>
          </p:cNvPr>
          <p:cNvSpPr>
            <a:spLocks noChangeShapeType="1"/>
          </p:cNvSpPr>
          <p:nvPr/>
        </p:nvSpPr>
        <p:spPr bwMode="auto">
          <a:xfrm>
            <a:off x="4938713" y="1651000"/>
            <a:ext cx="914400" cy="0"/>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27" name="Line 39">
            <a:extLst>
              <a:ext uri="{FF2B5EF4-FFF2-40B4-BE49-F238E27FC236}">
                <a16:creationId xmlns:a16="http://schemas.microsoft.com/office/drawing/2014/main" id="{57F6D27A-4F2B-4AC6-B307-1E63FFB12089}"/>
              </a:ext>
            </a:extLst>
          </p:cNvPr>
          <p:cNvSpPr>
            <a:spLocks noChangeShapeType="1"/>
          </p:cNvSpPr>
          <p:nvPr/>
        </p:nvSpPr>
        <p:spPr bwMode="auto">
          <a:xfrm>
            <a:off x="4633913" y="2489200"/>
            <a:ext cx="914400" cy="0"/>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28" name="Rectangle 40">
            <a:extLst>
              <a:ext uri="{FF2B5EF4-FFF2-40B4-BE49-F238E27FC236}">
                <a16:creationId xmlns:a16="http://schemas.microsoft.com/office/drawing/2014/main" id="{2E5390C2-1352-4AE3-87FA-12BEB6506A88}"/>
              </a:ext>
            </a:extLst>
          </p:cNvPr>
          <p:cNvSpPr>
            <a:spLocks noChangeArrowheads="1"/>
          </p:cNvSpPr>
          <p:nvPr/>
        </p:nvSpPr>
        <p:spPr bwMode="auto">
          <a:xfrm>
            <a:off x="1814513" y="5567363"/>
            <a:ext cx="2152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en-US" b="0">
                <a:solidFill>
                  <a:schemeClr val="hlink"/>
                </a:solidFill>
                <a:latin typeface="+mn-lt"/>
                <a:ea typeface="+mn-ea"/>
                <a:cs typeface="+mn-ea"/>
                <a:sym typeface="+mn-lt"/>
              </a:rPr>
              <a:t>（</a:t>
            </a:r>
            <a:r>
              <a:rPr lang="en-US" altLang="zh-CN" b="0">
                <a:solidFill>
                  <a:schemeClr val="hlink"/>
                </a:solidFill>
                <a:latin typeface="+mn-lt"/>
                <a:ea typeface="+mn-ea"/>
                <a:cs typeface="+mn-ea"/>
                <a:sym typeface="+mn-lt"/>
              </a:rPr>
              <a:t>B D C E</a:t>
            </a:r>
            <a:r>
              <a:rPr lang="zh-CN" altLang="en-US" b="0">
                <a:solidFill>
                  <a:schemeClr val="hlink"/>
                </a:solidFill>
                <a:latin typeface="+mn-lt"/>
                <a:ea typeface="+mn-ea"/>
                <a:cs typeface="+mn-ea"/>
                <a:sym typeface="+mn-lt"/>
              </a:rPr>
              <a:t>）</a:t>
            </a:r>
          </a:p>
        </p:txBody>
      </p:sp>
      <p:sp>
        <p:nvSpPr>
          <p:cNvPr id="857129" name="Rectangle 41">
            <a:extLst>
              <a:ext uri="{FF2B5EF4-FFF2-40B4-BE49-F238E27FC236}">
                <a16:creationId xmlns:a16="http://schemas.microsoft.com/office/drawing/2014/main" id="{28D1FCDA-B416-42FD-85A9-199E67B39DC9}"/>
              </a:ext>
            </a:extLst>
          </p:cNvPr>
          <p:cNvSpPr>
            <a:spLocks noChangeArrowheads="1"/>
          </p:cNvSpPr>
          <p:nvPr/>
        </p:nvSpPr>
        <p:spPr bwMode="auto">
          <a:xfrm>
            <a:off x="5129213" y="5646738"/>
            <a:ext cx="19351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en-US" b="0">
                <a:solidFill>
                  <a:srgbClr val="66FF33"/>
                </a:solidFill>
                <a:latin typeface="+mn-lt"/>
                <a:ea typeface="+mn-ea"/>
                <a:cs typeface="+mn-ea"/>
                <a:sym typeface="+mn-lt"/>
              </a:rPr>
              <a:t>（ </a:t>
            </a:r>
            <a:r>
              <a:rPr lang="en-US" altLang="zh-CN" b="0">
                <a:solidFill>
                  <a:srgbClr val="66FF33"/>
                </a:solidFill>
                <a:latin typeface="+mn-lt"/>
                <a:ea typeface="+mn-ea"/>
                <a:cs typeface="+mn-ea"/>
                <a:sym typeface="+mn-lt"/>
              </a:rPr>
              <a:t>F H G</a:t>
            </a:r>
            <a:r>
              <a:rPr lang="zh-CN" altLang="en-US" b="0">
                <a:solidFill>
                  <a:srgbClr val="66FF33"/>
                </a:solidFill>
                <a:latin typeface="+mn-lt"/>
                <a:ea typeface="+mn-ea"/>
                <a:cs typeface="+mn-ea"/>
                <a:sym typeface="+mn-lt"/>
              </a:rPr>
              <a:t>）</a:t>
            </a:r>
          </a:p>
        </p:txBody>
      </p:sp>
      <p:sp>
        <p:nvSpPr>
          <p:cNvPr id="857130" name="Rectangle 42">
            <a:extLst>
              <a:ext uri="{FF2B5EF4-FFF2-40B4-BE49-F238E27FC236}">
                <a16:creationId xmlns:a16="http://schemas.microsoft.com/office/drawing/2014/main" id="{1319CDC4-5B98-48EF-B5E2-10EFA9BC3FCD}"/>
              </a:ext>
            </a:extLst>
          </p:cNvPr>
          <p:cNvSpPr>
            <a:spLocks noChangeArrowheads="1"/>
          </p:cNvSpPr>
          <p:nvPr/>
        </p:nvSpPr>
        <p:spPr bwMode="auto">
          <a:xfrm>
            <a:off x="4062413" y="2889250"/>
            <a:ext cx="477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A</a:t>
            </a:r>
          </a:p>
        </p:txBody>
      </p:sp>
      <p:sp>
        <p:nvSpPr>
          <p:cNvPr id="857131" name="Rectangle 43">
            <a:extLst>
              <a:ext uri="{FF2B5EF4-FFF2-40B4-BE49-F238E27FC236}">
                <a16:creationId xmlns:a16="http://schemas.microsoft.com/office/drawing/2014/main" id="{572B5274-D4C1-467B-B734-47AD8EFB6E42}"/>
              </a:ext>
            </a:extLst>
          </p:cNvPr>
          <p:cNvSpPr>
            <a:spLocks noChangeArrowheads="1"/>
          </p:cNvSpPr>
          <p:nvPr/>
        </p:nvSpPr>
        <p:spPr bwMode="auto">
          <a:xfrm>
            <a:off x="3300413" y="3575050"/>
            <a:ext cx="4556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B</a:t>
            </a:r>
          </a:p>
        </p:txBody>
      </p:sp>
      <p:sp>
        <p:nvSpPr>
          <p:cNvPr id="857132" name="Rectangle 44">
            <a:extLst>
              <a:ext uri="{FF2B5EF4-FFF2-40B4-BE49-F238E27FC236}">
                <a16:creationId xmlns:a16="http://schemas.microsoft.com/office/drawing/2014/main" id="{40BA6D08-5DD9-4B8B-B27A-FE5F5FECEC33}"/>
              </a:ext>
            </a:extLst>
          </p:cNvPr>
          <p:cNvSpPr>
            <a:spLocks noChangeArrowheads="1"/>
          </p:cNvSpPr>
          <p:nvPr/>
        </p:nvSpPr>
        <p:spPr bwMode="auto">
          <a:xfrm>
            <a:off x="4824413" y="3575050"/>
            <a:ext cx="4127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F</a:t>
            </a:r>
          </a:p>
        </p:txBody>
      </p:sp>
      <p:sp>
        <p:nvSpPr>
          <p:cNvPr id="857133" name="Rectangle 45">
            <a:extLst>
              <a:ext uri="{FF2B5EF4-FFF2-40B4-BE49-F238E27FC236}">
                <a16:creationId xmlns:a16="http://schemas.microsoft.com/office/drawing/2014/main" id="{9A0EF62F-2016-4A4C-B62F-B15F242EF181}"/>
              </a:ext>
            </a:extLst>
          </p:cNvPr>
          <p:cNvSpPr>
            <a:spLocks noChangeArrowheads="1"/>
          </p:cNvSpPr>
          <p:nvPr/>
        </p:nvSpPr>
        <p:spPr bwMode="auto">
          <a:xfrm>
            <a:off x="1585913" y="5673725"/>
            <a:ext cx="3200400" cy="519113"/>
          </a:xfrm>
          <a:prstGeom prst="rect">
            <a:avLst/>
          </a:prstGeom>
          <a:solidFill>
            <a:srgbClr val="EBEBEB"/>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hlink"/>
                </a:solidFill>
                <a:latin typeface="+mn-lt"/>
                <a:ea typeface="+mn-ea"/>
                <a:cs typeface="+mn-ea"/>
                <a:sym typeface="+mn-lt"/>
              </a:rPr>
              <a:t>              </a:t>
            </a:r>
            <a:r>
              <a:rPr lang="zh-CN" altLang="en-US" b="0" dirty="0">
                <a:solidFill>
                  <a:schemeClr val="hlink"/>
                </a:solidFill>
                <a:latin typeface="+mn-lt"/>
                <a:ea typeface="+mn-ea"/>
                <a:cs typeface="+mn-ea"/>
                <a:sym typeface="+mn-lt"/>
              </a:rPr>
              <a:t>（</a:t>
            </a:r>
            <a:r>
              <a:rPr lang="en-US" altLang="zh-CN" b="0" dirty="0">
                <a:solidFill>
                  <a:schemeClr val="hlink"/>
                </a:solidFill>
                <a:latin typeface="+mn-lt"/>
                <a:ea typeface="+mn-ea"/>
                <a:cs typeface="+mn-ea"/>
                <a:sym typeface="+mn-lt"/>
              </a:rPr>
              <a:t>D C E</a:t>
            </a:r>
            <a:r>
              <a:rPr lang="zh-CN" altLang="en-US" b="0" dirty="0">
                <a:solidFill>
                  <a:schemeClr val="hlink"/>
                </a:solidFill>
                <a:latin typeface="+mn-lt"/>
                <a:ea typeface="+mn-ea"/>
                <a:cs typeface="+mn-ea"/>
                <a:sym typeface="+mn-lt"/>
              </a:rPr>
              <a:t>）</a:t>
            </a:r>
          </a:p>
        </p:txBody>
      </p:sp>
      <p:sp>
        <p:nvSpPr>
          <p:cNvPr id="857134" name="Rectangle 46">
            <a:extLst>
              <a:ext uri="{FF2B5EF4-FFF2-40B4-BE49-F238E27FC236}">
                <a16:creationId xmlns:a16="http://schemas.microsoft.com/office/drawing/2014/main" id="{3F62885D-9C3A-463F-AD96-752CD523A1E2}"/>
              </a:ext>
            </a:extLst>
          </p:cNvPr>
          <p:cNvSpPr>
            <a:spLocks noChangeArrowheads="1"/>
          </p:cNvSpPr>
          <p:nvPr/>
        </p:nvSpPr>
        <p:spPr bwMode="auto">
          <a:xfrm>
            <a:off x="4905375" y="5673725"/>
            <a:ext cx="1984375" cy="519113"/>
          </a:xfrm>
          <a:prstGeom prst="rect">
            <a:avLst/>
          </a:prstGeom>
          <a:solidFill>
            <a:srgbClr val="EBEBEB"/>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rgbClr val="FF0000"/>
                </a:solidFill>
                <a:latin typeface="+mn-lt"/>
                <a:ea typeface="+mn-ea"/>
                <a:cs typeface="+mn-ea"/>
                <a:sym typeface="+mn-lt"/>
              </a:rPr>
              <a:t>    </a:t>
            </a:r>
            <a:r>
              <a:rPr lang="zh-CN" altLang="en-US" b="0" dirty="0">
                <a:solidFill>
                  <a:srgbClr val="FF0000"/>
                </a:solidFill>
                <a:latin typeface="+mn-lt"/>
                <a:ea typeface="+mn-ea"/>
                <a:cs typeface="+mn-ea"/>
                <a:sym typeface="+mn-lt"/>
              </a:rPr>
              <a:t>（ </a:t>
            </a:r>
            <a:r>
              <a:rPr lang="en-US" altLang="zh-CN" b="0" dirty="0">
                <a:solidFill>
                  <a:srgbClr val="FF0000"/>
                </a:solidFill>
                <a:latin typeface="+mn-lt"/>
                <a:ea typeface="+mn-ea"/>
                <a:cs typeface="+mn-ea"/>
                <a:sym typeface="+mn-lt"/>
              </a:rPr>
              <a:t>H G</a:t>
            </a:r>
            <a:r>
              <a:rPr lang="zh-CN" altLang="en-US" b="0" dirty="0">
                <a:solidFill>
                  <a:srgbClr val="FF0000"/>
                </a:solidFill>
                <a:latin typeface="+mn-lt"/>
                <a:ea typeface="+mn-ea"/>
                <a:cs typeface="+mn-ea"/>
                <a:sym typeface="+mn-lt"/>
              </a:rPr>
              <a:t>）</a:t>
            </a:r>
          </a:p>
        </p:txBody>
      </p:sp>
      <p:sp>
        <p:nvSpPr>
          <p:cNvPr id="857135" name="Rectangle 47">
            <a:extLst>
              <a:ext uri="{FF2B5EF4-FFF2-40B4-BE49-F238E27FC236}">
                <a16:creationId xmlns:a16="http://schemas.microsoft.com/office/drawing/2014/main" id="{6BAEFC38-01B3-4E8B-A38E-9211260CE650}"/>
              </a:ext>
            </a:extLst>
          </p:cNvPr>
          <p:cNvSpPr>
            <a:spLocks noChangeArrowheads="1"/>
          </p:cNvSpPr>
          <p:nvPr/>
        </p:nvSpPr>
        <p:spPr bwMode="auto">
          <a:xfrm>
            <a:off x="3605213" y="4260850"/>
            <a:ext cx="4587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C</a:t>
            </a:r>
          </a:p>
        </p:txBody>
      </p:sp>
      <p:sp>
        <p:nvSpPr>
          <p:cNvPr id="857136" name="Rectangle 48">
            <a:extLst>
              <a:ext uri="{FF2B5EF4-FFF2-40B4-BE49-F238E27FC236}">
                <a16:creationId xmlns:a16="http://schemas.microsoft.com/office/drawing/2014/main" id="{3A7939DE-452B-471B-BD65-BF91272FBFCF}"/>
              </a:ext>
            </a:extLst>
          </p:cNvPr>
          <p:cNvSpPr>
            <a:spLocks noChangeArrowheads="1"/>
          </p:cNvSpPr>
          <p:nvPr/>
        </p:nvSpPr>
        <p:spPr bwMode="auto">
          <a:xfrm>
            <a:off x="3224213" y="4870450"/>
            <a:ext cx="1257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D     E</a:t>
            </a:r>
          </a:p>
        </p:txBody>
      </p:sp>
      <p:sp>
        <p:nvSpPr>
          <p:cNvPr id="857137" name="Rectangle 49">
            <a:extLst>
              <a:ext uri="{FF2B5EF4-FFF2-40B4-BE49-F238E27FC236}">
                <a16:creationId xmlns:a16="http://schemas.microsoft.com/office/drawing/2014/main" id="{C885C1F3-A430-44C0-95CD-7AA2143242AD}"/>
              </a:ext>
            </a:extLst>
          </p:cNvPr>
          <p:cNvSpPr>
            <a:spLocks noChangeArrowheads="1"/>
          </p:cNvSpPr>
          <p:nvPr/>
        </p:nvSpPr>
        <p:spPr bwMode="auto">
          <a:xfrm>
            <a:off x="5391150" y="4260850"/>
            <a:ext cx="500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G</a:t>
            </a:r>
          </a:p>
        </p:txBody>
      </p:sp>
      <p:sp>
        <p:nvSpPr>
          <p:cNvPr id="857138" name="Rectangle 50">
            <a:extLst>
              <a:ext uri="{FF2B5EF4-FFF2-40B4-BE49-F238E27FC236}">
                <a16:creationId xmlns:a16="http://schemas.microsoft.com/office/drawing/2014/main" id="{2D75860E-5C6D-4180-AD2D-625A9F78910F}"/>
              </a:ext>
            </a:extLst>
          </p:cNvPr>
          <p:cNvSpPr>
            <a:spLocks noChangeArrowheads="1"/>
          </p:cNvSpPr>
          <p:nvPr/>
        </p:nvSpPr>
        <p:spPr bwMode="auto">
          <a:xfrm>
            <a:off x="4748213" y="4870450"/>
            <a:ext cx="5000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H</a:t>
            </a:r>
          </a:p>
        </p:txBody>
      </p:sp>
      <p:sp>
        <p:nvSpPr>
          <p:cNvPr id="857139" name="Line 51">
            <a:extLst>
              <a:ext uri="{FF2B5EF4-FFF2-40B4-BE49-F238E27FC236}">
                <a16:creationId xmlns:a16="http://schemas.microsoft.com/office/drawing/2014/main" id="{5FD41747-2A7F-4CA2-A2C5-35B60DAACF73}"/>
              </a:ext>
            </a:extLst>
          </p:cNvPr>
          <p:cNvSpPr>
            <a:spLocks noChangeShapeType="1"/>
          </p:cNvSpPr>
          <p:nvPr/>
        </p:nvSpPr>
        <p:spPr bwMode="auto">
          <a:xfrm flipH="1">
            <a:off x="3681413" y="3346450"/>
            <a:ext cx="4572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0" name="Line 52">
            <a:extLst>
              <a:ext uri="{FF2B5EF4-FFF2-40B4-BE49-F238E27FC236}">
                <a16:creationId xmlns:a16="http://schemas.microsoft.com/office/drawing/2014/main" id="{CDCC4898-559E-490E-9611-FFDE40BDC669}"/>
              </a:ext>
            </a:extLst>
          </p:cNvPr>
          <p:cNvSpPr>
            <a:spLocks noChangeShapeType="1"/>
          </p:cNvSpPr>
          <p:nvPr/>
        </p:nvSpPr>
        <p:spPr bwMode="auto">
          <a:xfrm flipH="1">
            <a:off x="3376613" y="4718050"/>
            <a:ext cx="381000" cy="304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1" name="Line 53">
            <a:extLst>
              <a:ext uri="{FF2B5EF4-FFF2-40B4-BE49-F238E27FC236}">
                <a16:creationId xmlns:a16="http://schemas.microsoft.com/office/drawing/2014/main" id="{586942DE-330C-4F6A-A938-DD7EEB08CF6B}"/>
              </a:ext>
            </a:extLst>
          </p:cNvPr>
          <p:cNvSpPr>
            <a:spLocks noChangeShapeType="1"/>
          </p:cNvSpPr>
          <p:nvPr/>
        </p:nvSpPr>
        <p:spPr bwMode="auto">
          <a:xfrm flipH="1">
            <a:off x="5205413" y="4718050"/>
            <a:ext cx="3048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2" name="Line 54">
            <a:extLst>
              <a:ext uri="{FF2B5EF4-FFF2-40B4-BE49-F238E27FC236}">
                <a16:creationId xmlns:a16="http://schemas.microsoft.com/office/drawing/2014/main" id="{F77DC648-F3D2-4664-86DA-9DECEFB8F150}"/>
              </a:ext>
            </a:extLst>
          </p:cNvPr>
          <p:cNvSpPr>
            <a:spLocks noChangeShapeType="1"/>
          </p:cNvSpPr>
          <p:nvPr/>
        </p:nvSpPr>
        <p:spPr bwMode="auto">
          <a:xfrm>
            <a:off x="4443413" y="3346450"/>
            <a:ext cx="4572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3" name="Line 55">
            <a:extLst>
              <a:ext uri="{FF2B5EF4-FFF2-40B4-BE49-F238E27FC236}">
                <a16:creationId xmlns:a16="http://schemas.microsoft.com/office/drawing/2014/main" id="{FC22A23A-E21B-4F3A-A0F8-72E58AC4C131}"/>
              </a:ext>
            </a:extLst>
          </p:cNvPr>
          <p:cNvSpPr>
            <a:spLocks noChangeShapeType="1"/>
          </p:cNvSpPr>
          <p:nvPr/>
        </p:nvSpPr>
        <p:spPr bwMode="auto">
          <a:xfrm>
            <a:off x="5129213" y="3956050"/>
            <a:ext cx="4572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4" name="Line 56">
            <a:extLst>
              <a:ext uri="{FF2B5EF4-FFF2-40B4-BE49-F238E27FC236}">
                <a16:creationId xmlns:a16="http://schemas.microsoft.com/office/drawing/2014/main" id="{F609AB9C-4BCC-4B53-B0F2-EC547A734D60}"/>
              </a:ext>
            </a:extLst>
          </p:cNvPr>
          <p:cNvSpPr>
            <a:spLocks noChangeShapeType="1"/>
          </p:cNvSpPr>
          <p:nvPr/>
        </p:nvSpPr>
        <p:spPr bwMode="auto">
          <a:xfrm>
            <a:off x="3605213" y="4032250"/>
            <a:ext cx="1524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5" name="Line 57">
            <a:extLst>
              <a:ext uri="{FF2B5EF4-FFF2-40B4-BE49-F238E27FC236}">
                <a16:creationId xmlns:a16="http://schemas.microsoft.com/office/drawing/2014/main" id="{C67122F5-E902-43CD-88FE-307AD8367574}"/>
              </a:ext>
            </a:extLst>
          </p:cNvPr>
          <p:cNvSpPr>
            <a:spLocks noChangeShapeType="1"/>
          </p:cNvSpPr>
          <p:nvPr/>
        </p:nvSpPr>
        <p:spPr bwMode="auto">
          <a:xfrm>
            <a:off x="3986213" y="4718050"/>
            <a:ext cx="228600" cy="304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6" name="Rectangle 58">
            <a:extLst>
              <a:ext uri="{FF2B5EF4-FFF2-40B4-BE49-F238E27FC236}">
                <a16:creationId xmlns:a16="http://schemas.microsoft.com/office/drawing/2014/main" id="{FA3D801B-889E-41C6-925A-E452F1219780}"/>
              </a:ext>
            </a:extLst>
          </p:cNvPr>
          <p:cNvSpPr>
            <a:spLocks noChangeArrowheads="1"/>
          </p:cNvSpPr>
          <p:nvPr/>
        </p:nvSpPr>
        <p:spPr bwMode="auto">
          <a:xfrm>
            <a:off x="4429125" y="111760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accent1"/>
                </a:solidFill>
                <a:latin typeface="+mn-lt"/>
                <a:ea typeface="+mn-ea"/>
                <a:cs typeface="+mn-ea"/>
                <a:sym typeface="+mn-lt"/>
              </a:rPr>
              <a:t>A</a:t>
            </a:r>
          </a:p>
        </p:txBody>
      </p:sp>
      <p:sp>
        <p:nvSpPr>
          <p:cNvPr id="857147" name="Rectangle 59">
            <a:extLst>
              <a:ext uri="{FF2B5EF4-FFF2-40B4-BE49-F238E27FC236}">
                <a16:creationId xmlns:a16="http://schemas.microsoft.com/office/drawing/2014/main" id="{2CC0A6A7-265D-4AD1-8AE6-E6183AB3A514}"/>
              </a:ext>
            </a:extLst>
          </p:cNvPr>
          <p:cNvSpPr>
            <a:spLocks noChangeArrowheads="1"/>
          </p:cNvSpPr>
          <p:nvPr/>
        </p:nvSpPr>
        <p:spPr bwMode="auto">
          <a:xfrm>
            <a:off x="4122738" y="1970088"/>
            <a:ext cx="420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hlink"/>
                </a:solidFill>
                <a:latin typeface="+mn-lt"/>
                <a:ea typeface="+mn-ea"/>
                <a:cs typeface="+mn-ea"/>
                <a:sym typeface="+mn-lt"/>
              </a:rPr>
              <a:t>B</a:t>
            </a:r>
          </a:p>
        </p:txBody>
      </p:sp>
      <p:sp>
        <p:nvSpPr>
          <p:cNvPr id="857148" name="Rectangle 60">
            <a:extLst>
              <a:ext uri="{FF2B5EF4-FFF2-40B4-BE49-F238E27FC236}">
                <a16:creationId xmlns:a16="http://schemas.microsoft.com/office/drawing/2014/main" id="{EF0FAB45-F062-448A-B5CF-2861EDEDD174}"/>
              </a:ext>
            </a:extLst>
          </p:cNvPr>
          <p:cNvSpPr>
            <a:spLocks noChangeArrowheads="1"/>
          </p:cNvSpPr>
          <p:nvPr/>
        </p:nvSpPr>
        <p:spPr bwMode="auto">
          <a:xfrm>
            <a:off x="3133725" y="1117600"/>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hlink"/>
                </a:solidFill>
                <a:latin typeface="+mn-lt"/>
                <a:ea typeface="+mn-ea"/>
                <a:cs typeface="+mn-ea"/>
                <a:sym typeface="+mn-lt"/>
              </a:rPr>
              <a:t>B</a:t>
            </a:r>
          </a:p>
        </p:txBody>
      </p:sp>
      <p:sp>
        <p:nvSpPr>
          <p:cNvPr id="857149" name="Rectangle 61">
            <a:extLst>
              <a:ext uri="{FF2B5EF4-FFF2-40B4-BE49-F238E27FC236}">
                <a16:creationId xmlns:a16="http://schemas.microsoft.com/office/drawing/2014/main" id="{494A5B30-FA38-42C7-B36F-CD3714546EFC}"/>
              </a:ext>
            </a:extLst>
          </p:cNvPr>
          <p:cNvSpPr>
            <a:spLocks noChangeArrowheads="1"/>
          </p:cNvSpPr>
          <p:nvPr/>
        </p:nvSpPr>
        <p:spPr bwMode="auto">
          <a:xfrm>
            <a:off x="5137150" y="1970088"/>
            <a:ext cx="4016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rgbClr val="FF0000"/>
                </a:solidFill>
                <a:latin typeface="+mn-lt"/>
                <a:ea typeface="+mn-ea"/>
                <a:cs typeface="+mn-ea"/>
                <a:sym typeface="+mn-lt"/>
              </a:rPr>
              <a:t>F</a:t>
            </a:r>
          </a:p>
        </p:txBody>
      </p:sp>
      <p:sp>
        <p:nvSpPr>
          <p:cNvPr id="857150" name="Rectangle 62">
            <a:extLst>
              <a:ext uri="{FF2B5EF4-FFF2-40B4-BE49-F238E27FC236}">
                <a16:creationId xmlns:a16="http://schemas.microsoft.com/office/drawing/2014/main" id="{063D71A1-D452-41F8-A709-802EFEDE3489}"/>
              </a:ext>
            </a:extLst>
          </p:cNvPr>
          <p:cNvSpPr>
            <a:spLocks noChangeArrowheads="1"/>
          </p:cNvSpPr>
          <p:nvPr/>
        </p:nvSpPr>
        <p:spPr bwMode="auto">
          <a:xfrm>
            <a:off x="4740275" y="1117600"/>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rgbClr val="FF0000"/>
                </a:solidFill>
                <a:latin typeface="+mn-lt"/>
                <a:ea typeface="+mn-ea"/>
                <a:cs typeface="+mn-ea"/>
                <a:sym typeface="+mn-lt"/>
              </a:rPr>
              <a:t>F</a:t>
            </a:r>
          </a:p>
        </p:txBody>
      </p:sp>
      <p:sp>
        <p:nvSpPr>
          <p:cNvPr id="30" name="Rectangle 4">
            <a:extLst>
              <a:ext uri="{FF2B5EF4-FFF2-40B4-BE49-F238E27FC236}">
                <a16:creationId xmlns:a16="http://schemas.microsoft.com/office/drawing/2014/main" id="{0FC9F4E9-3132-42E7-AB18-D51B26EEE113}"/>
              </a:ext>
            </a:extLst>
          </p:cNvPr>
          <p:cNvSpPr>
            <a:spLocks noChangeArrowheads="1"/>
          </p:cNvSpPr>
          <p:nvPr/>
        </p:nvSpPr>
        <p:spPr bwMode="auto">
          <a:xfrm>
            <a:off x="827088" y="13335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j-lt"/>
                <a:ea typeface="微软雅黑" panose="020B0503020204020204" pitchFamily="34" charset="-122"/>
                <a:cs typeface="+mj-cs"/>
                <a:sym typeface="+mn-lt"/>
              </a:rPr>
              <a:t>练习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fade">
                                      <p:cBhvr>
                                        <p:cTn id="7" dur="1000"/>
                                        <p:tgtEl>
                                          <p:spTgt spid="77826"/>
                                        </p:tgtEl>
                                      </p:cBhvr>
                                    </p:animEffect>
                                    <p:anim calcmode="lin" valueType="num">
                                      <p:cBhvr>
                                        <p:cTn id="8" dur="1000" fill="hold"/>
                                        <p:tgtEl>
                                          <p:spTgt spid="77826"/>
                                        </p:tgtEl>
                                        <p:attrNameLst>
                                          <p:attrName>ppt_x</p:attrName>
                                        </p:attrNameLst>
                                      </p:cBhvr>
                                      <p:tavLst>
                                        <p:tav tm="0">
                                          <p:val>
                                            <p:strVal val="#ppt_x"/>
                                          </p:val>
                                        </p:tav>
                                        <p:tav tm="100000">
                                          <p:val>
                                            <p:strVal val="#ppt_x"/>
                                          </p:val>
                                        </p:tav>
                                      </p:tavLst>
                                    </p:anim>
                                    <p:anim calcmode="lin" valueType="num">
                                      <p:cBhvr>
                                        <p:cTn id="9" dur="1000" fill="hold"/>
                                        <p:tgtEl>
                                          <p:spTgt spid="7782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85713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857146"/>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85712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857126"/>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857125"/>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857127"/>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857128"/>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857129"/>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857147"/>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857139"/>
                                        </p:tgtEl>
                                        <p:attrNameLst>
                                          <p:attrName>style.visibility</p:attrName>
                                        </p:attrNameLst>
                                      </p:cBhvr>
                                      <p:to>
                                        <p:strVal val="visible"/>
                                      </p:to>
                                    </p:set>
                                  </p:childTnLst>
                                </p:cTn>
                              </p:par>
                            </p:childTnLst>
                          </p:cTn>
                        </p:par>
                        <p:par>
                          <p:cTn id="50" fill="hold" nodeType="afterGroup">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857131"/>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857148"/>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857133"/>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857135"/>
                                        </p:tgtEl>
                                        <p:attrNameLst>
                                          <p:attrName>style.visibility</p:attrName>
                                        </p:attrNameLst>
                                      </p:cBhvr>
                                      <p:to>
                                        <p:strVal val="visible"/>
                                      </p:to>
                                    </p:set>
                                  </p:childTnLst>
                                </p:cTn>
                              </p:par>
                            </p:childTnLst>
                          </p:cTn>
                        </p:par>
                        <p:par>
                          <p:cTn id="65" fill="hold" nodeType="afterGroup">
                            <p:stCondLst>
                              <p:cond delay="500"/>
                            </p:stCondLst>
                            <p:childTnLst>
                              <p:par>
                                <p:cTn id="66" presetID="1" presetClass="entr" presetSubtype="0" fill="hold" nodeType="afterEffect">
                                  <p:stCondLst>
                                    <p:cond delay="0"/>
                                  </p:stCondLst>
                                  <p:childTnLst>
                                    <p:set>
                                      <p:cBhvr>
                                        <p:cTn id="67" dur="1" fill="hold">
                                          <p:stCondLst>
                                            <p:cond delay="499"/>
                                          </p:stCondLst>
                                        </p:cTn>
                                        <p:tgtEl>
                                          <p:spTgt spid="857144"/>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857136"/>
                                        </p:tgtEl>
                                        <p:attrNameLst>
                                          <p:attrName>style.visibility</p:attrName>
                                        </p:attrNameLst>
                                      </p:cBhvr>
                                      <p:to>
                                        <p:strVal val="visible"/>
                                      </p:to>
                                    </p:set>
                                  </p:childTnLst>
                                </p:cTn>
                              </p:par>
                            </p:childTnLst>
                          </p:cTn>
                        </p:par>
                        <p:par>
                          <p:cTn id="72" fill="hold" nodeType="afterGroup">
                            <p:stCondLst>
                              <p:cond delay="500"/>
                            </p:stCondLst>
                            <p:childTnLst>
                              <p:par>
                                <p:cTn id="73" presetID="1" presetClass="entr" presetSubtype="0" fill="hold" nodeType="afterEffect">
                                  <p:stCondLst>
                                    <p:cond delay="0"/>
                                  </p:stCondLst>
                                  <p:childTnLst>
                                    <p:set>
                                      <p:cBhvr>
                                        <p:cTn id="74" dur="1" fill="hold">
                                          <p:stCondLst>
                                            <p:cond delay="499"/>
                                          </p:stCondLst>
                                        </p:cTn>
                                        <p:tgtEl>
                                          <p:spTgt spid="857140"/>
                                        </p:tgtEl>
                                        <p:attrNameLst>
                                          <p:attrName>style.visibility</p:attrName>
                                        </p:attrNameLst>
                                      </p:cBhvr>
                                      <p:to>
                                        <p:strVal val="visible"/>
                                      </p:to>
                                    </p:set>
                                  </p:childTnLst>
                                </p:cTn>
                              </p:par>
                            </p:childTnLst>
                          </p:cTn>
                        </p:par>
                        <p:par>
                          <p:cTn id="75" fill="hold" nodeType="afterGroup">
                            <p:stCondLst>
                              <p:cond delay="1000"/>
                            </p:stCondLst>
                            <p:childTnLst>
                              <p:par>
                                <p:cTn id="76" presetID="1" presetClass="entr" presetSubtype="0" fill="hold" nodeType="afterEffect">
                                  <p:stCondLst>
                                    <p:cond delay="0"/>
                                  </p:stCondLst>
                                  <p:childTnLst>
                                    <p:set>
                                      <p:cBhvr>
                                        <p:cTn id="77" dur="1" fill="hold">
                                          <p:stCondLst>
                                            <p:cond delay="499"/>
                                          </p:stCondLst>
                                        </p:cTn>
                                        <p:tgtEl>
                                          <p:spTgt spid="857145"/>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857149"/>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499"/>
                                          </p:stCondLst>
                                        </p:cTn>
                                        <p:tgtEl>
                                          <p:spTgt spid="857132"/>
                                        </p:tgtEl>
                                        <p:attrNameLst>
                                          <p:attrName>style.visibility</p:attrName>
                                        </p:attrNameLst>
                                      </p:cBhvr>
                                      <p:to>
                                        <p:strVal val="visible"/>
                                      </p:to>
                                    </p:set>
                                  </p:childTnLst>
                                </p:cTn>
                              </p:par>
                            </p:childTnLst>
                          </p:cTn>
                        </p:par>
                        <p:par>
                          <p:cTn id="86" fill="hold" nodeType="afterGroup">
                            <p:stCondLst>
                              <p:cond delay="500"/>
                            </p:stCondLst>
                            <p:childTnLst>
                              <p:par>
                                <p:cTn id="87" presetID="1" presetClass="entr" presetSubtype="0" fill="hold" nodeType="afterEffect">
                                  <p:stCondLst>
                                    <p:cond delay="0"/>
                                  </p:stCondLst>
                                  <p:childTnLst>
                                    <p:set>
                                      <p:cBhvr>
                                        <p:cTn id="88" dur="1" fill="hold">
                                          <p:stCondLst>
                                            <p:cond delay="499"/>
                                          </p:stCondLst>
                                        </p:cTn>
                                        <p:tgtEl>
                                          <p:spTgt spid="857142"/>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857150"/>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857134"/>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499"/>
                                          </p:stCondLst>
                                        </p:cTn>
                                        <p:tgtEl>
                                          <p:spTgt spid="857137"/>
                                        </p:tgtEl>
                                        <p:attrNameLst>
                                          <p:attrName>style.visibility</p:attrName>
                                        </p:attrNameLst>
                                      </p:cBhvr>
                                      <p:to>
                                        <p:strVal val="visible"/>
                                      </p:to>
                                    </p:set>
                                  </p:childTnLst>
                                </p:cTn>
                              </p:par>
                            </p:childTnLst>
                          </p:cTn>
                        </p:par>
                        <p:par>
                          <p:cTn id="101" fill="hold" nodeType="afterGroup">
                            <p:stCondLst>
                              <p:cond delay="500"/>
                            </p:stCondLst>
                            <p:childTnLst>
                              <p:par>
                                <p:cTn id="102" presetID="1" presetClass="entr" presetSubtype="0" fill="hold" nodeType="afterEffect">
                                  <p:stCondLst>
                                    <p:cond delay="0"/>
                                  </p:stCondLst>
                                  <p:childTnLst>
                                    <p:set>
                                      <p:cBhvr>
                                        <p:cTn id="103" dur="1" fill="hold">
                                          <p:stCondLst>
                                            <p:cond delay="499"/>
                                          </p:stCondLst>
                                        </p:cTn>
                                        <p:tgtEl>
                                          <p:spTgt spid="857143"/>
                                        </p:tgtEl>
                                        <p:attrNameLst>
                                          <p:attrName>style.visibility</p:attrName>
                                        </p:attrNameLst>
                                      </p:cBhvr>
                                      <p:to>
                                        <p:strVal val="visible"/>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grpId="0" nodeType="clickEffect">
                                  <p:stCondLst>
                                    <p:cond delay="0"/>
                                  </p:stCondLst>
                                  <p:childTnLst>
                                    <p:set>
                                      <p:cBhvr>
                                        <p:cTn id="107" dur="1" fill="hold">
                                          <p:stCondLst>
                                            <p:cond delay="499"/>
                                          </p:stCondLst>
                                        </p:cTn>
                                        <p:tgtEl>
                                          <p:spTgt spid="857138"/>
                                        </p:tgtEl>
                                        <p:attrNameLst>
                                          <p:attrName>style.visibility</p:attrName>
                                        </p:attrNameLst>
                                      </p:cBhvr>
                                      <p:to>
                                        <p:strVal val="visible"/>
                                      </p:to>
                                    </p:set>
                                  </p:childTnLst>
                                </p:cTn>
                              </p:par>
                            </p:childTnLst>
                          </p:cTn>
                        </p:par>
                        <p:par>
                          <p:cTn id="108" fill="hold" nodeType="afterGroup">
                            <p:stCondLst>
                              <p:cond delay="500"/>
                            </p:stCondLst>
                            <p:childTnLst>
                              <p:par>
                                <p:cTn id="109" presetID="1" presetClass="entr" presetSubtype="0" fill="hold" nodeType="afterEffect">
                                  <p:stCondLst>
                                    <p:cond delay="0"/>
                                  </p:stCondLst>
                                  <p:childTnLst>
                                    <p:set>
                                      <p:cBhvr>
                                        <p:cTn id="110" dur="1" fill="hold">
                                          <p:stCondLst>
                                            <p:cond delay="499"/>
                                          </p:stCondLst>
                                        </p:cTn>
                                        <p:tgtEl>
                                          <p:spTgt spid="857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nimBg="1"/>
      <p:bldP spid="857128" grpId="0"/>
      <p:bldP spid="857129" grpId="0"/>
      <p:bldP spid="857130" grpId="0"/>
      <p:bldP spid="857131" grpId="0"/>
      <p:bldP spid="857132" grpId="0"/>
      <p:bldP spid="857133" grpId="0" animBg="1"/>
      <p:bldP spid="857134" grpId="0" animBg="1"/>
      <p:bldP spid="857135" grpId="0"/>
      <p:bldP spid="857136" grpId="0"/>
      <p:bldP spid="857137" grpId="0"/>
      <p:bldP spid="857138" grpId="0"/>
      <p:bldP spid="857146" grpId="0"/>
      <p:bldP spid="857147" grpId="0"/>
      <p:bldP spid="857148" grpId="0"/>
      <p:bldP spid="857149" grpId="0"/>
      <p:bldP spid="857150"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圆角矩形 4">
            <a:extLst>
              <a:ext uri="{FF2B5EF4-FFF2-40B4-BE49-F238E27FC236}">
                <a16:creationId xmlns:a16="http://schemas.microsoft.com/office/drawing/2014/main" id="{2F513E10-58B9-404A-87FA-1C12E628C20C}"/>
              </a:ext>
            </a:extLst>
          </p:cNvPr>
          <p:cNvSpPr>
            <a:spLocks noChangeArrowheads="1"/>
          </p:cNvSpPr>
          <p:nvPr/>
        </p:nvSpPr>
        <p:spPr bwMode="auto">
          <a:xfrm>
            <a:off x="192088" y="1968500"/>
            <a:ext cx="8701087" cy="4629150"/>
          </a:xfrm>
          <a:prstGeom prst="roundRect">
            <a:avLst>
              <a:gd name="adj" fmla="val 3500"/>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862212" name="Rectangle 4">
            <a:extLst>
              <a:ext uri="{FF2B5EF4-FFF2-40B4-BE49-F238E27FC236}">
                <a16:creationId xmlns:a16="http://schemas.microsoft.com/office/drawing/2014/main" id="{C14ED3F5-C9E2-4B78-9736-96EEFA4E9086}"/>
              </a:ext>
            </a:extLst>
          </p:cNvPr>
          <p:cNvSpPr>
            <a:spLocks noChangeArrowheads="1"/>
          </p:cNvSpPr>
          <p:nvPr/>
        </p:nvSpPr>
        <p:spPr bwMode="auto">
          <a:xfrm>
            <a:off x="320675" y="2098675"/>
            <a:ext cx="4633913"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二叉链表空间效率这么低，能否利用这些空闲区存放有用的信息或线索？</a:t>
            </a:r>
          </a:p>
          <a:p>
            <a:pPr eaLnBrk="1" hangingPunct="1">
              <a:lnSpc>
                <a:spcPct val="125000"/>
              </a:lnSpc>
              <a:spcBef>
                <a:spcPct val="20000"/>
              </a:spcBef>
              <a:buFont typeface="Arial" panose="020B0604020202020204" pitchFamily="34" charset="0"/>
              <a:buNone/>
            </a:pP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可以用它来存放当前结点的</a:t>
            </a:r>
            <a:r>
              <a:rPr lang="zh-CN" altLang="en-US" sz="2400" b="0">
                <a:solidFill>
                  <a:schemeClr val="hlink"/>
                </a:solidFill>
                <a:ea typeface="微软雅黑" panose="020B0503020204020204" pitchFamily="34" charset="-122"/>
                <a:sym typeface="+mn-lt"/>
              </a:rPr>
              <a:t>直接前驱和后继</a:t>
            </a:r>
            <a:r>
              <a:rPr lang="zh-CN" altLang="en-US" sz="2400" b="0">
                <a:ea typeface="微软雅黑" panose="020B0503020204020204" pitchFamily="34" charset="-122"/>
                <a:sym typeface="+mn-lt"/>
              </a:rPr>
              <a:t>等线索，以加快查找速度。</a:t>
            </a:r>
          </a:p>
        </p:txBody>
      </p:sp>
      <p:sp>
        <p:nvSpPr>
          <p:cNvPr id="70659" name="Rectangle 5">
            <a:extLst>
              <a:ext uri="{FF2B5EF4-FFF2-40B4-BE49-F238E27FC236}">
                <a16:creationId xmlns:a16="http://schemas.microsoft.com/office/drawing/2014/main" id="{DE7CFC5B-D542-4EBE-B4AB-890F5F4FB644}"/>
              </a:ext>
            </a:extLst>
          </p:cNvPr>
          <p:cNvSpPr>
            <a:spLocks noChangeArrowheads="1"/>
          </p:cNvSpPr>
          <p:nvPr/>
        </p:nvSpPr>
        <p:spPr bwMode="auto">
          <a:xfrm>
            <a:off x="900113" y="131763"/>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j-lt"/>
                <a:ea typeface="微软雅黑" panose="020B0503020204020204" pitchFamily="34" charset="-122"/>
                <a:cs typeface="+mj-cs"/>
                <a:sym typeface="+mn-lt"/>
              </a:rPr>
              <a:t>思考</a:t>
            </a:r>
          </a:p>
        </p:txBody>
      </p:sp>
      <p:sp>
        <p:nvSpPr>
          <p:cNvPr id="862215" name="AutoShape 7">
            <a:extLst>
              <a:ext uri="{FF2B5EF4-FFF2-40B4-BE49-F238E27FC236}">
                <a16:creationId xmlns:a16="http://schemas.microsoft.com/office/drawing/2014/main" id="{727A415A-CF67-4156-81E2-9BE5EEAB313F}"/>
              </a:ext>
            </a:extLst>
          </p:cNvPr>
          <p:cNvSpPr>
            <a:spLocks noChangeArrowheads="1"/>
          </p:cNvSpPr>
          <p:nvPr/>
        </p:nvSpPr>
        <p:spPr bwMode="auto">
          <a:xfrm>
            <a:off x="647700" y="5464175"/>
            <a:ext cx="3722688" cy="1008063"/>
          </a:xfrm>
          <a:prstGeom prst="cloudCallout">
            <a:avLst>
              <a:gd name="adj1" fmla="val -17879"/>
              <a:gd name="adj2" fmla="val -198348"/>
            </a:avLst>
          </a:prstGeom>
          <a:solidFill>
            <a:srgbClr val="6C4C8F"/>
          </a:solidFill>
          <a:ln>
            <a:noFill/>
          </a:ln>
        </p:spPr>
        <p:txBody>
          <a:bodyPr anchor="ct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a:spcBef>
                <a:spcPct val="20000"/>
              </a:spcBef>
              <a:buFont typeface="Arial" panose="020B0604020202020204" pitchFamily="34" charset="0"/>
              <a:buNone/>
            </a:pPr>
            <a:r>
              <a:rPr lang="zh-CN" altLang="en-US" b="0">
                <a:solidFill>
                  <a:schemeClr val="bg1"/>
                </a:solidFill>
                <a:ea typeface="微软雅黑" panose="020B0503020204020204" pitchFamily="34" charset="-122"/>
                <a:sym typeface="+mn-lt"/>
              </a:rPr>
              <a:t>线索化二叉树</a:t>
            </a:r>
          </a:p>
        </p:txBody>
      </p:sp>
      <p:sp>
        <p:nvSpPr>
          <p:cNvPr id="862216" name="Text Box 8">
            <a:extLst>
              <a:ext uri="{FF2B5EF4-FFF2-40B4-BE49-F238E27FC236}">
                <a16:creationId xmlns:a16="http://schemas.microsoft.com/office/drawing/2014/main" id="{E43D72F7-CAC3-4111-B7D1-0A60E0337622}"/>
              </a:ext>
            </a:extLst>
          </p:cNvPr>
          <p:cNvSpPr txBox="1">
            <a:spLocks noChangeArrowheads="1"/>
          </p:cNvSpPr>
          <p:nvPr/>
        </p:nvSpPr>
        <p:spPr bwMode="auto">
          <a:xfrm>
            <a:off x="179388" y="1095375"/>
            <a:ext cx="8713787" cy="585788"/>
          </a:xfrm>
          <a:prstGeom prst="rect">
            <a:avLst/>
          </a:prstGeom>
          <a:noFill/>
          <a:ln w="38100">
            <a:noFill/>
            <a:miter lim="800000"/>
          </a:ln>
          <a:effec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kumimoji="1" lang="zh-CN" altLang="en-US" sz="3200" b="0">
                <a:ea typeface="微软雅黑" panose="020B0503020204020204" pitchFamily="34" charset="-122"/>
                <a:sym typeface="+mn-lt"/>
              </a:rPr>
              <a:t>在</a:t>
            </a:r>
            <a:r>
              <a:rPr kumimoji="1" lang="en-US" altLang="zh-CN" sz="3200" b="0">
                <a:ea typeface="微软雅黑" panose="020B0503020204020204" pitchFamily="34" charset="-122"/>
                <a:sym typeface="+mn-lt"/>
              </a:rPr>
              <a:t>n</a:t>
            </a:r>
            <a:r>
              <a:rPr kumimoji="1" lang="zh-CN" altLang="zh-CN" sz="3200" b="0">
                <a:ea typeface="微软雅黑" panose="020B0503020204020204" pitchFamily="34" charset="-122"/>
                <a:sym typeface="+mn-lt"/>
              </a:rPr>
              <a:t>个结点的二叉链表中，</a:t>
            </a:r>
            <a:r>
              <a:rPr kumimoji="1" lang="zh-CN" altLang="en-US" sz="3200" b="0">
                <a:ea typeface="微软雅黑" panose="020B0503020204020204" pitchFamily="34" charset="-122"/>
                <a:sym typeface="+mn-lt"/>
              </a:rPr>
              <a:t>有</a:t>
            </a:r>
            <a:r>
              <a:rPr kumimoji="1" lang="en-US" altLang="zh-CN" sz="3200" b="0" u="sng">
                <a:solidFill>
                  <a:srgbClr val="FF0000"/>
                </a:solidFill>
                <a:ea typeface="微软雅黑" panose="020B0503020204020204" pitchFamily="34" charset="-122"/>
                <a:sym typeface="+mn-lt"/>
              </a:rPr>
              <a:t>n+1</a:t>
            </a:r>
            <a:r>
              <a:rPr kumimoji="1" lang="zh-CN" altLang="en-US" sz="3200" b="0">
                <a:ea typeface="微软雅黑" panose="020B0503020204020204" pitchFamily="34" charset="-122"/>
                <a:sym typeface="+mn-lt"/>
              </a:rPr>
              <a:t>个</a:t>
            </a:r>
            <a:r>
              <a:rPr kumimoji="1" lang="zh-CN" altLang="zh-CN" sz="3200" b="0">
                <a:ea typeface="微软雅黑" panose="020B0503020204020204" pitchFamily="34" charset="-122"/>
                <a:sym typeface="+mn-lt"/>
              </a:rPr>
              <a:t>空指针域</a:t>
            </a:r>
            <a:endParaRPr kumimoji="1" lang="zh-CN" altLang="en-US" sz="3200" b="0">
              <a:ea typeface="微软雅黑" panose="020B0503020204020204" pitchFamily="34" charset="-122"/>
              <a:sym typeface="+mn-lt"/>
            </a:endParaRPr>
          </a:p>
        </p:txBody>
      </p:sp>
      <p:grpSp>
        <p:nvGrpSpPr>
          <p:cNvPr id="73735" name="Group 9">
            <a:extLst>
              <a:ext uri="{FF2B5EF4-FFF2-40B4-BE49-F238E27FC236}">
                <a16:creationId xmlns:a16="http://schemas.microsoft.com/office/drawing/2014/main" id="{92D259A5-6A4D-2247-A02F-04A0D558CA83}"/>
              </a:ext>
            </a:extLst>
          </p:cNvPr>
          <p:cNvGrpSpPr>
            <a:grpSpLocks/>
          </p:cNvGrpSpPr>
          <p:nvPr/>
        </p:nvGrpSpPr>
        <p:grpSpPr bwMode="auto">
          <a:xfrm>
            <a:off x="5224463" y="2206625"/>
            <a:ext cx="3529012" cy="3689350"/>
            <a:chOff x="2963" y="1354"/>
            <a:chExt cx="2223" cy="2652"/>
          </a:xfrm>
        </p:grpSpPr>
        <p:grpSp>
          <p:nvGrpSpPr>
            <p:cNvPr id="73737" name="Group 10">
              <a:extLst>
                <a:ext uri="{FF2B5EF4-FFF2-40B4-BE49-F238E27FC236}">
                  <a16:creationId xmlns:a16="http://schemas.microsoft.com/office/drawing/2014/main" id="{98E6F6C6-1F98-8941-A802-4F6CED282284}"/>
                </a:ext>
              </a:extLst>
            </p:cNvPr>
            <p:cNvGrpSpPr>
              <a:grpSpLocks/>
            </p:cNvGrpSpPr>
            <p:nvPr/>
          </p:nvGrpSpPr>
          <p:grpSpPr bwMode="auto">
            <a:xfrm>
              <a:off x="2963" y="1796"/>
              <a:ext cx="2223" cy="2150"/>
              <a:chOff x="2540" y="1809"/>
              <a:chExt cx="2223" cy="2150"/>
            </a:xfrm>
          </p:grpSpPr>
          <p:grpSp>
            <p:nvGrpSpPr>
              <p:cNvPr id="73755" name="Group 11">
                <a:extLst>
                  <a:ext uri="{FF2B5EF4-FFF2-40B4-BE49-F238E27FC236}">
                    <a16:creationId xmlns:a16="http://schemas.microsoft.com/office/drawing/2014/main" id="{A849D720-CB1F-8941-A0B5-65E5D2EA2897}"/>
                  </a:ext>
                </a:extLst>
              </p:cNvPr>
              <p:cNvGrpSpPr>
                <a:grpSpLocks/>
              </p:cNvGrpSpPr>
              <p:nvPr/>
            </p:nvGrpSpPr>
            <p:grpSpPr bwMode="auto">
              <a:xfrm>
                <a:off x="3289" y="1809"/>
                <a:ext cx="778" cy="256"/>
                <a:chOff x="1700" y="2033"/>
                <a:chExt cx="778" cy="256"/>
              </a:xfrm>
            </p:grpSpPr>
            <p:sp>
              <p:nvSpPr>
                <p:cNvPr id="70665" name="Rectangle 12">
                  <a:extLst>
                    <a:ext uri="{FF2B5EF4-FFF2-40B4-BE49-F238E27FC236}">
                      <a16:creationId xmlns:a16="http://schemas.microsoft.com/office/drawing/2014/main" id="{6CB3C139-1DA1-4634-9557-B9EBBFB9E370}"/>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70666" name="Line 13">
                  <a:extLst>
                    <a:ext uri="{FF2B5EF4-FFF2-40B4-BE49-F238E27FC236}">
                      <a16:creationId xmlns:a16="http://schemas.microsoft.com/office/drawing/2014/main" id="{A5DB7B72-BCC6-4E6D-89A2-8FC275E8AFAB}"/>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67" name="Line 14">
                  <a:extLst>
                    <a:ext uri="{FF2B5EF4-FFF2-40B4-BE49-F238E27FC236}">
                      <a16:creationId xmlns:a16="http://schemas.microsoft.com/office/drawing/2014/main" id="{1F6062F6-76C1-4F54-ABED-AC6D89089DCB}"/>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73756" name="Group 15">
                <a:extLst>
                  <a:ext uri="{FF2B5EF4-FFF2-40B4-BE49-F238E27FC236}">
                    <a16:creationId xmlns:a16="http://schemas.microsoft.com/office/drawing/2014/main" id="{212635AA-BB6C-A940-A7A8-6B60347CA687}"/>
                  </a:ext>
                </a:extLst>
              </p:cNvPr>
              <p:cNvGrpSpPr>
                <a:grpSpLocks/>
              </p:cNvGrpSpPr>
              <p:nvPr/>
            </p:nvGrpSpPr>
            <p:grpSpPr bwMode="auto">
              <a:xfrm>
                <a:off x="2819" y="2217"/>
                <a:ext cx="778" cy="256"/>
                <a:chOff x="1700" y="2033"/>
                <a:chExt cx="778" cy="256"/>
              </a:xfrm>
            </p:grpSpPr>
            <p:sp>
              <p:nvSpPr>
                <p:cNvPr id="70669" name="Rectangle 16">
                  <a:extLst>
                    <a:ext uri="{FF2B5EF4-FFF2-40B4-BE49-F238E27FC236}">
                      <a16:creationId xmlns:a16="http://schemas.microsoft.com/office/drawing/2014/main" id="{881D9292-990F-4465-99C8-0E16309022A5}"/>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70670" name="Line 17">
                  <a:extLst>
                    <a:ext uri="{FF2B5EF4-FFF2-40B4-BE49-F238E27FC236}">
                      <a16:creationId xmlns:a16="http://schemas.microsoft.com/office/drawing/2014/main" id="{8BEB88D2-7D4C-4942-8B79-27F4C4F6BD73}"/>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71" name="Line 18">
                  <a:extLst>
                    <a:ext uri="{FF2B5EF4-FFF2-40B4-BE49-F238E27FC236}">
                      <a16:creationId xmlns:a16="http://schemas.microsoft.com/office/drawing/2014/main" id="{9782AE91-B994-439D-9DB1-A5459ADCF90D}"/>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73757" name="Group 19">
                <a:extLst>
                  <a:ext uri="{FF2B5EF4-FFF2-40B4-BE49-F238E27FC236}">
                    <a16:creationId xmlns:a16="http://schemas.microsoft.com/office/drawing/2014/main" id="{04772168-B5C4-D64C-820C-23D3FFC5F3A6}"/>
                  </a:ext>
                </a:extLst>
              </p:cNvPr>
              <p:cNvGrpSpPr>
                <a:grpSpLocks/>
              </p:cNvGrpSpPr>
              <p:nvPr/>
            </p:nvGrpSpPr>
            <p:grpSpPr bwMode="auto">
              <a:xfrm>
                <a:off x="2540" y="2717"/>
                <a:ext cx="778" cy="256"/>
                <a:chOff x="1700" y="2033"/>
                <a:chExt cx="778" cy="256"/>
              </a:xfrm>
            </p:grpSpPr>
            <p:sp>
              <p:nvSpPr>
                <p:cNvPr id="70673" name="Rectangle 20">
                  <a:extLst>
                    <a:ext uri="{FF2B5EF4-FFF2-40B4-BE49-F238E27FC236}">
                      <a16:creationId xmlns:a16="http://schemas.microsoft.com/office/drawing/2014/main" id="{F5D427C0-F56C-4ABF-A905-FBAC6A2513AF}"/>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C</a:t>
                  </a:r>
                </a:p>
              </p:txBody>
            </p:sp>
            <p:sp>
              <p:nvSpPr>
                <p:cNvPr id="70674" name="Line 21">
                  <a:extLst>
                    <a:ext uri="{FF2B5EF4-FFF2-40B4-BE49-F238E27FC236}">
                      <a16:creationId xmlns:a16="http://schemas.microsoft.com/office/drawing/2014/main" id="{F365EA36-4E41-4578-B1AC-A0E872B421C6}"/>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75" name="Line 22">
                  <a:extLst>
                    <a:ext uri="{FF2B5EF4-FFF2-40B4-BE49-F238E27FC236}">
                      <a16:creationId xmlns:a16="http://schemas.microsoft.com/office/drawing/2014/main" id="{F0CE26A0-C1E8-4E4D-BAF8-F397361AF0B8}"/>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73758" name="Group 23">
                <a:extLst>
                  <a:ext uri="{FF2B5EF4-FFF2-40B4-BE49-F238E27FC236}">
                    <a16:creationId xmlns:a16="http://schemas.microsoft.com/office/drawing/2014/main" id="{82C792F1-C20A-4243-B2D7-9781EB576D79}"/>
                  </a:ext>
                </a:extLst>
              </p:cNvPr>
              <p:cNvGrpSpPr>
                <a:grpSpLocks/>
              </p:cNvGrpSpPr>
              <p:nvPr/>
            </p:nvGrpSpPr>
            <p:grpSpPr bwMode="auto">
              <a:xfrm>
                <a:off x="3497" y="2716"/>
                <a:ext cx="778" cy="256"/>
                <a:chOff x="1700" y="2033"/>
                <a:chExt cx="778" cy="256"/>
              </a:xfrm>
            </p:grpSpPr>
            <p:sp>
              <p:nvSpPr>
                <p:cNvPr id="70677" name="Rectangle 24">
                  <a:extLst>
                    <a:ext uri="{FF2B5EF4-FFF2-40B4-BE49-F238E27FC236}">
                      <a16:creationId xmlns:a16="http://schemas.microsoft.com/office/drawing/2014/main" id="{A7F65BE8-0655-4338-902B-AFB888841C70}"/>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70678" name="Line 25">
                  <a:extLst>
                    <a:ext uri="{FF2B5EF4-FFF2-40B4-BE49-F238E27FC236}">
                      <a16:creationId xmlns:a16="http://schemas.microsoft.com/office/drawing/2014/main" id="{C08E5FFD-2816-4637-92FF-FA9C0962CC29}"/>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79" name="Line 26">
                  <a:extLst>
                    <a:ext uri="{FF2B5EF4-FFF2-40B4-BE49-F238E27FC236}">
                      <a16:creationId xmlns:a16="http://schemas.microsoft.com/office/drawing/2014/main" id="{E7AAC072-307B-4ACB-955E-1C628CD11F2C}"/>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73759" name="Group 27">
                <a:extLst>
                  <a:ext uri="{FF2B5EF4-FFF2-40B4-BE49-F238E27FC236}">
                    <a16:creationId xmlns:a16="http://schemas.microsoft.com/office/drawing/2014/main" id="{174A07E3-2215-9D44-B775-8B55E3FEE2D9}"/>
                  </a:ext>
                </a:extLst>
              </p:cNvPr>
              <p:cNvGrpSpPr>
                <a:grpSpLocks/>
              </p:cNvGrpSpPr>
              <p:nvPr/>
            </p:nvGrpSpPr>
            <p:grpSpPr bwMode="auto">
              <a:xfrm>
                <a:off x="3052" y="3226"/>
                <a:ext cx="778" cy="256"/>
                <a:chOff x="1700" y="2033"/>
                <a:chExt cx="778" cy="256"/>
              </a:xfrm>
            </p:grpSpPr>
            <p:sp>
              <p:nvSpPr>
                <p:cNvPr id="70681" name="Rectangle 28">
                  <a:extLst>
                    <a:ext uri="{FF2B5EF4-FFF2-40B4-BE49-F238E27FC236}">
                      <a16:creationId xmlns:a16="http://schemas.microsoft.com/office/drawing/2014/main" id="{F4CC5627-94A5-4AE0-9032-32FED0644AFE}"/>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dirty="0">
                      <a:latin typeface="+mn-lt"/>
                      <a:ea typeface="+mn-ea"/>
                      <a:cs typeface="+mn-ea"/>
                      <a:sym typeface="+mn-lt"/>
                    </a:rPr>
                    <a:t>       E</a:t>
                  </a:r>
                </a:p>
              </p:txBody>
            </p:sp>
            <p:sp>
              <p:nvSpPr>
                <p:cNvPr id="70682" name="Line 29">
                  <a:extLst>
                    <a:ext uri="{FF2B5EF4-FFF2-40B4-BE49-F238E27FC236}">
                      <a16:creationId xmlns:a16="http://schemas.microsoft.com/office/drawing/2014/main" id="{ADC91EC1-291B-4E74-9CF4-23C2008A91EE}"/>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83" name="Line 30">
                  <a:extLst>
                    <a:ext uri="{FF2B5EF4-FFF2-40B4-BE49-F238E27FC236}">
                      <a16:creationId xmlns:a16="http://schemas.microsoft.com/office/drawing/2014/main" id="{769809D7-AD4B-45D7-82D1-CD9491F731DE}"/>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73760" name="Group 31">
                <a:extLst>
                  <a:ext uri="{FF2B5EF4-FFF2-40B4-BE49-F238E27FC236}">
                    <a16:creationId xmlns:a16="http://schemas.microsoft.com/office/drawing/2014/main" id="{E2367CC2-7FDF-A642-A646-4FCB63D5D9A7}"/>
                  </a:ext>
                </a:extLst>
              </p:cNvPr>
              <p:cNvGrpSpPr>
                <a:grpSpLocks/>
              </p:cNvGrpSpPr>
              <p:nvPr/>
            </p:nvGrpSpPr>
            <p:grpSpPr bwMode="auto">
              <a:xfrm>
                <a:off x="3985" y="3216"/>
                <a:ext cx="778" cy="256"/>
                <a:chOff x="1700" y="2033"/>
                <a:chExt cx="778" cy="256"/>
              </a:xfrm>
            </p:grpSpPr>
            <p:sp>
              <p:nvSpPr>
                <p:cNvPr id="70685" name="Rectangle 32">
                  <a:extLst>
                    <a:ext uri="{FF2B5EF4-FFF2-40B4-BE49-F238E27FC236}">
                      <a16:creationId xmlns:a16="http://schemas.microsoft.com/office/drawing/2014/main" id="{3E98DCA7-DCBB-435D-9969-271737C76A28}"/>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F</a:t>
                  </a:r>
                </a:p>
              </p:txBody>
            </p:sp>
            <p:sp>
              <p:nvSpPr>
                <p:cNvPr id="70686" name="Line 33">
                  <a:extLst>
                    <a:ext uri="{FF2B5EF4-FFF2-40B4-BE49-F238E27FC236}">
                      <a16:creationId xmlns:a16="http://schemas.microsoft.com/office/drawing/2014/main" id="{CB55F458-6162-42B2-A0F7-C1D68AD537B6}"/>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87" name="Line 34">
                  <a:extLst>
                    <a:ext uri="{FF2B5EF4-FFF2-40B4-BE49-F238E27FC236}">
                      <a16:creationId xmlns:a16="http://schemas.microsoft.com/office/drawing/2014/main" id="{56908A0B-E223-47E3-B920-10DA3BB8D22D}"/>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73761" name="Group 35">
                <a:extLst>
                  <a:ext uri="{FF2B5EF4-FFF2-40B4-BE49-F238E27FC236}">
                    <a16:creationId xmlns:a16="http://schemas.microsoft.com/office/drawing/2014/main" id="{CC39E4FE-6BF1-3948-8F50-19A809562D19}"/>
                  </a:ext>
                </a:extLst>
              </p:cNvPr>
              <p:cNvGrpSpPr>
                <a:grpSpLocks/>
              </p:cNvGrpSpPr>
              <p:nvPr/>
            </p:nvGrpSpPr>
            <p:grpSpPr bwMode="auto">
              <a:xfrm>
                <a:off x="3517" y="3703"/>
                <a:ext cx="778" cy="256"/>
                <a:chOff x="1700" y="2033"/>
                <a:chExt cx="778" cy="256"/>
              </a:xfrm>
            </p:grpSpPr>
            <p:sp>
              <p:nvSpPr>
                <p:cNvPr id="70689" name="Rectangle 36">
                  <a:extLst>
                    <a:ext uri="{FF2B5EF4-FFF2-40B4-BE49-F238E27FC236}">
                      <a16:creationId xmlns:a16="http://schemas.microsoft.com/office/drawing/2014/main" id="{D6427927-7424-4749-8B08-93ABF07C63C2}"/>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G</a:t>
                  </a:r>
                </a:p>
              </p:txBody>
            </p:sp>
            <p:sp>
              <p:nvSpPr>
                <p:cNvPr id="70690" name="Line 37">
                  <a:extLst>
                    <a:ext uri="{FF2B5EF4-FFF2-40B4-BE49-F238E27FC236}">
                      <a16:creationId xmlns:a16="http://schemas.microsoft.com/office/drawing/2014/main" id="{A2B72395-3FC3-404E-B19E-452BFAEC45A2}"/>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91" name="Line 38">
                  <a:extLst>
                    <a:ext uri="{FF2B5EF4-FFF2-40B4-BE49-F238E27FC236}">
                      <a16:creationId xmlns:a16="http://schemas.microsoft.com/office/drawing/2014/main" id="{BDB39A7F-716D-48CB-A372-4393F2FAE6FA}"/>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sp>
          <p:nvSpPr>
            <p:cNvPr id="70692" name="Line 39">
              <a:extLst>
                <a:ext uri="{FF2B5EF4-FFF2-40B4-BE49-F238E27FC236}">
                  <a16:creationId xmlns:a16="http://schemas.microsoft.com/office/drawing/2014/main" id="{8D691C43-907E-44F9-9734-64F397990800}"/>
                </a:ext>
              </a:extLst>
            </p:cNvPr>
            <p:cNvSpPr>
              <a:spLocks noChangeShapeType="1"/>
            </p:cNvSpPr>
            <p:nvPr/>
          </p:nvSpPr>
          <p:spPr bwMode="auto">
            <a:xfrm flipH="1">
              <a:off x="3657" y="1975"/>
              <a:ext cx="144" cy="233"/>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93" name="Line 40">
              <a:extLst>
                <a:ext uri="{FF2B5EF4-FFF2-40B4-BE49-F238E27FC236}">
                  <a16:creationId xmlns:a16="http://schemas.microsoft.com/office/drawing/2014/main" id="{ADF35B2A-16D5-4B53-9DBF-C8135F7D11E6}"/>
                </a:ext>
              </a:extLst>
            </p:cNvPr>
            <p:cNvSpPr>
              <a:spLocks noChangeShapeType="1"/>
            </p:cNvSpPr>
            <p:nvPr/>
          </p:nvSpPr>
          <p:spPr bwMode="auto">
            <a:xfrm flipH="1">
              <a:off x="3257" y="2410"/>
              <a:ext cx="111" cy="299"/>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94" name="Line 41">
              <a:extLst>
                <a:ext uri="{FF2B5EF4-FFF2-40B4-BE49-F238E27FC236}">
                  <a16:creationId xmlns:a16="http://schemas.microsoft.com/office/drawing/2014/main" id="{A4178CC0-843E-46B2-ADA7-25E7B7BDA73A}"/>
                </a:ext>
              </a:extLst>
            </p:cNvPr>
            <p:cNvSpPr>
              <a:spLocks noChangeShapeType="1"/>
            </p:cNvSpPr>
            <p:nvPr/>
          </p:nvSpPr>
          <p:spPr bwMode="auto">
            <a:xfrm>
              <a:off x="3924" y="2375"/>
              <a:ext cx="322" cy="33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95" name="Line 42">
              <a:extLst>
                <a:ext uri="{FF2B5EF4-FFF2-40B4-BE49-F238E27FC236}">
                  <a16:creationId xmlns:a16="http://schemas.microsoft.com/office/drawing/2014/main" id="{656892A6-E363-456A-9CFC-E3F3D69EA223}"/>
                </a:ext>
              </a:extLst>
            </p:cNvPr>
            <p:cNvSpPr>
              <a:spLocks noChangeShapeType="1"/>
            </p:cNvSpPr>
            <p:nvPr/>
          </p:nvSpPr>
          <p:spPr bwMode="auto">
            <a:xfrm flipH="1">
              <a:off x="3857" y="2852"/>
              <a:ext cx="178" cy="35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96" name="Line 43">
              <a:extLst>
                <a:ext uri="{FF2B5EF4-FFF2-40B4-BE49-F238E27FC236}">
                  <a16:creationId xmlns:a16="http://schemas.microsoft.com/office/drawing/2014/main" id="{65075AD6-A051-44A6-93A7-A8D6752F23F3}"/>
                </a:ext>
              </a:extLst>
            </p:cNvPr>
            <p:cNvSpPr>
              <a:spLocks noChangeShapeType="1"/>
            </p:cNvSpPr>
            <p:nvPr/>
          </p:nvSpPr>
          <p:spPr bwMode="auto">
            <a:xfrm>
              <a:off x="4557" y="2852"/>
              <a:ext cx="200" cy="35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97" name="Line 44">
              <a:extLst>
                <a:ext uri="{FF2B5EF4-FFF2-40B4-BE49-F238E27FC236}">
                  <a16:creationId xmlns:a16="http://schemas.microsoft.com/office/drawing/2014/main" id="{07D97FAE-6534-4375-BD4D-1CDF2E6FA967}"/>
                </a:ext>
              </a:extLst>
            </p:cNvPr>
            <p:cNvSpPr>
              <a:spLocks noChangeShapeType="1"/>
            </p:cNvSpPr>
            <p:nvPr/>
          </p:nvSpPr>
          <p:spPr bwMode="auto">
            <a:xfrm>
              <a:off x="4090" y="3408"/>
              <a:ext cx="200" cy="289"/>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nvGrpSpPr>
            <p:cNvPr id="73744" name="Group 45">
              <a:extLst>
                <a:ext uri="{FF2B5EF4-FFF2-40B4-BE49-F238E27FC236}">
                  <a16:creationId xmlns:a16="http://schemas.microsoft.com/office/drawing/2014/main" id="{4EBADD0D-33AD-7A45-B0E4-50923FA08E05}"/>
                </a:ext>
              </a:extLst>
            </p:cNvPr>
            <p:cNvGrpSpPr>
              <a:grpSpLocks/>
            </p:cNvGrpSpPr>
            <p:nvPr/>
          </p:nvGrpSpPr>
          <p:grpSpPr bwMode="auto">
            <a:xfrm>
              <a:off x="3868" y="1354"/>
              <a:ext cx="211" cy="444"/>
              <a:chOff x="3445" y="1367"/>
              <a:chExt cx="211" cy="444"/>
            </a:xfrm>
          </p:grpSpPr>
          <p:sp>
            <p:nvSpPr>
              <p:cNvPr id="70699" name="Freeform 46">
                <a:extLst>
                  <a:ext uri="{FF2B5EF4-FFF2-40B4-BE49-F238E27FC236}">
                    <a16:creationId xmlns:a16="http://schemas.microsoft.com/office/drawing/2014/main" id="{841CAEA2-1709-4B2D-B86F-99458B7CE6E9}"/>
                  </a:ext>
                </a:extLst>
              </p:cNvPr>
              <p:cNvSpPr>
                <a:spLocks noChangeArrowheads="1"/>
              </p:cNvSpPr>
              <p:nvPr/>
            </p:nvSpPr>
            <p:spPr bwMode="auto">
              <a:xfrm>
                <a:off x="3445" y="1367"/>
                <a:ext cx="72" cy="223"/>
              </a:xfrm>
              <a:custGeom>
                <a:avLst/>
                <a:gdLst>
                  <a:gd name="T0" fmla="*/ 33 w 94"/>
                  <a:gd name="T1" fmla="*/ 0 h 233"/>
                  <a:gd name="T2" fmla="*/ 89 w 94"/>
                  <a:gd name="T3" fmla="*/ 111 h 233"/>
                  <a:gd name="T4" fmla="*/ 0 w 94"/>
                  <a:gd name="T5" fmla="*/ 233 h 233"/>
                </a:gdLst>
                <a:ahLst/>
                <a:cxnLst>
                  <a:cxn ang="0">
                    <a:pos x="T0" y="T1"/>
                  </a:cxn>
                  <a:cxn ang="0">
                    <a:pos x="T2" y="T3"/>
                  </a:cxn>
                  <a:cxn ang="0">
                    <a:pos x="T4" y="T5"/>
                  </a:cxn>
                </a:cxnLst>
                <a:rect l="0" t="0" r="r" b="b"/>
                <a:pathLst>
                  <a:path w="94" h="233">
                    <a:moveTo>
                      <a:pt x="33" y="0"/>
                    </a:moveTo>
                    <a:cubicBezTo>
                      <a:pt x="63" y="36"/>
                      <a:pt x="94" y="72"/>
                      <a:pt x="89" y="111"/>
                    </a:cubicBezTo>
                    <a:cubicBezTo>
                      <a:pt x="84" y="150"/>
                      <a:pt x="19" y="218"/>
                      <a:pt x="0" y="233"/>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700" name="Line 47">
                <a:extLst>
                  <a:ext uri="{FF2B5EF4-FFF2-40B4-BE49-F238E27FC236}">
                    <a16:creationId xmlns:a16="http://schemas.microsoft.com/office/drawing/2014/main" id="{A3F89FC1-AFDE-40A4-B757-3F1C9A48BD12}"/>
                  </a:ext>
                </a:extLst>
              </p:cNvPr>
              <p:cNvSpPr>
                <a:spLocks noChangeShapeType="1"/>
              </p:cNvSpPr>
              <p:nvPr/>
            </p:nvSpPr>
            <p:spPr bwMode="auto">
              <a:xfrm>
                <a:off x="3456" y="1590"/>
                <a:ext cx="200" cy="221"/>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sp>
          <p:nvSpPr>
            <p:cNvPr id="70701" name="Text Box 48">
              <a:extLst>
                <a:ext uri="{FF2B5EF4-FFF2-40B4-BE49-F238E27FC236}">
                  <a16:creationId xmlns:a16="http://schemas.microsoft.com/office/drawing/2014/main" id="{7EEC7D02-7F1E-44CF-A01A-C9D71B96D379}"/>
                </a:ext>
              </a:extLst>
            </p:cNvPr>
            <p:cNvSpPr txBox="1">
              <a:spLocks noChangeArrowheads="1"/>
            </p:cNvSpPr>
            <p:nvPr/>
          </p:nvSpPr>
          <p:spPr bwMode="auto">
            <a:xfrm>
              <a:off x="4232" y="1766"/>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2" name="Text Box 49">
              <a:extLst>
                <a:ext uri="{FF2B5EF4-FFF2-40B4-BE49-F238E27FC236}">
                  <a16:creationId xmlns:a16="http://schemas.microsoft.com/office/drawing/2014/main" id="{88779AC4-3CC9-4F63-9AF2-5925CFEAEAEF}"/>
                </a:ext>
              </a:extLst>
            </p:cNvPr>
            <p:cNvSpPr txBox="1">
              <a:spLocks noChangeArrowheads="1"/>
            </p:cNvSpPr>
            <p:nvPr/>
          </p:nvSpPr>
          <p:spPr bwMode="auto">
            <a:xfrm>
              <a:off x="2972" y="2665"/>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3" name="Text Box 50">
              <a:extLst>
                <a:ext uri="{FF2B5EF4-FFF2-40B4-BE49-F238E27FC236}">
                  <a16:creationId xmlns:a16="http://schemas.microsoft.com/office/drawing/2014/main" id="{E189A642-E83A-4936-98E5-8C4F30371A45}"/>
                </a:ext>
              </a:extLst>
            </p:cNvPr>
            <p:cNvSpPr txBox="1">
              <a:spLocks noChangeArrowheads="1"/>
            </p:cNvSpPr>
            <p:nvPr/>
          </p:nvSpPr>
          <p:spPr bwMode="auto">
            <a:xfrm>
              <a:off x="3512" y="2665"/>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4" name="Text Box 51">
              <a:extLst>
                <a:ext uri="{FF2B5EF4-FFF2-40B4-BE49-F238E27FC236}">
                  <a16:creationId xmlns:a16="http://schemas.microsoft.com/office/drawing/2014/main" id="{8D2E5BD7-609F-4E6C-A5F8-926A5B95B37E}"/>
                </a:ext>
              </a:extLst>
            </p:cNvPr>
            <p:cNvSpPr txBox="1">
              <a:spLocks noChangeArrowheads="1"/>
            </p:cNvSpPr>
            <p:nvPr/>
          </p:nvSpPr>
          <p:spPr bwMode="auto">
            <a:xfrm>
              <a:off x="3500" y="3181"/>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5" name="Text Box 52">
              <a:extLst>
                <a:ext uri="{FF2B5EF4-FFF2-40B4-BE49-F238E27FC236}">
                  <a16:creationId xmlns:a16="http://schemas.microsoft.com/office/drawing/2014/main" id="{4C627C23-CA79-4515-A227-FC56715C123F}"/>
                </a:ext>
              </a:extLst>
            </p:cNvPr>
            <p:cNvSpPr txBox="1">
              <a:spLocks noChangeArrowheads="1"/>
            </p:cNvSpPr>
            <p:nvPr/>
          </p:nvSpPr>
          <p:spPr bwMode="auto">
            <a:xfrm>
              <a:off x="4424" y="3170"/>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6" name="Text Box 53">
              <a:extLst>
                <a:ext uri="{FF2B5EF4-FFF2-40B4-BE49-F238E27FC236}">
                  <a16:creationId xmlns:a16="http://schemas.microsoft.com/office/drawing/2014/main" id="{43407666-EAE3-42FF-BB73-FDF7014AB2B8}"/>
                </a:ext>
              </a:extLst>
            </p:cNvPr>
            <p:cNvSpPr txBox="1">
              <a:spLocks noChangeArrowheads="1"/>
            </p:cNvSpPr>
            <p:nvPr/>
          </p:nvSpPr>
          <p:spPr bwMode="auto">
            <a:xfrm>
              <a:off x="4952" y="3170"/>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7" name="Text Box 54">
              <a:extLst>
                <a:ext uri="{FF2B5EF4-FFF2-40B4-BE49-F238E27FC236}">
                  <a16:creationId xmlns:a16="http://schemas.microsoft.com/office/drawing/2014/main" id="{A194275C-64D5-466E-8530-0BDBCA579284}"/>
                </a:ext>
              </a:extLst>
            </p:cNvPr>
            <p:cNvSpPr txBox="1">
              <a:spLocks noChangeArrowheads="1"/>
            </p:cNvSpPr>
            <p:nvPr/>
          </p:nvSpPr>
          <p:spPr bwMode="auto">
            <a:xfrm>
              <a:off x="3956" y="3674"/>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8" name="Text Box 55">
              <a:extLst>
                <a:ext uri="{FF2B5EF4-FFF2-40B4-BE49-F238E27FC236}">
                  <a16:creationId xmlns:a16="http://schemas.microsoft.com/office/drawing/2014/main" id="{4A06073B-3DB9-45CF-AAB4-945BE655A19A}"/>
                </a:ext>
              </a:extLst>
            </p:cNvPr>
            <p:cNvSpPr txBox="1">
              <a:spLocks noChangeArrowheads="1"/>
            </p:cNvSpPr>
            <p:nvPr/>
          </p:nvSpPr>
          <p:spPr bwMode="auto">
            <a:xfrm>
              <a:off x="4484" y="3661"/>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grpSp>
      <p:cxnSp>
        <p:nvCxnSpPr>
          <p:cNvPr id="3" name="直接连接符 2">
            <a:extLst>
              <a:ext uri="{FF2B5EF4-FFF2-40B4-BE49-F238E27FC236}">
                <a16:creationId xmlns:a16="http://schemas.microsoft.com/office/drawing/2014/main" id="{415AB147-8313-4737-A083-2397DE4AE877}"/>
              </a:ext>
            </a:extLst>
          </p:cNvPr>
          <p:cNvCxnSpPr/>
          <p:nvPr/>
        </p:nvCxnSpPr>
        <p:spPr bwMode="auto">
          <a:xfrm>
            <a:off x="195263" y="1873250"/>
            <a:ext cx="8697912" cy="0"/>
          </a:xfrm>
          <a:prstGeom prst="line">
            <a:avLst/>
          </a:prstGeom>
          <a:solidFill>
            <a:schemeClr val="accent1"/>
          </a:solidFill>
          <a:ln w="9525" cap="flat" cmpd="sng" algn="ctr">
            <a:solidFill>
              <a:schemeClr val="accent1">
                <a:lumMod val="40000"/>
                <a:lumOff val="60000"/>
              </a:schemeClr>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2212">
                                            <p:txEl>
                                              <p:pRg st="0" end="0"/>
                                            </p:txEl>
                                          </p:spTgt>
                                        </p:tgtEl>
                                        <p:attrNameLst>
                                          <p:attrName>style.visibility</p:attrName>
                                        </p:attrNameLst>
                                      </p:cBhvr>
                                      <p:to>
                                        <p:strVal val="visible"/>
                                      </p:to>
                                    </p:set>
                                    <p:animEffect transition="in" filter="wipe(left)">
                                      <p:cBhvr>
                                        <p:cTn id="7" dur="500"/>
                                        <p:tgtEl>
                                          <p:spTgt spid="8622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2212">
                                            <p:txEl>
                                              <p:pRg st="1" end="1"/>
                                            </p:txEl>
                                          </p:spTgt>
                                        </p:tgtEl>
                                        <p:attrNameLst>
                                          <p:attrName>style.visibility</p:attrName>
                                        </p:attrNameLst>
                                      </p:cBhvr>
                                      <p:to>
                                        <p:strVal val="visible"/>
                                      </p:to>
                                    </p:set>
                                    <p:animEffect transition="in" filter="wipe(left)">
                                      <p:cBhvr>
                                        <p:cTn id="12" dur="500"/>
                                        <p:tgtEl>
                                          <p:spTgt spid="86221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62215"/>
                                        </p:tgtEl>
                                        <p:attrNameLst>
                                          <p:attrName>style.visibility</p:attrName>
                                        </p:attrNameLst>
                                      </p:cBhvr>
                                      <p:to>
                                        <p:strVal val="visible"/>
                                      </p:to>
                                    </p:set>
                                    <p:anim calcmode="lin" valueType="num">
                                      <p:cBhvr additive="base">
                                        <p:cTn id="17" dur="500" fill="hold"/>
                                        <p:tgtEl>
                                          <p:spTgt spid="862215"/>
                                        </p:tgtEl>
                                        <p:attrNameLst>
                                          <p:attrName>ppt_x</p:attrName>
                                        </p:attrNameLst>
                                      </p:cBhvr>
                                      <p:tavLst>
                                        <p:tav tm="0">
                                          <p:val>
                                            <p:strVal val="#ppt_x"/>
                                          </p:val>
                                        </p:tav>
                                        <p:tav tm="100000">
                                          <p:val>
                                            <p:strVal val="#ppt_x"/>
                                          </p:val>
                                        </p:tav>
                                      </p:tavLst>
                                    </p:anim>
                                    <p:anim calcmode="lin" valueType="num">
                                      <p:cBhvr additive="base">
                                        <p:cTn id="18" dur="500" fill="hold"/>
                                        <p:tgtEl>
                                          <p:spTgt spid="86221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mph" presetSubtype="0" fill="hold" grpId="1" nodeType="clickEffect">
                                  <p:stCondLst>
                                    <p:cond delay="0"/>
                                  </p:stCondLst>
                                  <p:childTnLst>
                                    <p:animScale>
                                      <p:cBhvr>
                                        <p:cTn id="22" dur="2000" fill="hold"/>
                                        <p:tgtEl>
                                          <p:spTgt spid="86221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2212" grpId="0" build="p"/>
      <p:bldP spid="862215" grpId="0" animBg="1"/>
      <p:bldP spid="862215" grpId="1"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9" name="Rectangle 5">
            <a:extLst>
              <a:ext uri="{FF2B5EF4-FFF2-40B4-BE49-F238E27FC236}">
                <a16:creationId xmlns:a16="http://schemas.microsoft.com/office/drawing/2014/main" id="{5F03A561-BCDB-4217-B0A1-FD1ED86EE5A5}"/>
              </a:ext>
            </a:extLst>
          </p:cNvPr>
          <p:cNvSpPr>
            <a:spLocks noChangeArrowheads="1"/>
          </p:cNvSpPr>
          <p:nvPr/>
        </p:nvSpPr>
        <p:spPr bwMode="auto">
          <a:xfrm>
            <a:off x="276225" y="1382713"/>
            <a:ext cx="8659813"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6675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buFont typeface="Arial" panose="020B0604020202020204" pitchFamily="34" charset="0"/>
              <a:buNone/>
            </a:pPr>
            <a:r>
              <a:rPr lang="zh-CN" altLang="en-US" sz="2400" b="0">
                <a:ea typeface="微软雅黑" panose="020B0503020204020204" pitchFamily="34" charset="-122"/>
                <a:sym typeface="+mn-lt"/>
              </a:rPr>
              <a:t>普通二叉树只能找到结点的左右孩子信息，而该结点的直接前驱和直接后继只能在遍历过程中获得</a:t>
            </a:r>
          </a:p>
          <a:p>
            <a:pPr eaLnBrk="1" hangingPunct="1">
              <a:lnSpc>
                <a:spcPct val="130000"/>
              </a:lnSpc>
              <a:buFont typeface="Arial" panose="020B0604020202020204" pitchFamily="34" charset="0"/>
              <a:buNone/>
            </a:pPr>
            <a:r>
              <a:rPr lang="zh-CN" altLang="en-US" sz="2400" b="0">
                <a:ea typeface="微软雅黑" panose="020B0503020204020204" pitchFamily="34" charset="-122"/>
                <a:sym typeface="+mn-lt"/>
              </a:rPr>
              <a:t>若将遍历后对应的有关前驱和后继预存起来，则从</a:t>
            </a:r>
            <a:r>
              <a:rPr lang="zh-CN" altLang="en-US" sz="2400" b="0">
                <a:solidFill>
                  <a:srgbClr val="FF3300"/>
                </a:solidFill>
                <a:ea typeface="微软雅黑" panose="020B0503020204020204" pitchFamily="34" charset="-122"/>
                <a:sym typeface="+mn-lt"/>
              </a:rPr>
              <a:t>第一个结点</a:t>
            </a:r>
            <a:r>
              <a:rPr lang="zh-CN" altLang="en-US" sz="2400" b="0">
                <a:ea typeface="微软雅黑" panose="020B0503020204020204" pitchFamily="34" charset="-122"/>
                <a:sym typeface="+mn-lt"/>
              </a:rPr>
              <a:t>开始就能很快“顺藤摸瓜”而遍历整个树</a:t>
            </a:r>
          </a:p>
        </p:txBody>
      </p:sp>
      <p:sp>
        <p:nvSpPr>
          <p:cNvPr id="861190" name="Rectangle 6">
            <a:extLst>
              <a:ext uri="{FF2B5EF4-FFF2-40B4-BE49-F238E27FC236}">
                <a16:creationId xmlns:a16="http://schemas.microsoft.com/office/drawing/2014/main" id="{23851A59-BC16-4C1B-8096-8283243143B3}"/>
              </a:ext>
            </a:extLst>
          </p:cNvPr>
          <p:cNvSpPr>
            <a:spLocks noChangeArrowheads="1"/>
          </p:cNvSpPr>
          <p:nvPr/>
        </p:nvSpPr>
        <p:spPr bwMode="auto">
          <a:xfrm>
            <a:off x="517525" y="3648075"/>
            <a:ext cx="3924300" cy="2227263"/>
          </a:xfrm>
          <a:prstGeom prst="roundRect">
            <a:avLst>
              <a:gd name="adj" fmla="val 6972"/>
            </a:avLst>
          </a:prstGeom>
          <a:solidFill>
            <a:srgbClr val="EBEBEB"/>
          </a:solidFill>
          <a:ln w="38100">
            <a:no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buFont typeface="Arial" panose="020B0604020202020204" pitchFamily="34" charset="0"/>
              <a:buNone/>
            </a:pPr>
            <a:r>
              <a:rPr lang="zh-CN" altLang="en-US" sz="2400" b="0">
                <a:ea typeface="微软雅黑" panose="020B0503020204020204" pitchFamily="34" charset="-122"/>
                <a:sym typeface="+mn-lt"/>
              </a:rPr>
              <a:t>例如中序遍历结果：</a:t>
            </a:r>
            <a:r>
              <a:rPr lang="en-US" altLang="zh-CN" sz="2400" b="0">
                <a:ea typeface="微软雅黑" panose="020B0503020204020204" pitchFamily="34" charset="-122"/>
                <a:sym typeface="+mn-lt"/>
              </a:rPr>
              <a:t>B D C E A F H G</a:t>
            </a:r>
            <a:r>
              <a:rPr lang="zh-CN" altLang="en-US" sz="2400" b="0">
                <a:ea typeface="微软雅黑" panose="020B0503020204020204" pitchFamily="34" charset="-122"/>
                <a:sym typeface="+mn-lt"/>
              </a:rPr>
              <a:t>，实际上已将二叉树转为线性排列，显然具有唯一前驱和唯一后继！</a:t>
            </a:r>
          </a:p>
        </p:txBody>
      </p:sp>
      <p:sp>
        <p:nvSpPr>
          <p:cNvPr id="861191" name="AutoShape 7">
            <a:extLst>
              <a:ext uri="{FF2B5EF4-FFF2-40B4-BE49-F238E27FC236}">
                <a16:creationId xmlns:a16="http://schemas.microsoft.com/office/drawing/2014/main" id="{82B95A11-3150-4D1B-B21A-C3013576D45E}"/>
              </a:ext>
            </a:extLst>
          </p:cNvPr>
          <p:cNvSpPr>
            <a:spLocks noChangeArrowheads="1"/>
          </p:cNvSpPr>
          <p:nvPr/>
        </p:nvSpPr>
        <p:spPr bwMode="auto">
          <a:xfrm>
            <a:off x="5046663" y="3998913"/>
            <a:ext cx="3671887" cy="1368425"/>
          </a:xfrm>
          <a:prstGeom prst="cloudCallout">
            <a:avLst>
              <a:gd name="adj1" fmla="val 35396"/>
              <a:gd name="adj2" fmla="val -137611"/>
            </a:avLst>
          </a:prstGeom>
          <a:solidFill>
            <a:srgbClr val="6C4C8F"/>
          </a:solidFill>
          <a:ln w="9525">
            <a:solidFill>
              <a:schemeClr val="tx1"/>
            </a:solidFill>
            <a:miter lim="800000"/>
            <a:headEnd/>
            <a:tailEnd/>
          </a:ln>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lnSpc>
                <a:spcPct val="130000"/>
              </a:lnSpc>
              <a:buFont typeface="Arial" panose="020B0604020202020204" pitchFamily="34" charset="0"/>
              <a:buNone/>
              <a:defRPr/>
            </a:pPr>
            <a:r>
              <a:rPr lang="zh-CN" altLang="en-US" sz="2400" b="0" dirty="0">
                <a:solidFill>
                  <a:schemeClr val="bg1"/>
                </a:solidFill>
                <a:latin typeface="+mn-lt"/>
                <a:ea typeface="+mn-ea"/>
                <a:cs typeface="+mn-ea"/>
                <a:sym typeface="+mn-lt"/>
              </a:rPr>
              <a:t>可能是根、或最左（右）叶子</a:t>
            </a:r>
          </a:p>
        </p:txBody>
      </p:sp>
      <p:sp>
        <p:nvSpPr>
          <p:cNvPr id="71685" name="Rectangle 8">
            <a:extLst>
              <a:ext uri="{FF2B5EF4-FFF2-40B4-BE49-F238E27FC236}">
                <a16:creationId xmlns:a16="http://schemas.microsoft.com/office/drawing/2014/main" id="{74E1A10A-9D0A-47B2-9B14-F76B9623B7F8}"/>
              </a:ext>
            </a:extLst>
          </p:cNvPr>
          <p:cNvSpPr>
            <a:spLocks noChangeArrowheads="1"/>
          </p:cNvSpPr>
          <p:nvPr/>
        </p:nvSpPr>
        <p:spPr bwMode="auto">
          <a:xfrm>
            <a:off x="731838" y="233363"/>
            <a:ext cx="41973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线索化二叉树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61189">
                                            <p:txEl>
                                              <p:pRg st="0" end="0"/>
                                            </p:txEl>
                                          </p:spTgt>
                                        </p:tgtEl>
                                        <p:attrNameLst>
                                          <p:attrName>style.visibility</p:attrName>
                                        </p:attrNameLst>
                                      </p:cBhvr>
                                      <p:to>
                                        <p:strVal val="visible"/>
                                      </p:to>
                                    </p:set>
                                    <p:animEffect transition="in" filter="strips(downRight)">
                                      <p:cBhvr>
                                        <p:cTn id="7" dur="500"/>
                                        <p:tgtEl>
                                          <p:spTgt spid="86118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61189">
                                            <p:txEl>
                                              <p:pRg st="1" end="1"/>
                                            </p:txEl>
                                          </p:spTgt>
                                        </p:tgtEl>
                                        <p:attrNameLst>
                                          <p:attrName>style.visibility</p:attrName>
                                        </p:attrNameLst>
                                      </p:cBhvr>
                                      <p:to>
                                        <p:strVal val="visible"/>
                                      </p:to>
                                    </p:set>
                                    <p:animEffect transition="in" filter="strips(downRight)">
                                      <p:cBhvr>
                                        <p:cTn id="12" dur="500"/>
                                        <p:tgtEl>
                                          <p:spTgt spid="86118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6119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61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189" grpId="0" build="p"/>
      <p:bldP spid="861190" grpId="0" animBg="1"/>
      <p:bldP spid="861191"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8" name="Rectangle 8">
            <a:extLst>
              <a:ext uri="{FF2B5EF4-FFF2-40B4-BE49-F238E27FC236}">
                <a16:creationId xmlns:a16="http://schemas.microsoft.com/office/drawing/2014/main" id="{00C9E452-9DB5-4451-A2DD-7C612DD3C67F}"/>
              </a:ext>
            </a:extLst>
          </p:cNvPr>
          <p:cNvSpPr>
            <a:spLocks noChangeArrowheads="1"/>
          </p:cNvSpPr>
          <p:nvPr/>
        </p:nvSpPr>
        <p:spPr bwMode="auto">
          <a:xfrm>
            <a:off x="825500" y="1165225"/>
            <a:ext cx="3398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b="0">
                <a:ea typeface="微软雅黑" panose="020B0503020204020204" pitchFamily="34" charset="-122"/>
                <a:sym typeface="+mn-lt"/>
              </a:rPr>
              <a:t>如何保存这类信息？</a:t>
            </a:r>
          </a:p>
        </p:txBody>
      </p:sp>
      <p:sp>
        <p:nvSpPr>
          <p:cNvPr id="72712" name="Rectangle 9">
            <a:extLst>
              <a:ext uri="{FF2B5EF4-FFF2-40B4-BE49-F238E27FC236}">
                <a16:creationId xmlns:a16="http://schemas.microsoft.com/office/drawing/2014/main" id="{86A51DB1-1332-4141-85DC-0E5E2BE0D2F0}"/>
              </a:ext>
            </a:extLst>
          </p:cNvPr>
          <p:cNvSpPr>
            <a:spLocks noChangeArrowheads="1"/>
          </p:cNvSpPr>
          <p:nvPr/>
        </p:nvSpPr>
        <p:spPr bwMode="auto">
          <a:xfrm>
            <a:off x="901700" y="192088"/>
            <a:ext cx="41973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线索化二叉树</a:t>
            </a:r>
          </a:p>
        </p:txBody>
      </p:sp>
      <p:grpSp>
        <p:nvGrpSpPr>
          <p:cNvPr id="3" name="组合 2">
            <a:extLst>
              <a:ext uri="{FF2B5EF4-FFF2-40B4-BE49-F238E27FC236}">
                <a16:creationId xmlns:a16="http://schemas.microsoft.com/office/drawing/2014/main" id="{6899FD8F-F659-FC46-A1F2-A25F05216ECA}"/>
              </a:ext>
            </a:extLst>
          </p:cNvPr>
          <p:cNvGrpSpPr>
            <a:grpSpLocks/>
          </p:cNvGrpSpPr>
          <p:nvPr/>
        </p:nvGrpSpPr>
        <p:grpSpPr bwMode="auto">
          <a:xfrm>
            <a:off x="2295525" y="2187575"/>
            <a:ext cx="4275138" cy="3454400"/>
            <a:chOff x="1053587" y="1934093"/>
            <a:chExt cx="5589917" cy="4518112"/>
          </a:xfrm>
        </p:grpSpPr>
        <p:sp>
          <p:nvSpPr>
            <p:cNvPr id="21" name="iS1ide-Arc 12">
              <a:extLst>
                <a:ext uri="{FF2B5EF4-FFF2-40B4-BE49-F238E27FC236}">
                  <a16:creationId xmlns:a16="http://schemas.microsoft.com/office/drawing/2014/main" id="{6FA335AF-7081-4EDF-ADDA-69FC342C78F3}"/>
                </a:ext>
              </a:extLst>
            </p:cNvPr>
            <p:cNvSpPr/>
            <p:nvPr/>
          </p:nvSpPr>
          <p:spPr>
            <a:xfrm flipH="1" flipV="1">
              <a:off x="1728197" y="2212322"/>
              <a:ext cx="4240697" cy="4239883"/>
            </a:xfrm>
            <a:prstGeom prst="arc">
              <a:avLst>
                <a:gd name="adj1" fmla="val 12136914"/>
                <a:gd name="adj2" fmla="val 20239707"/>
              </a:avLst>
            </a:prstGeom>
            <a:noFill/>
            <a:ln w="19050" cap="flat" cmpd="sng" algn="ctr">
              <a:solidFill>
                <a:sysClr val="window" lastClr="FFFFFF">
                  <a:lumMod val="75000"/>
                </a:sysClr>
              </a:solidFill>
              <a:prstDash val="dash"/>
              <a:tailEnd type="triangle"/>
            </a:ln>
            <a:effec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mn-ea"/>
                <a:cs typeface="+mn-cs"/>
                <a:sym typeface="Arial" panose="020B0604020202020204" pitchFamily="34" charset="0"/>
              </a:endParaRPr>
            </a:p>
          </p:txBody>
        </p:sp>
        <p:sp>
          <p:nvSpPr>
            <p:cNvPr id="22" name="iS1ide-Oval 8">
              <a:extLst>
                <a:ext uri="{FF2B5EF4-FFF2-40B4-BE49-F238E27FC236}">
                  <a16:creationId xmlns:a16="http://schemas.microsoft.com/office/drawing/2014/main" id="{ABFBB9B9-7524-45B5-90DD-9C0B32D6827C}"/>
                </a:ext>
              </a:extLst>
            </p:cNvPr>
            <p:cNvSpPr/>
            <p:nvPr/>
          </p:nvSpPr>
          <p:spPr>
            <a:xfrm>
              <a:off x="2288642" y="2494704"/>
              <a:ext cx="3119808" cy="3120737"/>
            </a:xfrm>
            <a:prstGeom prst="ellipse">
              <a:avLst/>
            </a:prstGeom>
            <a:solidFill>
              <a:srgbClr val="4F81BD"/>
            </a:solidFill>
            <a:ln w="3175" cap="flat" cmpd="sng" algn="ctr">
              <a:noFill/>
              <a:prstDash val="solid"/>
            </a:ln>
            <a:effectLst/>
          </p:spPr>
          <p:txBody>
            <a:bodyPr bIns="360000" anchor="b" anchorCtr="1">
              <a:normAutofit/>
            </a:bodyPr>
            <a:lstStyle/>
            <a:p>
              <a:pPr algn="ctr" eaLnBrk="1" fontAlgn="auto" hangingPunct="1">
                <a:lnSpc>
                  <a:spcPct val="120000"/>
                </a:lnSpc>
                <a:spcBef>
                  <a:spcPts val="0"/>
                </a:spcBef>
                <a:spcAft>
                  <a:spcPts val="0"/>
                </a:spcAft>
                <a:defRPr/>
              </a:pPr>
              <a:endParaRPr lang="zh-CN" altLang="en-US" sz="1200" b="0" kern="0" dirty="0">
                <a:solidFill>
                  <a:prstClr val="white"/>
                </a:solidFill>
                <a:latin typeface="Arial" panose="020B0604020202020204" pitchFamily="34" charset="0"/>
                <a:ea typeface="宋体" panose="02010600030101010101" pitchFamily="2" charset="-122"/>
                <a:cs typeface="+mn-cs"/>
                <a:sym typeface="Arial" panose="020B0604020202020204" pitchFamily="34" charset="0"/>
              </a:endParaRPr>
            </a:p>
          </p:txBody>
        </p:sp>
        <p:sp>
          <p:nvSpPr>
            <p:cNvPr id="23" name="iS1ide-Oval 9">
              <a:extLst>
                <a:ext uri="{FF2B5EF4-FFF2-40B4-BE49-F238E27FC236}">
                  <a16:creationId xmlns:a16="http://schemas.microsoft.com/office/drawing/2014/main" id="{D5005EB9-174D-4D9C-A247-90209E8CE1F8}"/>
                </a:ext>
              </a:extLst>
            </p:cNvPr>
            <p:cNvSpPr/>
            <p:nvPr/>
          </p:nvSpPr>
          <p:spPr>
            <a:xfrm>
              <a:off x="1053587" y="3244263"/>
              <a:ext cx="1619062" cy="1619544"/>
            </a:xfrm>
            <a:prstGeom prst="ellipse">
              <a:avLst/>
            </a:prstGeom>
            <a:solidFill>
              <a:srgbClr val="C0504D"/>
            </a:solidFill>
            <a:ln w="3175" cap="flat" cmpd="sng" algn="ctr">
              <a:noFill/>
              <a:prstDash val="solid"/>
            </a:ln>
            <a:effectLst/>
          </p:spPr>
          <p:txBody>
            <a:bodyPr anchor="ctr"/>
            <a:lstStyle/>
            <a:p>
              <a:pPr algn="ctr" eaLnBrk="1" fontAlgn="auto" hangingPunct="1">
                <a:spcBef>
                  <a:spcPts val="0"/>
                </a:spcBef>
                <a:spcAft>
                  <a:spcPts val="0"/>
                </a:spcAft>
                <a:defRPr/>
              </a:pPr>
              <a:endParaRPr sz="1800" b="0" kern="0">
                <a:solidFill>
                  <a:prstClr val="white"/>
                </a:solidFill>
                <a:latin typeface="Arial" panose="020B0604020202020204" pitchFamily="34" charset="0"/>
                <a:ea typeface="+mn-ea"/>
                <a:cs typeface="+mn-cs"/>
                <a:sym typeface="Arial" panose="020B0604020202020204" pitchFamily="34" charset="0"/>
              </a:endParaRPr>
            </a:p>
          </p:txBody>
        </p:sp>
        <p:sp>
          <p:nvSpPr>
            <p:cNvPr id="24" name="iS1ide-Oval 10">
              <a:extLst>
                <a:ext uri="{FF2B5EF4-FFF2-40B4-BE49-F238E27FC236}">
                  <a16:creationId xmlns:a16="http://schemas.microsoft.com/office/drawing/2014/main" id="{E78C79EC-ABE1-46F9-908E-CD4FCCE0199A}"/>
                </a:ext>
              </a:extLst>
            </p:cNvPr>
            <p:cNvSpPr/>
            <p:nvPr/>
          </p:nvSpPr>
          <p:spPr>
            <a:xfrm>
              <a:off x="5024442" y="3244263"/>
              <a:ext cx="1619062" cy="1619544"/>
            </a:xfrm>
            <a:prstGeom prst="ellipse">
              <a:avLst/>
            </a:prstGeom>
            <a:solidFill>
              <a:srgbClr val="8064A2"/>
            </a:solidFill>
            <a:ln w="3175" cap="flat" cmpd="sng" algn="ctr">
              <a:noFill/>
              <a:prstDash val="solid"/>
            </a:ln>
            <a:effectLst/>
          </p:spPr>
          <p:txBody>
            <a:bodyPr anchor="ctr"/>
            <a:lstStyle/>
            <a:p>
              <a:pPr algn="ctr" eaLnBrk="1" fontAlgn="auto" hangingPunct="1">
                <a:spcBef>
                  <a:spcPts val="0"/>
                </a:spcBef>
                <a:spcAft>
                  <a:spcPts val="0"/>
                </a:spcAft>
                <a:defRPr/>
              </a:pPr>
              <a:endParaRPr sz="1800" b="0" kern="0">
                <a:solidFill>
                  <a:prstClr val="white"/>
                </a:solidFill>
                <a:latin typeface="Arial" panose="020B0604020202020204" pitchFamily="34" charset="0"/>
                <a:ea typeface="+mn-ea"/>
                <a:cs typeface="+mn-cs"/>
                <a:sym typeface="Arial" panose="020B0604020202020204" pitchFamily="34" charset="0"/>
              </a:endParaRPr>
            </a:p>
          </p:txBody>
        </p:sp>
        <p:sp>
          <p:nvSpPr>
            <p:cNvPr id="25" name="iS1ide-Arc 11">
              <a:extLst>
                <a:ext uri="{FF2B5EF4-FFF2-40B4-BE49-F238E27FC236}">
                  <a16:creationId xmlns:a16="http://schemas.microsoft.com/office/drawing/2014/main" id="{BFC983A2-A57B-469A-9990-FB7F613AA607}"/>
                </a:ext>
              </a:extLst>
            </p:cNvPr>
            <p:cNvSpPr/>
            <p:nvPr/>
          </p:nvSpPr>
          <p:spPr>
            <a:xfrm>
              <a:off x="1728197" y="1934093"/>
              <a:ext cx="4240697" cy="4239883"/>
            </a:xfrm>
            <a:prstGeom prst="arc">
              <a:avLst>
                <a:gd name="adj1" fmla="val 12136914"/>
                <a:gd name="adj2" fmla="val 20239707"/>
              </a:avLst>
            </a:prstGeom>
            <a:noFill/>
            <a:ln w="19050" cap="flat" cmpd="sng" algn="ctr">
              <a:solidFill>
                <a:sysClr val="window" lastClr="FFFFFF">
                  <a:lumMod val="75000"/>
                </a:sysClr>
              </a:solidFill>
              <a:prstDash val="dash"/>
              <a:tailEnd type="triangle"/>
            </a:ln>
            <a:effec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mn-ea"/>
                <a:cs typeface="+mn-cs"/>
                <a:sym typeface="Arial" panose="020B0604020202020204" pitchFamily="34" charset="0"/>
              </a:endParaRPr>
            </a:p>
          </p:txBody>
        </p:sp>
        <p:sp>
          <p:nvSpPr>
            <p:cNvPr id="26" name="iS1ide-Freeform: Shape 15">
              <a:extLst>
                <a:ext uri="{FF2B5EF4-FFF2-40B4-BE49-F238E27FC236}">
                  <a16:creationId xmlns:a16="http://schemas.microsoft.com/office/drawing/2014/main" id="{05265D33-A9B4-4600-B0F2-3E1EC519C2F4}"/>
                </a:ext>
              </a:extLst>
            </p:cNvPr>
            <p:cNvSpPr>
              <a:spLocks/>
            </p:cNvSpPr>
            <p:nvPr/>
          </p:nvSpPr>
          <p:spPr bwMode="auto">
            <a:xfrm>
              <a:off x="1545534" y="3788264"/>
              <a:ext cx="637246" cy="531543"/>
            </a:xfrm>
            <a:custGeom>
              <a:avLst/>
              <a:gdLst>
                <a:gd name="T0" fmla="*/ 1028 w 1149"/>
                <a:gd name="T1" fmla="*/ 541 h 955"/>
                <a:gd name="T2" fmla="*/ 1044 w 1149"/>
                <a:gd name="T3" fmla="*/ 661 h 955"/>
                <a:gd name="T4" fmla="*/ 1005 w 1149"/>
                <a:gd name="T5" fmla="*/ 753 h 955"/>
                <a:gd name="T6" fmla="*/ 915 w 1149"/>
                <a:gd name="T7" fmla="*/ 813 h 955"/>
                <a:gd name="T8" fmla="*/ 862 w 1149"/>
                <a:gd name="T9" fmla="*/ 882 h 955"/>
                <a:gd name="T10" fmla="*/ 786 w 1149"/>
                <a:gd name="T11" fmla="*/ 926 h 955"/>
                <a:gd name="T12" fmla="*/ 670 w 1149"/>
                <a:gd name="T13" fmla="*/ 944 h 955"/>
                <a:gd name="T14" fmla="*/ 702 w 1149"/>
                <a:gd name="T15" fmla="*/ 895 h 955"/>
                <a:gd name="T16" fmla="*/ 752 w 1149"/>
                <a:gd name="T17" fmla="*/ 876 h 955"/>
                <a:gd name="T18" fmla="*/ 670 w 1149"/>
                <a:gd name="T19" fmla="*/ 761 h 955"/>
                <a:gd name="T20" fmla="*/ 793 w 1149"/>
                <a:gd name="T21" fmla="*/ 816 h 955"/>
                <a:gd name="T22" fmla="*/ 854 w 1149"/>
                <a:gd name="T23" fmla="*/ 819 h 955"/>
                <a:gd name="T24" fmla="*/ 754 w 1149"/>
                <a:gd name="T25" fmla="*/ 707 h 955"/>
                <a:gd name="T26" fmla="*/ 767 w 1149"/>
                <a:gd name="T27" fmla="*/ 662 h 955"/>
                <a:gd name="T28" fmla="*/ 909 w 1149"/>
                <a:gd name="T29" fmla="*/ 755 h 955"/>
                <a:gd name="T30" fmla="*/ 948 w 1149"/>
                <a:gd name="T31" fmla="*/ 714 h 955"/>
                <a:gd name="T32" fmla="*/ 813 w 1149"/>
                <a:gd name="T33" fmla="*/ 581 h 955"/>
                <a:gd name="T34" fmla="*/ 858 w 1149"/>
                <a:gd name="T35" fmla="*/ 566 h 955"/>
                <a:gd name="T36" fmla="*/ 998 w 1149"/>
                <a:gd name="T37" fmla="*/ 628 h 955"/>
                <a:gd name="T38" fmla="*/ 683 w 1149"/>
                <a:gd name="T39" fmla="*/ 301 h 955"/>
                <a:gd name="T40" fmla="*/ 730 w 1149"/>
                <a:gd name="T41" fmla="*/ 285 h 955"/>
                <a:gd name="T42" fmla="*/ 97 w 1149"/>
                <a:gd name="T43" fmla="*/ 439 h 955"/>
                <a:gd name="T44" fmla="*/ 0 w 1149"/>
                <a:gd name="T45" fmla="*/ 254 h 955"/>
                <a:gd name="T46" fmla="*/ 174 w 1149"/>
                <a:gd name="T47" fmla="*/ 32 h 955"/>
                <a:gd name="T48" fmla="*/ 260 w 1149"/>
                <a:gd name="T49" fmla="*/ 2 h 955"/>
                <a:gd name="T50" fmla="*/ 362 w 1149"/>
                <a:gd name="T51" fmla="*/ 59 h 955"/>
                <a:gd name="T52" fmla="*/ 525 w 1149"/>
                <a:gd name="T53" fmla="*/ 40 h 955"/>
                <a:gd name="T54" fmla="*/ 338 w 1149"/>
                <a:gd name="T55" fmla="*/ 112 h 955"/>
                <a:gd name="T56" fmla="*/ 233 w 1149"/>
                <a:gd name="T57" fmla="*/ 59 h 955"/>
                <a:gd name="T58" fmla="*/ 60 w 1149"/>
                <a:gd name="T59" fmla="*/ 267 h 955"/>
                <a:gd name="T60" fmla="*/ 143 w 1149"/>
                <a:gd name="T61" fmla="*/ 367 h 955"/>
                <a:gd name="T62" fmla="*/ 149 w 1149"/>
                <a:gd name="T63" fmla="*/ 500 h 955"/>
                <a:gd name="T64" fmla="*/ 538 w 1149"/>
                <a:gd name="T65" fmla="*/ 788 h 955"/>
                <a:gd name="T66" fmla="*/ 512 w 1149"/>
                <a:gd name="T67" fmla="*/ 773 h 955"/>
                <a:gd name="T68" fmla="*/ 456 w 1149"/>
                <a:gd name="T69" fmla="*/ 707 h 955"/>
                <a:gd name="T70" fmla="*/ 394 w 1149"/>
                <a:gd name="T71" fmla="*/ 710 h 955"/>
                <a:gd name="T72" fmla="*/ 370 w 1149"/>
                <a:gd name="T73" fmla="*/ 642 h 955"/>
                <a:gd name="T74" fmla="*/ 295 w 1149"/>
                <a:gd name="T75" fmla="*/ 627 h 955"/>
                <a:gd name="T76" fmla="*/ 283 w 1149"/>
                <a:gd name="T77" fmla="*/ 546 h 955"/>
                <a:gd name="T78" fmla="*/ 195 w 1149"/>
                <a:gd name="T79" fmla="*/ 527 h 955"/>
                <a:gd name="T80" fmla="*/ 135 w 1149"/>
                <a:gd name="T81" fmla="*/ 607 h 955"/>
                <a:gd name="T82" fmla="*/ 174 w 1149"/>
                <a:gd name="T83" fmla="*/ 681 h 955"/>
                <a:gd name="T84" fmla="*/ 230 w 1149"/>
                <a:gd name="T85" fmla="*/ 692 h 955"/>
                <a:gd name="T86" fmla="*/ 239 w 1149"/>
                <a:gd name="T87" fmla="*/ 794 h 955"/>
                <a:gd name="T88" fmla="*/ 341 w 1149"/>
                <a:gd name="T89" fmla="*/ 789 h 955"/>
                <a:gd name="T90" fmla="*/ 358 w 1149"/>
                <a:gd name="T91" fmla="*/ 843 h 955"/>
                <a:gd name="T92" fmla="*/ 458 w 1149"/>
                <a:gd name="T93" fmla="*/ 862 h 955"/>
                <a:gd name="T94" fmla="*/ 478 w 1149"/>
                <a:gd name="T95" fmla="*/ 883 h 955"/>
                <a:gd name="T96" fmla="*/ 540 w 1149"/>
                <a:gd name="T97" fmla="*/ 937 h 955"/>
                <a:gd name="T98" fmla="*/ 618 w 1149"/>
                <a:gd name="T99" fmla="*/ 894 h 955"/>
                <a:gd name="T100" fmla="*/ 602 w 1149"/>
                <a:gd name="T101" fmla="*/ 804 h 955"/>
                <a:gd name="T102" fmla="*/ 1035 w 1149"/>
                <a:gd name="T103" fmla="*/ 442 h 955"/>
                <a:gd name="T104" fmla="*/ 1090 w 1149"/>
                <a:gd name="T105" fmla="*/ 313 h 955"/>
                <a:gd name="T106" fmla="*/ 1130 w 1149"/>
                <a:gd name="T107" fmla="*/ 172 h 955"/>
                <a:gd name="T108" fmla="*/ 864 w 1149"/>
                <a:gd name="T109" fmla="*/ 42 h 955"/>
                <a:gd name="T110" fmla="*/ 685 w 1149"/>
                <a:gd name="T111" fmla="*/ 43 h 955"/>
                <a:gd name="T112" fmla="*/ 333 w 1149"/>
                <a:gd name="T113" fmla="*/ 247 h 955"/>
                <a:gd name="T114" fmla="*/ 358 w 1149"/>
                <a:gd name="T115" fmla="*/ 338 h 955"/>
                <a:gd name="T116" fmla="*/ 609 w 1149"/>
                <a:gd name="T117" fmla="*/ 222 h 955"/>
                <a:gd name="T118" fmla="*/ 713 w 1149"/>
                <a:gd name="T119" fmla="*/ 240 h 955"/>
                <a:gd name="T120" fmla="*/ 797 w 1149"/>
                <a:gd name="T121" fmla="*/ 256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9" h="955">
                  <a:moveTo>
                    <a:pt x="748" y="284"/>
                  </a:moveTo>
                  <a:lnTo>
                    <a:pt x="748" y="284"/>
                  </a:lnTo>
                  <a:lnTo>
                    <a:pt x="852" y="378"/>
                  </a:lnTo>
                  <a:lnTo>
                    <a:pt x="903" y="424"/>
                  </a:lnTo>
                  <a:lnTo>
                    <a:pt x="954" y="473"/>
                  </a:lnTo>
                  <a:lnTo>
                    <a:pt x="954" y="473"/>
                  </a:lnTo>
                  <a:lnTo>
                    <a:pt x="961" y="478"/>
                  </a:lnTo>
                  <a:lnTo>
                    <a:pt x="968" y="484"/>
                  </a:lnTo>
                  <a:lnTo>
                    <a:pt x="1006" y="518"/>
                  </a:lnTo>
                  <a:lnTo>
                    <a:pt x="1028" y="541"/>
                  </a:lnTo>
                  <a:lnTo>
                    <a:pt x="1028" y="541"/>
                  </a:lnTo>
                  <a:lnTo>
                    <a:pt x="1037" y="552"/>
                  </a:lnTo>
                  <a:lnTo>
                    <a:pt x="1044" y="562"/>
                  </a:lnTo>
                  <a:lnTo>
                    <a:pt x="1050" y="573"/>
                  </a:lnTo>
                  <a:lnTo>
                    <a:pt x="1054" y="585"/>
                  </a:lnTo>
                  <a:lnTo>
                    <a:pt x="1057" y="596"/>
                  </a:lnTo>
                  <a:lnTo>
                    <a:pt x="1057" y="607"/>
                  </a:lnTo>
                  <a:lnTo>
                    <a:pt x="1057" y="618"/>
                  </a:lnTo>
                  <a:lnTo>
                    <a:pt x="1056" y="630"/>
                  </a:lnTo>
                  <a:lnTo>
                    <a:pt x="1054" y="641"/>
                  </a:lnTo>
                  <a:lnTo>
                    <a:pt x="1049" y="651"/>
                  </a:lnTo>
                  <a:lnTo>
                    <a:pt x="1044" y="661"/>
                  </a:lnTo>
                  <a:lnTo>
                    <a:pt x="1038" y="671"/>
                  </a:lnTo>
                  <a:lnTo>
                    <a:pt x="1030" y="679"/>
                  </a:lnTo>
                  <a:lnTo>
                    <a:pt x="1022" y="686"/>
                  </a:lnTo>
                  <a:lnTo>
                    <a:pt x="1013" y="692"/>
                  </a:lnTo>
                  <a:lnTo>
                    <a:pt x="1003" y="697"/>
                  </a:lnTo>
                  <a:lnTo>
                    <a:pt x="1003" y="697"/>
                  </a:lnTo>
                  <a:lnTo>
                    <a:pt x="1006" y="709"/>
                  </a:lnTo>
                  <a:lnTo>
                    <a:pt x="1009" y="720"/>
                  </a:lnTo>
                  <a:lnTo>
                    <a:pt x="1009" y="731"/>
                  </a:lnTo>
                  <a:lnTo>
                    <a:pt x="1008" y="742"/>
                  </a:lnTo>
                  <a:lnTo>
                    <a:pt x="1005" y="753"/>
                  </a:lnTo>
                  <a:lnTo>
                    <a:pt x="1002" y="762"/>
                  </a:lnTo>
                  <a:lnTo>
                    <a:pt x="997" y="772"/>
                  </a:lnTo>
                  <a:lnTo>
                    <a:pt x="991" y="780"/>
                  </a:lnTo>
                  <a:lnTo>
                    <a:pt x="984" y="787"/>
                  </a:lnTo>
                  <a:lnTo>
                    <a:pt x="977" y="794"/>
                  </a:lnTo>
                  <a:lnTo>
                    <a:pt x="967" y="800"/>
                  </a:lnTo>
                  <a:lnTo>
                    <a:pt x="958" y="806"/>
                  </a:lnTo>
                  <a:lnTo>
                    <a:pt x="948" y="810"/>
                  </a:lnTo>
                  <a:lnTo>
                    <a:pt x="937" y="812"/>
                  </a:lnTo>
                  <a:lnTo>
                    <a:pt x="927" y="813"/>
                  </a:lnTo>
                  <a:lnTo>
                    <a:pt x="915" y="813"/>
                  </a:lnTo>
                  <a:lnTo>
                    <a:pt x="915" y="813"/>
                  </a:lnTo>
                  <a:lnTo>
                    <a:pt x="914" y="823"/>
                  </a:lnTo>
                  <a:lnTo>
                    <a:pt x="911" y="832"/>
                  </a:lnTo>
                  <a:lnTo>
                    <a:pt x="908" y="841"/>
                  </a:lnTo>
                  <a:lnTo>
                    <a:pt x="903" y="849"/>
                  </a:lnTo>
                  <a:lnTo>
                    <a:pt x="898" y="856"/>
                  </a:lnTo>
                  <a:lnTo>
                    <a:pt x="892" y="862"/>
                  </a:lnTo>
                  <a:lnTo>
                    <a:pt x="885" y="869"/>
                  </a:lnTo>
                  <a:lnTo>
                    <a:pt x="878" y="874"/>
                  </a:lnTo>
                  <a:lnTo>
                    <a:pt x="871" y="879"/>
                  </a:lnTo>
                  <a:lnTo>
                    <a:pt x="862" y="882"/>
                  </a:lnTo>
                  <a:lnTo>
                    <a:pt x="854" y="886"/>
                  </a:lnTo>
                  <a:lnTo>
                    <a:pt x="846" y="888"/>
                  </a:lnTo>
                  <a:lnTo>
                    <a:pt x="836" y="889"/>
                  </a:lnTo>
                  <a:lnTo>
                    <a:pt x="827" y="889"/>
                  </a:lnTo>
                  <a:lnTo>
                    <a:pt x="817" y="888"/>
                  </a:lnTo>
                  <a:lnTo>
                    <a:pt x="808" y="887"/>
                  </a:lnTo>
                  <a:lnTo>
                    <a:pt x="808" y="887"/>
                  </a:lnTo>
                  <a:lnTo>
                    <a:pt x="804" y="898"/>
                  </a:lnTo>
                  <a:lnTo>
                    <a:pt x="799" y="908"/>
                  </a:lnTo>
                  <a:lnTo>
                    <a:pt x="793" y="918"/>
                  </a:lnTo>
                  <a:lnTo>
                    <a:pt x="786" y="926"/>
                  </a:lnTo>
                  <a:lnTo>
                    <a:pt x="778" y="934"/>
                  </a:lnTo>
                  <a:lnTo>
                    <a:pt x="770" y="940"/>
                  </a:lnTo>
                  <a:lnTo>
                    <a:pt x="760" y="945"/>
                  </a:lnTo>
                  <a:lnTo>
                    <a:pt x="750" y="950"/>
                  </a:lnTo>
                  <a:lnTo>
                    <a:pt x="739" y="952"/>
                  </a:lnTo>
                  <a:lnTo>
                    <a:pt x="728" y="955"/>
                  </a:lnTo>
                  <a:lnTo>
                    <a:pt x="716" y="955"/>
                  </a:lnTo>
                  <a:lnTo>
                    <a:pt x="704" y="953"/>
                  </a:lnTo>
                  <a:lnTo>
                    <a:pt x="692" y="952"/>
                  </a:lnTo>
                  <a:lnTo>
                    <a:pt x="681" y="949"/>
                  </a:lnTo>
                  <a:lnTo>
                    <a:pt x="670" y="944"/>
                  </a:lnTo>
                  <a:lnTo>
                    <a:pt x="658" y="938"/>
                  </a:lnTo>
                  <a:lnTo>
                    <a:pt x="650" y="932"/>
                  </a:lnTo>
                  <a:lnTo>
                    <a:pt x="650" y="932"/>
                  </a:lnTo>
                  <a:lnTo>
                    <a:pt x="658" y="920"/>
                  </a:lnTo>
                  <a:lnTo>
                    <a:pt x="664" y="907"/>
                  </a:lnTo>
                  <a:lnTo>
                    <a:pt x="669" y="894"/>
                  </a:lnTo>
                  <a:lnTo>
                    <a:pt x="672" y="880"/>
                  </a:lnTo>
                  <a:lnTo>
                    <a:pt x="672" y="880"/>
                  </a:lnTo>
                  <a:lnTo>
                    <a:pt x="684" y="887"/>
                  </a:lnTo>
                  <a:lnTo>
                    <a:pt x="696" y="893"/>
                  </a:lnTo>
                  <a:lnTo>
                    <a:pt x="702" y="895"/>
                  </a:lnTo>
                  <a:lnTo>
                    <a:pt x="708" y="896"/>
                  </a:lnTo>
                  <a:lnTo>
                    <a:pt x="714" y="898"/>
                  </a:lnTo>
                  <a:lnTo>
                    <a:pt x="721" y="898"/>
                  </a:lnTo>
                  <a:lnTo>
                    <a:pt x="721" y="898"/>
                  </a:lnTo>
                  <a:lnTo>
                    <a:pt x="732" y="895"/>
                  </a:lnTo>
                  <a:lnTo>
                    <a:pt x="740" y="892"/>
                  </a:lnTo>
                  <a:lnTo>
                    <a:pt x="744" y="888"/>
                  </a:lnTo>
                  <a:lnTo>
                    <a:pt x="747" y="885"/>
                  </a:lnTo>
                  <a:lnTo>
                    <a:pt x="750" y="881"/>
                  </a:lnTo>
                  <a:lnTo>
                    <a:pt x="752" y="876"/>
                  </a:lnTo>
                  <a:lnTo>
                    <a:pt x="752" y="876"/>
                  </a:lnTo>
                  <a:lnTo>
                    <a:pt x="753" y="867"/>
                  </a:lnTo>
                  <a:lnTo>
                    <a:pt x="751" y="855"/>
                  </a:lnTo>
                  <a:lnTo>
                    <a:pt x="677" y="795"/>
                  </a:lnTo>
                  <a:lnTo>
                    <a:pt x="677" y="795"/>
                  </a:lnTo>
                  <a:lnTo>
                    <a:pt x="673" y="792"/>
                  </a:lnTo>
                  <a:lnTo>
                    <a:pt x="670" y="787"/>
                  </a:lnTo>
                  <a:lnTo>
                    <a:pt x="667" y="782"/>
                  </a:lnTo>
                  <a:lnTo>
                    <a:pt x="666" y="776"/>
                  </a:lnTo>
                  <a:lnTo>
                    <a:pt x="666" y="772"/>
                  </a:lnTo>
                  <a:lnTo>
                    <a:pt x="667" y="766"/>
                  </a:lnTo>
                  <a:lnTo>
                    <a:pt x="670" y="761"/>
                  </a:lnTo>
                  <a:lnTo>
                    <a:pt x="672" y="756"/>
                  </a:lnTo>
                  <a:lnTo>
                    <a:pt x="672" y="756"/>
                  </a:lnTo>
                  <a:lnTo>
                    <a:pt x="677" y="751"/>
                  </a:lnTo>
                  <a:lnTo>
                    <a:pt x="682" y="749"/>
                  </a:lnTo>
                  <a:lnTo>
                    <a:pt x="686" y="747"/>
                  </a:lnTo>
                  <a:lnTo>
                    <a:pt x="691" y="745"/>
                  </a:lnTo>
                  <a:lnTo>
                    <a:pt x="697" y="745"/>
                  </a:lnTo>
                  <a:lnTo>
                    <a:pt x="702" y="747"/>
                  </a:lnTo>
                  <a:lnTo>
                    <a:pt x="708" y="748"/>
                  </a:lnTo>
                  <a:lnTo>
                    <a:pt x="713" y="751"/>
                  </a:lnTo>
                  <a:lnTo>
                    <a:pt x="793" y="816"/>
                  </a:lnTo>
                  <a:lnTo>
                    <a:pt x="793" y="816"/>
                  </a:lnTo>
                  <a:lnTo>
                    <a:pt x="801" y="821"/>
                  </a:lnTo>
                  <a:lnTo>
                    <a:pt x="808" y="826"/>
                  </a:lnTo>
                  <a:lnTo>
                    <a:pt x="816" y="830"/>
                  </a:lnTo>
                  <a:lnTo>
                    <a:pt x="823" y="831"/>
                  </a:lnTo>
                  <a:lnTo>
                    <a:pt x="829" y="832"/>
                  </a:lnTo>
                  <a:lnTo>
                    <a:pt x="836" y="831"/>
                  </a:lnTo>
                  <a:lnTo>
                    <a:pt x="843" y="829"/>
                  </a:lnTo>
                  <a:lnTo>
                    <a:pt x="849" y="825"/>
                  </a:lnTo>
                  <a:lnTo>
                    <a:pt x="849" y="825"/>
                  </a:lnTo>
                  <a:lnTo>
                    <a:pt x="854" y="819"/>
                  </a:lnTo>
                  <a:lnTo>
                    <a:pt x="858" y="813"/>
                  </a:lnTo>
                  <a:lnTo>
                    <a:pt x="858" y="813"/>
                  </a:lnTo>
                  <a:lnTo>
                    <a:pt x="859" y="806"/>
                  </a:lnTo>
                  <a:lnTo>
                    <a:pt x="860" y="799"/>
                  </a:lnTo>
                  <a:lnTo>
                    <a:pt x="860" y="795"/>
                  </a:lnTo>
                  <a:lnTo>
                    <a:pt x="859" y="792"/>
                  </a:lnTo>
                  <a:lnTo>
                    <a:pt x="857" y="789"/>
                  </a:lnTo>
                  <a:lnTo>
                    <a:pt x="854" y="786"/>
                  </a:lnTo>
                  <a:lnTo>
                    <a:pt x="758" y="711"/>
                  </a:lnTo>
                  <a:lnTo>
                    <a:pt x="758" y="711"/>
                  </a:lnTo>
                  <a:lnTo>
                    <a:pt x="754" y="707"/>
                  </a:lnTo>
                  <a:lnTo>
                    <a:pt x="751" y="703"/>
                  </a:lnTo>
                  <a:lnTo>
                    <a:pt x="748" y="698"/>
                  </a:lnTo>
                  <a:lnTo>
                    <a:pt x="747" y="692"/>
                  </a:lnTo>
                  <a:lnTo>
                    <a:pt x="747" y="687"/>
                  </a:lnTo>
                  <a:lnTo>
                    <a:pt x="748" y="681"/>
                  </a:lnTo>
                  <a:lnTo>
                    <a:pt x="751" y="676"/>
                  </a:lnTo>
                  <a:lnTo>
                    <a:pt x="753" y="672"/>
                  </a:lnTo>
                  <a:lnTo>
                    <a:pt x="753" y="672"/>
                  </a:lnTo>
                  <a:lnTo>
                    <a:pt x="758" y="667"/>
                  </a:lnTo>
                  <a:lnTo>
                    <a:pt x="763" y="665"/>
                  </a:lnTo>
                  <a:lnTo>
                    <a:pt x="767" y="662"/>
                  </a:lnTo>
                  <a:lnTo>
                    <a:pt x="772" y="661"/>
                  </a:lnTo>
                  <a:lnTo>
                    <a:pt x="778" y="661"/>
                  </a:lnTo>
                  <a:lnTo>
                    <a:pt x="783" y="661"/>
                  </a:lnTo>
                  <a:lnTo>
                    <a:pt x="789" y="663"/>
                  </a:lnTo>
                  <a:lnTo>
                    <a:pt x="793" y="667"/>
                  </a:lnTo>
                  <a:lnTo>
                    <a:pt x="893" y="745"/>
                  </a:lnTo>
                  <a:lnTo>
                    <a:pt x="893" y="745"/>
                  </a:lnTo>
                  <a:lnTo>
                    <a:pt x="896" y="747"/>
                  </a:lnTo>
                  <a:lnTo>
                    <a:pt x="896" y="747"/>
                  </a:lnTo>
                  <a:lnTo>
                    <a:pt x="902" y="751"/>
                  </a:lnTo>
                  <a:lnTo>
                    <a:pt x="909" y="755"/>
                  </a:lnTo>
                  <a:lnTo>
                    <a:pt x="916" y="756"/>
                  </a:lnTo>
                  <a:lnTo>
                    <a:pt x="922" y="757"/>
                  </a:lnTo>
                  <a:lnTo>
                    <a:pt x="929" y="756"/>
                  </a:lnTo>
                  <a:lnTo>
                    <a:pt x="935" y="754"/>
                  </a:lnTo>
                  <a:lnTo>
                    <a:pt x="940" y="750"/>
                  </a:lnTo>
                  <a:lnTo>
                    <a:pt x="944" y="747"/>
                  </a:lnTo>
                  <a:lnTo>
                    <a:pt x="948" y="741"/>
                  </a:lnTo>
                  <a:lnTo>
                    <a:pt x="950" y="735"/>
                  </a:lnTo>
                  <a:lnTo>
                    <a:pt x="952" y="729"/>
                  </a:lnTo>
                  <a:lnTo>
                    <a:pt x="950" y="722"/>
                  </a:lnTo>
                  <a:lnTo>
                    <a:pt x="948" y="714"/>
                  </a:lnTo>
                  <a:lnTo>
                    <a:pt x="944" y="706"/>
                  </a:lnTo>
                  <a:lnTo>
                    <a:pt x="937" y="699"/>
                  </a:lnTo>
                  <a:lnTo>
                    <a:pt x="929" y="691"/>
                  </a:lnTo>
                  <a:lnTo>
                    <a:pt x="823" y="611"/>
                  </a:lnTo>
                  <a:lnTo>
                    <a:pt x="823" y="611"/>
                  </a:lnTo>
                  <a:lnTo>
                    <a:pt x="818" y="607"/>
                  </a:lnTo>
                  <a:lnTo>
                    <a:pt x="816" y="603"/>
                  </a:lnTo>
                  <a:lnTo>
                    <a:pt x="814" y="598"/>
                  </a:lnTo>
                  <a:lnTo>
                    <a:pt x="813" y="592"/>
                  </a:lnTo>
                  <a:lnTo>
                    <a:pt x="813" y="587"/>
                  </a:lnTo>
                  <a:lnTo>
                    <a:pt x="813" y="581"/>
                  </a:lnTo>
                  <a:lnTo>
                    <a:pt x="815" y="577"/>
                  </a:lnTo>
                  <a:lnTo>
                    <a:pt x="817" y="572"/>
                  </a:lnTo>
                  <a:lnTo>
                    <a:pt x="817" y="572"/>
                  </a:lnTo>
                  <a:lnTo>
                    <a:pt x="822" y="567"/>
                  </a:lnTo>
                  <a:lnTo>
                    <a:pt x="826" y="564"/>
                  </a:lnTo>
                  <a:lnTo>
                    <a:pt x="832" y="561"/>
                  </a:lnTo>
                  <a:lnTo>
                    <a:pt x="836" y="560"/>
                  </a:lnTo>
                  <a:lnTo>
                    <a:pt x="842" y="560"/>
                  </a:lnTo>
                  <a:lnTo>
                    <a:pt x="847" y="561"/>
                  </a:lnTo>
                  <a:lnTo>
                    <a:pt x="853" y="562"/>
                  </a:lnTo>
                  <a:lnTo>
                    <a:pt x="858" y="566"/>
                  </a:lnTo>
                  <a:lnTo>
                    <a:pt x="962" y="644"/>
                  </a:lnTo>
                  <a:lnTo>
                    <a:pt x="962" y="644"/>
                  </a:lnTo>
                  <a:lnTo>
                    <a:pt x="967" y="647"/>
                  </a:lnTo>
                  <a:lnTo>
                    <a:pt x="971" y="647"/>
                  </a:lnTo>
                  <a:lnTo>
                    <a:pt x="975" y="647"/>
                  </a:lnTo>
                  <a:lnTo>
                    <a:pt x="979" y="646"/>
                  </a:lnTo>
                  <a:lnTo>
                    <a:pt x="984" y="643"/>
                  </a:lnTo>
                  <a:lnTo>
                    <a:pt x="987" y="641"/>
                  </a:lnTo>
                  <a:lnTo>
                    <a:pt x="994" y="634"/>
                  </a:lnTo>
                  <a:lnTo>
                    <a:pt x="994" y="634"/>
                  </a:lnTo>
                  <a:lnTo>
                    <a:pt x="998" y="628"/>
                  </a:lnTo>
                  <a:lnTo>
                    <a:pt x="1000" y="621"/>
                  </a:lnTo>
                  <a:lnTo>
                    <a:pt x="1002" y="615"/>
                  </a:lnTo>
                  <a:lnTo>
                    <a:pt x="1002" y="607"/>
                  </a:lnTo>
                  <a:lnTo>
                    <a:pt x="999" y="600"/>
                  </a:lnTo>
                  <a:lnTo>
                    <a:pt x="997" y="593"/>
                  </a:lnTo>
                  <a:lnTo>
                    <a:pt x="993" y="587"/>
                  </a:lnTo>
                  <a:lnTo>
                    <a:pt x="987" y="581"/>
                  </a:lnTo>
                  <a:lnTo>
                    <a:pt x="966" y="559"/>
                  </a:lnTo>
                  <a:lnTo>
                    <a:pt x="685" y="303"/>
                  </a:lnTo>
                  <a:lnTo>
                    <a:pt x="685" y="303"/>
                  </a:lnTo>
                  <a:lnTo>
                    <a:pt x="683" y="301"/>
                  </a:lnTo>
                  <a:lnTo>
                    <a:pt x="683" y="298"/>
                  </a:lnTo>
                  <a:lnTo>
                    <a:pt x="682" y="296"/>
                  </a:lnTo>
                  <a:lnTo>
                    <a:pt x="683" y="292"/>
                  </a:lnTo>
                  <a:lnTo>
                    <a:pt x="684" y="290"/>
                  </a:lnTo>
                  <a:lnTo>
                    <a:pt x="686" y="289"/>
                  </a:lnTo>
                  <a:lnTo>
                    <a:pt x="689" y="288"/>
                  </a:lnTo>
                  <a:lnTo>
                    <a:pt x="692" y="288"/>
                  </a:lnTo>
                  <a:lnTo>
                    <a:pt x="692" y="288"/>
                  </a:lnTo>
                  <a:lnTo>
                    <a:pt x="706" y="288"/>
                  </a:lnTo>
                  <a:lnTo>
                    <a:pt x="719" y="286"/>
                  </a:lnTo>
                  <a:lnTo>
                    <a:pt x="730" y="285"/>
                  </a:lnTo>
                  <a:lnTo>
                    <a:pt x="744" y="284"/>
                  </a:lnTo>
                  <a:lnTo>
                    <a:pt x="744" y="284"/>
                  </a:lnTo>
                  <a:lnTo>
                    <a:pt x="748" y="284"/>
                  </a:lnTo>
                  <a:lnTo>
                    <a:pt x="748" y="284"/>
                  </a:lnTo>
                  <a:close/>
                  <a:moveTo>
                    <a:pt x="129" y="522"/>
                  </a:moveTo>
                  <a:lnTo>
                    <a:pt x="129" y="522"/>
                  </a:lnTo>
                  <a:lnTo>
                    <a:pt x="119" y="506"/>
                  </a:lnTo>
                  <a:lnTo>
                    <a:pt x="112" y="491"/>
                  </a:lnTo>
                  <a:lnTo>
                    <a:pt x="106" y="474"/>
                  </a:lnTo>
                  <a:lnTo>
                    <a:pt x="102" y="457"/>
                  </a:lnTo>
                  <a:lnTo>
                    <a:pt x="97" y="439"/>
                  </a:lnTo>
                  <a:lnTo>
                    <a:pt x="94" y="421"/>
                  </a:lnTo>
                  <a:lnTo>
                    <a:pt x="90" y="383"/>
                  </a:lnTo>
                  <a:lnTo>
                    <a:pt x="54" y="350"/>
                  </a:lnTo>
                  <a:lnTo>
                    <a:pt x="54" y="350"/>
                  </a:lnTo>
                  <a:lnTo>
                    <a:pt x="34" y="328"/>
                  </a:lnTo>
                  <a:lnTo>
                    <a:pt x="24" y="317"/>
                  </a:lnTo>
                  <a:lnTo>
                    <a:pt x="17" y="307"/>
                  </a:lnTo>
                  <a:lnTo>
                    <a:pt x="10" y="296"/>
                  </a:lnTo>
                  <a:lnTo>
                    <a:pt x="5" y="283"/>
                  </a:lnTo>
                  <a:lnTo>
                    <a:pt x="2" y="270"/>
                  </a:lnTo>
                  <a:lnTo>
                    <a:pt x="0" y="254"/>
                  </a:lnTo>
                  <a:lnTo>
                    <a:pt x="0" y="254"/>
                  </a:lnTo>
                  <a:lnTo>
                    <a:pt x="2" y="246"/>
                  </a:lnTo>
                  <a:lnTo>
                    <a:pt x="3" y="238"/>
                  </a:lnTo>
                  <a:lnTo>
                    <a:pt x="4" y="229"/>
                  </a:lnTo>
                  <a:lnTo>
                    <a:pt x="8" y="222"/>
                  </a:lnTo>
                  <a:lnTo>
                    <a:pt x="11" y="214"/>
                  </a:lnTo>
                  <a:lnTo>
                    <a:pt x="15" y="207"/>
                  </a:lnTo>
                  <a:lnTo>
                    <a:pt x="19" y="200"/>
                  </a:lnTo>
                  <a:lnTo>
                    <a:pt x="25" y="193"/>
                  </a:lnTo>
                  <a:lnTo>
                    <a:pt x="174" y="32"/>
                  </a:lnTo>
                  <a:lnTo>
                    <a:pt x="174" y="32"/>
                  </a:lnTo>
                  <a:lnTo>
                    <a:pt x="180" y="25"/>
                  </a:lnTo>
                  <a:lnTo>
                    <a:pt x="187" y="20"/>
                  </a:lnTo>
                  <a:lnTo>
                    <a:pt x="194" y="15"/>
                  </a:lnTo>
                  <a:lnTo>
                    <a:pt x="203" y="11"/>
                  </a:lnTo>
                  <a:lnTo>
                    <a:pt x="210" y="7"/>
                  </a:lnTo>
                  <a:lnTo>
                    <a:pt x="218" y="5"/>
                  </a:lnTo>
                  <a:lnTo>
                    <a:pt x="226" y="2"/>
                  </a:lnTo>
                  <a:lnTo>
                    <a:pt x="235" y="1"/>
                  </a:lnTo>
                  <a:lnTo>
                    <a:pt x="243" y="1"/>
                  </a:lnTo>
                  <a:lnTo>
                    <a:pt x="251" y="1"/>
                  </a:lnTo>
                  <a:lnTo>
                    <a:pt x="260" y="2"/>
                  </a:lnTo>
                  <a:lnTo>
                    <a:pt x="268" y="5"/>
                  </a:lnTo>
                  <a:lnTo>
                    <a:pt x="276" y="7"/>
                  </a:lnTo>
                  <a:lnTo>
                    <a:pt x="285" y="11"/>
                  </a:lnTo>
                  <a:lnTo>
                    <a:pt x="292" y="15"/>
                  </a:lnTo>
                  <a:lnTo>
                    <a:pt x="299" y="20"/>
                  </a:lnTo>
                  <a:lnTo>
                    <a:pt x="299" y="20"/>
                  </a:lnTo>
                  <a:lnTo>
                    <a:pt x="314" y="32"/>
                  </a:lnTo>
                  <a:lnTo>
                    <a:pt x="329" y="42"/>
                  </a:lnTo>
                  <a:lnTo>
                    <a:pt x="343" y="51"/>
                  </a:lnTo>
                  <a:lnTo>
                    <a:pt x="362" y="59"/>
                  </a:lnTo>
                  <a:lnTo>
                    <a:pt x="362" y="59"/>
                  </a:lnTo>
                  <a:lnTo>
                    <a:pt x="375" y="64"/>
                  </a:lnTo>
                  <a:lnTo>
                    <a:pt x="382" y="65"/>
                  </a:lnTo>
                  <a:lnTo>
                    <a:pt x="382" y="65"/>
                  </a:lnTo>
                  <a:lnTo>
                    <a:pt x="399" y="62"/>
                  </a:lnTo>
                  <a:lnTo>
                    <a:pt x="415" y="58"/>
                  </a:lnTo>
                  <a:lnTo>
                    <a:pt x="451" y="50"/>
                  </a:lnTo>
                  <a:lnTo>
                    <a:pt x="469" y="46"/>
                  </a:lnTo>
                  <a:lnTo>
                    <a:pt x="488" y="43"/>
                  </a:lnTo>
                  <a:lnTo>
                    <a:pt x="506" y="40"/>
                  </a:lnTo>
                  <a:lnTo>
                    <a:pt x="525" y="40"/>
                  </a:lnTo>
                  <a:lnTo>
                    <a:pt x="525" y="40"/>
                  </a:lnTo>
                  <a:lnTo>
                    <a:pt x="501" y="57"/>
                  </a:lnTo>
                  <a:lnTo>
                    <a:pt x="469" y="82"/>
                  </a:lnTo>
                  <a:lnTo>
                    <a:pt x="426" y="114"/>
                  </a:lnTo>
                  <a:lnTo>
                    <a:pt x="426" y="114"/>
                  </a:lnTo>
                  <a:lnTo>
                    <a:pt x="407" y="119"/>
                  </a:lnTo>
                  <a:lnTo>
                    <a:pt x="389" y="121"/>
                  </a:lnTo>
                  <a:lnTo>
                    <a:pt x="389" y="121"/>
                  </a:lnTo>
                  <a:lnTo>
                    <a:pt x="379" y="121"/>
                  </a:lnTo>
                  <a:lnTo>
                    <a:pt x="365" y="120"/>
                  </a:lnTo>
                  <a:lnTo>
                    <a:pt x="352" y="116"/>
                  </a:lnTo>
                  <a:lnTo>
                    <a:pt x="338" y="112"/>
                  </a:lnTo>
                  <a:lnTo>
                    <a:pt x="325" y="106"/>
                  </a:lnTo>
                  <a:lnTo>
                    <a:pt x="313" y="100"/>
                  </a:lnTo>
                  <a:lnTo>
                    <a:pt x="302" y="93"/>
                  </a:lnTo>
                  <a:lnTo>
                    <a:pt x="293" y="88"/>
                  </a:lnTo>
                  <a:lnTo>
                    <a:pt x="264" y="65"/>
                  </a:lnTo>
                  <a:lnTo>
                    <a:pt x="264" y="65"/>
                  </a:lnTo>
                  <a:lnTo>
                    <a:pt x="258" y="62"/>
                  </a:lnTo>
                  <a:lnTo>
                    <a:pt x="253" y="59"/>
                  </a:lnTo>
                  <a:lnTo>
                    <a:pt x="247" y="58"/>
                  </a:lnTo>
                  <a:lnTo>
                    <a:pt x="239" y="58"/>
                  </a:lnTo>
                  <a:lnTo>
                    <a:pt x="233" y="59"/>
                  </a:lnTo>
                  <a:lnTo>
                    <a:pt x="228" y="62"/>
                  </a:lnTo>
                  <a:lnTo>
                    <a:pt x="222" y="65"/>
                  </a:lnTo>
                  <a:lnTo>
                    <a:pt x="216" y="70"/>
                  </a:lnTo>
                  <a:lnTo>
                    <a:pt x="67" y="231"/>
                  </a:lnTo>
                  <a:lnTo>
                    <a:pt x="67" y="231"/>
                  </a:lnTo>
                  <a:lnTo>
                    <a:pt x="63" y="237"/>
                  </a:lnTo>
                  <a:lnTo>
                    <a:pt x="60" y="243"/>
                  </a:lnTo>
                  <a:lnTo>
                    <a:pt x="59" y="248"/>
                  </a:lnTo>
                  <a:lnTo>
                    <a:pt x="58" y="256"/>
                  </a:lnTo>
                  <a:lnTo>
                    <a:pt x="59" y="262"/>
                  </a:lnTo>
                  <a:lnTo>
                    <a:pt x="60" y="267"/>
                  </a:lnTo>
                  <a:lnTo>
                    <a:pt x="63" y="273"/>
                  </a:lnTo>
                  <a:lnTo>
                    <a:pt x="67" y="279"/>
                  </a:lnTo>
                  <a:lnTo>
                    <a:pt x="67" y="279"/>
                  </a:lnTo>
                  <a:lnTo>
                    <a:pt x="85" y="300"/>
                  </a:lnTo>
                  <a:lnTo>
                    <a:pt x="105" y="320"/>
                  </a:lnTo>
                  <a:lnTo>
                    <a:pt x="105" y="320"/>
                  </a:lnTo>
                  <a:lnTo>
                    <a:pt x="117" y="332"/>
                  </a:lnTo>
                  <a:lnTo>
                    <a:pt x="130" y="346"/>
                  </a:lnTo>
                  <a:lnTo>
                    <a:pt x="136" y="353"/>
                  </a:lnTo>
                  <a:lnTo>
                    <a:pt x="140" y="360"/>
                  </a:lnTo>
                  <a:lnTo>
                    <a:pt x="143" y="367"/>
                  </a:lnTo>
                  <a:lnTo>
                    <a:pt x="146" y="374"/>
                  </a:lnTo>
                  <a:lnTo>
                    <a:pt x="146" y="374"/>
                  </a:lnTo>
                  <a:lnTo>
                    <a:pt x="149" y="403"/>
                  </a:lnTo>
                  <a:lnTo>
                    <a:pt x="154" y="433"/>
                  </a:lnTo>
                  <a:lnTo>
                    <a:pt x="157" y="448"/>
                  </a:lnTo>
                  <a:lnTo>
                    <a:pt x="161" y="461"/>
                  </a:lnTo>
                  <a:lnTo>
                    <a:pt x="167" y="474"/>
                  </a:lnTo>
                  <a:lnTo>
                    <a:pt x="173" y="485"/>
                  </a:lnTo>
                  <a:lnTo>
                    <a:pt x="173" y="485"/>
                  </a:lnTo>
                  <a:lnTo>
                    <a:pt x="160" y="492"/>
                  </a:lnTo>
                  <a:lnTo>
                    <a:pt x="149" y="500"/>
                  </a:lnTo>
                  <a:lnTo>
                    <a:pt x="140" y="510"/>
                  </a:lnTo>
                  <a:lnTo>
                    <a:pt x="129" y="522"/>
                  </a:lnTo>
                  <a:lnTo>
                    <a:pt x="129" y="522"/>
                  </a:lnTo>
                  <a:close/>
                  <a:moveTo>
                    <a:pt x="602" y="804"/>
                  </a:moveTo>
                  <a:lnTo>
                    <a:pt x="602" y="804"/>
                  </a:lnTo>
                  <a:lnTo>
                    <a:pt x="593" y="797"/>
                  </a:lnTo>
                  <a:lnTo>
                    <a:pt x="582" y="792"/>
                  </a:lnTo>
                  <a:lnTo>
                    <a:pt x="571" y="788"/>
                  </a:lnTo>
                  <a:lnTo>
                    <a:pt x="560" y="786"/>
                  </a:lnTo>
                  <a:lnTo>
                    <a:pt x="549" y="786"/>
                  </a:lnTo>
                  <a:lnTo>
                    <a:pt x="538" y="788"/>
                  </a:lnTo>
                  <a:lnTo>
                    <a:pt x="527" y="791"/>
                  </a:lnTo>
                  <a:lnTo>
                    <a:pt x="518" y="797"/>
                  </a:lnTo>
                  <a:lnTo>
                    <a:pt x="518" y="797"/>
                  </a:lnTo>
                  <a:lnTo>
                    <a:pt x="514" y="797"/>
                  </a:lnTo>
                  <a:lnTo>
                    <a:pt x="512" y="795"/>
                  </a:lnTo>
                  <a:lnTo>
                    <a:pt x="512" y="795"/>
                  </a:lnTo>
                  <a:lnTo>
                    <a:pt x="511" y="794"/>
                  </a:lnTo>
                  <a:lnTo>
                    <a:pt x="511" y="791"/>
                  </a:lnTo>
                  <a:lnTo>
                    <a:pt x="511" y="791"/>
                  </a:lnTo>
                  <a:lnTo>
                    <a:pt x="512" y="782"/>
                  </a:lnTo>
                  <a:lnTo>
                    <a:pt x="512" y="773"/>
                  </a:lnTo>
                  <a:lnTo>
                    <a:pt x="509" y="763"/>
                  </a:lnTo>
                  <a:lnTo>
                    <a:pt x="507" y="754"/>
                  </a:lnTo>
                  <a:lnTo>
                    <a:pt x="503" y="745"/>
                  </a:lnTo>
                  <a:lnTo>
                    <a:pt x="499" y="737"/>
                  </a:lnTo>
                  <a:lnTo>
                    <a:pt x="493" y="729"/>
                  </a:lnTo>
                  <a:lnTo>
                    <a:pt x="487" y="723"/>
                  </a:lnTo>
                  <a:lnTo>
                    <a:pt x="487" y="723"/>
                  </a:lnTo>
                  <a:lnTo>
                    <a:pt x="487" y="723"/>
                  </a:lnTo>
                  <a:lnTo>
                    <a:pt x="477" y="716"/>
                  </a:lnTo>
                  <a:lnTo>
                    <a:pt x="467" y="710"/>
                  </a:lnTo>
                  <a:lnTo>
                    <a:pt x="456" y="707"/>
                  </a:lnTo>
                  <a:lnTo>
                    <a:pt x="444" y="705"/>
                  </a:lnTo>
                  <a:lnTo>
                    <a:pt x="433" y="705"/>
                  </a:lnTo>
                  <a:lnTo>
                    <a:pt x="423" y="706"/>
                  </a:lnTo>
                  <a:lnTo>
                    <a:pt x="412" y="710"/>
                  </a:lnTo>
                  <a:lnTo>
                    <a:pt x="401" y="716"/>
                  </a:lnTo>
                  <a:lnTo>
                    <a:pt x="401" y="716"/>
                  </a:lnTo>
                  <a:lnTo>
                    <a:pt x="399" y="716"/>
                  </a:lnTo>
                  <a:lnTo>
                    <a:pt x="396" y="714"/>
                  </a:lnTo>
                  <a:lnTo>
                    <a:pt x="396" y="714"/>
                  </a:lnTo>
                  <a:lnTo>
                    <a:pt x="394" y="713"/>
                  </a:lnTo>
                  <a:lnTo>
                    <a:pt x="394" y="710"/>
                  </a:lnTo>
                  <a:lnTo>
                    <a:pt x="394" y="710"/>
                  </a:lnTo>
                  <a:lnTo>
                    <a:pt x="395" y="700"/>
                  </a:lnTo>
                  <a:lnTo>
                    <a:pt x="395" y="692"/>
                  </a:lnTo>
                  <a:lnTo>
                    <a:pt x="394" y="682"/>
                  </a:lnTo>
                  <a:lnTo>
                    <a:pt x="392" y="673"/>
                  </a:lnTo>
                  <a:lnTo>
                    <a:pt x="388" y="665"/>
                  </a:lnTo>
                  <a:lnTo>
                    <a:pt x="383" y="656"/>
                  </a:lnTo>
                  <a:lnTo>
                    <a:pt x="377" y="648"/>
                  </a:lnTo>
                  <a:lnTo>
                    <a:pt x="370" y="642"/>
                  </a:lnTo>
                  <a:lnTo>
                    <a:pt x="370" y="642"/>
                  </a:lnTo>
                  <a:lnTo>
                    <a:pt x="370" y="642"/>
                  </a:lnTo>
                  <a:lnTo>
                    <a:pt x="363" y="636"/>
                  </a:lnTo>
                  <a:lnTo>
                    <a:pt x="355" y="631"/>
                  </a:lnTo>
                  <a:lnTo>
                    <a:pt x="345" y="628"/>
                  </a:lnTo>
                  <a:lnTo>
                    <a:pt x="337" y="625"/>
                  </a:lnTo>
                  <a:lnTo>
                    <a:pt x="327" y="624"/>
                  </a:lnTo>
                  <a:lnTo>
                    <a:pt x="318" y="624"/>
                  </a:lnTo>
                  <a:lnTo>
                    <a:pt x="308" y="625"/>
                  </a:lnTo>
                  <a:lnTo>
                    <a:pt x="300" y="628"/>
                  </a:lnTo>
                  <a:lnTo>
                    <a:pt x="300" y="628"/>
                  </a:lnTo>
                  <a:lnTo>
                    <a:pt x="298" y="628"/>
                  </a:lnTo>
                  <a:lnTo>
                    <a:pt x="295" y="627"/>
                  </a:lnTo>
                  <a:lnTo>
                    <a:pt x="295" y="627"/>
                  </a:lnTo>
                  <a:lnTo>
                    <a:pt x="294" y="624"/>
                  </a:lnTo>
                  <a:lnTo>
                    <a:pt x="294" y="622"/>
                  </a:lnTo>
                  <a:lnTo>
                    <a:pt x="294" y="622"/>
                  </a:lnTo>
                  <a:lnTo>
                    <a:pt x="298" y="610"/>
                  </a:lnTo>
                  <a:lnTo>
                    <a:pt x="300" y="599"/>
                  </a:lnTo>
                  <a:lnTo>
                    <a:pt x="300" y="587"/>
                  </a:lnTo>
                  <a:lnTo>
                    <a:pt x="299" y="577"/>
                  </a:lnTo>
                  <a:lnTo>
                    <a:pt x="295" y="566"/>
                  </a:lnTo>
                  <a:lnTo>
                    <a:pt x="291" y="555"/>
                  </a:lnTo>
                  <a:lnTo>
                    <a:pt x="283" y="546"/>
                  </a:lnTo>
                  <a:lnTo>
                    <a:pt x="275" y="537"/>
                  </a:lnTo>
                  <a:lnTo>
                    <a:pt x="275" y="537"/>
                  </a:lnTo>
                  <a:lnTo>
                    <a:pt x="275" y="537"/>
                  </a:lnTo>
                  <a:lnTo>
                    <a:pt x="269" y="533"/>
                  </a:lnTo>
                  <a:lnTo>
                    <a:pt x="263" y="529"/>
                  </a:lnTo>
                  <a:lnTo>
                    <a:pt x="256" y="525"/>
                  </a:lnTo>
                  <a:lnTo>
                    <a:pt x="250" y="523"/>
                  </a:lnTo>
                  <a:lnTo>
                    <a:pt x="236" y="520"/>
                  </a:lnTo>
                  <a:lnTo>
                    <a:pt x="222" y="520"/>
                  </a:lnTo>
                  <a:lnTo>
                    <a:pt x="209" y="522"/>
                  </a:lnTo>
                  <a:lnTo>
                    <a:pt x="195" y="527"/>
                  </a:lnTo>
                  <a:lnTo>
                    <a:pt x="190" y="530"/>
                  </a:lnTo>
                  <a:lnTo>
                    <a:pt x="184" y="535"/>
                  </a:lnTo>
                  <a:lnTo>
                    <a:pt x="178" y="540"/>
                  </a:lnTo>
                  <a:lnTo>
                    <a:pt x="173" y="544"/>
                  </a:lnTo>
                  <a:lnTo>
                    <a:pt x="151" y="568"/>
                  </a:lnTo>
                  <a:lnTo>
                    <a:pt x="151" y="568"/>
                  </a:lnTo>
                  <a:lnTo>
                    <a:pt x="147" y="574"/>
                  </a:lnTo>
                  <a:lnTo>
                    <a:pt x="143" y="581"/>
                  </a:lnTo>
                  <a:lnTo>
                    <a:pt x="140" y="587"/>
                  </a:lnTo>
                  <a:lnTo>
                    <a:pt x="137" y="594"/>
                  </a:lnTo>
                  <a:lnTo>
                    <a:pt x="135" y="607"/>
                  </a:lnTo>
                  <a:lnTo>
                    <a:pt x="134" y="622"/>
                  </a:lnTo>
                  <a:lnTo>
                    <a:pt x="136" y="635"/>
                  </a:lnTo>
                  <a:lnTo>
                    <a:pt x="142" y="648"/>
                  </a:lnTo>
                  <a:lnTo>
                    <a:pt x="146" y="655"/>
                  </a:lnTo>
                  <a:lnTo>
                    <a:pt x="149" y="661"/>
                  </a:lnTo>
                  <a:lnTo>
                    <a:pt x="154" y="666"/>
                  </a:lnTo>
                  <a:lnTo>
                    <a:pt x="159" y="672"/>
                  </a:lnTo>
                  <a:lnTo>
                    <a:pt x="159" y="672"/>
                  </a:lnTo>
                  <a:lnTo>
                    <a:pt x="159" y="672"/>
                  </a:lnTo>
                  <a:lnTo>
                    <a:pt x="166" y="676"/>
                  </a:lnTo>
                  <a:lnTo>
                    <a:pt x="174" y="681"/>
                  </a:lnTo>
                  <a:lnTo>
                    <a:pt x="182" y="685"/>
                  </a:lnTo>
                  <a:lnTo>
                    <a:pt x="191" y="687"/>
                  </a:lnTo>
                  <a:lnTo>
                    <a:pt x="199" y="688"/>
                  </a:lnTo>
                  <a:lnTo>
                    <a:pt x="207" y="688"/>
                  </a:lnTo>
                  <a:lnTo>
                    <a:pt x="216" y="688"/>
                  </a:lnTo>
                  <a:lnTo>
                    <a:pt x="224" y="687"/>
                  </a:lnTo>
                  <a:lnTo>
                    <a:pt x="224" y="687"/>
                  </a:lnTo>
                  <a:lnTo>
                    <a:pt x="228" y="687"/>
                  </a:lnTo>
                  <a:lnTo>
                    <a:pt x="230" y="688"/>
                  </a:lnTo>
                  <a:lnTo>
                    <a:pt x="230" y="688"/>
                  </a:lnTo>
                  <a:lnTo>
                    <a:pt x="230" y="692"/>
                  </a:lnTo>
                  <a:lnTo>
                    <a:pt x="229" y="694"/>
                  </a:lnTo>
                  <a:lnTo>
                    <a:pt x="229" y="694"/>
                  </a:lnTo>
                  <a:lnTo>
                    <a:pt x="222" y="706"/>
                  </a:lnTo>
                  <a:lnTo>
                    <a:pt x="217" y="719"/>
                  </a:lnTo>
                  <a:lnTo>
                    <a:pt x="214" y="732"/>
                  </a:lnTo>
                  <a:lnTo>
                    <a:pt x="214" y="745"/>
                  </a:lnTo>
                  <a:lnTo>
                    <a:pt x="217" y="758"/>
                  </a:lnTo>
                  <a:lnTo>
                    <a:pt x="222" y="772"/>
                  </a:lnTo>
                  <a:lnTo>
                    <a:pt x="229" y="783"/>
                  </a:lnTo>
                  <a:lnTo>
                    <a:pt x="239" y="794"/>
                  </a:lnTo>
                  <a:lnTo>
                    <a:pt x="239" y="794"/>
                  </a:lnTo>
                  <a:lnTo>
                    <a:pt x="239" y="794"/>
                  </a:lnTo>
                  <a:lnTo>
                    <a:pt x="250" y="801"/>
                  </a:lnTo>
                  <a:lnTo>
                    <a:pt x="263" y="807"/>
                  </a:lnTo>
                  <a:lnTo>
                    <a:pt x="276" y="811"/>
                  </a:lnTo>
                  <a:lnTo>
                    <a:pt x="289" y="811"/>
                  </a:lnTo>
                  <a:lnTo>
                    <a:pt x="302" y="810"/>
                  </a:lnTo>
                  <a:lnTo>
                    <a:pt x="316" y="805"/>
                  </a:lnTo>
                  <a:lnTo>
                    <a:pt x="327" y="799"/>
                  </a:lnTo>
                  <a:lnTo>
                    <a:pt x="338" y="791"/>
                  </a:lnTo>
                  <a:lnTo>
                    <a:pt x="338" y="791"/>
                  </a:lnTo>
                  <a:lnTo>
                    <a:pt x="341" y="789"/>
                  </a:lnTo>
                  <a:lnTo>
                    <a:pt x="343" y="789"/>
                  </a:lnTo>
                  <a:lnTo>
                    <a:pt x="343" y="789"/>
                  </a:lnTo>
                  <a:lnTo>
                    <a:pt x="345" y="792"/>
                  </a:lnTo>
                  <a:lnTo>
                    <a:pt x="345" y="794"/>
                  </a:lnTo>
                  <a:lnTo>
                    <a:pt x="345" y="794"/>
                  </a:lnTo>
                  <a:lnTo>
                    <a:pt x="345" y="802"/>
                  </a:lnTo>
                  <a:lnTo>
                    <a:pt x="346" y="811"/>
                  </a:lnTo>
                  <a:lnTo>
                    <a:pt x="348" y="820"/>
                  </a:lnTo>
                  <a:lnTo>
                    <a:pt x="350" y="827"/>
                  </a:lnTo>
                  <a:lnTo>
                    <a:pt x="354" y="836"/>
                  </a:lnTo>
                  <a:lnTo>
                    <a:pt x="358" y="843"/>
                  </a:lnTo>
                  <a:lnTo>
                    <a:pt x="364" y="850"/>
                  </a:lnTo>
                  <a:lnTo>
                    <a:pt x="370" y="857"/>
                  </a:lnTo>
                  <a:lnTo>
                    <a:pt x="370" y="857"/>
                  </a:lnTo>
                  <a:lnTo>
                    <a:pt x="370" y="857"/>
                  </a:lnTo>
                  <a:lnTo>
                    <a:pt x="382" y="864"/>
                  </a:lnTo>
                  <a:lnTo>
                    <a:pt x="394" y="870"/>
                  </a:lnTo>
                  <a:lnTo>
                    <a:pt x="407" y="874"/>
                  </a:lnTo>
                  <a:lnTo>
                    <a:pt x="420" y="874"/>
                  </a:lnTo>
                  <a:lnTo>
                    <a:pt x="433" y="873"/>
                  </a:lnTo>
                  <a:lnTo>
                    <a:pt x="446" y="868"/>
                  </a:lnTo>
                  <a:lnTo>
                    <a:pt x="458" y="862"/>
                  </a:lnTo>
                  <a:lnTo>
                    <a:pt x="469" y="854"/>
                  </a:lnTo>
                  <a:lnTo>
                    <a:pt x="469" y="854"/>
                  </a:lnTo>
                  <a:lnTo>
                    <a:pt x="471" y="852"/>
                  </a:lnTo>
                  <a:lnTo>
                    <a:pt x="474" y="852"/>
                  </a:lnTo>
                  <a:lnTo>
                    <a:pt x="474" y="852"/>
                  </a:lnTo>
                  <a:lnTo>
                    <a:pt x="476" y="855"/>
                  </a:lnTo>
                  <a:lnTo>
                    <a:pt x="477" y="857"/>
                  </a:lnTo>
                  <a:lnTo>
                    <a:pt x="477" y="857"/>
                  </a:lnTo>
                  <a:lnTo>
                    <a:pt x="476" y="865"/>
                  </a:lnTo>
                  <a:lnTo>
                    <a:pt x="477" y="874"/>
                  </a:lnTo>
                  <a:lnTo>
                    <a:pt x="478" y="883"/>
                  </a:lnTo>
                  <a:lnTo>
                    <a:pt x="482" y="890"/>
                  </a:lnTo>
                  <a:lnTo>
                    <a:pt x="486" y="899"/>
                  </a:lnTo>
                  <a:lnTo>
                    <a:pt x="489" y="906"/>
                  </a:lnTo>
                  <a:lnTo>
                    <a:pt x="495" y="913"/>
                  </a:lnTo>
                  <a:lnTo>
                    <a:pt x="502" y="920"/>
                  </a:lnTo>
                  <a:lnTo>
                    <a:pt x="502" y="920"/>
                  </a:lnTo>
                  <a:lnTo>
                    <a:pt x="507" y="924"/>
                  </a:lnTo>
                  <a:lnTo>
                    <a:pt x="514" y="928"/>
                  </a:lnTo>
                  <a:lnTo>
                    <a:pt x="520" y="931"/>
                  </a:lnTo>
                  <a:lnTo>
                    <a:pt x="527" y="933"/>
                  </a:lnTo>
                  <a:lnTo>
                    <a:pt x="540" y="937"/>
                  </a:lnTo>
                  <a:lnTo>
                    <a:pt x="555" y="937"/>
                  </a:lnTo>
                  <a:lnTo>
                    <a:pt x="569" y="934"/>
                  </a:lnTo>
                  <a:lnTo>
                    <a:pt x="582" y="930"/>
                  </a:lnTo>
                  <a:lnTo>
                    <a:pt x="588" y="926"/>
                  </a:lnTo>
                  <a:lnTo>
                    <a:pt x="594" y="923"/>
                  </a:lnTo>
                  <a:lnTo>
                    <a:pt x="599" y="918"/>
                  </a:lnTo>
                  <a:lnTo>
                    <a:pt x="604" y="912"/>
                  </a:lnTo>
                  <a:lnTo>
                    <a:pt x="609" y="906"/>
                  </a:lnTo>
                  <a:lnTo>
                    <a:pt x="609" y="906"/>
                  </a:lnTo>
                  <a:lnTo>
                    <a:pt x="614" y="900"/>
                  </a:lnTo>
                  <a:lnTo>
                    <a:pt x="618" y="894"/>
                  </a:lnTo>
                  <a:lnTo>
                    <a:pt x="621" y="887"/>
                  </a:lnTo>
                  <a:lnTo>
                    <a:pt x="623" y="881"/>
                  </a:lnTo>
                  <a:lnTo>
                    <a:pt x="627" y="867"/>
                  </a:lnTo>
                  <a:lnTo>
                    <a:pt x="627" y="854"/>
                  </a:lnTo>
                  <a:lnTo>
                    <a:pt x="625" y="839"/>
                  </a:lnTo>
                  <a:lnTo>
                    <a:pt x="620" y="826"/>
                  </a:lnTo>
                  <a:lnTo>
                    <a:pt x="616" y="820"/>
                  </a:lnTo>
                  <a:lnTo>
                    <a:pt x="612" y="814"/>
                  </a:lnTo>
                  <a:lnTo>
                    <a:pt x="607" y="808"/>
                  </a:lnTo>
                  <a:lnTo>
                    <a:pt x="602" y="804"/>
                  </a:lnTo>
                  <a:lnTo>
                    <a:pt x="602" y="804"/>
                  </a:lnTo>
                  <a:close/>
                  <a:moveTo>
                    <a:pt x="797" y="256"/>
                  </a:moveTo>
                  <a:lnTo>
                    <a:pt x="797" y="256"/>
                  </a:lnTo>
                  <a:lnTo>
                    <a:pt x="987" y="439"/>
                  </a:lnTo>
                  <a:lnTo>
                    <a:pt x="987" y="439"/>
                  </a:lnTo>
                  <a:lnTo>
                    <a:pt x="994" y="443"/>
                  </a:lnTo>
                  <a:lnTo>
                    <a:pt x="1002" y="447"/>
                  </a:lnTo>
                  <a:lnTo>
                    <a:pt x="1010" y="449"/>
                  </a:lnTo>
                  <a:lnTo>
                    <a:pt x="1019" y="448"/>
                  </a:lnTo>
                  <a:lnTo>
                    <a:pt x="1019" y="448"/>
                  </a:lnTo>
                  <a:lnTo>
                    <a:pt x="1028" y="446"/>
                  </a:lnTo>
                  <a:lnTo>
                    <a:pt x="1035" y="442"/>
                  </a:lnTo>
                  <a:lnTo>
                    <a:pt x="1042" y="436"/>
                  </a:lnTo>
                  <a:lnTo>
                    <a:pt x="1047" y="429"/>
                  </a:lnTo>
                  <a:lnTo>
                    <a:pt x="1047" y="429"/>
                  </a:lnTo>
                  <a:lnTo>
                    <a:pt x="1057" y="409"/>
                  </a:lnTo>
                  <a:lnTo>
                    <a:pt x="1066" y="388"/>
                  </a:lnTo>
                  <a:lnTo>
                    <a:pt x="1072" y="365"/>
                  </a:lnTo>
                  <a:lnTo>
                    <a:pt x="1078" y="341"/>
                  </a:lnTo>
                  <a:lnTo>
                    <a:pt x="1078" y="341"/>
                  </a:lnTo>
                  <a:lnTo>
                    <a:pt x="1080" y="330"/>
                  </a:lnTo>
                  <a:lnTo>
                    <a:pt x="1084" y="321"/>
                  </a:lnTo>
                  <a:lnTo>
                    <a:pt x="1090" y="313"/>
                  </a:lnTo>
                  <a:lnTo>
                    <a:pt x="1095" y="304"/>
                  </a:lnTo>
                  <a:lnTo>
                    <a:pt x="1129" y="269"/>
                  </a:lnTo>
                  <a:lnTo>
                    <a:pt x="1129" y="269"/>
                  </a:lnTo>
                  <a:lnTo>
                    <a:pt x="1138" y="258"/>
                  </a:lnTo>
                  <a:lnTo>
                    <a:pt x="1144" y="246"/>
                  </a:lnTo>
                  <a:lnTo>
                    <a:pt x="1148" y="233"/>
                  </a:lnTo>
                  <a:lnTo>
                    <a:pt x="1149" y="220"/>
                  </a:lnTo>
                  <a:lnTo>
                    <a:pt x="1148" y="208"/>
                  </a:lnTo>
                  <a:lnTo>
                    <a:pt x="1144" y="195"/>
                  </a:lnTo>
                  <a:lnTo>
                    <a:pt x="1138" y="183"/>
                  </a:lnTo>
                  <a:lnTo>
                    <a:pt x="1130" y="172"/>
                  </a:lnTo>
                  <a:lnTo>
                    <a:pt x="993" y="23"/>
                  </a:lnTo>
                  <a:lnTo>
                    <a:pt x="993" y="23"/>
                  </a:lnTo>
                  <a:lnTo>
                    <a:pt x="983" y="13"/>
                  </a:lnTo>
                  <a:lnTo>
                    <a:pt x="972" y="7"/>
                  </a:lnTo>
                  <a:lnTo>
                    <a:pt x="959" y="2"/>
                  </a:lnTo>
                  <a:lnTo>
                    <a:pt x="946" y="0"/>
                  </a:lnTo>
                  <a:lnTo>
                    <a:pt x="933" y="0"/>
                  </a:lnTo>
                  <a:lnTo>
                    <a:pt x="920" y="2"/>
                  </a:lnTo>
                  <a:lnTo>
                    <a:pt x="908" y="7"/>
                  </a:lnTo>
                  <a:lnTo>
                    <a:pt x="896" y="15"/>
                  </a:lnTo>
                  <a:lnTo>
                    <a:pt x="864" y="42"/>
                  </a:lnTo>
                  <a:lnTo>
                    <a:pt x="864" y="42"/>
                  </a:lnTo>
                  <a:lnTo>
                    <a:pt x="852" y="49"/>
                  </a:lnTo>
                  <a:lnTo>
                    <a:pt x="845" y="52"/>
                  </a:lnTo>
                  <a:lnTo>
                    <a:pt x="839" y="55"/>
                  </a:lnTo>
                  <a:lnTo>
                    <a:pt x="832" y="56"/>
                  </a:lnTo>
                  <a:lnTo>
                    <a:pt x="824" y="57"/>
                  </a:lnTo>
                  <a:lnTo>
                    <a:pt x="810" y="57"/>
                  </a:lnTo>
                  <a:lnTo>
                    <a:pt x="810" y="57"/>
                  </a:lnTo>
                  <a:lnTo>
                    <a:pt x="708" y="44"/>
                  </a:lnTo>
                  <a:lnTo>
                    <a:pt x="708" y="44"/>
                  </a:lnTo>
                  <a:lnTo>
                    <a:pt x="685" y="43"/>
                  </a:lnTo>
                  <a:lnTo>
                    <a:pt x="662" y="43"/>
                  </a:lnTo>
                  <a:lnTo>
                    <a:pt x="639" y="45"/>
                  </a:lnTo>
                  <a:lnTo>
                    <a:pt x="618" y="50"/>
                  </a:lnTo>
                  <a:lnTo>
                    <a:pt x="596" y="57"/>
                  </a:lnTo>
                  <a:lnTo>
                    <a:pt x="575" y="67"/>
                  </a:lnTo>
                  <a:lnTo>
                    <a:pt x="555" y="77"/>
                  </a:lnTo>
                  <a:lnTo>
                    <a:pt x="535" y="92"/>
                  </a:lnTo>
                  <a:lnTo>
                    <a:pt x="535" y="92"/>
                  </a:lnTo>
                  <a:lnTo>
                    <a:pt x="434" y="169"/>
                  </a:lnTo>
                  <a:lnTo>
                    <a:pt x="333" y="247"/>
                  </a:lnTo>
                  <a:lnTo>
                    <a:pt x="333" y="247"/>
                  </a:lnTo>
                  <a:lnTo>
                    <a:pt x="323" y="257"/>
                  </a:lnTo>
                  <a:lnTo>
                    <a:pt x="316" y="267"/>
                  </a:lnTo>
                  <a:lnTo>
                    <a:pt x="311" y="278"/>
                  </a:lnTo>
                  <a:lnTo>
                    <a:pt x="310" y="288"/>
                  </a:lnTo>
                  <a:lnTo>
                    <a:pt x="311" y="298"/>
                  </a:lnTo>
                  <a:lnTo>
                    <a:pt x="314" y="308"/>
                  </a:lnTo>
                  <a:lnTo>
                    <a:pt x="320" y="316"/>
                  </a:lnTo>
                  <a:lnTo>
                    <a:pt x="327" y="323"/>
                  </a:lnTo>
                  <a:lnTo>
                    <a:pt x="336" y="329"/>
                  </a:lnTo>
                  <a:lnTo>
                    <a:pt x="346" y="335"/>
                  </a:lnTo>
                  <a:lnTo>
                    <a:pt x="358" y="338"/>
                  </a:lnTo>
                  <a:lnTo>
                    <a:pt x="371" y="340"/>
                  </a:lnTo>
                  <a:lnTo>
                    <a:pt x="386" y="339"/>
                  </a:lnTo>
                  <a:lnTo>
                    <a:pt x="400" y="336"/>
                  </a:lnTo>
                  <a:lnTo>
                    <a:pt x="414" y="332"/>
                  </a:lnTo>
                  <a:lnTo>
                    <a:pt x="430" y="323"/>
                  </a:lnTo>
                  <a:lnTo>
                    <a:pt x="576" y="233"/>
                  </a:lnTo>
                  <a:lnTo>
                    <a:pt x="576" y="233"/>
                  </a:lnTo>
                  <a:lnTo>
                    <a:pt x="584" y="228"/>
                  </a:lnTo>
                  <a:lnTo>
                    <a:pt x="593" y="225"/>
                  </a:lnTo>
                  <a:lnTo>
                    <a:pt x="601" y="223"/>
                  </a:lnTo>
                  <a:lnTo>
                    <a:pt x="609" y="222"/>
                  </a:lnTo>
                  <a:lnTo>
                    <a:pt x="618" y="222"/>
                  </a:lnTo>
                  <a:lnTo>
                    <a:pt x="626" y="222"/>
                  </a:lnTo>
                  <a:lnTo>
                    <a:pt x="634" y="225"/>
                  </a:lnTo>
                  <a:lnTo>
                    <a:pt x="643" y="228"/>
                  </a:lnTo>
                  <a:lnTo>
                    <a:pt x="643" y="228"/>
                  </a:lnTo>
                  <a:lnTo>
                    <a:pt x="653" y="232"/>
                  </a:lnTo>
                  <a:lnTo>
                    <a:pt x="665" y="235"/>
                  </a:lnTo>
                  <a:lnTo>
                    <a:pt x="677" y="238"/>
                  </a:lnTo>
                  <a:lnTo>
                    <a:pt x="689" y="239"/>
                  </a:lnTo>
                  <a:lnTo>
                    <a:pt x="701" y="240"/>
                  </a:lnTo>
                  <a:lnTo>
                    <a:pt x="713" y="240"/>
                  </a:lnTo>
                  <a:lnTo>
                    <a:pt x="725" y="239"/>
                  </a:lnTo>
                  <a:lnTo>
                    <a:pt x="735" y="238"/>
                  </a:lnTo>
                  <a:lnTo>
                    <a:pt x="735" y="238"/>
                  </a:lnTo>
                  <a:lnTo>
                    <a:pt x="744" y="237"/>
                  </a:lnTo>
                  <a:lnTo>
                    <a:pt x="752" y="237"/>
                  </a:lnTo>
                  <a:lnTo>
                    <a:pt x="760" y="237"/>
                  </a:lnTo>
                  <a:lnTo>
                    <a:pt x="769" y="239"/>
                  </a:lnTo>
                  <a:lnTo>
                    <a:pt x="776" y="241"/>
                  </a:lnTo>
                  <a:lnTo>
                    <a:pt x="783" y="246"/>
                  </a:lnTo>
                  <a:lnTo>
                    <a:pt x="790" y="251"/>
                  </a:lnTo>
                  <a:lnTo>
                    <a:pt x="797" y="256"/>
                  </a:lnTo>
                  <a:lnTo>
                    <a:pt x="797" y="256"/>
                  </a:lnTo>
                  <a:close/>
                </a:path>
              </a:pathLst>
            </a:custGeom>
            <a:solidFill>
              <a:sysClr val="window" lastClr="FFFFFF">
                <a:lumMod val="100000"/>
              </a:sysClr>
            </a:solidFill>
            <a:ln>
              <a:noFill/>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7" name="iS1ide-Freeform: Shape 16">
              <a:extLst>
                <a:ext uri="{FF2B5EF4-FFF2-40B4-BE49-F238E27FC236}">
                  <a16:creationId xmlns:a16="http://schemas.microsoft.com/office/drawing/2014/main" id="{353EEBC2-0114-4890-B067-00887BAB9BB8}"/>
                </a:ext>
              </a:extLst>
            </p:cNvPr>
            <p:cNvSpPr>
              <a:spLocks/>
            </p:cNvSpPr>
            <p:nvPr/>
          </p:nvSpPr>
          <p:spPr bwMode="auto">
            <a:xfrm>
              <a:off x="5578659" y="3715591"/>
              <a:ext cx="508552" cy="676886"/>
            </a:xfrm>
            <a:custGeom>
              <a:avLst/>
              <a:gdLst>
                <a:gd name="T0" fmla="*/ 560 w 915"/>
                <a:gd name="T1" fmla="*/ 881 h 1218"/>
                <a:gd name="T2" fmla="*/ 900 w 915"/>
                <a:gd name="T3" fmla="*/ 652 h 1218"/>
                <a:gd name="T4" fmla="*/ 887 w 915"/>
                <a:gd name="T5" fmla="*/ 898 h 1218"/>
                <a:gd name="T6" fmla="*/ 379 w 915"/>
                <a:gd name="T7" fmla="*/ 67 h 1218"/>
                <a:gd name="T8" fmla="*/ 380 w 915"/>
                <a:gd name="T9" fmla="*/ 54 h 1218"/>
                <a:gd name="T10" fmla="*/ 391 w 915"/>
                <a:gd name="T11" fmla="*/ 30 h 1218"/>
                <a:gd name="T12" fmla="*/ 409 w 915"/>
                <a:gd name="T13" fmla="*/ 12 h 1218"/>
                <a:gd name="T14" fmla="*/ 433 w 915"/>
                <a:gd name="T15" fmla="*/ 1 h 1218"/>
                <a:gd name="T16" fmla="*/ 446 w 915"/>
                <a:gd name="T17" fmla="*/ 0 h 1218"/>
                <a:gd name="T18" fmla="*/ 472 w 915"/>
                <a:gd name="T19" fmla="*/ 5 h 1218"/>
                <a:gd name="T20" fmla="*/ 493 w 915"/>
                <a:gd name="T21" fmla="*/ 19 h 1218"/>
                <a:gd name="T22" fmla="*/ 508 w 915"/>
                <a:gd name="T23" fmla="*/ 41 h 1218"/>
                <a:gd name="T24" fmla="*/ 512 w 915"/>
                <a:gd name="T25" fmla="*/ 67 h 1218"/>
                <a:gd name="T26" fmla="*/ 379 w 915"/>
                <a:gd name="T27" fmla="*/ 161 h 1218"/>
                <a:gd name="T28" fmla="*/ 379 w 915"/>
                <a:gd name="T29" fmla="*/ 67 h 1218"/>
                <a:gd name="T30" fmla="*/ 512 w 915"/>
                <a:gd name="T31" fmla="*/ 1103 h 1218"/>
                <a:gd name="T32" fmla="*/ 514 w 915"/>
                <a:gd name="T33" fmla="*/ 1107 h 1218"/>
                <a:gd name="T34" fmla="*/ 518 w 915"/>
                <a:gd name="T35" fmla="*/ 1116 h 1218"/>
                <a:gd name="T36" fmla="*/ 528 w 915"/>
                <a:gd name="T37" fmla="*/ 1122 h 1218"/>
                <a:gd name="T38" fmla="*/ 568 w 915"/>
                <a:gd name="T39" fmla="*/ 1122 h 1218"/>
                <a:gd name="T40" fmla="*/ 579 w 915"/>
                <a:gd name="T41" fmla="*/ 1124 h 1218"/>
                <a:gd name="T42" fmla="*/ 598 w 915"/>
                <a:gd name="T43" fmla="*/ 1132 h 1218"/>
                <a:gd name="T44" fmla="*/ 613 w 915"/>
                <a:gd name="T45" fmla="*/ 1146 h 1218"/>
                <a:gd name="T46" fmla="*/ 621 w 915"/>
                <a:gd name="T47" fmla="*/ 1165 h 1218"/>
                <a:gd name="T48" fmla="*/ 622 w 915"/>
                <a:gd name="T49" fmla="*/ 1218 h 1218"/>
                <a:gd name="T50" fmla="*/ 270 w 915"/>
                <a:gd name="T51" fmla="*/ 1176 h 1218"/>
                <a:gd name="T52" fmla="*/ 271 w 915"/>
                <a:gd name="T53" fmla="*/ 1165 h 1218"/>
                <a:gd name="T54" fmla="*/ 279 w 915"/>
                <a:gd name="T55" fmla="*/ 1146 h 1218"/>
                <a:gd name="T56" fmla="*/ 294 w 915"/>
                <a:gd name="T57" fmla="*/ 1132 h 1218"/>
                <a:gd name="T58" fmla="*/ 313 w 915"/>
                <a:gd name="T59" fmla="*/ 1124 h 1218"/>
                <a:gd name="T60" fmla="*/ 360 w 915"/>
                <a:gd name="T61" fmla="*/ 1122 h 1218"/>
                <a:gd name="T62" fmla="*/ 364 w 915"/>
                <a:gd name="T63" fmla="*/ 1122 h 1218"/>
                <a:gd name="T64" fmla="*/ 375 w 915"/>
                <a:gd name="T65" fmla="*/ 1116 h 1218"/>
                <a:gd name="T66" fmla="*/ 379 w 915"/>
                <a:gd name="T67" fmla="*/ 1107 h 1218"/>
                <a:gd name="T68" fmla="*/ 379 w 915"/>
                <a:gd name="T69" fmla="*/ 504 h 1218"/>
                <a:gd name="T70" fmla="*/ 512 w 915"/>
                <a:gd name="T71" fmla="*/ 497 h 1218"/>
                <a:gd name="T72" fmla="*/ 89 w 915"/>
                <a:gd name="T73" fmla="*/ 856 h 1218"/>
                <a:gd name="T74" fmla="*/ 102 w 915"/>
                <a:gd name="T75" fmla="*/ 610 h 1218"/>
                <a:gd name="T76" fmla="*/ 332 w 915"/>
                <a:gd name="T77" fmla="*/ 869 h 1218"/>
                <a:gd name="T78" fmla="*/ 15 w 915"/>
                <a:gd name="T79" fmla="*/ 228 h 1218"/>
                <a:gd name="T80" fmla="*/ 814 w 915"/>
                <a:gd name="T81" fmla="*/ 186 h 1218"/>
                <a:gd name="T82" fmla="*/ 827 w 915"/>
                <a:gd name="T83" fmla="*/ 433 h 1218"/>
                <a:gd name="T84" fmla="*/ 29 w 915"/>
                <a:gd name="T85" fmla="*/ 476 h 1218"/>
                <a:gd name="T86" fmla="*/ 15 w 915"/>
                <a:gd name="T87" fmla="*/ 22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5" h="1218">
                  <a:moveTo>
                    <a:pt x="887" y="898"/>
                  </a:moveTo>
                  <a:lnTo>
                    <a:pt x="560" y="881"/>
                  </a:lnTo>
                  <a:lnTo>
                    <a:pt x="560" y="634"/>
                  </a:lnTo>
                  <a:lnTo>
                    <a:pt x="900" y="652"/>
                  </a:lnTo>
                  <a:lnTo>
                    <a:pt x="799" y="769"/>
                  </a:lnTo>
                  <a:lnTo>
                    <a:pt x="887" y="898"/>
                  </a:lnTo>
                  <a:lnTo>
                    <a:pt x="887" y="898"/>
                  </a:lnTo>
                  <a:close/>
                  <a:moveTo>
                    <a:pt x="379" y="67"/>
                  </a:moveTo>
                  <a:lnTo>
                    <a:pt x="379" y="67"/>
                  </a:lnTo>
                  <a:lnTo>
                    <a:pt x="380" y="54"/>
                  </a:lnTo>
                  <a:lnTo>
                    <a:pt x="385" y="41"/>
                  </a:lnTo>
                  <a:lnTo>
                    <a:pt x="391" y="30"/>
                  </a:lnTo>
                  <a:lnTo>
                    <a:pt x="399" y="19"/>
                  </a:lnTo>
                  <a:lnTo>
                    <a:pt x="409" y="12"/>
                  </a:lnTo>
                  <a:lnTo>
                    <a:pt x="420" y="5"/>
                  </a:lnTo>
                  <a:lnTo>
                    <a:pt x="433" y="1"/>
                  </a:lnTo>
                  <a:lnTo>
                    <a:pt x="446" y="0"/>
                  </a:lnTo>
                  <a:lnTo>
                    <a:pt x="446" y="0"/>
                  </a:lnTo>
                  <a:lnTo>
                    <a:pt x="460" y="1"/>
                  </a:lnTo>
                  <a:lnTo>
                    <a:pt x="472" y="5"/>
                  </a:lnTo>
                  <a:lnTo>
                    <a:pt x="484" y="12"/>
                  </a:lnTo>
                  <a:lnTo>
                    <a:pt x="493" y="19"/>
                  </a:lnTo>
                  <a:lnTo>
                    <a:pt x="502" y="30"/>
                  </a:lnTo>
                  <a:lnTo>
                    <a:pt x="508" y="41"/>
                  </a:lnTo>
                  <a:lnTo>
                    <a:pt x="511" y="54"/>
                  </a:lnTo>
                  <a:lnTo>
                    <a:pt x="512" y="67"/>
                  </a:lnTo>
                  <a:lnTo>
                    <a:pt x="512" y="155"/>
                  </a:lnTo>
                  <a:lnTo>
                    <a:pt x="379" y="161"/>
                  </a:lnTo>
                  <a:lnTo>
                    <a:pt x="379" y="67"/>
                  </a:lnTo>
                  <a:lnTo>
                    <a:pt x="379" y="67"/>
                  </a:lnTo>
                  <a:close/>
                  <a:moveTo>
                    <a:pt x="512" y="497"/>
                  </a:moveTo>
                  <a:lnTo>
                    <a:pt x="512" y="1103"/>
                  </a:lnTo>
                  <a:lnTo>
                    <a:pt x="512" y="1103"/>
                  </a:lnTo>
                  <a:lnTo>
                    <a:pt x="514" y="1107"/>
                  </a:lnTo>
                  <a:lnTo>
                    <a:pt x="515" y="1111"/>
                  </a:lnTo>
                  <a:lnTo>
                    <a:pt x="518" y="1116"/>
                  </a:lnTo>
                  <a:lnTo>
                    <a:pt x="524" y="1121"/>
                  </a:lnTo>
                  <a:lnTo>
                    <a:pt x="528" y="1122"/>
                  </a:lnTo>
                  <a:lnTo>
                    <a:pt x="531" y="1122"/>
                  </a:lnTo>
                  <a:lnTo>
                    <a:pt x="568" y="1122"/>
                  </a:lnTo>
                  <a:lnTo>
                    <a:pt x="568" y="1122"/>
                  </a:lnTo>
                  <a:lnTo>
                    <a:pt x="579" y="1124"/>
                  </a:lnTo>
                  <a:lnTo>
                    <a:pt x="590" y="1127"/>
                  </a:lnTo>
                  <a:lnTo>
                    <a:pt x="598" y="1132"/>
                  </a:lnTo>
                  <a:lnTo>
                    <a:pt x="606" y="1138"/>
                  </a:lnTo>
                  <a:lnTo>
                    <a:pt x="613" y="1146"/>
                  </a:lnTo>
                  <a:lnTo>
                    <a:pt x="618" y="1156"/>
                  </a:lnTo>
                  <a:lnTo>
                    <a:pt x="621" y="1165"/>
                  </a:lnTo>
                  <a:lnTo>
                    <a:pt x="622" y="1176"/>
                  </a:lnTo>
                  <a:lnTo>
                    <a:pt x="622" y="1218"/>
                  </a:lnTo>
                  <a:lnTo>
                    <a:pt x="270" y="1218"/>
                  </a:lnTo>
                  <a:lnTo>
                    <a:pt x="270" y="1176"/>
                  </a:lnTo>
                  <a:lnTo>
                    <a:pt x="270" y="1176"/>
                  </a:lnTo>
                  <a:lnTo>
                    <a:pt x="271" y="1165"/>
                  </a:lnTo>
                  <a:lnTo>
                    <a:pt x="275" y="1156"/>
                  </a:lnTo>
                  <a:lnTo>
                    <a:pt x="279" y="1146"/>
                  </a:lnTo>
                  <a:lnTo>
                    <a:pt x="285" y="1138"/>
                  </a:lnTo>
                  <a:lnTo>
                    <a:pt x="294" y="1132"/>
                  </a:lnTo>
                  <a:lnTo>
                    <a:pt x="303" y="1127"/>
                  </a:lnTo>
                  <a:lnTo>
                    <a:pt x="313" y="1124"/>
                  </a:lnTo>
                  <a:lnTo>
                    <a:pt x="323" y="1122"/>
                  </a:lnTo>
                  <a:lnTo>
                    <a:pt x="360" y="1122"/>
                  </a:lnTo>
                  <a:lnTo>
                    <a:pt x="360" y="1122"/>
                  </a:lnTo>
                  <a:lnTo>
                    <a:pt x="364" y="1122"/>
                  </a:lnTo>
                  <a:lnTo>
                    <a:pt x="367" y="1121"/>
                  </a:lnTo>
                  <a:lnTo>
                    <a:pt x="375" y="1116"/>
                  </a:lnTo>
                  <a:lnTo>
                    <a:pt x="378" y="1111"/>
                  </a:lnTo>
                  <a:lnTo>
                    <a:pt x="379" y="1107"/>
                  </a:lnTo>
                  <a:lnTo>
                    <a:pt x="379" y="1103"/>
                  </a:lnTo>
                  <a:lnTo>
                    <a:pt x="379" y="504"/>
                  </a:lnTo>
                  <a:lnTo>
                    <a:pt x="512" y="497"/>
                  </a:lnTo>
                  <a:lnTo>
                    <a:pt x="512" y="497"/>
                  </a:lnTo>
                  <a:close/>
                  <a:moveTo>
                    <a:pt x="332" y="869"/>
                  </a:moveTo>
                  <a:lnTo>
                    <a:pt x="89" y="856"/>
                  </a:lnTo>
                  <a:lnTo>
                    <a:pt x="0" y="728"/>
                  </a:lnTo>
                  <a:lnTo>
                    <a:pt x="102" y="610"/>
                  </a:lnTo>
                  <a:lnTo>
                    <a:pt x="332" y="622"/>
                  </a:lnTo>
                  <a:lnTo>
                    <a:pt x="332" y="869"/>
                  </a:lnTo>
                  <a:lnTo>
                    <a:pt x="332" y="869"/>
                  </a:lnTo>
                  <a:close/>
                  <a:moveTo>
                    <a:pt x="15" y="228"/>
                  </a:moveTo>
                  <a:lnTo>
                    <a:pt x="415" y="207"/>
                  </a:lnTo>
                  <a:lnTo>
                    <a:pt x="814" y="186"/>
                  </a:lnTo>
                  <a:lnTo>
                    <a:pt x="915" y="304"/>
                  </a:lnTo>
                  <a:lnTo>
                    <a:pt x="827" y="433"/>
                  </a:lnTo>
                  <a:lnTo>
                    <a:pt x="428" y="454"/>
                  </a:lnTo>
                  <a:lnTo>
                    <a:pt x="29" y="476"/>
                  </a:lnTo>
                  <a:lnTo>
                    <a:pt x="118" y="346"/>
                  </a:lnTo>
                  <a:lnTo>
                    <a:pt x="15" y="228"/>
                  </a:lnTo>
                  <a:lnTo>
                    <a:pt x="15" y="228"/>
                  </a:lnTo>
                  <a:close/>
                </a:path>
              </a:pathLst>
            </a:custGeom>
            <a:solidFill>
              <a:sysClr val="window" lastClr="FFFFFF">
                <a:lumMod val="100000"/>
              </a:sysClr>
            </a:solidFill>
            <a:ln>
              <a:noFill/>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72707" name="Rectangle 4">
            <a:extLst>
              <a:ext uri="{FF2B5EF4-FFF2-40B4-BE49-F238E27FC236}">
                <a16:creationId xmlns:a16="http://schemas.microsoft.com/office/drawing/2014/main" id="{3771D1DF-4C34-4C71-81A1-6CD4FFECA481}"/>
              </a:ext>
            </a:extLst>
          </p:cNvPr>
          <p:cNvSpPr>
            <a:spLocks noChangeArrowheads="1"/>
          </p:cNvSpPr>
          <p:nvPr/>
        </p:nvSpPr>
        <p:spPr bwMode="auto">
          <a:xfrm>
            <a:off x="3702050" y="3294063"/>
            <a:ext cx="162083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b="0">
                <a:solidFill>
                  <a:schemeClr val="bg1"/>
                </a:solidFill>
                <a:ea typeface="微软雅黑" panose="020B0503020204020204" pitchFamily="34" charset="-122"/>
                <a:sym typeface="+mn-lt"/>
              </a:rPr>
              <a:t>两种解决</a:t>
            </a:r>
            <a:endParaRPr lang="en-US" altLang="zh-CN" b="0">
              <a:solidFill>
                <a:schemeClr val="bg1"/>
              </a:solidFill>
              <a:ea typeface="微软雅黑" panose="020B0503020204020204" pitchFamily="34" charset="-122"/>
              <a:sym typeface="+mn-lt"/>
            </a:endParaRPr>
          </a:p>
          <a:p>
            <a:pPr algn="ctr" eaLnBrk="1" hangingPunct="1">
              <a:buFont typeface="Arial" panose="020B0604020202020204" pitchFamily="34" charset="0"/>
              <a:buNone/>
            </a:pPr>
            <a:r>
              <a:rPr lang="zh-CN" altLang="en-US" b="0">
                <a:solidFill>
                  <a:schemeClr val="bg1"/>
                </a:solidFill>
                <a:ea typeface="微软雅黑" panose="020B0503020204020204" pitchFamily="34" charset="-122"/>
                <a:sym typeface="+mn-lt"/>
              </a:rPr>
              <a:t>方法</a:t>
            </a:r>
          </a:p>
        </p:txBody>
      </p:sp>
      <p:sp>
        <p:nvSpPr>
          <p:cNvPr id="39" name="Rectangle 5">
            <a:extLst>
              <a:ext uri="{FF2B5EF4-FFF2-40B4-BE49-F238E27FC236}">
                <a16:creationId xmlns:a16="http://schemas.microsoft.com/office/drawing/2014/main" id="{88954D65-5472-4888-A975-512135AAE687}"/>
              </a:ext>
            </a:extLst>
          </p:cNvPr>
          <p:cNvSpPr>
            <a:spLocks noChangeArrowheads="1"/>
          </p:cNvSpPr>
          <p:nvPr/>
        </p:nvSpPr>
        <p:spPr bwMode="auto">
          <a:xfrm>
            <a:off x="347663" y="3400425"/>
            <a:ext cx="20304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ea typeface="微软雅黑" panose="020B0503020204020204" pitchFamily="34" charset="-122"/>
                <a:sym typeface="+mn-lt"/>
              </a:rPr>
              <a:t>增加两个域：</a:t>
            </a:r>
            <a:endParaRPr lang="en-US" altLang="zh-CN" sz="2400" b="0">
              <a:ea typeface="微软雅黑" panose="020B0503020204020204" pitchFamily="34" charset="-122"/>
              <a:sym typeface="+mn-lt"/>
            </a:endParaRPr>
          </a:p>
          <a:p>
            <a:pPr eaLnBrk="1" hangingPunct="1">
              <a:buFont typeface="Arial" panose="020B0604020202020204" pitchFamily="34" charset="0"/>
              <a:buNone/>
            </a:pPr>
            <a:r>
              <a:rPr lang="en-US" altLang="zh-CN" sz="2400" b="0">
                <a:ea typeface="微软雅黑" panose="020B0503020204020204" pitchFamily="34" charset="-122"/>
                <a:sym typeface="+mn-lt"/>
              </a:rPr>
              <a:t>fwd</a:t>
            </a:r>
            <a:r>
              <a:rPr lang="zh-CN" altLang="en-US" sz="2400" b="0">
                <a:ea typeface="微软雅黑" panose="020B0503020204020204" pitchFamily="34" charset="-122"/>
                <a:sym typeface="+mn-lt"/>
              </a:rPr>
              <a:t>和</a:t>
            </a:r>
            <a:r>
              <a:rPr lang="en-US" altLang="zh-CN" sz="2400" b="0">
                <a:ea typeface="微软雅黑" panose="020B0503020204020204" pitchFamily="34" charset="-122"/>
                <a:sym typeface="+mn-lt"/>
              </a:rPr>
              <a:t>bwd</a:t>
            </a:r>
            <a:r>
              <a:rPr lang="zh-CN" altLang="en-US" sz="2400" b="0">
                <a:ea typeface="微软雅黑" panose="020B0503020204020204" pitchFamily="34" charset="-122"/>
                <a:sym typeface="+mn-lt"/>
              </a:rPr>
              <a:t>；</a:t>
            </a:r>
          </a:p>
        </p:txBody>
      </p:sp>
      <p:sp>
        <p:nvSpPr>
          <p:cNvPr id="40" name="Rectangle 6">
            <a:extLst>
              <a:ext uri="{FF2B5EF4-FFF2-40B4-BE49-F238E27FC236}">
                <a16:creationId xmlns:a16="http://schemas.microsoft.com/office/drawing/2014/main" id="{384A57B8-E70B-4EDA-81A0-10242C9D1980}"/>
              </a:ext>
            </a:extLst>
          </p:cNvPr>
          <p:cNvSpPr>
            <a:spLocks noChangeArrowheads="1"/>
          </p:cNvSpPr>
          <p:nvPr/>
        </p:nvSpPr>
        <p:spPr bwMode="auto">
          <a:xfrm>
            <a:off x="6675438" y="3400425"/>
            <a:ext cx="25130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chemeClr val="hlink"/>
                </a:solidFill>
                <a:ea typeface="微软雅黑" panose="020B0503020204020204" pitchFamily="34" charset="-122"/>
                <a:sym typeface="+mn-lt"/>
              </a:rPr>
              <a:t>利用空链域</a:t>
            </a:r>
            <a:endParaRPr lang="en-US" altLang="zh-CN" sz="2400" b="0">
              <a:solidFill>
                <a:schemeClr val="hlink"/>
              </a:solidFill>
              <a:ea typeface="微软雅黑" panose="020B0503020204020204" pitchFamily="34" charset="-122"/>
              <a:sym typeface="+mn-lt"/>
            </a:endParaRPr>
          </a:p>
          <a:p>
            <a:pPr eaLnBrk="1" hangingPunct="1">
              <a:buFont typeface="Arial" panose="020B0604020202020204" pitchFamily="34" charset="0"/>
              <a:buNone/>
            </a:pPr>
            <a:r>
              <a:rPr lang="zh-CN" altLang="en-US" sz="2400" b="0">
                <a:solidFill>
                  <a:schemeClr val="hlink"/>
                </a:solidFill>
                <a:ea typeface="微软雅黑" panose="020B0503020204020204" pitchFamily="34" charset="-122"/>
                <a:sym typeface="+mn-lt"/>
              </a:rPr>
              <a:t>（</a:t>
            </a:r>
            <a:r>
              <a:rPr lang="en-US" altLang="zh-CN" sz="2400" b="0">
                <a:solidFill>
                  <a:schemeClr val="hlink"/>
                </a:solidFill>
                <a:ea typeface="微软雅黑" panose="020B0503020204020204" pitchFamily="34" charset="-122"/>
                <a:sym typeface="+mn-lt"/>
              </a:rPr>
              <a:t>n+1</a:t>
            </a:r>
            <a:r>
              <a:rPr lang="zh-CN" altLang="en-US" sz="2400" b="0">
                <a:solidFill>
                  <a:schemeClr val="hlink"/>
                </a:solidFill>
                <a:ea typeface="微软雅黑" panose="020B0503020204020204" pitchFamily="34" charset="-122"/>
                <a:sym typeface="+mn-lt"/>
              </a:rPr>
              <a:t>个空链域）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60168"/>
                                        </p:tgtEl>
                                        <p:attrNameLst>
                                          <p:attrName>style.visibility</p:attrName>
                                        </p:attrNameLst>
                                      </p:cBhvr>
                                      <p:to>
                                        <p:strVal val="visible"/>
                                      </p:to>
                                    </p:set>
                                    <p:anim calcmode="lin" valueType="num">
                                      <p:cBhvr>
                                        <p:cTn id="7" dur="500" fill="hold"/>
                                        <p:tgtEl>
                                          <p:spTgt spid="860168"/>
                                        </p:tgtEl>
                                        <p:attrNameLst>
                                          <p:attrName>ppt_w</p:attrName>
                                        </p:attrNameLst>
                                      </p:cBhvr>
                                      <p:tavLst>
                                        <p:tav tm="0">
                                          <p:val>
                                            <p:fltVal val="0"/>
                                          </p:val>
                                        </p:tav>
                                        <p:tav tm="100000">
                                          <p:val>
                                            <p:strVal val="#ppt_w"/>
                                          </p:val>
                                        </p:tav>
                                      </p:tavLst>
                                    </p:anim>
                                    <p:anim calcmode="lin" valueType="num">
                                      <p:cBhvr>
                                        <p:cTn id="8" dur="500" fill="hold"/>
                                        <p:tgtEl>
                                          <p:spTgt spid="860168"/>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wipe(down)">
                                      <p:cBhvr>
                                        <p:cTn id="18" dur="500"/>
                                        <p:tgtEl>
                                          <p:spTgt spid="3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down)">
                                      <p:cBhvr>
                                        <p:cTn id="2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68" grpId="0"/>
      <p:bldP spid="39" grpId="0"/>
      <p:bldP spid="40" grpId="0"/>
    </p:bldLst>
  </p:timing>
</p:sld>
</file>

<file path=ppt/theme/theme1.xml><?xml version="1.0" encoding="utf-8"?>
<a:theme xmlns:a="http://schemas.openxmlformats.org/drawingml/2006/main" name="1_默认设计模板">
  <a:themeElements>
    <a:clrScheme name="自定义 33">
      <a:dk1>
        <a:srgbClr val="000000"/>
      </a:dk1>
      <a:lt1>
        <a:srgbClr val="FEFFFF"/>
      </a:lt1>
      <a:dk2>
        <a:srgbClr val="000000"/>
      </a:dk2>
      <a:lt2>
        <a:srgbClr val="969696"/>
      </a:lt2>
      <a:accent1>
        <a:srgbClr val="6C4C8F"/>
      </a:accent1>
      <a:accent2>
        <a:srgbClr val="3333CC"/>
      </a:accent2>
      <a:accent3>
        <a:srgbClr val="FEFFFF"/>
      </a:accent3>
      <a:accent4>
        <a:srgbClr val="000000"/>
      </a:accent4>
      <a:accent5>
        <a:srgbClr val="AAE2CA"/>
      </a:accent5>
      <a:accent6>
        <a:srgbClr val="2D2DB9"/>
      </a:accent6>
      <a:hlink>
        <a:srgbClr val="0000FF"/>
      </a:hlink>
      <a:folHlink>
        <a:srgbClr val="003366"/>
      </a:folHlink>
    </a:clrScheme>
    <a:fontScheme name="zrfpac5l">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anose="0201060903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anose="02010609030101010101" pitchFamily="49"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12342</Words>
  <Application>Microsoft Macintosh PowerPoint</Application>
  <PresentationFormat>On-screen Show (4:3)</PresentationFormat>
  <Paragraphs>1803</Paragraphs>
  <Slides>144</Slides>
  <Notes>6</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3</vt:i4>
      </vt:variant>
      <vt:variant>
        <vt:lpstr>Slide Titles</vt:lpstr>
      </vt:variant>
      <vt:variant>
        <vt:i4>144</vt:i4>
      </vt:variant>
    </vt:vector>
  </HeadingPairs>
  <TitlesOfParts>
    <vt:vector size="161" baseType="lpstr">
      <vt:lpstr>楷体_GB2312</vt:lpstr>
      <vt:lpstr>隶书</vt:lpstr>
      <vt:lpstr>微软雅黑</vt:lpstr>
      <vt:lpstr>微软雅黑</vt:lpstr>
      <vt:lpstr>Arial</vt:lpstr>
      <vt:lpstr>Arial Narrow</vt:lpstr>
      <vt:lpstr>Calibri</vt:lpstr>
      <vt:lpstr>Gill Sans</vt:lpstr>
      <vt:lpstr>Impact</vt:lpstr>
      <vt:lpstr>Leelawadee</vt:lpstr>
      <vt:lpstr>Tahoma</vt:lpstr>
      <vt:lpstr>Times New Roman</vt:lpstr>
      <vt:lpstr>Wingdings</vt:lpstr>
      <vt:lpstr>1_默认设计模板</vt:lpstr>
      <vt:lpstr>Visio.Drawing.5</vt:lpstr>
      <vt:lpstr>Equation.3</vt:lpstr>
      <vt:lpstr>Visio.Drawing.11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树的定义和抽象数据类型</vt:lpstr>
      <vt:lpstr>树的定义和抽象数据类型</vt:lpstr>
      <vt:lpstr>树的定义和抽象数据类型</vt:lpstr>
      <vt:lpstr>树的定义和抽象数据类型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二叉树抽象数据类型</vt:lpstr>
      <vt:lpstr> 二叉树抽象数据类型</vt:lpstr>
      <vt:lpstr> 二叉树抽象数据类型</vt:lpstr>
      <vt:lpstr> 二叉树抽象数据类型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二叉树基本运算</vt:lpstr>
      <vt:lpstr> 二叉树基本运算</vt:lpstr>
      <vt:lpstr> 二叉树基本运算</vt:lpstr>
      <vt:lpstr> 二叉树基本运算</vt:lpstr>
      <vt:lpstr> 二叉树基本运算</vt:lpstr>
      <vt:lpstr> 二叉树基本运算</vt:lpstr>
      <vt:lpstr> 二叉树基本运算</vt:lpstr>
      <vt:lpstr>5.2  二叉树</vt:lpstr>
      <vt:lpstr>5.2  二叉树</vt:lpstr>
      <vt:lpstr>5.2  二叉树</vt:lpstr>
      <vt:lpstr>PowerPoint Presentation</vt:lpstr>
      <vt:lpstr>PowerPoint Presentation</vt:lpstr>
      <vt:lpstr>PowerPoint Presentation</vt:lpstr>
      <vt:lpstr>PowerPoint Presentation</vt:lpstr>
      <vt:lpstr>遍历二叉树 </vt:lpstr>
      <vt:lpstr>PowerPoint Presentation</vt:lpstr>
      <vt:lpstr>遍历二叉树</vt:lpstr>
      <vt:lpstr>遍历二叉树</vt:lpstr>
      <vt:lpstr>5.3  遍历二叉树</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画出以下二叉树对应的中序线索二叉树。</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lx</dc:creator>
  <cp:lastModifiedBy>Microsoft Office User</cp:lastModifiedBy>
  <cp:revision>38</cp:revision>
  <dcterms:created xsi:type="dcterms:W3CDTF">2018-11-02T06:03:48Z</dcterms:created>
  <dcterms:modified xsi:type="dcterms:W3CDTF">2025-03-27T05:52:12Z</dcterms:modified>
</cp:coreProperties>
</file>