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23" r:id="rId2"/>
  </p:sldMasterIdLst>
  <p:notesMasterIdLst>
    <p:notesMasterId r:id="rId19"/>
  </p:notesMasterIdLst>
  <p:sldIdLst>
    <p:sldId id="1036" r:id="rId3"/>
    <p:sldId id="436" r:id="rId4"/>
    <p:sldId id="456" r:id="rId5"/>
    <p:sldId id="458" r:id="rId6"/>
    <p:sldId id="460" r:id="rId7"/>
    <p:sldId id="455" r:id="rId8"/>
    <p:sldId id="457" r:id="rId9"/>
    <p:sldId id="446" r:id="rId10"/>
    <p:sldId id="560" r:id="rId11"/>
    <p:sldId id="563" r:id="rId12"/>
    <p:sldId id="438" r:id="rId13"/>
    <p:sldId id="440" r:id="rId14"/>
    <p:sldId id="640" r:id="rId15"/>
    <p:sldId id="459" r:id="rId16"/>
    <p:sldId id="441" r:id="rId17"/>
    <p:sldId id="443" r:id="rId18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 autoAdjust="0"/>
    <p:restoredTop sz="82264" autoAdjust="0"/>
  </p:normalViewPr>
  <p:slideViewPr>
    <p:cSldViewPr>
      <p:cViewPr>
        <p:scale>
          <a:sx n="101" d="100"/>
          <a:sy n="101" d="100"/>
        </p:scale>
        <p:origin x="-384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B6BCB50-0B6D-4A49-BC4E-AAA096C9E9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23D9FAB-38D9-3D48-860B-759DC835F7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ACA49E4F-E97C-5E4E-A049-E9222F2E71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7B4D591F-D1B0-8E47-8A86-BE5F6AED42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76D2456F-DD2D-A144-B1D7-368D8457D2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2EEEA454-462B-A640-9C8B-B0982F669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79B1CB44-73D4-4D44-A9F1-CF17A2AAD0C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A613685F-EA5A-C545-B496-276919F24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180C9D-1A24-4348-B87F-1416F6274172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B66AF85E-B07A-1348-AC1A-E15984C85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5F7843AB-3E7C-C544-B48A-6FE3B3003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、进程的两个基本属性：</a:t>
            </a:r>
          </a:p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（</a:t>
            </a: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1</a:t>
            </a: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）进程是一个可拥有资源的独立单位</a:t>
            </a:r>
          </a:p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（</a:t>
            </a: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）进程也是一个可以独立调度和分派的基本单位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     正是进程的两个基本属性，才使进程成为一个能独立运行的基本单位，从而构成了进程并发执行的基础。</a:t>
            </a:r>
          </a:p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2</a:t>
            </a: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、进程是一个资源拥有者，在进程的创建、撤消和切换中，系统必须为之付出较大的时空开销。</a:t>
            </a:r>
          </a:p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     因此，在系统中设置的进程数目不宜过多，进程的切换频率也不宜过高，但这也就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限制了并发程度的进一步提高。</a:t>
            </a:r>
            <a:endParaRPr lang="zh-CN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3</a:t>
            </a: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、在操作系统中引入线程，是为了减少程序并发执行时所付出的时空开销，使</a:t>
            </a: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0S</a:t>
            </a: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幼圆" pitchFamily="49" charset="-122"/>
              </a:rPr>
              <a:t>具有更好的并发性。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59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>
            <a:extLst>
              <a:ext uri="{FF2B5EF4-FFF2-40B4-BE49-F238E27FC236}">
                <a16:creationId xmlns:a16="http://schemas.microsoft.com/office/drawing/2014/main" id="{DEE9AC0E-E8D5-6C4A-94A8-DA3133F31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509B81-DC9D-3F40-B5AB-79A3806F3EFC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83299" name="Rectangle 2">
            <a:extLst>
              <a:ext uri="{FF2B5EF4-FFF2-40B4-BE49-F238E27FC236}">
                <a16:creationId xmlns:a16="http://schemas.microsoft.com/office/drawing/2014/main" id="{ACA54464-6EDE-864C-8D68-1F24B06D0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300" name="Rectangle 3">
            <a:extLst>
              <a:ext uri="{FF2B5EF4-FFF2-40B4-BE49-F238E27FC236}">
                <a16:creationId xmlns:a16="http://schemas.microsoft.com/office/drawing/2014/main" id="{4A8235EE-7A34-1E44-9908-B3C2F54DE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/>
              <a:t>       </a:t>
            </a:r>
            <a:r>
              <a:rPr lang="zh-CN" altLang="en-US"/>
              <a:t>从进程管理的角度看线程和进程间的区别。</a:t>
            </a:r>
          </a:p>
          <a:p>
            <a:r>
              <a:rPr lang="zh-CN" altLang="en-US"/>
              <a:t>       在单线程进程模型中</a:t>
            </a:r>
            <a:r>
              <a:rPr lang="en-US" altLang="zh-CN"/>
              <a:t>(</a:t>
            </a:r>
            <a:r>
              <a:rPr lang="zh-CN" altLang="en-US"/>
              <a:t>也就是说，并没有清楚明确的线程概念</a:t>
            </a:r>
            <a:r>
              <a:rPr lang="en-US" altLang="zh-CN"/>
              <a:t>)</a:t>
            </a:r>
            <a:r>
              <a:rPr lang="zh-CN" altLang="en-US"/>
              <a:t>．进程的表示包括它的进程控制块和</a:t>
            </a:r>
          </a:p>
          <a:p>
            <a:r>
              <a:rPr lang="zh-CN" altLang="en-US"/>
              <a:t>用户地址空间，以及在进程执行中管理调用／返回行为的用户栈和内核栈。当进程正在运行时．该</a:t>
            </a:r>
          </a:p>
          <a:p>
            <a:r>
              <a:rPr lang="zh-CN" altLang="en-US"/>
              <a:t>进程控制处理器寄存器，并且当进程不运行时保存这些寄存器的内容。</a:t>
            </a:r>
          </a:p>
          <a:p>
            <a:r>
              <a:rPr lang="zh-CN" altLang="en-US"/>
              <a:t>       在多线程环境中，仍然有一个与进程相关联的进程控制块和用户地址空间，但是每个线程都有</a:t>
            </a:r>
          </a:p>
          <a:p>
            <a:r>
              <a:rPr lang="zh-CN" altLang="en-US"/>
              <a:t>一个独立的栈和独立的控制块，包含寄存器值、优先级和其他与线程相关的状态信息。</a:t>
            </a:r>
          </a:p>
          <a:p>
            <a:r>
              <a:rPr lang="zh-CN" altLang="en-US"/>
              <a:t>    因此，进程中的所有线程共享该进程的状态和资源，它们驻留在同一块地址空间中．并且可以</a:t>
            </a:r>
          </a:p>
          <a:p>
            <a:r>
              <a:rPr lang="zh-CN" altLang="en-US"/>
              <a:t>访问到相同的数据。当一个线程改变了存储器中的</a:t>
            </a:r>
            <a:r>
              <a:rPr lang="en-US" altLang="zh-CN"/>
              <a:t>—</a:t>
            </a:r>
            <a:r>
              <a:rPr lang="zh-CN" altLang="en-US"/>
              <a:t>个数据项时、在其他进程访问这一项时它们能</a:t>
            </a:r>
          </a:p>
          <a:p>
            <a:r>
              <a:rPr lang="zh-CN" altLang="en-US"/>
              <a:t>够看到变化后的结果。如果一个线程为读操作打开一个文件时，同一个进程中的其他线程也能够从</a:t>
            </a:r>
          </a:p>
          <a:p>
            <a:r>
              <a:rPr lang="zh-CN" altLang="en-US"/>
              <a:t>这个文件中读。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76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CC281F55-7B49-094F-8FC5-51659392C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A6A368-CEE3-2943-A9F6-C30E1F80721B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D96C2857-EAA4-884F-BF30-D5FAF84AD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31C54975-56F0-6542-B1C0-30E790BAA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线程具有许多传统进程所具有的特征，故又称为轻型进程（进程元），在引入了线程的</a:t>
            </a:r>
            <a:r>
              <a:rPr lang="en-US" altLang="zh-CN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Os</a:t>
            </a:r>
            <a:r>
              <a:rPr lang="zh-CN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中，通常一个进程都有若干个线程，至少也需要有一个线程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（下面比较线程和进程）。</a:t>
            </a:r>
            <a:endParaRPr lang="zh-CN" altLang="en-US" sz="18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１．调度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：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在传统的</a:t>
            </a:r>
            <a:r>
              <a:rPr lang="en-US" altLang="zh-CN" sz="2000" b="1">
                <a:solidFill>
                  <a:srgbClr val="FFFFFF"/>
                </a:solidFill>
                <a:latin typeface="Arial Narrow" panose="020B0604020202020204" pitchFamily="34" charset="0"/>
              </a:rPr>
              <a:t>OS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中拥有资源的基本单位和独立调度、分派的基本单位都是进程。在引入线程的</a:t>
            </a:r>
            <a:r>
              <a:rPr lang="en-US" altLang="zh-CN" sz="2000" b="1">
                <a:solidFill>
                  <a:srgbClr val="FFFFFF"/>
                </a:solidFill>
                <a:latin typeface="Arial Narrow" panose="020B0604020202020204" pitchFamily="34" charset="0"/>
              </a:rPr>
              <a:t>OS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中，则把线程作为调度和分派的基本单位，而把进程作为资源拥有的基本单位，使传统进程的两个属性分开，线程便能轻装运行，从而显著地提高了</a:t>
            </a:r>
            <a:r>
              <a:rPr lang="zh-CN" altLang="en-US" sz="2000" b="1">
                <a:solidFill>
                  <a:srgbClr val="FF3300"/>
                </a:solidFill>
                <a:latin typeface="Arial Narrow" panose="020B0604020202020204" pitchFamily="34" charset="0"/>
              </a:rPr>
              <a:t>系统的并发程度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。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２．并发性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：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在引入线程的</a:t>
            </a:r>
            <a:r>
              <a:rPr lang="en-US" altLang="zh-CN" sz="2000" b="1">
                <a:solidFill>
                  <a:srgbClr val="FFFFFF"/>
                </a:solidFill>
                <a:latin typeface="Arial Narrow" panose="020B0604020202020204" pitchFamily="34" charset="0"/>
              </a:rPr>
              <a:t>OS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中，不仅进程之间可以并发执行，而且在一个进程中的多个线程之间亦可并发执行，因而</a:t>
            </a:r>
            <a:r>
              <a:rPr lang="en-US" altLang="zh-CN" sz="2000" b="1">
                <a:solidFill>
                  <a:srgbClr val="FFFFFF"/>
                </a:solidFill>
                <a:latin typeface="Arial Narrow" panose="020B0604020202020204" pitchFamily="34" charset="0"/>
              </a:rPr>
              <a:t>OS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具有更好的并发性，从而能更好地提高系统的资利用率及系统的吞吐量。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３．拥有资源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：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进程是拥有资源的基本单位，线程不拥有资源，但继承进程的资源。</a:t>
            </a:r>
          </a:p>
          <a:p>
            <a:pPr>
              <a:spcBef>
                <a:spcPct val="0"/>
              </a:spcBef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４．系统开销</a:t>
            </a:r>
            <a:r>
              <a:rPr lang="zh-CN" alt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4020202020204" pitchFamily="34" charset="0"/>
              </a:rPr>
              <a:t>：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创建或撒消进程，系统都要为之分配或回收资源，</a:t>
            </a:r>
            <a:r>
              <a:rPr lang="en-US" altLang="zh-CN" sz="2000" b="1">
                <a:solidFill>
                  <a:srgbClr val="FFFFFF"/>
                </a:solidFill>
                <a:latin typeface="Arial Narrow" panose="020B0604020202020204" pitchFamily="34" charset="0"/>
              </a:rPr>
              <a:t>OS</a:t>
            </a:r>
            <a:r>
              <a:rPr lang="en-US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的开销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将大于创建线程或撒消线程的开消。类似地在进程切换时，涉及到整个当前进程</a:t>
            </a:r>
            <a:r>
              <a:rPr lang="en-US" altLang="zh-CN" sz="2000" b="1">
                <a:solidFill>
                  <a:srgbClr val="FFFFFF"/>
                </a:solidFill>
                <a:latin typeface="Arial Narrow" panose="020B0604020202020204" pitchFamily="34" charset="0"/>
              </a:rPr>
              <a:t>CPU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环境的保存以及新被调度运行的进程的</a:t>
            </a:r>
            <a:r>
              <a:rPr lang="en-US" altLang="zh-CN" sz="2000" b="1">
                <a:solidFill>
                  <a:srgbClr val="FFFFFF"/>
                </a:solidFill>
                <a:latin typeface="Arial Narrow" panose="020B0604020202020204" pitchFamily="34" charset="0"/>
              </a:rPr>
              <a:t>CPU</a:t>
            </a:r>
            <a:r>
              <a:rPr lang="zh-CN" altLang="en-US" sz="2000" b="1">
                <a:solidFill>
                  <a:srgbClr val="FFFFFF"/>
                </a:solidFill>
                <a:latin typeface="Arial Narrow" panose="020B0604020202020204" pitchFamily="34" charset="0"/>
              </a:rPr>
              <a:t>环境的设置。而线程切换只须保存和设置少量寄存器的内容，并不涉及存储器管理方面的操作。因此，进程切换的开销也远大于线程切换的开销。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10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040DBFF9-D8F4-9D43-A373-3DC70FD79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5CEB82-25D8-0641-9F9E-A54EB9A4FF71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089B1C43-1B62-B045-868D-4F4F9B12B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31CF7853-816B-2A4B-8DF6-2C0263231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）内核支持线程</a:t>
            </a:r>
            <a:r>
              <a:rPr lang="en-US" altLang="zh-CN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轻便进程</a:t>
            </a:r>
            <a:r>
              <a:rPr lang="en-US" altLang="zh-CN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：无论用户进程中的线程或系统进程中的线程，它的创建、撤消和切换都由内核实现。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在内核中保留了一张线程控制块，内核根据该控制块而感知该线程的存在并对线程进行控制。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）用户级线程：用户级线程仅存在于用户级中，它的创建、撤消和切换都与内核无关。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200" b="1">
                <a:solidFill>
                  <a:srgbClr val="151B1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  内核无法感知线程的存在</a:t>
            </a:r>
          </a:p>
        </p:txBody>
      </p:sp>
    </p:spTree>
    <p:extLst>
      <p:ext uri="{BB962C8B-B14F-4D97-AF65-F5344CB8AC3E}">
        <p14:creationId xmlns:p14="http://schemas.microsoft.com/office/powerpoint/2010/main" val="109687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226486A-CFA4-1C45-AD33-C64C38046777}"/>
              </a:ext>
            </a:extLst>
          </p:cNvPr>
          <p:cNvGrpSpPr>
            <a:grpSpLocks/>
          </p:cNvGrpSpPr>
          <p:nvPr/>
        </p:nvGrpSpPr>
        <p:grpSpPr bwMode="auto">
          <a:xfrm>
            <a:off x="-1380067" y="1552576"/>
            <a:ext cx="13572067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535121F-41AF-7E4A-9144-24518CB4B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800" b="1"/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C3824057-1AEB-814C-BCB3-11E82C11C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800" b="1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725084" y="762000"/>
            <a:ext cx="103632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429000"/>
            <a:ext cx="85344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5134504-7239-C846-8960-65D6E01537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E703B-23AC-7941-8131-2C3A6729ED8E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C185AB4-C335-1A43-9343-FE16D512D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D3155CC-CD1F-3248-BADB-6A64307FB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0EFE8-A1B1-9148-AF8B-3E843DF22B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89774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FC46CA5-9C23-EA4B-A1CA-179AC2802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0A648-958C-9741-A428-1B5CC8035D31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E8BCF28-BEF7-1C4C-A913-AF01AEAC96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8BC64D1-131B-D44E-97E8-0DAF84443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131641-C51B-A442-B846-21C7760E0B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08903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7B97A9-A1DE-F64A-8AF9-EE0DE29E2C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5E415-8189-0449-A741-118B51886EB2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8798A0E-D3A8-A14D-B18A-771AF9EBA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8D25071-C970-2F43-B6DB-68227EEED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15B42-67B0-9345-9D54-A5AC188A4A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85162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53500" y="95251"/>
            <a:ext cx="2711451" cy="5997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4918" y="95251"/>
            <a:ext cx="7935383" cy="5997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614BAFC-8A95-6A4C-856E-D94B7E9A6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AD073-AF20-F84F-B655-3D528DA1697A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0C7080D-01C0-0341-8A87-A80893EDB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C72F445-2AE2-194C-9C12-2BAC7249B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789A0C-B670-424C-A8C3-65088DD066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0997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952E143-E516-2F41-86CD-1CD175500B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B2CFC-0D0D-B442-BEEA-F587DAEED54D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B76537-12C5-1842-88A8-139DD00B9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00D5E72-9AC5-DE46-AE3C-77D216AC85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D6DFB-6666-AD44-B276-38AB57C461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8886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82DD8DB-BD48-7447-A56E-737A559617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F337-856A-2F49-A66D-B27072591B85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E3BE8B-7574-314B-9D5A-06FFCE8DB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A4AAAE-CF7D-C94D-A774-46274CDE8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76E67-1031-0C41-AAD0-5499F93954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73500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1F760DF-1E23-6647-83C0-306AAAEFC4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A8ECF-E311-6E42-A997-00587BBD32B6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C5AA09-C7D4-9F42-8BD4-75FD46F19E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02ED2D-18A3-3649-9AC1-FBB728F01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F7CEB-C410-9B47-8B69-F39D84FB7B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02756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917" y="1412875"/>
            <a:ext cx="5272616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0734" y="1412875"/>
            <a:ext cx="5272617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0BE017E-3CB5-DE44-A12F-C54D389456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FC864-A7B5-F64D-8236-843C8BD5D62F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460A850-997A-0541-86A0-D98DDE87F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65A1988-FF20-8944-AE0F-420699C28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379D8-6513-634E-8897-5DA3B5AB9B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21537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C9CDEFE-866C-4048-9028-C9141F9B6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19708-AE9A-274F-8664-050677056EFF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26FADBF-A17E-114D-A506-2A4ABB4F2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A316D84-8525-2644-92F1-2DFBDDC955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E23F84-24CA-4941-B029-8F0FAA5482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5260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863D4CA-A429-0048-B6DD-EE353587C7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AF53B-127A-A142-9C74-2056DF5D5ED2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48B57B0-805B-AC47-A657-2B32DAE18A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53F2B6-F09F-5846-B3C2-85DC0B595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6F920-8F9B-6440-868E-E05577D2AEE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60572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6608629-6A48-544D-BCC3-19E118B0F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7D10A-BDCA-EE48-8D8C-11DC1DE1598A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9017AAA-FB21-7D43-9EF5-F0B22301F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994BE11-5817-F04A-8EE6-ADBDD60FA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01821-FBC1-0943-A98A-47205D9EC5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077486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B3466F1-1536-3D4D-9DEC-DE056C815C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A717A-AE0D-3F43-B6E4-6B12A1A3A16D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B95D958-EA07-664B-8D50-25C22D8F9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A828A80-0269-1843-A704-D1175B389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AEB4C-BC76-7C4C-854D-18A0031F3C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89360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>
            <a:extLst>
              <a:ext uri="{FF2B5EF4-FFF2-40B4-BE49-F238E27FC236}">
                <a16:creationId xmlns:a16="http://schemas.microsoft.com/office/drawing/2014/main" id="{7951D336-32AB-A145-85DE-EA637DB06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599EC733-66F1-2946-B87D-13B34E830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DD72E3C7-EF1E-1142-BEB9-48C0458E1256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Times New Roman" pitchFamily="18" charset="0"/>
              </a:defRPr>
            </a:lvl1pPr>
          </a:lstStyle>
          <a:p>
            <a:pPr>
              <a:defRPr/>
            </a:pPr>
            <a:fld id="{E3806E8E-8773-B749-A45F-4D7AD16F776E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2CD1D97-F3A0-3340-9202-43FFE7F2F4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AA8595D-E7C7-8F46-9DD0-E6B1A00ED7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/>
            </a:lvl1pPr>
          </a:lstStyle>
          <a:p>
            <a:fld id="{D9AA3D42-D8F9-D741-8913-7594AF5C38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60" r:id="rId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8FD15AC3-E870-8E4C-82FB-3AFB0C46D7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36830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230670F6-2D71-F24C-B236-408CC47E9C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3683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B846D790-31EC-AB42-97C5-EBA5FE9C26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79057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5B70013F-FB5B-E54A-866C-8946803BBF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79057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58886DAE-C8D7-E741-B388-B44BE33BE5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71755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3AB3E1B9-4CF2-BC4D-B9C6-46E471F770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26035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164872" name="Rectangle 8">
            <a:extLst>
              <a:ext uri="{FF2B5EF4-FFF2-40B4-BE49-F238E27FC236}">
                <a16:creationId xmlns:a16="http://schemas.microsoft.com/office/drawing/2014/main" id="{BFDCF749-3CC8-0441-8945-1F0AA91E53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4418" y="9810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>
              <a:latin typeface="Tahoma" pitchFamily="34" charset="0"/>
            </a:endParaRP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51C3D13E-901D-3B44-93E8-32DBF66F6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5884" y="95251"/>
            <a:ext cx="988906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BAD3E6B3-3194-524B-867D-C481347F9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412875"/>
            <a:ext cx="1074843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4875" name="Rectangle 11">
            <a:extLst>
              <a:ext uri="{FF2B5EF4-FFF2-40B4-BE49-F238E27FC236}">
                <a16:creationId xmlns:a16="http://schemas.microsoft.com/office/drawing/2014/main" id="{5F485460-5AFE-0947-A188-18F41E351C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pPr>
              <a:defRPr/>
            </a:pPr>
            <a:fld id="{66FF172B-229E-7C45-9E28-9905CD3F4E3B}" type="datetime1">
              <a:rPr lang="en-US" altLang="zh-CN" smtClean="0"/>
              <a:t>9/28/25</a:t>
            </a:fld>
            <a:endParaRPr lang="en-US" altLang="zh-CN"/>
          </a:p>
        </p:txBody>
      </p:sp>
      <p:sp>
        <p:nvSpPr>
          <p:cNvPr id="164876" name="Rectangle 12">
            <a:extLst>
              <a:ext uri="{FF2B5EF4-FFF2-40B4-BE49-F238E27FC236}">
                <a16:creationId xmlns:a16="http://schemas.microsoft.com/office/drawing/2014/main" id="{EE8F0E1F-B204-044F-8CA1-B2A1448730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4877" name="Rectangle 13">
            <a:extLst>
              <a:ext uri="{FF2B5EF4-FFF2-40B4-BE49-F238E27FC236}">
                <a16:creationId xmlns:a16="http://schemas.microsoft.com/office/drawing/2014/main" id="{74050A94-6325-B645-8927-B4EDA9D614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>
                <a:latin typeface="Tahoma" panose="020B0604030504040204" pitchFamily="34" charset="0"/>
              </a:defRPr>
            </a:lvl1pPr>
          </a:lstStyle>
          <a:p>
            <a:fld id="{52F898A0-99AE-C143-859E-D1F47EFDC12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ransition>
    <p:rand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D43D4CCB-8355-0D4D-A39C-C2C6C8AE416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287713" y="1125538"/>
            <a:ext cx="5746750" cy="114300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zh-CN" altLang="en-US" sz="4800" b="1"/>
              <a:t>计算机操作系统原理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1ED8EBD9-1D6C-354B-ACED-35ED65F8FEC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1" y="2133600"/>
            <a:ext cx="7910513" cy="1811338"/>
          </a:xfrm>
          <a:solidFill>
            <a:srgbClr val="FFFFFF"/>
          </a:solidFill>
        </p:spPr>
        <p:txBody>
          <a:bodyPr/>
          <a:lstStyle/>
          <a:p>
            <a:pPr marL="0" indent="0" algn="ctr" eaLnBrk="1" hangingPunct="1">
              <a:buNone/>
            </a:pPr>
            <a:endParaRPr lang="en-US" altLang="zh-CN" dirty="0"/>
          </a:p>
          <a:p>
            <a:pPr marL="0" indent="0" algn="ctr" eaLnBrk="1" hangingPunct="1">
              <a:buNone/>
            </a:pPr>
            <a:r>
              <a:rPr lang="zh-CN" altLang="en-US" dirty="0"/>
              <a:t>计算机学院</a:t>
            </a:r>
            <a:endParaRPr lang="en-US" altLang="zh-CN" dirty="0"/>
          </a:p>
          <a:p>
            <a:pPr marL="0" indent="0" algn="ctr" eaLnBrk="1" hangingPunct="1">
              <a:buNone/>
            </a:pPr>
            <a:r>
              <a:rPr lang="zh-TW" altLang="en-US" dirty="0">
                <a:latin typeface="宋体" panose="02010600030101010101" pitchFamily="2" charset="-122"/>
              </a:rPr>
              <a:t>网络工程教研室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0" indent="0" algn="ctr" eaLnBrk="1" hangingPunct="1">
              <a:buNone/>
            </a:pPr>
            <a:r>
              <a:rPr lang="zh-TW" altLang="en-US" dirty="0">
                <a:latin typeface="宋体" panose="02010600030101010101" pitchFamily="2" charset="-122"/>
              </a:rPr>
              <a:t>刘坤</a:t>
            </a:r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E188F-32D3-C641-A9F2-976E6D67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1821-FBC1-0943-A98A-47205D9EC5A4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Oval 4">
            <a:extLst>
              <a:ext uri="{FF2B5EF4-FFF2-40B4-BE49-F238E27FC236}">
                <a16:creationId xmlns:a16="http://schemas.microsoft.com/office/drawing/2014/main" id="{525CFA21-886B-AC40-9D37-0BF1F931B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1052563"/>
            <a:ext cx="259766" cy="6491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27" name="Oval 5">
            <a:extLst>
              <a:ext uri="{FF2B5EF4-FFF2-40B4-BE49-F238E27FC236}">
                <a16:creationId xmlns:a16="http://schemas.microsoft.com/office/drawing/2014/main" id="{1C3AE588-1A39-9D4B-A852-020F8C6C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636888"/>
            <a:ext cx="259766" cy="6491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28" name="Oval 6">
            <a:extLst>
              <a:ext uri="{FF2B5EF4-FFF2-40B4-BE49-F238E27FC236}">
                <a16:creationId xmlns:a16="http://schemas.microsoft.com/office/drawing/2014/main" id="{1AF683AD-984E-BC4B-ABA1-6B78264C2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636888"/>
            <a:ext cx="259766" cy="6491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29" name="Oval 7">
            <a:extLst>
              <a:ext uri="{FF2B5EF4-FFF2-40B4-BE49-F238E27FC236}">
                <a16:creationId xmlns:a16="http://schemas.microsoft.com/office/drawing/2014/main" id="{D60A13BC-D280-EC49-A002-1043D36C4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513" y="2636888"/>
            <a:ext cx="259766" cy="6491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30" name="Oval 8">
            <a:extLst>
              <a:ext uri="{FF2B5EF4-FFF2-40B4-BE49-F238E27FC236}">
                <a16:creationId xmlns:a16="http://schemas.microsoft.com/office/drawing/2014/main" id="{0462051E-2A1A-EA47-941A-89E05397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005313"/>
            <a:ext cx="259766" cy="6491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31" name="Oval 9">
            <a:extLst>
              <a:ext uri="{FF2B5EF4-FFF2-40B4-BE49-F238E27FC236}">
                <a16:creationId xmlns:a16="http://schemas.microsoft.com/office/drawing/2014/main" id="{7DB45DF8-42FA-CF46-B851-BEBCFA18D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5157838"/>
            <a:ext cx="259766" cy="649188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4632" name="Line 10">
            <a:extLst>
              <a:ext uri="{FF2B5EF4-FFF2-40B4-BE49-F238E27FC236}">
                <a16:creationId xmlns:a16="http://schemas.microsoft.com/office/drawing/2014/main" id="{F75BAEB3-2804-6D4A-85E7-B798B3F26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5" y="1628775"/>
            <a:ext cx="0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33" name="Line 11">
            <a:extLst>
              <a:ext uri="{FF2B5EF4-FFF2-40B4-BE49-F238E27FC236}">
                <a16:creationId xmlns:a16="http://schemas.microsoft.com/office/drawing/2014/main" id="{506F537A-8142-A941-91DB-0FD07E586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1089" y="2924175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34" name="Line 12">
            <a:extLst>
              <a:ext uri="{FF2B5EF4-FFF2-40B4-BE49-F238E27FC236}">
                <a16:creationId xmlns:a16="http://schemas.microsoft.com/office/drawing/2014/main" id="{F2D54EDC-B454-294F-8587-20195C363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6" y="2924175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35" name="Line 13">
            <a:extLst>
              <a:ext uri="{FF2B5EF4-FFF2-40B4-BE49-F238E27FC236}">
                <a16:creationId xmlns:a16="http://schemas.microsoft.com/office/drawing/2014/main" id="{BEF7C482-934F-7348-9AD6-B1DA235E7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6139" y="3068638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36" name="Line 14">
            <a:extLst>
              <a:ext uri="{FF2B5EF4-FFF2-40B4-BE49-F238E27FC236}">
                <a16:creationId xmlns:a16="http://schemas.microsoft.com/office/drawing/2014/main" id="{E4C766E3-3F64-E54C-8153-1782B1B7C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29241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37" name="Line 15">
            <a:extLst>
              <a:ext uri="{FF2B5EF4-FFF2-40B4-BE49-F238E27FC236}">
                <a16:creationId xmlns:a16="http://schemas.microsoft.com/office/drawing/2014/main" id="{5F3B275C-012C-BF42-9A6E-CD35D51C23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83113" y="1484313"/>
            <a:ext cx="2017712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38" name="Line 16">
            <a:extLst>
              <a:ext uri="{FF2B5EF4-FFF2-40B4-BE49-F238E27FC236}">
                <a16:creationId xmlns:a16="http://schemas.microsoft.com/office/drawing/2014/main" id="{0753F74E-A976-D748-A301-634F59C01F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5775" y="3213101"/>
            <a:ext cx="4318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39" name="Line 17">
            <a:extLst>
              <a:ext uri="{FF2B5EF4-FFF2-40B4-BE49-F238E27FC236}">
                <a16:creationId xmlns:a16="http://schemas.microsoft.com/office/drawing/2014/main" id="{8269D095-BF69-734C-BEE0-E91F3AD1B0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1175" y="3213100"/>
            <a:ext cx="1081088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40" name="Line 18">
            <a:extLst>
              <a:ext uri="{FF2B5EF4-FFF2-40B4-BE49-F238E27FC236}">
                <a16:creationId xmlns:a16="http://schemas.microsoft.com/office/drawing/2014/main" id="{16112146-2AB9-6545-9AD2-BAA690F1D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201" y="3213101"/>
            <a:ext cx="1223963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41" name="Line 19">
            <a:extLst>
              <a:ext uri="{FF2B5EF4-FFF2-40B4-BE49-F238E27FC236}">
                <a16:creationId xmlns:a16="http://schemas.microsoft.com/office/drawing/2014/main" id="{F8D0A5DC-F730-C44E-BE57-98503250FB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19514" y="3213101"/>
            <a:ext cx="720725" cy="2232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4642" name="Text Box 20">
            <a:extLst>
              <a:ext uri="{FF2B5EF4-FFF2-40B4-BE49-F238E27FC236}">
                <a16:creationId xmlns:a16="http://schemas.microsoft.com/office/drawing/2014/main" id="{5BD7DAE2-51B6-1541-8F37-D4A948B9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117157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暂停</a:t>
            </a:r>
          </a:p>
        </p:txBody>
      </p:sp>
      <p:sp>
        <p:nvSpPr>
          <p:cNvPr id="154643" name="Text Box 21">
            <a:extLst>
              <a:ext uri="{FF2B5EF4-FFF2-40B4-BE49-F238E27FC236}">
                <a16:creationId xmlns:a16="http://schemas.microsoft.com/office/drawing/2014/main" id="{7219CF7A-D8B0-834C-846C-7EDC72517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27559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就绪</a:t>
            </a:r>
          </a:p>
        </p:txBody>
      </p:sp>
      <p:sp>
        <p:nvSpPr>
          <p:cNvPr id="154644" name="Text Box 22">
            <a:extLst>
              <a:ext uri="{FF2B5EF4-FFF2-40B4-BE49-F238E27FC236}">
                <a16:creationId xmlns:a16="http://schemas.microsoft.com/office/drawing/2014/main" id="{E5677856-468D-EC4A-838B-4F9743592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27559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执行</a:t>
            </a:r>
          </a:p>
        </p:txBody>
      </p:sp>
      <p:sp>
        <p:nvSpPr>
          <p:cNvPr id="154645" name="Text Box 23">
            <a:extLst>
              <a:ext uri="{FF2B5EF4-FFF2-40B4-BE49-F238E27FC236}">
                <a16:creationId xmlns:a16="http://schemas.microsoft.com/office/drawing/2014/main" id="{F93BE7A8-E2C8-104F-ACC5-91F280C6D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1413" y="27559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僵死</a:t>
            </a:r>
          </a:p>
        </p:txBody>
      </p:sp>
      <p:sp>
        <p:nvSpPr>
          <p:cNvPr id="154646" name="Text Box 24">
            <a:extLst>
              <a:ext uri="{FF2B5EF4-FFF2-40B4-BE49-F238E27FC236}">
                <a16:creationId xmlns:a16="http://schemas.microsoft.com/office/drawing/2014/main" id="{F9E89C1B-F617-DB41-9292-EA68503F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412432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可中断的</a:t>
            </a:r>
          </a:p>
        </p:txBody>
      </p:sp>
      <p:sp>
        <p:nvSpPr>
          <p:cNvPr id="154647" name="Text Box 25">
            <a:extLst>
              <a:ext uri="{FF2B5EF4-FFF2-40B4-BE49-F238E27FC236}">
                <a16:creationId xmlns:a16="http://schemas.microsoft.com/office/drawing/2014/main" id="{EF3EC276-D604-5641-9943-01F9F3E6B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527685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不可中断的</a:t>
            </a:r>
          </a:p>
        </p:txBody>
      </p:sp>
      <p:sp>
        <p:nvSpPr>
          <p:cNvPr id="154648" name="Text Box 26">
            <a:extLst>
              <a:ext uri="{FF2B5EF4-FFF2-40B4-BE49-F238E27FC236}">
                <a16:creationId xmlns:a16="http://schemas.microsoft.com/office/drawing/2014/main" id="{8BB85081-61A8-2742-AECB-D8CE743D8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46697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创建</a:t>
            </a:r>
          </a:p>
        </p:txBody>
      </p:sp>
      <p:sp>
        <p:nvSpPr>
          <p:cNvPr id="154649" name="Text Box 27">
            <a:extLst>
              <a:ext uri="{FF2B5EF4-FFF2-40B4-BE49-F238E27FC236}">
                <a16:creationId xmlns:a16="http://schemas.microsoft.com/office/drawing/2014/main" id="{E3EF9BC0-FCDC-ED4D-A796-BE55F94F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18923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信号</a:t>
            </a:r>
          </a:p>
        </p:txBody>
      </p:sp>
      <p:sp>
        <p:nvSpPr>
          <p:cNvPr id="154650" name="Text Box 28">
            <a:extLst>
              <a:ext uri="{FF2B5EF4-FFF2-40B4-BE49-F238E27FC236}">
                <a16:creationId xmlns:a16="http://schemas.microsoft.com/office/drawing/2014/main" id="{C5E0CC21-BA1F-B44C-B567-A130AADE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246697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中止</a:t>
            </a:r>
          </a:p>
        </p:txBody>
      </p:sp>
      <p:sp>
        <p:nvSpPr>
          <p:cNvPr id="154651" name="Text Box 29">
            <a:extLst>
              <a:ext uri="{FF2B5EF4-FFF2-40B4-BE49-F238E27FC236}">
                <a16:creationId xmlns:a16="http://schemas.microsoft.com/office/drawing/2014/main" id="{D8BE50A8-2FFA-AC44-8CC0-0A2A91417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249237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调度</a:t>
            </a:r>
          </a:p>
        </p:txBody>
      </p:sp>
      <p:sp>
        <p:nvSpPr>
          <p:cNvPr id="154652" name="Text Box 30">
            <a:extLst>
              <a:ext uri="{FF2B5EF4-FFF2-40B4-BE49-F238E27FC236}">
                <a16:creationId xmlns:a16="http://schemas.microsoft.com/office/drawing/2014/main" id="{0F4F7140-48DA-9A45-B980-ABB455AC7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3116263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剥夺</a:t>
            </a:r>
          </a:p>
        </p:txBody>
      </p:sp>
      <p:sp>
        <p:nvSpPr>
          <p:cNvPr id="154653" name="Text Box 31">
            <a:extLst>
              <a:ext uri="{FF2B5EF4-FFF2-40B4-BE49-F238E27FC236}">
                <a16:creationId xmlns:a16="http://schemas.microsoft.com/office/drawing/2014/main" id="{FA8ADED7-AA89-B749-BCB7-F1F63DCF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58152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事件</a:t>
            </a:r>
          </a:p>
        </p:txBody>
      </p:sp>
      <p:sp>
        <p:nvSpPr>
          <p:cNvPr id="154654" name="Text Box 32">
            <a:extLst>
              <a:ext uri="{FF2B5EF4-FFF2-40B4-BE49-F238E27FC236}">
                <a16:creationId xmlns:a16="http://schemas.microsoft.com/office/drawing/2014/main" id="{1D3C4AE8-2F0C-5642-968F-150029C8E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573463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信号或事件</a:t>
            </a:r>
          </a:p>
        </p:txBody>
      </p:sp>
      <p:sp>
        <p:nvSpPr>
          <p:cNvPr id="154655" name="Text Box 33">
            <a:extLst>
              <a:ext uri="{FF2B5EF4-FFF2-40B4-BE49-F238E27FC236}">
                <a16:creationId xmlns:a16="http://schemas.microsoft.com/office/drawing/2014/main" id="{6559FC58-5C22-2546-9EB9-E28CC21B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1916113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信号</a:t>
            </a:r>
          </a:p>
        </p:txBody>
      </p:sp>
      <p:sp>
        <p:nvSpPr>
          <p:cNvPr id="154656" name="Text Box 34">
            <a:extLst>
              <a:ext uri="{FF2B5EF4-FFF2-40B4-BE49-F238E27FC236}">
                <a16:creationId xmlns:a16="http://schemas.microsoft.com/office/drawing/2014/main" id="{357A9383-C5D7-4547-82AB-392EA4384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8152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等待事件</a:t>
            </a:r>
          </a:p>
        </p:txBody>
      </p:sp>
      <p:sp>
        <p:nvSpPr>
          <p:cNvPr id="154657" name="Text Box 35">
            <a:extLst>
              <a:ext uri="{FF2B5EF4-FFF2-40B4-BE49-F238E27FC236}">
                <a16:creationId xmlns:a16="http://schemas.microsoft.com/office/drawing/2014/main" id="{BF07FF62-22D1-5641-B8E2-1A333E737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9" y="3573463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等待信号或事件</a:t>
            </a:r>
          </a:p>
        </p:txBody>
      </p:sp>
      <p:sp>
        <p:nvSpPr>
          <p:cNvPr id="154658" name="Text Box 36">
            <a:extLst>
              <a:ext uri="{FF2B5EF4-FFF2-40B4-BE49-F238E27FC236}">
                <a16:creationId xmlns:a16="http://schemas.microsoft.com/office/drawing/2014/main" id="{4B13F537-1754-424B-B751-E0B96C11D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6223001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Linux </a:t>
            </a:r>
            <a:r>
              <a:rPr lang="zh-CN" altLang="en-US" sz="2800" b="1">
                <a:solidFill>
                  <a:srgbClr val="0000FF"/>
                </a:solidFill>
              </a:rPr>
              <a:t>进程</a:t>
            </a:r>
            <a:r>
              <a:rPr lang="en-US" altLang="zh-CN" sz="2800" b="1">
                <a:solidFill>
                  <a:srgbClr val="0000FF"/>
                </a:solidFill>
              </a:rPr>
              <a:t>/</a:t>
            </a:r>
            <a:r>
              <a:rPr lang="zh-CN" altLang="en-US" sz="2800" b="1">
                <a:solidFill>
                  <a:srgbClr val="0000FF"/>
                </a:solidFill>
              </a:rPr>
              <a:t>线程模型</a:t>
            </a:r>
          </a:p>
        </p:txBody>
      </p:sp>
      <p:sp>
        <p:nvSpPr>
          <p:cNvPr id="154659" name="Text Box 39">
            <a:extLst>
              <a:ext uri="{FF2B5EF4-FFF2-40B4-BE49-F238E27FC236}">
                <a16:creationId xmlns:a16="http://schemas.microsoft.com/office/drawing/2014/main" id="{86277D27-B1FB-D14A-8E6C-BEAE95FDE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97064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7" name="Rectangle 7">
            <a:extLst>
              <a:ext uri="{FF2B5EF4-FFF2-40B4-BE49-F238E27FC236}">
                <a16:creationId xmlns:a16="http://schemas.microsoft.com/office/drawing/2014/main" id="{6A421F48-3A63-684C-B3DA-8A002D4D1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1" y="1484313"/>
            <a:ext cx="25812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进    程</a:t>
            </a:r>
          </a:p>
        </p:txBody>
      </p:sp>
      <p:sp>
        <p:nvSpPr>
          <p:cNvPr id="302088" name="Rectangle 8">
            <a:extLst>
              <a:ext uri="{FF2B5EF4-FFF2-40B4-BE49-F238E27FC236}">
                <a16:creationId xmlns:a16="http://schemas.microsoft.com/office/drawing/2014/main" id="{0B649AD4-7F81-434F-9147-81AA22E6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20938"/>
            <a:ext cx="7239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调度和分派的基本单位</a:t>
            </a:r>
            <a:r>
              <a:rPr lang="zh-CN" altLang="en-US" sz="2800" b="1">
                <a:solidFill>
                  <a:srgbClr val="151B15"/>
                </a:solidFill>
                <a:latin typeface="楷体_GB2312" pitchFamily="49" charset="-122"/>
                <a:ea typeface="楷体_GB2312" pitchFamily="49" charset="-122"/>
              </a:rPr>
              <a:t>  资源拥有的基本单位</a:t>
            </a:r>
          </a:p>
          <a:p>
            <a:endParaRPr lang="zh-CN" altLang="en-US" sz="2800" b="1">
              <a:solidFill>
                <a:srgbClr val="151B15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更好</a:t>
            </a:r>
            <a:r>
              <a:rPr lang="zh-CN" altLang="en-US" sz="2800" b="1">
                <a:solidFill>
                  <a:srgbClr val="151B15"/>
                </a:solidFill>
                <a:latin typeface="楷体_GB2312" pitchFamily="49" charset="-122"/>
                <a:ea typeface="楷体_GB2312" pitchFamily="49" charset="-122"/>
              </a:rPr>
              <a:t>                好 </a:t>
            </a:r>
          </a:p>
          <a:p>
            <a:endParaRPr lang="zh-CN" altLang="en-US" sz="2800" b="1">
              <a:solidFill>
                <a:srgbClr val="151B15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151B15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共享隶属进程的资源</a:t>
            </a:r>
            <a:r>
              <a:rPr lang="zh-CN" altLang="en-US" sz="2800" b="1">
                <a:solidFill>
                  <a:srgbClr val="151B15"/>
                </a:solidFill>
                <a:latin typeface="楷体_GB2312" pitchFamily="49" charset="-122"/>
                <a:ea typeface="楷体_GB2312" pitchFamily="49" charset="-122"/>
              </a:rPr>
              <a:t>    拥有系统资源</a:t>
            </a:r>
          </a:p>
          <a:p>
            <a:endParaRPr lang="zh-CN" altLang="en-US" sz="2800" b="1">
              <a:solidFill>
                <a:srgbClr val="151B15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151B15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小 </a:t>
            </a:r>
            <a:r>
              <a:rPr lang="zh-CN" altLang="en-US" sz="2800" b="1">
                <a:solidFill>
                  <a:srgbClr val="151B15"/>
                </a:solidFill>
                <a:latin typeface="楷体_GB2312" pitchFamily="49" charset="-122"/>
                <a:ea typeface="楷体_GB2312" pitchFamily="49" charset="-122"/>
              </a:rPr>
              <a:t>                大</a:t>
            </a:r>
          </a:p>
        </p:txBody>
      </p:sp>
      <p:sp>
        <p:nvSpPr>
          <p:cNvPr id="302089" name="Rectangle 9">
            <a:extLst>
              <a:ext uri="{FF2B5EF4-FFF2-40B4-BE49-F238E27FC236}">
                <a16:creationId xmlns:a16="http://schemas.microsoft.com/office/drawing/2014/main" id="{4B231802-0727-6044-BC75-5AB69E5D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1484313"/>
            <a:ext cx="2359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    程</a:t>
            </a:r>
          </a:p>
        </p:txBody>
      </p:sp>
      <p:sp>
        <p:nvSpPr>
          <p:cNvPr id="302090" name="Rectangle 10">
            <a:extLst>
              <a:ext uri="{FF2B5EF4-FFF2-40B4-BE49-F238E27FC236}">
                <a16:creationId xmlns:a16="http://schemas.microsoft.com/office/drawing/2014/main" id="{B62C50BB-1F8E-3D46-B1A9-F376794B1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20938"/>
            <a:ext cx="137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调度</a:t>
            </a:r>
          </a:p>
          <a:p>
            <a:endParaRPr lang="zh-CN" altLang="en-US" sz="2800" b="1">
              <a:solidFill>
                <a:srgbClr val="CC3399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并发性</a:t>
            </a:r>
          </a:p>
          <a:p>
            <a:endParaRPr lang="zh-CN" altLang="en-US" sz="2800" b="1">
              <a:solidFill>
                <a:srgbClr val="CC3399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拥有资源</a:t>
            </a:r>
          </a:p>
          <a:p>
            <a:endParaRPr lang="zh-CN" altLang="en-US" sz="2800" b="1">
              <a:solidFill>
                <a:srgbClr val="CC3399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系统开销</a:t>
            </a:r>
          </a:p>
        </p:txBody>
      </p:sp>
      <p:sp>
        <p:nvSpPr>
          <p:cNvPr id="155654" name="Line 11">
            <a:extLst>
              <a:ext uri="{FF2B5EF4-FFF2-40B4-BE49-F238E27FC236}">
                <a16:creationId xmlns:a16="http://schemas.microsoft.com/office/drawing/2014/main" id="{77FDE664-8233-4C4A-8980-5E4EE46D7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95800"/>
            <a:ext cx="8305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094" name="Rectangle 14">
            <a:extLst>
              <a:ext uri="{FF2B5EF4-FFF2-40B4-BE49-F238E27FC236}">
                <a16:creationId xmlns:a16="http://schemas.microsoft.com/office/drawing/2014/main" id="{FCAE18D8-466A-9B4C-BC81-D13B7EB7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9215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二、线程与进程的比较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147D1A09-B0EE-3B43-B540-3058057651BF}"/>
              </a:ext>
            </a:extLst>
          </p:cNvPr>
          <p:cNvGrpSpPr>
            <a:grpSpLocks/>
          </p:cNvGrpSpPr>
          <p:nvPr/>
        </p:nvGrpSpPr>
        <p:grpSpPr bwMode="auto">
          <a:xfrm>
            <a:off x="2111375" y="2133600"/>
            <a:ext cx="8305800" cy="3429000"/>
            <a:chOff x="336" y="1632"/>
            <a:chExt cx="5232" cy="2160"/>
          </a:xfrm>
        </p:grpSpPr>
        <p:sp>
          <p:nvSpPr>
            <p:cNvPr id="155659" name="Line 12">
              <a:extLst>
                <a:ext uri="{FF2B5EF4-FFF2-40B4-BE49-F238E27FC236}">
                  <a16:creationId xmlns:a16="http://schemas.microsoft.com/office/drawing/2014/main" id="{28A6578B-BB2D-6C41-A453-A040B42EF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3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0" name="Line 13">
              <a:extLst>
                <a:ext uri="{FF2B5EF4-FFF2-40B4-BE49-F238E27FC236}">
                  <a16:creationId xmlns:a16="http://schemas.microsoft.com/office/drawing/2014/main" id="{2AD38FEB-68A4-784C-A894-3659F21F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9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1" name="Line 15">
              <a:extLst>
                <a:ext uri="{FF2B5EF4-FFF2-40B4-BE49-F238E27FC236}">
                  <a16:creationId xmlns:a16="http://schemas.microsoft.com/office/drawing/2014/main" id="{7FEC2C5E-BC86-E640-B0C5-154BFFBC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1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2" name="Line 16">
              <a:extLst>
                <a:ext uri="{FF2B5EF4-FFF2-40B4-BE49-F238E27FC236}">
                  <a16:creationId xmlns:a16="http://schemas.microsoft.com/office/drawing/2014/main" id="{87AF094B-4313-F747-B7EC-1B6C06D82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6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63" name="Line 17">
              <a:extLst>
                <a:ext uri="{FF2B5EF4-FFF2-40B4-BE49-F238E27FC236}">
                  <a16:creationId xmlns:a16="http://schemas.microsoft.com/office/drawing/2014/main" id="{DB865DC8-8F90-AF4E-A462-3EF94B289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32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5664" name="Line 18">
              <a:extLst>
                <a:ext uri="{FF2B5EF4-FFF2-40B4-BE49-F238E27FC236}">
                  <a16:creationId xmlns:a16="http://schemas.microsoft.com/office/drawing/2014/main" id="{C3C448F7-D582-BC46-B659-DAABCCB29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32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5665" name="Line 19">
              <a:extLst>
                <a:ext uri="{FF2B5EF4-FFF2-40B4-BE49-F238E27FC236}">
                  <a16:creationId xmlns:a16="http://schemas.microsoft.com/office/drawing/2014/main" id="{5ED84A50-069A-9147-AF31-7721C2770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8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657" name="Text Box 22">
            <a:extLst>
              <a:ext uri="{FF2B5EF4-FFF2-40B4-BE49-F238E27FC236}">
                <a16:creationId xmlns:a16="http://schemas.microsoft.com/office/drawing/2014/main" id="{36564E77-716F-954E-B9A2-AB41D3056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5658" name="灯片编号占位符 3">
            <a:extLst>
              <a:ext uri="{FF2B5EF4-FFF2-40B4-BE49-F238E27FC236}">
                <a16:creationId xmlns:a16="http://schemas.microsoft.com/office/drawing/2014/main" id="{58744D24-CFEC-7747-AE97-2A743F42958C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0CAD71-83CA-8340-B20D-E77F4B88A31B}" type="slidenum">
              <a:rPr lang="zh-CN" altLang="en-US" sz="1800"/>
              <a:pPr/>
              <a:t>11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5717248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2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02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02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02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7" grpId="0" autoUpdateAnimBg="0"/>
      <p:bldP spid="302088" grpId="0" build="p" autoUpdateAnimBg="0"/>
      <p:bldP spid="302089" grpId="0" autoUpdateAnimBg="0"/>
      <p:bldP spid="302090" grpId="0" autoUpdateAnimBg="0"/>
      <p:bldP spid="3020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027">
            <a:extLst>
              <a:ext uri="{FF2B5EF4-FFF2-40B4-BE49-F238E27FC236}">
                <a16:creationId xmlns:a16="http://schemas.microsoft.com/office/drawing/2014/main" id="{5FF79B12-05EE-014A-8817-AE0610FB4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9600"/>
            <a:ext cx="838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三、线程的实现方式</a:t>
            </a:r>
          </a:p>
        </p:txBody>
      </p:sp>
      <p:sp>
        <p:nvSpPr>
          <p:cNvPr id="304132" name="Text Box 1028">
            <a:extLst>
              <a:ext uri="{FF2B5EF4-FFF2-40B4-BE49-F238E27FC236}">
                <a16:creationId xmlns:a16="http://schemas.microsoft.com/office/drawing/2014/main" id="{FC3A7C42-E9E8-2A48-B8F1-17BB5BE37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97063"/>
            <a:ext cx="8305800" cy="463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）内核支持线程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KTS(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轻便进程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lnSpc>
                <a:spcPts val="4200"/>
              </a:lnSpc>
            </a:pPr>
            <a:r>
              <a:rPr lang="en-US" altLang="zh-CN" sz="3200" b="1">
                <a:solidFill>
                  <a:srgbClr val="151B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3200" b="1">
                <a:solidFill>
                  <a:srgbClr val="151B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无论用户进程中的线程或系统进程中的线程，它的创建、撤消和切换都由内核实现</a:t>
            </a:r>
            <a:r>
              <a:rPr lang="en-US" altLang="zh-CN" sz="3200" b="1">
                <a:solidFill>
                  <a:srgbClr val="151B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3200" b="1">
                <a:solidFill>
                  <a:srgbClr val="151B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内核通过线程控制块感知线程的存在。</a:t>
            </a:r>
          </a:p>
          <a:p>
            <a:pPr>
              <a:lnSpc>
                <a:spcPts val="4200"/>
              </a:lnSpc>
            </a:pP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）用户级线程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ULT</a:t>
            </a:r>
            <a:endParaRPr lang="zh-CN" altLang="en-US" sz="32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3200" b="1">
                <a:solidFill>
                  <a:srgbClr val="151B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用户级线程仅存在于用户级中，它的创建、撤消和切换都与内核无关。内核无法感知线程的存在。</a:t>
            </a:r>
          </a:p>
        </p:txBody>
      </p:sp>
      <p:sp>
        <p:nvSpPr>
          <p:cNvPr id="304133" name="Text Box 1029">
            <a:extLst>
              <a:ext uri="{FF2B5EF4-FFF2-40B4-BE49-F238E27FC236}">
                <a16:creationId xmlns:a16="http://schemas.microsoft.com/office/drawing/2014/main" id="{00841539-0490-9C46-A88F-94B51FE24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54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、线程的实现方式</a:t>
            </a:r>
          </a:p>
        </p:txBody>
      </p:sp>
      <p:sp>
        <p:nvSpPr>
          <p:cNvPr id="156677" name="Text Box 1031">
            <a:extLst>
              <a:ext uri="{FF2B5EF4-FFF2-40B4-BE49-F238E27FC236}">
                <a16:creationId xmlns:a16="http://schemas.microsoft.com/office/drawing/2014/main" id="{B238BE68-B259-F842-939D-1952E17BB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6678" name="灯片编号占位符 3">
            <a:extLst>
              <a:ext uri="{FF2B5EF4-FFF2-40B4-BE49-F238E27FC236}">
                <a16:creationId xmlns:a16="http://schemas.microsoft.com/office/drawing/2014/main" id="{D06717F9-1CC7-7940-B30B-4C7A16E26B24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64EE93-DA80-5C43-9293-E6BEDF160E82}" type="slidenum">
              <a:rPr lang="zh-CN" altLang="en-US" sz="1800"/>
              <a:pPr/>
              <a:t>12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8690946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 autoUpdateAnimBg="0"/>
      <p:bldP spid="30413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1031">
            <a:extLst>
              <a:ext uri="{FF2B5EF4-FFF2-40B4-BE49-F238E27FC236}">
                <a16:creationId xmlns:a16="http://schemas.microsoft.com/office/drawing/2014/main" id="{602D3C12-1B47-424C-BD9B-33DB4C38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Text Box 1028">
            <a:extLst>
              <a:ext uri="{FF2B5EF4-FFF2-40B4-BE49-F238E27FC236}">
                <a16:creationId xmlns:a16="http://schemas.microsoft.com/office/drawing/2014/main" id="{9DCA2D35-F289-1C4D-805B-BF0A9FD9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6575"/>
            <a:ext cx="8305800" cy="336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）组合方式</a:t>
            </a:r>
            <a:endParaRPr lang="en-US" altLang="zh-CN" sz="2800" b="1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>
                <a:solidFill>
                  <a:srgbClr val="151B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同时提供内核支持线程与用户级线程运行。在组合方式线程系统中，内核支持多个内核支持线程的建立、调度和管理，同时，也允许用户应用程序建立、调度和管理用户级线程。 </a:t>
            </a:r>
            <a:endParaRPr lang="en-US" altLang="zh-CN" sz="2800" b="1">
              <a:solidFill>
                <a:srgbClr val="151B1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>
                <a:solidFill>
                  <a:srgbClr val="151B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实现模型：</a:t>
            </a:r>
            <a:r>
              <a:rPr lang="zh-CN" altLang="en-US" sz="2800" b="1">
                <a:solidFill>
                  <a:srgbClr val="151B15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多对一、一对一、多对多</a:t>
            </a:r>
          </a:p>
          <a:p>
            <a:endParaRPr lang="zh-CN" altLang="en-US" sz="2800" b="1">
              <a:solidFill>
                <a:srgbClr val="151B15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4" descr="2-18">
            <a:extLst>
              <a:ext uri="{FF2B5EF4-FFF2-40B4-BE49-F238E27FC236}">
                <a16:creationId xmlns:a16="http://schemas.microsoft.com/office/drawing/2014/main" id="{3594CD13-6833-8342-9345-B0AFACBAC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3284539"/>
            <a:ext cx="8054975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32CDB44-5EC8-DD42-9960-C1FC052B6BE1}"/>
              </a:ext>
            </a:extLst>
          </p:cNvPr>
          <p:cNvSpPr txBox="1">
            <a:spLocks noChangeArrowheads="1"/>
          </p:cNvSpPr>
          <p:nvPr/>
        </p:nvSpPr>
        <p:spPr>
          <a:xfrm>
            <a:off x="5124451" y="6092825"/>
            <a:ext cx="4284663" cy="476250"/>
          </a:xfrm>
          <a:prstGeom prst="rect">
            <a:avLst/>
          </a:prstGeom>
        </p:spPr>
        <p:txBody>
          <a:bodyPr/>
          <a:lstStyle>
            <a:lvl1pPr marL="342900" indent="-3429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</a:pPr>
            <a:r>
              <a:rPr lang="en-US" altLang="zh-CN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多线程模型</a:t>
            </a:r>
          </a:p>
        </p:txBody>
      </p:sp>
    </p:spTree>
    <p:extLst>
      <p:ext uri="{BB962C8B-B14F-4D97-AF65-F5344CB8AC3E}">
        <p14:creationId xmlns:p14="http://schemas.microsoft.com/office/powerpoint/2010/main" val="17033402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>
            <a:extLst>
              <a:ext uri="{FF2B5EF4-FFF2-40B4-BE49-F238E27FC236}">
                <a16:creationId xmlns:a16="http://schemas.microsoft.com/office/drawing/2014/main" id="{B2E5FA68-3723-F440-8DEC-987792CB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4439"/>
            <a:ext cx="85344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58723" name="Rectangle 3">
            <a:extLst>
              <a:ext uri="{FF2B5EF4-FFF2-40B4-BE49-F238E27FC236}">
                <a16:creationId xmlns:a16="http://schemas.microsoft.com/office/drawing/2014/main" id="{3EE71BA7-8CB8-A144-A3FE-CEDF553D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641976"/>
            <a:ext cx="628015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用户级线程和内核级线程的系统实现</a:t>
            </a:r>
          </a:p>
        </p:txBody>
      </p:sp>
      <p:sp>
        <p:nvSpPr>
          <p:cNvPr id="360455" name="AutoShape 7">
            <a:extLst>
              <a:ext uri="{FF2B5EF4-FFF2-40B4-BE49-F238E27FC236}">
                <a16:creationId xmlns:a16="http://schemas.microsoft.com/office/drawing/2014/main" id="{F6D17B8A-3928-1B43-959E-46D80A586E78}"/>
              </a:ext>
            </a:extLst>
          </p:cNvPr>
          <p:cNvSpPr>
            <a:spLocks/>
          </p:cNvSpPr>
          <p:nvPr/>
        </p:nvSpPr>
        <p:spPr bwMode="auto">
          <a:xfrm>
            <a:off x="4876800" y="609600"/>
            <a:ext cx="3581400" cy="514350"/>
          </a:xfrm>
          <a:prstGeom prst="borderCallout2">
            <a:avLst>
              <a:gd name="adj1" fmla="val 22222"/>
              <a:gd name="adj2" fmla="val -2130"/>
              <a:gd name="adj3" fmla="val 22222"/>
              <a:gd name="adj4" fmla="val -13875"/>
              <a:gd name="adj5" fmla="val 207407"/>
              <a:gd name="adj6" fmla="val -26065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171D17"/>
            </a:outerShdw>
          </a:effec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数据库系统 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Infomix</a:t>
            </a:r>
          </a:p>
        </p:txBody>
      </p:sp>
      <p:sp>
        <p:nvSpPr>
          <p:cNvPr id="360457" name="AutoShape 9">
            <a:extLst>
              <a:ext uri="{FF2B5EF4-FFF2-40B4-BE49-F238E27FC236}">
                <a16:creationId xmlns:a16="http://schemas.microsoft.com/office/drawing/2014/main" id="{E2171B8F-E3FD-984D-8F4B-5264F06E7869}"/>
              </a:ext>
            </a:extLst>
          </p:cNvPr>
          <p:cNvSpPr>
            <a:spLocks/>
          </p:cNvSpPr>
          <p:nvPr/>
        </p:nvSpPr>
        <p:spPr bwMode="auto">
          <a:xfrm>
            <a:off x="3429000" y="4267200"/>
            <a:ext cx="2552700" cy="533400"/>
          </a:xfrm>
          <a:prstGeom prst="borderCallout2">
            <a:avLst>
              <a:gd name="adj1" fmla="val 21431"/>
              <a:gd name="adj2" fmla="val 102986"/>
              <a:gd name="adj3" fmla="val 21431"/>
              <a:gd name="adj4" fmla="val 102986"/>
              <a:gd name="adj5" fmla="val -200000"/>
              <a:gd name="adj6" fmla="val 102986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rgbClr val="171D17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MACH </a:t>
            </a:r>
            <a:r>
              <a:rPr lang="zh-CN" altLang="en-US">
                <a:solidFill>
                  <a:srgbClr val="FFFFFF"/>
                </a:solidFill>
              </a:rPr>
              <a:t>、</a:t>
            </a:r>
            <a:r>
              <a:rPr lang="en-US" altLang="zh-CN">
                <a:solidFill>
                  <a:srgbClr val="FFFFFF"/>
                </a:solidFill>
              </a:rPr>
              <a:t>OS/2</a:t>
            </a:r>
          </a:p>
        </p:txBody>
      </p:sp>
      <p:sp>
        <p:nvSpPr>
          <p:cNvPr id="360458" name="AutoShape 10">
            <a:extLst>
              <a:ext uri="{FF2B5EF4-FFF2-40B4-BE49-F238E27FC236}">
                <a16:creationId xmlns:a16="http://schemas.microsoft.com/office/drawing/2014/main" id="{E67B9489-C225-DE45-A7AF-9F08C837FB10}"/>
              </a:ext>
            </a:extLst>
          </p:cNvPr>
          <p:cNvSpPr>
            <a:spLocks/>
          </p:cNvSpPr>
          <p:nvPr/>
        </p:nvSpPr>
        <p:spPr bwMode="auto">
          <a:xfrm>
            <a:off x="8229600" y="4305300"/>
            <a:ext cx="1885950" cy="609600"/>
          </a:xfrm>
          <a:prstGeom prst="borderCallout3">
            <a:avLst>
              <a:gd name="adj1" fmla="val 18750"/>
              <a:gd name="adj2" fmla="val 104042"/>
              <a:gd name="adj3" fmla="val 18750"/>
              <a:gd name="adj4" fmla="val 105134"/>
              <a:gd name="adj5" fmla="val -42190"/>
              <a:gd name="adj6" fmla="val 105134"/>
              <a:gd name="adj7" fmla="val -103125"/>
              <a:gd name="adj8" fmla="val 35352"/>
            </a:avLst>
          </a:pr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71842" dir="2700000" algn="ctr" rotWithShape="0">
              <a:srgbClr val="171D17"/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>
                <a:solidFill>
                  <a:srgbClr val="FFFFFF"/>
                </a:solidFill>
              </a:rPr>
              <a:t>Solariis</a:t>
            </a:r>
          </a:p>
        </p:txBody>
      </p:sp>
      <p:sp>
        <p:nvSpPr>
          <p:cNvPr id="158727" name="Text Box 12">
            <a:extLst>
              <a:ext uri="{FF2B5EF4-FFF2-40B4-BE49-F238E27FC236}">
                <a16:creationId xmlns:a16="http://schemas.microsoft.com/office/drawing/2014/main" id="{21B92421-B37A-2F44-A83F-C17254E3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8728" name="灯片编号占位符 3">
            <a:extLst>
              <a:ext uri="{FF2B5EF4-FFF2-40B4-BE49-F238E27FC236}">
                <a16:creationId xmlns:a16="http://schemas.microsoft.com/office/drawing/2014/main" id="{6F2A38C5-794B-FA48-BAF7-3CC753724C56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8F58E0-D062-914A-BC9B-52CA69EB73AF}" type="slidenum">
              <a:rPr lang="zh-CN" altLang="en-US" sz="1800"/>
              <a:pPr/>
              <a:t>14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2774343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5" grpId="0" animBg="1" autoUpdateAnimBg="0"/>
      <p:bldP spid="360457" grpId="0" animBg="1" autoUpdateAnimBg="0"/>
      <p:bldP spid="3604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9" name="Rectangle 7">
            <a:extLst>
              <a:ext uri="{FF2B5EF4-FFF2-40B4-BE49-F238E27FC236}">
                <a16:creationId xmlns:a16="http://schemas.microsoft.com/office/drawing/2014/main" id="{84D89B46-7C78-E447-9F0F-B4A02BA77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1" y="1524000"/>
            <a:ext cx="2581275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内核支持线程</a:t>
            </a:r>
          </a:p>
        </p:txBody>
      </p:sp>
      <p:sp>
        <p:nvSpPr>
          <p:cNvPr id="305160" name="Rectangle 8">
            <a:extLst>
              <a:ext uri="{FF2B5EF4-FFF2-40B4-BE49-F238E27FC236}">
                <a16:creationId xmlns:a16="http://schemas.microsoft.com/office/drawing/2014/main" id="{A81CD5CD-DFD3-3545-AD21-1CC4B1B2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6858000" cy="31242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无须内核</a:t>
            </a:r>
            <a:r>
              <a:rPr lang="zh-CN" altLang="en-US" sz="28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与进程的调度和切换类似</a:t>
            </a:r>
          </a:p>
          <a:p>
            <a:pPr>
              <a:lnSpc>
                <a:spcPct val="115000"/>
              </a:lnSpc>
            </a:pPr>
            <a:endParaRPr lang="zh-CN" altLang="en-US" sz="2800" b="1">
              <a:solidFill>
                <a:srgbClr val="171D1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特别快</a:t>
            </a:r>
            <a:r>
              <a:rPr lang="zh-CN" altLang="en-US" sz="28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快于进程 、小于用户级</a:t>
            </a:r>
          </a:p>
          <a:p>
            <a:pPr>
              <a:lnSpc>
                <a:spcPct val="115000"/>
              </a:lnSpc>
            </a:pPr>
            <a:endParaRPr lang="zh-CN" altLang="en-US" sz="2800" b="1">
              <a:solidFill>
                <a:srgbClr val="171D1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整个进程等待</a:t>
            </a:r>
            <a:r>
              <a:rPr lang="zh-CN" altLang="en-US" sz="28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阻塞线程</a:t>
            </a:r>
          </a:p>
          <a:p>
            <a:pPr>
              <a:lnSpc>
                <a:spcPct val="115000"/>
              </a:lnSpc>
            </a:pPr>
            <a:endParaRPr lang="zh-CN" altLang="en-US" sz="2800" b="1">
              <a:solidFill>
                <a:srgbClr val="171D1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调度以进程为单位</a:t>
            </a:r>
            <a:r>
              <a:rPr lang="zh-CN" altLang="en-US" sz="28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调度以线程为单位</a:t>
            </a:r>
          </a:p>
        </p:txBody>
      </p:sp>
      <p:sp>
        <p:nvSpPr>
          <p:cNvPr id="305161" name="Rectangle 9">
            <a:extLst>
              <a:ext uri="{FF2B5EF4-FFF2-40B4-BE49-F238E27FC236}">
                <a16:creationId xmlns:a16="http://schemas.microsoft.com/office/drawing/2014/main" id="{BEFFB597-1821-4E4B-8A71-4CDF7B5E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1524000"/>
            <a:ext cx="2359025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用户级线程</a:t>
            </a:r>
          </a:p>
        </p:txBody>
      </p:sp>
      <p:sp>
        <p:nvSpPr>
          <p:cNvPr id="305162" name="Rectangle 10">
            <a:extLst>
              <a:ext uri="{FF2B5EF4-FFF2-40B4-BE49-F238E27FC236}">
                <a16:creationId xmlns:a16="http://schemas.microsoft.com/office/drawing/2014/main" id="{36BA5F2C-DD41-8A41-AAFB-837C6BD9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514600"/>
            <a:ext cx="1676400" cy="3276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线程调度</a:t>
            </a:r>
          </a:p>
          <a:p>
            <a:endParaRPr lang="zh-CN" altLang="en-US" sz="3200" b="1">
              <a:solidFill>
                <a:srgbClr val="CC3399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切换速度</a:t>
            </a:r>
          </a:p>
          <a:p>
            <a:endParaRPr lang="zh-CN" altLang="en-US" sz="3200" b="1">
              <a:solidFill>
                <a:srgbClr val="CC3399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系统调用</a:t>
            </a:r>
          </a:p>
          <a:p>
            <a:endParaRPr lang="zh-CN" altLang="en-US" sz="3200" b="1">
              <a:solidFill>
                <a:srgbClr val="CC3399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>
                <a:solidFill>
                  <a:srgbClr val="CC3399"/>
                </a:solidFill>
                <a:latin typeface="楷体_GB2312" pitchFamily="49" charset="-122"/>
                <a:ea typeface="楷体_GB2312" pitchFamily="49" charset="-122"/>
              </a:rPr>
              <a:t>执行时间</a:t>
            </a:r>
          </a:p>
        </p:txBody>
      </p:sp>
      <p:sp>
        <p:nvSpPr>
          <p:cNvPr id="159750" name="Line 11">
            <a:extLst>
              <a:ext uri="{FF2B5EF4-FFF2-40B4-BE49-F238E27FC236}">
                <a16:creationId xmlns:a16="http://schemas.microsoft.com/office/drawing/2014/main" id="{F34751E9-931C-D448-910A-0850ACC56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124200"/>
            <a:ext cx="8305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Text Box 14">
            <a:extLst>
              <a:ext uri="{FF2B5EF4-FFF2-40B4-BE49-F238E27FC236}">
                <a16:creationId xmlns:a16="http://schemas.microsoft.com/office/drawing/2014/main" id="{27EC0636-A4EB-EF4D-9FD9-C88A91D14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39764"/>
            <a:ext cx="8153400" cy="579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、比较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AC2C0263-9F80-5F4F-909A-255FA05FF4F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286000"/>
            <a:ext cx="8305800" cy="3810000"/>
            <a:chOff x="336" y="1440"/>
            <a:chExt cx="5232" cy="2400"/>
          </a:xfrm>
        </p:grpSpPr>
        <p:sp>
          <p:nvSpPr>
            <p:cNvPr id="159755" name="Line 12">
              <a:extLst>
                <a:ext uri="{FF2B5EF4-FFF2-40B4-BE49-F238E27FC236}">
                  <a16:creationId xmlns:a16="http://schemas.microsoft.com/office/drawing/2014/main" id="{082518B9-F516-6347-A833-60AE48472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4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6" name="Line 13">
              <a:extLst>
                <a:ext uri="{FF2B5EF4-FFF2-40B4-BE49-F238E27FC236}">
                  <a16:creationId xmlns:a16="http://schemas.microsoft.com/office/drawing/2014/main" id="{E881C9EA-98C6-6745-B3FD-83E740839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2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7" name="Line 15">
              <a:extLst>
                <a:ext uri="{FF2B5EF4-FFF2-40B4-BE49-F238E27FC236}">
                  <a16:creationId xmlns:a16="http://schemas.microsoft.com/office/drawing/2014/main" id="{66663731-2CDA-694C-B72A-24F53E7BC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06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8" name="Line 16">
              <a:extLst>
                <a:ext uri="{FF2B5EF4-FFF2-40B4-BE49-F238E27FC236}">
                  <a16:creationId xmlns:a16="http://schemas.microsoft.com/office/drawing/2014/main" id="{ECAA7E26-94BD-8041-A81F-E5D738A7F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4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9" name="Line 17">
              <a:extLst>
                <a:ext uri="{FF2B5EF4-FFF2-40B4-BE49-F238E27FC236}">
                  <a16:creationId xmlns:a16="http://schemas.microsoft.com/office/drawing/2014/main" id="{EAE30C88-9526-A544-BCC9-E33A395FE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84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0" name="Line 18">
              <a:extLst>
                <a:ext uri="{FF2B5EF4-FFF2-40B4-BE49-F238E27FC236}">
                  <a16:creationId xmlns:a16="http://schemas.microsoft.com/office/drawing/2014/main" id="{61F955FC-42BE-6442-AE09-B10C19543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40"/>
              <a:ext cx="0" cy="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9761" name="Line 19">
              <a:extLst>
                <a:ext uri="{FF2B5EF4-FFF2-40B4-BE49-F238E27FC236}">
                  <a16:creationId xmlns:a16="http://schemas.microsoft.com/office/drawing/2014/main" id="{83BFBE8D-E5B3-E048-AEB4-893EE09D6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440"/>
              <a:ext cx="0" cy="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59753" name="Text Box 22">
            <a:extLst>
              <a:ext uri="{FF2B5EF4-FFF2-40B4-BE49-F238E27FC236}">
                <a16:creationId xmlns:a16="http://schemas.microsoft.com/office/drawing/2014/main" id="{55BC745C-788C-8645-9B7D-DF3DACB39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9754" name="灯片编号占位符 3">
            <a:extLst>
              <a:ext uri="{FF2B5EF4-FFF2-40B4-BE49-F238E27FC236}">
                <a16:creationId xmlns:a16="http://schemas.microsoft.com/office/drawing/2014/main" id="{C4C8447C-43C3-5D4E-A3E2-173D067F7D10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8EDB7F-5CF0-6D4D-AB08-41CBE6963B6E}" type="slidenum">
              <a:rPr lang="zh-CN" altLang="en-US" sz="1800"/>
              <a:pPr/>
              <a:t>15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527276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305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305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05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9" grpId="0" animBg="1" autoUpdateAnimBg="0"/>
      <p:bldP spid="305160" grpId="0" build="p" autoUpdateAnimBg="0"/>
      <p:bldP spid="305161" grpId="0" animBg="1" autoUpdateAnimBg="0"/>
      <p:bldP spid="30516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>
            <a:extLst>
              <a:ext uri="{FF2B5EF4-FFF2-40B4-BE49-F238E27FC236}">
                <a16:creationId xmlns:a16="http://schemas.microsoft.com/office/drawing/2014/main" id="{01F96D9E-E1A3-6A41-AFAC-D200AF1E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幼圆" pitchFamily="49" charset="-122"/>
              </a:rPr>
              <a:t>本章结束了，你应该能够：</a:t>
            </a:r>
          </a:p>
        </p:txBody>
      </p:sp>
      <p:sp>
        <p:nvSpPr>
          <p:cNvPr id="307203" name="Text Box 3">
            <a:extLst>
              <a:ext uri="{FF2B5EF4-FFF2-40B4-BE49-F238E27FC236}">
                <a16:creationId xmlns:a16="http://schemas.microsoft.com/office/drawing/2014/main" id="{FFA0E1AA-5A51-F548-8296-83EF7A23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20714"/>
            <a:ext cx="8153400" cy="5927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理解</a:t>
            </a:r>
            <a:r>
              <a:rPr lang="zh-CN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ts val="3500"/>
              </a:lnSpc>
              <a:buClr>
                <a:srgbClr val="FF00FF"/>
              </a:buClr>
              <a:buFont typeface="Wingdings" pitchFamily="2" charset="2"/>
              <a:buChar char="Ø"/>
            </a:pP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程序的顺序执行</a:t>
            </a:r>
            <a:r>
              <a:rPr lang="zh-CN" altLang="en-US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并发执行</a:t>
            </a:r>
            <a:r>
              <a:rPr lang="zh-CN" altLang="en-US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及特征。</a:t>
            </a:r>
            <a:endParaRPr lang="en-US" altLang="zh-CN" b="1" dirty="0">
              <a:solidFill>
                <a:srgbClr val="171D1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ts val="3500"/>
              </a:lnSpc>
              <a:buClr>
                <a:srgbClr val="FF00FF"/>
              </a:buClr>
              <a:buFont typeface="Wingdings" pitchFamily="2" charset="2"/>
              <a:buChar char="Ø"/>
            </a:pP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进程；进程控制块；进程实体；原语；原子操作；进程状态及转换</a:t>
            </a:r>
            <a:r>
              <a:rPr lang="zh-CN" altLang="en-US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，以及转换的典型原因。</a:t>
            </a:r>
            <a:endParaRPr lang="en-US" altLang="zh-CN" b="1" dirty="0">
              <a:solidFill>
                <a:srgbClr val="171D1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ts val="3500"/>
              </a:lnSpc>
              <a:buClr>
                <a:srgbClr val="FF00FF"/>
              </a:buClr>
              <a:buFont typeface="Wingdings" pitchFamily="2" charset="2"/>
              <a:buChar char="Ø"/>
            </a:pP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进程同步；临界资源；临界区；同步机制的准则；信号量机制；整形信号量；记录型信号量；</a:t>
            </a:r>
            <a:r>
              <a:rPr lang="en-US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信号量；经典进程同步问题；进程通信。</a:t>
            </a:r>
            <a:endParaRPr lang="en-US" altLang="zh-CN" b="1" dirty="0">
              <a:solidFill>
                <a:srgbClr val="171D1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ts val="3500"/>
              </a:lnSpc>
              <a:buClr>
                <a:srgbClr val="FF00FF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线程及线程与进程的区别。</a:t>
            </a:r>
            <a:endParaRPr lang="zh-CN" altLang="zh-CN" b="1" dirty="0">
              <a:solidFill>
                <a:srgbClr val="171D17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zh-CN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进程的基本概念；</a:t>
            </a:r>
            <a:r>
              <a:rPr lang="en-US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PCB</a:t>
            </a:r>
            <a:r>
              <a:rPr lang="zh-CN" altLang="en-US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的作用；</a:t>
            </a: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进程状态及转换；临界资源；临界区</a:t>
            </a:r>
            <a:r>
              <a:rPr lang="zh-CN" altLang="en-US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信号量机制</a:t>
            </a:r>
            <a:r>
              <a:rPr lang="zh-CN" altLang="en-US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及其实现进程同步的基本方法</a:t>
            </a: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ts val="35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应用：</a:t>
            </a:r>
            <a:r>
              <a:rPr lang="zh-CN" altLang="zh-CN" b="1" dirty="0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应用信号量机制解决进程同步问题。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0772" name="灯片编号占位符 3">
            <a:extLst>
              <a:ext uri="{FF2B5EF4-FFF2-40B4-BE49-F238E27FC236}">
                <a16:creationId xmlns:a16="http://schemas.microsoft.com/office/drawing/2014/main" id="{2D2C4283-0DDE-C643-A879-C097060A38F5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913B91-3D93-7D49-A4B9-36D4C41437EE}" type="slidenum">
              <a:rPr lang="zh-CN" altLang="en-US" sz="1800"/>
              <a:pPr/>
              <a:t>16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850378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>
            <a:extLst>
              <a:ext uri="{FF2B5EF4-FFF2-40B4-BE49-F238E27FC236}">
                <a16:creationId xmlns:a16="http://schemas.microsoft.com/office/drawing/2014/main" id="{9C1E1645-8C7A-5D4B-93E7-A31A30F3E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-100013"/>
            <a:ext cx="5191125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40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sz="4000" b="1">
              <a:solidFill>
                <a:srgbClr val="FF0000"/>
              </a:solidFill>
            </a:endParaRPr>
          </a:p>
        </p:txBody>
      </p:sp>
      <p:sp>
        <p:nvSpPr>
          <p:cNvPr id="300035" name="Text Box 3">
            <a:extLst>
              <a:ext uri="{FF2B5EF4-FFF2-40B4-BE49-F238E27FC236}">
                <a16:creationId xmlns:a16="http://schemas.microsoft.com/office/drawing/2014/main" id="{182F6E8F-0BB1-8D46-867B-3B2DE265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096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一、线程的引入</a:t>
            </a:r>
            <a:endParaRPr lang="zh-CN" altLang="en-US" sz="36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0041" name="Text Box 9">
            <a:extLst>
              <a:ext uri="{FF2B5EF4-FFF2-40B4-BE49-F238E27FC236}">
                <a16:creationId xmlns:a16="http://schemas.microsoft.com/office/drawing/2014/main" id="{9E4B43E5-273E-0747-9EE3-3FB7CFC7F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85875"/>
            <a:ext cx="8229600" cy="54180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引入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原因</a:t>
            </a: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进程是一个资源拥有者，在进程进程的创建、撤消和切换中，系统必须为之付出较大的时空开销，限制了进程并发程度的进一步提高。</a:t>
            </a:r>
          </a:p>
          <a:p>
            <a:pPr>
              <a:lnSpc>
                <a:spcPct val="130000"/>
              </a:lnSpc>
            </a:pPr>
            <a:r>
              <a:rPr lang="en-US" altLang="zh-CN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引入线程的目的</a:t>
            </a:r>
          </a:p>
          <a:p>
            <a:pPr>
              <a:lnSpc>
                <a:spcPct val="130000"/>
              </a:lnSpc>
            </a:pPr>
            <a:r>
              <a:rPr lang="zh-CN" altLang="en-US" sz="32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       为了减少进程并发执行时所付出的时空开销，使</a:t>
            </a:r>
            <a:r>
              <a:rPr lang="en-US" altLang="zh-CN" sz="32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0S</a:t>
            </a:r>
            <a:r>
              <a:rPr lang="zh-CN" altLang="en-US" sz="3200" b="1">
                <a:solidFill>
                  <a:srgbClr val="171D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具有更好的并发性。</a:t>
            </a:r>
          </a:p>
        </p:txBody>
      </p:sp>
      <p:sp>
        <p:nvSpPr>
          <p:cNvPr id="146437" name="灯片编号占位符 3">
            <a:extLst>
              <a:ext uri="{FF2B5EF4-FFF2-40B4-BE49-F238E27FC236}">
                <a16:creationId xmlns:a16="http://schemas.microsoft.com/office/drawing/2014/main" id="{19B48F1C-40D6-B148-B8A9-F302BE764949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18A627-ADA2-DB47-8007-03DEEF1FB5D8}" type="slidenum">
              <a:rPr lang="zh-CN" altLang="en-US" sz="1800"/>
              <a:pPr/>
              <a:t>2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5163119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0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00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0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00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utoUpdateAnimBg="0"/>
      <p:bldP spid="30004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4B182B29-C788-A44E-85D6-57EA892D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2786063"/>
            <a:ext cx="82788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．线程的组成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Monotype Sorts" pitchFamily="2" charset="2"/>
              <a:buNone/>
            </a:pP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每个线程有一个</a:t>
            </a:r>
            <a:r>
              <a:rPr lang="en-US" altLang="zh-CN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thread</a:t>
            </a: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结构，即线程控制块，用于保存自己私有的信息，主要由以下</a:t>
            </a:r>
            <a:r>
              <a:rPr lang="en-US" altLang="zh-CN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个基本部分组成：</a:t>
            </a:r>
          </a:p>
        </p:txBody>
      </p:sp>
      <p:sp>
        <p:nvSpPr>
          <p:cNvPr id="355334" name="Text Box 6">
            <a:extLst>
              <a:ext uri="{FF2B5EF4-FFF2-40B4-BE49-F238E27FC236}">
                <a16:creationId xmlns:a16="http://schemas.microsoft.com/office/drawing/2014/main" id="{98289699-57CC-8842-9111-C959F3E5E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817563"/>
            <a:ext cx="85344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、什么是线程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3200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0" lang="zh-CN" altLang="en-US" sz="3200" b="1">
                <a:solidFill>
                  <a:srgbClr val="171D17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是进程中实施调度和分派的基本单位</a:t>
            </a:r>
          </a:p>
        </p:txBody>
      </p:sp>
      <p:sp>
        <p:nvSpPr>
          <p:cNvPr id="147460" name="Text Box 8">
            <a:extLst>
              <a:ext uri="{FF2B5EF4-FFF2-40B4-BE49-F238E27FC236}">
                <a16:creationId xmlns:a16="http://schemas.microsoft.com/office/drawing/2014/main" id="{71E1C2B3-8AE9-D34F-87BA-CA9A969A7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7461" name="灯片编号占位符 3">
            <a:extLst>
              <a:ext uri="{FF2B5EF4-FFF2-40B4-BE49-F238E27FC236}">
                <a16:creationId xmlns:a16="http://schemas.microsoft.com/office/drawing/2014/main" id="{2BA8E66B-52A6-5E47-9BF1-BC349B9C58B5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B54B49-3791-384D-BF5E-434FE5C1080B}" type="slidenum">
              <a:rPr lang="zh-CN" altLang="en-US" sz="1800"/>
              <a:pPr/>
              <a:t>3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762548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build="p" autoUpdateAnimBg="0"/>
      <p:bldP spid="35533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>
            <a:extLst>
              <a:ext uri="{FF2B5EF4-FFF2-40B4-BE49-F238E27FC236}">
                <a16:creationId xmlns:a16="http://schemas.microsoft.com/office/drawing/2014/main" id="{8C119A4B-CBDE-FF43-9B68-2BC61349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9600"/>
            <a:ext cx="8229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）一个唯一的标识符，称为客户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ID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）一组处理器状态寄存器；</a:t>
            </a:r>
          </a:p>
          <a:p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）分别在用户态和核心态下使用的两个栈；</a:t>
            </a:r>
          </a:p>
          <a:p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）一个私用存储器；</a:t>
            </a:r>
          </a:p>
        </p:txBody>
      </p:sp>
      <p:pic>
        <p:nvPicPr>
          <p:cNvPr id="357380" name="Picture 4" descr="T28">
            <a:extLst>
              <a:ext uri="{FF2B5EF4-FFF2-40B4-BE49-F238E27FC236}">
                <a16:creationId xmlns:a16="http://schemas.microsoft.com/office/drawing/2014/main" id="{A633411E-E7C7-564A-B57C-3E75C61A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664" y="3427414"/>
            <a:ext cx="554513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7381" name="Text Box 5">
            <a:extLst>
              <a:ext uri="{FF2B5EF4-FFF2-40B4-BE49-F238E27FC236}">
                <a16:creationId xmlns:a16="http://schemas.microsoft.com/office/drawing/2014/main" id="{D3C5BA57-B255-3D4C-ABC6-14D170500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607853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thread</a:t>
            </a:r>
            <a:r>
              <a:rPr kumimoji="0"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结构示意图</a:t>
            </a:r>
          </a:p>
        </p:txBody>
      </p:sp>
      <p:sp>
        <p:nvSpPr>
          <p:cNvPr id="148485" name="Text Box 7">
            <a:extLst>
              <a:ext uri="{FF2B5EF4-FFF2-40B4-BE49-F238E27FC236}">
                <a16:creationId xmlns:a16="http://schemas.microsoft.com/office/drawing/2014/main" id="{48D67F02-ABA3-D547-B5BB-8EFBF6A3C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373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71D1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71D1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71D1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71D1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  <p:bldP spid="35738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>
            <a:extLst>
              <a:ext uri="{FF2B5EF4-FFF2-40B4-BE49-F238E27FC236}">
                <a16:creationId xmlns:a16="http://schemas.microsoft.com/office/drawing/2014/main" id="{98F5222E-3A29-BB46-A3F6-0D2F0F65E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1"/>
            <a:ext cx="85344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9507" name="Text Box 3">
            <a:extLst>
              <a:ext uri="{FF2B5EF4-FFF2-40B4-BE49-F238E27FC236}">
                <a16:creationId xmlns:a16="http://schemas.microsoft.com/office/drawing/2014/main" id="{01083C47-EFC3-2047-9A00-7DF3B14F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4" y="5876926"/>
            <a:ext cx="6148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进程和线程的对应关系</a:t>
            </a:r>
          </a:p>
        </p:txBody>
      </p:sp>
      <p:sp>
        <p:nvSpPr>
          <p:cNvPr id="149508" name="Text Box 5">
            <a:extLst>
              <a:ext uri="{FF2B5EF4-FFF2-40B4-BE49-F238E27FC236}">
                <a16:creationId xmlns:a16="http://schemas.microsoft.com/office/drawing/2014/main" id="{9C2A7C49-096C-6A4D-87ED-E886DC8B4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9509" name="灯片编号占位符 3">
            <a:extLst>
              <a:ext uri="{FF2B5EF4-FFF2-40B4-BE49-F238E27FC236}">
                <a16:creationId xmlns:a16="http://schemas.microsoft.com/office/drawing/2014/main" id="{932A6BE3-5992-3041-BBD4-9C84DCD7385C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B4B0E3-208D-A648-9D4C-EDB9EA943B87}" type="slidenum">
              <a:rPr lang="zh-CN" altLang="en-US" sz="1800"/>
              <a:pPr/>
              <a:t>5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85980665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5">
            <a:extLst>
              <a:ext uri="{FF2B5EF4-FFF2-40B4-BE49-F238E27FC236}">
                <a16:creationId xmlns:a16="http://schemas.microsoft.com/office/drawing/2014/main" id="{40E5FF83-561E-4549-A3EA-426833388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5653088"/>
            <a:ext cx="5942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单线程与多线程的进程模型</a:t>
            </a:r>
          </a:p>
        </p:txBody>
      </p:sp>
      <p:grpSp>
        <p:nvGrpSpPr>
          <p:cNvPr id="150531" name="Group 32">
            <a:extLst>
              <a:ext uri="{FF2B5EF4-FFF2-40B4-BE49-F238E27FC236}">
                <a16:creationId xmlns:a16="http://schemas.microsoft.com/office/drawing/2014/main" id="{A1BE5DF4-F34C-A548-BE05-3E551EC72D0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8229600" cy="3817938"/>
            <a:chOff x="384" y="528"/>
            <a:chExt cx="5184" cy="2405"/>
          </a:xfrm>
        </p:grpSpPr>
        <p:sp>
          <p:nvSpPr>
            <p:cNvPr id="150534" name="Text Box 8">
              <a:extLst>
                <a:ext uri="{FF2B5EF4-FFF2-40B4-BE49-F238E27FC236}">
                  <a16:creationId xmlns:a16="http://schemas.microsoft.com/office/drawing/2014/main" id="{D4864F41-1703-194E-8B44-B15DFAA0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28"/>
              <a:ext cx="1536" cy="2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zh-CN"/>
            </a:p>
            <a:p>
              <a:pPr>
                <a:spcBef>
                  <a:spcPct val="50000"/>
                </a:spcBef>
              </a:pPr>
              <a:endParaRPr lang="en-US" altLang="zh-CN"/>
            </a:p>
            <a:p>
              <a:pPr>
                <a:spcBef>
                  <a:spcPct val="50000"/>
                </a:spcBef>
              </a:pPr>
              <a:endParaRPr lang="en-US" altLang="zh-CN"/>
            </a:p>
            <a:p>
              <a:pPr>
                <a:spcBef>
                  <a:spcPct val="50000"/>
                </a:spcBef>
              </a:pPr>
              <a:endParaRPr lang="en-US" altLang="zh-CN"/>
            </a:p>
            <a:p>
              <a:pPr>
                <a:spcBef>
                  <a:spcPct val="50000"/>
                </a:spcBef>
              </a:pPr>
              <a:endParaRPr lang="en-US" altLang="zh-CN"/>
            </a:p>
            <a:p>
              <a:pPr>
                <a:spcBef>
                  <a:spcPct val="50000"/>
                </a:spcBef>
              </a:pPr>
              <a:endParaRPr lang="en-US" altLang="zh-CN"/>
            </a:p>
          </p:txBody>
        </p:sp>
        <p:sp>
          <p:nvSpPr>
            <p:cNvPr id="150535" name="Rectangle 9">
              <a:extLst>
                <a:ext uri="{FF2B5EF4-FFF2-40B4-BE49-F238E27FC236}">
                  <a16:creationId xmlns:a16="http://schemas.microsoft.com/office/drawing/2014/main" id="{945A65A8-1881-434A-B56D-CD2D0C3E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27"/>
              <a:ext cx="116" cy="29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536" name="Rectangle 10">
              <a:extLst>
                <a:ext uri="{FF2B5EF4-FFF2-40B4-BE49-F238E27FC236}">
                  <a16:creationId xmlns:a16="http://schemas.microsoft.com/office/drawing/2014/main" id="{EC395442-630C-E94C-B75B-BD81ADA60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727"/>
              <a:ext cx="3264" cy="291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537" name="Text Box 11">
              <a:extLst>
                <a:ext uri="{FF2B5EF4-FFF2-40B4-BE49-F238E27FC236}">
                  <a16:creationId xmlns:a16="http://schemas.microsoft.com/office/drawing/2014/main" id="{3AE6F944-F527-894E-BAE3-DC6EE28DE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768" cy="49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进程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控制块</a:t>
              </a:r>
            </a:p>
          </p:txBody>
        </p:sp>
        <p:sp>
          <p:nvSpPr>
            <p:cNvPr id="150538" name="Text Box 12">
              <a:extLst>
                <a:ext uri="{FF2B5EF4-FFF2-40B4-BE49-F238E27FC236}">
                  <a16:creationId xmlns:a16="http://schemas.microsoft.com/office/drawing/2014/main" id="{E6B00FD9-1DA0-D646-AB1D-F54A56D12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768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用户地址空间</a:t>
              </a:r>
            </a:p>
          </p:txBody>
        </p:sp>
        <p:sp>
          <p:nvSpPr>
            <p:cNvPr id="150539" name="Text Box 13">
              <a:extLst>
                <a:ext uri="{FF2B5EF4-FFF2-40B4-BE49-F238E27FC236}">
                  <a16:creationId xmlns:a16="http://schemas.microsoft.com/office/drawing/2014/main" id="{0417FA55-C5C3-2741-96D0-9DB94AFA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912"/>
              <a:ext cx="720" cy="20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en-US" altLang="zh-CN" b="1">
                <a:solidFill>
                  <a:srgbClr val="171D17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171D17"/>
                  </a:solidFill>
                </a:rPr>
                <a:t>用户栈</a:t>
              </a:r>
            </a:p>
            <a:p>
              <a:pPr>
                <a:spcBef>
                  <a:spcPct val="50000"/>
                </a:spcBef>
              </a:pPr>
              <a:endParaRPr lang="zh-CN" altLang="en-US" b="1">
                <a:solidFill>
                  <a:srgbClr val="171D17"/>
                </a:solidFill>
              </a:endParaRPr>
            </a:p>
            <a:p>
              <a:pPr>
                <a:spcBef>
                  <a:spcPct val="50000"/>
                </a:spcBef>
              </a:pPr>
              <a:endParaRPr lang="zh-CN" altLang="en-US" b="1">
                <a:solidFill>
                  <a:srgbClr val="171D17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171D17"/>
                  </a:solidFill>
                </a:rPr>
                <a:t>内核栈</a:t>
              </a:r>
            </a:p>
            <a:p>
              <a:pPr>
                <a:spcBef>
                  <a:spcPct val="50000"/>
                </a:spcBef>
              </a:pPr>
              <a:endParaRPr lang="en-US" altLang="zh-CN" b="1">
                <a:solidFill>
                  <a:srgbClr val="171D17"/>
                </a:solidFill>
              </a:endParaRPr>
            </a:p>
          </p:txBody>
        </p:sp>
        <p:sp>
          <p:nvSpPr>
            <p:cNvPr id="150540" name="Line 14">
              <a:extLst>
                <a:ext uri="{FF2B5EF4-FFF2-40B4-BE49-F238E27FC236}">
                  <a16:creationId xmlns:a16="http://schemas.microsoft.com/office/drawing/2014/main" id="{F3F0C18F-6E87-2B46-988E-7A2241569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92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0541" name="Rectangle 15">
              <a:extLst>
                <a:ext uri="{FF2B5EF4-FFF2-40B4-BE49-F238E27FC236}">
                  <a16:creationId xmlns:a16="http://schemas.microsoft.com/office/drawing/2014/main" id="{304D1EC2-76F7-0047-86F5-0D000277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619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71D17"/>
                  </a:solidFill>
                </a:rPr>
                <a:t>单线程进程模式</a:t>
              </a:r>
            </a:p>
          </p:txBody>
        </p:sp>
        <p:sp>
          <p:nvSpPr>
            <p:cNvPr id="150542" name="Text Box 16">
              <a:extLst>
                <a:ext uri="{FF2B5EF4-FFF2-40B4-BE49-F238E27FC236}">
                  <a16:creationId xmlns:a16="http://schemas.microsoft.com/office/drawing/2014/main" id="{5952F695-A3F4-4541-ABC5-00776C20D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61"/>
              <a:ext cx="624" cy="49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进程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控制块</a:t>
              </a:r>
            </a:p>
          </p:txBody>
        </p:sp>
        <p:sp>
          <p:nvSpPr>
            <p:cNvPr id="150543" name="Text Box 17">
              <a:extLst>
                <a:ext uri="{FF2B5EF4-FFF2-40B4-BE49-F238E27FC236}">
                  <a16:creationId xmlns:a16="http://schemas.microsoft.com/office/drawing/2014/main" id="{9FECFFCA-AA98-8C41-A55F-B86DA79C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04"/>
              <a:ext cx="672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用户地址空间</a:t>
              </a:r>
            </a:p>
          </p:txBody>
        </p:sp>
        <p:sp>
          <p:nvSpPr>
            <p:cNvPr id="150544" name="Text Box 18">
              <a:extLst>
                <a:ext uri="{FF2B5EF4-FFF2-40B4-BE49-F238E27FC236}">
                  <a16:creationId xmlns:a16="http://schemas.microsoft.com/office/drawing/2014/main" id="{EC14D0AE-BF15-2F4D-A5D9-63452FFB5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909"/>
              <a:ext cx="624" cy="10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用户栈</a:t>
              </a:r>
            </a:p>
            <a:p>
              <a:pPr algn="ctr">
                <a:spcBef>
                  <a:spcPct val="50000"/>
                </a:spcBef>
              </a:pPr>
              <a:endParaRPr lang="zh-CN" altLang="en-US" sz="1800" b="1">
                <a:solidFill>
                  <a:srgbClr val="171D17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zh-CN" altLang="en-US" sz="1800" b="1">
                <a:solidFill>
                  <a:srgbClr val="171D17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内核栈</a:t>
              </a:r>
            </a:p>
          </p:txBody>
        </p:sp>
        <p:sp>
          <p:nvSpPr>
            <p:cNvPr id="150545" name="Text Box 19">
              <a:extLst>
                <a:ext uri="{FF2B5EF4-FFF2-40B4-BE49-F238E27FC236}">
                  <a16:creationId xmlns:a16="http://schemas.microsoft.com/office/drawing/2014/main" id="{A6D3D5F7-7623-4E4B-ADC0-D11B1206E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896"/>
              <a:ext cx="624" cy="10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用户栈</a:t>
              </a:r>
            </a:p>
            <a:p>
              <a:pPr algn="ctr">
                <a:spcBef>
                  <a:spcPct val="50000"/>
                </a:spcBef>
              </a:pPr>
              <a:endParaRPr lang="zh-CN" altLang="en-US" sz="1800" b="1">
                <a:solidFill>
                  <a:srgbClr val="171D17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zh-CN" altLang="en-US" sz="1800" b="1">
                <a:solidFill>
                  <a:srgbClr val="171D17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内核栈</a:t>
              </a:r>
            </a:p>
          </p:txBody>
        </p:sp>
        <p:sp>
          <p:nvSpPr>
            <p:cNvPr id="150546" name="Text Box 20">
              <a:extLst>
                <a:ext uri="{FF2B5EF4-FFF2-40B4-BE49-F238E27FC236}">
                  <a16:creationId xmlns:a16="http://schemas.microsoft.com/office/drawing/2014/main" id="{EBDA6409-EBA0-0949-9AAE-B40A75DBA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896"/>
              <a:ext cx="624" cy="10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用户栈</a:t>
              </a:r>
            </a:p>
            <a:p>
              <a:pPr algn="ctr">
                <a:spcBef>
                  <a:spcPct val="50000"/>
                </a:spcBef>
              </a:pPr>
              <a:endParaRPr lang="zh-CN" altLang="en-US" sz="1800" b="1">
                <a:solidFill>
                  <a:srgbClr val="171D17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zh-CN" altLang="en-US" sz="1800" b="1">
                <a:solidFill>
                  <a:srgbClr val="171D17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内核栈</a:t>
              </a:r>
            </a:p>
          </p:txBody>
        </p:sp>
        <p:sp>
          <p:nvSpPr>
            <p:cNvPr id="150547" name="Line 21">
              <a:extLst>
                <a:ext uri="{FF2B5EF4-FFF2-40B4-BE49-F238E27FC236}">
                  <a16:creationId xmlns:a16="http://schemas.microsoft.com/office/drawing/2014/main" id="{402D3535-0FC4-9941-85FF-DB44C2F05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42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0548" name="Line 22">
              <a:extLst>
                <a:ext uri="{FF2B5EF4-FFF2-40B4-BE49-F238E27FC236}">
                  <a16:creationId xmlns:a16="http://schemas.microsoft.com/office/drawing/2014/main" id="{8B536D20-2321-D643-9528-DF22AB1E7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42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0549" name="Line 23">
              <a:extLst>
                <a:ext uri="{FF2B5EF4-FFF2-40B4-BE49-F238E27FC236}">
                  <a16:creationId xmlns:a16="http://schemas.microsoft.com/office/drawing/2014/main" id="{FD7276A2-FFFC-3145-A2B3-0ECF79FD1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42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0550" name="Text Box 24">
              <a:extLst>
                <a:ext uri="{FF2B5EF4-FFF2-40B4-BE49-F238E27FC236}">
                  <a16:creationId xmlns:a16="http://schemas.microsoft.com/office/drawing/2014/main" id="{83DFFBA1-877E-3243-AC51-72165AECD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224"/>
              <a:ext cx="624" cy="49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线程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控制块</a:t>
              </a:r>
            </a:p>
          </p:txBody>
        </p:sp>
        <p:sp>
          <p:nvSpPr>
            <p:cNvPr id="150551" name="Text Box 25">
              <a:extLst>
                <a:ext uri="{FF2B5EF4-FFF2-40B4-BE49-F238E27FC236}">
                  <a16:creationId xmlns:a16="http://schemas.microsoft.com/office/drawing/2014/main" id="{C608C72E-BCB8-CB47-97E8-24EA8D979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24"/>
              <a:ext cx="624" cy="49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线程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控制块</a:t>
              </a:r>
            </a:p>
          </p:txBody>
        </p:sp>
        <p:sp>
          <p:nvSpPr>
            <p:cNvPr id="150552" name="Text Box 26">
              <a:extLst>
                <a:ext uri="{FF2B5EF4-FFF2-40B4-BE49-F238E27FC236}">
                  <a16:creationId xmlns:a16="http://schemas.microsoft.com/office/drawing/2014/main" id="{AF79D1EA-838E-C845-8B41-FAFF256AB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224"/>
              <a:ext cx="624" cy="49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71D17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线程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171D17"/>
                  </a:solidFill>
                </a:rPr>
                <a:t>控制块</a:t>
              </a:r>
            </a:p>
          </p:txBody>
        </p:sp>
        <p:sp>
          <p:nvSpPr>
            <p:cNvPr id="150553" name="Rectangle 27">
              <a:extLst>
                <a:ext uri="{FF2B5EF4-FFF2-40B4-BE49-F238E27FC236}">
                  <a16:creationId xmlns:a16="http://schemas.microsoft.com/office/drawing/2014/main" id="{8A7058B0-1A81-3E4E-81AB-4F610F6C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" y="672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000" b="1">
                  <a:solidFill>
                    <a:srgbClr val="171D17"/>
                  </a:solidFill>
                </a:rPr>
                <a:t>多线程进程模式</a:t>
              </a:r>
            </a:p>
          </p:txBody>
        </p:sp>
        <p:sp>
          <p:nvSpPr>
            <p:cNvPr id="150554" name="Rectangle 28">
              <a:extLst>
                <a:ext uri="{FF2B5EF4-FFF2-40B4-BE49-F238E27FC236}">
                  <a16:creationId xmlns:a16="http://schemas.microsoft.com/office/drawing/2014/main" id="{F454CBAB-EE6D-9D48-ACAC-81853E6B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19"/>
              <a:ext cx="116" cy="291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555" name="Rectangle 29">
              <a:extLst>
                <a:ext uri="{FF2B5EF4-FFF2-40B4-BE49-F238E27FC236}">
                  <a16:creationId xmlns:a16="http://schemas.microsoft.com/office/drawing/2014/main" id="{246ED8C2-A26C-AD4D-853A-7C28AECA4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919"/>
              <a:ext cx="116" cy="291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0556" name="Rectangle 30">
              <a:extLst>
                <a:ext uri="{FF2B5EF4-FFF2-40B4-BE49-F238E27FC236}">
                  <a16:creationId xmlns:a16="http://schemas.microsoft.com/office/drawing/2014/main" id="{9D884566-03A7-8B44-AD2F-F39EAC04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919"/>
              <a:ext cx="116" cy="291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50532" name="Text Box 34">
            <a:extLst>
              <a:ext uri="{FF2B5EF4-FFF2-40B4-BE49-F238E27FC236}">
                <a16:creationId xmlns:a16="http://schemas.microsoft.com/office/drawing/2014/main" id="{093C3ABA-E211-3048-9C45-2BB1E63C0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0533" name="灯片编号占位符 3">
            <a:extLst>
              <a:ext uri="{FF2B5EF4-FFF2-40B4-BE49-F238E27FC236}">
                <a16:creationId xmlns:a16="http://schemas.microsoft.com/office/drawing/2014/main" id="{A7273FA9-131C-D14C-B76C-CF4F9762A604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06CD72-E6F5-1E47-9731-45F8F7A306D4}" type="slidenum">
              <a:rPr lang="zh-CN" altLang="en-US" sz="1800"/>
              <a:pPr/>
              <a:t>6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7911716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7" name="Rectangle 5">
            <a:extLst>
              <a:ext uri="{FF2B5EF4-FFF2-40B4-BE49-F238E27FC236}">
                <a16:creationId xmlns:a16="http://schemas.microsoft.com/office/drawing/2014/main" id="{6687EF38-0069-5142-A937-3339E380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29000"/>
            <a:ext cx="7696200" cy="2921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SzPct val="200000"/>
              <a:defRPr/>
            </a:pPr>
            <a:endParaRPr lang="en-US" altLang="zh-CN" sz="3200" b="1">
              <a:solidFill>
                <a:srgbClr val="171D17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SzPct val="200000"/>
              <a:defRPr/>
            </a:pPr>
            <a:endParaRPr lang="en-US" altLang="zh-CN" sz="3200" b="1">
              <a:solidFill>
                <a:srgbClr val="171D17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Clr>
                <a:srgbClr val="FF3300"/>
              </a:buClr>
              <a:buSzPct val="200000"/>
              <a:defRPr/>
            </a:pPr>
            <a:endParaRPr lang="en-US" altLang="zh-CN" sz="3200" b="1">
              <a:solidFill>
                <a:srgbClr val="171D17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kumimoji="0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  <a:defRPr/>
            </a:pPr>
            <a:r>
              <a:rPr kumimoji="0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</a:t>
            </a:r>
            <a:endParaRPr lang="en-US" altLang="zh-CN" sz="3200" b="1">
              <a:solidFill>
                <a:srgbClr val="171D17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1555" name="Text Box 7">
            <a:extLst>
              <a:ext uri="{FF2B5EF4-FFF2-40B4-BE49-F238E27FC236}">
                <a16:creationId xmlns:a16="http://schemas.microsoft.com/office/drawing/2014/main" id="{2F3A2489-CF7E-8943-A3B2-C5E97BAD8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3400"/>
            <a:ext cx="533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．线程和进程的关系</a:t>
            </a:r>
          </a:p>
        </p:txBody>
      </p:sp>
      <p:sp>
        <p:nvSpPr>
          <p:cNvPr id="356360" name="Rectangle 8">
            <a:extLst>
              <a:ext uri="{FF2B5EF4-FFF2-40B4-BE49-F238E27FC236}">
                <a16:creationId xmlns:a16="http://schemas.microsoft.com/office/drawing/2014/main" id="{C38F35E2-39B8-3A44-960C-D107071EC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0" y="1143000"/>
            <a:ext cx="84201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一个进程可以有多个线程，但至少要有一个线程；而一个线程只能在一个进程的地址空间内活动。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资源分配给进程，同一进程的所有线程共享该进程的所有资源。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处理机分配给线程，即真正在处理机上运行的是线程。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线程在执行过程中需要协作同步。不同进程的线程间要利用消息通信的办法实现同步。</a:t>
            </a:r>
          </a:p>
        </p:txBody>
      </p:sp>
      <p:sp>
        <p:nvSpPr>
          <p:cNvPr id="151557" name="Text Box 10">
            <a:extLst>
              <a:ext uri="{FF2B5EF4-FFF2-40B4-BE49-F238E27FC236}">
                <a16:creationId xmlns:a16="http://schemas.microsoft.com/office/drawing/2014/main" id="{ED514F47-9FFC-B84B-A76C-84B0E89F4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1558" name="灯片编号占位符 3">
            <a:extLst>
              <a:ext uri="{FF2B5EF4-FFF2-40B4-BE49-F238E27FC236}">
                <a16:creationId xmlns:a16="http://schemas.microsoft.com/office/drawing/2014/main" id="{7DC15ED4-EA36-B044-AC38-EB1D34D690EE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E09DAB-2F8B-C940-BFFE-AA29572FB933}" type="slidenum">
              <a:rPr lang="zh-CN" altLang="en-US" sz="1800"/>
              <a:pPr/>
              <a:t>7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981838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51B1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51B1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51B1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6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151B15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Text Box 3">
            <a:extLst>
              <a:ext uri="{FF2B5EF4-FFF2-40B4-BE49-F238E27FC236}">
                <a16:creationId xmlns:a16="http://schemas.microsoft.com/office/drawing/2014/main" id="{B20B13FF-1779-974A-B158-D2C99701D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357438"/>
            <a:ext cx="8153400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、支持线程的系统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单用户进程、单线程 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   MS-DOS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多用户进程、单线程 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   UNIX</a:t>
            </a:r>
          </a:p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单进程多线程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 JAVA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运行环境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多进程多线程 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 Windows2000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Solaris Linux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Mach </a:t>
            </a:r>
            <a:r>
              <a:rPr lang="zh-CN" altLang="en-US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3200" b="1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OS/2</a:t>
            </a:r>
          </a:p>
        </p:txBody>
      </p:sp>
      <p:sp>
        <p:nvSpPr>
          <p:cNvPr id="324612" name="Text Box 4">
            <a:extLst>
              <a:ext uri="{FF2B5EF4-FFF2-40B4-BE49-F238E27FC236}">
                <a16:creationId xmlns:a16="http://schemas.microsoft.com/office/drawing/2014/main" id="{F681C43F-ED55-E34F-A19E-A3B5E7227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762000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、线程的基本状态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就绪、阻塞、执行。</a:t>
            </a:r>
          </a:p>
        </p:txBody>
      </p:sp>
      <p:sp>
        <p:nvSpPr>
          <p:cNvPr id="152580" name="Text Box 6">
            <a:extLst>
              <a:ext uri="{FF2B5EF4-FFF2-40B4-BE49-F238E27FC236}">
                <a16:creationId xmlns:a16="http://schemas.microsoft.com/office/drawing/2014/main" id="{361B8AC9-8FB8-6747-A67A-708DE67F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2581" name="灯片编号占位符 3">
            <a:extLst>
              <a:ext uri="{FF2B5EF4-FFF2-40B4-BE49-F238E27FC236}">
                <a16:creationId xmlns:a16="http://schemas.microsoft.com/office/drawing/2014/main" id="{2A61FB88-911D-5D44-9DBB-698153D31462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15E2E1-A8F9-B943-BBC4-56604CBA88FB}" type="slidenum">
              <a:rPr lang="zh-CN" altLang="en-US" sz="1800"/>
              <a:pPr/>
              <a:t>8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795472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 autoUpdateAnimBg="0"/>
      <p:bldP spid="32461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>
            <a:extLst>
              <a:ext uri="{FF2B5EF4-FFF2-40B4-BE49-F238E27FC236}">
                <a16:creationId xmlns:a16="http://schemas.microsoft.com/office/drawing/2014/main" id="{773792B1-919F-DF4F-B47B-B358B8CC5AC1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754064"/>
            <a:ext cx="7196138" cy="5162551"/>
            <a:chOff x="612" y="656"/>
            <a:chExt cx="4533" cy="3252"/>
          </a:xfrm>
        </p:grpSpPr>
        <p:sp>
          <p:nvSpPr>
            <p:cNvPr id="153612" name="Oval 4">
              <a:extLst>
                <a:ext uri="{FF2B5EF4-FFF2-40B4-BE49-F238E27FC236}">
                  <a16:creationId xmlns:a16="http://schemas.microsoft.com/office/drawing/2014/main" id="{F9C2A257-64E1-FD43-B290-A92B5C309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656"/>
              <a:ext cx="768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备用</a:t>
              </a:r>
            </a:p>
          </p:txBody>
        </p:sp>
        <p:sp>
          <p:nvSpPr>
            <p:cNvPr id="153613" name="Oval 5">
              <a:extLst>
                <a:ext uri="{FF2B5EF4-FFF2-40B4-BE49-F238E27FC236}">
                  <a16:creationId xmlns:a16="http://schemas.microsoft.com/office/drawing/2014/main" id="{597E0953-A775-F14F-9C16-99D4AE6D3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622"/>
              <a:ext cx="768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就绪</a:t>
              </a:r>
            </a:p>
          </p:txBody>
        </p:sp>
        <p:sp>
          <p:nvSpPr>
            <p:cNvPr id="153614" name="Oval 6">
              <a:extLst>
                <a:ext uri="{FF2B5EF4-FFF2-40B4-BE49-F238E27FC236}">
                  <a16:creationId xmlns:a16="http://schemas.microsoft.com/office/drawing/2014/main" id="{E4CAB331-B2D4-5E4E-978E-77C9B5F8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73"/>
              <a:ext cx="768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转换</a:t>
              </a:r>
            </a:p>
          </p:txBody>
        </p:sp>
        <p:sp>
          <p:nvSpPr>
            <p:cNvPr id="153615" name="Oval 7">
              <a:extLst>
                <a:ext uri="{FF2B5EF4-FFF2-40B4-BE49-F238E27FC236}">
                  <a16:creationId xmlns:a16="http://schemas.microsoft.com/office/drawing/2014/main" id="{5CAC26FB-4A32-9D4E-8FBC-B68BC2DF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073"/>
              <a:ext cx="768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等待</a:t>
              </a:r>
            </a:p>
          </p:txBody>
        </p:sp>
        <p:sp>
          <p:nvSpPr>
            <p:cNvPr id="153616" name="Oval 8">
              <a:extLst>
                <a:ext uri="{FF2B5EF4-FFF2-40B4-BE49-F238E27FC236}">
                  <a16:creationId xmlns:a16="http://schemas.microsoft.com/office/drawing/2014/main" id="{F5C1623D-4C9D-F147-96BB-497871DB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" y="1609"/>
              <a:ext cx="768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运行</a:t>
              </a:r>
            </a:p>
          </p:txBody>
        </p:sp>
        <p:sp>
          <p:nvSpPr>
            <p:cNvPr id="153617" name="Oval 9">
              <a:extLst>
                <a:ext uri="{FF2B5EF4-FFF2-40B4-BE49-F238E27FC236}">
                  <a16:creationId xmlns:a16="http://schemas.microsoft.com/office/drawing/2014/main" id="{5E47264C-CE5C-B94B-AA62-571120989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151"/>
              <a:ext cx="768" cy="40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终止</a:t>
              </a:r>
            </a:p>
          </p:txBody>
        </p:sp>
        <p:sp>
          <p:nvSpPr>
            <p:cNvPr id="153618" name="Line 11">
              <a:extLst>
                <a:ext uri="{FF2B5EF4-FFF2-40B4-BE49-F238E27FC236}">
                  <a16:creationId xmlns:a16="http://schemas.microsoft.com/office/drawing/2014/main" id="{51090515-1B80-D44B-839E-4827A9DC1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1797"/>
              <a:ext cx="28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19" name="Line 13">
              <a:extLst>
                <a:ext uri="{FF2B5EF4-FFF2-40B4-BE49-F238E27FC236}">
                  <a16:creationId xmlns:a16="http://schemas.microsoft.com/office/drawing/2014/main" id="{8FC53874-A4CE-954C-9EA9-E90AEBC63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935"/>
              <a:ext cx="1225" cy="7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20" name="Line 14">
              <a:extLst>
                <a:ext uri="{FF2B5EF4-FFF2-40B4-BE49-F238E27FC236}">
                  <a16:creationId xmlns:a16="http://schemas.microsoft.com/office/drawing/2014/main" id="{AE6F3049-22C9-4641-8F5F-FAA6F10D7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890"/>
              <a:ext cx="1361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621" name="Line 15">
              <a:extLst>
                <a:ext uri="{FF2B5EF4-FFF2-40B4-BE49-F238E27FC236}">
                  <a16:creationId xmlns:a16="http://schemas.microsoft.com/office/drawing/2014/main" id="{325F7E2C-A471-4C4E-A95A-352C96E84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2024"/>
              <a:ext cx="0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22" name="Line 16">
              <a:extLst>
                <a:ext uri="{FF2B5EF4-FFF2-40B4-BE49-F238E27FC236}">
                  <a16:creationId xmlns:a16="http://schemas.microsoft.com/office/drawing/2014/main" id="{211B7A94-0AA1-5244-9DCF-4E68DE371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6" y="1979"/>
              <a:ext cx="1406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23" name="Line 17">
              <a:extLst>
                <a:ext uri="{FF2B5EF4-FFF2-40B4-BE49-F238E27FC236}">
                  <a16:creationId xmlns:a16="http://schemas.microsoft.com/office/drawing/2014/main" id="{6DEB0453-1070-724F-A2F5-3D79CB698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8" y="3248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24" name="Line 18">
              <a:extLst>
                <a:ext uri="{FF2B5EF4-FFF2-40B4-BE49-F238E27FC236}">
                  <a16:creationId xmlns:a16="http://schemas.microsoft.com/office/drawing/2014/main" id="{A0C62C3C-8740-5041-B6AC-4D14CE2EE0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5" y="2024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25" name="Line 19">
              <a:extLst>
                <a:ext uri="{FF2B5EF4-FFF2-40B4-BE49-F238E27FC236}">
                  <a16:creationId xmlns:a16="http://schemas.microsoft.com/office/drawing/2014/main" id="{2FD36FEC-378E-804B-997F-8978D3D48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2" y="1979"/>
              <a:ext cx="1225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26" name="Text Box 20">
              <a:extLst>
                <a:ext uri="{FF2B5EF4-FFF2-40B4-BE49-F238E27FC236}">
                  <a16:creationId xmlns:a16="http://schemas.microsoft.com/office/drawing/2014/main" id="{D8D82CF9-46E5-C14F-8802-8CB404C23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251"/>
              <a:ext cx="31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终止</a:t>
              </a:r>
            </a:p>
          </p:txBody>
        </p:sp>
        <p:sp>
          <p:nvSpPr>
            <p:cNvPr id="153627" name="Text Box 21">
              <a:extLst>
                <a:ext uri="{FF2B5EF4-FFF2-40B4-BE49-F238E27FC236}">
                  <a16:creationId xmlns:a16="http://schemas.microsoft.com/office/drawing/2014/main" id="{C7CEFCDE-6C20-9C46-ADAF-232519391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15"/>
              <a:ext cx="27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资源可用</a:t>
              </a:r>
            </a:p>
          </p:txBody>
        </p:sp>
        <p:sp>
          <p:nvSpPr>
            <p:cNvPr id="153628" name="Text Box 22">
              <a:extLst>
                <a:ext uri="{FF2B5EF4-FFF2-40B4-BE49-F238E27FC236}">
                  <a16:creationId xmlns:a16="http://schemas.microsoft.com/office/drawing/2014/main" id="{07158250-A4B3-0A46-9164-62EDF2B59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385"/>
              <a:ext cx="113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解除阻塞  资源不可用</a:t>
              </a:r>
            </a:p>
          </p:txBody>
        </p:sp>
        <p:sp>
          <p:nvSpPr>
            <p:cNvPr id="153629" name="Text Box 23">
              <a:extLst>
                <a:ext uri="{FF2B5EF4-FFF2-40B4-BE49-F238E27FC236}">
                  <a16:creationId xmlns:a16="http://schemas.microsoft.com/office/drawing/2014/main" id="{F6B6092B-0B90-CD49-8464-9F9246C60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50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阻塞</a:t>
              </a:r>
              <a:r>
                <a:rPr lang="en-US" altLang="zh-CN" b="1">
                  <a:solidFill>
                    <a:srgbClr val="0000FF"/>
                  </a:solidFill>
                </a:rPr>
                <a:t>/</a:t>
              </a:r>
              <a:r>
                <a:rPr lang="zh-CN" altLang="en-US" b="1">
                  <a:solidFill>
                    <a:srgbClr val="0000FF"/>
                  </a:solidFill>
                </a:rPr>
                <a:t>挂起</a:t>
              </a:r>
            </a:p>
          </p:txBody>
        </p:sp>
        <p:sp>
          <p:nvSpPr>
            <p:cNvPr id="153630" name="Text Box 24">
              <a:extLst>
                <a:ext uri="{FF2B5EF4-FFF2-40B4-BE49-F238E27FC236}">
                  <a16:creationId xmlns:a16="http://schemas.microsoft.com/office/drawing/2014/main" id="{207F2BAB-E49C-924B-9421-4C550C5A8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464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171D17"/>
                  </a:solidFill>
                </a:rPr>
                <a:t>剥夺</a:t>
              </a:r>
            </a:p>
          </p:txBody>
        </p:sp>
        <p:sp>
          <p:nvSpPr>
            <p:cNvPr id="153631" name="Text Box 25">
              <a:extLst>
                <a:ext uri="{FF2B5EF4-FFF2-40B4-BE49-F238E27FC236}">
                  <a16:creationId xmlns:a16="http://schemas.microsoft.com/office/drawing/2014/main" id="{6ED5A820-488F-4846-BA7F-9E6014C23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45"/>
              <a:ext cx="7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171D17"/>
                  </a:solidFill>
                </a:rPr>
                <a:t>切换</a:t>
              </a:r>
            </a:p>
          </p:txBody>
        </p:sp>
        <p:sp>
          <p:nvSpPr>
            <p:cNvPr id="153632" name="Text Box 26">
              <a:extLst>
                <a:ext uri="{FF2B5EF4-FFF2-40B4-BE49-F238E27FC236}">
                  <a16:creationId xmlns:a16="http://schemas.microsoft.com/office/drawing/2014/main" id="{2D530C96-BFB5-4848-AE93-C13A161C8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1010"/>
              <a:ext cx="9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171D17"/>
                  </a:solidFill>
                </a:rPr>
                <a:t>选择运行</a:t>
              </a:r>
            </a:p>
          </p:txBody>
        </p:sp>
        <p:sp>
          <p:nvSpPr>
            <p:cNvPr id="153633" name="Text Box 27">
              <a:extLst>
                <a:ext uri="{FF2B5EF4-FFF2-40B4-BE49-F238E27FC236}">
                  <a16:creationId xmlns:a16="http://schemas.microsoft.com/office/drawing/2014/main" id="{E52720AA-F384-EF40-AA45-2A35D1EF9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069"/>
              <a:ext cx="126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</a:rPr>
                <a:t>解除阻塞 </a:t>
              </a:r>
              <a:r>
                <a:rPr lang="en-US" altLang="zh-CN" b="1">
                  <a:solidFill>
                    <a:srgbClr val="0000FF"/>
                  </a:solidFill>
                </a:rPr>
                <a:t>/</a:t>
              </a:r>
              <a:r>
                <a:rPr lang="zh-CN" altLang="en-US" b="1">
                  <a:solidFill>
                    <a:srgbClr val="0000FF"/>
                  </a:solidFill>
                </a:rPr>
                <a:t>恢复 资源可用</a:t>
              </a:r>
            </a:p>
          </p:txBody>
        </p:sp>
      </p:grpSp>
      <p:sp>
        <p:nvSpPr>
          <p:cNvPr id="153603" name="Text Box 29">
            <a:extLst>
              <a:ext uri="{FF2B5EF4-FFF2-40B4-BE49-F238E27FC236}">
                <a16:creationId xmlns:a16="http://schemas.microsoft.com/office/drawing/2014/main" id="{3F3159CD-118D-574D-8ACC-D65AD7AB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9" y="6223001"/>
            <a:ext cx="6840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Windows 2000</a:t>
            </a:r>
            <a:r>
              <a:rPr lang="zh-CN" altLang="en-US" sz="2800" b="1">
                <a:solidFill>
                  <a:srgbClr val="0000FF"/>
                </a:solidFill>
              </a:rPr>
              <a:t>线程状态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BA1265EC-80B0-9B48-8097-E08AC2204E43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692151"/>
            <a:ext cx="8280400" cy="1600200"/>
            <a:chOff x="340" y="436"/>
            <a:chExt cx="5216" cy="1008"/>
          </a:xfrm>
        </p:grpSpPr>
        <p:sp>
          <p:nvSpPr>
            <p:cNvPr id="153610" name="Rectangle 30">
              <a:extLst>
                <a:ext uri="{FF2B5EF4-FFF2-40B4-BE49-F238E27FC236}">
                  <a16:creationId xmlns:a16="http://schemas.microsoft.com/office/drawing/2014/main" id="{72120F0E-F8A0-6D48-BC45-08EAD227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153"/>
              <a:ext cx="116" cy="29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dash"/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611" name="Text Box 31">
              <a:extLst>
                <a:ext uri="{FF2B5EF4-FFF2-40B4-BE49-F238E27FC236}">
                  <a16:creationId xmlns:a16="http://schemas.microsoft.com/office/drawing/2014/main" id="{35BCB0AD-C414-E242-A512-D780C97A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36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3399"/>
                  </a:solidFill>
                </a:rPr>
                <a:t>可运行</a:t>
              </a:r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C523C5A0-77C2-B844-BC8B-A5AC53FF696F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4783138"/>
            <a:ext cx="8496300" cy="1454150"/>
            <a:chOff x="340" y="3013"/>
            <a:chExt cx="5352" cy="916"/>
          </a:xfrm>
        </p:grpSpPr>
        <p:sp>
          <p:nvSpPr>
            <p:cNvPr id="153608" name="Rectangle 32">
              <a:extLst>
                <a:ext uri="{FF2B5EF4-FFF2-40B4-BE49-F238E27FC236}">
                  <a16:creationId xmlns:a16="http://schemas.microsoft.com/office/drawing/2014/main" id="{29096D05-7F79-CA49-90F6-6F493C55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13"/>
              <a:ext cx="116" cy="29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prstDash val="sysDot"/>
              <a:miter lim="800000"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609" name="Text Box 33">
              <a:extLst>
                <a:ext uri="{FF2B5EF4-FFF2-40B4-BE49-F238E27FC236}">
                  <a16:creationId xmlns:a16="http://schemas.microsoft.com/office/drawing/2014/main" id="{4E1E1003-D411-D649-92E5-166D2DAC9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641"/>
              <a:ext cx="10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hlink"/>
                  </a:solidFill>
                  <a:latin typeface="Arial Narrow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3399"/>
                  </a:solidFill>
                </a:rPr>
                <a:t>不可运行</a:t>
              </a:r>
            </a:p>
          </p:txBody>
        </p:sp>
      </p:grpSp>
      <p:sp>
        <p:nvSpPr>
          <p:cNvPr id="153606" name="Text Box 38">
            <a:extLst>
              <a:ext uri="{FF2B5EF4-FFF2-40B4-BE49-F238E27FC236}">
                <a16:creationId xmlns:a16="http://schemas.microsoft.com/office/drawing/2014/main" id="{E24DE1FD-831E-6A46-9777-5774B3EF7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163"/>
            <a:ext cx="5191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3333FF"/>
                </a:solidFill>
                <a:latin typeface="宋体" panose="02010600030101010101" pitchFamily="2" charset="-122"/>
              </a:rPr>
              <a:t>2.7 </a:t>
            </a:r>
            <a:r>
              <a:rPr lang="zh-CN" altLang="en-US" sz="2800" b="1">
                <a:solidFill>
                  <a:srgbClr val="3333FF"/>
                </a:solidFill>
                <a:latin typeface="宋体" panose="02010600030101010101" pitchFamily="2" charset="-122"/>
              </a:rPr>
              <a:t>线程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3607" name="灯片编号占位符 3">
            <a:extLst>
              <a:ext uri="{FF2B5EF4-FFF2-40B4-BE49-F238E27FC236}">
                <a16:creationId xmlns:a16="http://schemas.microsoft.com/office/drawing/2014/main" id="{4F08A58C-D6B4-9D45-96B6-F3F2DBD8CC46}"/>
              </a:ext>
            </a:extLst>
          </p:cNvPr>
          <p:cNvSpPr txBox="1">
            <a:spLocks/>
          </p:cNvSpPr>
          <p:nvPr/>
        </p:nvSpPr>
        <p:spPr bwMode="auto">
          <a:xfrm>
            <a:off x="9912351" y="6308726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hlink"/>
                </a:solidFill>
                <a:latin typeface="Arial Narrow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71250C-2980-A94E-ADCF-D667052699DA}" type="slidenum">
              <a:rPr lang="zh-CN" altLang="en-US" sz="1800"/>
              <a:pPr/>
              <a:t>9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746000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2_Soaring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en-US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15968</TotalTime>
  <Words>1784</Words>
  <Application>Microsoft Macintosh PowerPoint</Application>
  <PresentationFormat>Widescreen</PresentationFormat>
  <Paragraphs>220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楷体_GB2312</vt:lpstr>
      <vt:lpstr>宋体</vt:lpstr>
      <vt:lpstr>华文楷体</vt:lpstr>
      <vt:lpstr>楷体</vt:lpstr>
      <vt:lpstr>Arial</vt:lpstr>
      <vt:lpstr>Arial Narrow</vt:lpstr>
      <vt:lpstr>Monotype Sorts</vt:lpstr>
      <vt:lpstr>Tahoma</vt:lpstr>
      <vt:lpstr>Times New Roman</vt:lpstr>
      <vt:lpstr>Wingdings</vt:lpstr>
      <vt:lpstr>2_Soaring</vt:lpstr>
      <vt:lpstr>default</vt:lpstr>
      <vt:lpstr>计算机操作系统原理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Lynne</dc:creator>
  <cp:lastModifiedBy>Microsoft Office User</cp:lastModifiedBy>
  <cp:revision>1981</cp:revision>
  <dcterms:created xsi:type="dcterms:W3CDTF">1601-01-01T00:00:00Z</dcterms:created>
  <dcterms:modified xsi:type="dcterms:W3CDTF">2025-09-28T13:02:00Z</dcterms:modified>
</cp:coreProperties>
</file>