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59"/>
  </p:notesMasterIdLst>
  <p:sldIdLst>
    <p:sldId id="869" r:id="rId2"/>
    <p:sldId id="870" r:id="rId3"/>
    <p:sldId id="871" r:id="rId4"/>
    <p:sldId id="872" r:id="rId5"/>
    <p:sldId id="873" r:id="rId6"/>
    <p:sldId id="874" r:id="rId7"/>
    <p:sldId id="875" r:id="rId8"/>
    <p:sldId id="876" r:id="rId9"/>
    <p:sldId id="877" r:id="rId10"/>
    <p:sldId id="878" r:id="rId11"/>
    <p:sldId id="879" r:id="rId12"/>
    <p:sldId id="880" r:id="rId13"/>
    <p:sldId id="881" r:id="rId14"/>
    <p:sldId id="882" r:id="rId15"/>
    <p:sldId id="883" r:id="rId16"/>
    <p:sldId id="884" r:id="rId17"/>
    <p:sldId id="885" r:id="rId18"/>
    <p:sldId id="886" r:id="rId19"/>
    <p:sldId id="887" r:id="rId20"/>
    <p:sldId id="888" r:id="rId21"/>
    <p:sldId id="889" r:id="rId22"/>
    <p:sldId id="890" r:id="rId23"/>
    <p:sldId id="891" r:id="rId24"/>
    <p:sldId id="892" r:id="rId25"/>
    <p:sldId id="893" r:id="rId26"/>
    <p:sldId id="894" r:id="rId27"/>
    <p:sldId id="895" r:id="rId28"/>
    <p:sldId id="896" r:id="rId29"/>
    <p:sldId id="897" r:id="rId30"/>
    <p:sldId id="898" r:id="rId31"/>
    <p:sldId id="899" r:id="rId32"/>
    <p:sldId id="900" r:id="rId33"/>
    <p:sldId id="901" r:id="rId34"/>
    <p:sldId id="902" r:id="rId35"/>
    <p:sldId id="903" r:id="rId36"/>
    <p:sldId id="904" r:id="rId37"/>
    <p:sldId id="905" r:id="rId38"/>
    <p:sldId id="906" r:id="rId39"/>
    <p:sldId id="907" r:id="rId40"/>
    <p:sldId id="908" r:id="rId41"/>
    <p:sldId id="909" r:id="rId42"/>
    <p:sldId id="910" r:id="rId43"/>
    <p:sldId id="911" r:id="rId44"/>
    <p:sldId id="912" r:id="rId45"/>
    <p:sldId id="913" r:id="rId46"/>
    <p:sldId id="914" r:id="rId47"/>
    <p:sldId id="915" r:id="rId48"/>
    <p:sldId id="916" r:id="rId49"/>
    <p:sldId id="917" r:id="rId50"/>
    <p:sldId id="918" r:id="rId51"/>
    <p:sldId id="919" r:id="rId52"/>
    <p:sldId id="920" r:id="rId53"/>
    <p:sldId id="921" r:id="rId54"/>
    <p:sldId id="922" r:id="rId55"/>
    <p:sldId id="923" r:id="rId56"/>
    <p:sldId id="924" r:id="rId57"/>
    <p:sldId id="925" r:id="rId58"/>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96" autoAdjust="0"/>
    <p:restoredTop sz="96410" autoAdjust="0"/>
  </p:normalViewPr>
  <p:slideViewPr>
    <p:cSldViewPr>
      <p:cViewPr varScale="1">
        <p:scale>
          <a:sx n="118" d="100"/>
          <a:sy n="118" d="100"/>
        </p:scale>
        <p:origin x="216" y="280"/>
      </p:cViewPr>
      <p:guideLst>
        <p:guide orient="horz" pos="2160"/>
        <p:guide pos="2880"/>
      </p:guideLst>
    </p:cSldViewPr>
  </p:slideViewPr>
  <p:notesTextViewPr>
    <p:cViewPr>
      <p:scale>
        <a:sx n="1" d="1"/>
        <a:sy n="1" d="1"/>
      </p:scale>
      <p:origin x="0" y="0"/>
    </p:cViewPr>
  </p:notesTextViewPr>
  <p:sorterViewPr>
    <p:cViewPr>
      <p:scale>
        <a:sx n="100" d="100"/>
        <a:sy n="100" d="100"/>
      </p:scale>
      <p:origin x="0" y="85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4BB798-C2C4-4200-861B-2EEB17EC9D7F}"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zh-CN" altLang="en-US"/>
        </a:p>
      </dgm:t>
    </dgm:pt>
    <dgm:pt modelId="{B25AF353-2A1D-46E4-8883-892838B38215}">
      <dgm:prSet phldrT="[文本]"/>
      <dgm:spPr>
        <a:solidFill>
          <a:schemeClr val="accent3"/>
        </a:solidFill>
      </dgm:spPr>
      <dgm:t>
        <a:bodyPr/>
        <a:lstStyle/>
        <a:p>
          <a:r>
            <a:rPr lang="zh-CN" altLang="en-US" dirty="0"/>
            <a:t>软件工程使用方法的</a:t>
          </a:r>
          <a:endParaRPr lang="en-US" altLang="zh-CN" dirty="0"/>
        </a:p>
        <a:p>
          <a:r>
            <a:rPr lang="zh-CN" altLang="en-US" dirty="0"/>
            <a:t>形式化描述</a:t>
          </a:r>
        </a:p>
      </dgm:t>
    </dgm:pt>
    <dgm:pt modelId="{B38F64A1-9936-42C2-94B6-F4CF2CD567D5}" type="parTrans" cxnId="{E28F85A2-B257-411E-8B4E-CFFDF72FCC6A}">
      <dgm:prSet/>
      <dgm:spPr/>
      <dgm:t>
        <a:bodyPr/>
        <a:lstStyle/>
        <a:p>
          <a:endParaRPr lang="zh-CN" altLang="en-US"/>
        </a:p>
      </dgm:t>
    </dgm:pt>
    <dgm:pt modelId="{D6BE7AF5-F236-4BB2-84C7-C863E9675AFC}" type="sibTrans" cxnId="{E28F85A2-B257-411E-8B4E-CFFDF72FCC6A}">
      <dgm:prSet/>
      <dgm:spPr/>
      <dgm:t>
        <a:bodyPr/>
        <a:lstStyle/>
        <a:p>
          <a:endParaRPr lang="zh-CN" altLang="en-US"/>
        </a:p>
      </dgm:t>
    </dgm:pt>
    <dgm:pt modelId="{7F35C78E-2DE5-4B6C-BCE4-C44649DE2913}">
      <dgm:prSet phldrT="[文本]"/>
      <dgm:spPr/>
      <dgm:t>
        <a:bodyPr/>
        <a:lstStyle/>
        <a:p>
          <a:r>
            <a:rPr lang="zh-CN" altLang="en-US" dirty="0"/>
            <a:t>形式化</a:t>
          </a:r>
        </a:p>
      </dgm:t>
    </dgm:pt>
    <dgm:pt modelId="{0854EB57-79DB-4982-BFFD-7B3BF1EADEE4}" type="parTrans" cxnId="{C4DB0084-887B-4EB9-A0BF-BB552DC46CB5}">
      <dgm:prSet/>
      <dgm:spPr/>
      <dgm:t>
        <a:bodyPr/>
        <a:lstStyle/>
        <a:p>
          <a:endParaRPr lang="zh-CN" altLang="en-US"/>
        </a:p>
      </dgm:t>
    </dgm:pt>
    <dgm:pt modelId="{4A09A494-3A9F-4D05-A8C9-FF01C9773940}" type="sibTrans" cxnId="{C4DB0084-887B-4EB9-A0BF-BB552DC46CB5}">
      <dgm:prSet/>
      <dgm:spPr/>
      <dgm:t>
        <a:bodyPr/>
        <a:lstStyle/>
        <a:p>
          <a:endParaRPr lang="zh-CN" altLang="en-US"/>
        </a:p>
      </dgm:t>
    </dgm:pt>
    <dgm:pt modelId="{60EB8180-5B9B-4FDA-BAC3-088486AE3244}">
      <dgm:prSet phldrT="[文本]"/>
      <dgm:spPr/>
      <dgm:t>
        <a:bodyPr/>
        <a:lstStyle/>
        <a:p>
          <a:r>
            <a:rPr lang="zh-CN" altLang="en-US" dirty="0"/>
            <a:t>半形式化</a:t>
          </a:r>
        </a:p>
      </dgm:t>
    </dgm:pt>
    <dgm:pt modelId="{95543677-9B6C-4C8C-A8A2-99868A223B4B}" type="parTrans" cxnId="{8C37C5A4-695B-4D7A-B5C5-E2A434CA8EDF}">
      <dgm:prSet/>
      <dgm:spPr/>
      <dgm:t>
        <a:bodyPr/>
        <a:lstStyle/>
        <a:p>
          <a:endParaRPr lang="zh-CN" altLang="en-US"/>
        </a:p>
      </dgm:t>
    </dgm:pt>
    <dgm:pt modelId="{6BFC3068-9DA7-452F-B086-072CB8E8C4F1}" type="sibTrans" cxnId="{8C37C5A4-695B-4D7A-B5C5-E2A434CA8EDF}">
      <dgm:prSet/>
      <dgm:spPr/>
      <dgm:t>
        <a:bodyPr/>
        <a:lstStyle/>
        <a:p>
          <a:endParaRPr lang="zh-CN" altLang="en-US"/>
        </a:p>
      </dgm:t>
    </dgm:pt>
    <dgm:pt modelId="{BFB28111-1F90-4D5E-A50E-29304CCBBF1F}">
      <dgm:prSet phldrT="[文本]"/>
      <dgm:spPr/>
      <dgm:t>
        <a:bodyPr/>
        <a:lstStyle/>
        <a:p>
          <a:r>
            <a:rPr lang="zh-CN" altLang="en-US" dirty="0"/>
            <a:t>非形式化</a:t>
          </a:r>
        </a:p>
      </dgm:t>
    </dgm:pt>
    <dgm:pt modelId="{33F24027-DB00-46AA-86B6-6FAA77407260}" type="parTrans" cxnId="{0FBFF534-F314-4EDC-AA86-5B76DE6903BD}">
      <dgm:prSet/>
      <dgm:spPr/>
      <dgm:t>
        <a:bodyPr/>
        <a:lstStyle/>
        <a:p>
          <a:endParaRPr lang="zh-CN" altLang="en-US"/>
        </a:p>
      </dgm:t>
    </dgm:pt>
    <dgm:pt modelId="{C187B542-C342-473D-B7BB-865178CBD0CC}" type="sibTrans" cxnId="{0FBFF534-F314-4EDC-AA86-5B76DE6903BD}">
      <dgm:prSet/>
      <dgm:spPr/>
      <dgm:t>
        <a:bodyPr/>
        <a:lstStyle/>
        <a:p>
          <a:endParaRPr lang="zh-CN" altLang="en-US"/>
        </a:p>
      </dgm:t>
    </dgm:pt>
    <dgm:pt modelId="{A58EB0EB-EB64-4C6B-AC3F-1EC9C42D340F}">
      <dgm:prSet phldrT="[文本]"/>
      <dgm:spPr>
        <a:solidFill>
          <a:schemeClr val="accent6">
            <a:lumMod val="50000"/>
          </a:schemeClr>
        </a:solidFill>
      </dgm:spPr>
      <dgm:t>
        <a:bodyPr/>
        <a:lstStyle/>
        <a:p>
          <a:r>
            <a:rPr lang="zh-CN" altLang="en-US" dirty="0"/>
            <a:t>自然语言描述需求规格说明</a:t>
          </a:r>
        </a:p>
      </dgm:t>
    </dgm:pt>
    <dgm:pt modelId="{3F91DE7D-5B1D-4528-891A-071919EB3CF6}" type="parTrans" cxnId="{D1A307F8-E393-45AB-82D9-1BA8E2AF2492}">
      <dgm:prSet/>
      <dgm:spPr/>
      <dgm:t>
        <a:bodyPr/>
        <a:lstStyle/>
        <a:p>
          <a:endParaRPr lang="zh-CN" altLang="en-US"/>
        </a:p>
      </dgm:t>
    </dgm:pt>
    <dgm:pt modelId="{2B7C53FA-6BBC-4996-ADE2-A65CD329B3D9}" type="sibTrans" cxnId="{D1A307F8-E393-45AB-82D9-1BA8E2AF2492}">
      <dgm:prSet/>
      <dgm:spPr/>
      <dgm:t>
        <a:bodyPr/>
        <a:lstStyle/>
        <a:p>
          <a:endParaRPr lang="zh-CN" altLang="en-US"/>
        </a:p>
      </dgm:t>
    </dgm:pt>
    <dgm:pt modelId="{0863DBD6-5383-4F6E-9610-035408CF6D0F}">
      <dgm:prSet phldrT="[文本]"/>
      <dgm:spPr>
        <a:solidFill>
          <a:schemeClr val="accent6">
            <a:lumMod val="50000"/>
          </a:schemeClr>
        </a:solidFill>
      </dgm:spPr>
      <dgm:t>
        <a:bodyPr/>
        <a:lstStyle/>
        <a:p>
          <a:r>
            <a:rPr lang="zh-CN" altLang="en-US" dirty="0"/>
            <a:t>数据流图或实体</a:t>
          </a:r>
          <a:r>
            <a:rPr lang="en-US" altLang="zh-CN" dirty="0"/>
            <a:t>-</a:t>
          </a:r>
          <a:r>
            <a:rPr lang="zh-CN" altLang="en-US" dirty="0"/>
            <a:t>联系图建立模型</a:t>
          </a:r>
        </a:p>
      </dgm:t>
    </dgm:pt>
    <dgm:pt modelId="{81B42205-B407-403C-A39B-7C38109CFF75}" type="parTrans" cxnId="{867A2AC4-D906-409C-B6D1-FD6393E1C97F}">
      <dgm:prSet/>
      <dgm:spPr/>
      <dgm:t>
        <a:bodyPr/>
        <a:lstStyle/>
        <a:p>
          <a:endParaRPr lang="zh-CN" altLang="en-US"/>
        </a:p>
      </dgm:t>
    </dgm:pt>
    <dgm:pt modelId="{4F2E317F-E6E4-42EE-AA53-06028183ED93}" type="sibTrans" cxnId="{867A2AC4-D906-409C-B6D1-FD6393E1C97F}">
      <dgm:prSet/>
      <dgm:spPr/>
      <dgm:t>
        <a:bodyPr/>
        <a:lstStyle/>
        <a:p>
          <a:endParaRPr lang="zh-CN" altLang="en-US"/>
        </a:p>
      </dgm:t>
    </dgm:pt>
    <dgm:pt modelId="{A563ED08-5DDA-4AA7-8A50-1AB4E04F9961}" type="pres">
      <dgm:prSet presAssocID="{1E4BB798-C2C4-4200-861B-2EEB17EC9D7F}" presName="Name0" presStyleCnt="0">
        <dgm:presLayoutVars>
          <dgm:chMax val="1"/>
          <dgm:chPref val="1"/>
          <dgm:dir/>
          <dgm:animOne val="branch"/>
          <dgm:animLvl val="lvl"/>
        </dgm:presLayoutVars>
      </dgm:prSet>
      <dgm:spPr/>
    </dgm:pt>
    <dgm:pt modelId="{F42404DF-4B46-47FE-8189-3C08339C49F8}" type="pres">
      <dgm:prSet presAssocID="{B25AF353-2A1D-46E4-8883-892838B38215}" presName="textCenter" presStyleLbl="node1" presStyleIdx="0" presStyleCnt="6" custScaleX="222222" custLinFactY="-10000" custLinFactNeighborX="0" custLinFactNeighborY="-100000"/>
      <dgm:spPr/>
    </dgm:pt>
    <dgm:pt modelId="{DE405C66-1358-4A1C-AAA8-C81D59A06F22}" type="pres">
      <dgm:prSet presAssocID="{B25AF353-2A1D-46E4-8883-892838B38215}" presName="cycle_1" presStyleCnt="0"/>
      <dgm:spPr/>
    </dgm:pt>
    <dgm:pt modelId="{22E8378E-6D90-4F43-9D91-6841F10E2C14}" type="pres">
      <dgm:prSet presAssocID="{7F35C78E-2DE5-4B6C-BCE4-C44649DE2913}" presName="childCenter1" presStyleLbl="node1" presStyleIdx="1" presStyleCnt="6" custScaleX="161100" custLinFactNeighborX="0" custLinFactNeighborY="75070"/>
      <dgm:spPr/>
    </dgm:pt>
    <dgm:pt modelId="{A95FD4AB-BCD0-4C28-8FC8-7869F5696263}" type="pres">
      <dgm:prSet presAssocID="{0854EB57-79DB-4982-BFFD-7B3BF1EADEE4}" presName="Name144" presStyleLbl="parChTrans1D2" presStyleIdx="0" presStyleCnt="3"/>
      <dgm:spPr/>
    </dgm:pt>
    <dgm:pt modelId="{39134DA3-A6E8-4CF5-BC07-E2331C2717F5}" type="pres">
      <dgm:prSet presAssocID="{B25AF353-2A1D-46E4-8883-892838B38215}" presName="cycle_2" presStyleCnt="0"/>
      <dgm:spPr/>
    </dgm:pt>
    <dgm:pt modelId="{C8DAB7BA-AC14-4468-AF54-E3669F21EC93}" type="pres">
      <dgm:prSet presAssocID="{60EB8180-5B9B-4FDA-BAC3-088486AE3244}" presName="childCenter2" presStyleLbl="node1" presStyleIdx="2" presStyleCnt="6" custScaleX="172990" custLinFactNeighborX="32828" custLinFactNeighborY="-19860"/>
      <dgm:spPr/>
    </dgm:pt>
    <dgm:pt modelId="{D5EB6D17-716E-4650-ADDC-81759EC0B2C0}" type="pres">
      <dgm:prSet presAssocID="{81B42205-B407-403C-A39B-7C38109CFF75}" presName="Name218" presStyleLbl="parChTrans1D3" presStyleIdx="0" presStyleCnt="2"/>
      <dgm:spPr/>
    </dgm:pt>
    <dgm:pt modelId="{4AC3A9EB-9C0E-44AA-9AA7-C29A1824DDBF}" type="pres">
      <dgm:prSet presAssocID="{0863DBD6-5383-4F6E-9610-035408CF6D0F}" presName="text2" presStyleLbl="node1" presStyleIdx="3" presStyleCnt="6" custScaleX="226394" custRadScaleRad="130089" custRadScaleInc="-3780">
        <dgm:presLayoutVars>
          <dgm:bulletEnabled val="1"/>
        </dgm:presLayoutVars>
      </dgm:prSet>
      <dgm:spPr/>
    </dgm:pt>
    <dgm:pt modelId="{A673274A-359F-4350-A90E-636470154464}" type="pres">
      <dgm:prSet presAssocID="{95543677-9B6C-4C8C-A8A2-99868A223B4B}" presName="Name221" presStyleLbl="parChTrans1D2" presStyleIdx="1" presStyleCnt="3"/>
      <dgm:spPr/>
    </dgm:pt>
    <dgm:pt modelId="{CA2AF0E4-52ED-49A0-9291-60E67B198A96}" type="pres">
      <dgm:prSet presAssocID="{B25AF353-2A1D-46E4-8883-892838B38215}" presName="cycle_3" presStyleCnt="0"/>
      <dgm:spPr/>
    </dgm:pt>
    <dgm:pt modelId="{3888A051-EC59-495B-BD95-D1252922F0AE}" type="pres">
      <dgm:prSet presAssocID="{BFB28111-1F90-4D5E-A50E-29304CCBBF1F}" presName="childCenter3" presStyleLbl="node1" presStyleIdx="4" presStyleCnt="6" custScaleX="160830" custLinFactNeighborX="-33105" custLinFactNeighborY="-19860"/>
      <dgm:spPr/>
    </dgm:pt>
    <dgm:pt modelId="{E6A0FC01-B578-49DE-BC7A-7747C13F3C57}" type="pres">
      <dgm:prSet presAssocID="{3F91DE7D-5B1D-4528-891A-071919EB3CF6}" presName="Name285" presStyleLbl="parChTrans1D3" presStyleIdx="1" presStyleCnt="2"/>
      <dgm:spPr/>
    </dgm:pt>
    <dgm:pt modelId="{F4743136-98F8-490C-B36D-168F335914C5}" type="pres">
      <dgm:prSet presAssocID="{A58EB0EB-EB64-4C6B-AC3F-1EC9C42D340F}" presName="text3" presStyleLbl="node1" presStyleIdx="5" presStyleCnt="6" custScaleX="222198" custRadScaleRad="117313" custRadScaleInc="1762">
        <dgm:presLayoutVars>
          <dgm:bulletEnabled val="1"/>
        </dgm:presLayoutVars>
      </dgm:prSet>
      <dgm:spPr/>
    </dgm:pt>
    <dgm:pt modelId="{5E9958C1-B89A-4050-8FF4-BE407FC44D8F}" type="pres">
      <dgm:prSet presAssocID="{33F24027-DB00-46AA-86B6-6FAA77407260}" presName="Name288" presStyleLbl="parChTrans1D2" presStyleIdx="2" presStyleCnt="3"/>
      <dgm:spPr/>
    </dgm:pt>
  </dgm:ptLst>
  <dgm:cxnLst>
    <dgm:cxn modelId="{A008CE03-9845-4E27-97A0-D161B07EAE30}" type="presOf" srcId="{0863DBD6-5383-4F6E-9610-035408CF6D0F}" destId="{4AC3A9EB-9C0E-44AA-9AA7-C29A1824DDBF}" srcOrd="0" destOrd="0" presId="urn:microsoft.com/office/officeart/2008/layout/RadialCluster"/>
    <dgm:cxn modelId="{6E2D7820-C61A-4F52-A4C1-3191AA9F1878}" type="presOf" srcId="{0854EB57-79DB-4982-BFFD-7B3BF1EADEE4}" destId="{A95FD4AB-BCD0-4C28-8FC8-7869F5696263}" srcOrd="0" destOrd="0" presId="urn:microsoft.com/office/officeart/2008/layout/RadialCluster"/>
    <dgm:cxn modelId="{0574CB22-9924-4561-83D7-6387753E2AF8}" type="presOf" srcId="{A58EB0EB-EB64-4C6B-AC3F-1EC9C42D340F}" destId="{F4743136-98F8-490C-B36D-168F335914C5}" srcOrd="0" destOrd="0" presId="urn:microsoft.com/office/officeart/2008/layout/RadialCluster"/>
    <dgm:cxn modelId="{8507672E-CC5B-4C59-98B4-B451CA2413B5}" type="presOf" srcId="{95543677-9B6C-4C8C-A8A2-99868A223B4B}" destId="{A673274A-359F-4350-A90E-636470154464}" srcOrd="0" destOrd="0" presId="urn:microsoft.com/office/officeart/2008/layout/RadialCluster"/>
    <dgm:cxn modelId="{0FBFF534-F314-4EDC-AA86-5B76DE6903BD}" srcId="{B25AF353-2A1D-46E4-8883-892838B38215}" destId="{BFB28111-1F90-4D5E-A50E-29304CCBBF1F}" srcOrd="2" destOrd="0" parTransId="{33F24027-DB00-46AA-86B6-6FAA77407260}" sibTransId="{C187B542-C342-473D-B7BB-865178CBD0CC}"/>
    <dgm:cxn modelId="{32DFDB35-5C84-4194-A43A-E779AC26552B}" type="presOf" srcId="{1E4BB798-C2C4-4200-861B-2EEB17EC9D7F}" destId="{A563ED08-5DDA-4AA7-8A50-1AB4E04F9961}" srcOrd="0" destOrd="0" presId="urn:microsoft.com/office/officeart/2008/layout/RadialCluster"/>
    <dgm:cxn modelId="{A4FA0E72-1F44-4E61-9512-3770C50604BA}" type="presOf" srcId="{33F24027-DB00-46AA-86B6-6FAA77407260}" destId="{5E9958C1-B89A-4050-8FF4-BE407FC44D8F}" srcOrd="0" destOrd="0" presId="urn:microsoft.com/office/officeart/2008/layout/RadialCluster"/>
    <dgm:cxn modelId="{C4DB0084-887B-4EB9-A0BF-BB552DC46CB5}" srcId="{B25AF353-2A1D-46E4-8883-892838B38215}" destId="{7F35C78E-2DE5-4B6C-BCE4-C44649DE2913}" srcOrd="0" destOrd="0" parTransId="{0854EB57-79DB-4982-BFFD-7B3BF1EADEE4}" sibTransId="{4A09A494-3A9F-4D05-A8C9-FF01C9773940}"/>
    <dgm:cxn modelId="{DF078790-CA97-40F7-A7BF-65BE569B24AD}" type="presOf" srcId="{7F35C78E-2DE5-4B6C-BCE4-C44649DE2913}" destId="{22E8378E-6D90-4F43-9D91-6841F10E2C14}" srcOrd="0" destOrd="0" presId="urn:microsoft.com/office/officeart/2008/layout/RadialCluster"/>
    <dgm:cxn modelId="{43721193-AB1B-4F2A-A1D3-CA08EE9C75EC}" type="presOf" srcId="{B25AF353-2A1D-46E4-8883-892838B38215}" destId="{F42404DF-4B46-47FE-8189-3C08339C49F8}" srcOrd="0" destOrd="0" presId="urn:microsoft.com/office/officeart/2008/layout/RadialCluster"/>
    <dgm:cxn modelId="{7EA59094-A946-4823-8C6E-C5B3BC854803}" type="presOf" srcId="{3F91DE7D-5B1D-4528-891A-071919EB3CF6}" destId="{E6A0FC01-B578-49DE-BC7A-7747C13F3C57}" srcOrd="0" destOrd="0" presId="urn:microsoft.com/office/officeart/2008/layout/RadialCluster"/>
    <dgm:cxn modelId="{E28F85A2-B257-411E-8B4E-CFFDF72FCC6A}" srcId="{1E4BB798-C2C4-4200-861B-2EEB17EC9D7F}" destId="{B25AF353-2A1D-46E4-8883-892838B38215}" srcOrd="0" destOrd="0" parTransId="{B38F64A1-9936-42C2-94B6-F4CF2CD567D5}" sibTransId="{D6BE7AF5-F236-4BB2-84C7-C863E9675AFC}"/>
    <dgm:cxn modelId="{2C625EA3-17BC-4784-93E4-F5E9276607B2}" type="presOf" srcId="{BFB28111-1F90-4D5E-A50E-29304CCBBF1F}" destId="{3888A051-EC59-495B-BD95-D1252922F0AE}" srcOrd="0" destOrd="0" presId="urn:microsoft.com/office/officeart/2008/layout/RadialCluster"/>
    <dgm:cxn modelId="{8C37C5A4-695B-4D7A-B5C5-E2A434CA8EDF}" srcId="{B25AF353-2A1D-46E4-8883-892838B38215}" destId="{60EB8180-5B9B-4FDA-BAC3-088486AE3244}" srcOrd="1" destOrd="0" parTransId="{95543677-9B6C-4C8C-A8A2-99868A223B4B}" sibTransId="{6BFC3068-9DA7-452F-B086-072CB8E8C4F1}"/>
    <dgm:cxn modelId="{5943E8BB-CC42-4704-A731-FE017FA2A308}" type="presOf" srcId="{81B42205-B407-403C-A39B-7C38109CFF75}" destId="{D5EB6D17-716E-4650-ADDC-81759EC0B2C0}" srcOrd="0" destOrd="0" presId="urn:microsoft.com/office/officeart/2008/layout/RadialCluster"/>
    <dgm:cxn modelId="{4456AEC0-7081-4FAF-86E4-1B9D860097FD}" type="presOf" srcId="{60EB8180-5B9B-4FDA-BAC3-088486AE3244}" destId="{C8DAB7BA-AC14-4468-AF54-E3669F21EC93}" srcOrd="0" destOrd="0" presId="urn:microsoft.com/office/officeart/2008/layout/RadialCluster"/>
    <dgm:cxn modelId="{867A2AC4-D906-409C-B6D1-FD6393E1C97F}" srcId="{60EB8180-5B9B-4FDA-BAC3-088486AE3244}" destId="{0863DBD6-5383-4F6E-9610-035408CF6D0F}" srcOrd="0" destOrd="0" parTransId="{81B42205-B407-403C-A39B-7C38109CFF75}" sibTransId="{4F2E317F-E6E4-42EE-AA53-06028183ED93}"/>
    <dgm:cxn modelId="{D1A307F8-E393-45AB-82D9-1BA8E2AF2492}" srcId="{BFB28111-1F90-4D5E-A50E-29304CCBBF1F}" destId="{A58EB0EB-EB64-4C6B-AC3F-1EC9C42D340F}" srcOrd="0" destOrd="0" parTransId="{3F91DE7D-5B1D-4528-891A-071919EB3CF6}" sibTransId="{2B7C53FA-6BBC-4996-ADE2-A65CD329B3D9}"/>
    <dgm:cxn modelId="{C5929099-7ADF-4862-A90C-37D472B0F49E}" type="presParOf" srcId="{A563ED08-5DDA-4AA7-8A50-1AB4E04F9961}" destId="{F42404DF-4B46-47FE-8189-3C08339C49F8}" srcOrd="0" destOrd="0" presId="urn:microsoft.com/office/officeart/2008/layout/RadialCluster"/>
    <dgm:cxn modelId="{EA5B2976-C0D3-43B4-98DC-C8169967205B}" type="presParOf" srcId="{A563ED08-5DDA-4AA7-8A50-1AB4E04F9961}" destId="{DE405C66-1358-4A1C-AAA8-C81D59A06F22}" srcOrd="1" destOrd="0" presId="urn:microsoft.com/office/officeart/2008/layout/RadialCluster"/>
    <dgm:cxn modelId="{C19411D8-BF9E-4967-A56C-60894293EC36}" type="presParOf" srcId="{DE405C66-1358-4A1C-AAA8-C81D59A06F22}" destId="{22E8378E-6D90-4F43-9D91-6841F10E2C14}" srcOrd="0" destOrd="0" presId="urn:microsoft.com/office/officeart/2008/layout/RadialCluster"/>
    <dgm:cxn modelId="{CFCA3B31-B9E0-4D09-89B1-2E0D7E200A3A}" type="presParOf" srcId="{A563ED08-5DDA-4AA7-8A50-1AB4E04F9961}" destId="{A95FD4AB-BCD0-4C28-8FC8-7869F5696263}" srcOrd="2" destOrd="0" presId="urn:microsoft.com/office/officeart/2008/layout/RadialCluster"/>
    <dgm:cxn modelId="{715FE483-996D-4D78-97B0-894C7D7217A3}" type="presParOf" srcId="{A563ED08-5DDA-4AA7-8A50-1AB4E04F9961}" destId="{39134DA3-A6E8-4CF5-BC07-E2331C2717F5}" srcOrd="3" destOrd="0" presId="urn:microsoft.com/office/officeart/2008/layout/RadialCluster"/>
    <dgm:cxn modelId="{0855A928-568D-4E73-B525-A7BDB1B154FE}" type="presParOf" srcId="{39134DA3-A6E8-4CF5-BC07-E2331C2717F5}" destId="{C8DAB7BA-AC14-4468-AF54-E3669F21EC93}" srcOrd="0" destOrd="0" presId="urn:microsoft.com/office/officeart/2008/layout/RadialCluster"/>
    <dgm:cxn modelId="{6D25FF23-A171-45C8-99E3-ED7A014D4C92}" type="presParOf" srcId="{39134DA3-A6E8-4CF5-BC07-E2331C2717F5}" destId="{D5EB6D17-716E-4650-ADDC-81759EC0B2C0}" srcOrd="1" destOrd="0" presId="urn:microsoft.com/office/officeart/2008/layout/RadialCluster"/>
    <dgm:cxn modelId="{86D65C73-BF24-47B4-BC3C-2CDACA29C42C}" type="presParOf" srcId="{39134DA3-A6E8-4CF5-BC07-E2331C2717F5}" destId="{4AC3A9EB-9C0E-44AA-9AA7-C29A1824DDBF}" srcOrd="2" destOrd="0" presId="urn:microsoft.com/office/officeart/2008/layout/RadialCluster"/>
    <dgm:cxn modelId="{C7A03478-3FB6-4340-A6CF-DFD8D56ECAF9}" type="presParOf" srcId="{A563ED08-5DDA-4AA7-8A50-1AB4E04F9961}" destId="{A673274A-359F-4350-A90E-636470154464}" srcOrd="4" destOrd="0" presId="urn:microsoft.com/office/officeart/2008/layout/RadialCluster"/>
    <dgm:cxn modelId="{E8B124E1-CB71-4BF5-9628-786E21D2FCDC}" type="presParOf" srcId="{A563ED08-5DDA-4AA7-8A50-1AB4E04F9961}" destId="{CA2AF0E4-52ED-49A0-9291-60E67B198A96}" srcOrd="5" destOrd="0" presId="urn:microsoft.com/office/officeart/2008/layout/RadialCluster"/>
    <dgm:cxn modelId="{2C24A71E-3486-40A8-A46B-40FD89DD53F0}" type="presParOf" srcId="{CA2AF0E4-52ED-49A0-9291-60E67B198A96}" destId="{3888A051-EC59-495B-BD95-D1252922F0AE}" srcOrd="0" destOrd="0" presId="urn:microsoft.com/office/officeart/2008/layout/RadialCluster"/>
    <dgm:cxn modelId="{B0EC79D5-23C7-40FC-A7D8-D6BFC1A31B5C}" type="presParOf" srcId="{CA2AF0E4-52ED-49A0-9291-60E67B198A96}" destId="{E6A0FC01-B578-49DE-BC7A-7747C13F3C57}" srcOrd="1" destOrd="0" presId="urn:microsoft.com/office/officeart/2008/layout/RadialCluster"/>
    <dgm:cxn modelId="{96F5490F-6B96-4D21-8FA9-0C6F72DBEA7E}" type="presParOf" srcId="{CA2AF0E4-52ED-49A0-9291-60E67B198A96}" destId="{F4743136-98F8-490C-B36D-168F335914C5}" srcOrd="2" destOrd="0" presId="urn:microsoft.com/office/officeart/2008/layout/RadialCluster"/>
    <dgm:cxn modelId="{620E75B3-A4EA-4A2A-BCA1-7217022AE02B}" type="presParOf" srcId="{A563ED08-5DDA-4AA7-8A50-1AB4E04F9961}" destId="{5E9958C1-B89A-4050-8FF4-BE407FC44D8F}"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9958C1-B89A-4050-8FF4-BE407FC44D8F}">
      <dsp:nvSpPr>
        <dsp:cNvPr id="0" name=""/>
        <dsp:cNvSpPr/>
      </dsp:nvSpPr>
      <dsp:spPr>
        <a:xfrm rot="8401768">
          <a:off x="2895891" y="2608489"/>
          <a:ext cx="541410" cy="0"/>
        </a:xfrm>
        <a:custGeom>
          <a:avLst/>
          <a:gdLst/>
          <a:ahLst/>
          <a:cxnLst/>
          <a:rect l="0" t="0" r="0" b="0"/>
          <a:pathLst>
            <a:path>
              <a:moveTo>
                <a:pt x="0" y="0"/>
              </a:moveTo>
              <a:lnTo>
                <a:pt x="54141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73274A-359F-4350-A90E-636470154464}">
      <dsp:nvSpPr>
        <dsp:cNvPr id="0" name=""/>
        <dsp:cNvSpPr/>
      </dsp:nvSpPr>
      <dsp:spPr>
        <a:xfrm rot="2423528">
          <a:off x="4545638" y="2608489"/>
          <a:ext cx="536713" cy="0"/>
        </a:xfrm>
        <a:custGeom>
          <a:avLst/>
          <a:gdLst/>
          <a:ahLst/>
          <a:cxnLst/>
          <a:rect l="0" t="0" r="0" b="0"/>
          <a:pathLst>
            <a:path>
              <a:moveTo>
                <a:pt x="0" y="0"/>
              </a:moveTo>
              <a:lnTo>
                <a:pt x="53671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5FD4AB-BCD0-4C28-8FC8-7869F5696263}">
      <dsp:nvSpPr>
        <dsp:cNvPr id="0" name=""/>
        <dsp:cNvSpPr/>
      </dsp:nvSpPr>
      <dsp:spPr>
        <a:xfrm rot="5400000">
          <a:off x="3822544" y="2608489"/>
          <a:ext cx="347798" cy="0"/>
        </a:xfrm>
        <a:custGeom>
          <a:avLst/>
          <a:gdLst/>
          <a:ahLst/>
          <a:cxnLst/>
          <a:rect l="0" t="0" r="0" b="0"/>
          <a:pathLst>
            <a:path>
              <a:moveTo>
                <a:pt x="0" y="0"/>
              </a:moveTo>
              <a:lnTo>
                <a:pt x="34779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2404DF-4B46-47FE-8189-3C08339C49F8}">
      <dsp:nvSpPr>
        <dsp:cNvPr id="0" name=""/>
        <dsp:cNvSpPr/>
      </dsp:nvSpPr>
      <dsp:spPr>
        <a:xfrm>
          <a:off x="2837116" y="1391194"/>
          <a:ext cx="2318655" cy="1043395"/>
        </a:xfrm>
        <a:prstGeom prst="roundRect">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软件工程使用方法的</a:t>
          </a:r>
          <a:endParaRPr lang="en-US" altLang="zh-CN" sz="1800" kern="1200" dirty="0"/>
        </a:p>
        <a:p>
          <a:pPr marL="0" lvl="0" indent="0" algn="ctr" defTabSz="800100">
            <a:lnSpc>
              <a:spcPct val="90000"/>
            </a:lnSpc>
            <a:spcBef>
              <a:spcPct val="0"/>
            </a:spcBef>
            <a:spcAft>
              <a:spcPct val="35000"/>
            </a:spcAft>
            <a:buNone/>
          </a:pPr>
          <a:r>
            <a:rPr lang="zh-CN" altLang="en-US" sz="1800" kern="1200" dirty="0"/>
            <a:t>形式化描述</a:t>
          </a:r>
        </a:p>
      </dsp:txBody>
      <dsp:txXfrm>
        <a:off x="2888050" y="1442128"/>
        <a:ext cx="2216787" cy="941527"/>
      </dsp:txXfrm>
    </dsp:sp>
    <dsp:sp modelId="{22E8378E-6D90-4F43-9D91-6841F10E2C14}">
      <dsp:nvSpPr>
        <dsp:cNvPr id="0" name=""/>
        <dsp:cNvSpPr/>
      </dsp:nvSpPr>
      <dsp:spPr>
        <a:xfrm>
          <a:off x="3433338" y="2782389"/>
          <a:ext cx="1126210" cy="6990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形式化</a:t>
          </a:r>
        </a:p>
      </dsp:txBody>
      <dsp:txXfrm>
        <a:off x="3467464" y="2816515"/>
        <a:ext cx="1057958" cy="630823"/>
      </dsp:txXfrm>
    </dsp:sp>
    <dsp:sp modelId="{C8DAB7BA-AC14-4468-AF54-E3669F21EC93}">
      <dsp:nvSpPr>
        <dsp:cNvPr id="0" name=""/>
        <dsp:cNvSpPr/>
      </dsp:nvSpPr>
      <dsp:spPr>
        <a:xfrm>
          <a:off x="4824537" y="2782389"/>
          <a:ext cx="1209330" cy="6990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半形式化</a:t>
          </a:r>
        </a:p>
      </dsp:txBody>
      <dsp:txXfrm>
        <a:off x="4858663" y="2816515"/>
        <a:ext cx="1141078" cy="630823"/>
      </dsp:txXfrm>
    </dsp:sp>
    <dsp:sp modelId="{D5EB6D17-716E-4650-ADDC-81759EC0B2C0}">
      <dsp:nvSpPr>
        <dsp:cNvPr id="0" name=""/>
        <dsp:cNvSpPr/>
      </dsp:nvSpPr>
      <dsp:spPr>
        <a:xfrm rot="3560533">
          <a:off x="5513687" y="3696845"/>
          <a:ext cx="500754" cy="0"/>
        </a:xfrm>
        <a:custGeom>
          <a:avLst/>
          <a:gdLst/>
          <a:ahLst/>
          <a:cxnLst/>
          <a:rect l="0" t="0" r="0" b="0"/>
          <a:pathLst>
            <a:path>
              <a:moveTo>
                <a:pt x="0" y="0"/>
              </a:moveTo>
              <a:lnTo>
                <a:pt x="500754"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C3A9EB-9C0E-44AA-9AA7-C29A1824DDBF}">
      <dsp:nvSpPr>
        <dsp:cNvPr id="0" name=""/>
        <dsp:cNvSpPr/>
      </dsp:nvSpPr>
      <dsp:spPr>
        <a:xfrm>
          <a:off x="5307593" y="3912227"/>
          <a:ext cx="1582664" cy="699075"/>
        </a:xfrm>
        <a:prstGeom prst="roundRect">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数据流图或实体</a:t>
          </a:r>
          <a:r>
            <a:rPr lang="en-US" altLang="zh-CN" sz="1400" kern="1200" dirty="0"/>
            <a:t>-</a:t>
          </a:r>
          <a:r>
            <a:rPr lang="zh-CN" altLang="en-US" sz="1400" kern="1200" dirty="0"/>
            <a:t>联系图建立模型</a:t>
          </a:r>
        </a:p>
      </dsp:txBody>
      <dsp:txXfrm>
        <a:off x="5341719" y="3946353"/>
        <a:ext cx="1514412" cy="630823"/>
      </dsp:txXfrm>
    </dsp:sp>
    <dsp:sp modelId="{3888A051-EC59-495B-BD95-D1252922F0AE}">
      <dsp:nvSpPr>
        <dsp:cNvPr id="0" name=""/>
        <dsp:cNvSpPr/>
      </dsp:nvSpPr>
      <dsp:spPr>
        <a:xfrm>
          <a:off x="1979975" y="2782389"/>
          <a:ext cx="1124322" cy="6990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非形式化</a:t>
          </a:r>
        </a:p>
      </dsp:txBody>
      <dsp:txXfrm>
        <a:off x="2014101" y="2816515"/>
        <a:ext cx="1056070" cy="630823"/>
      </dsp:txXfrm>
    </dsp:sp>
    <dsp:sp modelId="{E6A0FC01-B578-49DE-BC7A-7747C13F3C57}">
      <dsp:nvSpPr>
        <dsp:cNvPr id="0" name=""/>
        <dsp:cNvSpPr/>
      </dsp:nvSpPr>
      <dsp:spPr>
        <a:xfrm rot="6752922">
          <a:off x="2058491" y="3707444"/>
          <a:ext cx="489371" cy="0"/>
        </a:xfrm>
        <a:custGeom>
          <a:avLst/>
          <a:gdLst/>
          <a:ahLst/>
          <a:cxnLst/>
          <a:rect l="0" t="0" r="0" b="0"/>
          <a:pathLst>
            <a:path>
              <a:moveTo>
                <a:pt x="0" y="0"/>
              </a:moveTo>
              <a:lnTo>
                <a:pt x="489371"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743136-98F8-490C-B36D-168F335914C5}">
      <dsp:nvSpPr>
        <dsp:cNvPr id="0" name=""/>
        <dsp:cNvSpPr/>
      </dsp:nvSpPr>
      <dsp:spPr>
        <a:xfrm>
          <a:off x="1287550" y="3933424"/>
          <a:ext cx="1553331" cy="699075"/>
        </a:xfrm>
        <a:prstGeom prst="roundRect">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自然语言描述需求规格说明</a:t>
          </a:r>
        </a:p>
      </dsp:txBody>
      <dsp:txXfrm>
        <a:off x="1321676" y="3967550"/>
        <a:ext cx="1485079" cy="630823"/>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ABA7BE7-5AD3-5E48-9582-36E96159ABE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291FC279-6702-134F-B035-3CF16AC1FF5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97FE571F-6102-7242-AD5F-1A92A01D7972}" type="datetimeFigureOut">
              <a:rPr lang="zh-CN" altLang="en-US"/>
              <a:pPr>
                <a:defRPr/>
              </a:pPr>
              <a:t>2025/3/1</a:t>
            </a:fld>
            <a:endParaRPr lang="zh-CN" altLang="en-US"/>
          </a:p>
        </p:txBody>
      </p:sp>
      <p:sp>
        <p:nvSpPr>
          <p:cNvPr id="4" name="幻灯片图像占位符 3">
            <a:extLst>
              <a:ext uri="{FF2B5EF4-FFF2-40B4-BE49-F238E27FC236}">
                <a16:creationId xmlns:a16="http://schemas.microsoft.com/office/drawing/2014/main" id="{1F8ACBB3-E0D5-2E47-B317-944DCA32790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5D8894DA-EE2D-6947-85CC-702DB032ADB9}"/>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0F23641-3E67-5142-87EA-19D67382A56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161676D2-603E-494C-9EB5-4393CB09D97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FFA70C2-ECDA-3A44-8484-7C346C15484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a:extLst>
              <a:ext uri="{FF2B5EF4-FFF2-40B4-BE49-F238E27FC236}">
                <a16:creationId xmlns:a16="http://schemas.microsoft.com/office/drawing/2014/main" id="{FA3F1CFD-A8E3-EF4A-A20C-8493D834AD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0" name="备注占位符 2">
            <a:extLst>
              <a:ext uri="{FF2B5EF4-FFF2-40B4-BE49-F238E27FC236}">
                <a16:creationId xmlns:a16="http://schemas.microsoft.com/office/drawing/2014/main" id="{CDD061F6-3604-3543-83C7-C8199B4A8D3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1" name="灯片编号占位符 3">
            <a:extLst>
              <a:ext uri="{FF2B5EF4-FFF2-40B4-BE49-F238E27FC236}">
                <a16:creationId xmlns:a16="http://schemas.microsoft.com/office/drawing/2014/main" id="{F7BA5694-DBD5-6A4E-A6F8-BDA48A4775F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93E560D-C7A0-1148-A982-F3EF2858D7C1}" type="slidenum">
              <a:rPr lang="zh-CN" altLang="en-US" smtClean="0"/>
              <a:pPr/>
              <a:t>0</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a:extLst>
              <a:ext uri="{FF2B5EF4-FFF2-40B4-BE49-F238E27FC236}">
                <a16:creationId xmlns:a16="http://schemas.microsoft.com/office/drawing/2014/main" id="{3FAB063D-FBAD-7347-B784-E9BC711509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2" name="备注占位符 2">
            <a:extLst>
              <a:ext uri="{FF2B5EF4-FFF2-40B4-BE49-F238E27FC236}">
                <a16:creationId xmlns:a16="http://schemas.microsoft.com/office/drawing/2014/main" id="{457541DC-DD28-7343-AADC-8B03E8617B2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23" name="灯片编号占位符 3">
            <a:extLst>
              <a:ext uri="{FF2B5EF4-FFF2-40B4-BE49-F238E27FC236}">
                <a16:creationId xmlns:a16="http://schemas.microsoft.com/office/drawing/2014/main" id="{19B4E9C4-43C5-3249-B650-D3549B9885F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BA7386B-5911-3848-893B-31C2F00FE2C7}" type="slidenum">
              <a:rPr lang="zh-CN" altLang="en-US" smtClean="0"/>
              <a:pPr/>
              <a:t>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a:extLst>
              <a:ext uri="{FF2B5EF4-FFF2-40B4-BE49-F238E27FC236}">
                <a16:creationId xmlns:a16="http://schemas.microsoft.com/office/drawing/2014/main" id="{4DA74295-8EF5-3140-92D1-60AD99B1A9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0" name="备注占位符 2">
            <a:extLst>
              <a:ext uri="{FF2B5EF4-FFF2-40B4-BE49-F238E27FC236}">
                <a16:creationId xmlns:a16="http://schemas.microsoft.com/office/drawing/2014/main" id="{AB010F46-923A-6245-8D41-2182695EADA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若输入为</a:t>
            </a:r>
            <a:r>
              <a:rPr lang="en-US" altLang="zh-CN"/>
              <a:t>1L</a:t>
            </a:r>
            <a:r>
              <a:rPr lang="zh-CN" altLang="en-US"/>
              <a:t>，则下一个状态为</a:t>
            </a:r>
            <a:r>
              <a:rPr lang="en-US" altLang="zh-CN"/>
              <a:t>A</a:t>
            </a:r>
            <a:r>
              <a:rPr lang="zh-CN" altLang="en-US"/>
              <a:t>，但是，若输入不是</a:t>
            </a:r>
            <a:r>
              <a:rPr lang="en-US" altLang="zh-CN"/>
              <a:t>1L</a:t>
            </a:r>
            <a:r>
              <a:rPr lang="zh-CN" altLang="en-US"/>
              <a:t>而是转盘的任何其他移动，则下一个状态为“报警”，报警是两个终态之一</a:t>
            </a:r>
            <a:r>
              <a:rPr lang="en-US" altLang="zh-CN"/>
              <a:t>(</a:t>
            </a:r>
            <a:r>
              <a:rPr lang="zh-CN" altLang="en-US"/>
              <a:t>另一个终态是“保险箱解锁”</a:t>
            </a:r>
            <a:r>
              <a:rPr lang="en-US" altLang="zh-CN"/>
              <a:t>)</a:t>
            </a:r>
            <a:r>
              <a:rPr lang="zh-CN" altLang="en-US"/>
              <a:t>。如果选择了转盘移动的正确组合，则保险箱状态转换的序列为从保险箱锁定到</a:t>
            </a:r>
            <a:r>
              <a:rPr lang="en-US" altLang="zh-CN"/>
              <a:t>A</a:t>
            </a:r>
            <a:r>
              <a:rPr lang="zh-CN" altLang="en-US"/>
              <a:t>再到</a:t>
            </a:r>
            <a:r>
              <a:rPr lang="en-US" altLang="zh-CN"/>
              <a:t>B</a:t>
            </a:r>
            <a:r>
              <a:rPr lang="zh-CN" altLang="en-US"/>
              <a:t>，最后到保险箱解锁，即另外一个终态。</a:t>
            </a:r>
            <a:endParaRPr lang="en-US" altLang="zh-CN"/>
          </a:p>
          <a:p>
            <a:endParaRPr lang="zh-CN" altLang="en-US"/>
          </a:p>
        </p:txBody>
      </p:sp>
      <p:sp>
        <p:nvSpPr>
          <p:cNvPr id="32771" name="灯片编号占位符 3">
            <a:extLst>
              <a:ext uri="{FF2B5EF4-FFF2-40B4-BE49-F238E27FC236}">
                <a16:creationId xmlns:a16="http://schemas.microsoft.com/office/drawing/2014/main" id="{A7F0A1AD-15DC-834B-8129-0659827277D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44F673-2687-9F43-A3F4-68D261B6A39E}" type="slidenum">
              <a:rPr lang="zh-CN" altLang="en-US" smtClean="0"/>
              <a:pPr/>
              <a:t>10</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a:extLst>
              <a:ext uri="{FF2B5EF4-FFF2-40B4-BE49-F238E27FC236}">
                <a16:creationId xmlns:a16="http://schemas.microsoft.com/office/drawing/2014/main" id="{6E25297A-C627-D942-9846-FD62AA55E70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备注占位符 2">
            <a:extLst>
              <a:ext uri="{FF2B5EF4-FFF2-40B4-BE49-F238E27FC236}">
                <a16:creationId xmlns:a16="http://schemas.microsoft.com/office/drawing/2014/main" id="{505ECD30-EFD0-2045-B7E0-86F0F0794EE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819" name="灯片编号占位符 3">
            <a:extLst>
              <a:ext uri="{FF2B5EF4-FFF2-40B4-BE49-F238E27FC236}">
                <a16:creationId xmlns:a16="http://schemas.microsoft.com/office/drawing/2014/main" id="{1BB7170E-068D-A843-B69A-B5B3D24D155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065C167-797C-2742-A29D-C1FDCA7AAC5B}" type="slidenum">
              <a:rPr lang="zh-CN" altLang="en-US" smtClean="0"/>
              <a:pPr/>
              <a:t>11</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a:extLst>
              <a:ext uri="{FF2B5EF4-FFF2-40B4-BE49-F238E27FC236}">
                <a16:creationId xmlns:a16="http://schemas.microsoft.com/office/drawing/2014/main" id="{0CEEC2A2-34F2-444C-991B-CACB8BC5BA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备注占位符 2">
            <a:extLst>
              <a:ext uri="{FF2B5EF4-FFF2-40B4-BE49-F238E27FC236}">
                <a16:creationId xmlns:a16="http://schemas.microsoft.com/office/drawing/2014/main" id="{9D10F014-7078-7C43-938E-4AD7E1267D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867" name="灯片编号占位符 3">
            <a:extLst>
              <a:ext uri="{FF2B5EF4-FFF2-40B4-BE49-F238E27FC236}">
                <a16:creationId xmlns:a16="http://schemas.microsoft.com/office/drawing/2014/main" id="{E4E5EE8A-8165-0A49-A6CF-3D71A4469A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577076A-456D-1B4E-A1EA-57BE9EB084B6}" type="slidenum">
              <a:rPr lang="zh-CN" altLang="en-US" smtClean="0"/>
              <a:pPr/>
              <a:t>12</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a:extLst>
              <a:ext uri="{FF2B5EF4-FFF2-40B4-BE49-F238E27FC236}">
                <a16:creationId xmlns:a16="http://schemas.microsoft.com/office/drawing/2014/main" id="{018BCDED-8902-EE4D-8012-E8A0D84D77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4" name="备注占位符 2">
            <a:extLst>
              <a:ext uri="{FF2B5EF4-FFF2-40B4-BE49-F238E27FC236}">
                <a16:creationId xmlns:a16="http://schemas.microsoft.com/office/drawing/2014/main" id="{D0BFBF10-45F3-E748-9BAD-0536708F7A9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15" name="灯片编号占位符 3">
            <a:extLst>
              <a:ext uri="{FF2B5EF4-FFF2-40B4-BE49-F238E27FC236}">
                <a16:creationId xmlns:a16="http://schemas.microsoft.com/office/drawing/2014/main" id="{36659352-D076-774D-813E-CAEDFE8426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5211E9-8E72-8843-B76F-9257E604BB9D}" type="slidenum">
              <a:rPr lang="zh-CN" altLang="en-US" smtClean="0"/>
              <a:pPr/>
              <a:t>13</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a:extLst>
              <a:ext uri="{FF2B5EF4-FFF2-40B4-BE49-F238E27FC236}">
                <a16:creationId xmlns:a16="http://schemas.microsoft.com/office/drawing/2014/main" id="{72482D3C-D9CB-2344-9CF1-06B5CCD2C7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2" name="备注占位符 2">
            <a:extLst>
              <a:ext uri="{FF2B5EF4-FFF2-40B4-BE49-F238E27FC236}">
                <a16:creationId xmlns:a16="http://schemas.microsoft.com/office/drawing/2014/main" id="{0D2A8719-E05C-3942-9F37-12346737DB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963" name="灯片编号占位符 3">
            <a:extLst>
              <a:ext uri="{FF2B5EF4-FFF2-40B4-BE49-F238E27FC236}">
                <a16:creationId xmlns:a16="http://schemas.microsoft.com/office/drawing/2014/main" id="{6D7AD957-6DD5-A444-9EB3-2D58C566DB4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2F4063-8F79-3F4D-900A-8ADF2BD1896E}" type="slidenum">
              <a:rPr lang="zh-CN" altLang="en-US" smtClean="0"/>
              <a:pPr/>
              <a:t>14</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a:extLst>
              <a:ext uri="{FF2B5EF4-FFF2-40B4-BE49-F238E27FC236}">
                <a16:creationId xmlns:a16="http://schemas.microsoft.com/office/drawing/2014/main" id="{2DA6C990-DD9B-FF49-97A7-AC6F6E7DA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0" name="备注占位符 2">
            <a:extLst>
              <a:ext uri="{FF2B5EF4-FFF2-40B4-BE49-F238E27FC236}">
                <a16:creationId xmlns:a16="http://schemas.microsoft.com/office/drawing/2014/main" id="{B5AA253D-1B5E-D94E-A4CA-F0B19112ED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011" name="灯片编号占位符 3">
            <a:extLst>
              <a:ext uri="{FF2B5EF4-FFF2-40B4-BE49-F238E27FC236}">
                <a16:creationId xmlns:a16="http://schemas.microsoft.com/office/drawing/2014/main" id="{528D1912-C222-A04A-BA45-3DBDF2E6F9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83CD8F-B538-D94A-99CD-587F3280D285}" type="slidenum">
              <a:rPr lang="zh-CN" altLang="en-US" smtClean="0"/>
              <a:pPr/>
              <a:t>15</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a:extLst>
              <a:ext uri="{FF2B5EF4-FFF2-40B4-BE49-F238E27FC236}">
                <a16:creationId xmlns:a16="http://schemas.microsoft.com/office/drawing/2014/main" id="{B31EC985-BCCB-1844-80DE-BDFF29D010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8" name="备注占位符 2">
            <a:extLst>
              <a:ext uri="{FF2B5EF4-FFF2-40B4-BE49-F238E27FC236}">
                <a16:creationId xmlns:a16="http://schemas.microsoft.com/office/drawing/2014/main" id="{AA7D9191-7A35-8845-82A0-1DD17B0912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059" name="灯片编号占位符 3">
            <a:extLst>
              <a:ext uri="{FF2B5EF4-FFF2-40B4-BE49-F238E27FC236}">
                <a16:creationId xmlns:a16="http://schemas.microsoft.com/office/drawing/2014/main" id="{FEF098FC-E841-364B-BE67-BCB126E49FF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6EAAE7-8609-024B-AC74-23398390349C}" type="slidenum">
              <a:rPr lang="zh-CN" altLang="en-US" smtClean="0"/>
              <a:pPr/>
              <a:t>16</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a:extLst>
              <a:ext uri="{FF2B5EF4-FFF2-40B4-BE49-F238E27FC236}">
                <a16:creationId xmlns:a16="http://schemas.microsoft.com/office/drawing/2014/main" id="{542BDB05-5D22-FB46-BCE6-827CE594A8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6" name="备注占位符 2">
            <a:extLst>
              <a:ext uri="{FF2B5EF4-FFF2-40B4-BE49-F238E27FC236}">
                <a16:creationId xmlns:a16="http://schemas.microsoft.com/office/drawing/2014/main" id="{BD3CF9A6-4F44-1A4D-8B3A-40B042C863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7107" name="灯片编号占位符 3">
            <a:extLst>
              <a:ext uri="{FF2B5EF4-FFF2-40B4-BE49-F238E27FC236}">
                <a16:creationId xmlns:a16="http://schemas.microsoft.com/office/drawing/2014/main" id="{96718C64-1D9A-BE4C-A00E-10A23589D6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2FAB91-78AD-CB4B-BDAB-B3719921309F}" type="slidenum">
              <a:rPr lang="zh-CN" altLang="en-US" smtClean="0"/>
              <a:pPr/>
              <a:t>17</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a:extLst>
              <a:ext uri="{FF2B5EF4-FFF2-40B4-BE49-F238E27FC236}">
                <a16:creationId xmlns:a16="http://schemas.microsoft.com/office/drawing/2014/main" id="{9BC350C4-80EC-7D45-B014-686F52891C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4" name="备注占位符 2">
            <a:extLst>
              <a:ext uri="{FF2B5EF4-FFF2-40B4-BE49-F238E27FC236}">
                <a16:creationId xmlns:a16="http://schemas.microsoft.com/office/drawing/2014/main" id="{8D6C5244-364C-1B4E-A410-1D0A6B008D3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155" name="灯片编号占位符 3">
            <a:extLst>
              <a:ext uri="{FF2B5EF4-FFF2-40B4-BE49-F238E27FC236}">
                <a16:creationId xmlns:a16="http://schemas.microsoft.com/office/drawing/2014/main" id="{43E59880-4CCF-3B4A-BC19-624E5753BA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8F4736-411F-CC4A-AC63-E4292C6E7FCC}" type="slidenum">
              <a:rPr lang="zh-CN" altLang="en-US" smtClean="0"/>
              <a:pPr/>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a:extLst>
              <a:ext uri="{FF2B5EF4-FFF2-40B4-BE49-F238E27FC236}">
                <a16:creationId xmlns:a16="http://schemas.microsoft.com/office/drawing/2014/main" id="{FF88C641-A576-4040-BEF1-663FEF4A2D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8" name="备注占位符 2">
            <a:extLst>
              <a:ext uri="{FF2B5EF4-FFF2-40B4-BE49-F238E27FC236}">
                <a16:creationId xmlns:a16="http://schemas.microsoft.com/office/drawing/2014/main" id="{4C3085AF-3E88-4943-B371-E40A11E63B8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所谓形式化方法，是描述系统性质的基于数学的技术，也就是说，如果一种方法有坚实的数学基础，那么它就是形式化的。</a:t>
            </a:r>
          </a:p>
        </p:txBody>
      </p:sp>
      <p:sp>
        <p:nvSpPr>
          <p:cNvPr id="14339" name="灯片编号占位符 3">
            <a:extLst>
              <a:ext uri="{FF2B5EF4-FFF2-40B4-BE49-F238E27FC236}">
                <a16:creationId xmlns:a16="http://schemas.microsoft.com/office/drawing/2014/main" id="{5BE052F6-A937-FF4D-85D2-E3F35475564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835B3C-E571-E64F-B86B-7A7348A4DDD0}" type="slidenum">
              <a:rPr lang="zh-CN" altLang="en-US" smtClean="0"/>
              <a:pPr/>
              <a:t>1</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a:extLst>
              <a:ext uri="{FF2B5EF4-FFF2-40B4-BE49-F238E27FC236}">
                <a16:creationId xmlns:a16="http://schemas.microsoft.com/office/drawing/2014/main" id="{8EC41562-302C-F44F-A5D8-DA11267604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2" name="备注占位符 2">
            <a:extLst>
              <a:ext uri="{FF2B5EF4-FFF2-40B4-BE49-F238E27FC236}">
                <a16:creationId xmlns:a16="http://schemas.microsoft.com/office/drawing/2014/main" id="{3D2996B4-2E18-4D4F-A857-E0DBDED2AF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3" name="灯片编号占位符 3">
            <a:extLst>
              <a:ext uri="{FF2B5EF4-FFF2-40B4-BE49-F238E27FC236}">
                <a16:creationId xmlns:a16="http://schemas.microsoft.com/office/drawing/2014/main" id="{6EC835CD-F67A-B747-B7D7-5A9E1A3A495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A7D6F59-80BE-EE4A-A251-104878064617}" type="slidenum">
              <a:rPr lang="zh-CN" altLang="en-US" smtClean="0"/>
              <a:pPr/>
              <a:t>19</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a:extLst>
              <a:ext uri="{FF2B5EF4-FFF2-40B4-BE49-F238E27FC236}">
                <a16:creationId xmlns:a16="http://schemas.microsoft.com/office/drawing/2014/main" id="{4DA743E9-4FC4-C040-A8C1-866E63DBB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0" name="备注占位符 2">
            <a:extLst>
              <a:ext uri="{FF2B5EF4-FFF2-40B4-BE49-F238E27FC236}">
                <a16:creationId xmlns:a16="http://schemas.microsoft.com/office/drawing/2014/main" id="{ED14CAED-16D3-7849-90D8-CA1CC8BE98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51" name="灯片编号占位符 3">
            <a:extLst>
              <a:ext uri="{FF2B5EF4-FFF2-40B4-BE49-F238E27FC236}">
                <a16:creationId xmlns:a16="http://schemas.microsoft.com/office/drawing/2014/main" id="{FB7F3139-9E66-D049-A924-5AC069B3020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BF91B46-0EF3-F64E-BC4E-91B63CC79B7B}" type="slidenum">
              <a:rPr lang="zh-CN" altLang="en-US" smtClean="0"/>
              <a:pPr/>
              <a:t>20</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a:extLst>
              <a:ext uri="{FF2B5EF4-FFF2-40B4-BE49-F238E27FC236}">
                <a16:creationId xmlns:a16="http://schemas.microsoft.com/office/drawing/2014/main" id="{C5537EB8-EFD4-4A4D-8AFB-FFE287CEBD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备注占位符 2">
            <a:extLst>
              <a:ext uri="{FF2B5EF4-FFF2-40B4-BE49-F238E27FC236}">
                <a16:creationId xmlns:a16="http://schemas.microsoft.com/office/drawing/2014/main" id="{2DDBD89C-E0A9-7C4C-BF2B-49CA188EA4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299" name="灯片编号占位符 3">
            <a:extLst>
              <a:ext uri="{FF2B5EF4-FFF2-40B4-BE49-F238E27FC236}">
                <a16:creationId xmlns:a16="http://schemas.microsoft.com/office/drawing/2014/main" id="{AA56A59E-E2BC-7445-A646-3B645566469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4DC1045-2131-6C41-AE47-C28B34C1A127}" type="slidenum">
              <a:rPr lang="zh-CN" altLang="en-US" smtClean="0"/>
              <a:pPr/>
              <a:t>21</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a:extLst>
              <a:ext uri="{FF2B5EF4-FFF2-40B4-BE49-F238E27FC236}">
                <a16:creationId xmlns:a16="http://schemas.microsoft.com/office/drawing/2014/main" id="{4E30067C-283C-A54C-857F-1B4A5C4D0F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6" name="备注占位符 2">
            <a:extLst>
              <a:ext uri="{FF2B5EF4-FFF2-40B4-BE49-F238E27FC236}">
                <a16:creationId xmlns:a16="http://schemas.microsoft.com/office/drawing/2014/main" id="{492672D7-FFB9-464D-837D-E7A277F205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如果在</a:t>
            </a:r>
            <a:r>
              <a:rPr lang="en-US" altLang="zh-CN"/>
              <a:t>f</a:t>
            </a:r>
            <a:r>
              <a:rPr lang="zh-CN" altLang="en-US"/>
              <a:t>层请求电梯向</a:t>
            </a:r>
            <a:r>
              <a:rPr lang="en-US" altLang="zh-CN"/>
              <a:t>d</a:t>
            </a:r>
            <a:r>
              <a:rPr lang="zh-CN" altLang="en-US"/>
              <a:t>方向运动的楼层按钮处于关闭状态，现在该按钮被按下，并且当时没有正停在</a:t>
            </a:r>
            <a:r>
              <a:rPr lang="en-US" altLang="zh-CN"/>
              <a:t>f</a:t>
            </a:r>
            <a:r>
              <a:rPr lang="zh-CN" altLang="en-US"/>
              <a:t>层准备向</a:t>
            </a:r>
            <a:r>
              <a:rPr lang="en-US" altLang="zh-CN"/>
              <a:t>d</a:t>
            </a:r>
            <a:r>
              <a:rPr lang="zh-CN" altLang="en-US"/>
              <a:t>方向移动的电梯，则该楼层按钮打开。反之，如果楼层按钮已经打开，且至少有一部电梯到达</a:t>
            </a:r>
            <a:r>
              <a:rPr lang="en-US" altLang="zh-CN"/>
              <a:t>f</a:t>
            </a:r>
            <a:r>
              <a:rPr lang="zh-CN" altLang="en-US"/>
              <a:t>层，该部电梯将朝</a:t>
            </a:r>
            <a:r>
              <a:rPr lang="en-US" altLang="zh-CN"/>
              <a:t>d</a:t>
            </a:r>
            <a:r>
              <a:rPr lang="zh-CN" altLang="en-US"/>
              <a:t>方向运动，则按钮将关闭。</a:t>
            </a:r>
            <a:endParaRPr lang="en-US" altLang="zh-CN"/>
          </a:p>
          <a:p>
            <a:endParaRPr lang="zh-CN" altLang="en-US"/>
          </a:p>
        </p:txBody>
      </p:sp>
      <p:sp>
        <p:nvSpPr>
          <p:cNvPr id="57347" name="灯片编号占位符 3">
            <a:extLst>
              <a:ext uri="{FF2B5EF4-FFF2-40B4-BE49-F238E27FC236}">
                <a16:creationId xmlns:a16="http://schemas.microsoft.com/office/drawing/2014/main" id="{A3F4A9EE-7374-824C-8FDF-AB35FC64D0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D16BAB8-EAB4-4746-A5C5-3A7599C8669C}" type="slidenum">
              <a:rPr lang="zh-CN" altLang="en-US" smtClean="0"/>
              <a:pPr/>
              <a:t>22</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a:extLst>
              <a:ext uri="{FF2B5EF4-FFF2-40B4-BE49-F238E27FC236}">
                <a16:creationId xmlns:a16="http://schemas.microsoft.com/office/drawing/2014/main" id="{9C0828DB-F058-5840-B13F-2A1639B1D8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4" name="备注占位符 2">
            <a:extLst>
              <a:ext uri="{FF2B5EF4-FFF2-40B4-BE49-F238E27FC236}">
                <a16:creationId xmlns:a16="http://schemas.microsoft.com/office/drawing/2014/main" id="{D4EA165B-D890-0D47-B71F-B95A8C876F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395" name="灯片编号占位符 3">
            <a:extLst>
              <a:ext uri="{FF2B5EF4-FFF2-40B4-BE49-F238E27FC236}">
                <a16:creationId xmlns:a16="http://schemas.microsoft.com/office/drawing/2014/main" id="{7CB672E0-50F5-A544-8F57-C98D8414185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D5E6611-3A24-E640-912C-5B48BBAECF18}" type="slidenum">
              <a:rPr lang="zh-CN" altLang="en-US" smtClean="0"/>
              <a:pPr/>
              <a:t>23</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a:extLst>
              <a:ext uri="{FF2B5EF4-FFF2-40B4-BE49-F238E27FC236}">
                <a16:creationId xmlns:a16="http://schemas.microsoft.com/office/drawing/2014/main" id="{8E29D386-CD8F-FA46-8C93-92D12EB93E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2" name="备注占位符 2">
            <a:extLst>
              <a:ext uri="{FF2B5EF4-FFF2-40B4-BE49-F238E27FC236}">
                <a16:creationId xmlns:a16="http://schemas.microsoft.com/office/drawing/2014/main" id="{1F3EE248-5AC6-AE47-B528-50F9B9109D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443" name="灯片编号占位符 3">
            <a:extLst>
              <a:ext uri="{FF2B5EF4-FFF2-40B4-BE49-F238E27FC236}">
                <a16:creationId xmlns:a16="http://schemas.microsoft.com/office/drawing/2014/main" id="{D018DEEB-E8F7-8F40-AB2D-9D0F26D7488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E5369F2-1420-E746-8B0C-006DD7C6295D}" type="slidenum">
              <a:rPr lang="zh-CN" altLang="en-US" smtClean="0"/>
              <a:pPr/>
              <a:t>24</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a:extLst>
              <a:ext uri="{FF2B5EF4-FFF2-40B4-BE49-F238E27FC236}">
                <a16:creationId xmlns:a16="http://schemas.microsoft.com/office/drawing/2014/main" id="{6D25BD0C-128F-A945-BE62-D2AD4DBDDD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0" name="备注占位符 2">
            <a:extLst>
              <a:ext uri="{FF2B5EF4-FFF2-40B4-BE49-F238E27FC236}">
                <a16:creationId xmlns:a16="http://schemas.microsoft.com/office/drawing/2014/main" id="{5BD7D5BF-4628-7340-9FC9-2A88A6D7AD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1" name="灯片编号占位符 3">
            <a:extLst>
              <a:ext uri="{FF2B5EF4-FFF2-40B4-BE49-F238E27FC236}">
                <a16:creationId xmlns:a16="http://schemas.microsoft.com/office/drawing/2014/main" id="{AD26004D-38FE-9B46-B428-0DE6333D4C7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7C84947-8301-174B-8F9B-174DF2F4B87B}" type="slidenum">
              <a:rPr lang="zh-CN" altLang="en-US" smtClean="0"/>
              <a:pPr/>
              <a:t>25</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a:extLst>
              <a:ext uri="{FF2B5EF4-FFF2-40B4-BE49-F238E27FC236}">
                <a16:creationId xmlns:a16="http://schemas.microsoft.com/office/drawing/2014/main" id="{59A1A085-0DFF-604A-AC86-CD255A8290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8" name="备注占位符 2">
            <a:extLst>
              <a:ext uri="{FF2B5EF4-FFF2-40B4-BE49-F238E27FC236}">
                <a16:creationId xmlns:a16="http://schemas.microsoft.com/office/drawing/2014/main" id="{EE8E116C-248F-334B-95EF-9A4B6E2554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5539" name="灯片编号占位符 3">
            <a:extLst>
              <a:ext uri="{FF2B5EF4-FFF2-40B4-BE49-F238E27FC236}">
                <a16:creationId xmlns:a16="http://schemas.microsoft.com/office/drawing/2014/main" id="{DE985023-04E9-5547-A4A4-4DAEA4D295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B829B0E-C061-314E-978F-F2AD4CCDEFA9}" type="slidenum">
              <a:rPr lang="zh-CN" altLang="en-US" smtClean="0"/>
              <a:pPr/>
              <a:t>26</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a:extLst>
              <a:ext uri="{FF2B5EF4-FFF2-40B4-BE49-F238E27FC236}">
                <a16:creationId xmlns:a16="http://schemas.microsoft.com/office/drawing/2014/main" id="{1AC923A9-3221-1244-8459-A1DE0F8BB0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备注占位符 2">
            <a:extLst>
              <a:ext uri="{FF2B5EF4-FFF2-40B4-BE49-F238E27FC236}">
                <a16:creationId xmlns:a16="http://schemas.microsoft.com/office/drawing/2014/main" id="{DC96484C-04B1-2F4C-B824-0DF50FE73D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下节将介绍的</a:t>
            </a:r>
            <a:r>
              <a:rPr lang="en-US" altLang="zh-CN"/>
              <a:t>Petri</a:t>
            </a:r>
            <a:r>
              <a:rPr lang="zh-CN" altLang="en-US"/>
              <a:t>网技术，是一种可处理定时问题的形式化方法。</a:t>
            </a:r>
          </a:p>
        </p:txBody>
      </p:sp>
      <p:sp>
        <p:nvSpPr>
          <p:cNvPr id="67587" name="灯片编号占位符 3">
            <a:extLst>
              <a:ext uri="{FF2B5EF4-FFF2-40B4-BE49-F238E27FC236}">
                <a16:creationId xmlns:a16="http://schemas.microsoft.com/office/drawing/2014/main" id="{EBE4D5EE-31A8-E745-BE18-37F4010C28A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A80D3CF-1D60-8E43-A7ED-E6CDC589A7F5}" type="slidenum">
              <a:rPr lang="zh-CN" altLang="en-US" smtClean="0"/>
              <a:pPr/>
              <a:t>27</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a:extLst>
              <a:ext uri="{FF2B5EF4-FFF2-40B4-BE49-F238E27FC236}">
                <a16:creationId xmlns:a16="http://schemas.microsoft.com/office/drawing/2014/main" id="{4A8F6295-72E5-2341-AF36-566A005EC9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备注占位符 2">
            <a:extLst>
              <a:ext uri="{FF2B5EF4-FFF2-40B4-BE49-F238E27FC236}">
                <a16:creationId xmlns:a16="http://schemas.microsoft.com/office/drawing/2014/main" id="{F99883A2-9C7D-2C42-8347-AC190E963E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下节将介绍的</a:t>
            </a:r>
            <a:r>
              <a:rPr lang="en-US" altLang="zh-CN"/>
              <a:t>Petri</a:t>
            </a:r>
            <a:r>
              <a:rPr lang="zh-CN" altLang="en-US"/>
              <a:t>网技术，是一种可处理定时问题的形式化方法。</a:t>
            </a:r>
          </a:p>
        </p:txBody>
      </p:sp>
      <p:sp>
        <p:nvSpPr>
          <p:cNvPr id="69635" name="灯片编号占位符 3">
            <a:extLst>
              <a:ext uri="{FF2B5EF4-FFF2-40B4-BE49-F238E27FC236}">
                <a16:creationId xmlns:a16="http://schemas.microsoft.com/office/drawing/2014/main" id="{D492106A-D0CF-1C45-A8B3-219BDB6167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FCC345F-40CA-C541-B1ED-B8A526CC2F4C}" type="slidenum">
              <a:rPr lang="zh-CN" altLang="en-US" smtClean="0"/>
              <a:pPr/>
              <a:t>28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a:extLst>
              <a:ext uri="{FF2B5EF4-FFF2-40B4-BE49-F238E27FC236}">
                <a16:creationId xmlns:a16="http://schemas.microsoft.com/office/drawing/2014/main" id="{D7D2B3E6-004F-2E49-81E6-6A687F65D6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备注占位符 2">
            <a:extLst>
              <a:ext uri="{FF2B5EF4-FFF2-40B4-BE49-F238E27FC236}">
                <a16:creationId xmlns:a16="http://schemas.microsoft.com/office/drawing/2014/main" id="{F7A9FB1D-DBD6-8640-96F8-787D06AB91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6387" name="灯片编号占位符 3">
            <a:extLst>
              <a:ext uri="{FF2B5EF4-FFF2-40B4-BE49-F238E27FC236}">
                <a16:creationId xmlns:a16="http://schemas.microsoft.com/office/drawing/2014/main" id="{4F3A86AF-0660-7943-BB4D-3E44BE2E900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C5CB258-D1D7-6445-9DEC-809603AEDE08}" type="slidenum">
              <a:rPr lang="zh-CN" altLang="en-US" smtClean="0"/>
              <a:pPr/>
              <a:t>2</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a:extLst>
              <a:ext uri="{FF2B5EF4-FFF2-40B4-BE49-F238E27FC236}">
                <a16:creationId xmlns:a16="http://schemas.microsoft.com/office/drawing/2014/main" id="{6AE65C56-0C51-E34B-9C67-F87B01842A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2" name="备注占位符 2">
            <a:extLst>
              <a:ext uri="{FF2B5EF4-FFF2-40B4-BE49-F238E27FC236}">
                <a16:creationId xmlns:a16="http://schemas.microsoft.com/office/drawing/2014/main" id="{18F44506-D85F-364B-BD52-7E89FFF3A7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71683" name="灯片编号占位符 3">
            <a:extLst>
              <a:ext uri="{FF2B5EF4-FFF2-40B4-BE49-F238E27FC236}">
                <a16:creationId xmlns:a16="http://schemas.microsoft.com/office/drawing/2014/main" id="{87663FF7-4011-6B43-A095-C6DB6A9BD2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4465B45-8578-F848-9368-8E19394ACD1B}" type="slidenum">
              <a:rPr lang="zh-CN" altLang="en-US" smtClean="0"/>
              <a:pPr/>
              <a:t>29</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a:extLst>
              <a:ext uri="{FF2B5EF4-FFF2-40B4-BE49-F238E27FC236}">
                <a16:creationId xmlns:a16="http://schemas.microsoft.com/office/drawing/2014/main" id="{50ECE82C-A134-9B42-AEF0-75EDD803F6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备注占位符 2">
            <a:extLst>
              <a:ext uri="{FF2B5EF4-FFF2-40B4-BE49-F238E27FC236}">
                <a16:creationId xmlns:a16="http://schemas.microsoft.com/office/drawing/2014/main" id="{A73DE714-EA13-4046-95E6-E70CC14833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731" name="灯片编号占位符 3">
            <a:extLst>
              <a:ext uri="{FF2B5EF4-FFF2-40B4-BE49-F238E27FC236}">
                <a16:creationId xmlns:a16="http://schemas.microsoft.com/office/drawing/2014/main" id="{38F88253-5013-0141-8D46-AB485ED9DCA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1174A61-FB89-1343-AE1B-B4A5108F4069}" type="slidenum">
              <a:rPr lang="zh-CN" altLang="en-US" smtClean="0"/>
              <a:pPr/>
              <a:t>30</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a:extLst>
              <a:ext uri="{FF2B5EF4-FFF2-40B4-BE49-F238E27FC236}">
                <a16:creationId xmlns:a16="http://schemas.microsoft.com/office/drawing/2014/main" id="{05F6F111-EA6B-EC40-9C86-DA7FF832C7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8" name="备注占位符 2">
            <a:extLst>
              <a:ext uri="{FF2B5EF4-FFF2-40B4-BE49-F238E27FC236}">
                <a16:creationId xmlns:a16="http://schemas.microsoft.com/office/drawing/2014/main" id="{70E7C23B-79B5-A948-8AD0-813D5BF17D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779" name="灯片编号占位符 3">
            <a:extLst>
              <a:ext uri="{FF2B5EF4-FFF2-40B4-BE49-F238E27FC236}">
                <a16:creationId xmlns:a16="http://schemas.microsoft.com/office/drawing/2014/main" id="{54CC26E0-D2DF-8B4C-A992-A627A6E1E06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3BB913D-6F66-CA42-B6BD-B30A9F036022}" type="slidenum">
              <a:rPr lang="zh-CN" altLang="en-US" smtClean="0"/>
              <a:pPr/>
              <a:t>31</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
            <a:extLst>
              <a:ext uri="{FF2B5EF4-FFF2-40B4-BE49-F238E27FC236}">
                <a16:creationId xmlns:a16="http://schemas.microsoft.com/office/drawing/2014/main" id="{8E84238A-85DE-F34E-9B8A-981D061037D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6" name="备注占位符 2">
            <a:extLst>
              <a:ext uri="{FF2B5EF4-FFF2-40B4-BE49-F238E27FC236}">
                <a16:creationId xmlns:a16="http://schemas.microsoft.com/office/drawing/2014/main" id="{5D824484-F5D2-1443-9D3F-81DCE2C01D4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7827" name="灯片编号占位符 3">
            <a:extLst>
              <a:ext uri="{FF2B5EF4-FFF2-40B4-BE49-F238E27FC236}">
                <a16:creationId xmlns:a16="http://schemas.microsoft.com/office/drawing/2014/main" id="{9234A9AF-38A0-7F42-AD12-12F45627DD7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2E53E59-F089-4243-AD02-6C2F67B94CFE}" type="slidenum">
              <a:rPr lang="zh-CN" altLang="en-US" smtClean="0"/>
              <a:pPr/>
              <a:t>32</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a:extLst>
              <a:ext uri="{FF2B5EF4-FFF2-40B4-BE49-F238E27FC236}">
                <a16:creationId xmlns:a16="http://schemas.microsoft.com/office/drawing/2014/main" id="{5419051F-9348-324B-8611-2F90348B68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4" name="备注占位符 2">
            <a:extLst>
              <a:ext uri="{FF2B5EF4-FFF2-40B4-BE49-F238E27FC236}">
                <a16:creationId xmlns:a16="http://schemas.microsoft.com/office/drawing/2014/main" id="{E91AB783-1699-7C48-86DB-D4C7337EBF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875" name="灯片编号占位符 3">
            <a:extLst>
              <a:ext uri="{FF2B5EF4-FFF2-40B4-BE49-F238E27FC236}">
                <a16:creationId xmlns:a16="http://schemas.microsoft.com/office/drawing/2014/main" id="{EB601939-F583-3F4F-A946-C29AE1C7DF0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9DD9A43-92C3-6549-8C54-35FB70A1DC34}" type="slidenum">
              <a:rPr lang="zh-CN" altLang="en-US" smtClean="0"/>
              <a:pPr/>
              <a:t>33</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幻灯片图像占位符 1">
            <a:extLst>
              <a:ext uri="{FF2B5EF4-FFF2-40B4-BE49-F238E27FC236}">
                <a16:creationId xmlns:a16="http://schemas.microsoft.com/office/drawing/2014/main" id="{3F9625C6-8239-8E44-ACA1-3E357A4095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2" name="备注占位符 2">
            <a:extLst>
              <a:ext uri="{FF2B5EF4-FFF2-40B4-BE49-F238E27FC236}">
                <a16:creationId xmlns:a16="http://schemas.microsoft.com/office/drawing/2014/main" id="{0930946E-875B-3443-B1B8-8C1FD5F3AF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923" name="灯片编号占位符 3">
            <a:extLst>
              <a:ext uri="{FF2B5EF4-FFF2-40B4-BE49-F238E27FC236}">
                <a16:creationId xmlns:a16="http://schemas.microsoft.com/office/drawing/2014/main" id="{8EE45162-3181-684D-A4A6-2954E444B9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F0C3CE-D408-C142-8ADC-F4285549D964}" type="slidenum">
              <a:rPr lang="zh-CN" altLang="en-US" smtClean="0"/>
              <a:pPr/>
              <a:t>34</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幻灯片图像占位符 1">
            <a:extLst>
              <a:ext uri="{FF2B5EF4-FFF2-40B4-BE49-F238E27FC236}">
                <a16:creationId xmlns:a16="http://schemas.microsoft.com/office/drawing/2014/main" id="{E5D2694D-A38C-B740-A3A8-576DB0FA65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0" name="备注占位符 2">
            <a:extLst>
              <a:ext uri="{FF2B5EF4-FFF2-40B4-BE49-F238E27FC236}">
                <a16:creationId xmlns:a16="http://schemas.microsoft.com/office/drawing/2014/main" id="{952108C3-891B-0A4F-B08F-CC85A74FAE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971" name="灯片编号占位符 3">
            <a:extLst>
              <a:ext uri="{FF2B5EF4-FFF2-40B4-BE49-F238E27FC236}">
                <a16:creationId xmlns:a16="http://schemas.microsoft.com/office/drawing/2014/main" id="{9BD458B4-008C-784F-97B0-9F9802C2A8D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E339E82-F63E-7949-893C-D5001955EF0E}" type="slidenum">
              <a:rPr lang="zh-CN" altLang="en-US" smtClean="0"/>
              <a:pPr/>
              <a:t>35</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幻灯片图像占位符 1">
            <a:extLst>
              <a:ext uri="{FF2B5EF4-FFF2-40B4-BE49-F238E27FC236}">
                <a16:creationId xmlns:a16="http://schemas.microsoft.com/office/drawing/2014/main" id="{001522C8-3B5B-214A-B973-EB76852FAEA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8" name="备注占位符 2">
            <a:extLst>
              <a:ext uri="{FF2B5EF4-FFF2-40B4-BE49-F238E27FC236}">
                <a16:creationId xmlns:a16="http://schemas.microsoft.com/office/drawing/2014/main" id="{54968D0D-AF49-F941-BCCB-887CB0E995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6019" name="灯片编号占位符 3">
            <a:extLst>
              <a:ext uri="{FF2B5EF4-FFF2-40B4-BE49-F238E27FC236}">
                <a16:creationId xmlns:a16="http://schemas.microsoft.com/office/drawing/2014/main" id="{1BBAD9CB-E6E6-A942-9122-8DBE8469555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BED8043-DA85-754C-BC1B-154ED6A69EC5}" type="slidenum">
              <a:rPr lang="zh-CN" altLang="en-US" smtClean="0"/>
              <a:pPr/>
              <a:t>36</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1">
            <a:extLst>
              <a:ext uri="{FF2B5EF4-FFF2-40B4-BE49-F238E27FC236}">
                <a16:creationId xmlns:a16="http://schemas.microsoft.com/office/drawing/2014/main" id="{DC8E4756-83BC-F140-B842-3BCEFFD35F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6" name="备注占位符 2">
            <a:extLst>
              <a:ext uri="{FF2B5EF4-FFF2-40B4-BE49-F238E27FC236}">
                <a16:creationId xmlns:a16="http://schemas.microsoft.com/office/drawing/2014/main" id="{DAD4A16B-4CF5-8E41-8FCC-06F27AAB7E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r>
              <a:rPr lang="zh-CN" altLang="en-US"/>
              <a:t>通常，当每个输入线上至少有一个权标，而禁止线上没有权标的时候，</a:t>
            </a:r>
            <a:endParaRPr lang="en-US" altLang="zh-CN"/>
          </a:p>
          <a:p>
            <a:pPr eaLnBrk="1" hangingPunct="1">
              <a:lnSpc>
                <a:spcPct val="150000"/>
              </a:lnSpc>
            </a:pPr>
            <a:r>
              <a:rPr lang="zh-CN" altLang="en-US"/>
              <a:t>相应的转换才是允许的。在图中，</a:t>
            </a:r>
            <a:r>
              <a:rPr lang="en-US" altLang="zh-CN"/>
              <a:t>P</a:t>
            </a:r>
            <a:r>
              <a:rPr lang="en-US" altLang="zh-CN" baseline="-25000"/>
              <a:t>3</a:t>
            </a:r>
            <a:r>
              <a:rPr lang="zh-CN" altLang="en-US"/>
              <a:t>上有一个权标而</a:t>
            </a:r>
            <a:r>
              <a:rPr lang="en-US" altLang="zh-CN"/>
              <a:t>P</a:t>
            </a:r>
            <a:r>
              <a:rPr lang="en-US" altLang="zh-CN" baseline="-25000"/>
              <a:t>2</a:t>
            </a:r>
            <a:r>
              <a:rPr lang="zh-CN" altLang="en-US"/>
              <a:t>上没有权标，因此转换</a:t>
            </a:r>
            <a:r>
              <a:rPr lang="en-US" altLang="zh-CN"/>
              <a:t>t</a:t>
            </a:r>
            <a:r>
              <a:rPr lang="en-US" altLang="zh-CN" baseline="-25000"/>
              <a:t>1</a:t>
            </a:r>
            <a:r>
              <a:rPr lang="zh-CN" altLang="en-US"/>
              <a:t>可以被激发。</a:t>
            </a:r>
            <a:endParaRPr lang="en-US" altLang="zh-CN"/>
          </a:p>
          <a:p>
            <a:endParaRPr lang="zh-CN" altLang="en-US"/>
          </a:p>
        </p:txBody>
      </p:sp>
      <p:sp>
        <p:nvSpPr>
          <p:cNvPr id="88067" name="灯片编号占位符 3">
            <a:extLst>
              <a:ext uri="{FF2B5EF4-FFF2-40B4-BE49-F238E27FC236}">
                <a16:creationId xmlns:a16="http://schemas.microsoft.com/office/drawing/2014/main" id="{CA5266B7-A976-6A45-BD42-F61E182DCA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3587376-DB71-4D48-A1E7-5012728B8F3B}" type="slidenum">
              <a:rPr lang="zh-CN" altLang="en-US" smtClean="0"/>
              <a:pPr/>
              <a:t>37</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幻灯片图像占位符 1">
            <a:extLst>
              <a:ext uri="{FF2B5EF4-FFF2-40B4-BE49-F238E27FC236}">
                <a16:creationId xmlns:a16="http://schemas.microsoft.com/office/drawing/2014/main" id="{154BDE51-EDC3-EB44-AD3B-2E279D0A4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4" name="备注占位符 2">
            <a:extLst>
              <a:ext uri="{FF2B5EF4-FFF2-40B4-BE49-F238E27FC236}">
                <a16:creationId xmlns:a16="http://schemas.microsoft.com/office/drawing/2014/main" id="{A8621186-A48B-CF45-A88B-20D8E97A59E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0115" name="灯片编号占位符 3">
            <a:extLst>
              <a:ext uri="{FF2B5EF4-FFF2-40B4-BE49-F238E27FC236}">
                <a16:creationId xmlns:a16="http://schemas.microsoft.com/office/drawing/2014/main" id="{979D15ED-B18C-564B-BD0E-2DC464D8BCF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41F9FE7-FB4E-D249-8053-3F6A6D89816D}" type="slidenum">
              <a:rPr lang="zh-CN" altLang="en-US" smtClean="0"/>
              <a:pPr/>
              <a:t>38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a:extLst>
              <a:ext uri="{FF2B5EF4-FFF2-40B4-BE49-F238E27FC236}">
                <a16:creationId xmlns:a16="http://schemas.microsoft.com/office/drawing/2014/main" id="{0F8C8B8A-B3A7-2745-83C6-3875FDE9D4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备注占位符 2">
            <a:extLst>
              <a:ext uri="{FF2B5EF4-FFF2-40B4-BE49-F238E27FC236}">
                <a16:creationId xmlns:a16="http://schemas.microsoft.com/office/drawing/2014/main" id="{A22CF004-1585-6540-8472-1DBA542075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8435" name="灯片编号占位符 3">
            <a:extLst>
              <a:ext uri="{FF2B5EF4-FFF2-40B4-BE49-F238E27FC236}">
                <a16:creationId xmlns:a16="http://schemas.microsoft.com/office/drawing/2014/main" id="{6E5CE850-ACF7-F947-AAB9-95EAB2FCD68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8021397-ED17-904C-959A-E6493A0CBB23}" type="slidenum">
              <a:rPr lang="zh-CN" altLang="en-US" smtClean="0"/>
              <a:pPr/>
              <a:t>3</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a:extLst>
              <a:ext uri="{FF2B5EF4-FFF2-40B4-BE49-F238E27FC236}">
                <a16:creationId xmlns:a16="http://schemas.microsoft.com/office/drawing/2014/main" id="{DC8A71F9-5880-6347-86EC-DCD2DA723E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2" name="备注占位符 2">
            <a:extLst>
              <a:ext uri="{FF2B5EF4-FFF2-40B4-BE49-F238E27FC236}">
                <a16:creationId xmlns:a16="http://schemas.microsoft.com/office/drawing/2014/main" id="{DB920B3B-D6B7-F346-849B-3CDA088703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163" name="灯片编号占位符 3">
            <a:extLst>
              <a:ext uri="{FF2B5EF4-FFF2-40B4-BE49-F238E27FC236}">
                <a16:creationId xmlns:a16="http://schemas.microsoft.com/office/drawing/2014/main" id="{A6B40B7E-8F68-F94E-9734-72E59500CF4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4BA50E9-031F-114D-BF59-975DADBA8072}" type="slidenum">
              <a:rPr lang="zh-CN" altLang="en-US" smtClean="0"/>
              <a:pPr/>
              <a:t>39</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幻灯片图像占位符 1">
            <a:extLst>
              <a:ext uri="{FF2B5EF4-FFF2-40B4-BE49-F238E27FC236}">
                <a16:creationId xmlns:a16="http://schemas.microsoft.com/office/drawing/2014/main" id="{076A185B-274D-754C-9210-049AB695F0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0" name="备注占位符 2">
            <a:extLst>
              <a:ext uri="{FF2B5EF4-FFF2-40B4-BE49-F238E27FC236}">
                <a16:creationId xmlns:a16="http://schemas.microsoft.com/office/drawing/2014/main" id="{65DC2AD2-52F1-2F47-A7F2-92B1AD633D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r>
              <a:rPr lang="zh-CN" altLang="en-US"/>
              <a:t>以后不论再按下多少次按钮，禁止线与现有权标的组合都决</a:t>
            </a:r>
            <a:endParaRPr lang="en-US" altLang="zh-CN"/>
          </a:p>
          <a:p>
            <a:pPr eaLnBrk="1" hangingPunct="1">
              <a:lnSpc>
                <a:spcPct val="150000"/>
              </a:lnSpc>
            </a:pPr>
            <a:r>
              <a:rPr lang="zh-CN" altLang="en-US"/>
              <a:t>定了转换“</a:t>
            </a:r>
            <a:r>
              <a:rPr lang="en-US" altLang="zh-CN"/>
              <a:t>EB</a:t>
            </a:r>
            <a:r>
              <a:rPr lang="en-US" altLang="zh-CN" baseline="-25000"/>
              <a:t>f</a:t>
            </a:r>
            <a:r>
              <a:rPr lang="zh-CN" altLang="en-US"/>
              <a:t>被按下”不再被激发，</a:t>
            </a:r>
          </a:p>
        </p:txBody>
      </p:sp>
      <p:sp>
        <p:nvSpPr>
          <p:cNvPr id="94211" name="灯片编号占位符 3">
            <a:extLst>
              <a:ext uri="{FF2B5EF4-FFF2-40B4-BE49-F238E27FC236}">
                <a16:creationId xmlns:a16="http://schemas.microsoft.com/office/drawing/2014/main" id="{58CE6976-F431-0E48-8384-364C0DA5481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1FF1661-0399-B349-8068-8E94800F2D28}" type="slidenum">
              <a:rPr lang="zh-CN" altLang="en-US" smtClean="0"/>
              <a:pPr/>
              <a:t>40</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幻灯片图像占位符 1">
            <a:extLst>
              <a:ext uri="{FF2B5EF4-FFF2-40B4-BE49-F238E27FC236}">
                <a16:creationId xmlns:a16="http://schemas.microsoft.com/office/drawing/2014/main" id="{CFB877B2-3D29-FD4D-8656-D7446754F7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8" name="备注占位符 2">
            <a:extLst>
              <a:ext uri="{FF2B5EF4-FFF2-40B4-BE49-F238E27FC236}">
                <a16:creationId xmlns:a16="http://schemas.microsoft.com/office/drawing/2014/main" id="{89051E6C-F81D-4141-9EED-57A31757AC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例如，由于物理上的原因按钮被按下后不能马上发亮</a:t>
            </a:r>
            <a:r>
              <a:rPr lang="en-US" altLang="zh-CN"/>
              <a:t>)</a:t>
            </a:r>
            <a:endParaRPr lang="zh-CN" altLang="en-US"/>
          </a:p>
        </p:txBody>
      </p:sp>
      <p:sp>
        <p:nvSpPr>
          <p:cNvPr id="96259" name="灯片编号占位符 3">
            <a:extLst>
              <a:ext uri="{FF2B5EF4-FFF2-40B4-BE49-F238E27FC236}">
                <a16:creationId xmlns:a16="http://schemas.microsoft.com/office/drawing/2014/main" id="{3CDD32CE-96ED-6E4B-ACBC-DE37EB3FDA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ABB40D-2A59-704A-909F-EAB9DDB96F43}" type="slidenum">
              <a:rPr lang="zh-CN" altLang="en-US" smtClean="0"/>
              <a:pPr/>
              <a:t>41</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幻灯片图像占位符 1">
            <a:extLst>
              <a:ext uri="{FF2B5EF4-FFF2-40B4-BE49-F238E27FC236}">
                <a16:creationId xmlns:a16="http://schemas.microsoft.com/office/drawing/2014/main" id="{390F273A-C590-0042-9710-F11FE3B85C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6" name="备注占位符 2">
            <a:extLst>
              <a:ext uri="{FF2B5EF4-FFF2-40B4-BE49-F238E27FC236}">
                <a16:creationId xmlns:a16="http://schemas.microsoft.com/office/drawing/2014/main" id="{0D91F7BB-C35E-C54F-8CCF-B0A12808281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307" name="灯片编号占位符 3">
            <a:extLst>
              <a:ext uri="{FF2B5EF4-FFF2-40B4-BE49-F238E27FC236}">
                <a16:creationId xmlns:a16="http://schemas.microsoft.com/office/drawing/2014/main" id="{C2F7087C-7AD7-2443-9536-977A3A643BF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16DEC5E-DFDB-BF4D-B283-66E670217306}" type="slidenum">
              <a:rPr lang="zh-CN" altLang="en-US" smtClean="0"/>
              <a:pPr/>
              <a:t>42</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幻灯片图像占位符 1">
            <a:extLst>
              <a:ext uri="{FF2B5EF4-FFF2-40B4-BE49-F238E27FC236}">
                <a16:creationId xmlns:a16="http://schemas.microsoft.com/office/drawing/2014/main" id="{1828DE1C-1DFD-6D4E-BA31-724AD863EE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4" name="备注占位符 2">
            <a:extLst>
              <a:ext uri="{FF2B5EF4-FFF2-40B4-BE49-F238E27FC236}">
                <a16:creationId xmlns:a16="http://schemas.microsoft.com/office/drawing/2014/main" id="{F06997C8-488D-6449-B239-1F1B7F57E4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355" name="灯片编号占位符 3">
            <a:extLst>
              <a:ext uri="{FF2B5EF4-FFF2-40B4-BE49-F238E27FC236}">
                <a16:creationId xmlns:a16="http://schemas.microsoft.com/office/drawing/2014/main" id="{35449158-7A10-184A-BDF3-0E333FA4870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B0FD8AF-2DD7-D345-901E-A35B084B20B6}" type="slidenum">
              <a:rPr lang="zh-CN" altLang="en-US" smtClean="0"/>
              <a:pPr/>
              <a:t>43</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幻灯片图像占位符 1">
            <a:extLst>
              <a:ext uri="{FF2B5EF4-FFF2-40B4-BE49-F238E27FC236}">
                <a16:creationId xmlns:a16="http://schemas.microsoft.com/office/drawing/2014/main" id="{450EB2DB-FF30-3A4A-BDE6-F95E6EFE00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2" name="备注占位符 2">
            <a:extLst>
              <a:ext uri="{FF2B5EF4-FFF2-40B4-BE49-F238E27FC236}">
                <a16:creationId xmlns:a16="http://schemas.microsoft.com/office/drawing/2014/main" id="{288CE3C2-358D-F14C-9BAA-656279AB2F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03" name="灯片编号占位符 3">
            <a:extLst>
              <a:ext uri="{FF2B5EF4-FFF2-40B4-BE49-F238E27FC236}">
                <a16:creationId xmlns:a16="http://schemas.microsoft.com/office/drawing/2014/main" id="{BDF096EB-F5F2-2A43-84B6-BA1EF120C3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F1B7F1E-DB60-9F4F-9A4D-6AABA1041E6B}" type="slidenum">
              <a:rPr lang="zh-CN" altLang="en-US" smtClean="0"/>
              <a:pPr/>
              <a:t>44</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幻灯片图像占位符 1">
            <a:extLst>
              <a:ext uri="{FF2B5EF4-FFF2-40B4-BE49-F238E27FC236}">
                <a16:creationId xmlns:a16="http://schemas.microsoft.com/office/drawing/2014/main" id="{A2EC0802-9CB1-0F4E-8259-7B6F1F9575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0" name="备注占位符 2">
            <a:extLst>
              <a:ext uri="{FF2B5EF4-FFF2-40B4-BE49-F238E27FC236}">
                <a16:creationId xmlns:a16="http://schemas.microsoft.com/office/drawing/2014/main" id="{849B2752-782D-CD48-AD58-F21368E33C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04451" name="灯片编号占位符 3">
            <a:extLst>
              <a:ext uri="{FF2B5EF4-FFF2-40B4-BE49-F238E27FC236}">
                <a16:creationId xmlns:a16="http://schemas.microsoft.com/office/drawing/2014/main" id="{80CF939D-A4F5-6C48-A4D5-AFC7E9D6E30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B4CEF70-405E-1547-B689-818C093CD0DB}" type="slidenum">
              <a:rPr lang="zh-CN" altLang="en-US" smtClean="0"/>
              <a:pPr/>
              <a:t>45</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幻灯片图像占位符 1">
            <a:extLst>
              <a:ext uri="{FF2B5EF4-FFF2-40B4-BE49-F238E27FC236}">
                <a16:creationId xmlns:a16="http://schemas.microsoft.com/office/drawing/2014/main" id="{E2098D74-A476-2742-9AE3-12FE7F1AC9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8" name="备注占位符 2">
            <a:extLst>
              <a:ext uri="{FF2B5EF4-FFF2-40B4-BE49-F238E27FC236}">
                <a16:creationId xmlns:a16="http://schemas.microsoft.com/office/drawing/2014/main" id="{CF51A6BC-D3D1-0549-9ABB-1E7A8E0B85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6499" name="灯片编号占位符 3">
            <a:extLst>
              <a:ext uri="{FF2B5EF4-FFF2-40B4-BE49-F238E27FC236}">
                <a16:creationId xmlns:a16="http://schemas.microsoft.com/office/drawing/2014/main" id="{81A10262-73B5-2446-9C95-C55E282CFE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5D6F9D9-0B94-5A48-A0A8-4A36FAEE4CD1}" type="slidenum">
              <a:rPr lang="zh-CN" altLang="en-US" smtClean="0"/>
              <a:pPr/>
              <a:t>46</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幻灯片图像占位符 1">
            <a:extLst>
              <a:ext uri="{FF2B5EF4-FFF2-40B4-BE49-F238E27FC236}">
                <a16:creationId xmlns:a16="http://schemas.microsoft.com/office/drawing/2014/main" id="{E114DB64-4C48-1341-9F98-77CF37E18B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6" name="备注占位符 2">
            <a:extLst>
              <a:ext uri="{FF2B5EF4-FFF2-40B4-BE49-F238E27FC236}">
                <a16:creationId xmlns:a16="http://schemas.microsoft.com/office/drawing/2014/main" id="{5506345C-92DD-E94F-9A28-6A08914A0C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8547" name="灯片编号占位符 3">
            <a:extLst>
              <a:ext uri="{FF2B5EF4-FFF2-40B4-BE49-F238E27FC236}">
                <a16:creationId xmlns:a16="http://schemas.microsoft.com/office/drawing/2014/main" id="{2AAD6EB3-1F5E-654D-9695-3D88A8D820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90CBF6-08AA-A943-9DE6-2375B6A788A8}" type="slidenum">
              <a:rPr lang="zh-CN" altLang="en-US" smtClean="0"/>
              <a:pPr/>
              <a:t>47</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幻灯片图像占位符 1">
            <a:extLst>
              <a:ext uri="{FF2B5EF4-FFF2-40B4-BE49-F238E27FC236}">
                <a16:creationId xmlns:a16="http://schemas.microsoft.com/office/drawing/2014/main" id="{61B5FA37-D07C-2748-81A8-F0E4761909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4" name="备注占位符 2">
            <a:extLst>
              <a:ext uri="{FF2B5EF4-FFF2-40B4-BE49-F238E27FC236}">
                <a16:creationId xmlns:a16="http://schemas.microsoft.com/office/drawing/2014/main" id="{606BE858-8233-A14F-9D1D-F74B2BA95F4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0595" name="灯片编号占位符 3">
            <a:extLst>
              <a:ext uri="{FF2B5EF4-FFF2-40B4-BE49-F238E27FC236}">
                <a16:creationId xmlns:a16="http://schemas.microsoft.com/office/drawing/2014/main" id="{F4645E12-0798-3948-BF14-51E4CC03031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129B905-BE04-3240-833C-3855280C5BF5}" type="slidenum">
              <a:rPr lang="zh-CN" altLang="en-US" smtClean="0"/>
              <a:pPr/>
              <a:t>48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a:extLst>
              <a:ext uri="{FF2B5EF4-FFF2-40B4-BE49-F238E27FC236}">
                <a16:creationId xmlns:a16="http://schemas.microsoft.com/office/drawing/2014/main" id="{5EE9EB68-97D6-BD40-BD4E-AA5EDDA93A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备注占位符 2">
            <a:extLst>
              <a:ext uri="{FF2B5EF4-FFF2-40B4-BE49-F238E27FC236}">
                <a16:creationId xmlns:a16="http://schemas.microsoft.com/office/drawing/2014/main" id="{EFE645F4-9F17-9C4D-8965-EA3B1D28BF8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二义性例子：“操作员标识由操作员姓名和密码组成，密码由</a:t>
            </a:r>
            <a:r>
              <a:rPr lang="en-US" altLang="zh-CN"/>
              <a:t>6</a:t>
            </a:r>
            <a:r>
              <a:rPr lang="zh-CN" altLang="en-US"/>
              <a:t>位数字构成。当操作员登录进系统时它被存放在注册文件中。”</a:t>
            </a:r>
          </a:p>
          <a:p>
            <a:r>
              <a:rPr lang="zh-CN" altLang="en-US"/>
              <a:t>在上面这段陈述中，“它”到底代表“密码”还是“操作员标识”，不同的人往往有不同的理解。</a:t>
            </a:r>
          </a:p>
        </p:txBody>
      </p:sp>
      <p:sp>
        <p:nvSpPr>
          <p:cNvPr id="20483" name="灯片编号占位符 3">
            <a:extLst>
              <a:ext uri="{FF2B5EF4-FFF2-40B4-BE49-F238E27FC236}">
                <a16:creationId xmlns:a16="http://schemas.microsoft.com/office/drawing/2014/main" id="{0F2EA296-D423-014F-B312-E256D0BB1DD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D6A738B-E0A4-5D48-9EDC-BC746EF899BD}" type="slidenum">
              <a:rPr lang="zh-CN" altLang="en-US" smtClean="0"/>
              <a:pPr/>
              <a:t>4</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幻灯片图像占位符 1">
            <a:extLst>
              <a:ext uri="{FF2B5EF4-FFF2-40B4-BE49-F238E27FC236}">
                <a16:creationId xmlns:a16="http://schemas.microsoft.com/office/drawing/2014/main" id="{99A614FD-AC50-C84E-832C-E7EFBCE58A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2" name="备注占位符 2">
            <a:extLst>
              <a:ext uri="{FF2B5EF4-FFF2-40B4-BE49-F238E27FC236}">
                <a16:creationId xmlns:a16="http://schemas.microsoft.com/office/drawing/2014/main" id="{A2D1D50A-C312-1D45-8449-7E5524689C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643" name="灯片编号占位符 3">
            <a:extLst>
              <a:ext uri="{FF2B5EF4-FFF2-40B4-BE49-F238E27FC236}">
                <a16:creationId xmlns:a16="http://schemas.microsoft.com/office/drawing/2014/main" id="{08920237-A478-534F-BC02-2DB15BEFF5E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504964C-625E-7A48-8FF4-1EAC28D1FF06}" type="slidenum">
              <a:rPr lang="zh-CN" altLang="en-US" smtClean="0"/>
              <a:pPr/>
              <a:t>49</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幻灯片图像占位符 1">
            <a:extLst>
              <a:ext uri="{FF2B5EF4-FFF2-40B4-BE49-F238E27FC236}">
                <a16:creationId xmlns:a16="http://schemas.microsoft.com/office/drawing/2014/main" id="{5D566D03-A829-F84B-B9DA-F9D20F8CD7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0" name="备注占位符 2">
            <a:extLst>
              <a:ext uri="{FF2B5EF4-FFF2-40B4-BE49-F238E27FC236}">
                <a16:creationId xmlns:a16="http://schemas.microsoft.com/office/drawing/2014/main" id="{C8DB291F-1D2C-3B4E-9185-C55AF62C666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r>
              <a:rPr lang="en-US" altLang="zh-CN"/>
              <a:t>Z</a:t>
            </a:r>
            <a:r>
              <a:rPr lang="zh-CN" altLang="en-US"/>
              <a:t>语言的语法规定，当一个格被用在另一个格中时，要在它的前面加上三角形符号△作为前缀，因此，格</a:t>
            </a:r>
            <a:r>
              <a:rPr lang="en-US" altLang="zh-CN"/>
              <a:t>Push_Button</a:t>
            </a:r>
          </a:p>
          <a:p>
            <a:pPr eaLnBrk="1" hangingPunct="1">
              <a:lnSpc>
                <a:spcPct val="150000"/>
              </a:lnSpc>
            </a:pPr>
            <a:r>
              <a:rPr lang="zh-CN" altLang="en-US"/>
              <a:t>的第一行最前面有一个三角形符号作为格</a:t>
            </a:r>
            <a:r>
              <a:rPr lang="en-US" altLang="zh-CN"/>
              <a:t>Button_State</a:t>
            </a:r>
            <a:r>
              <a:rPr lang="zh-CN" altLang="en-US"/>
              <a:t>的前缀。操作</a:t>
            </a:r>
            <a:r>
              <a:rPr lang="en-US" altLang="zh-CN"/>
              <a:t>Push_Button</a:t>
            </a:r>
            <a:r>
              <a:rPr lang="zh-CN" altLang="en-US"/>
              <a:t>有一个输入变量“</a:t>
            </a:r>
            <a:r>
              <a:rPr lang="en-US" altLang="zh-CN"/>
              <a:t>button?”</a:t>
            </a:r>
            <a:r>
              <a:rPr lang="zh-CN" altLang="en-US"/>
              <a:t>。问号</a:t>
            </a:r>
            <a:endParaRPr lang="en-US" altLang="zh-CN"/>
          </a:p>
          <a:p>
            <a:pPr eaLnBrk="1" hangingPunct="1">
              <a:lnSpc>
                <a:spcPct val="150000"/>
              </a:lnSpc>
            </a:pPr>
            <a:r>
              <a:rPr lang="zh-CN" altLang="en-US"/>
              <a:t>“</a:t>
            </a:r>
            <a:r>
              <a:rPr lang="en-US" altLang="zh-CN"/>
              <a:t>?”</a:t>
            </a:r>
            <a:r>
              <a:rPr lang="zh-CN" altLang="en-US"/>
              <a:t>表示输入变量，而感叹号“</a:t>
            </a:r>
            <a:r>
              <a:rPr lang="en-US" altLang="zh-CN"/>
              <a:t>!”</a:t>
            </a:r>
            <a:r>
              <a:rPr lang="zh-CN" altLang="en-US"/>
              <a:t>代表输出变量。</a:t>
            </a:r>
            <a:endParaRPr lang="en-US" altLang="zh-CN" sz="1100"/>
          </a:p>
          <a:p>
            <a:pPr eaLnBrk="1" hangingPunct="1">
              <a:lnSpc>
                <a:spcPct val="150000"/>
              </a:lnSpc>
            </a:pPr>
            <a:endParaRPr lang="en-US" altLang="zh-CN"/>
          </a:p>
          <a:p>
            <a:endParaRPr lang="zh-CN" altLang="en-US"/>
          </a:p>
        </p:txBody>
      </p:sp>
      <p:sp>
        <p:nvSpPr>
          <p:cNvPr id="114691" name="灯片编号占位符 3">
            <a:extLst>
              <a:ext uri="{FF2B5EF4-FFF2-40B4-BE49-F238E27FC236}">
                <a16:creationId xmlns:a16="http://schemas.microsoft.com/office/drawing/2014/main" id="{9E14760E-E185-6E48-AD3E-FCE1A537323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8B0EB90-6616-F141-8859-1C501821FE7D}" type="slidenum">
              <a:rPr lang="zh-CN" altLang="en-US" smtClean="0"/>
              <a:pPr/>
              <a:t>50</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幻灯片图像占位符 1">
            <a:extLst>
              <a:ext uri="{FF2B5EF4-FFF2-40B4-BE49-F238E27FC236}">
                <a16:creationId xmlns:a16="http://schemas.microsoft.com/office/drawing/2014/main" id="{6800B698-79CF-6345-8868-843D70D606A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8" name="备注占位符 2">
            <a:extLst>
              <a:ext uri="{FF2B5EF4-FFF2-40B4-BE49-F238E27FC236}">
                <a16:creationId xmlns:a16="http://schemas.microsoft.com/office/drawing/2014/main" id="{2FC8E48B-FC22-C14C-9084-74A6257308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如果前置条件成立，则操作执行完成后可得到后置条件。但是，如果在前置条件不成立的情况下调用该操作，则不能得到指定的结果</a:t>
            </a:r>
            <a:endParaRPr lang="en-US" altLang="zh-CN"/>
          </a:p>
          <a:p>
            <a:endParaRPr lang="en-US" altLang="zh-CN"/>
          </a:p>
          <a:p>
            <a:endParaRPr lang="zh-CN" altLang="en-US"/>
          </a:p>
        </p:txBody>
      </p:sp>
      <p:sp>
        <p:nvSpPr>
          <p:cNvPr id="116739" name="灯片编号占位符 3">
            <a:extLst>
              <a:ext uri="{FF2B5EF4-FFF2-40B4-BE49-F238E27FC236}">
                <a16:creationId xmlns:a16="http://schemas.microsoft.com/office/drawing/2014/main" id="{8F4694F0-D7E7-DB4E-A32E-24F3E2B01D8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FBDE7DA-DA42-5E44-946E-A9A468C43011}" type="slidenum">
              <a:rPr lang="zh-CN" altLang="en-US" smtClean="0"/>
              <a:pPr/>
              <a:t>51</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幻灯片图像占位符 1">
            <a:extLst>
              <a:ext uri="{FF2B5EF4-FFF2-40B4-BE49-F238E27FC236}">
                <a16:creationId xmlns:a16="http://schemas.microsoft.com/office/drawing/2014/main" id="{DD2DE5DD-97C1-6645-A5E9-120BA19414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6" name="备注占位符 2">
            <a:extLst>
              <a:ext uri="{FF2B5EF4-FFF2-40B4-BE49-F238E27FC236}">
                <a16:creationId xmlns:a16="http://schemas.microsoft.com/office/drawing/2014/main" id="{12D1B132-40FD-0747-A2B5-3E9A62C0C3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8787" name="灯片编号占位符 3">
            <a:extLst>
              <a:ext uri="{FF2B5EF4-FFF2-40B4-BE49-F238E27FC236}">
                <a16:creationId xmlns:a16="http://schemas.microsoft.com/office/drawing/2014/main" id="{213998BD-F76A-9D4E-99B1-7F6F2948986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C8FEF76-A0F6-234D-AFC1-093EA779AEC6}" type="slidenum">
              <a:rPr lang="zh-CN" altLang="en-US" smtClean="0"/>
              <a:pPr/>
              <a:t>52</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幻灯片图像占位符 1">
            <a:extLst>
              <a:ext uri="{FF2B5EF4-FFF2-40B4-BE49-F238E27FC236}">
                <a16:creationId xmlns:a16="http://schemas.microsoft.com/office/drawing/2014/main" id="{1E27A24C-4A75-ED45-888C-E7125779ECB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4" name="备注占位符 2">
            <a:extLst>
              <a:ext uri="{FF2B5EF4-FFF2-40B4-BE49-F238E27FC236}">
                <a16:creationId xmlns:a16="http://schemas.microsoft.com/office/drawing/2014/main" id="{6BC14DC9-6ABA-224A-9E78-D15BDD01810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0835" name="灯片编号占位符 3">
            <a:extLst>
              <a:ext uri="{FF2B5EF4-FFF2-40B4-BE49-F238E27FC236}">
                <a16:creationId xmlns:a16="http://schemas.microsoft.com/office/drawing/2014/main" id="{28EC0BBD-0D35-B841-B5D5-D5BD355A81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4F11FE1-71D7-F14F-97E5-D55924495186}" type="slidenum">
              <a:rPr lang="zh-CN" altLang="en-US" smtClean="0"/>
              <a:pPr/>
              <a:t>53</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幻灯片图像占位符 1">
            <a:extLst>
              <a:ext uri="{FF2B5EF4-FFF2-40B4-BE49-F238E27FC236}">
                <a16:creationId xmlns:a16="http://schemas.microsoft.com/office/drawing/2014/main" id="{338CFFCB-608B-444C-85B7-9BB15A1415F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2" name="备注占位符 2">
            <a:extLst>
              <a:ext uri="{FF2B5EF4-FFF2-40B4-BE49-F238E27FC236}">
                <a16:creationId xmlns:a16="http://schemas.microsoft.com/office/drawing/2014/main" id="{3D631B54-FD05-E645-BBF8-D7080ECEEB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883" name="灯片编号占位符 3">
            <a:extLst>
              <a:ext uri="{FF2B5EF4-FFF2-40B4-BE49-F238E27FC236}">
                <a16:creationId xmlns:a16="http://schemas.microsoft.com/office/drawing/2014/main" id="{F309BDC4-3D52-A84F-8AF0-DFCB8D4643F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62EF425-5C1B-DE4F-9655-707450B5F2E3}" type="slidenum">
              <a:rPr lang="zh-CN" altLang="en-US" smtClean="0"/>
              <a:pPr/>
              <a:t>54</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幻灯片图像占位符 1">
            <a:extLst>
              <a:ext uri="{FF2B5EF4-FFF2-40B4-BE49-F238E27FC236}">
                <a16:creationId xmlns:a16="http://schemas.microsoft.com/office/drawing/2014/main" id="{A8A8DA08-F6CC-8649-8C7F-31A67EE6380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0" name="备注占位符 2">
            <a:extLst>
              <a:ext uri="{FF2B5EF4-FFF2-40B4-BE49-F238E27FC236}">
                <a16:creationId xmlns:a16="http://schemas.microsoft.com/office/drawing/2014/main" id="{0B162556-FBE0-404A-B390-E547AD73C66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4931" name="灯片编号占位符 3">
            <a:extLst>
              <a:ext uri="{FF2B5EF4-FFF2-40B4-BE49-F238E27FC236}">
                <a16:creationId xmlns:a16="http://schemas.microsoft.com/office/drawing/2014/main" id="{615B0CC5-34F8-0F4A-A67F-8CE8058AF21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3AB69F2-70BA-C04C-8403-DC13A8A31DA7}" type="slidenum">
              <a:rPr lang="zh-CN" altLang="en-US" smtClean="0"/>
              <a:pPr/>
              <a:t>55</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幻灯片图像占位符 1">
            <a:extLst>
              <a:ext uri="{FF2B5EF4-FFF2-40B4-BE49-F238E27FC236}">
                <a16:creationId xmlns:a16="http://schemas.microsoft.com/office/drawing/2014/main" id="{BD3B5FF7-57A3-2946-878A-B12DADA1BA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8" name="备注占位符 2">
            <a:extLst>
              <a:ext uri="{FF2B5EF4-FFF2-40B4-BE49-F238E27FC236}">
                <a16:creationId xmlns:a16="http://schemas.microsoft.com/office/drawing/2014/main" id="{DD5ECD30-EA70-BD4B-9A6F-D212DB9DFE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6979" name="灯片编号占位符 3">
            <a:extLst>
              <a:ext uri="{FF2B5EF4-FFF2-40B4-BE49-F238E27FC236}">
                <a16:creationId xmlns:a16="http://schemas.microsoft.com/office/drawing/2014/main" id="{A0A54DA3-D97F-B14C-ACE0-B1E3C6DF78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AF22812-F1ED-5F40-BC40-64A7415B8B31}" type="slidenum">
              <a:rPr lang="zh-CN" altLang="en-US" smtClean="0"/>
              <a:pPr/>
              <a:t>56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a:extLst>
              <a:ext uri="{FF2B5EF4-FFF2-40B4-BE49-F238E27FC236}">
                <a16:creationId xmlns:a16="http://schemas.microsoft.com/office/drawing/2014/main" id="{1C30A894-71DE-F04F-B87D-E385BA6C0C9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0" name="备注占位符 2">
            <a:extLst>
              <a:ext uri="{FF2B5EF4-FFF2-40B4-BE49-F238E27FC236}">
                <a16:creationId xmlns:a16="http://schemas.microsoft.com/office/drawing/2014/main" id="{A0C124CD-AB4E-9A43-B12C-1571730C81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31" name="灯片编号占位符 3">
            <a:extLst>
              <a:ext uri="{FF2B5EF4-FFF2-40B4-BE49-F238E27FC236}">
                <a16:creationId xmlns:a16="http://schemas.microsoft.com/office/drawing/2014/main" id="{41FEE3B7-AE6F-3241-BA3A-3927A994CB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0324016-7CC5-E240-9C3C-4C82863FE79A}" type="slidenum">
              <a:rPr lang="zh-CN" altLang="en-US" smtClean="0"/>
              <a:pPr/>
              <a:t>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a:extLst>
              <a:ext uri="{FF2B5EF4-FFF2-40B4-BE49-F238E27FC236}">
                <a16:creationId xmlns:a16="http://schemas.microsoft.com/office/drawing/2014/main" id="{91052C35-FEB4-3049-9740-B79ABC3B38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备注占位符 2">
            <a:extLst>
              <a:ext uri="{FF2B5EF4-FFF2-40B4-BE49-F238E27FC236}">
                <a16:creationId xmlns:a16="http://schemas.microsoft.com/office/drawing/2014/main" id="{15AB3DFB-F264-9A4A-A44F-F49CB9B237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579" name="灯片编号占位符 3">
            <a:extLst>
              <a:ext uri="{FF2B5EF4-FFF2-40B4-BE49-F238E27FC236}">
                <a16:creationId xmlns:a16="http://schemas.microsoft.com/office/drawing/2014/main" id="{685F96E5-9A6E-304F-AFB8-EA3EFCDEC55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0A7D71A-9A3F-AB4A-9C5D-335DB4797AA7}" type="slidenum">
              <a:rPr lang="zh-CN" altLang="en-US" smtClean="0"/>
              <a:pPr/>
              <a:t>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a:extLst>
              <a:ext uri="{FF2B5EF4-FFF2-40B4-BE49-F238E27FC236}">
                <a16:creationId xmlns:a16="http://schemas.microsoft.com/office/drawing/2014/main" id="{03592F31-2316-634F-AC5E-D5285C8AB3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6" name="备注占位符 2">
            <a:extLst>
              <a:ext uri="{FF2B5EF4-FFF2-40B4-BE49-F238E27FC236}">
                <a16:creationId xmlns:a16="http://schemas.microsoft.com/office/drawing/2014/main" id="{843F96E0-9832-4049-AFA6-CA9F7BEE5E4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27" name="灯片编号占位符 3">
            <a:extLst>
              <a:ext uri="{FF2B5EF4-FFF2-40B4-BE49-F238E27FC236}">
                <a16:creationId xmlns:a16="http://schemas.microsoft.com/office/drawing/2014/main" id="{79D92332-9B15-9747-A102-28B81FFA2A5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F060A4B-ECD9-5B46-893E-7E656430585F}" type="slidenum">
              <a:rPr lang="zh-CN" altLang="en-US" smtClean="0"/>
              <a:pPr/>
              <a:t>7</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a:extLst>
              <a:ext uri="{FF2B5EF4-FFF2-40B4-BE49-F238E27FC236}">
                <a16:creationId xmlns:a16="http://schemas.microsoft.com/office/drawing/2014/main" id="{104337C3-1A55-624D-8A3C-2C78DD3520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4" name="备注占位符 2">
            <a:extLst>
              <a:ext uri="{FF2B5EF4-FFF2-40B4-BE49-F238E27FC236}">
                <a16:creationId xmlns:a16="http://schemas.microsoft.com/office/drawing/2014/main" id="{71819A5C-4A1C-3949-A937-E33B3DF1ADB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8675" name="灯片编号占位符 3">
            <a:extLst>
              <a:ext uri="{FF2B5EF4-FFF2-40B4-BE49-F238E27FC236}">
                <a16:creationId xmlns:a16="http://schemas.microsoft.com/office/drawing/2014/main" id="{F43A57B1-186F-4A41-B339-64FB6D7A50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33E20BA-F747-764E-B670-DB62F0BC8398}" type="slidenum">
              <a:rPr lang="zh-CN" altLang="en-US" smtClean="0"/>
              <a:pPr/>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a:extLst>
              <a:ext uri="{FF2B5EF4-FFF2-40B4-BE49-F238E27FC236}">
                <a16:creationId xmlns:a16="http://schemas.microsoft.com/office/drawing/2014/main" id="{43A26C3E-D80D-8044-A797-530AD872E18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5" name="3 Marcador de fecha">
            <a:extLst>
              <a:ext uri="{FF2B5EF4-FFF2-40B4-BE49-F238E27FC236}">
                <a16:creationId xmlns:a16="http://schemas.microsoft.com/office/drawing/2014/main" id="{A3AAC834-493E-B64A-B59A-173003F4479B}"/>
              </a:ext>
            </a:extLst>
          </p:cNvPr>
          <p:cNvSpPr>
            <a:spLocks noGrp="1"/>
          </p:cNvSpPr>
          <p:nvPr>
            <p:ph type="dt" sz="half" idx="10"/>
          </p:nvPr>
        </p:nvSpPr>
        <p:spPr/>
        <p:txBody>
          <a:bodyPr/>
          <a:lstStyle>
            <a:lvl1pPr>
              <a:defRPr/>
            </a:lvl1pPr>
          </a:lstStyle>
          <a:p>
            <a:pPr>
              <a:defRPr/>
            </a:pPr>
            <a:fld id="{218B816A-7CC8-F545-9037-E438B804F65F}" type="datetime1">
              <a:rPr lang="es-ES" altLang="zh-CN"/>
              <a:pPr>
                <a:defRPr/>
              </a:pPr>
              <a:t>1/3/25</a:t>
            </a:fld>
            <a:endParaRPr lang="es-ES" altLang="zh-CN"/>
          </a:p>
        </p:txBody>
      </p:sp>
      <p:sp>
        <p:nvSpPr>
          <p:cNvPr id="6" name="4 Marcador de pie de página">
            <a:extLst>
              <a:ext uri="{FF2B5EF4-FFF2-40B4-BE49-F238E27FC236}">
                <a16:creationId xmlns:a16="http://schemas.microsoft.com/office/drawing/2014/main" id="{F3297275-4FF2-394D-9C87-780CFE318817}"/>
              </a:ext>
            </a:extLst>
          </p:cNvPr>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a:extLst>
              <a:ext uri="{FF2B5EF4-FFF2-40B4-BE49-F238E27FC236}">
                <a16:creationId xmlns:a16="http://schemas.microsoft.com/office/drawing/2014/main" id="{71CB76D6-6D58-624A-BD7E-A4FCE34A4C24}"/>
              </a:ext>
            </a:extLst>
          </p:cNvPr>
          <p:cNvSpPr>
            <a:spLocks noGrp="1"/>
          </p:cNvSpPr>
          <p:nvPr>
            <p:ph type="sldNum" sz="quarter" idx="12"/>
          </p:nvPr>
        </p:nvSpPr>
        <p:spPr/>
        <p:txBody>
          <a:bodyPr/>
          <a:lstStyle>
            <a:lvl1pPr>
              <a:defRPr/>
            </a:lvl1pPr>
          </a:lstStyle>
          <a:p>
            <a:pPr>
              <a:defRPr/>
            </a:pPr>
            <a:fld id="{6790E3D1-2923-044A-ADA8-3D41FF04E1A4}" type="slidenum">
              <a:rPr lang="es-ES" altLang="zh-CN"/>
              <a:pPr>
                <a:defRPr/>
              </a:pPr>
              <a:t>‹#›</a:t>
            </a:fld>
            <a:endParaRPr lang="es-ES" altLang="zh-CN"/>
          </a:p>
        </p:txBody>
      </p:sp>
    </p:spTree>
    <p:extLst>
      <p:ext uri="{BB962C8B-B14F-4D97-AF65-F5344CB8AC3E}">
        <p14:creationId xmlns:p14="http://schemas.microsoft.com/office/powerpoint/2010/main" val="100367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a:extLst>
              <a:ext uri="{FF2B5EF4-FFF2-40B4-BE49-F238E27FC236}">
                <a16:creationId xmlns:a16="http://schemas.microsoft.com/office/drawing/2014/main" id="{D32701A5-1C82-C247-9BD8-075E049E1977}"/>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a:extLst>
              <a:ext uri="{FF2B5EF4-FFF2-40B4-BE49-F238E27FC236}">
                <a16:creationId xmlns:a16="http://schemas.microsoft.com/office/drawing/2014/main" id="{92210B6C-E4F1-2449-9B25-8CFF64B676D3}"/>
              </a:ext>
            </a:extLst>
          </p:cNvPr>
          <p:cNvSpPr txBox="1">
            <a:spLocks/>
          </p:cNvSpPr>
          <p:nvPr userDrawn="1"/>
        </p:nvSpPr>
        <p:spPr>
          <a:xfrm>
            <a:off x="8204200" y="68263"/>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AD236F86-C86B-1C41-9428-7D5544212878}"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6" name="Imagen 5">
            <a:extLst>
              <a:ext uri="{FF2B5EF4-FFF2-40B4-BE49-F238E27FC236}">
                <a16:creationId xmlns:a16="http://schemas.microsoft.com/office/drawing/2014/main" id="{A8849F64-C0E9-854C-A013-F6779BF4153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a:extLst>
              <a:ext uri="{FF2B5EF4-FFF2-40B4-BE49-F238E27FC236}">
                <a16:creationId xmlns:a16="http://schemas.microsoft.com/office/drawing/2014/main" id="{D6339032-3030-D74F-B0FC-FE27A87F4DA6}"/>
              </a:ext>
            </a:extLst>
          </p:cNvPr>
          <p:cNvSpPr>
            <a:spLocks noGrp="1"/>
          </p:cNvSpPr>
          <p:nvPr>
            <p:ph type="dt" sz="half" idx="10"/>
          </p:nvPr>
        </p:nvSpPr>
        <p:spPr/>
        <p:txBody>
          <a:bodyPr/>
          <a:lstStyle>
            <a:lvl1pPr>
              <a:defRPr/>
            </a:lvl1pPr>
          </a:lstStyle>
          <a:p>
            <a:pPr>
              <a:defRPr/>
            </a:pPr>
            <a:fld id="{0EFFA242-004E-A645-A90B-8FE480B97CA1}" type="datetime1">
              <a:rPr lang="es-ES" altLang="zh-CN"/>
              <a:pPr>
                <a:defRPr/>
              </a:pPr>
              <a:t>1/3/25</a:t>
            </a:fld>
            <a:endParaRPr lang="es-ES" altLang="zh-CN" dirty="0"/>
          </a:p>
        </p:txBody>
      </p:sp>
      <p:sp>
        <p:nvSpPr>
          <p:cNvPr id="8" name="4 Marcador de pie de página">
            <a:extLst>
              <a:ext uri="{FF2B5EF4-FFF2-40B4-BE49-F238E27FC236}">
                <a16:creationId xmlns:a16="http://schemas.microsoft.com/office/drawing/2014/main" id="{B09FD70E-3EE4-9E41-824B-88FC39EC5B39}"/>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2268889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B630D789-B2CC-1F43-B862-DBDE0A9F020A}"/>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808A58D9-C5E5-C242-9F77-0C63C658FB15}"/>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5067A65C-7C6C-BF44-818F-340C12DE7EEF}"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E5665E0B-A03A-6E41-A481-5A38544D599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1 Título">
            <a:extLst>
              <a:ext uri="{FF2B5EF4-FFF2-40B4-BE49-F238E27FC236}">
                <a16:creationId xmlns:a16="http://schemas.microsoft.com/office/drawing/2014/main" id="{5EB9B62C-5B0C-7B43-B714-A47CAD3BA8C3}"/>
              </a:ext>
            </a:extLst>
          </p:cNvPr>
          <p:cNvSpPr txBox="1">
            <a:spLocks/>
          </p:cNvSpPr>
          <p:nvPr userDrawn="1"/>
        </p:nvSpPr>
        <p:spPr bwMode="auto">
          <a:xfrm>
            <a:off x="0" y="6261100"/>
            <a:ext cx="2555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1</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defRPr/>
            </a:pPr>
            <a:r>
              <a:rPr lang="zh-CN" altLang="en-US" sz="2400">
                <a:solidFill>
                  <a:srgbClr val="D9D9D9"/>
                </a:solidFill>
                <a:latin typeface="宋体" panose="02010600030101010101" pitchFamily="2" charset="-122"/>
              </a:rPr>
              <a:t>软件工程学概述</a:t>
            </a:r>
          </a:p>
        </p:txBody>
      </p:sp>
      <p:sp>
        <p:nvSpPr>
          <p:cNvPr id="6" name="4 Marcador de pie de página">
            <a:extLst>
              <a:ext uri="{FF2B5EF4-FFF2-40B4-BE49-F238E27FC236}">
                <a16:creationId xmlns:a16="http://schemas.microsoft.com/office/drawing/2014/main" id="{55569482-6F6B-3840-A461-28BD0D082E1F}"/>
              </a:ext>
            </a:extLst>
          </p:cNvPr>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2183738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AAA4430B-8C6C-B94C-AFF5-1592F5D0748C}"/>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0C75E04D-82C1-9546-9B84-AB602BFFCC6E}"/>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309A6E46-970B-7945-A392-3F3B2C0F8A98}"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9C34678F-6572-6749-B47B-0FC57539D65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3 Marcador de fecha">
            <a:extLst>
              <a:ext uri="{FF2B5EF4-FFF2-40B4-BE49-F238E27FC236}">
                <a16:creationId xmlns:a16="http://schemas.microsoft.com/office/drawing/2014/main" id="{B3AE7DCB-D5F2-E744-BE9F-AC298E300147}"/>
              </a:ext>
            </a:extLst>
          </p:cNvPr>
          <p:cNvSpPr>
            <a:spLocks noGrp="1"/>
          </p:cNvSpPr>
          <p:nvPr>
            <p:ph type="dt" sz="half" idx="10"/>
          </p:nvPr>
        </p:nvSpPr>
        <p:spPr/>
        <p:txBody>
          <a:bodyPr/>
          <a:lstStyle>
            <a:lvl1pPr>
              <a:defRPr/>
            </a:lvl1pPr>
          </a:lstStyle>
          <a:p>
            <a:pPr>
              <a:defRPr/>
            </a:pPr>
            <a:fld id="{B189AE36-7717-E54E-AE8A-EDD6B628A1FD}" type="datetime1">
              <a:rPr lang="es-ES" altLang="zh-CN"/>
              <a:pPr>
                <a:defRPr/>
              </a:pPr>
              <a:t>1/3/25</a:t>
            </a:fld>
            <a:endParaRPr lang="es-ES" altLang="zh-CN"/>
          </a:p>
        </p:txBody>
      </p:sp>
      <p:sp>
        <p:nvSpPr>
          <p:cNvPr id="6" name="4 Marcador de pie de página">
            <a:extLst>
              <a:ext uri="{FF2B5EF4-FFF2-40B4-BE49-F238E27FC236}">
                <a16:creationId xmlns:a16="http://schemas.microsoft.com/office/drawing/2014/main" id="{5FB503CF-CB16-4744-AE1E-0B73B0831CAB}"/>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3088606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E78042C6-A355-3247-B3BA-4825A7E63342}"/>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75E0651E-41B1-ED49-AD7F-A1F7ABC422C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4" name="3 Marcador de fecha">
            <a:extLst>
              <a:ext uri="{FF2B5EF4-FFF2-40B4-BE49-F238E27FC236}">
                <a16:creationId xmlns:a16="http://schemas.microsoft.com/office/drawing/2014/main" id="{43DA2A77-7FDF-E54C-A98C-42DEEEF9EEA7}"/>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4E55C5A0-912D-7F49-8EEF-BCA763493A8D}" type="datetime1">
              <a:rPr lang="es-ES" altLang="zh-CN"/>
              <a:pPr>
                <a:defRPr/>
              </a:pPr>
              <a:t>1/3/25</a:t>
            </a:fld>
            <a:endParaRPr lang="es-ES" altLang="zh-CN" dirty="0"/>
          </a:p>
        </p:txBody>
      </p:sp>
      <p:sp>
        <p:nvSpPr>
          <p:cNvPr id="5" name="4 Marcador de pie de página">
            <a:extLst>
              <a:ext uri="{FF2B5EF4-FFF2-40B4-BE49-F238E27FC236}">
                <a16:creationId xmlns:a16="http://schemas.microsoft.com/office/drawing/2014/main" id="{BBBF7B1F-3A58-AA45-B264-AD8C0BBD9185}"/>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a:extLst>
              <a:ext uri="{FF2B5EF4-FFF2-40B4-BE49-F238E27FC236}">
                <a16:creationId xmlns:a16="http://schemas.microsoft.com/office/drawing/2014/main" id="{4217F8E7-106C-9E44-BD26-5FC58766DD01}"/>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4A16C561-5B80-7B42-83C5-646D7DFB6F95}" type="slidenum">
              <a:rPr lang="es-ES" altLang="zh-CN"/>
              <a:pPr>
                <a:defRPr/>
              </a:pPr>
              <a:t>‹#›</a:t>
            </a:fld>
            <a:endParaRPr lang="es-ES" altLang="zh-CN"/>
          </a:p>
        </p:txBody>
      </p:sp>
      <p:pic>
        <p:nvPicPr>
          <p:cNvPr id="1031" name="Imagen 5">
            <a:extLst>
              <a:ext uri="{FF2B5EF4-FFF2-40B4-BE49-F238E27FC236}">
                <a16:creationId xmlns:a16="http://schemas.microsoft.com/office/drawing/2014/main" id="{CA423EE3-101D-574E-B48B-CE7F78C9923D}"/>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n 5">
            <a:extLst>
              <a:ext uri="{FF2B5EF4-FFF2-40B4-BE49-F238E27FC236}">
                <a16:creationId xmlns:a16="http://schemas.microsoft.com/office/drawing/2014/main" id="{4BCEA970-60D8-894F-8CF7-6E98E3E24A47}"/>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slide" Target="slide36.xml"/><Relationship Id="rId5" Type="http://schemas.openxmlformats.org/officeDocument/2006/relationships/slide" Target="slide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slide" Target="slide36.xml"/><Relationship Id="rId5" Type="http://schemas.openxmlformats.org/officeDocument/2006/relationships/slide" Target="slide3.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slide" Target="slide36.xml"/><Relationship Id="rId5" Type="http://schemas.openxmlformats.org/officeDocument/2006/relationships/slide" Target="slide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4.xml"/><Relationship Id="rId6" Type="http://schemas.openxmlformats.org/officeDocument/2006/relationships/slide" Target="slide36.xml"/><Relationship Id="rId5" Type="http://schemas.openxmlformats.org/officeDocument/2006/relationships/slide" Target="slide3.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slide" Target="slide36.xml"/><Relationship Id="rId5" Type="http://schemas.openxmlformats.org/officeDocument/2006/relationships/slide" Target="slide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2 Subtítulo">
            <a:extLst>
              <a:ext uri="{FF2B5EF4-FFF2-40B4-BE49-F238E27FC236}">
                <a16:creationId xmlns:a16="http://schemas.microsoft.com/office/drawing/2014/main" id="{2E184B21-5221-3845-9ABA-996F0A8192FD}"/>
              </a:ext>
            </a:extLst>
          </p:cNvPr>
          <p:cNvSpPr>
            <a:spLocks noGrp="1"/>
          </p:cNvSpPr>
          <p:nvPr>
            <p:ph type="subTitle" idx="1"/>
          </p:nvPr>
        </p:nvSpPr>
        <p:spPr>
          <a:xfrm>
            <a:off x="1187450" y="1916113"/>
            <a:ext cx="7488238" cy="792162"/>
          </a:xfrm>
        </p:spPr>
        <p:txBody>
          <a:bodyPr/>
          <a:lstStyle/>
          <a:p>
            <a:pPr eaLnBrk="1" hangingPunct="1"/>
            <a:r>
              <a:rPr lang="zh-CN" altLang="en-US" sz="5400" b="1">
                <a:solidFill>
                  <a:schemeClr val="tx1"/>
                </a:solidFill>
                <a:latin typeface="宋体" panose="02010600030101010101" pitchFamily="2" charset="-122"/>
              </a:rPr>
              <a:t>软件工程导论（第</a:t>
            </a:r>
            <a:r>
              <a:rPr lang="en-US" altLang="zh-CN" sz="5400" b="1">
                <a:solidFill>
                  <a:schemeClr val="tx1"/>
                </a:solidFill>
                <a:latin typeface="宋体" panose="02010600030101010101" pitchFamily="2" charset="-122"/>
              </a:rPr>
              <a:t>6</a:t>
            </a:r>
            <a:r>
              <a:rPr lang="zh-CN" altLang="en-US" sz="5400" b="1">
                <a:solidFill>
                  <a:schemeClr val="tx1"/>
                </a:solidFill>
                <a:latin typeface="宋体" panose="02010600030101010101" pitchFamily="2" charset="-122"/>
              </a:rPr>
              <a:t>版）</a:t>
            </a:r>
            <a:endParaRPr lang="es-ES" altLang="zh-CN" sz="5400">
              <a:solidFill>
                <a:schemeClr val="tx1"/>
              </a:solidFill>
              <a:latin typeface="宋体" panose="02010600030101010101" pitchFamily="2" charset="-122"/>
            </a:endParaRPr>
          </a:p>
        </p:txBody>
      </p:sp>
      <p:sp>
        <p:nvSpPr>
          <p:cNvPr id="11266" name="5 CuadroTexto">
            <a:extLst>
              <a:ext uri="{FF2B5EF4-FFF2-40B4-BE49-F238E27FC236}">
                <a16:creationId xmlns:a16="http://schemas.microsoft.com/office/drawing/2014/main" id="{A3E933BB-D912-E24A-BF30-CB481A663E24}"/>
              </a:ext>
            </a:extLst>
          </p:cNvPr>
          <p:cNvSpPr txBox="1">
            <a:spLocks noChangeArrowheads="1"/>
          </p:cNvSpPr>
          <p:nvPr/>
        </p:nvSpPr>
        <p:spPr bwMode="auto">
          <a:xfrm>
            <a:off x="1979613" y="3629025"/>
            <a:ext cx="56165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4000" b="1">
                <a:latin typeface="宋体" panose="02010600030101010101" pitchFamily="2" charset="-122"/>
              </a:rPr>
              <a:t>第</a:t>
            </a:r>
            <a:r>
              <a:rPr lang="en-US" altLang="zh-CN" sz="4000" b="1">
                <a:latin typeface="宋体" panose="02010600030101010101" pitchFamily="2" charset="-122"/>
              </a:rPr>
              <a:t>4</a:t>
            </a:r>
            <a:r>
              <a:rPr lang="zh-CN" altLang="en-US" sz="4000" b="1">
                <a:latin typeface="宋体" panose="02010600030101010101" pitchFamily="2" charset="-122"/>
              </a:rPr>
              <a:t>章  形式化说明技术</a:t>
            </a:r>
          </a:p>
          <a:p>
            <a:pPr algn="ctr" eaLnBrk="1" hangingPunct="1">
              <a:spcBef>
                <a:spcPct val="0"/>
              </a:spcBef>
              <a:buFontTx/>
              <a:buNone/>
            </a:pPr>
            <a:endParaRPr lang="en-US" altLang="zh-CN" sz="4000" b="1">
              <a:latin typeface="宋体" panose="02010600030101010101" pitchFamily="2" charset="-122"/>
            </a:endParaRPr>
          </a:p>
        </p:txBody>
      </p:sp>
      <p:sp>
        <p:nvSpPr>
          <p:cNvPr id="4" name="等腰三角形 3">
            <a:extLst>
              <a:ext uri="{FF2B5EF4-FFF2-40B4-BE49-F238E27FC236}">
                <a16:creationId xmlns:a16="http://schemas.microsoft.com/office/drawing/2014/main" id="{110811A5-C08D-DA46-AA56-152FDDC7271E}"/>
              </a:ext>
            </a:extLst>
          </p:cNvPr>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3">
            <a:extLst>
              <a:ext uri="{FF2B5EF4-FFF2-40B4-BE49-F238E27FC236}">
                <a16:creationId xmlns:a16="http://schemas.microsoft.com/office/drawing/2014/main" id="{EA5D47B4-7D8B-FE47-B054-6C7898C54E3C}"/>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4.2</a:t>
            </a:r>
            <a:r>
              <a:rPr lang="en-US" altLang="zh-CN" b="1"/>
              <a:t> </a:t>
            </a:r>
            <a:r>
              <a:rPr lang="zh-CN" altLang="en-US" b="1"/>
              <a:t>有穷状态机</a:t>
            </a:r>
          </a:p>
        </p:txBody>
      </p:sp>
      <p:sp>
        <p:nvSpPr>
          <p:cNvPr id="26629" name="内容占位符 4">
            <a:extLst>
              <a:ext uri="{FF2B5EF4-FFF2-40B4-BE49-F238E27FC236}">
                <a16:creationId xmlns:a16="http://schemas.microsoft.com/office/drawing/2014/main" id="{BB57D4EE-F022-D443-8130-1EE719AD0610}"/>
              </a:ext>
            </a:extLst>
          </p:cNvPr>
          <p:cNvSpPr>
            <a:spLocks noGrp="1"/>
          </p:cNvSpPr>
          <p:nvPr>
            <p:ph idx="1"/>
          </p:nvPr>
        </p:nvSpPr>
        <p:spPr>
          <a:xfrm>
            <a:off x="395288" y="908050"/>
            <a:ext cx="8229600" cy="604838"/>
          </a:xfrm>
        </p:spPr>
        <p:txBody>
          <a:bodyPr/>
          <a:lstStyle/>
          <a:p>
            <a:pPr marL="0" indent="0">
              <a:buFont typeface="Arial" charset="0"/>
              <a:buNone/>
              <a:defRPr/>
            </a:pPr>
            <a:r>
              <a:rPr lang="en-US" altLang="zh-CN" b="1" dirty="0">
                <a:latin typeface="+mn-ea"/>
              </a:rPr>
              <a:t>4.2.1</a:t>
            </a:r>
            <a:r>
              <a:rPr lang="en-US" altLang="zh-CN" b="1" dirty="0"/>
              <a:t> </a:t>
            </a:r>
            <a:r>
              <a:rPr lang="zh-CN" altLang="en-US" b="1" dirty="0"/>
              <a:t>概念</a:t>
            </a:r>
          </a:p>
        </p:txBody>
      </p:sp>
      <p:sp>
        <p:nvSpPr>
          <p:cNvPr id="29699" name="TextBox 7">
            <a:extLst>
              <a:ext uri="{FF2B5EF4-FFF2-40B4-BE49-F238E27FC236}">
                <a16:creationId xmlns:a16="http://schemas.microsoft.com/office/drawing/2014/main" id="{2AB6B76E-3EEE-A142-963B-BA5597158EEE}"/>
              </a:ext>
            </a:extLst>
          </p:cNvPr>
          <p:cNvSpPr txBox="1">
            <a:spLocks noChangeArrowheads="1"/>
          </p:cNvSpPr>
          <p:nvPr/>
        </p:nvSpPr>
        <p:spPr bwMode="auto">
          <a:xfrm>
            <a:off x="250825" y="1341438"/>
            <a:ext cx="8669338" cy="235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例子：一个保险箱上装了一个复合锁，锁有</a:t>
            </a:r>
            <a:r>
              <a:rPr lang="en-US" altLang="zh-CN" sz="2400">
                <a:latin typeface="Arial" panose="020B0604020202020204" pitchFamily="34" charset="0"/>
              </a:rPr>
              <a:t>3</a:t>
            </a:r>
            <a:r>
              <a:rPr lang="zh-CN" altLang="en-US" sz="2400">
                <a:latin typeface="Arial" panose="020B0604020202020204" pitchFamily="34" charset="0"/>
              </a:rPr>
              <a:t>个位置，分别标记为</a:t>
            </a:r>
            <a:r>
              <a:rPr lang="en-US" altLang="zh-CN" sz="2400">
                <a:latin typeface="Arial" panose="020B0604020202020204" pitchFamily="34" charset="0"/>
              </a:rPr>
              <a:t>1</a:t>
            </a:r>
            <a:r>
              <a:rPr lang="zh-CN" altLang="en-US" sz="2400">
                <a:latin typeface="Arial" panose="020B0604020202020204" pitchFamily="34" charset="0"/>
              </a:rPr>
              <a:t>、</a:t>
            </a:r>
            <a:r>
              <a:rPr lang="en-US" altLang="zh-CN" sz="2400">
                <a:latin typeface="Arial" panose="020B0604020202020204" pitchFamily="34" charset="0"/>
              </a:rPr>
              <a:t>2</a:t>
            </a:r>
            <a:r>
              <a:rPr lang="zh-CN" altLang="en-US" sz="2400">
                <a:latin typeface="Arial" panose="020B0604020202020204" pitchFamily="34" charset="0"/>
              </a:rPr>
              <a:t>、</a:t>
            </a:r>
            <a:r>
              <a:rPr lang="en-US" altLang="zh-CN" sz="2400">
                <a:latin typeface="Arial" panose="020B0604020202020204" pitchFamily="34" charset="0"/>
              </a:rPr>
              <a:t>3</a:t>
            </a:r>
            <a:r>
              <a:rPr lang="zh-CN" altLang="en-US" sz="2400">
                <a:latin typeface="Arial" panose="020B0604020202020204" pitchFamily="34" charset="0"/>
              </a:rPr>
              <a:t>，转盘可向左</a:t>
            </a:r>
            <a:r>
              <a:rPr lang="en-US" altLang="zh-CN" sz="2400">
                <a:latin typeface="Arial" panose="020B0604020202020204" pitchFamily="34" charset="0"/>
              </a:rPr>
              <a:t>(L)</a:t>
            </a:r>
            <a:r>
              <a:rPr lang="zh-CN" altLang="en-US" sz="2400">
                <a:latin typeface="Arial" panose="020B0604020202020204" pitchFamily="34" charset="0"/>
              </a:rPr>
              <a:t>或向右</a:t>
            </a:r>
            <a:r>
              <a:rPr lang="en-US" altLang="zh-CN" sz="2400">
                <a:latin typeface="Arial" panose="020B0604020202020204" pitchFamily="34" charset="0"/>
              </a:rPr>
              <a:t>(R)</a:t>
            </a:r>
            <a:r>
              <a:rPr lang="zh-CN" altLang="en-US" sz="2400">
                <a:latin typeface="Arial" panose="020B0604020202020204" pitchFamily="34" charset="0"/>
              </a:rPr>
              <a:t>转动。这样，在任意时刻转盘都有</a:t>
            </a:r>
            <a:r>
              <a:rPr lang="en-US" altLang="zh-CN" sz="2400">
                <a:latin typeface="Arial" panose="020B0604020202020204" pitchFamily="34" charset="0"/>
              </a:rPr>
              <a:t>6</a:t>
            </a:r>
            <a:r>
              <a:rPr lang="zh-CN" altLang="en-US" sz="2400">
                <a:latin typeface="Arial" panose="020B0604020202020204" pitchFamily="34" charset="0"/>
              </a:rPr>
              <a:t>种可能的运动，即</a:t>
            </a:r>
            <a:r>
              <a:rPr lang="en-US" altLang="zh-CN" sz="2400">
                <a:latin typeface="Arial" panose="020B0604020202020204" pitchFamily="34" charset="0"/>
              </a:rPr>
              <a:t>1L</a:t>
            </a:r>
            <a:r>
              <a:rPr lang="zh-CN" altLang="en-US" sz="2400">
                <a:latin typeface="Arial" panose="020B0604020202020204" pitchFamily="34" charset="0"/>
              </a:rPr>
              <a:t>、</a:t>
            </a:r>
            <a:r>
              <a:rPr lang="en-US" altLang="zh-CN" sz="2400">
                <a:latin typeface="Arial" panose="020B0604020202020204" pitchFamily="34" charset="0"/>
              </a:rPr>
              <a:t>1R</a:t>
            </a:r>
            <a:r>
              <a:rPr lang="zh-CN" altLang="en-US" sz="2400">
                <a:latin typeface="Arial" panose="020B0604020202020204" pitchFamily="34" charset="0"/>
              </a:rPr>
              <a:t>、</a:t>
            </a:r>
            <a:r>
              <a:rPr lang="en-US" altLang="zh-CN" sz="2400">
                <a:latin typeface="Arial" panose="020B0604020202020204" pitchFamily="34" charset="0"/>
              </a:rPr>
              <a:t>2L</a:t>
            </a:r>
            <a:r>
              <a:rPr lang="zh-CN" altLang="en-US" sz="2400">
                <a:latin typeface="Arial" panose="020B0604020202020204" pitchFamily="34" charset="0"/>
              </a:rPr>
              <a:t>、</a:t>
            </a:r>
            <a:r>
              <a:rPr lang="en-US" altLang="zh-CN" sz="2400">
                <a:latin typeface="Arial" panose="020B0604020202020204" pitchFamily="34" charset="0"/>
              </a:rPr>
              <a:t>2R</a:t>
            </a:r>
            <a:r>
              <a:rPr lang="zh-CN" altLang="en-US" sz="2400">
                <a:latin typeface="Arial" panose="020B0604020202020204" pitchFamily="34" charset="0"/>
              </a:rPr>
              <a:t>、</a:t>
            </a:r>
            <a:r>
              <a:rPr lang="en-US" altLang="zh-CN" sz="2400">
                <a:latin typeface="Arial" panose="020B0604020202020204" pitchFamily="34" charset="0"/>
              </a:rPr>
              <a:t>3L</a:t>
            </a:r>
            <a:r>
              <a:rPr lang="zh-CN" altLang="en-US" sz="2400">
                <a:latin typeface="Arial" panose="020B0604020202020204" pitchFamily="34" charset="0"/>
              </a:rPr>
              <a:t>和</a:t>
            </a:r>
            <a:r>
              <a:rPr lang="en-US" altLang="zh-CN" sz="2400">
                <a:latin typeface="Arial" panose="020B0604020202020204" pitchFamily="34" charset="0"/>
              </a:rPr>
              <a:t>3R</a:t>
            </a:r>
            <a:r>
              <a:rPr lang="zh-CN" altLang="en-US" sz="2400">
                <a:latin typeface="Arial" panose="020B0604020202020204" pitchFamily="34" charset="0"/>
              </a:rPr>
              <a:t>。保险箱的组合密码是</a:t>
            </a:r>
            <a:r>
              <a:rPr lang="en-US" altLang="zh-CN" sz="2400">
                <a:latin typeface="Arial" panose="020B0604020202020204" pitchFamily="34" charset="0"/>
              </a:rPr>
              <a:t>1L</a:t>
            </a:r>
            <a:r>
              <a:rPr lang="zh-CN" altLang="en-US" sz="2400">
                <a:latin typeface="Arial" panose="020B0604020202020204" pitchFamily="34" charset="0"/>
              </a:rPr>
              <a:t>、</a:t>
            </a:r>
            <a:r>
              <a:rPr lang="en-US" altLang="zh-CN" sz="2400">
                <a:latin typeface="Arial" panose="020B0604020202020204" pitchFamily="34" charset="0"/>
              </a:rPr>
              <a:t>3R</a:t>
            </a:r>
            <a:r>
              <a:rPr lang="zh-CN" altLang="en-US" sz="2400">
                <a:latin typeface="Arial" panose="020B0604020202020204" pitchFamily="34" charset="0"/>
              </a:rPr>
              <a:t>、</a:t>
            </a:r>
            <a:r>
              <a:rPr lang="en-US" altLang="zh-CN" sz="2400">
                <a:latin typeface="Arial" panose="020B0604020202020204" pitchFamily="34" charset="0"/>
              </a:rPr>
              <a:t>2L</a:t>
            </a:r>
            <a:r>
              <a:rPr lang="zh-CN" altLang="en-US" sz="2400">
                <a:latin typeface="Arial" panose="020B0604020202020204" pitchFamily="34" charset="0"/>
              </a:rPr>
              <a:t>，转盘的任何其他运动都将引起报警。</a:t>
            </a:r>
            <a:endParaRPr lang="en-US" altLang="zh-CN" sz="2400">
              <a:latin typeface="Arial" panose="020B0604020202020204" pitchFamily="34" charset="0"/>
            </a:endParaRPr>
          </a:p>
        </p:txBody>
      </p:sp>
      <p:sp>
        <p:nvSpPr>
          <p:cNvPr id="29700" name="1 Título">
            <a:extLst>
              <a:ext uri="{FF2B5EF4-FFF2-40B4-BE49-F238E27FC236}">
                <a16:creationId xmlns:a16="http://schemas.microsoft.com/office/drawing/2014/main" id="{F08A29EB-6BD8-744B-89C4-C3C5E9E2E01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4.2 </a:t>
            </a:r>
            <a:r>
              <a:rPr lang="zh-CN" altLang="en-US" sz="2400">
                <a:solidFill>
                  <a:srgbClr val="D9D9D9"/>
                </a:solidFill>
                <a:latin typeface="宋体" panose="02010600030101010101" pitchFamily="2" charset="-122"/>
              </a:rPr>
              <a:t>有穷状态机</a:t>
            </a:r>
          </a:p>
        </p:txBody>
      </p:sp>
      <p:pic>
        <p:nvPicPr>
          <p:cNvPr id="29701" name="图片 2">
            <a:extLst>
              <a:ext uri="{FF2B5EF4-FFF2-40B4-BE49-F238E27FC236}">
                <a16:creationId xmlns:a16="http://schemas.microsoft.com/office/drawing/2014/main" id="{14AA9A5E-0C15-C44A-B88D-471C17A433B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3479800"/>
            <a:ext cx="6967537" cy="239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1 Título">
            <a:extLst>
              <a:ext uri="{FF2B5EF4-FFF2-40B4-BE49-F238E27FC236}">
                <a16:creationId xmlns:a16="http://schemas.microsoft.com/office/drawing/2014/main" id="{01B6477C-84A0-6A49-BB53-0BA67AEDB7FF}"/>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3">
            <a:extLst>
              <a:ext uri="{FF2B5EF4-FFF2-40B4-BE49-F238E27FC236}">
                <a16:creationId xmlns:a16="http://schemas.microsoft.com/office/drawing/2014/main" id="{A4582537-C86E-9641-AF0B-096F931598E7}"/>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4.2</a:t>
            </a:r>
            <a:r>
              <a:rPr lang="en-US" altLang="zh-CN" b="1"/>
              <a:t> </a:t>
            </a:r>
            <a:r>
              <a:rPr lang="zh-CN" altLang="en-US" b="1"/>
              <a:t>有穷状态机</a:t>
            </a:r>
          </a:p>
        </p:txBody>
      </p:sp>
      <p:sp>
        <p:nvSpPr>
          <p:cNvPr id="31746" name="TextBox 7">
            <a:extLst>
              <a:ext uri="{FF2B5EF4-FFF2-40B4-BE49-F238E27FC236}">
                <a16:creationId xmlns:a16="http://schemas.microsoft.com/office/drawing/2014/main" id="{96C0B8E6-E5D5-D341-9685-D8D18E2EFB3D}"/>
              </a:ext>
            </a:extLst>
          </p:cNvPr>
          <p:cNvSpPr txBox="1">
            <a:spLocks noChangeArrowheads="1"/>
          </p:cNvSpPr>
          <p:nvPr/>
        </p:nvSpPr>
        <p:spPr bwMode="auto">
          <a:xfrm>
            <a:off x="323850" y="1268413"/>
            <a:ext cx="84963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一个初始态：保险箱锁定状态。</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表</a:t>
            </a:r>
            <a:r>
              <a:rPr lang="en-US" altLang="zh-CN" sz="2400">
                <a:latin typeface="Arial" panose="020B0604020202020204" pitchFamily="34" charset="0"/>
              </a:rPr>
              <a:t>4.1</a:t>
            </a:r>
            <a:r>
              <a:rPr lang="zh-CN" altLang="en-US" sz="2400">
                <a:latin typeface="Arial" panose="020B0604020202020204" pitchFamily="34" charset="0"/>
              </a:rPr>
              <a:t>保险箱的状态装换表</a:t>
            </a:r>
            <a:endParaRPr lang="en-US" altLang="zh-CN" sz="2400">
              <a:latin typeface="Arial" panose="020B0604020202020204" pitchFamily="34" charset="0"/>
            </a:endParaRPr>
          </a:p>
        </p:txBody>
      </p:sp>
      <p:sp>
        <p:nvSpPr>
          <p:cNvPr id="31747" name="1 Título">
            <a:extLst>
              <a:ext uri="{FF2B5EF4-FFF2-40B4-BE49-F238E27FC236}">
                <a16:creationId xmlns:a16="http://schemas.microsoft.com/office/drawing/2014/main" id="{B1985757-29AA-AE4D-92F6-B1A6989B09F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隶书" pitchFamily="49" charset="-122"/>
                <a:ea typeface="隶书" pitchFamily="49" charset="-122"/>
              </a:rPr>
              <a:t>4.2.1 </a:t>
            </a:r>
            <a:r>
              <a:rPr lang="zh-CN" altLang="en-US" sz="2400">
                <a:solidFill>
                  <a:srgbClr val="D9D9D9"/>
                </a:solidFill>
                <a:latin typeface="宋体" panose="02010600030101010101" pitchFamily="2" charset="-122"/>
              </a:rPr>
              <a:t>概念</a:t>
            </a:r>
          </a:p>
        </p:txBody>
      </p:sp>
      <p:graphicFrame>
        <p:nvGraphicFramePr>
          <p:cNvPr id="2" name="表格 1">
            <a:extLst>
              <a:ext uri="{FF2B5EF4-FFF2-40B4-BE49-F238E27FC236}">
                <a16:creationId xmlns:a16="http://schemas.microsoft.com/office/drawing/2014/main" id="{EC1C5470-E67D-0A48-835C-7F44625192E9}"/>
              </a:ext>
            </a:extLst>
          </p:cNvPr>
          <p:cNvGraphicFramePr>
            <a:graphicFrameLocks noGrp="1"/>
          </p:cNvGraphicFramePr>
          <p:nvPr/>
        </p:nvGraphicFramePr>
        <p:xfrm>
          <a:off x="425450" y="2503488"/>
          <a:ext cx="8229600" cy="3300412"/>
        </p:xfrm>
        <a:graphic>
          <a:graphicData uri="http://schemas.openxmlformats.org/drawingml/2006/table">
            <a:tbl>
              <a:tblPr/>
              <a:tblGrid>
                <a:gridCol w="2057400">
                  <a:extLst>
                    <a:ext uri="{9D8B030D-6E8A-4147-A177-3AD203B41FA5}">
                      <a16:colId xmlns:a16="http://schemas.microsoft.com/office/drawing/2014/main" val="4212836545"/>
                    </a:ext>
                  </a:extLst>
                </a:gridCol>
                <a:gridCol w="2057400">
                  <a:extLst>
                    <a:ext uri="{9D8B030D-6E8A-4147-A177-3AD203B41FA5}">
                      <a16:colId xmlns:a16="http://schemas.microsoft.com/office/drawing/2014/main" val="605703062"/>
                    </a:ext>
                  </a:extLst>
                </a:gridCol>
                <a:gridCol w="2057400">
                  <a:extLst>
                    <a:ext uri="{9D8B030D-6E8A-4147-A177-3AD203B41FA5}">
                      <a16:colId xmlns:a16="http://schemas.microsoft.com/office/drawing/2014/main" val="2421800783"/>
                    </a:ext>
                  </a:extLst>
                </a:gridCol>
                <a:gridCol w="2057400">
                  <a:extLst>
                    <a:ext uri="{9D8B030D-6E8A-4147-A177-3AD203B41FA5}">
                      <a16:colId xmlns:a16="http://schemas.microsoft.com/office/drawing/2014/main" val="2912824157"/>
                    </a:ext>
                  </a:extLst>
                </a:gridCol>
              </a:tblGrid>
              <a:tr h="881063">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               </a:t>
                      </a:r>
                      <a:r>
                        <a:rPr kumimoji="0" lang="zh-CN" altLang="en-US" sz="1600" b="1" i="0" u="none" strike="noStrike" cap="none" normalizeH="0" baseline="0">
                          <a:ln>
                            <a:noFill/>
                          </a:ln>
                          <a:solidFill>
                            <a:srgbClr val="FFFFFF"/>
                          </a:solidFill>
                          <a:effectLst/>
                          <a:latin typeface="Calibri" panose="020F0502020204030204" pitchFamily="34" charset="0"/>
                          <a:ea typeface="宋体" panose="02010600030101010101" pitchFamily="2" charset="-122"/>
                        </a:rPr>
                        <a:t>当前状态</a:t>
                      </a:r>
                      <a:endPar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      </a:t>
                      </a:r>
                      <a:r>
                        <a:rPr kumimoji="0" lang="zh-CN" altLang="en-US" sz="1600" b="1" i="0" u="none" strike="noStrike" cap="none" normalizeH="0" baseline="0">
                          <a:ln>
                            <a:noFill/>
                          </a:ln>
                          <a:solidFill>
                            <a:srgbClr val="FFFFFF"/>
                          </a:solidFill>
                          <a:effectLst/>
                          <a:latin typeface="Calibri" panose="020F0502020204030204" pitchFamily="34" charset="0"/>
                          <a:ea typeface="宋体" panose="02010600030101010101" pitchFamily="2" charset="-122"/>
                        </a:rPr>
                        <a:t>次态</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保险箱锁定</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A</a:t>
                      </a:r>
                      <a:endParaRPr kumimoji="0" lang="zh-CN" altLang="en-US" sz="20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libri" panose="020F0502020204030204" pitchFamily="34" charset="0"/>
                          <a:ea typeface="宋体" panose="02010600030101010101" pitchFamily="2" charset="-122"/>
                        </a:rPr>
                        <a:t>B</a:t>
                      </a:r>
                      <a:endParaRPr kumimoji="0" lang="zh-CN" altLang="en-US" sz="20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311570301"/>
                  </a:ext>
                </a:extLst>
              </a:tr>
              <a:tr h="403225">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1L</a:t>
                      </a:r>
                      <a:endParaRPr kumimoji="0" lang="zh-CN" altLang="en-US" sz="20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A</a:t>
                      </a:r>
                      <a:endParaRPr kumimoji="0" lang="zh-CN" altLang="en-US" sz="20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报警</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报警</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885935107"/>
                  </a:ext>
                </a:extLst>
              </a:tr>
              <a:tr h="403225">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1R</a:t>
                      </a:r>
                      <a:endParaRPr kumimoji="0" lang="zh-CN" altLang="en-US" sz="20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报警</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报警</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报警</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415726514"/>
                  </a:ext>
                </a:extLst>
              </a:tr>
              <a:tr h="403225">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2L</a:t>
                      </a:r>
                      <a:endParaRPr kumimoji="0" lang="zh-CN" altLang="en-US" sz="20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报警</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报警</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保险箱解锁</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018820812"/>
                  </a:ext>
                </a:extLst>
              </a:tr>
              <a:tr h="403225">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2R</a:t>
                      </a:r>
                      <a:endParaRPr kumimoji="0" lang="zh-CN" altLang="en-US" sz="20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报警</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报警</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报警</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3230000135"/>
                  </a:ext>
                </a:extLst>
              </a:tr>
              <a:tr h="403225">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3L</a:t>
                      </a:r>
                      <a:endParaRPr kumimoji="0" lang="zh-CN" altLang="en-US" sz="20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报警</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报警</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报警</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637655659"/>
                  </a:ext>
                </a:extLst>
              </a:tr>
              <a:tr h="403225">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3R</a:t>
                      </a:r>
                      <a:endParaRPr kumimoji="0" lang="zh-CN" altLang="en-US" sz="20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报警</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B</a:t>
                      </a:r>
                      <a:endParaRPr kumimoji="0" lang="zh-CN" altLang="en-US" sz="20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Calibri" panose="020F0502020204030204" pitchFamily="34" charset="0"/>
                          <a:ea typeface="宋体" panose="02010600030101010101" pitchFamily="2" charset="-122"/>
                        </a:rPr>
                        <a:t>报警</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3219546478"/>
                  </a:ext>
                </a:extLst>
              </a:tr>
            </a:tbl>
          </a:graphicData>
        </a:graphic>
      </p:graphicFrame>
      <p:cxnSp>
        <p:nvCxnSpPr>
          <p:cNvPr id="6" name="直接连接符 5">
            <a:extLst>
              <a:ext uri="{FF2B5EF4-FFF2-40B4-BE49-F238E27FC236}">
                <a16:creationId xmlns:a16="http://schemas.microsoft.com/office/drawing/2014/main" id="{576900EB-A64C-B54D-8BF9-D5AF63EE622C}"/>
              </a:ext>
            </a:extLst>
          </p:cNvPr>
          <p:cNvCxnSpPr/>
          <p:nvPr/>
        </p:nvCxnSpPr>
        <p:spPr>
          <a:xfrm>
            <a:off x="406400" y="2492375"/>
            <a:ext cx="1306513" cy="865188"/>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9FEFCCF3-CA46-F149-B69C-259806B23168}"/>
              </a:ext>
            </a:extLst>
          </p:cNvPr>
          <p:cNvCxnSpPr/>
          <p:nvPr/>
        </p:nvCxnSpPr>
        <p:spPr>
          <a:xfrm>
            <a:off x="433388" y="2492375"/>
            <a:ext cx="1998662" cy="536575"/>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31792" name="文本框 18">
            <a:extLst>
              <a:ext uri="{FF2B5EF4-FFF2-40B4-BE49-F238E27FC236}">
                <a16:creationId xmlns:a16="http://schemas.microsoft.com/office/drawing/2014/main" id="{90D92B89-C41F-7B46-85DE-8D149D61AD42}"/>
              </a:ext>
            </a:extLst>
          </p:cNvPr>
          <p:cNvSpPr txBox="1">
            <a:spLocks noChangeArrowheads="1"/>
          </p:cNvSpPr>
          <p:nvPr/>
        </p:nvSpPr>
        <p:spPr bwMode="auto">
          <a:xfrm>
            <a:off x="406400" y="3041650"/>
            <a:ext cx="10795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1600" b="1">
                <a:solidFill>
                  <a:srgbClr val="FFFFFF"/>
                </a:solidFill>
              </a:rPr>
              <a:t>转盘动作</a:t>
            </a:r>
          </a:p>
        </p:txBody>
      </p:sp>
      <p:sp>
        <p:nvSpPr>
          <p:cNvPr id="31793" name="1 Título">
            <a:extLst>
              <a:ext uri="{FF2B5EF4-FFF2-40B4-BE49-F238E27FC236}">
                <a16:creationId xmlns:a16="http://schemas.microsoft.com/office/drawing/2014/main" id="{7850481C-7ABD-0645-83C1-2205F9DBF82D}"/>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3">
            <a:extLst>
              <a:ext uri="{FF2B5EF4-FFF2-40B4-BE49-F238E27FC236}">
                <a16:creationId xmlns:a16="http://schemas.microsoft.com/office/drawing/2014/main" id="{9BB605FB-BDCD-704B-AB72-0FD6E9542B9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4.2</a:t>
            </a:r>
            <a:r>
              <a:rPr lang="en-US" altLang="zh-CN" b="1"/>
              <a:t> </a:t>
            </a:r>
            <a:r>
              <a:rPr lang="zh-CN" altLang="en-US" b="1"/>
              <a:t>有穷状态机</a:t>
            </a:r>
          </a:p>
        </p:txBody>
      </p:sp>
      <p:sp>
        <p:nvSpPr>
          <p:cNvPr id="33794" name="TextBox 7">
            <a:extLst>
              <a:ext uri="{FF2B5EF4-FFF2-40B4-BE49-F238E27FC236}">
                <a16:creationId xmlns:a16="http://schemas.microsoft.com/office/drawing/2014/main" id="{0375E8E2-2A33-0748-9D54-21C8D4B626B8}"/>
              </a:ext>
            </a:extLst>
          </p:cNvPr>
          <p:cNvSpPr txBox="1">
            <a:spLocks noChangeArrowheads="1"/>
          </p:cNvSpPr>
          <p:nvPr/>
        </p:nvSpPr>
        <p:spPr bwMode="auto">
          <a:xfrm>
            <a:off x="323850" y="1052513"/>
            <a:ext cx="8496300" cy="500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从上面这个简单例子可以看出，一个有穷状态机包括下述</a:t>
            </a:r>
            <a:r>
              <a:rPr lang="en-US" altLang="zh-CN" sz="2400">
                <a:latin typeface="Arial" panose="020B0604020202020204" pitchFamily="34" charset="0"/>
              </a:rPr>
              <a:t>5</a:t>
            </a:r>
            <a:r>
              <a:rPr lang="zh-CN" altLang="en-US" sz="2400">
                <a:latin typeface="Arial" panose="020B0604020202020204" pitchFamily="34" charset="0"/>
              </a:rPr>
              <a:t>个部分：状态集</a:t>
            </a:r>
            <a:r>
              <a:rPr lang="en-US" altLang="zh-CN" sz="2400">
                <a:latin typeface="Arial" panose="020B0604020202020204" pitchFamily="34" charset="0"/>
              </a:rPr>
              <a:t>J</a:t>
            </a:r>
            <a:r>
              <a:rPr lang="zh-CN" altLang="en-US" sz="2400">
                <a:latin typeface="Arial" panose="020B0604020202020204" pitchFamily="34" charset="0"/>
              </a:rPr>
              <a:t>、输入集</a:t>
            </a:r>
            <a:r>
              <a:rPr lang="en-US" altLang="zh-CN" sz="2400">
                <a:latin typeface="Arial" panose="020B0604020202020204" pitchFamily="34" charset="0"/>
              </a:rPr>
              <a:t>K</a:t>
            </a:r>
            <a:r>
              <a:rPr lang="zh-CN" altLang="en-US" sz="2400">
                <a:latin typeface="Arial" panose="020B0604020202020204" pitchFamily="34" charset="0"/>
              </a:rPr>
              <a:t>、由当前状态和当前输入确定下一个状态</a:t>
            </a:r>
            <a:r>
              <a:rPr lang="en-US" altLang="zh-CN" sz="2400">
                <a:latin typeface="Arial" panose="020B0604020202020204" pitchFamily="34" charset="0"/>
              </a:rPr>
              <a:t>(</a:t>
            </a:r>
            <a:r>
              <a:rPr lang="zh-CN" altLang="en-US" sz="2400">
                <a:latin typeface="Arial" panose="020B0604020202020204" pitchFamily="34" charset="0"/>
              </a:rPr>
              <a:t>次态</a:t>
            </a:r>
            <a:r>
              <a:rPr lang="en-US" altLang="zh-CN" sz="2400">
                <a:latin typeface="Arial" panose="020B0604020202020204" pitchFamily="34" charset="0"/>
              </a:rPr>
              <a:t>)</a:t>
            </a:r>
            <a:r>
              <a:rPr lang="zh-CN" altLang="en-US" sz="2400">
                <a:latin typeface="Arial" panose="020B0604020202020204" pitchFamily="34" charset="0"/>
              </a:rPr>
              <a:t>的转换函数</a:t>
            </a:r>
            <a:r>
              <a:rPr lang="en-US" altLang="zh-CN" sz="2400">
                <a:latin typeface="Arial" panose="020B0604020202020204" pitchFamily="34" charset="0"/>
              </a:rPr>
              <a:t>T</a:t>
            </a:r>
            <a:r>
              <a:rPr lang="zh-CN" altLang="en-US" sz="2400">
                <a:latin typeface="Arial" panose="020B0604020202020204" pitchFamily="34" charset="0"/>
              </a:rPr>
              <a:t>、初始态</a:t>
            </a:r>
            <a:r>
              <a:rPr lang="en-US" altLang="zh-CN" sz="2400">
                <a:latin typeface="Arial" panose="020B0604020202020204" pitchFamily="34" charset="0"/>
              </a:rPr>
              <a:t>S</a:t>
            </a:r>
            <a:r>
              <a:rPr lang="zh-CN" altLang="en-US" sz="2400">
                <a:latin typeface="Arial" panose="020B0604020202020204" pitchFamily="34" charset="0"/>
              </a:rPr>
              <a:t>和终态集</a:t>
            </a:r>
            <a:r>
              <a:rPr lang="en-US" altLang="zh-CN" sz="2400">
                <a:latin typeface="Arial" panose="020B0604020202020204" pitchFamily="34" charset="0"/>
              </a:rPr>
              <a:t>F</a:t>
            </a:r>
            <a:r>
              <a:rPr lang="zh-CN" altLang="en-US" sz="2400">
                <a:latin typeface="Arial" panose="020B0604020202020204" pitchFamily="34" charset="0"/>
              </a:rPr>
              <a:t>。</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对于保险箱的例子，相应的有穷状态机的各部分如下：</a:t>
            </a:r>
          </a:p>
          <a:p>
            <a:pPr eaLnBrk="1" hangingPunct="1">
              <a:lnSpc>
                <a:spcPct val="150000"/>
              </a:lnSpc>
              <a:spcBef>
                <a:spcPct val="0"/>
              </a:spcBef>
              <a:buFontTx/>
              <a:buNone/>
            </a:pPr>
            <a:r>
              <a:rPr lang="zh-CN" altLang="en-US" sz="2400">
                <a:latin typeface="Arial" panose="020B0604020202020204" pitchFamily="34" charset="0"/>
              </a:rPr>
              <a:t>状态集</a:t>
            </a:r>
            <a:r>
              <a:rPr lang="en-US" altLang="zh-CN" sz="2400">
                <a:latin typeface="Arial" panose="020B0604020202020204" pitchFamily="34" charset="0"/>
              </a:rPr>
              <a:t>J</a:t>
            </a:r>
            <a:r>
              <a:rPr lang="zh-CN" altLang="en-US" sz="2400">
                <a:latin typeface="Arial" panose="020B0604020202020204" pitchFamily="34" charset="0"/>
              </a:rPr>
              <a:t>：｛保险箱锁定，</a:t>
            </a:r>
            <a:r>
              <a:rPr lang="en-US" altLang="zh-CN" sz="2400">
                <a:latin typeface="Arial" panose="020B0604020202020204" pitchFamily="34" charset="0"/>
              </a:rPr>
              <a:t>A</a:t>
            </a:r>
            <a:r>
              <a:rPr lang="zh-CN" altLang="en-US" sz="2400">
                <a:latin typeface="Arial" panose="020B0604020202020204" pitchFamily="34" charset="0"/>
              </a:rPr>
              <a:t>，</a:t>
            </a:r>
            <a:r>
              <a:rPr lang="en-US" altLang="zh-CN" sz="2400">
                <a:latin typeface="Arial" panose="020B0604020202020204" pitchFamily="34" charset="0"/>
              </a:rPr>
              <a:t>B</a:t>
            </a:r>
            <a:r>
              <a:rPr lang="zh-CN" altLang="en-US" sz="2400">
                <a:latin typeface="Arial" panose="020B0604020202020204" pitchFamily="34" charset="0"/>
              </a:rPr>
              <a:t>，保险箱解锁，报警｝。</a:t>
            </a:r>
          </a:p>
          <a:p>
            <a:pPr eaLnBrk="1" hangingPunct="1">
              <a:lnSpc>
                <a:spcPct val="150000"/>
              </a:lnSpc>
              <a:spcBef>
                <a:spcPct val="0"/>
              </a:spcBef>
              <a:buFontTx/>
              <a:buNone/>
            </a:pPr>
            <a:r>
              <a:rPr lang="zh-CN" altLang="en-US" sz="2400">
                <a:latin typeface="Arial" panose="020B0604020202020204" pitchFamily="34" charset="0"/>
              </a:rPr>
              <a:t>输入集</a:t>
            </a:r>
            <a:r>
              <a:rPr lang="en-US" altLang="zh-CN" sz="2400">
                <a:latin typeface="Arial" panose="020B0604020202020204" pitchFamily="34" charset="0"/>
              </a:rPr>
              <a:t>K</a:t>
            </a:r>
            <a:r>
              <a:rPr lang="zh-CN" altLang="en-US" sz="2400">
                <a:latin typeface="Arial" panose="020B0604020202020204" pitchFamily="34" charset="0"/>
              </a:rPr>
              <a:t>：｛</a:t>
            </a:r>
            <a:r>
              <a:rPr lang="en-US" altLang="zh-CN" sz="2400">
                <a:latin typeface="Arial" panose="020B0604020202020204" pitchFamily="34" charset="0"/>
              </a:rPr>
              <a:t>1L</a:t>
            </a:r>
            <a:r>
              <a:rPr lang="zh-CN" altLang="en-US" sz="2400">
                <a:latin typeface="Arial" panose="020B0604020202020204" pitchFamily="34" charset="0"/>
              </a:rPr>
              <a:t>，</a:t>
            </a:r>
            <a:r>
              <a:rPr lang="en-US" altLang="zh-CN" sz="2400">
                <a:latin typeface="Arial" panose="020B0604020202020204" pitchFamily="34" charset="0"/>
              </a:rPr>
              <a:t>1R</a:t>
            </a:r>
            <a:r>
              <a:rPr lang="zh-CN" altLang="en-US" sz="2400">
                <a:latin typeface="Arial" panose="020B0604020202020204" pitchFamily="34" charset="0"/>
              </a:rPr>
              <a:t>，</a:t>
            </a:r>
            <a:r>
              <a:rPr lang="en-US" altLang="zh-CN" sz="2400">
                <a:latin typeface="Arial" panose="020B0604020202020204" pitchFamily="34" charset="0"/>
              </a:rPr>
              <a:t>2L</a:t>
            </a:r>
            <a:r>
              <a:rPr lang="zh-CN" altLang="en-US" sz="2400">
                <a:latin typeface="Arial" panose="020B0604020202020204" pitchFamily="34" charset="0"/>
              </a:rPr>
              <a:t>，</a:t>
            </a:r>
            <a:r>
              <a:rPr lang="en-US" altLang="zh-CN" sz="2400">
                <a:latin typeface="Arial" panose="020B0604020202020204" pitchFamily="34" charset="0"/>
              </a:rPr>
              <a:t>2R</a:t>
            </a:r>
            <a:r>
              <a:rPr lang="zh-CN" altLang="en-US" sz="2400">
                <a:latin typeface="Arial" panose="020B0604020202020204" pitchFamily="34" charset="0"/>
              </a:rPr>
              <a:t>，</a:t>
            </a:r>
            <a:r>
              <a:rPr lang="en-US" altLang="zh-CN" sz="2400">
                <a:latin typeface="Arial" panose="020B0604020202020204" pitchFamily="34" charset="0"/>
              </a:rPr>
              <a:t>3L</a:t>
            </a:r>
            <a:r>
              <a:rPr lang="zh-CN" altLang="en-US" sz="2400">
                <a:latin typeface="Arial" panose="020B0604020202020204" pitchFamily="34" charset="0"/>
              </a:rPr>
              <a:t>，</a:t>
            </a:r>
            <a:r>
              <a:rPr lang="en-US" altLang="zh-CN" sz="2400">
                <a:latin typeface="Arial" panose="020B0604020202020204" pitchFamily="34" charset="0"/>
              </a:rPr>
              <a:t>3R</a:t>
            </a:r>
            <a:r>
              <a:rPr lang="zh-CN" altLang="en-US" sz="2400">
                <a:latin typeface="Arial" panose="020B0604020202020204" pitchFamily="34" charset="0"/>
              </a:rPr>
              <a:t>｝。</a:t>
            </a:r>
          </a:p>
          <a:p>
            <a:pPr eaLnBrk="1" hangingPunct="1">
              <a:lnSpc>
                <a:spcPct val="150000"/>
              </a:lnSpc>
              <a:spcBef>
                <a:spcPct val="0"/>
              </a:spcBef>
              <a:buFontTx/>
              <a:buNone/>
            </a:pPr>
            <a:r>
              <a:rPr lang="zh-CN" altLang="en-US" sz="2400">
                <a:latin typeface="Arial" panose="020B0604020202020204" pitchFamily="34" charset="0"/>
              </a:rPr>
              <a:t>转换函数</a:t>
            </a:r>
            <a:r>
              <a:rPr lang="en-US" altLang="zh-CN" sz="2400">
                <a:latin typeface="Arial" panose="020B0604020202020204" pitchFamily="34" charset="0"/>
              </a:rPr>
              <a:t>T</a:t>
            </a:r>
            <a:r>
              <a:rPr lang="zh-CN" altLang="en-US" sz="2400">
                <a:latin typeface="Arial" panose="020B0604020202020204" pitchFamily="34" charset="0"/>
              </a:rPr>
              <a:t>：如表所示。 </a:t>
            </a:r>
          </a:p>
          <a:p>
            <a:pPr eaLnBrk="1" hangingPunct="1">
              <a:lnSpc>
                <a:spcPct val="150000"/>
              </a:lnSpc>
              <a:spcBef>
                <a:spcPct val="0"/>
              </a:spcBef>
              <a:buFontTx/>
              <a:buNone/>
            </a:pPr>
            <a:r>
              <a:rPr lang="zh-CN" altLang="en-US" sz="2400">
                <a:latin typeface="Arial" panose="020B0604020202020204" pitchFamily="34" charset="0"/>
              </a:rPr>
              <a:t>初始态</a:t>
            </a:r>
            <a:r>
              <a:rPr lang="en-US" altLang="zh-CN" sz="2400">
                <a:latin typeface="Arial" panose="020B0604020202020204" pitchFamily="34" charset="0"/>
              </a:rPr>
              <a:t>S</a:t>
            </a:r>
            <a:r>
              <a:rPr lang="zh-CN" altLang="en-US" sz="2400">
                <a:latin typeface="Arial" panose="020B0604020202020204" pitchFamily="34" charset="0"/>
              </a:rPr>
              <a:t>：保险箱锁定。</a:t>
            </a:r>
          </a:p>
          <a:p>
            <a:pPr eaLnBrk="1" hangingPunct="1">
              <a:lnSpc>
                <a:spcPct val="150000"/>
              </a:lnSpc>
              <a:spcBef>
                <a:spcPct val="0"/>
              </a:spcBef>
              <a:buFontTx/>
              <a:buNone/>
            </a:pPr>
            <a:r>
              <a:rPr lang="zh-CN" altLang="en-US" sz="2400">
                <a:latin typeface="Arial" panose="020B0604020202020204" pitchFamily="34" charset="0"/>
              </a:rPr>
              <a:t>终态集</a:t>
            </a:r>
            <a:r>
              <a:rPr lang="en-US" altLang="zh-CN" sz="2400">
                <a:latin typeface="Arial" panose="020B0604020202020204" pitchFamily="34" charset="0"/>
              </a:rPr>
              <a:t>F</a:t>
            </a:r>
            <a:r>
              <a:rPr lang="zh-CN" altLang="en-US" sz="2400">
                <a:latin typeface="Arial" panose="020B0604020202020204" pitchFamily="34" charset="0"/>
              </a:rPr>
              <a:t>：｛保险箱解锁，报警｝。</a:t>
            </a:r>
          </a:p>
        </p:txBody>
      </p:sp>
      <p:sp>
        <p:nvSpPr>
          <p:cNvPr id="33795" name="1 Título">
            <a:extLst>
              <a:ext uri="{FF2B5EF4-FFF2-40B4-BE49-F238E27FC236}">
                <a16:creationId xmlns:a16="http://schemas.microsoft.com/office/drawing/2014/main" id="{250D62EF-4E11-1B45-99D1-863BEE4BA50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4.2.1 </a:t>
            </a:r>
            <a:r>
              <a:rPr lang="zh-CN" altLang="en-US" sz="2400">
                <a:solidFill>
                  <a:srgbClr val="D9D9D9"/>
                </a:solidFill>
                <a:latin typeface="宋体" panose="02010600030101010101" pitchFamily="2" charset="-122"/>
              </a:rPr>
              <a:t>概念</a:t>
            </a:r>
          </a:p>
        </p:txBody>
      </p:sp>
      <p:sp>
        <p:nvSpPr>
          <p:cNvPr id="33796" name="1 Título">
            <a:extLst>
              <a:ext uri="{FF2B5EF4-FFF2-40B4-BE49-F238E27FC236}">
                <a16:creationId xmlns:a16="http://schemas.microsoft.com/office/drawing/2014/main" id="{8366AE5C-5A0C-AF44-9AC0-04C3303BA06D}"/>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3">
            <a:extLst>
              <a:ext uri="{FF2B5EF4-FFF2-40B4-BE49-F238E27FC236}">
                <a16:creationId xmlns:a16="http://schemas.microsoft.com/office/drawing/2014/main" id="{BF41306E-8565-F840-A5A6-F56B7AFE10A5}"/>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4.2</a:t>
            </a:r>
            <a:r>
              <a:rPr lang="en-US" altLang="zh-CN" b="1"/>
              <a:t> </a:t>
            </a:r>
            <a:r>
              <a:rPr lang="zh-CN" altLang="en-US" b="1"/>
              <a:t>有穷状态机</a:t>
            </a:r>
          </a:p>
        </p:txBody>
      </p:sp>
      <p:sp>
        <p:nvSpPr>
          <p:cNvPr id="35842" name="TextBox 7">
            <a:extLst>
              <a:ext uri="{FF2B5EF4-FFF2-40B4-BE49-F238E27FC236}">
                <a16:creationId xmlns:a16="http://schemas.microsoft.com/office/drawing/2014/main" id="{2E56E73E-0DC8-F14D-B02B-C8FF0CAF8084}"/>
              </a:ext>
            </a:extLst>
          </p:cNvPr>
          <p:cNvSpPr txBox="1">
            <a:spLocks noChangeArrowheads="1"/>
          </p:cNvSpPr>
          <p:nvPr/>
        </p:nvSpPr>
        <p:spPr bwMode="auto">
          <a:xfrm>
            <a:off x="323850" y="1412875"/>
            <a:ext cx="84963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如果使用更形式化的术语，一个有穷状态机可以表示为一个</a:t>
            </a:r>
            <a:r>
              <a:rPr lang="en-US" altLang="zh-CN" sz="2400">
                <a:latin typeface="Arial" panose="020B0604020202020204" pitchFamily="34" charset="0"/>
              </a:rPr>
              <a:t>5</a:t>
            </a:r>
            <a:r>
              <a:rPr lang="zh-CN" altLang="en-US" sz="2400">
                <a:latin typeface="Arial" panose="020B0604020202020204" pitchFamily="34" charset="0"/>
              </a:rPr>
              <a:t>元组</a:t>
            </a:r>
            <a:r>
              <a:rPr lang="en-US" altLang="zh-CN" sz="2400">
                <a:latin typeface="Arial" panose="020B0604020202020204" pitchFamily="34" charset="0"/>
              </a:rPr>
              <a:t>(J</a:t>
            </a:r>
            <a:r>
              <a:rPr lang="zh-CN" altLang="en-US" sz="2400">
                <a:latin typeface="Arial" panose="020B0604020202020204" pitchFamily="34" charset="0"/>
              </a:rPr>
              <a:t>，</a:t>
            </a:r>
            <a:r>
              <a:rPr lang="en-US" altLang="zh-CN" sz="2400">
                <a:latin typeface="Arial" panose="020B0604020202020204" pitchFamily="34" charset="0"/>
              </a:rPr>
              <a:t>K</a:t>
            </a:r>
            <a:r>
              <a:rPr lang="zh-CN" altLang="en-US" sz="2400">
                <a:latin typeface="Arial" panose="020B0604020202020204" pitchFamily="34" charset="0"/>
              </a:rPr>
              <a:t>，</a:t>
            </a:r>
            <a:r>
              <a:rPr lang="en-US" altLang="zh-CN" sz="2400">
                <a:latin typeface="Arial" panose="020B0604020202020204" pitchFamily="34" charset="0"/>
              </a:rPr>
              <a:t>T</a:t>
            </a:r>
            <a:r>
              <a:rPr lang="zh-CN" altLang="en-US" sz="2400">
                <a:latin typeface="Arial" panose="020B0604020202020204" pitchFamily="34" charset="0"/>
              </a:rPr>
              <a:t>，</a:t>
            </a:r>
            <a:r>
              <a:rPr lang="en-US" altLang="zh-CN" sz="2400">
                <a:latin typeface="Arial" panose="020B0604020202020204" pitchFamily="34" charset="0"/>
              </a:rPr>
              <a:t>S</a:t>
            </a:r>
            <a:r>
              <a:rPr lang="zh-CN" altLang="en-US" sz="2400">
                <a:latin typeface="Arial" panose="020B0604020202020204" pitchFamily="34" charset="0"/>
              </a:rPr>
              <a:t>，</a:t>
            </a:r>
            <a:r>
              <a:rPr lang="en-US" altLang="zh-CN" sz="2400">
                <a:latin typeface="Arial" panose="020B0604020202020204" pitchFamily="34" charset="0"/>
              </a:rPr>
              <a:t>F)</a:t>
            </a:r>
            <a:r>
              <a:rPr lang="zh-CN" altLang="en-US" sz="2400">
                <a:latin typeface="Arial" panose="020B0604020202020204" pitchFamily="34" charset="0"/>
              </a:rPr>
              <a:t>，其中：</a:t>
            </a:r>
            <a:r>
              <a:rPr lang="en-US" altLang="zh-CN" sz="2400">
                <a:latin typeface="Arial" panose="020B0604020202020204" pitchFamily="34" charset="0"/>
              </a:rPr>
              <a:t>J</a:t>
            </a:r>
            <a:r>
              <a:rPr lang="zh-CN" altLang="en-US" sz="2400">
                <a:latin typeface="Arial" panose="020B0604020202020204" pitchFamily="34" charset="0"/>
              </a:rPr>
              <a:t>是一个有穷的非空状态集；</a:t>
            </a:r>
          </a:p>
          <a:p>
            <a:pPr eaLnBrk="1" hangingPunct="1">
              <a:lnSpc>
                <a:spcPct val="150000"/>
              </a:lnSpc>
              <a:spcBef>
                <a:spcPct val="0"/>
              </a:spcBef>
              <a:buFontTx/>
              <a:buNone/>
            </a:pPr>
            <a:r>
              <a:rPr lang="en-US" altLang="zh-CN" sz="2400">
                <a:latin typeface="Arial" panose="020B0604020202020204" pitchFamily="34" charset="0"/>
              </a:rPr>
              <a:t>          K</a:t>
            </a:r>
            <a:r>
              <a:rPr lang="zh-CN" altLang="en-US" sz="2400">
                <a:latin typeface="Arial" panose="020B0604020202020204" pitchFamily="34" charset="0"/>
              </a:rPr>
              <a:t>是一个有穷的非空输入集；</a:t>
            </a:r>
          </a:p>
          <a:p>
            <a:pPr eaLnBrk="1" hangingPunct="1">
              <a:lnSpc>
                <a:spcPct val="150000"/>
              </a:lnSpc>
              <a:spcBef>
                <a:spcPct val="0"/>
              </a:spcBef>
              <a:buFontTx/>
              <a:buNone/>
            </a:pPr>
            <a:r>
              <a:rPr lang="en-US" altLang="zh-CN" sz="2400">
                <a:latin typeface="Arial" panose="020B0604020202020204" pitchFamily="34" charset="0"/>
              </a:rPr>
              <a:t>          T</a:t>
            </a:r>
            <a:r>
              <a:rPr lang="zh-CN" altLang="en-US" sz="2400">
                <a:latin typeface="Arial" panose="020B0604020202020204" pitchFamily="34" charset="0"/>
              </a:rPr>
              <a:t>是一个从</a:t>
            </a:r>
            <a:r>
              <a:rPr lang="en-US" altLang="zh-CN" sz="2400">
                <a:latin typeface="Arial" panose="020B0604020202020204" pitchFamily="34" charset="0"/>
              </a:rPr>
              <a:t>(J-F)×K</a:t>
            </a:r>
            <a:r>
              <a:rPr lang="zh-CN" altLang="en-US" sz="2400">
                <a:latin typeface="Arial" panose="020B0604020202020204" pitchFamily="34" charset="0"/>
              </a:rPr>
              <a:t>到</a:t>
            </a:r>
            <a:r>
              <a:rPr lang="en-US" altLang="zh-CN" sz="2400">
                <a:latin typeface="Arial" panose="020B0604020202020204" pitchFamily="34" charset="0"/>
              </a:rPr>
              <a:t>J</a:t>
            </a:r>
            <a:r>
              <a:rPr lang="zh-CN" altLang="en-US" sz="2400">
                <a:latin typeface="Arial" panose="020B0604020202020204" pitchFamily="34" charset="0"/>
              </a:rPr>
              <a:t>的转换函数；</a:t>
            </a:r>
          </a:p>
          <a:p>
            <a:pPr eaLnBrk="1" hangingPunct="1">
              <a:lnSpc>
                <a:spcPct val="150000"/>
              </a:lnSpc>
              <a:spcBef>
                <a:spcPct val="0"/>
              </a:spcBef>
              <a:buFontTx/>
              <a:buNone/>
            </a:pPr>
            <a:r>
              <a:rPr lang="en-US" altLang="zh-CN" sz="2400">
                <a:latin typeface="Arial" panose="020B0604020202020204" pitchFamily="34" charset="0"/>
              </a:rPr>
              <a:t>          S∈J</a:t>
            </a:r>
            <a:r>
              <a:rPr lang="zh-CN" altLang="en-US" sz="2400">
                <a:latin typeface="Arial" panose="020B0604020202020204" pitchFamily="34" charset="0"/>
              </a:rPr>
              <a:t>，是一个初始状态；</a:t>
            </a:r>
          </a:p>
          <a:p>
            <a:pPr eaLnBrk="1" hangingPunct="1">
              <a:lnSpc>
                <a:spcPct val="150000"/>
              </a:lnSpc>
              <a:spcBef>
                <a:spcPct val="0"/>
              </a:spcBef>
              <a:buFontTx/>
              <a:buNone/>
            </a:pPr>
            <a:r>
              <a:rPr lang="en-US" altLang="zh-CN" sz="2400">
                <a:latin typeface="Arial" panose="020B0604020202020204" pitchFamily="34" charset="0"/>
              </a:rPr>
              <a:t>          FJ</a:t>
            </a:r>
            <a:r>
              <a:rPr lang="zh-CN" altLang="en-US" sz="2400">
                <a:latin typeface="Arial" panose="020B0604020202020204" pitchFamily="34" charset="0"/>
              </a:rPr>
              <a:t>，是终态集。</a:t>
            </a:r>
            <a:endParaRPr lang="en-US" altLang="zh-CN" sz="2400">
              <a:latin typeface="Arial" panose="020B0604020202020204" pitchFamily="34" charset="0"/>
            </a:endParaRPr>
          </a:p>
        </p:txBody>
      </p:sp>
      <p:sp>
        <p:nvSpPr>
          <p:cNvPr id="35843" name="1 Título">
            <a:extLst>
              <a:ext uri="{FF2B5EF4-FFF2-40B4-BE49-F238E27FC236}">
                <a16:creationId xmlns:a16="http://schemas.microsoft.com/office/drawing/2014/main" id="{A5EF195A-6C3A-7240-BB7A-22339F55F24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4.2.1 </a:t>
            </a:r>
            <a:r>
              <a:rPr lang="zh-CN" altLang="en-US" sz="2400">
                <a:solidFill>
                  <a:srgbClr val="D9D9D9"/>
                </a:solidFill>
                <a:latin typeface="宋体" panose="02010600030101010101" pitchFamily="2" charset="-122"/>
              </a:rPr>
              <a:t>概念</a:t>
            </a:r>
          </a:p>
        </p:txBody>
      </p:sp>
      <p:sp>
        <p:nvSpPr>
          <p:cNvPr id="35844" name="1 Título">
            <a:extLst>
              <a:ext uri="{FF2B5EF4-FFF2-40B4-BE49-F238E27FC236}">
                <a16:creationId xmlns:a16="http://schemas.microsoft.com/office/drawing/2014/main" id="{421B7A3F-E86C-7F40-A257-E6AB3E554F31}"/>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
            <a:extLst>
              <a:ext uri="{FF2B5EF4-FFF2-40B4-BE49-F238E27FC236}">
                <a16:creationId xmlns:a16="http://schemas.microsoft.com/office/drawing/2014/main" id="{9EC1E34A-1DE4-694E-B8BF-1DDC052FD3E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4.2</a:t>
            </a:r>
            <a:r>
              <a:rPr lang="en-US" altLang="zh-CN" b="1"/>
              <a:t> </a:t>
            </a:r>
            <a:r>
              <a:rPr lang="zh-CN" altLang="en-US" b="1"/>
              <a:t>有穷状态机</a:t>
            </a:r>
          </a:p>
        </p:txBody>
      </p:sp>
      <p:sp>
        <p:nvSpPr>
          <p:cNvPr id="37890" name="TextBox 7">
            <a:extLst>
              <a:ext uri="{FF2B5EF4-FFF2-40B4-BE49-F238E27FC236}">
                <a16:creationId xmlns:a16="http://schemas.microsoft.com/office/drawing/2014/main" id="{709D5F42-A657-7342-9541-69A154926442}"/>
              </a:ext>
            </a:extLst>
          </p:cNvPr>
          <p:cNvSpPr txBox="1">
            <a:spLocks noChangeArrowheads="1"/>
          </p:cNvSpPr>
          <p:nvPr/>
        </p:nvSpPr>
        <p:spPr bwMode="auto">
          <a:xfrm>
            <a:off x="457200" y="1196975"/>
            <a:ext cx="8497888"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有穷状态机的概念在计算机系统中应用得非常广泛。</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例如，每个菜单驱动的用户界面都是一个有穷状态机的实现。一个菜单的显示和一个状态相对应，键盘输入或用鼠标选择一个图标是使系统进入其他状态的一个事件。状态的每个转换都具有下面的形式：</a:t>
            </a:r>
          </a:p>
          <a:p>
            <a:pPr algn="ctr" eaLnBrk="1" hangingPunct="1">
              <a:lnSpc>
                <a:spcPct val="150000"/>
              </a:lnSpc>
              <a:spcBef>
                <a:spcPct val="0"/>
              </a:spcBef>
              <a:buFontTx/>
              <a:buNone/>
            </a:pPr>
            <a:r>
              <a:rPr lang="zh-CN" altLang="en-US" sz="2400" b="1">
                <a:solidFill>
                  <a:srgbClr val="FF0000"/>
                </a:solidFill>
                <a:latin typeface="Arial" panose="020B0604020202020204" pitchFamily="34" charset="0"/>
              </a:rPr>
              <a:t>当前状态</a:t>
            </a:r>
            <a:r>
              <a:rPr lang="en-US" altLang="zh-CN" sz="2400" b="1">
                <a:solidFill>
                  <a:srgbClr val="FF0000"/>
                </a:solidFill>
                <a:latin typeface="Arial" panose="020B0604020202020204" pitchFamily="34" charset="0"/>
              </a:rPr>
              <a:t>〔</a:t>
            </a:r>
            <a:r>
              <a:rPr lang="zh-CN" altLang="en-US" sz="2400" b="1">
                <a:solidFill>
                  <a:srgbClr val="FF0000"/>
                </a:solidFill>
                <a:latin typeface="Arial" panose="020B0604020202020204" pitchFamily="34" charset="0"/>
              </a:rPr>
              <a:t>菜单</a:t>
            </a:r>
            <a:r>
              <a:rPr lang="en-US" altLang="zh-CN" sz="2400" b="1">
                <a:solidFill>
                  <a:srgbClr val="FF0000"/>
                </a:solidFill>
                <a:latin typeface="Arial" panose="020B0604020202020204" pitchFamily="34" charset="0"/>
              </a:rPr>
              <a:t>〕+</a:t>
            </a:r>
            <a:r>
              <a:rPr lang="zh-CN" altLang="en-US" sz="2400" b="1">
                <a:solidFill>
                  <a:srgbClr val="FF0000"/>
                </a:solidFill>
                <a:latin typeface="Arial" panose="020B0604020202020204" pitchFamily="34" charset="0"/>
              </a:rPr>
              <a:t>事件</a:t>
            </a:r>
            <a:r>
              <a:rPr lang="en-US" altLang="zh-CN" sz="2400" b="1">
                <a:solidFill>
                  <a:srgbClr val="FF0000"/>
                </a:solidFill>
                <a:latin typeface="Arial" panose="020B0604020202020204" pitchFamily="34" charset="0"/>
              </a:rPr>
              <a:t>〔</a:t>
            </a:r>
            <a:r>
              <a:rPr lang="zh-CN" altLang="en-US" sz="2400" b="1">
                <a:solidFill>
                  <a:srgbClr val="FF0000"/>
                </a:solidFill>
                <a:latin typeface="Arial" panose="020B0604020202020204" pitchFamily="34" charset="0"/>
              </a:rPr>
              <a:t>所选择的项</a:t>
            </a:r>
            <a:r>
              <a:rPr lang="en-US" altLang="zh-CN" sz="2400" b="1">
                <a:solidFill>
                  <a:srgbClr val="FF0000"/>
                </a:solidFill>
                <a:latin typeface="Arial" panose="020B0604020202020204" pitchFamily="34" charset="0"/>
              </a:rPr>
              <a:t>〕=&gt;</a:t>
            </a:r>
            <a:r>
              <a:rPr lang="zh-CN" altLang="en-US" sz="2400" b="1">
                <a:solidFill>
                  <a:srgbClr val="FF0000"/>
                </a:solidFill>
                <a:latin typeface="Arial" panose="020B0604020202020204" pitchFamily="34" charset="0"/>
              </a:rPr>
              <a:t>下个状态。</a:t>
            </a:r>
            <a:endParaRPr lang="en-US" altLang="zh-CN" sz="2400" b="1">
              <a:solidFill>
                <a:srgbClr val="FF0000"/>
              </a:solidFill>
              <a:latin typeface="Arial" panose="020B0604020202020204" pitchFamily="34" charset="0"/>
            </a:endParaRPr>
          </a:p>
          <a:p>
            <a:pPr eaLnBrk="1" hangingPunct="1">
              <a:spcBef>
                <a:spcPct val="0"/>
              </a:spcBef>
              <a:buFontTx/>
              <a:buNone/>
            </a:pPr>
            <a:endParaRPr lang="en-US" altLang="zh-CN" sz="1800">
              <a:latin typeface="Arial" panose="020B0604020202020204" pitchFamily="34" charset="0"/>
            </a:endParaRPr>
          </a:p>
        </p:txBody>
      </p:sp>
      <p:sp>
        <p:nvSpPr>
          <p:cNvPr id="37891" name="1 Título">
            <a:extLst>
              <a:ext uri="{FF2B5EF4-FFF2-40B4-BE49-F238E27FC236}">
                <a16:creationId xmlns:a16="http://schemas.microsoft.com/office/drawing/2014/main" id="{88BC9CFC-46B4-994B-9D38-E8BA97C29B2D}"/>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37892" name="1 Título">
            <a:extLst>
              <a:ext uri="{FF2B5EF4-FFF2-40B4-BE49-F238E27FC236}">
                <a16:creationId xmlns:a16="http://schemas.microsoft.com/office/drawing/2014/main" id="{C229A2E2-5A42-4145-93D9-51C486860E4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4.2.1 </a:t>
            </a:r>
            <a:r>
              <a:rPr lang="zh-CN" altLang="en-US" sz="2400">
                <a:solidFill>
                  <a:srgbClr val="D9D9D9"/>
                </a:solidFill>
                <a:latin typeface="宋体" panose="02010600030101010101" pitchFamily="2" charset="-122"/>
              </a:rPr>
              <a:t>概念</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3">
            <a:extLst>
              <a:ext uri="{FF2B5EF4-FFF2-40B4-BE49-F238E27FC236}">
                <a16:creationId xmlns:a16="http://schemas.microsoft.com/office/drawing/2014/main" id="{AB0506E8-DF5E-FB47-B3DD-2959D792D023}"/>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4.2</a:t>
            </a:r>
            <a:r>
              <a:rPr lang="en-US" altLang="zh-CN" b="1"/>
              <a:t> </a:t>
            </a:r>
            <a:r>
              <a:rPr lang="zh-CN" altLang="en-US" b="1"/>
              <a:t>有穷状态机</a:t>
            </a:r>
          </a:p>
        </p:txBody>
      </p:sp>
      <p:sp>
        <p:nvSpPr>
          <p:cNvPr id="39938" name="TextBox 7">
            <a:extLst>
              <a:ext uri="{FF2B5EF4-FFF2-40B4-BE49-F238E27FC236}">
                <a16:creationId xmlns:a16="http://schemas.microsoft.com/office/drawing/2014/main" id="{8FEF36F0-627E-7D45-AF07-854817AF3232}"/>
              </a:ext>
            </a:extLst>
          </p:cNvPr>
          <p:cNvSpPr txBox="1">
            <a:spLocks noChangeArrowheads="1"/>
          </p:cNvSpPr>
          <p:nvPr/>
        </p:nvSpPr>
        <p:spPr bwMode="auto">
          <a:xfrm>
            <a:off x="323850" y="1268413"/>
            <a:ext cx="8496300"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为了对一个系统进行规格说明，通常都需要对有穷状态机做一个很有用的扩展，即在前述的</a:t>
            </a:r>
            <a:r>
              <a:rPr lang="en-US" altLang="zh-CN" sz="2400">
                <a:latin typeface="Arial" panose="020B0604020202020204" pitchFamily="34" charset="0"/>
              </a:rPr>
              <a:t>5</a:t>
            </a:r>
            <a:r>
              <a:rPr lang="zh-CN" altLang="en-US" sz="2400">
                <a:latin typeface="Arial" panose="020B0604020202020204" pitchFamily="34" charset="0"/>
              </a:rPr>
              <a:t>元组中加入第</a:t>
            </a:r>
            <a:r>
              <a:rPr lang="en-US" altLang="zh-CN" sz="2400">
                <a:latin typeface="Arial" panose="020B0604020202020204" pitchFamily="34" charset="0"/>
              </a:rPr>
              <a:t>6</a:t>
            </a:r>
            <a:r>
              <a:rPr lang="zh-CN" altLang="en-US" sz="2400">
                <a:latin typeface="Arial" panose="020B0604020202020204" pitchFamily="34" charset="0"/>
              </a:rPr>
              <a:t>个组件</a:t>
            </a:r>
            <a:r>
              <a:rPr lang="en-US" altLang="zh-CN" sz="2400">
                <a:latin typeface="Arial" panose="020B0604020202020204" pitchFamily="34" charset="0"/>
              </a:rPr>
              <a:t>——</a:t>
            </a:r>
            <a:r>
              <a:rPr lang="zh-CN" altLang="en-US" sz="2400">
                <a:latin typeface="Arial" panose="020B0604020202020204" pitchFamily="34" charset="0"/>
              </a:rPr>
              <a:t>谓词集</a:t>
            </a:r>
            <a:r>
              <a:rPr lang="en-US" altLang="zh-CN" sz="2400">
                <a:latin typeface="Arial" panose="020B0604020202020204" pitchFamily="34" charset="0"/>
              </a:rPr>
              <a:t>P</a:t>
            </a:r>
            <a:r>
              <a:rPr lang="zh-CN" altLang="en-US" sz="2400">
                <a:latin typeface="Arial" panose="020B0604020202020204" pitchFamily="34" charset="0"/>
              </a:rPr>
              <a:t>，从而把有穷状态机扩展为一个</a:t>
            </a:r>
            <a:r>
              <a:rPr lang="en-US" altLang="zh-CN" sz="2400">
                <a:latin typeface="Arial" panose="020B0604020202020204" pitchFamily="34" charset="0"/>
              </a:rPr>
              <a:t>6</a:t>
            </a:r>
            <a:r>
              <a:rPr lang="zh-CN" altLang="en-US" sz="2400">
                <a:latin typeface="Arial" panose="020B0604020202020204" pitchFamily="34" charset="0"/>
              </a:rPr>
              <a:t>元组，其中每个谓词都是系统全局状态</a:t>
            </a:r>
            <a:r>
              <a:rPr lang="en-US" altLang="zh-CN" sz="2400">
                <a:latin typeface="Arial" panose="020B0604020202020204" pitchFamily="34" charset="0"/>
              </a:rPr>
              <a:t>Y</a:t>
            </a:r>
            <a:r>
              <a:rPr lang="zh-CN" altLang="en-US" sz="2400">
                <a:latin typeface="Arial" panose="020B0604020202020204" pitchFamily="34" charset="0"/>
              </a:rPr>
              <a:t>的函数。转换函数</a:t>
            </a:r>
            <a:r>
              <a:rPr lang="en-US" altLang="zh-CN" sz="2400">
                <a:latin typeface="Arial" panose="020B0604020202020204" pitchFamily="34" charset="0"/>
              </a:rPr>
              <a:t>T</a:t>
            </a:r>
            <a:r>
              <a:rPr lang="zh-CN" altLang="en-US" sz="2400">
                <a:latin typeface="Arial" panose="020B0604020202020204" pitchFamily="34" charset="0"/>
              </a:rPr>
              <a:t>现在是一个从</a:t>
            </a:r>
            <a:r>
              <a:rPr lang="en-US" altLang="zh-CN" sz="2400">
                <a:latin typeface="Arial" panose="020B0604020202020204" pitchFamily="34" charset="0"/>
              </a:rPr>
              <a:t>(J-F)×K×P</a:t>
            </a:r>
            <a:r>
              <a:rPr lang="zh-CN" altLang="en-US" sz="2400">
                <a:latin typeface="Arial" panose="020B0604020202020204" pitchFamily="34" charset="0"/>
              </a:rPr>
              <a:t>到</a:t>
            </a:r>
            <a:r>
              <a:rPr lang="en-US" altLang="zh-CN" sz="2400">
                <a:latin typeface="Arial" panose="020B0604020202020204" pitchFamily="34" charset="0"/>
              </a:rPr>
              <a:t>J</a:t>
            </a:r>
            <a:r>
              <a:rPr lang="zh-CN" altLang="en-US" sz="2400">
                <a:latin typeface="Arial" panose="020B0604020202020204" pitchFamily="34" charset="0"/>
              </a:rPr>
              <a:t>的函数。现在的转换规则形式如下：</a:t>
            </a:r>
          </a:p>
          <a:p>
            <a:pPr algn="ctr" eaLnBrk="1" hangingPunct="1">
              <a:lnSpc>
                <a:spcPct val="150000"/>
              </a:lnSpc>
              <a:spcBef>
                <a:spcPct val="0"/>
              </a:spcBef>
              <a:buFontTx/>
              <a:buNone/>
            </a:pPr>
            <a:r>
              <a:rPr lang="zh-CN" altLang="en-US" sz="2400" b="1">
                <a:solidFill>
                  <a:srgbClr val="FF0000"/>
                </a:solidFill>
                <a:latin typeface="Arial" panose="020B0604020202020204" pitchFamily="34" charset="0"/>
              </a:rPr>
              <a:t>当前状态</a:t>
            </a:r>
            <a:r>
              <a:rPr lang="en-US" altLang="zh-CN" sz="2400" b="1">
                <a:solidFill>
                  <a:srgbClr val="FF0000"/>
                </a:solidFill>
                <a:latin typeface="Arial" panose="020B0604020202020204" pitchFamily="34" charset="0"/>
              </a:rPr>
              <a:t>〔</a:t>
            </a:r>
            <a:r>
              <a:rPr lang="zh-CN" altLang="en-US" sz="2400" b="1">
                <a:solidFill>
                  <a:srgbClr val="FF0000"/>
                </a:solidFill>
                <a:latin typeface="Arial" panose="020B0604020202020204" pitchFamily="34" charset="0"/>
              </a:rPr>
              <a:t>菜单</a:t>
            </a:r>
            <a:r>
              <a:rPr lang="en-US" altLang="zh-CN" sz="2400" b="1">
                <a:solidFill>
                  <a:srgbClr val="FF0000"/>
                </a:solidFill>
                <a:latin typeface="Arial" panose="020B0604020202020204" pitchFamily="34" charset="0"/>
              </a:rPr>
              <a:t>〕+</a:t>
            </a:r>
            <a:r>
              <a:rPr lang="zh-CN" altLang="en-US" sz="2400" b="1">
                <a:solidFill>
                  <a:srgbClr val="FF0000"/>
                </a:solidFill>
                <a:latin typeface="Arial" panose="020B0604020202020204" pitchFamily="34" charset="0"/>
              </a:rPr>
              <a:t>事件</a:t>
            </a:r>
            <a:r>
              <a:rPr lang="en-US" altLang="zh-CN" sz="2400" b="1">
                <a:solidFill>
                  <a:srgbClr val="FF0000"/>
                </a:solidFill>
                <a:latin typeface="Arial" panose="020B0604020202020204" pitchFamily="34" charset="0"/>
              </a:rPr>
              <a:t>〔</a:t>
            </a:r>
            <a:r>
              <a:rPr lang="zh-CN" altLang="en-US" sz="2400" b="1">
                <a:solidFill>
                  <a:srgbClr val="FF0000"/>
                </a:solidFill>
                <a:latin typeface="Arial" panose="020B0604020202020204" pitchFamily="34" charset="0"/>
              </a:rPr>
              <a:t>所选择的项</a:t>
            </a:r>
            <a:r>
              <a:rPr lang="en-US" altLang="zh-CN" sz="2400" b="1">
                <a:solidFill>
                  <a:srgbClr val="FF0000"/>
                </a:solidFill>
                <a:latin typeface="Arial" panose="020B0604020202020204" pitchFamily="34" charset="0"/>
              </a:rPr>
              <a:t>〕+</a:t>
            </a:r>
            <a:r>
              <a:rPr lang="zh-CN" altLang="en-US" sz="2400" b="1">
                <a:solidFill>
                  <a:srgbClr val="FF0000"/>
                </a:solidFill>
                <a:latin typeface="Arial" panose="020B0604020202020204" pitchFamily="34" charset="0"/>
              </a:rPr>
              <a:t>谓词</a:t>
            </a:r>
            <a:r>
              <a:rPr lang="en-US" altLang="zh-CN" sz="2400" b="1">
                <a:solidFill>
                  <a:srgbClr val="FF0000"/>
                </a:solidFill>
                <a:latin typeface="Arial" panose="020B0604020202020204" pitchFamily="34" charset="0"/>
              </a:rPr>
              <a:t>=&gt;</a:t>
            </a:r>
            <a:r>
              <a:rPr lang="zh-CN" altLang="en-US" sz="2400" b="1">
                <a:solidFill>
                  <a:srgbClr val="FF0000"/>
                </a:solidFill>
                <a:latin typeface="Arial" panose="020B0604020202020204" pitchFamily="34" charset="0"/>
              </a:rPr>
              <a:t>下个状态。</a:t>
            </a:r>
            <a:endParaRPr lang="en-US" altLang="zh-CN" sz="2400" b="1">
              <a:solidFill>
                <a:srgbClr val="FF0000"/>
              </a:solidFill>
              <a:latin typeface="Arial" panose="020B0604020202020204" pitchFamily="34" charset="0"/>
            </a:endParaRPr>
          </a:p>
          <a:p>
            <a:pPr eaLnBrk="1" hangingPunct="1">
              <a:spcBef>
                <a:spcPct val="0"/>
              </a:spcBef>
              <a:buFontTx/>
              <a:buNone/>
            </a:pPr>
            <a:endParaRPr lang="en-US" altLang="zh-CN" sz="1800">
              <a:latin typeface="Arial" panose="020B0604020202020204" pitchFamily="34" charset="0"/>
            </a:endParaRPr>
          </a:p>
        </p:txBody>
      </p:sp>
      <p:sp>
        <p:nvSpPr>
          <p:cNvPr id="39939" name="1 Título">
            <a:extLst>
              <a:ext uri="{FF2B5EF4-FFF2-40B4-BE49-F238E27FC236}">
                <a16:creationId xmlns:a16="http://schemas.microsoft.com/office/drawing/2014/main" id="{D5DEA245-1CCB-C244-AAD4-2D9CBB27195F}"/>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39940" name="1 Título">
            <a:extLst>
              <a:ext uri="{FF2B5EF4-FFF2-40B4-BE49-F238E27FC236}">
                <a16:creationId xmlns:a16="http://schemas.microsoft.com/office/drawing/2014/main" id="{3B8A3E0B-BDD8-9347-8955-B25FA6CCA35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4.2.1 </a:t>
            </a:r>
            <a:r>
              <a:rPr lang="zh-CN" altLang="en-US" sz="2400">
                <a:solidFill>
                  <a:srgbClr val="D9D9D9"/>
                </a:solidFill>
                <a:latin typeface="宋体" panose="02010600030101010101" pitchFamily="2" charset="-122"/>
              </a:rPr>
              <a:t>概念</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3">
            <a:extLst>
              <a:ext uri="{FF2B5EF4-FFF2-40B4-BE49-F238E27FC236}">
                <a16:creationId xmlns:a16="http://schemas.microsoft.com/office/drawing/2014/main" id="{87193095-5F32-1440-B076-B589EF7D458E}"/>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4.2</a:t>
            </a:r>
            <a:r>
              <a:rPr lang="en-US" altLang="zh-CN" b="1"/>
              <a:t> </a:t>
            </a:r>
            <a:r>
              <a:rPr lang="zh-CN" altLang="en-US" b="1"/>
              <a:t>有穷状态机</a:t>
            </a:r>
          </a:p>
        </p:txBody>
      </p:sp>
      <p:sp>
        <p:nvSpPr>
          <p:cNvPr id="26629" name="内容占位符 4">
            <a:extLst>
              <a:ext uri="{FF2B5EF4-FFF2-40B4-BE49-F238E27FC236}">
                <a16:creationId xmlns:a16="http://schemas.microsoft.com/office/drawing/2014/main" id="{B1DC3F9F-BA40-6543-9BC2-0DD37138C9F0}"/>
              </a:ext>
            </a:extLst>
          </p:cNvPr>
          <p:cNvSpPr>
            <a:spLocks noGrp="1"/>
          </p:cNvSpPr>
          <p:nvPr>
            <p:ph idx="1"/>
          </p:nvPr>
        </p:nvSpPr>
        <p:spPr>
          <a:xfrm>
            <a:off x="395288" y="981075"/>
            <a:ext cx="8229600" cy="604838"/>
          </a:xfrm>
        </p:spPr>
        <p:txBody>
          <a:bodyPr/>
          <a:lstStyle/>
          <a:p>
            <a:pPr marL="0" indent="0">
              <a:buFont typeface="Arial" charset="0"/>
              <a:buNone/>
              <a:defRPr/>
            </a:pPr>
            <a:r>
              <a:rPr lang="en-US" altLang="zh-CN" b="1" dirty="0">
                <a:latin typeface="+mn-ea"/>
              </a:rPr>
              <a:t>4.2.2</a:t>
            </a:r>
            <a:r>
              <a:rPr lang="en-US" altLang="zh-CN" b="1" dirty="0"/>
              <a:t>  </a:t>
            </a:r>
            <a:r>
              <a:rPr lang="zh-CN" altLang="en-US" b="1" dirty="0"/>
              <a:t>例子</a:t>
            </a:r>
          </a:p>
        </p:txBody>
      </p:sp>
      <p:sp>
        <p:nvSpPr>
          <p:cNvPr id="41987" name="TextBox 7">
            <a:extLst>
              <a:ext uri="{FF2B5EF4-FFF2-40B4-BE49-F238E27FC236}">
                <a16:creationId xmlns:a16="http://schemas.microsoft.com/office/drawing/2014/main" id="{7C34A2C6-64B9-B64A-AF29-E4D4194E8C44}"/>
              </a:ext>
            </a:extLst>
          </p:cNvPr>
          <p:cNvSpPr txBox="1">
            <a:spLocks noChangeArrowheads="1"/>
          </p:cNvSpPr>
          <p:nvPr/>
        </p:nvSpPr>
        <p:spPr bwMode="auto">
          <a:xfrm>
            <a:off x="388938" y="1597025"/>
            <a:ext cx="562292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b="1">
                <a:latin typeface="Arial" panose="020B0604020202020204" pitchFamily="34" charset="0"/>
              </a:rPr>
              <a:t>有穷状态机技术表达系统的规格说明</a:t>
            </a:r>
            <a:r>
              <a:rPr lang="zh-CN" altLang="en-US" sz="2400">
                <a:latin typeface="Arial" panose="020B0604020202020204" pitchFamily="34" charset="0"/>
              </a:rPr>
              <a:t>，现在给出电梯系统的规格说明。</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用自然语言描述的对电梯系统的需求。</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在一幢</a:t>
            </a:r>
            <a:r>
              <a:rPr lang="en-US" altLang="zh-CN" sz="2400">
                <a:latin typeface="Arial" panose="020B0604020202020204" pitchFamily="34" charset="0"/>
              </a:rPr>
              <a:t>m</a:t>
            </a:r>
            <a:r>
              <a:rPr lang="zh-CN" altLang="en-US" sz="2400">
                <a:latin typeface="Arial" panose="020B0604020202020204" pitchFamily="34" charset="0"/>
              </a:rPr>
              <a:t>层的大厦中需要一套控制</a:t>
            </a:r>
            <a:r>
              <a:rPr lang="en-US" altLang="zh-CN" sz="2400">
                <a:latin typeface="Arial" panose="020B0604020202020204" pitchFamily="34" charset="0"/>
              </a:rPr>
              <a:t>n</a:t>
            </a:r>
            <a:r>
              <a:rPr lang="zh-CN" altLang="en-US" sz="2400">
                <a:latin typeface="Arial" panose="020B0604020202020204" pitchFamily="34" charset="0"/>
              </a:rPr>
              <a:t>部电梯的产品，要求这</a:t>
            </a:r>
            <a:r>
              <a:rPr lang="en-US" altLang="zh-CN" sz="2400">
                <a:latin typeface="Arial" panose="020B0604020202020204" pitchFamily="34" charset="0"/>
              </a:rPr>
              <a:t>n</a:t>
            </a:r>
            <a:r>
              <a:rPr lang="zh-CN" altLang="en-US" sz="2400">
                <a:latin typeface="Arial" panose="020B0604020202020204" pitchFamily="34" charset="0"/>
              </a:rPr>
              <a:t>部电梯按照约束条件</a:t>
            </a:r>
            <a:r>
              <a:rPr lang="en-US" altLang="zh-CN" sz="2400">
                <a:latin typeface="Arial" panose="020B0604020202020204" pitchFamily="34" charset="0"/>
              </a:rPr>
              <a:t>C1</a:t>
            </a:r>
            <a:r>
              <a:rPr lang="zh-CN" altLang="en-US" sz="2400">
                <a:latin typeface="Arial" panose="020B0604020202020204" pitchFamily="34" charset="0"/>
              </a:rPr>
              <a:t>，</a:t>
            </a:r>
            <a:r>
              <a:rPr lang="en-US" altLang="zh-CN" sz="2400">
                <a:latin typeface="Arial" panose="020B0604020202020204" pitchFamily="34" charset="0"/>
              </a:rPr>
              <a:t>C2</a:t>
            </a:r>
            <a:r>
              <a:rPr lang="zh-CN" altLang="en-US" sz="2400">
                <a:latin typeface="Arial" panose="020B0604020202020204" pitchFamily="34" charset="0"/>
              </a:rPr>
              <a:t>和</a:t>
            </a:r>
            <a:r>
              <a:rPr lang="en-US" altLang="zh-CN" sz="2400">
                <a:latin typeface="Arial" panose="020B0604020202020204" pitchFamily="34" charset="0"/>
              </a:rPr>
              <a:t>C3</a:t>
            </a:r>
            <a:r>
              <a:rPr lang="zh-CN" altLang="en-US" sz="2400">
                <a:latin typeface="Arial" panose="020B0604020202020204" pitchFamily="34" charset="0"/>
              </a:rPr>
              <a:t>在楼层间移动。</a:t>
            </a:r>
          </a:p>
        </p:txBody>
      </p:sp>
      <p:sp>
        <p:nvSpPr>
          <p:cNvPr id="41988" name="1 Título">
            <a:extLst>
              <a:ext uri="{FF2B5EF4-FFF2-40B4-BE49-F238E27FC236}">
                <a16:creationId xmlns:a16="http://schemas.microsoft.com/office/drawing/2014/main" id="{8B33FE31-EF4B-F348-BD3A-BAFB7BFD488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4.2.2  </a:t>
            </a:r>
            <a:r>
              <a:rPr lang="zh-CN" altLang="en-US" sz="2400">
                <a:solidFill>
                  <a:srgbClr val="D9D9D9"/>
                </a:solidFill>
                <a:latin typeface="宋体" panose="02010600030101010101" pitchFamily="2" charset="-122"/>
              </a:rPr>
              <a:t>例子</a:t>
            </a:r>
          </a:p>
        </p:txBody>
      </p:sp>
      <p:pic>
        <p:nvPicPr>
          <p:cNvPr id="41989" name="图片 1">
            <a:extLst>
              <a:ext uri="{FF2B5EF4-FFF2-40B4-BE49-F238E27FC236}">
                <a16:creationId xmlns:a16="http://schemas.microsoft.com/office/drawing/2014/main" id="{4AA31A78-E8FC-6A44-986E-BA391697F5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03925" y="1585913"/>
            <a:ext cx="29718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1 Título">
            <a:extLst>
              <a:ext uri="{FF2B5EF4-FFF2-40B4-BE49-F238E27FC236}">
                <a16:creationId xmlns:a16="http://schemas.microsoft.com/office/drawing/2014/main" id="{CFA2E211-CECC-CA41-B3B2-5ECF8C5B0645}"/>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3">
            <a:extLst>
              <a:ext uri="{FF2B5EF4-FFF2-40B4-BE49-F238E27FC236}">
                <a16:creationId xmlns:a16="http://schemas.microsoft.com/office/drawing/2014/main" id="{71B3C0DB-5A7C-B54D-8A63-A306249CED5C}"/>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4.2</a:t>
            </a:r>
            <a:r>
              <a:rPr lang="en-US" altLang="zh-CN" b="1"/>
              <a:t> </a:t>
            </a:r>
            <a:r>
              <a:rPr lang="zh-CN" altLang="en-US" b="1"/>
              <a:t>有穷状态机</a:t>
            </a:r>
          </a:p>
        </p:txBody>
      </p:sp>
      <p:sp>
        <p:nvSpPr>
          <p:cNvPr id="44034" name="TextBox 7">
            <a:extLst>
              <a:ext uri="{FF2B5EF4-FFF2-40B4-BE49-F238E27FC236}">
                <a16:creationId xmlns:a16="http://schemas.microsoft.com/office/drawing/2014/main" id="{CD3BAC6D-D3E3-EC48-B986-DD3D29DA9006}"/>
              </a:ext>
            </a:extLst>
          </p:cNvPr>
          <p:cNvSpPr txBox="1">
            <a:spLocks noChangeArrowheads="1"/>
          </p:cNvSpPr>
          <p:nvPr/>
        </p:nvSpPr>
        <p:spPr bwMode="auto">
          <a:xfrm>
            <a:off x="457200" y="1168400"/>
            <a:ext cx="8497888" cy="445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a:solidFill>
                  <a:srgbClr val="FF0000"/>
                </a:solidFill>
                <a:latin typeface="Arial" panose="020B0604020202020204" pitchFamily="34" charset="0"/>
              </a:rPr>
              <a:t>C1</a:t>
            </a:r>
            <a:r>
              <a:rPr lang="zh-CN" altLang="en-US" sz="2400">
                <a:latin typeface="Arial" panose="020B0604020202020204" pitchFamily="34" charset="0"/>
              </a:rPr>
              <a:t>：每部电梯内有</a:t>
            </a:r>
            <a:r>
              <a:rPr lang="en-US" altLang="zh-CN" sz="2400">
                <a:latin typeface="Arial" panose="020B0604020202020204" pitchFamily="34" charset="0"/>
              </a:rPr>
              <a:t>m</a:t>
            </a:r>
            <a:r>
              <a:rPr lang="zh-CN" altLang="en-US" sz="2400">
                <a:latin typeface="Arial" panose="020B0604020202020204" pitchFamily="34" charset="0"/>
              </a:rPr>
              <a:t>个按钮，每个按钮代表一个楼层。当按下一个按钮时该按钮指示灯亮，同时电梯驶向相应的楼层，到达按钮指定的楼层时指示灯熄灭。</a:t>
            </a:r>
          </a:p>
          <a:p>
            <a:pPr eaLnBrk="1" hangingPunct="1">
              <a:lnSpc>
                <a:spcPct val="150000"/>
              </a:lnSpc>
              <a:spcBef>
                <a:spcPct val="0"/>
              </a:spcBef>
              <a:buFontTx/>
              <a:buNone/>
            </a:pPr>
            <a:r>
              <a:rPr lang="en-US" altLang="zh-CN" sz="2400">
                <a:solidFill>
                  <a:srgbClr val="FF0000"/>
                </a:solidFill>
                <a:latin typeface="Arial" panose="020B0604020202020204" pitchFamily="34" charset="0"/>
              </a:rPr>
              <a:t>C2</a:t>
            </a:r>
            <a:r>
              <a:rPr lang="zh-CN" altLang="en-US" sz="2400">
                <a:latin typeface="Arial" panose="020B0604020202020204" pitchFamily="34" charset="0"/>
              </a:rPr>
              <a:t>：除了大厦的最低层和最高层之外，每层楼都有两个按钮分别请求电梯上行和下行。这两个按钮之一被按下时相应的指示灯亮，当电梯到达此楼层时灯熄灭，电梯向要求的方向移动。</a:t>
            </a:r>
          </a:p>
          <a:p>
            <a:pPr eaLnBrk="1" hangingPunct="1">
              <a:lnSpc>
                <a:spcPct val="150000"/>
              </a:lnSpc>
              <a:spcBef>
                <a:spcPct val="0"/>
              </a:spcBef>
              <a:buFontTx/>
              <a:buNone/>
            </a:pPr>
            <a:r>
              <a:rPr lang="en-US" altLang="zh-CN" sz="2400">
                <a:solidFill>
                  <a:srgbClr val="FF0000"/>
                </a:solidFill>
                <a:latin typeface="Arial" panose="020B0604020202020204" pitchFamily="34" charset="0"/>
              </a:rPr>
              <a:t>C3</a:t>
            </a:r>
            <a:r>
              <a:rPr lang="zh-CN" altLang="en-US" sz="2400">
                <a:latin typeface="Arial" panose="020B0604020202020204" pitchFamily="34" charset="0"/>
              </a:rPr>
              <a:t>：当对电梯没有请求时，它关门并停在当前楼层。</a:t>
            </a:r>
            <a:endParaRPr lang="en-US" altLang="zh-CN" sz="2400">
              <a:latin typeface="Arial" panose="020B0604020202020204" pitchFamily="34" charset="0"/>
            </a:endParaRPr>
          </a:p>
        </p:txBody>
      </p:sp>
      <p:sp>
        <p:nvSpPr>
          <p:cNvPr id="44035" name="1 Título">
            <a:extLst>
              <a:ext uri="{FF2B5EF4-FFF2-40B4-BE49-F238E27FC236}">
                <a16:creationId xmlns:a16="http://schemas.microsoft.com/office/drawing/2014/main" id="{657F25F7-117D-D946-8503-23AB2BCA442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4.2.2  </a:t>
            </a:r>
            <a:r>
              <a:rPr lang="zh-CN" altLang="en-US" sz="2400">
                <a:solidFill>
                  <a:srgbClr val="D9D9D9"/>
                </a:solidFill>
                <a:latin typeface="宋体" panose="02010600030101010101" pitchFamily="2" charset="-122"/>
              </a:rPr>
              <a:t>例子</a:t>
            </a:r>
          </a:p>
        </p:txBody>
      </p:sp>
      <p:sp>
        <p:nvSpPr>
          <p:cNvPr id="44036" name="1 Título">
            <a:extLst>
              <a:ext uri="{FF2B5EF4-FFF2-40B4-BE49-F238E27FC236}">
                <a16:creationId xmlns:a16="http://schemas.microsoft.com/office/drawing/2014/main" id="{10689DD2-F489-1B45-A0C2-FE4F26768BA7}"/>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3">
            <a:extLst>
              <a:ext uri="{FF2B5EF4-FFF2-40B4-BE49-F238E27FC236}">
                <a16:creationId xmlns:a16="http://schemas.microsoft.com/office/drawing/2014/main" id="{38AA3F6C-0B96-A840-8251-B8F4FAB9212A}"/>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4.2</a:t>
            </a:r>
            <a:r>
              <a:rPr lang="en-US" altLang="zh-CN" b="1"/>
              <a:t> </a:t>
            </a:r>
            <a:r>
              <a:rPr lang="zh-CN" altLang="en-US" b="1"/>
              <a:t>有穷状态机</a:t>
            </a:r>
          </a:p>
        </p:txBody>
      </p:sp>
      <p:sp>
        <p:nvSpPr>
          <p:cNvPr id="46082" name="TextBox 7">
            <a:extLst>
              <a:ext uri="{FF2B5EF4-FFF2-40B4-BE49-F238E27FC236}">
                <a16:creationId xmlns:a16="http://schemas.microsoft.com/office/drawing/2014/main" id="{A76961E4-47C6-0043-ADD1-AF1D96E9F310}"/>
              </a:ext>
            </a:extLst>
          </p:cNvPr>
          <p:cNvSpPr txBox="1">
            <a:spLocks noChangeArrowheads="1"/>
          </p:cNvSpPr>
          <p:nvPr/>
        </p:nvSpPr>
        <p:spPr bwMode="auto">
          <a:xfrm>
            <a:off x="277813" y="1112838"/>
            <a:ext cx="8815387" cy="395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b="1">
                <a:latin typeface="Arial" panose="020B0604020202020204" pitchFamily="34" charset="0"/>
              </a:rPr>
              <a:t>使用一个</a:t>
            </a:r>
            <a:r>
              <a:rPr lang="zh-CN" altLang="en-US" sz="2400" b="1">
                <a:solidFill>
                  <a:srgbClr val="FF0000"/>
                </a:solidFill>
                <a:latin typeface="Arial" panose="020B0604020202020204" pitchFamily="34" charset="0"/>
              </a:rPr>
              <a:t>扩展的有穷状态机</a:t>
            </a:r>
            <a:r>
              <a:rPr lang="zh-CN" altLang="en-US" sz="2400" b="1">
                <a:latin typeface="Arial" panose="020B0604020202020204" pitchFamily="34" charset="0"/>
              </a:rPr>
              <a:t>对本产品进行规格说明</a:t>
            </a:r>
            <a:r>
              <a:rPr lang="en-US" altLang="zh-CN" sz="2400" b="1">
                <a:latin typeface="Arial" panose="020B0604020202020204" pitchFamily="34" charset="0"/>
              </a:rPr>
              <a:t>.</a:t>
            </a:r>
          </a:p>
          <a:p>
            <a:pPr eaLnBrk="1" hangingPunct="1">
              <a:lnSpc>
                <a:spcPct val="150000"/>
              </a:lnSpc>
              <a:spcBef>
                <a:spcPct val="0"/>
              </a:spcBef>
              <a:buFontTx/>
              <a:buNone/>
            </a:pPr>
            <a:r>
              <a:rPr lang="zh-CN" altLang="en-US" sz="2400" b="1">
                <a:latin typeface="Arial" panose="020B0604020202020204" pitchFamily="34" charset="0"/>
              </a:rPr>
              <a:t>分析：</a:t>
            </a:r>
            <a:r>
              <a:rPr lang="zh-CN" altLang="en-US" sz="2400">
                <a:latin typeface="Arial" panose="020B0604020202020204" pitchFamily="34" charset="0"/>
              </a:rPr>
              <a:t>问题中有两个按钮集。</a:t>
            </a:r>
            <a:r>
              <a:rPr lang="en-US" altLang="zh-CN" sz="2400">
                <a:latin typeface="Arial" panose="020B0604020202020204" pitchFamily="34" charset="0"/>
              </a:rPr>
              <a:t>n</a:t>
            </a:r>
            <a:r>
              <a:rPr lang="zh-CN" altLang="en-US" sz="2400">
                <a:latin typeface="Arial" panose="020B0604020202020204" pitchFamily="34" charset="0"/>
              </a:rPr>
              <a:t>部电梯中的每一部都有</a:t>
            </a:r>
            <a:r>
              <a:rPr lang="en-US" altLang="zh-CN" sz="2400">
                <a:latin typeface="Arial" panose="020B0604020202020204" pitchFamily="34" charset="0"/>
              </a:rPr>
              <a:t>m</a:t>
            </a:r>
            <a:r>
              <a:rPr lang="zh-CN" altLang="en-US" sz="2400">
                <a:latin typeface="Arial" panose="020B0604020202020204" pitchFamily="34" charset="0"/>
              </a:rPr>
              <a:t>个按钮，一个按钮对应一个楼层。因为这</a:t>
            </a:r>
            <a:r>
              <a:rPr lang="en-US" altLang="zh-CN" sz="2400">
                <a:latin typeface="Arial" panose="020B0604020202020204" pitchFamily="34" charset="0"/>
              </a:rPr>
              <a:t>m×n</a:t>
            </a:r>
            <a:r>
              <a:rPr lang="zh-CN" altLang="en-US" sz="2400">
                <a:latin typeface="Arial" panose="020B0604020202020204" pitchFamily="34" charset="0"/>
              </a:rPr>
              <a:t>个按钮都在电梯中，为电梯按钮。每层楼有两个按钮，一个请求向上，另一个请求向下，称为楼层按钮。</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电梯按钮的状态转换图如图</a:t>
            </a:r>
            <a:r>
              <a:rPr lang="en-US" altLang="zh-CN" sz="2400">
                <a:latin typeface="Arial" panose="020B0604020202020204" pitchFamily="34" charset="0"/>
              </a:rPr>
              <a:t>4.2</a:t>
            </a:r>
            <a:r>
              <a:rPr lang="zh-CN" altLang="en-US" sz="2400">
                <a:latin typeface="Arial" panose="020B0604020202020204" pitchFamily="34" charset="0"/>
              </a:rPr>
              <a:t>所示。</a:t>
            </a:r>
            <a:endParaRPr lang="en-US" altLang="zh-CN" sz="2400">
              <a:latin typeface="Arial" panose="020B0604020202020204" pitchFamily="34" charset="0"/>
            </a:endParaRPr>
          </a:p>
          <a:p>
            <a:pPr eaLnBrk="1" hangingPunct="1">
              <a:lnSpc>
                <a:spcPct val="150000"/>
              </a:lnSpc>
              <a:spcBef>
                <a:spcPct val="0"/>
              </a:spcBef>
              <a:buFontTx/>
              <a:buNone/>
            </a:pPr>
            <a:endParaRPr lang="en-US" altLang="zh-CN" sz="2000">
              <a:latin typeface="Arial" panose="020B0604020202020204" pitchFamily="34" charset="0"/>
            </a:endParaRPr>
          </a:p>
        </p:txBody>
      </p:sp>
      <p:sp>
        <p:nvSpPr>
          <p:cNvPr id="46083" name="1 Título">
            <a:extLst>
              <a:ext uri="{FF2B5EF4-FFF2-40B4-BE49-F238E27FC236}">
                <a16:creationId xmlns:a16="http://schemas.microsoft.com/office/drawing/2014/main" id="{1ACBD6FE-7BA1-EE44-88F1-0537968824D0}"/>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46084" name="1 Título">
            <a:extLst>
              <a:ext uri="{FF2B5EF4-FFF2-40B4-BE49-F238E27FC236}">
                <a16:creationId xmlns:a16="http://schemas.microsoft.com/office/drawing/2014/main" id="{10480DD3-3F98-E84E-8459-1FE0FF86BA9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4.2.2  </a:t>
            </a:r>
            <a:r>
              <a:rPr lang="zh-CN" altLang="en-US" sz="2400">
                <a:solidFill>
                  <a:srgbClr val="D9D9D9"/>
                </a:solidFill>
                <a:latin typeface="宋体" panose="02010600030101010101" pitchFamily="2" charset="-122"/>
              </a:rPr>
              <a:t>例子</a:t>
            </a:r>
          </a:p>
        </p:txBody>
      </p:sp>
      <p:pic>
        <p:nvPicPr>
          <p:cNvPr id="46085" name="图片 10">
            <a:extLst>
              <a:ext uri="{FF2B5EF4-FFF2-40B4-BE49-F238E27FC236}">
                <a16:creationId xmlns:a16="http://schemas.microsoft.com/office/drawing/2014/main" id="{CE1C678D-5394-F54E-92FF-401A3BC9174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213" y="4581525"/>
            <a:ext cx="71405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3">
            <a:extLst>
              <a:ext uri="{FF2B5EF4-FFF2-40B4-BE49-F238E27FC236}">
                <a16:creationId xmlns:a16="http://schemas.microsoft.com/office/drawing/2014/main" id="{DBFA789F-FE47-6B46-8C48-EC73978F1E02}"/>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4.2</a:t>
            </a:r>
            <a:r>
              <a:rPr lang="en-US" altLang="zh-CN" b="1"/>
              <a:t> </a:t>
            </a:r>
            <a:r>
              <a:rPr lang="zh-CN" altLang="en-US" b="1"/>
              <a:t>有穷状态机</a:t>
            </a:r>
          </a:p>
        </p:txBody>
      </p:sp>
      <p:sp>
        <p:nvSpPr>
          <p:cNvPr id="48130" name="TextBox 7">
            <a:extLst>
              <a:ext uri="{FF2B5EF4-FFF2-40B4-BE49-F238E27FC236}">
                <a16:creationId xmlns:a16="http://schemas.microsoft.com/office/drawing/2014/main" id="{1EF78D53-3602-FF40-A0C5-04191D72BA54}"/>
              </a:ext>
            </a:extLst>
          </p:cNvPr>
          <p:cNvSpPr txBox="1">
            <a:spLocks noChangeArrowheads="1"/>
          </p:cNvSpPr>
          <p:nvPr/>
        </p:nvSpPr>
        <p:spPr bwMode="auto">
          <a:xfrm>
            <a:off x="179388" y="1112838"/>
            <a:ext cx="8815387"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令</a:t>
            </a:r>
            <a:r>
              <a:rPr lang="en-US" altLang="zh-CN" sz="2400">
                <a:latin typeface="Arial" panose="020B0604020202020204" pitchFamily="34" charset="0"/>
              </a:rPr>
              <a:t>EB(e,f)</a:t>
            </a:r>
            <a:r>
              <a:rPr lang="zh-CN" altLang="en-US" sz="2400">
                <a:latin typeface="Arial" panose="020B0604020202020204" pitchFamily="34" charset="0"/>
              </a:rPr>
              <a:t>表示按下电梯</a:t>
            </a:r>
            <a:r>
              <a:rPr lang="en-US" altLang="zh-CN" sz="2400">
                <a:latin typeface="Arial" panose="020B0604020202020204" pitchFamily="34" charset="0"/>
              </a:rPr>
              <a:t>e</a:t>
            </a:r>
            <a:r>
              <a:rPr lang="zh-CN" altLang="en-US" sz="2400">
                <a:latin typeface="Arial" panose="020B0604020202020204" pitchFamily="34" charset="0"/>
              </a:rPr>
              <a:t>内的按钮并请求到</a:t>
            </a:r>
            <a:r>
              <a:rPr lang="en-US" altLang="zh-CN" sz="2400">
                <a:latin typeface="Arial" panose="020B0604020202020204" pitchFamily="34" charset="0"/>
              </a:rPr>
              <a:t>f</a:t>
            </a:r>
            <a:r>
              <a:rPr lang="zh-CN" altLang="en-US" sz="2400">
                <a:latin typeface="Arial" panose="020B0604020202020204" pitchFamily="34" charset="0"/>
              </a:rPr>
              <a:t>层去。</a:t>
            </a:r>
            <a:r>
              <a:rPr lang="en-US" altLang="zh-CN" sz="2400">
                <a:latin typeface="Arial" panose="020B0604020202020204" pitchFamily="34" charset="0"/>
              </a:rPr>
              <a:t>EB(e,f)</a:t>
            </a:r>
            <a:r>
              <a:rPr lang="zh-CN" altLang="en-US" sz="2400">
                <a:latin typeface="Arial" panose="020B0604020202020204" pitchFamily="34" charset="0"/>
              </a:rPr>
              <a:t>有两个状态，分别是按钮发光</a:t>
            </a:r>
            <a:r>
              <a:rPr lang="en-US" altLang="zh-CN" sz="2400">
                <a:latin typeface="Arial" panose="020B0604020202020204" pitchFamily="34" charset="0"/>
              </a:rPr>
              <a:t>(</a:t>
            </a:r>
            <a:r>
              <a:rPr lang="zh-CN" altLang="en-US" sz="2400">
                <a:latin typeface="Arial" panose="020B0604020202020204" pitchFamily="34" charset="0"/>
              </a:rPr>
              <a:t>打开</a:t>
            </a:r>
            <a:r>
              <a:rPr lang="en-US" altLang="zh-CN" sz="2400">
                <a:latin typeface="Arial" panose="020B0604020202020204" pitchFamily="34" charset="0"/>
              </a:rPr>
              <a:t>)</a:t>
            </a:r>
            <a:r>
              <a:rPr lang="zh-CN" altLang="en-US" sz="2400">
                <a:latin typeface="Arial" panose="020B0604020202020204" pitchFamily="34" charset="0"/>
              </a:rPr>
              <a:t>和不发光</a:t>
            </a:r>
            <a:r>
              <a:rPr lang="en-US" altLang="zh-CN" sz="2400">
                <a:latin typeface="Arial" panose="020B0604020202020204" pitchFamily="34" charset="0"/>
              </a:rPr>
              <a:t>(</a:t>
            </a:r>
            <a:r>
              <a:rPr lang="zh-CN" altLang="en-US" sz="2400">
                <a:latin typeface="Arial" panose="020B0604020202020204" pitchFamily="34" charset="0"/>
              </a:rPr>
              <a:t>关闭</a:t>
            </a:r>
            <a:r>
              <a:rPr lang="en-US" altLang="zh-CN" sz="2400">
                <a:latin typeface="Arial" panose="020B0604020202020204" pitchFamily="34" charset="0"/>
              </a:rPr>
              <a:t>)</a:t>
            </a:r>
            <a:r>
              <a:rPr lang="zh-CN" altLang="en-US" sz="2400">
                <a:latin typeface="Arial" panose="020B0604020202020204" pitchFamily="34" charset="0"/>
              </a:rPr>
              <a:t>。状态是：</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EBON(e,f)</a:t>
            </a:r>
            <a:r>
              <a:rPr lang="zh-CN" altLang="en-US" sz="2400">
                <a:latin typeface="Arial" panose="020B0604020202020204" pitchFamily="34" charset="0"/>
              </a:rPr>
              <a:t>：电梯按钮</a:t>
            </a:r>
            <a:r>
              <a:rPr lang="en-US" altLang="zh-CN" sz="2400">
                <a:latin typeface="Arial" panose="020B0604020202020204" pitchFamily="34" charset="0"/>
              </a:rPr>
              <a:t>(e,f)</a:t>
            </a:r>
            <a:r>
              <a:rPr lang="zh-CN" altLang="en-US" sz="2400">
                <a:latin typeface="Arial" panose="020B0604020202020204" pitchFamily="34" charset="0"/>
              </a:rPr>
              <a:t>打开</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EBOFF(e,f)</a:t>
            </a:r>
            <a:r>
              <a:rPr lang="zh-CN" altLang="en-US" sz="2400">
                <a:latin typeface="Arial" panose="020B0604020202020204" pitchFamily="34" charset="0"/>
              </a:rPr>
              <a:t>：电梯按钮</a:t>
            </a:r>
            <a:r>
              <a:rPr lang="en-US" altLang="zh-CN" sz="2400">
                <a:latin typeface="Arial" panose="020B0604020202020204" pitchFamily="34" charset="0"/>
              </a:rPr>
              <a:t>(e,f)</a:t>
            </a:r>
            <a:r>
              <a:rPr lang="zh-CN" altLang="en-US" sz="2400">
                <a:latin typeface="Arial" panose="020B0604020202020204" pitchFamily="34" charset="0"/>
              </a:rPr>
              <a:t>关闭</a:t>
            </a:r>
          </a:p>
          <a:p>
            <a:pPr eaLnBrk="1" hangingPunct="1">
              <a:lnSpc>
                <a:spcPct val="150000"/>
              </a:lnSpc>
              <a:spcBef>
                <a:spcPct val="0"/>
              </a:spcBef>
              <a:buFontTx/>
              <a:buNone/>
            </a:pPr>
            <a:r>
              <a:rPr lang="zh-CN" altLang="en-US" sz="2400">
                <a:latin typeface="Arial" panose="020B0604020202020204" pitchFamily="34" charset="0"/>
              </a:rPr>
              <a:t>如果电梯按钮</a:t>
            </a:r>
            <a:r>
              <a:rPr lang="en-US" altLang="zh-CN" sz="2400">
                <a:latin typeface="Arial" panose="020B0604020202020204" pitchFamily="34" charset="0"/>
              </a:rPr>
              <a:t>(e,f)</a:t>
            </a:r>
            <a:r>
              <a:rPr lang="zh-CN" altLang="en-US" sz="2400">
                <a:latin typeface="Arial" panose="020B0604020202020204" pitchFamily="34" charset="0"/>
              </a:rPr>
              <a:t>发光且电梯到达</a:t>
            </a:r>
            <a:r>
              <a:rPr lang="en-US" altLang="zh-CN" sz="2400">
                <a:latin typeface="Arial" panose="020B0604020202020204" pitchFamily="34" charset="0"/>
              </a:rPr>
              <a:t>f</a:t>
            </a:r>
            <a:r>
              <a:rPr lang="zh-CN" altLang="en-US" sz="2400">
                <a:latin typeface="Arial" panose="020B0604020202020204" pitchFamily="34" charset="0"/>
              </a:rPr>
              <a:t>层，该按钮将熄灭。相反如果按钮熄灭，则按下它时，按钮将发光。两个事件，它们分别是：</a:t>
            </a:r>
          </a:p>
          <a:p>
            <a:pPr eaLnBrk="1" hangingPunct="1">
              <a:lnSpc>
                <a:spcPct val="150000"/>
              </a:lnSpc>
              <a:spcBef>
                <a:spcPct val="0"/>
              </a:spcBef>
              <a:buFontTx/>
              <a:buNone/>
            </a:pPr>
            <a:r>
              <a:rPr lang="en-US" altLang="zh-CN" sz="2400">
                <a:latin typeface="Arial" panose="020B0604020202020204" pitchFamily="34" charset="0"/>
              </a:rPr>
              <a:t>EBP(e,f)</a:t>
            </a:r>
            <a:r>
              <a:rPr lang="zh-CN" altLang="en-US" sz="2400">
                <a:latin typeface="Arial" panose="020B0604020202020204" pitchFamily="34" charset="0"/>
              </a:rPr>
              <a:t>：电梯按钮</a:t>
            </a:r>
            <a:r>
              <a:rPr lang="en-US" altLang="zh-CN" sz="2400">
                <a:latin typeface="Arial" panose="020B0604020202020204" pitchFamily="34" charset="0"/>
              </a:rPr>
              <a:t>(e,f)</a:t>
            </a:r>
            <a:r>
              <a:rPr lang="zh-CN" altLang="en-US" sz="2400">
                <a:latin typeface="Arial" panose="020B0604020202020204" pitchFamily="34" charset="0"/>
              </a:rPr>
              <a:t>被按下</a:t>
            </a:r>
          </a:p>
          <a:p>
            <a:pPr eaLnBrk="1" hangingPunct="1">
              <a:lnSpc>
                <a:spcPct val="150000"/>
              </a:lnSpc>
              <a:spcBef>
                <a:spcPct val="0"/>
              </a:spcBef>
              <a:buFontTx/>
              <a:buNone/>
            </a:pPr>
            <a:r>
              <a:rPr lang="en-US" altLang="zh-CN" sz="2400">
                <a:latin typeface="Arial" panose="020B0604020202020204" pitchFamily="34" charset="0"/>
              </a:rPr>
              <a:t>EAF(e,f)</a:t>
            </a:r>
            <a:r>
              <a:rPr lang="zh-CN" altLang="en-US" sz="2400">
                <a:latin typeface="Arial" panose="020B0604020202020204" pitchFamily="34" charset="0"/>
              </a:rPr>
              <a:t>：电梯</a:t>
            </a:r>
            <a:r>
              <a:rPr lang="en-US" altLang="zh-CN" sz="2400">
                <a:latin typeface="Arial" panose="020B0604020202020204" pitchFamily="34" charset="0"/>
              </a:rPr>
              <a:t>e</a:t>
            </a:r>
            <a:r>
              <a:rPr lang="zh-CN" altLang="en-US" sz="2400">
                <a:latin typeface="Arial" panose="020B0604020202020204" pitchFamily="34" charset="0"/>
              </a:rPr>
              <a:t>到达</a:t>
            </a:r>
            <a:r>
              <a:rPr lang="en-US" altLang="zh-CN" sz="2400">
                <a:latin typeface="Arial" panose="020B0604020202020204" pitchFamily="34" charset="0"/>
              </a:rPr>
              <a:t>f</a:t>
            </a:r>
            <a:r>
              <a:rPr lang="zh-CN" altLang="en-US" sz="2400">
                <a:latin typeface="Arial" panose="020B0604020202020204" pitchFamily="34" charset="0"/>
              </a:rPr>
              <a:t>层</a:t>
            </a:r>
            <a:endParaRPr lang="en-US" altLang="zh-CN" sz="2400">
              <a:latin typeface="Arial" panose="020B0604020202020204" pitchFamily="34" charset="0"/>
            </a:endParaRPr>
          </a:p>
        </p:txBody>
      </p:sp>
      <p:sp>
        <p:nvSpPr>
          <p:cNvPr id="48131" name="1 Título">
            <a:extLst>
              <a:ext uri="{FF2B5EF4-FFF2-40B4-BE49-F238E27FC236}">
                <a16:creationId xmlns:a16="http://schemas.microsoft.com/office/drawing/2014/main" id="{6D299209-5534-5B4D-A782-355E447DFE6C}"/>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48132" name="1 Título">
            <a:extLst>
              <a:ext uri="{FF2B5EF4-FFF2-40B4-BE49-F238E27FC236}">
                <a16:creationId xmlns:a16="http://schemas.microsoft.com/office/drawing/2014/main" id="{32F1D523-8DD3-6E49-AE7B-FB3FBE99E79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4.2.2  </a:t>
            </a:r>
            <a:r>
              <a:rPr lang="zh-CN" altLang="en-US" sz="2400">
                <a:solidFill>
                  <a:srgbClr val="D9D9D9"/>
                </a:solidFill>
                <a:latin typeface="宋体" panose="02010600030101010101" pitchFamily="2" charset="-122"/>
              </a:rPr>
              <a:t>例子</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1 Título">
            <a:extLst>
              <a:ext uri="{FF2B5EF4-FFF2-40B4-BE49-F238E27FC236}">
                <a16:creationId xmlns:a16="http://schemas.microsoft.com/office/drawing/2014/main" id="{A19234EC-84FF-A441-8E28-1888ABD259B0}"/>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graphicFrame>
        <p:nvGraphicFramePr>
          <p:cNvPr id="5" name="图示 4">
            <a:extLst>
              <a:ext uri="{FF2B5EF4-FFF2-40B4-BE49-F238E27FC236}">
                <a16:creationId xmlns:a16="http://schemas.microsoft.com/office/drawing/2014/main" id="{74ACC792-5AD7-F04C-8C9C-56BD7DC9E737}"/>
              </a:ext>
            </a:extLst>
          </p:cNvPr>
          <p:cNvGraphicFramePr/>
          <p:nvPr/>
        </p:nvGraphicFramePr>
        <p:xfrm>
          <a:off x="467544" y="1124744"/>
          <a:ext cx="7992888"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315" name="文本框 1">
            <a:extLst>
              <a:ext uri="{FF2B5EF4-FFF2-40B4-BE49-F238E27FC236}">
                <a16:creationId xmlns:a16="http://schemas.microsoft.com/office/drawing/2014/main" id="{2A8FDAB3-8DEE-1B40-800A-4134E261B230}"/>
              </a:ext>
            </a:extLst>
          </p:cNvPr>
          <p:cNvSpPr txBox="1">
            <a:spLocks noChangeArrowheads="1"/>
          </p:cNvSpPr>
          <p:nvPr/>
        </p:nvSpPr>
        <p:spPr bwMode="auto">
          <a:xfrm>
            <a:off x="755650" y="620713"/>
            <a:ext cx="76327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本章将介绍 形式化技术在软件工程中有效的提高了开发的效率、改进了软件开发的质量、减少了开发费用。形式化的技术容易在软件的规约上取得一致性，它属于一种非常有效的交流方式。</a:t>
            </a:r>
          </a:p>
        </p:txBody>
      </p:sp>
      <p:sp>
        <p:nvSpPr>
          <p:cNvPr id="3" name="圆角矩形 2">
            <a:extLst>
              <a:ext uri="{FF2B5EF4-FFF2-40B4-BE49-F238E27FC236}">
                <a16:creationId xmlns:a16="http://schemas.microsoft.com/office/drawing/2014/main" id="{783D2352-AC02-E046-BB4B-94C8EBD064D4}"/>
              </a:ext>
            </a:extLst>
          </p:cNvPr>
          <p:cNvSpPr/>
          <p:nvPr/>
        </p:nvSpPr>
        <p:spPr>
          <a:xfrm>
            <a:off x="3563938" y="5013325"/>
            <a:ext cx="1871662" cy="719138"/>
          </a:xfrm>
          <a:prstGeom prst="roundRect">
            <a:avLst/>
          </a:prstGeom>
          <a:solidFill>
            <a:schemeClr val="accent6">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a:solidFill>
                  <a:srgbClr val="FFFFFF"/>
                </a:solidFill>
                <a:latin typeface="Calibri" panose="020F0502020204030204" pitchFamily="34" charset="0"/>
              </a:rPr>
              <a:t>描述系统性质的基于数学的技术</a:t>
            </a:r>
          </a:p>
        </p:txBody>
      </p:sp>
      <p:cxnSp>
        <p:nvCxnSpPr>
          <p:cNvPr id="8" name="直接连接符 7">
            <a:extLst>
              <a:ext uri="{FF2B5EF4-FFF2-40B4-BE49-F238E27FC236}">
                <a16:creationId xmlns:a16="http://schemas.microsoft.com/office/drawing/2014/main" id="{47C1067F-5A4D-7148-B960-4DF2F2358D39}"/>
              </a:ext>
            </a:extLst>
          </p:cNvPr>
          <p:cNvCxnSpPr>
            <a:stCxn id="3" idx="0"/>
          </p:cNvCxnSpPr>
          <p:nvPr/>
        </p:nvCxnSpPr>
        <p:spPr>
          <a:xfrm flipV="1">
            <a:off x="4500563" y="4508500"/>
            <a:ext cx="34925" cy="504825"/>
          </a:xfrm>
          <a:prstGeom prst="line">
            <a:avLst/>
          </a:prstGeom>
        </p:spPr>
        <p:style>
          <a:lnRef idx="1">
            <a:schemeClr val="accent1"/>
          </a:lnRef>
          <a:fillRef idx="0">
            <a:schemeClr val="accent1"/>
          </a:fillRef>
          <a:effectRef idx="0">
            <a:schemeClr val="accent1"/>
          </a:effectRef>
          <a:fontRef idx="minor">
            <a:schemeClr val="tx1"/>
          </a:fontRef>
        </p:style>
      </p:cxnSp>
      <p:sp>
        <p:nvSpPr>
          <p:cNvPr id="13318" name="1 Título">
            <a:extLst>
              <a:ext uri="{FF2B5EF4-FFF2-40B4-BE49-F238E27FC236}">
                <a16:creationId xmlns:a16="http://schemas.microsoft.com/office/drawing/2014/main" id="{0F676950-D208-5E4C-B0B3-3C3CD8F9AA9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引言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3">
            <a:extLst>
              <a:ext uri="{FF2B5EF4-FFF2-40B4-BE49-F238E27FC236}">
                <a16:creationId xmlns:a16="http://schemas.microsoft.com/office/drawing/2014/main" id="{7CDBB796-B869-0D45-813E-82867FC040E6}"/>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4.2</a:t>
            </a:r>
            <a:r>
              <a:rPr lang="en-US" altLang="zh-CN" b="1"/>
              <a:t> </a:t>
            </a:r>
            <a:r>
              <a:rPr lang="zh-CN" altLang="en-US" b="1"/>
              <a:t>有穷状态机</a:t>
            </a:r>
          </a:p>
        </p:txBody>
      </p:sp>
      <p:sp>
        <p:nvSpPr>
          <p:cNvPr id="50178" name="TextBox 7">
            <a:extLst>
              <a:ext uri="{FF2B5EF4-FFF2-40B4-BE49-F238E27FC236}">
                <a16:creationId xmlns:a16="http://schemas.microsoft.com/office/drawing/2014/main" id="{EF1B8D0B-818A-BA42-9C5B-338A00ACD5E8}"/>
              </a:ext>
            </a:extLst>
          </p:cNvPr>
          <p:cNvSpPr txBox="1">
            <a:spLocks noChangeArrowheads="1"/>
          </p:cNvSpPr>
          <p:nvPr/>
        </p:nvSpPr>
        <p:spPr bwMode="auto">
          <a:xfrm>
            <a:off x="290513" y="1081088"/>
            <a:ext cx="8562975" cy="387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为了定义与这些事件和状态相联系的状态转换规则，</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需要一个</a:t>
            </a:r>
            <a:r>
              <a:rPr lang="zh-CN" altLang="en-US" sz="2400">
                <a:solidFill>
                  <a:srgbClr val="FF0000"/>
                </a:solidFill>
                <a:latin typeface="Arial" panose="020B0604020202020204" pitchFamily="34" charset="0"/>
              </a:rPr>
              <a:t>谓词</a:t>
            </a:r>
            <a:r>
              <a:rPr lang="en-US" altLang="zh-CN" sz="2400">
                <a:solidFill>
                  <a:srgbClr val="FF0000"/>
                </a:solidFill>
                <a:latin typeface="Arial" panose="020B0604020202020204" pitchFamily="34" charset="0"/>
              </a:rPr>
              <a:t>V(e,f)</a:t>
            </a:r>
            <a:r>
              <a:rPr lang="zh-CN" altLang="en-US" sz="2400">
                <a:latin typeface="Arial" panose="020B0604020202020204" pitchFamily="34" charset="0"/>
              </a:rPr>
              <a:t>，它的含义如下：</a:t>
            </a:r>
          </a:p>
          <a:p>
            <a:pPr eaLnBrk="1" hangingPunct="1">
              <a:lnSpc>
                <a:spcPct val="150000"/>
              </a:lnSpc>
              <a:spcBef>
                <a:spcPct val="0"/>
              </a:spcBef>
              <a:buFontTx/>
              <a:buNone/>
            </a:pPr>
            <a:r>
              <a:rPr lang="en-US" altLang="zh-CN" sz="2400">
                <a:latin typeface="Arial" panose="020B0604020202020204" pitchFamily="34" charset="0"/>
              </a:rPr>
              <a:t>V(e,f)</a:t>
            </a:r>
            <a:r>
              <a:rPr lang="zh-CN" altLang="en-US" sz="2400">
                <a:latin typeface="Arial" panose="020B0604020202020204" pitchFamily="34" charset="0"/>
              </a:rPr>
              <a:t>：电梯</a:t>
            </a:r>
            <a:r>
              <a:rPr lang="en-US" altLang="zh-CN" sz="2400">
                <a:latin typeface="Arial" panose="020B0604020202020204" pitchFamily="34" charset="0"/>
              </a:rPr>
              <a:t>e</a:t>
            </a:r>
            <a:r>
              <a:rPr lang="zh-CN" altLang="en-US" sz="2400">
                <a:latin typeface="Arial" panose="020B0604020202020204" pitchFamily="34" charset="0"/>
              </a:rPr>
              <a:t>停在</a:t>
            </a:r>
            <a:r>
              <a:rPr lang="en-US" altLang="zh-CN" sz="2400">
                <a:latin typeface="Arial" panose="020B0604020202020204" pitchFamily="34" charset="0"/>
              </a:rPr>
              <a:t>f</a:t>
            </a:r>
            <a:r>
              <a:rPr lang="zh-CN" altLang="en-US" sz="2400">
                <a:latin typeface="Arial" panose="020B0604020202020204" pitchFamily="34" charset="0"/>
              </a:rPr>
              <a:t>层</a:t>
            </a:r>
          </a:p>
          <a:p>
            <a:pPr eaLnBrk="1" hangingPunct="1">
              <a:lnSpc>
                <a:spcPct val="150000"/>
              </a:lnSpc>
              <a:spcBef>
                <a:spcPct val="0"/>
              </a:spcBef>
              <a:buFontTx/>
              <a:buNone/>
            </a:pPr>
            <a:r>
              <a:rPr lang="zh-CN" altLang="en-US" sz="2400">
                <a:latin typeface="Arial" panose="020B0604020202020204" pitchFamily="34" charset="0"/>
              </a:rPr>
              <a:t>如果电梯按钮</a:t>
            </a:r>
            <a:r>
              <a:rPr lang="en-US" altLang="zh-CN" sz="2400">
                <a:latin typeface="Arial" panose="020B0604020202020204" pitchFamily="34" charset="0"/>
              </a:rPr>
              <a:t>(e,f)</a:t>
            </a:r>
            <a:r>
              <a:rPr lang="zh-CN" altLang="en-US" sz="2400">
                <a:latin typeface="Arial" panose="020B0604020202020204" pitchFamily="34" charset="0"/>
              </a:rPr>
              <a:t>处于关闭状态</a:t>
            </a:r>
            <a:r>
              <a:rPr lang="en-US" altLang="zh-CN" sz="2400">
                <a:latin typeface="Arial" panose="020B0604020202020204" pitchFamily="34" charset="0"/>
              </a:rPr>
              <a:t>〔</a:t>
            </a:r>
            <a:r>
              <a:rPr lang="zh-CN" altLang="en-US" sz="2400">
                <a:latin typeface="Arial" panose="020B0604020202020204" pitchFamily="34" charset="0"/>
              </a:rPr>
              <a:t>当前状态</a:t>
            </a:r>
            <a:r>
              <a:rPr lang="en-US" altLang="zh-CN" sz="2400">
                <a:latin typeface="Arial" panose="020B0604020202020204" pitchFamily="34" charset="0"/>
              </a:rPr>
              <a:t>〕</a:t>
            </a:r>
            <a:r>
              <a:rPr lang="zh-CN" altLang="en-US" sz="2400">
                <a:latin typeface="Arial" panose="020B0604020202020204" pitchFamily="34" charset="0"/>
              </a:rPr>
              <a:t>，而且电梯按钮</a:t>
            </a:r>
            <a:r>
              <a:rPr lang="en-US" altLang="zh-CN" sz="2400">
                <a:latin typeface="Arial" panose="020B0604020202020204" pitchFamily="34" charset="0"/>
              </a:rPr>
              <a:t>(e,f)</a:t>
            </a:r>
            <a:r>
              <a:rPr lang="zh-CN" altLang="en-US" sz="2400">
                <a:latin typeface="Arial" panose="020B0604020202020204" pitchFamily="34" charset="0"/>
              </a:rPr>
              <a:t>被按下</a:t>
            </a:r>
            <a:r>
              <a:rPr lang="en-US" altLang="zh-CN" sz="2400">
                <a:latin typeface="Arial" panose="020B0604020202020204" pitchFamily="34" charset="0"/>
              </a:rPr>
              <a:t>〔</a:t>
            </a:r>
            <a:r>
              <a:rPr lang="zh-CN" altLang="en-US" sz="2400">
                <a:latin typeface="Arial" panose="020B0604020202020204" pitchFamily="34" charset="0"/>
              </a:rPr>
              <a:t>事件</a:t>
            </a:r>
            <a:r>
              <a:rPr lang="en-US" altLang="zh-CN" sz="2400">
                <a:latin typeface="Arial" panose="020B0604020202020204" pitchFamily="34" charset="0"/>
              </a:rPr>
              <a:t>〕</a:t>
            </a:r>
            <a:r>
              <a:rPr lang="zh-CN" altLang="en-US" sz="2400">
                <a:latin typeface="Arial" panose="020B0604020202020204" pitchFamily="34" charset="0"/>
              </a:rPr>
              <a:t>，而且电梯</a:t>
            </a:r>
            <a:r>
              <a:rPr lang="en-US" altLang="zh-CN" sz="2400">
                <a:latin typeface="Arial" panose="020B0604020202020204" pitchFamily="34" charset="0"/>
              </a:rPr>
              <a:t>e</a:t>
            </a:r>
            <a:r>
              <a:rPr lang="zh-CN" altLang="en-US" sz="2400">
                <a:latin typeface="Arial" panose="020B0604020202020204" pitchFamily="34" charset="0"/>
              </a:rPr>
              <a:t>不在</a:t>
            </a:r>
            <a:r>
              <a:rPr lang="en-US" altLang="zh-CN" sz="2400">
                <a:latin typeface="Arial" panose="020B0604020202020204" pitchFamily="34" charset="0"/>
              </a:rPr>
              <a:t>f</a:t>
            </a:r>
            <a:r>
              <a:rPr lang="zh-CN" altLang="en-US" sz="2400">
                <a:latin typeface="Arial" panose="020B0604020202020204" pitchFamily="34" charset="0"/>
              </a:rPr>
              <a:t>层</a:t>
            </a:r>
            <a:r>
              <a:rPr lang="en-US" altLang="zh-CN" sz="2400">
                <a:latin typeface="Arial" panose="020B0604020202020204" pitchFamily="34" charset="0"/>
              </a:rPr>
              <a:t>〔</a:t>
            </a:r>
            <a:r>
              <a:rPr lang="zh-CN" altLang="en-US" sz="2400">
                <a:latin typeface="Arial" panose="020B0604020202020204" pitchFamily="34" charset="0"/>
              </a:rPr>
              <a:t>谓词</a:t>
            </a:r>
            <a:r>
              <a:rPr lang="en-US" altLang="zh-CN" sz="2400">
                <a:latin typeface="Arial" panose="020B0604020202020204" pitchFamily="34" charset="0"/>
              </a:rPr>
              <a:t>〕</a:t>
            </a:r>
            <a:r>
              <a:rPr lang="zh-CN" altLang="en-US" sz="2400">
                <a:latin typeface="Arial" panose="020B0604020202020204" pitchFamily="34" charset="0"/>
              </a:rPr>
              <a:t>，则该电梯按钮打开发光</a:t>
            </a:r>
            <a:r>
              <a:rPr lang="en-US" altLang="zh-CN" sz="2400">
                <a:latin typeface="Arial" panose="020B0604020202020204" pitchFamily="34" charset="0"/>
              </a:rPr>
              <a:t>〔</a:t>
            </a:r>
            <a:r>
              <a:rPr lang="zh-CN" altLang="en-US" sz="2400">
                <a:latin typeface="Arial" panose="020B0604020202020204" pitchFamily="34" charset="0"/>
              </a:rPr>
              <a:t>下个状态</a:t>
            </a:r>
            <a:r>
              <a:rPr lang="en-US" altLang="zh-CN" sz="2400">
                <a:latin typeface="Arial" panose="020B0604020202020204" pitchFamily="34" charset="0"/>
              </a:rPr>
              <a:t>〕</a:t>
            </a:r>
            <a:r>
              <a:rPr lang="zh-CN" altLang="en-US" sz="2400">
                <a:latin typeface="Arial" panose="020B0604020202020204" pitchFamily="34" charset="0"/>
              </a:rPr>
              <a:t>。</a:t>
            </a:r>
            <a:endParaRPr lang="en-US" altLang="zh-CN" sz="2400">
              <a:latin typeface="Arial" panose="020B0604020202020204" pitchFamily="34" charset="0"/>
            </a:endParaRPr>
          </a:p>
          <a:p>
            <a:pPr eaLnBrk="1" hangingPunct="1">
              <a:lnSpc>
                <a:spcPct val="150000"/>
              </a:lnSpc>
              <a:spcBef>
                <a:spcPct val="0"/>
              </a:spcBef>
              <a:buFontTx/>
              <a:buNone/>
            </a:pPr>
            <a:endParaRPr lang="en-US" altLang="zh-CN" sz="2000">
              <a:latin typeface="Arial" panose="020B0604020202020204" pitchFamily="34" charset="0"/>
            </a:endParaRPr>
          </a:p>
        </p:txBody>
      </p:sp>
      <p:sp>
        <p:nvSpPr>
          <p:cNvPr id="50179" name="1 Título">
            <a:extLst>
              <a:ext uri="{FF2B5EF4-FFF2-40B4-BE49-F238E27FC236}">
                <a16:creationId xmlns:a16="http://schemas.microsoft.com/office/drawing/2014/main" id="{A9572A24-26C0-0D4A-997B-AEBC6B3101CB}"/>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50180" name="1 Título">
            <a:extLst>
              <a:ext uri="{FF2B5EF4-FFF2-40B4-BE49-F238E27FC236}">
                <a16:creationId xmlns:a16="http://schemas.microsoft.com/office/drawing/2014/main" id="{A902AE1D-6752-EF44-9E70-A939C16BF93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4.2.2  </a:t>
            </a:r>
            <a:r>
              <a:rPr lang="zh-CN" altLang="en-US" sz="2400">
                <a:solidFill>
                  <a:srgbClr val="D9D9D9"/>
                </a:solidFill>
                <a:latin typeface="宋体" panose="02010600030101010101" pitchFamily="2" charset="-122"/>
              </a:rPr>
              <a:t>例子</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3">
            <a:extLst>
              <a:ext uri="{FF2B5EF4-FFF2-40B4-BE49-F238E27FC236}">
                <a16:creationId xmlns:a16="http://schemas.microsoft.com/office/drawing/2014/main" id="{DBB3AF14-8184-454A-BA2D-B5DED4167DA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4.2</a:t>
            </a:r>
            <a:r>
              <a:rPr lang="en-US" altLang="zh-CN" b="1"/>
              <a:t> </a:t>
            </a:r>
            <a:r>
              <a:rPr lang="zh-CN" altLang="en-US" b="1"/>
              <a:t>有穷状态机</a:t>
            </a:r>
          </a:p>
        </p:txBody>
      </p:sp>
      <p:sp>
        <p:nvSpPr>
          <p:cNvPr id="52226" name="TextBox 7">
            <a:extLst>
              <a:ext uri="{FF2B5EF4-FFF2-40B4-BE49-F238E27FC236}">
                <a16:creationId xmlns:a16="http://schemas.microsoft.com/office/drawing/2014/main" id="{0D6D743F-CDF7-FA4F-B0AD-BAA49BA8AFAA}"/>
              </a:ext>
            </a:extLst>
          </p:cNvPr>
          <p:cNvSpPr txBox="1">
            <a:spLocks noChangeArrowheads="1"/>
          </p:cNvSpPr>
          <p:nvPr/>
        </p:nvSpPr>
        <p:spPr bwMode="auto">
          <a:xfrm>
            <a:off x="290513" y="1081088"/>
            <a:ext cx="8562975" cy="387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状态转换规则的形式化描述如下：</a:t>
            </a:r>
          </a:p>
          <a:p>
            <a:pPr algn="ctr" eaLnBrk="1" hangingPunct="1">
              <a:lnSpc>
                <a:spcPct val="150000"/>
              </a:lnSpc>
              <a:spcBef>
                <a:spcPct val="0"/>
              </a:spcBef>
              <a:buFontTx/>
              <a:buNone/>
            </a:pPr>
            <a:r>
              <a:rPr lang="en-US" altLang="zh-CN" sz="2400" b="1">
                <a:latin typeface="Arial" panose="020B0604020202020204" pitchFamily="34" charset="0"/>
              </a:rPr>
              <a:t>EBOFF(e,f)+EBP(e,f)+not V(e,f)=&gt;EBON(e,f)</a:t>
            </a:r>
          </a:p>
          <a:p>
            <a:pPr eaLnBrk="1" hangingPunct="1">
              <a:lnSpc>
                <a:spcPct val="150000"/>
              </a:lnSpc>
              <a:spcBef>
                <a:spcPct val="0"/>
              </a:spcBef>
              <a:buFontTx/>
              <a:buNone/>
            </a:pPr>
            <a:r>
              <a:rPr lang="zh-CN" altLang="en-US" sz="2400">
                <a:latin typeface="Arial" panose="020B0604020202020204" pitchFamily="34" charset="0"/>
              </a:rPr>
              <a:t>反之，如果电梯到达</a:t>
            </a:r>
            <a:r>
              <a:rPr lang="en-US" altLang="zh-CN" sz="2400">
                <a:latin typeface="Arial" panose="020B0604020202020204" pitchFamily="34" charset="0"/>
              </a:rPr>
              <a:t>f</a:t>
            </a:r>
            <a:r>
              <a:rPr lang="zh-CN" altLang="en-US" sz="2400">
                <a:latin typeface="Arial" panose="020B0604020202020204" pitchFamily="34" charset="0"/>
              </a:rPr>
              <a:t>层，而且电梯按钮是打开的，于是它就会熄灭。</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这条转换规则可以形式化地表示为：</a:t>
            </a:r>
          </a:p>
          <a:p>
            <a:pPr algn="ctr" eaLnBrk="1" hangingPunct="1">
              <a:lnSpc>
                <a:spcPct val="150000"/>
              </a:lnSpc>
              <a:spcBef>
                <a:spcPct val="0"/>
              </a:spcBef>
              <a:buFontTx/>
              <a:buNone/>
            </a:pPr>
            <a:r>
              <a:rPr lang="en-US" altLang="zh-CN" sz="2400" b="1">
                <a:latin typeface="Arial" panose="020B0604020202020204" pitchFamily="34" charset="0"/>
              </a:rPr>
              <a:t>EBON(e,f)+EAF(e,f) =&gt;EBOFF(e,f)</a:t>
            </a:r>
          </a:p>
          <a:p>
            <a:pPr eaLnBrk="1" hangingPunct="1">
              <a:lnSpc>
                <a:spcPct val="150000"/>
              </a:lnSpc>
              <a:spcBef>
                <a:spcPct val="0"/>
              </a:spcBef>
              <a:buFontTx/>
              <a:buNone/>
            </a:pPr>
            <a:endParaRPr lang="en-US" altLang="zh-CN" sz="2000">
              <a:latin typeface="Arial" panose="020B0604020202020204" pitchFamily="34" charset="0"/>
            </a:endParaRPr>
          </a:p>
        </p:txBody>
      </p:sp>
      <p:sp>
        <p:nvSpPr>
          <p:cNvPr id="52227" name="1 Título">
            <a:extLst>
              <a:ext uri="{FF2B5EF4-FFF2-40B4-BE49-F238E27FC236}">
                <a16:creationId xmlns:a16="http://schemas.microsoft.com/office/drawing/2014/main" id="{C1670EA0-C612-EA42-A750-57BCC2451462}"/>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52228" name="1 Título">
            <a:extLst>
              <a:ext uri="{FF2B5EF4-FFF2-40B4-BE49-F238E27FC236}">
                <a16:creationId xmlns:a16="http://schemas.microsoft.com/office/drawing/2014/main" id="{DCB28D81-334B-6640-8FD9-33F9D884E90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4.2.2  </a:t>
            </a:r>
            <a:r>
              <a:rPr lang="zh-CN" altLang="en-US" sz="2400">
                <a:solidFill>
                  <a:srgbClr val="D9D9D9"/>
                </a:solidFill>
                <a:latin typeface="宋体" panose="02010600030101010101" pitchFamily="2" charset="-122"/>
              </a:rPr>
              <a:t>例子</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3">
            <a:extLst>
              <a:ext uri="{FF2B5EF4-FFF2-40B4-BE49-F238E27FC236}">
                <a16:creationId xmlns:a16="http://schemas.microsoft.com/office/drawing/2014/main" id="{D1B49CFC-BC5B-3543-B503-43B97C1053F6}"/>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4.2</a:t>
            </a:r>
            <a:r>
              <a:rPr lang="en-US" altLang="zh-CN" b="1"/>
              <a:t> </a:t>
            </a:r>
            <a:r>
              <a:rPr lang="zh-CN" altLang="en-US" b="1"/>
              <a:t>有穷状态机</a:t>
            </a:r>
          </a:p>
        </p:txBody>
      </p:sp>
      <p:sp>
        <p:nvSpPr>
          <p:cNvPr id="54274" name="TextBox 7">
            <a:extLst>
              <a:ext uri="{FF2B5EF4-FFF2-40B4-BE49-F238E27FC236}">
                <a16:creationId xmlns:a16="http://schemas.microsoft.com/office/drawing/2014/main" id="{C3CB977C-0F86-6447-8C76-B2BEE91B88F1}"/>
              </a:ext>
            </a:extLst>
          </p:cNvPr>
          <p:cNvSpPr txBox="1">
            <a:spLocks noChangeArrowheads="1"/>
          </p:cNvSpPr>
          <p:nvPr/>
        </p:nvSpPr>
        <p:spPr bwMode="auto">
          <a:xfrm>
            <a:off x="107950" y="981075"/>
            <a:ext cx="8562975"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考虑楼层按钮。令</a:t>
            </a:r>
            <a:r>
              <a:rPr lang="en-US" altLang="zh-CN" sz="2400">
                <a:latin typeface="Arial" panose="020B0604020202020204" pitchFamily="34" charset="0"/>
              </a:rPr>
              <a:t>FB(d,f)</a:t>
            </a:r>
            <a:r>
              <a:rPr lang="zh-CN" altLang="en-US" sz="2400">
                <a:latin typeface="Arial" panose="020B0604020202020204" pitchFamily="34" charset="0"/>
              </a:rPr>
              <a:t>表示</a:t>
            </a:r>
            <a:r>
              <a:rPr lang="en-US" altLang="zh-CN" sz="2400">
                <a:latin typeface="Arial" panose="020B0604020202020204" pitchFamily="34" charset="0"/>
              </a:rPr>
              <a:t>f</a:t>
            </a:r>
            <a:r>
              <a:rPr lang="zh-CN" altLang="en-US" sz="2400">
                <a:latin typeface="Arial" panose="020B0604020202020204" pitchFamily="34" charset="0"/>
              </a:rPr>
              <a:t>层请求电梯向</a:t>
            </a:r>
            <a:r>
              <a:rPr lang="en-US" altLang="zh-CN" sz="2400">
                <a:latin typeface="Arial" panose="020B0604020202020204" pitchFamily="34" charset="0"/>
              </a:rPr>
              <a:t>d</a:t>
            </a:r>
            <a:r>
              <a:rPr lang="zh-CN" altLang="en-US" sz="2400">
                <a:latin typeface="Arial" panose="020B0604020202020204" pitchFamily="34" charset="0"/>
              </a:rPr>
              <a:t>方向运动的按钮，楼层按钮</a:t>
            </a:r>
            <a:r>
              <a:rPr lang="en-US" altLang="zh-CN" sz="2400">
                <a:latin typeface="Arial" panose="020B0604020202020204" pitchFamily="34" charset="0"/>
              </a:rPr>
              <a:t>FB(d,f)</a:t>
            </a:r>
            <a:r>
              <a:rPr lang="zh-CN" altLang="en-US" sz="2400">
                <a:latin typeface="Arial" panose="020B0604020202020204" pitchFamily="34" charset="0"/>
              </a:rPr>
              <a:t>的状态转换图如图所示</a:t>
            </a:r>
            <a:r>
              <a:rPr lang="en-US" altLang="zh-CN" sz="2400">
                <a:latin typeface="Arial" panose="020B0604020202020204" pitchFamily="34" charset="0"/>
              </a:rPr>
              <a:t>,</a:t>
            </a:r>
            <a:r>
              <a:rPr lang="zh-CN" altLang="en-US" sz="2400">
                <a:latin typeface="Arial" panose="020B0604020202020204" pitchFamily="34" charset="0"/>
              </a:rPr>
              <a:t>楼层按钮的状态如下。</a:t>
            </a:r>
          </a:p>
          <a:p>
            <a:pPr eaLnBrk="1" hangingPunct="1">
              <a:lnSpc>
                <a:spcPct val="150000"/>
              </a:lnSpc>
              <a:spcBef>
                <a:spcPct val="0"/>
              </a:spcBef>
              <a:buFontTx/>
              <a:buNone/>
            </a:pPr>
            <a:r>
              <a:rPr lang="en-US" altLang="zh-CN" sz="2400">
                <a:latin typeface="Arial" panose="020B0604020202020204" pitchFamily="34" charset="0"/>
              </a:rPr>
              <a:t>FBON(d,f)</a:t>
            </a:r>
            <a:r>
              <a:rPr lang="zh-CN" altLang="en-US" sz="2400">
                <a:latin typeface="Arial" panose="020B0604020202020204" pitchFamily="34" charset="0"/>
              </a:rPr>
              <a:t>：楼层按钮</a:t>
            </a:r>
            <a:r>
              <a:rPr lang="en-US" altLang="zh-CN" sz="2400">
                <a:latin typeface="Arial" panose="020B0604020202020204" pitchFamily="34" charset="0"/>
              </a:rPr>
              <a:t>(d,f)</a:t>
            </a:r>
            <a:r>
              <a:rPr lang="zh-CN" altLang="en-US" sz="2400">
                <a:latin typeface="Arial" panose="020B0604020202020204" pitchFamily="34" charset="0"/>
              </a:rPr>
              <a:t>打开</a:t>
            </a:r>
          </a:p>
          <a:p>
            <a:pPr eaLnBrk="1" hangingPunct="1">
              <a:lnSpc>
                <a:spcPct val="150000"/>
              </a:lnSpc>
              <a:spcBef>
                <a:spcPct val="0"/>
              </a:spcBef>
              <a:buFontTx/>
              <a:buNone/>
            </a:pPr>
            <a:r>
              <a:rPr lang="en-US" altLang="zh-CN" sz="2400">
                <a:latin typeface="Arial" panose="020B0604020202020204" pitchFamily="34" charset="0"/>
              </a:rPr>
              <a:t>FBOFF(d,f)</a:t>
            </a:r>
            <a:r>
              <a:rPr lang="zh-CN" altLang="en-US" sz="2400">
                <a:latin typeface="Arial" panose="020B0604020202020204" pitchFamily="34" charset="0"/>
              </a:rPr>
              <a:t>：楼层按钮</a:t>
            </a:r>
            <a:r>
              <a:rPr lang="en-US" altLang="zh-CN" sz="2400">
                <a:latin typeface="Arial" panose="020B0604020202020204" pitchFamily="34" charset="0"/>
              </a:rPr>
              <a:t>(d,f)</a:t>
            </a:r>
            <a:r>
              <a:rPr lang="zh-CN" altLang="en-US" sz="2400">
                <a:latin typeface="Arial" panose="020B0604020202020204" pitchFamily="34" charset="0"/>
              </a:rPr>
              <a:t>关闭</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楼层按钮已经打开，一部电梯到达</a:t>
            </a:r>
            <a:r>
              <a:rPr lang="en-US" altLang="zh-CN" sz="2400">
                <a:latin typeface="Arial" panose="020B0604020202020204" pitchFamily="34" charset="0"/>
              </a:rPr>
              <a:t>f</a:t>
            </a:r>
            <a:r>
              <a:rPr lang="zh-CN" altLang="en-US" sz="2400">
                <a:latin typeface="Arial" panose="020B0604020202020204" pitchFamily="34" charset="0"/>
              </a:rPr>
              <a:t>层则按钮关闭。</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楼层按钮原来是关闭的，被按下后该按钮将打开。</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FBP(d,f)</a:t>
            </a:r>
            <a:r>
              <a:rPr lang="zh-CN" altLang="en-US" sz="2400">
                <a:latin typeface="Arial" panose="020B0604020202020204" pitchFamily="34" charset="0"/>
              </a:rPr>
              <a:t>：楼层按钮</a:t>
            </a:r>
            <a:r>
              <a:rPr lang="en-US" altLang="zh-CN" sz="2400">
                <a:latin typeface="Arial" panose="020B0604020202020204" pitchFamily="34" charset="0"/>
              </a:rPr>
              <a:t>(d,f)</a:t>
            </a:r>
            <a:r>
              <a:rPr lang="zh-CN" altLang="en-US" sz="2400">
                <a:latin typeface="Arial" panose="020B0604020202020204" pitchFamily="34" charset="0"/>
              </a:rPr>
              <a:t>被按下</a:t>
            </a:r>
          </a:p>
          <a:p>
            <a:pPr eaLnBrk="1" hangingPunct="1">
              <a:lnSpc>
                <a:spcPct val="150000"/>
              </a:lnSpc>
              <a:spcBef>
                <a:spcPct val="0"/>
              </a:spcBef>
              <a:buFontTx/>
              <a:buNone/>
            </a:pPr>
            <a:r>
              <a:rPr lang="en-US" altLang="zh-CN" sz="2400">
                <a:latin typeface="Arial" panose="020B0604020202020204" pitchFamily="34" charset="0"/>
              </a:rPr>
              <a:t>EAF(1…n,f)</a:t>
            </a:r>
            <a:r>
              <a:rPr lang="zh-CN" altLang="en-US" sz="2400">
                <a:latin typeface="Arial" panose="020B0604020202020204" pitchFamily="34" charset="0"/>
              </a:rPr>
              <a:t>：电梯</a:t>
            </a:r>
            <a:r>
              <a:rPr lang="en-US" altLang="zh-CN" sz="2400">
                <a:latin typeface="Arial" panose="020B0604020202020204" pitchFamily="34" charset="0"/>
              </a:rPr>
              <a:t>1</a:t>
            </a:r>
            <a:r>
              <a:rPr lang="zh-CN" altLang="en-US" sz="2400">
                <a:latin typeface="Arial" panose="020B0604020202020204" pitchFamily="34" charset="0"/>
              </a:rPr>
              <a:t>或</a:t>
            </a:r>
            <a:r>
              <a:rPr lang="en-US" altLang="zh-CN" sz="2400">
                <a:latin typeface="Arial" panose="020B0604020202020204" pitchFamily="34" charset="0"/>
              </a:rPr>
              <a:t>…</a:t>
            </a:r>
            <a:r>
              <a:rPr lang="zh-CN" altLang="en-US" sz="2400">
                <a:latin typeface="Arial" panose="020B0604020202020204" pitchFamily="34" charset="0"/>
              </a:rPr>
              <a:t>或</a:t>
            </a:r>
            <a:r>
              <a:rPr lang="en-US" altLang="zh-CN" sz="2400">
                <a:latin typeface="Arial" panose="020B0604020202020204" pitchFamily="34" charset="0"/>
              </a:rPr>
              <a:t>n</a:t>
            </a:r>
            <a:r>
              <a:rPr lang="zh-CN" altLang="en-US" sz="2400">
                <a:latin typeface="Arial" panose="020B0604020202020204" pitchFamily="34" charset="0"/>
              </a:rPr>
              <a:t>到达</a:t>
            </a:r>
            <a:r>
              <a:rPr lang="en-US" altLang="zh-CN" sz="2400">
                <a:latin typeface="Arial" panose="020B0604020202020204" pitchFamily="34" charset="0"/>
              </a:rPr>
              <a:t>f</a:t>
            </a:r>
            <a:r>
              <a:rPr lang="zh-CN" altLang="en-US" sz="2400">
                <a:latin typeface="Arial" panose="020B0604020202020204" pitchFamily="34" charset="0"/>
              </a:rPr>
              <a:t>层</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其中，</a:t>
            </a:r>
            <a:r>
              <a:rPr lang="en-US" altLang="zh-CN" sz="2400">
                <a:latin typeface="Arial" panose="020B0604020202020204" pitchFamily="34" charset="0"/>
              </a:rPr>
              <a:t>1…n</a:t>
            </a:r>
            <a:r>
              <a:rPr lang="zh-CN" altLang="en-US" sz="2400">
                <a:latin typeface="Arial" panose="020B0604020202020204" pitchFamily="34" charset="0"/>
              </a:rPr>
              <a:t>表示或为</a:t>
            </a:r>
            <a:r>
              <a:rPr lang="en-US" altLang="zh-CN" sz="2400">
                <a:latin typeface="Arial" panose="020B0604020202020204" pitchFamily="34" charset="0"/>
              </a:rPr>
              <a:t>1</a:t>
            </a:r>
            <a:r>
              <a:rPr lang="zh-CN" altLang="en-US" sz="2400">
                <a:latin typeface="Arial" panose="020B0604020202020204" pitchFamily="34" charset="0"/>
              </a:rPr>
              <a:t>或为</a:t>
            </a:r>
            <a:r>
              <a:rPr lang="en-US" altLang="zh-CN" sz="2400">
                <a:latin typeface="Arial" panose="020B0604020202020204" pitchFamily="34" charset="0"/>
              </a:rPr>
              <a:t>2…</a:t>
            </a:r>
            <a:r>
              <a:rPr lang="zh-CN" altLang="en-US" sz="2400">
                <a:latin typeface="Arial" panose="020B0604020202020204" pitchFamily="34" charset="0"/>
              </a:rPr>
              <a:t>或为</a:t>
            </a:r>
            <a:r>
              <a:rPr lang="en-US" altLang="zh-CN" sz="2400">
                <a:latin typeface="Arial" panose="020B0604020202020204" pitchFamily="34" charset="0"/>
              </a:rPr>
              <a:t>n</a:t>
            </a:r>
            <a:r>
              <a:rPr lang="zh-CN" altLang="en-US" sz="2400">
                <a:latin typeface="Arial" panose="020B0604020202020204" pitchFamily="34" charset="0"/>
              </a:rPr>
              <a:t>。</a:t>
            </a:r>
            <a:endParaRPr lang="en-US" altLang="zh-CN" sz="2400">
              <a:latin typeface="Arial" panose="020B0604020202020204" pitchFamily="34" charset="0"/>
            </a:endParaRPr>
          </a:p>
        </p:txBody>
      </p:sp>
      <p:pic>
        <p:nvPicPr>
          <p:cNvPr id="54275" name="图片 1">
            <a:extLst>
              <a:ext uri="{FF2B5EF4-FFF2-40B4-BE49-F238E27FC236}">
                <a16:creationId xmlns:a16="http://schemas.microsoft.com/office/drawing/2014/main" id="{35D3C855-79C8-3847-B9DA-FE0984F587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02138" y="2263775"/>
            <a:ext cx="4764087"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1 Título">
            <a:extLst>
              <a:ext uri="{FF2B5EF4-FFF2-40B4-BE49-F238E27FC236}">
                <a16:creationId xmlns:a16="http://schemas.microsoft.com/office/drawing/2014/main" id="{95288EE0-663E-0345-8240-E62603BEEA47}"/>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54277" name="1 Título">
            <a:extLst>
              <a:ext uri="{FF2B5EF4-FFF2-40B4-BE49-F238E27FC236}">
                <a16:creationId xmlns:a16="http://schemas.microsoft.com/office/drawing/2014/main" id="{F1C98CD4-5111-8C43-AD26-933A9FA93A6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4.2.2  </a:t>
            </a:r>
            <a:r>
              <a:rPr lang="zh-CN" altLang="en-US" sz="2400">
                <a:solidFill>
                  <a:srgbClr val="D9D9D9"/>
                </a:solidFill>
                <a:latin typeface="宋体" panose="02010600030101010101" pitchFamily="2" charset="-122"/>
              </a:rPr>
              <a:t>例子</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3">
            <a:extLst>
              <a:ext uri="{FF2B5EF4-FFF2-40B4-BE49-F238E27FC236}">
                <a16:creationId xmlns:a16="http://schemas.microsoft.com/office/drawing/2014/main" id="{B4E13A6E-A0C5-CB4D-8F81-AFB95A97F5CE}"/>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4.2</a:t>
            </a:r>
            <a:r>
              <a:rPr lang="en-US" altLang="zh-CN" b="1"/>
              <a:t> </a:t>
            </a:r>
            <a:r>
              <a:rPr lang="zh-CN" altLang="en-US" b="1"/>
              <a:t>有穷状态机</a:t>
            </a:r>
          </a:p>
        </p:txBody>
      </p:sp>
      <p:sp>
        <p:nvSpPr>
          <p:cNvPr id="56322" name="TextBox 7">
            <a:extLst>
              <a:ext uri="{FF2B5EF4-FFF2-40B4-BE49-F238E27FC236}">
                <a16:creationId xmlns:a16="http://schemas.microsoft.com/office/drawing/2014/main" id="{925BAE26-8543-4947-959E-3D84C3405ECA}"/>
              </a:ext>
            </a:extLst>
          </p:cNvPr>
          <p:cNvSpPr txBox="1">
            <a:spLocks noChangeArrowheads="1"/>
          </p:cNvSpPr>
          <p:nvPr/>
        </p:nvSpPr>
        <p:spPr bwMode="auto">
          <a:xfrm>
            <a:off x="290513" y="981075"/>
            <a:ext cx="8562975"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为了定义与这些事件和状态相联系的状态转换规则，需要一个谓词</a:t>
            </a:r>
            <a:r>
              <a:rPr lang="en-US" altLang="zh-CN" sz="2400">
                <a:latin typeface="Arial" panose="020B0604020202020204" pitchFamily="34" charset="0"/>
              </a:rPr>
              <a:t>S(d,e,f)</a:t>
            </a:r>
            <a:r>
              <a:rPr lang="zh-CN" altLang="en-US" sz="2400">
                <a:latin typeface="Arial" panose="020B0604020202020204" pitchFamily="34" charset="0"/>
              </a:rPr>
              <a:t>，定义如下：</a:t>
            </a:r>
            <a:r>
              <a:rPr lang="en-US" altLang="zh-CN" sz="2400">
                <a:latin typeface="Arial" panose="020B0604020202020204" pitchFamily="34" charset="0"/>
              </a:rPr>
              <a:t>S(d,e,f)</a:t>
            </a:r>
            <a:r>
              <a:rPr lang="zh-CN" altLang="en-US" sz="2400">
                <a:latin typeface="Arial" panose="020B0604020202020204" pitchFamily="34" charset="0"/>
              </a:rPr>
              <a:t>：电梯</a:t>
            </a:r>
            <a:r>
              <a:rPr lang="en-US" altLang="zh-CN" sz="2400">
                <a:latin typeface="Arial" panose="020B0604020202020204" pitchFamily="34" charset="0"/>
              </a:rPr>
              <a:t>e</a:t>
            </a:r>
            <a:r>
              <a:rPr lang="zh-CN" altLang="en-US" sz="2400">
                <a:latin typeface="Arial" panose="020B0604020202020204" pitchFamily="34" charset="0"/>
              </a:rPr>
              <a:t>停在</a:t>
            </a:r>
            <a:r>
              <a:rPr lang="en-US" altLang="zh-CN" sz="2400">
                <a:latin typeface="Arial" panose="020B0604020202020204" pitchFamily="34" charset="0"/>
              </a:rPr>
              <a:t>f</a:t>
            </a:r>
            <a:r>
              <a:rPr lang="zh-CN" altLang="en-US" sz="2400">
                <a:latin typeface="Arial" panose="020B0604020202020204" pitchFamily="34" charset="0"/>
              </a:rPr>
              <a:t>层并且移动方向由</a:t>
            </a:r>
            <a:r>
              <a:rPr lang="en-US" altLang="zh-CN" sz="2400">
                <a:latin typeface="Arial" panose="020B0604020202020204" pitchFamily="34" charset="0"/>
              </a:rPr>
              <a:t>d</a:t>
            </a:r>
            <a:r>
              <a:rPr lang="zh-CN" altLang="en-US" sz="2400">
                <a:latin typeface="Arial" panose="020B0604020202020204" pitchFamily="34" charset="0"/>
              </a:rPr>
              <a:t>确定为向上</a:t>
            </a:r>
            <a:r>
              <a:rPr lang="en-US" altLang="zh-CN" sz="2400">
                <a:latin typeface="Arial" panose="020B0604020202020204" pitchFamily="34" charset="0"/>
              </a:rPr>
              <a:t>(d=U)</a:t>
            </a:r>
            <a:r>
              <a:rPr lang="zh-CN" altLang="en-US" sz="2400">
                <a:latin typeface="Arial" panose="020B0604020202020204" pitchFamily="34" charset="0"/>
              </a:rPr>
              <a:t>或向下</a:t>
            </a:r>
            <a:r>
              <a:rPr lang="en-US" altLang="zh-CN" sz="2400">
                <a:latin typeface="Arial" panose="020B0604020202020204" pitchFamily="34" charset="0"/>
              </a:rPr>
              <a:t>(d=D)</a:t>
            </a:r>
            <a:r>
              <a:rPr lang="zh-CN" altLang="en-US" sz="2400">
                <a:latin typeface="Arial" panose="020B0604020202020204" pitchFamily="34" charset="0"/>
              </a:rPr>
              <a:t>或待定</a:t>
            </a:r>
            <a:r>
              <a:rPr lang="en-US" altLang="zh-CN" sz="2400">
                <a:latin typeface="Arial" panose="020B0604020202020204" pitchFamily="34" charset="0"/>
              </a:rPr>
              <a:t>(d=N)</a:t>
            </a:r>
            <a:r>
              <a:rPr lang="zh-CN" altLang="en-US" sz="2400">
                <a:latin typeface="Arial" panose="020B0604020202020204" pitchFamily="34" charset="0"/>
              </a:rPr>
              <a:t>。</a:t>
            </a:r>
          </a:p>
          <a:p>
            <a:pPr eaLnBrk="1" hangingPunct="1">
              <a:lnSpc>
                <a:spcPct val="150000"/>
              </a:lnSpc>
              <a:spcBef>
                <a:spcPct val="0"/>
              </a:spcBef>
              <a:buFontTx/>
              <a:buNone/>
            </a:pPr>
            <a:r>
              <a:rPr lang="zh-CN" altLang="en-US" sz="2400">
                <a:latin typeface="Arial" panose="020B0604020202020204" pitchFamily="34" charset="0"/>
              </a:rPr>
              <a:t>这个谓词是一个状态，形式化方法允许把事件和状态作为谓词对待。</a:t>
            </a:r>
          </a:p>
          <a:p>
            <a:pPr eaLnBrk="1" hangingPunct="1">
              <a:lnSpc>
                <a:spcPct val="150000"/>
              </a:lnSpc>
              <a:spcBef>
                <a:spcPct val="0"/>
              </a:spcBef>
              <a:buFontTx/>
              <a:buNone/>
            </a:pPr>
            <a:r>
              <a:rPr lang="zh-CN" altLang="en-US" sz="2400">
                <a:latin typeface="Arial" panose="020B0604020202020204" pitchFamily="34" charset="0"/>
              </a:rPr>
              <a:t>使用谓词</a:t>
            </a:r>
            <a:r>
              <a:rPr lang="en-US" altLang="zh-CN" sz="2400">
                <a:latin typeface="Arial" panose="020B0604020202020204" pitchFamily="34" charset="0"/>
              </a:rPr>
              <a:t>S(d,e,f)</a:t>
            </a:r>
            <a:r>
              <a:rPr lang="zh-CN" altLang="en-US" sz="2400">
                <a:latin typeface="Arial" panose="020B0604020202020204" pitchFamily="34" charset="0"/>
              </a:rPr>
              <a:t>，形式化转换规则为：</a:t>
            </a:r>
          </a:p>
          <a:p>
            <a:pPr eaLnBrk="1" hangingPunct="1">
              <a:lnSpc>
                <a:spcPct val="150000"/>
              </a:lnSpc>
              <a:spcBef>
                <a:spcPct val="0"/>
              </a:spcBef>
              <a:buFontTx/>
              <a:buNone/>
            </a:pPr>
            <a:r>
              <a:rPr lang="en-US" altLang="zh-CN" sz="2400">
                <a:latin typeface="Arial" panose="020B0604020202020204" pitchFamily="34" charset="0"/>
              </a:rPr>
              <a:t>FBOFF(d,f)+FBP(d,f)+not S(d,1…n,f) =&gt;FBON(d,f)</a:t>
            </a:r>
          </a:p>
          <a:p>
            <a:pPr eaLnBrk="1" hangingPunct="1">
              <a:lnSpc>
                <a:spcPct val="150000"/>
              </a:lnSpc>
              <a:spcBef>
                <a:spcPct val="0"/>
              </a:spcBef>
              <a:buFontTx/>
              <a:buNone/>
            </a:pPr>
            <a:r>
              <a:rPr lang="en-US" altLang="zh-CN" sz="2400">
                <a:latin typeface="Arial" panose="020B0604020202020204" pitchFamily="34" charset="0"/>
              </a:rPr>
              <a:t>FBON(d,f)+EAF(1…n,f)+S(d,1…n,f) =&gt;FBOFF(d,f)</a:t>
            </a:r>
          </a:p>
          <a:p>
            <a:pPr eaLnBrk="1" hangingPunct="1">
              <a:lnSpc>
                <a:spcPct val="150000"/>
              </a:lnSpc>
              <a:spcBef>
                <a:spcPct val="0"/>
              </a:spcBef>
              <a:buFontTx/>
              <a:buNone/>
            </a:pPr>
            <a:r>
              <a:rPr lang="zh-CN" altLang="en-US" sz="2400">
                <a:latin typeface="Arial" panose="020B0604020202020204" pitchFamily="34" charset="0"/>
              </a:rPr>
              <a:t>其中，</a:t>
            </a:r>
            <a:r>
              <a:rPr lang="en-US" altLang="zh-CN" sz="2400">
                <a:latin typeface="Arial" panose="020B0604020202020204" pitchFamily="34" charset="0"/>
              </a:rPr>
              <a:t>d=UorD</a:t>
            </a:r>
            <a:r>
              <a:rPr lang="zh-CN" altLang="en-US" sz="2400">
                <a:latin typeface="Arial" panose="020B0604020202020204" pitchFamily="34" charset="0"/>
              </a:rPr>
              <a:t>。</a:t>
            </a:r>
          </a:p>
        </p:txBody>
      </p:sp>
      <p:sp>
        <p:nvSpPr>
          <p:cNvPr id="56323" name="1 Título">
            <a:extLst>
              <a:ext uri="{FF2B5EF4-FFF2-40B4-BE49-F238E27FC236}">
                <a16:creationId xmlns:a16="http://schemas.microsoft.com/office/drawing/2014/main" id="{CC84F369-4E08-C24B-B7E3-02E5DB4F6570}"/>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56324" name="1 Título">
            <a:extLst>
              <a:ext uri="{FF2B5EF4-FFF2-40B4-BE49-F238E27FC236}">
                <a16:creationId xmlns:a16="http://schemas.microsoft.com/office/drawing/2014/main" id="{3D4C2D14-DD5D-C84D-8D8A-40997246E6E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4.2.2  </a:t>
            </a:r>
            <a:r>
              <a:rPr lang="zh-CN" altLang="en-US" sz="2400">
                <a:solidFill>
                  <a:srgbClr val="D9D9D9"/>
                </a:solidFill>
                <a:latin typeface="宋体" panose="02010600030101010101" pitchFamily="2" charset="-122"/>
              </a:rPr>
              <a:t>例子</a:t>
            </a:r>
          </a:p>
        </p:txBody>
      </p:sp>
      <p:sp>
        <p:nvSpPr>
          <p:cNvPr id="6" name="矩形 5">
            <a:extLst>
              <a:ext uri="{FF2B5EF4-FFF2-40B4-BE49-F238E27FC236}">
                <a16:creationId xmlns:a16="http://schemas.microsoft.com/office/drawing/2014/main" id="{D7195090-A0A4-7C4D-813F-66329190306B}"/>
              </a:ext>
            </a:extLst>
          </p:cNvPr>
          <p:cNvSpPr/>
          <p:nvPr/>
        </p:nvSpPr>
        <p:spPr>
          <a:xfrm>
            <a:off x="279400" y="1573213"/>
            <a:ext cx="8574088" cy="106362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3">
            <a:extLst>
              <a:ext uri="{FF2B5EF4-FFF2-40B4-BE49-F238E27FC236}">
                <a16:creationId xmlns:a16="http://schemas.microsoft.com/office/drawing/2014/main" id="{33846B19-A3AF-B544-BB6C-F4E726EAC65E}"/>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4.2</a:t>
            </a:r>
            <a:r>
              <a:rPr lang="en-US" altLang="zh-CN" b="1"/>
              <a:t> </a:t>
            </a:r>
            <a:r>
              <a:rPr lang="zh-CN" altLang="en-US" b="1"/>
              <a:t>有穷状态机</a:t>
            </a:r>
          </a:p>
        </p:txBody>
      </p:sp>
      <p:sp>
        <p:nvSpPr>
          <p:cNvPr id="58370" name="TextBox 7">
            <a:extLst>
              <a:ext uri="{FF2B5EF4-FFF2-40B4-BE49-F238E27FC236}">
                <a16:creationId xmlns:a16="http://schemas.microsoft.com/office/drawing/2014/main" id="{75E71B5E-B26D-D046-A737-178C9962AF5F}"/>
              </a:ext>
            </a:extLst>
          </p:cNvPr>
          <p:cNvSpPr txBox="1">
            <a:spLocks noChangeArrowheads="1"/>
          </p:cNvSpPr>
          <p:nvPr/>
        </p:nvSpPr>
        <p:spPr bwMode="auto">
          <a:xfrm>
            <a:off x="290513" y="965200"/>
            <a:ext cx="8562975"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电梯按钮状态转换规则时定义的谓词</a:t>
            </a:r>
            <a:r>
              <a:rPr lang="en-US" altLang="zh-CN" sz="2400">
                <a:latin typeface="Arial" panose="020B0604020202020204" pitchFamily="34" charset="0"/>
              </a:rPr>
              <a:t>V(e,f)</a:t>
            </a:r>
            <a:r>
              <a:rPr lang="zh-CN" altLang="en-US" sz="2400">
                <a:latin typeface="Arial" panose="020B0604020202020204" pitchFamily="34" charset="0"/>
              </a:rPr>
              <a:t>，可以用谓词</a:t>
            </a:r>
            <a:r>
              <a:rPr lang="en-US" altLang="zh-CN" sz="2400">
                <a:latin typeface="Arial" panose="020B0604020202020204" pitchFamily="34" charset="0"/>
              </a:rPr>
              <a:t>S(d,e,f)</a:t>
            </a:r>
            <a:r>
              <a:rPr lang="zh-CN" altLang="en-US" sz="2400">
                <a:latin typeface="Arial" panose="020B0604020202020204" pitchFamily="34" charset="0"/>
              </a:rPr>
              <a:t>重新定义如下：</a:t>
            </a:r>
            <a:r>
              <a:rPr lang="en-US" altLang="zh-CN" sz="2400" b="1">
                <a:latin typeface="Arial" panose="020B0604020202020204" pitchFamily="34" charset="0"/>
              </a:rPr>
              <a:t>V(e,f)=S(U,e,f)or S(D,e,f)or S(N,e,f)</a:t>
            </a:r>
          </a:p>
          <a:p>
            <a:pPr eaLnBrk="1" hangingPunct="1">
              <a:lnSpc>
                <a:spcPct val="150000"/>
              </a:lnSpc>
              <a:spcBef>
                <a:spcPct val="0"/>
              </a:spcBef>
              <a:buFontTx/>
              <a:buNone/>
            </a:pPr>
            <a:r>
              <a:rPr lang="zh-CN" altLang="en-US" sz="2400">
                <a:latin typeface="Arial" panose="020B0604020202020204" pitchFamily="34" charset="0"/>
              </a:rPr>
              <a:t>电梯的状态及其转换规则，一个电梯状态实质上包含许多子状态</a:t>
            </a:r>
            <a:r>
              <a:rPr lang="en-US" altLang="zh-CN" sz="2400">
                <a:latin typeface="Arial" panose="020B0604020202020204" pitchFamily="34" charset="0"/>
              </a:rPr>
              <a:t>(</a:t>
            </a:r>
            <a:r>
              <a:rPr lang="zh-CN" altLang="en-US" sz="2400">
                <a:latin typeface="Arial" panose="020B0604020202020204" pitchFamily="34" charset="0"/>
              </a:rPr>
              <a:t>如，电梯减速、停止、开门、在一段时间后自动关门</a:t>
            </a:r>
            <a:r>
              <a:rPr lang="en-US" altLang="zh-CN" sz="2400">
                <a:latin typeface="Arial" panose="020B0604020202020204" pitchFamily="34" charset="0"/>
              </a:rPr>
              <a:t>)</a:t>
            </a:r>
            <a:r>
              <a:rPr lang="zh-CN" altLang="en-US" sz="2400">
                <a:latin typeface="Arial" panose="020B0604020202020204" pitchFamily="34" charset="0"/>
              </a:rPr>
              <a:t>。</a:t>
            </a:r>
          </a:p>
          <a:p>
            <a:pPr eaLnBrk="1" hangingPunct="1">
              <a:lnSpc>
                <a:spcPct val="150000"/>
              </a:lnSpc>
              <a:spcBef>
                <a:spcPct val="0"/>
              </a:spcBef>
              <a:buFontTx/>
              <a:buNone/>
            </a:pPr>
            <a:r>
              <a:rPr lang="zh-CN" altLang="en-US" sz="2400">
                <a:latin typeface="Arial" panose="020B0604020202020204" pitchFamily="34" charset="0"/>
              </a:rPr>
              <a:t>下面定义电梯的</a:t>
            </a:r>
            <a:r>
              <a:rPr lang="en-US" altLang="zh-CN" sz="2400">
                <a:latin typeface="Arial" panose="020B0604020202020204" pitchFamily="34" charset="0"/>
              </a:rPr>
              <a:t>3</a:t>
            </a:r>
            <a:r>
              <a:rPr lang="zh-CN" altLang="en-US" sz="2400">
                <a:latin typeface="Arial" panose="020B0604020202020204" pitchFamily="34" charset="0"/>
              </a:rPr>
              <a:t>个状态。</a:t>
            </a:r>
          </a:p>
          <a:p>
            <a:pPr eaLnBrk="1" hangingPunct="1">
              <a:lnSpc>
                <a:spcPct val="150000"/>
              </a:lnSpc>
              <a:spcBef>
                <a:spcPct val="0"/>
              </a:spcBef>
              <a:buFontTx/>
              <a:buNone/>
            </a:pPr>
            <a:r>
              <a:rPr lang="en-US" altLang="zh-CN" sz="2400">
                <a:latin typeface="Arial" panose="020B0604020202020204" pitchFamily="34" charset="0"/>
              </a:rPr>
              <a:t>M(d,e,f)</a:t>
            </a:r>
            <a:r>
              <a:rPr lang="zh-CN" altLang="en-US" sz="2400">
                <a:latin typeface="Arial" panose="020B0604020202020204" pitchFamily="34" charset="0"/>
              </a:rPr>
              <a:t>：电梯</a:t>
            </a:r>
            <a:r>
              <a:rPr lang="en-US" altLang="zh-CN" sz="2400">
                <a:latin typeface="Arial" panose="020B0604020202020204" pitchFamily="34" charset="0"/>
              </a:rPr>
              <a:t>e</a:t>
            </a:r>
            <a:r>
              <a:rPr lang="zh-CN" altLang="en-US" sz="2400">
                <a:latin typeface="Arial" panose="020B0604020202020204" pitchFamily="34" charset="0"/>
              </a:rPr>
              <a:t>正沿</a:t>
            </a:r>
            <a:r>
              <a:rPr lang="en-US" altLang="zh-CN" sz="2400">
                <a:latin typeface="Arial" panose="020B0604020202020204" pitchFamily="34" charset="0"/>
              </a:rPr>
              <a:t>d</a:t>
            </a:r>
            <a:r>
              <a:rPr lang="zh-CN" altLang="en-US" sz="2400">
                <a:latin typeface="Arial" panose="020B0604020202020204" pitchFamily="34" charset="0"/>
              </a:rPr>
              <a:t>方向移动，即将到达的是第</a:t>
            </a:r>
            <a:r>
              <a:rPr lang="en-US" altLang="zh-CN" sz="2400">
                <a:latin typeface="Arial" panose="020B0604020202020204" pitchFamily="34" charset="0"/>
              </a:rPr>
              <a:t>f</a:t>
            </a:r>
            <a:r>
              <a:rPr lang="zh-CN" altLang="en-US" sz="2400">
                <a:latin typeface="Arial" panose="020B0604020202020204" pitchFamily="34" charset="0"/>
              </a:rPr>
              <a:t>层</a:t>
            </a:r>
          </a:p>
          <a:p>
            <a:pPr eaLnBrk="1" hangingPunct="1">
              <a:lnSpc>
                <a:spcPct val="150000"/>
              </a:lnSpc>
              <a:spcBef>
                <a:spcPct val="0"/>
              </a:spcBef>
              <a:buFontTx/>
              <a:buNone/>
            </a:pPr>
            <a:r>
              <a:rPr lang="en-US" altLang="zh-CN" sz="2400">
                <a:latin typeface="Arial" panose="020B0604020202020204" pitchFamily="34" charset="0"/>
              </a:rPr>
              <a:t>S(d,e,f)</a:t>
            </a:r>
            <a:r>
              <a:rPr lang="zh-CN" altLang="en-US" sz="2400">
                <a:latin typeface="Arial" panose="020B0604020202020204" pitchFamily="34" charset="0"/>
              </a:rPr>
              <a:t>：电梯</a:t>
            </a:r>
            <a:r>
              <a:rPr lang="en-US" altLang="zh-CN" sz="2400">
                <a:latin typeface="Arial" panose="020B0604020202020204" pitchFamily="34" charset="0"/>
              </a:rPr>
              <a:t>e</a:t>
            </a:r>
            <a:r>
              <a:rPr lang="zh-CN" altLang="en-US" sz="2400">
                <a:latin typeface="Arial" panose="020B0604020202020204" pitchFamily="34" charset="0"/>
              </a:rPr>
              <a:t>停在</a:t>
            </a:r>
            <a:r>
              <a:rPr lang="en-US" altLang="zh-CN" sz="2400">
                <a:latin typeface="Arial" panose="020B0604020202020204" pitchFamily="34" charset="0"/>
              </a:rPr>
              <a:t>f</a:t>
            </a:r>
            <a:r>
              <a:rPr lang="zh-CN" altLang="en-US" sz="2400">
                <a:latin typeface="Arial" panose="020B0604020202020204" pitchFamily="34" charset="0"/>
              </a:rPr>
              <a:t>层，将朝</a:t>
            </a:r>
            <a:r>
              <a:rPr lang="en-US" altLang="zh-CN" sz="2400">
                <a:latin typeface="Arial" panose="020B0604020202020204" pitchFamily="34" charset="0"/>
              </a:rPr>
              <a:t>d</a:t>
            </a:r>
            <a:r>
              <a:rPr lang="zh-CN" altLang="en-US" sz="2400">
                <a:latin typeface="Arial" panose="020B0604020202020204" pitchFamily="34" charset="0"/>
              </a:rPr>
              <a:t>方向移动</a:t>
            </a:r>
            <a:r>
              <a:rPr lang="en-US" altLang="zh-CN" sz="2400">
                <a:latin typeface="Arial" panose="020B0604020202020204" pitchFamily="34" charset="0"/>
              </a:rPr>
              <a:t>(</a:t>
            </a:r>
            <a:r>
              <a:rPr lang="zh-CN" altLang="en-US" sz="2400">
                <a:latin typeface="Arial" panose="020B0604020202020204" pitchFamily="34" charset="0"/>
              </a:rPr>
              <a:t>尚未关门</a:t>
            </a:r>
            <a:r>
              <a:rPr lang="en-US" altLang="zh-CN" sz="2400">
                <a:latin typeface="Arial" panose="020B0604020202020204" pitchFamily="34" charset="0"/>
              </a:rPr>
              <a:t>)</a:t>
            </a:r>
          </a:p>
          <a:p>
            <a:pPr eaLnBrk="1" hangingPunct="1">
              <a:lnSpc>
                <a:spcPct val="150000"/>
              </a:lnSpc>
              <a:spcBef>
                <a:spcPct val="0"/>
              </a:spcBef>
              <a:buFontTx/>
              <a:buNone/>
            </a:pPr>
            <a:r>
              <a:rPr lang="en-US" altLang="zh-CN" sz="2400">
                <a:latin typeface="Arial" panose="020B0604020202020204" pitchFamily="34" charset="0"/>
              </a:rPr>
              <a:t>W(e,f)</a:t>
            </a:r>
            <a:r>
              <a:rPr lang="zh-CN" altLang="en-US" sz="2400">
                <a:latin typeface="Arial" panose="020B0604020202020204" pitchFamily="34" charset="0"/>
              </a:rPr>
              <a:t>：电梯</a:t>
            </a:r>
            <a:r>
              <a:rPr lang="en-US" altLang="zh-CN" sz="2400">
                <a:latin typeface="Arial" panose="020B0604020202020204" pitchFamily="34" charset="0"/>
              </a:rPr>
              <a:t>e</a:t>
            </a:r>
            <a:r>
              <a:rPr lang="zh-CN" altLang="en-US" sz="2400">
                <a:latin typeface="Arial" panose="020B0604020202020204" pitchFamily="34" charset="0"/>
              </a:rPr>
              <a:t>在</a:t>
            </a:r>
            <a:r>
              <a:rPr lang="en-US" altLang="zh-CN" sz="2400">
                <a:latin typeface="Arial" panose="020B0604020202020204" pitchFamily="34" charset="0"/>
              </a:rPr>
              <a:t>f</a:t>
            </a:r>
            <a:r>
              <a:rPr lang="zh-CN" altLang="en-US" sz="2400">
                <a:latin typeface="Arial" panose="020B0604020202020204" pitchFamily="34" charset="0"/>
              </a:rPr>
              <a:t>层等待</a:t>
            </a:r>
            <a:r>
              <a:rPr lang="en-US" altLang="zh-CN" sz="2400">
                <a:latin typeface="Arial" panose="020B0604020202020204" pitchFamily="34" charset="0"/>
              </a:rPr>
              <a:t>(</a:t>
            </a:r>
            <a:r>
              <a:rPr lang="zh-CN" altLang="en-US" sz="2400">
                <a:latin typeface="Arial" panose="020B0604020202020204" pitchFamily="34" charset="0"/>
              </a:rPr>
              <a:t>已关门</a:t>
            </a:r>
            <a:r>
              <a:rPr lang="en-US" altLang="zh-CN" sz="2400">
                <a:latin typeface="Arial" panose="020B0604020202020204" pitchFamily="34" charset="0"/>
              </a:rPr>
              <a:t>)</a:t>
            </a:r>
            <a:r>
              <a:rPr lang="zh-CN" altLang="en-US" sz="2400">
                <a:latin typeface="Arial" panose="020B0604020202020204" pitchFamily="34" charset="0"/>
              </a:rPr>
              <a:t>其中，</a:t>
            </a:r>
            <a:r>
              <a:rPr lang="en-US" altLang="zh-CN" sz="2400">
                <a:latin typeface="Arial" panose="020B0604020202020204" pitchFamily="34" charset="0"/>
              </a:rPr>
              <a:t>S(d,e,f)</a:t>
            </a:r>
            <a:r>
              <a:rPr lang="zh-CN" altLang="en-US" sz="2400">
                <a:latin typeface="Arial" panose="020B0604020202020204" pitchFamily="34" charset="0"/>
              </a:rPr>
              <a:t>状态已在讨论楼层按钮时定义过，但是，现在的定义更完备。</a:t>
            </a:r>
            <a:endParaRPr lang="en-US" altLang="zh-CN" sz="2400">
              <a:latin typeface="Arial" panose="020B0604020202020204" pitchFamily="34" charset="0"/>
            </a:endParaRPr>
          </a:p>
        </p:txBody>
      </p:sp>
      <p:sp>
        <p:nvSpPr>
          <p:cNvPr id="58371" name="1 Título">
            <a:extLst>
              <a:ext uri="{FF2B5EF4-FFF2-40B4-BE49-F238E27FC236}">
                <a16:creationId xmlns:a16="http://schemas.microsoft.com/office/drawing/2014/main" id="{C08F77D1-D11A-2C4C-B727-1A2A28B54DED}"/>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58372" name="1 Título">
            <a:extLst>
              <a:ext uri="{FF2B5EF4-FFF2-40B4-BE49-F238E27FC236}">
                <a16:creationId xmlns:a16="http://schemas.microsoft.com/office/drawing/2014/main" id="{DD034EC7-1EED-084A-BB62-C79730471BB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4.2.2  </a:t>
            </a:r>
            <a:r>
              <a:rPr lang="zh-CN" altLang="en-US" sz="2400">
                <a:solidFill>
                  <a:srgbClr val="D9D9D9"/>
                </a:solidFill>
                <a:latin typeface="宋体" panose="02010600030101010101" pitchFamily="2" charset="-122"/>
              </a:rPr>
              <a:t>例子</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3">
            <a:extLst>
              <a:ext uri="{FF2B5EF4-FFF2-40B4-BE49-F238E27FC236}">
                <a16:creationId xmlns:a16="http://schemas.microsoft.com/office/drawing/2014/main" id="{9D9BF087-84A6-8143-A4D0-637254DF1618}"/>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4.2</a:t>
            </a:r>
            <a:r>
              <a:rPr lang="en-US" altLang="zh-CN" b="1"/>
              <a:t> </a:t>
            </a:r>
            <a:r>
              <a:rPr lang="zh-CN" altLang="en-US" b="1"/>
              <a:t>有穷状态机</a:t>
            </a:r>
          </a:p>
        </p:txBody>
      </p:sp>
      <p:sp>
        <p:nvSpPr>
          <p:cNvPr id="60418" name="TextBox 7">
            <a:extLst>
              <a:ext uri="{FF2B5EF4-FFF2-40B4-BE49-F238E27FC236}">
                <a16:creationId xmlns:a16="http://schemas.microsoft.com/office/drawing/2014/main" id="{0C1C60B6-815E-D44C-860E-9ECE113384E1}"/>
              </a:ext>
            </a:extLst>
          </p:cNvPr>
          <p:cNvSpPr txBox="1">
            <a:spLocks noChangeArrowheads="1"/>
          </p:cNvSpPr>
          <p:nvPr/>
        </p:nvSpPr>
        <p:spPr bwMode="auto">
          <a:xfrm>
            <a:off x="107950" y="836613"/>
            <a:ext cx="286385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图是电梯的状态</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转换图。</a:t>
            </a:r>
            <a:r>
              <a:rPr lang="en-US" altLang="zh-CN" sz="2400">
                <a:latin typeface="Arial" panose="020B0604020202020204" pitchFamily="34" charset="0"/>
              </a:rPr>
              <a:t>3</a:t>
            </a:r>
            <a:r>
              <a:rPr lang="zh-CN" altLang="en-US" sz="2400">
                <a:latin typeface="Arial" panose="020B0604020202020204" pitchFamily="34" charset="0"/>
              </a:rPr>
              <a:t>个电梯</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停止状态</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S(U</a:t>
            </a:r>
            <a:r>
              <a:rPr lang="zh-CN" altLang="en-US" sz="2400">
                <a:latin typeface="Arial" panose="020B0604020202020204" pitchFamily="34" charset="0"/>
              </a:rPr>
              <a:t>，</a:t>
            </a:r>
            <a:r>
              <a:rPr lang="en-US" altLang="zh-CN" sz="2400">
                <a:latin typeface="Arial" panose="020B0604020202020204" pitchFamily="34" charset="0"/>
              </a:rPr>
              <a:t>e,f)</a:t>
            </a:r>
            <a:r>
              <a:rPr lang="zh-CN" altLang="en-US" sz="2400">
                <a:latin typeface="Arial" panose="020B0604020202020204" pitchFamily="34" charset="0"/>
              </a:rPr>
              <a:t>、</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S(N</a:t>
            </a:r>
            <a:r>
              <a:rPr lang="zh-CN" altLang="en-US" sz="2400">
                <a:latin typeface="Arial" panose="020B0604020202020204" pitchFamily="34" charset="0"/>
              </a:rPr>
              <a:t>，</a:t>
            </a:r>
            <a:r>
              <a:rPr lang="en-US" altLang="zh-CN" sz="2400">
                <a:latin typeface="Arial" panose="020B0604020202020204" pitchFamily="34" charset="0"/>
              </a:rPr>
              <a:t>e,f)</a:t>
            </a:r>
            <a:r>
              <a:rPr lang="zh-CN" altLang="en-US" sz="2400">
                <a:latin typeface="Arial" panose="020B0604020202020204" pitchFamily="34" charset="0"/>
              </a:rPr>
              <a:t>和</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S(D</a:t>
            </a:r>
            <a:r>
              <a:rPr lang="zh-CN" altLang="en-US" sz="2400">
                <a:latin typeface="Arial" panose="020B0604020202020204" pitchFamily="34" charset="0"/>
              </a:rPr>
              <a:t>，</a:t>
            </a:r>
            <a:r>
              <a:rPr lang="en-US" altLang="zh-CN" sz="2400">
                <a:latin typeface="Arial" panose="020B0604020202020204" pitchFamily="34" charset="0"/>
              </a:rPr>
              <a:t>e,f)</a:t>
            </a:r>
            <a:r>
              <a:rPr lang="zh-CN" altLang="en-US" sz="2400">
                <a:latin typeface="Arial" panose="020B0604020202020204" pitchFamily="34" charset="0"/>
              </a:rPr>
              <a:t>已组合</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成一个大的状态，</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目的是减少状态</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总数以简化流图。</a:t>
            </a:r>
          </a:p>
        </p:txBody>
      </p:sp>
      <p:pic>
        <p:nvPicPr>
          <p:cNvPr id="60419" name="图片 1">
            <a:extLst>
              <a:ext uri="{FF2B5EF4-FFF2-40B4-BE49-F238E27FC236}">
                <a16:creationId xmlns:a16="http://schemas.microsoft.com/office/drawing/2014/main" id="{8EAABEB6-C46D-8241-9C39-4C27805F4FA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1125538"/>
            <a:ext cx="6481763" cy="470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1 Título">
            <a:extLst>
              <a:ext uri="{FF2B5EF4-FFF2-40B4-BE49-F238E27FC236}">
                <a16:creationId xmlns:a16="http://schemas.microsoft.com/office/drawing/2014/main" id="{0D4CEE06-8A47-D34C-B514-EACABF453141}"/>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60421" name="1 Título">
            <a:extLst>
              <a:ext uri="{FF2B5EF4-FFF2-40B4-BE49-F238E27FC236}">
                <a16:creationId xmlns:a16="http://schemas.microsoft.com/office/drawing/2014/main" id="{DA93F5BC-16D7-FC42-BB52-71D19422F4E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4.2.2  </a:t>
            </a:r>
            <a:r>
              <a:rPr lang="zh-CN" altLang="en-US" sz="2400">
                <a:solidFill>
                  <a:srgbClr val="D9D9D9"/>
                </a:solidFill>
                <a:latin typeface="宋体" panose="02010600030101010101" pitchFamily="2" charset="-122"/>
              </a:rPr>
              <a:t>例子</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3">
            <a:extLst>
              <a:ext uri="{FF2B5EF4-FFF2-40B4-BE49-F238E27FC236}">
                <a16:creationId xmlns:a16="http://schemas.microsoft.com/office/drawing/2014/main" id="{968F8A0E-9508-1246-9A68-A5BA73A31480}"/>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4.2</a:t>
            </a:r>
            <a:r>
              <a:rPr lang="en-US" altLang="zh-CN" b="1"/>
              <a:t> </a:t>
            </a:r>
            <a:r>
              <a:rPr lang="zh-CN" altLang="en-US" b="1"/>
              <a:t>有穷状态机</a:t>
            </a:r>
          </a:p>
        </p:txBody>
      </p:sp>
      <p:sp>
        <p:nvSpPr>
          <p:cNvPr id="62466" name="TextBox 7">
            <a:extLst>
              <a:ext uri="{FF2B5EF4-FFF2-40B4-BE49-F238E27FC236}">
                <a16:creationId xmlns:a16="http://schemas.microsoft.com/office/drawing/2014/main" id="{4A271599-0E58-504B-9CA6-8107A626C13E}"/>
              </a:ext>
            </a:extLst>
          </p:cNvPr>
          <p:cNvSpPr txBox="1">
            <a:spLocks noChangeArrowheads="1"/>
          </p:cNvSpPr>
          <p:nvPr/>
        </p:nvSpPr>
        <p:spPr bwMode="auto">
          <a:xfrm>
            <a:off x="290513" y="1557338"/>
            <a:ext cx="8562975" cy="377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图</a:t>
            </a:r>
            <a:r>
              <a:rPr lang="en-US" altLang="zh-CN" sz="2400">
                <a:latin typeface="Arial" panose="020B0604020202020204" pitchFamily="34" charset="0"/>
              </a:rPr>
              <a:t>4.4</a:t>
            </a:r>
            <a:r>
              <a:rPr lang="zh-CN" altLang="en-US" sz="2400">
                <a:latin typeface="Arial" panose="020B0604020202020204" pitchFamily="34" charset="0"/>
              </a:rPr>
              <a:t>中包含了下述</a:t>
            </a:r>
            <a:r>
              <a:rPr lang="en-US" altLang="zh-CN" sz="2400">
                <a:latin typeface="Arial" panose="020B0604020202020204" pitchFamily="34" charset="0"/>
              </a:rPr>
              <a:t>3</a:t>
            </a:r>
            <a:r>
              <a:rPr lang="zh-CN" altLang="en-US" sz="2400">
                <a:latin typeface="Arial" panose="020B0604020202020204" pitchFamily="34" charset="0"/>
              </a:rPr>
              <a:t>个可触发状态发生改变的事件。</a:t>
            </a:r>
          </a:p>
          <a:p>
            <a:pPr eaLnBrk="1" hangingPunct="1">
              <a:lnSpc>
                <a:spcPct val="150000"/>
              </a:lnSpc>
              <a:spcBef>
                <a:spcPct val="0"/>
              </a:spcBef>
              <a:buFontTx/>
              <a:buNone/>
            </a:pPr>
            <a:r>
              <a:rPr lang="en-US" altLang="zh-CN" sz="2400">
                <a:latin typeface="Arial" panose="020B0604020202020204" pitchFamily="34" charset="0"/>
              </a:rPr>
              <a:t>DC(e,f)</a:t>
            </a:r>
            <a:r>
              <a:rPr lang="zh-CN" altLang="en-US" sz="2400">
                <a:latin typeface="Arial" panose="020B0604020202020204" pitchFamily="34" charset="0"/>
              </a:rPr>
              <a:t>：电梯</a:t>
            </a:r>
            <a:r>
              <a:rPr lang="en-US" altLang="zh-CN" sz="2400">
                <a:latin typeface="Arial" panose="020B0604020202020204" pitchFamily="34" charset="0"/>
              </a:rPr>
              <a:t>e</a:t>
            </a:r>
            <a:r>
              <a:rPr lang="zh-CN" altLang="en-US" sz="2400">
                <a:latin typeface="Arial" panose="020B0604020202020204" pitchFamily="34" charset="0"/>
              </a:rPr>
              <a:t>在楼层</a:t>
            </a:r>
            <a:r>
              <a:rPr lang="en-US" altLang="zh-CN" sz="2400">
                <a:latin typeface="Arial" panose="020B0604020202020204" pitchFamily="34" charset="0"/>
              </a:rPr>
              <a:t>f</a:t>
            </a:r>
            <a:r>
              <a:rPr lang="zh-CN" altLang="en-US" sz="2400">
                <a:latin typeface="Arial" panose="020B0604020202020204" pitchFamily="34" charset="0"/>
              </a:rPr>
              <a:t>关上门</a:t>
            </a:r>
          </a:p>
          <a:p>
            <a:pPr eaLnBrk="1" hangingPunct="1">
              <a:lnSpc>
                <a:spcPct val="150000"/>
              </a:lnSpc>
              <a:spcBef>
                <a:spcPct val="0"/>
              </a:spcBef>
              <a:buFontTx/>
              <a:buNone/>
            </a:pPr>
            <a:r>
              <a:rPr lang="en-US" altLang="zh-CN" sz="2400">
                <a:latin typeface="Arial" panose="020B0604020202020204" pitchFamily="34" charset="0"/>
              </a:rPr>
              <a:t>ST(e,f)</a:t>
            </a:r>
            <a:r>
              <a:rPr lang="zh-CN" altLang="en-US" sz="2400">
                <a:latin typeface="Arial" panose="020B0604020202020204" pitchFamily="34" charset="0"/>
              </a:rPr>
              <a:t>：电梯</a:t>
            </a:r>
            <a:r>
              <a:rPr lang="en-US" altLang="zh-CN" sz="2400">
                <a:latin typeface="Arial" panose="020B0604020202020204" pitchFamily="34" charset="0"/>
              </a:rPr>
              <a:t>e</a:t>
            </a:r>
            <a:r>
              <a:rPr lang="zh-CN" altLang="en-US" sz="2400">
                <a:latin typeface="Arial" panose="020B0604020202020204" pitchFamily="34" charset="0"/>
              </a:rPr>
              <a:t>靠近</a:t>
            </a:r>
            <a:r>
              <a:rPr lang="en-US" altLang="zh-CN" sz="2400">
                <a:latin typeface="Arial" panose="020B0604020202020204" pitchFamily="34" charset="0"/>
              </a:rPr>
              <a:t>f</a:t>
            </a:r>
            <a:r>
              <a:rPr lang="zh-CN" altLang="en-US" sz="2400">
                <a:latin typeface="Arial" panose="020B0604020202020204" pitchFamily="34" charset="0"/>
              </a:rPr>
              <a:t>层时触发传感器，电梯控制器决定在当前楼层电梯是否停下</a:t>
            </a:r>
          </a:p>
          <a:p>
            <a:pPr eaLnBrk="1" hangingPunct="1">
              <a:lnSpc>
                <a:spcPct val="150000"/>
              </a:lnSpc>
              <a:spcBef>
                <a:spcPct val="0"/>
              </a:spcBef>
              <a:buFontTx/>
              <a:buNone/>
            </a:pPr>
            <a:r>
              <a:rPr lang="en-US" altLang="zh-CN" sz="2400">
                <a:latin typeface="Arial" panose="020B0604020202020204" pitchFamily="34" charset="0"/>
              </a:rPr>
              <a:t>RL</a:t>
            </a:r>
            <a:r>
              <a:rPr lang="zh-CN" altLang="en-US" sz="2400">
                <a:latin typeface="Arial" panose="020B0604020202020204" pitchFamily="34" charset="0"/>
              </a:rPr>
              <a:t>：电梯按钮或楼层按钮被按下进入打开状态，登录需求</a:t>
            </a:r>
            <a:endParaRPr lang="en-US" altLang="zh-CN" sz="2400">
              <a:latin typeface="Arial" panose="020B0604020202020204" pitchFamily="34" charset="0"/>
            </a:endParaRPr>
          </a:p>
          <a:p>
            <a:pPr eaLnBrk="1" hangingPunct="1">
              <a:lnSpc>
                <a:spcPct val="150000"/>
              </a:lnSpc>
              <a:spcBef>
                <a:spcPct val="0"/>
              </a:spcBef>
              <a:spcAft>
                <a:spcPts val="600"/>
              </a:spcAft>
              <a:buFontTx/>
              <a:buNone/>
            </a:pPr>
            <a:endParaRPr lang="zh-CN" altLang="en-US" sz="1800">
              <a:latin typeface="Arial" panose="020B0604020202020204" pitchFamily="34" charset="0"/>
            </a:endParaRPr>
          </a:p>
        </p:txBody>
      </p:sp>
      <p:sp>
        <p:nvSpPr>
          <p:cNvPr id="62467" name="1 Título">
            <a:extLst>
              <a:ext uri="{FF2B5EF4-FFF2-40B4-BE49-F238E27FC236}">
                <a16:creationId xmlns:a16="http://schemas.microsoft.com/office/drawing/2014/main" id="{FC7EA79E-BE4B-3841-B186-555769B4FA61}"/>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62468" name="1 Título">
            <a:extLst>
              <a:ext uri="{FF2B5EF4-FFF2-40B4-BE49-F238E27FC236}">
                <a16:creationId xmlns:a16="http://schemas.microsoft.com/office/drawing/2014/main" id="{470B0F1F-0014-D84B-98D4-71B26C4AFCB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4.2.2  </a:t>
            </a:r>
            <a:r>
              <a:rPr lang="zh-CN" altLang="en-US" sz="2400">
                <a:solidFill>
                  <a:srgbClr val="D9D9D9"/>
                </a:solidFill>
                <a:latin typeface="宋体" panose="02010600030101010101" pitchFamily="2" charset="-122"/>
              </a:rPr>
              <a:t>例子</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3">
            <a:extLst>
              <a:ext uri="{FF2B5EF4-FFF2-40B4-BE49-F238E27FC236}">
                <a16:creationId xmlns:a16="http://schemas.microsoft.com/office/drawing/2014/main" id="{FB2499A0-291B-C040-B2EA-DB06EE01A061}"/>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4.2</a:t>
            </a:r>
            <a:r>
              <a:rPr lang="en-US" altLang="zh-CN" b="1"/>
              <a:t> </a:t>
            </a:r>
            <a:r>
              <a:rPr lang="zh-CN" altLang="en-US" b="1"/>
              <a:t>有穷状态机</a:t>
            </a:r>
          </a:p>
        </p:txBody>
      </p:sp>
      <p:sp>
        <p:nvSpPr>
          <p:cNvPr id="64514" name="TextBox 7">
            <a:extLst>
              <a:ext uri="{FF2B5EF4-FFF2-40B4-BE49-F238E27FC236}">
                <a16:creationId xmlns:a16="http://schemas.microsoft.com/office/drawing/2014/main" id="{BCDE637A-63A8-1C47-BBEA-E6B2DC612C18}"/>
              </a:ext>
            </a:extLst>
          </p:cNvPr>
          <p:cNvSpPr txBox="1">
            <a:spLocks noChangeArrowheads="1"/>
          </p:cNvSpPr>
          <p:nvPr/>
        </p:nvSpPr>
        <p:spPr bwMode="auto">
          <a:xfrm>
            <a:off x="290513" y="981075"/>
            <a:ext cx="856297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b="1">
                <a:latin typeface="Arial" panose="020B0604020202020204" pitchFamily="34" charset="0"/>
              </a:rPr>
              <a:t>电梯的状态转换规则</a:t>
            </a:r>
            <a:r>
              <a:rPr lang="zh-CN" altLang="en-US" sz="2400">
                <a:latin typeface="Arial" panose="020B0604020202020204" pitchFamily="34" charset="0"/>
              </a:rPr>
              <a:t>。这里给出的规则仅发生在关门之时。</a:t>
            </a:r>
          </a:p>
          <a:p>
            <a:pPr eaLnBrk="1" hangingPunct="1">
              <a:lnSpc>
                <a:spcPct val="150000"/>
              </a:lnSpc>
              <a:spcBef>
                <a:spcPct val="0"/>
              </a:spcBef>
              <a:buFontTx/>
              <a:buNone/>
            </a:pPr>
            <a:r>
              <a:rPr lang="en-US" altLang="zh-CN" sz="2400">
                <a:latin typeface="Arial" panose="020B0604020202020204" pitchFamily="34" charset="0"/>
              </a:rPr>
              <a:t>S(U</a:t>
            </a:r>
            <a:r>
              <a:rPr lang="zh-CN" altLang="en-US" sz="2400">
                <a:latin typeface="Arial" panose="020B0604020202020204" pitchFamily="34" charset="0"/>
              </a:rPr>
              <a:t>，</a:t>
            </a:r>
            <a:r>
              <a:rPr lang="en-US" altLang="zh-CN" sz="2400">
                <a:latin typeface="Arial" panose="020B0604020202020204" pitchFamily="34" charset="0"/>
              </a:rPr>
              <a:t>e,f)+DC(e,f) =&gt; M(U</a:t>
            </a:r>
            <a:r>
              <a:rPr lang="zh-CN" altLang="en-US" sz="2400">
                <a:latin typeface="Arial" panose="020B0604020202020204" pitchFamily="34" charset="0"/>
              </a:rPr>
              <a:t>，</a:t>
            </a:r>
            <a:r>
              <a:rPr lang="en-US" altLang="zh-CN" sz="2400">
                <a:latin typeface="Arial" panose="020B0604020202020204" pitchFamily="34" charset="0"/>
              </a:rPr>
              <a:t>e,f+1)</a:t>
            </a:r>
          </a:p>
          <a:p>
            <a:pPr eaLnBrk="1" hangingPunct="1">
              <a:lnSpc>
                <a:spcPct val="150000"/>
              </a:lnSpc>
              <a:spcBef>
                <a:spcPct val="0"/>
              </a:spcBef>
              <a:buFontTx/>
              <a:buNone/>
            </a:pPr>
            <a:r>
              <a:rPr lang="en-US" altLang="zh-CN" sz="2400">
                <a:latin typeface="Arial" panose="020B0604020202020204" pitchFamily="34" charset="0"/>
              </a:rPr>
              <a:t>S(D</a:t>
            </a:r>
            <a:r>
              <a:rPr lang="zh-CN" altLang="en-US" sz="2400">
                <a:latin typeface="Arial" panose="020B0604020202020204" pitchFamily="34" charset="0"/>
              </a:rPr>
              <a:t>，</a:t>
            </a:r>
            <a:r>
              <a:rPr lang="en-US" altLang="zh-CN" sz="2400">
                <a:latin typeface="Arial" panose="020B0604020202020204" pitchFamily="34" charset="0"/>
              </a:rPr>
              <a:t>e,f)+DC(e,f) =&gt; M(D</a:t>
            </a:r>
            <a:r>
              <a:rPr lang="zh-CN" altLang="en-US" sz="2400">
                <a:latin typeface="Arial" panose="020B0604020202020204" pitchFamily="34" charset="0"/>
              </a:rPr>
              <a:t>，</a:t>
            </a:r>
            <a:r>
              <a:rPr lang="en-US" altLang="zh-CN" sz="2400">
                <a:latin typeface="Arial" panose="020B0604020202020204" pitchFamily="34" charset="0"/>
              </a:rPr>
              <a:t>e,f-1)</a:t>
            </a:r>
          </a:p>
          <a:p>
            <a:pPr eaLnBrk="1" hangingPunct="1">
              <a:lnSpc>
                <a:spcPct val="150000"/>
              </a:lnSpc>
              <a:spcBef>
                <a:spcPct val="0"/>
              </a:spcBef>
              <a:buFontTx/>
              <a:buNone/>
            </a:pPr>
            <a:r>
              <a:rPr lang="en-US" altLang="zh-CN" sz="2400">
                <a:latin typeface="Arial" panose="020B0604020202020204" pitchFamily="34" charset="0"/>
              </a:rPr>
              <a:t>S(N</a:t>
            </a:r>
            <a:r>
              <a:rPr lang="zh-CN" altLang="en-US" sz="2400">
                <a:latin typeface="Arial" panose="020B0604020202020204" pitchFamily="34" charset="0"/>
              </a:rPr>
              <a:t>，</a:t>
            </a:r>
            <a:r>
              <a:rPr lang="en-US" altLang="zh-CN" sz="2400">
                <a:latin typeface="Arial" panose="020B0604020202020204" pitchFamily="34" charset="0"/>
              </a:rPr>
              <a:t>e,f)+DC(e,f) =&gt;W(e,f)</a:t>
            </a:r>
          </a:p>
          <a:p>
            <a:pPr eaLnBrk="1" hangingPunct="1">
              <a:lnSpc>
                <a:spcPct val="150000"/>
              </a:lnSpc>
              <a:spcBef>
                <a:spcPct val="0"/>
              </a:spcBef>
              <a:buFontTx/>
              <a:buNone/>
            </a:pPr>
            <a:r>
              <a:rPr lang="zh-CN" altLang="en-US" sz="2400">
                <a:latin typeface="Arial" panose="020B0604020202020204" pitchFamily="34" charset="0"/>
              </a:rPr>
              <a:t>第一条规则表明，如果电梯</a:t>
            </a:r>
            <a:r>
              <a:rPr lang="en-US" altLang="zh-CN" sz="2400">
                <a:latin typeface="Arial" panose="020B0604020202020204" pitchFamily="34" charset="0"/>
              </a:rPr>
              <a:t>e</a:t>
            </a:r>
            <a:r>
              <a:rPr lang="zh-CN" altLang="en-US" sz="2400">
                <a:latin typeface="Arial" panose="020B0604020202020204" pitchFamily="34" charset="0"/>
              </a:rPr>
              <a:t>停在</a:t>
            </a:r>
            <a:r>
              <a:rPr lang="en-US" altLang="zh-CN" sz="2400">
                <a:latin typeface="Arial" panose="020B0604020202020204" pitchFamily="34" charset="0"/>
              </a:rPr>
              <a:t>f</a:t>
            </a:r>
            <a:r>
              <a:rPr lang="zh-CN" altLang="en-US" sz="2400">
                <a:latin typeface="Arial" panose="020B0604020202020204" pitchFamily="34" charset="0"/>
              </a:rPr>
              <a:t>层准备向上移动，且门已经关闭，则电梯将向上一楼层移动。</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第二条和第三条规则，分别对应于电梯即将下降或者没有待处理的请求的情况。</a:t>
            </a:r>
          </a:p>
        </p:txBody>
      </p:sp>
      <p:sp>
        <p:nvSpPr>
          <p:cNvPr id="64515" name="1 Título">
            <a:extLst>
              <a:ext uri="{FF2B5EF4-FFF2-40B4-BE49-F238E27FC236}">
                <a16:creationId xmlns:a16="http://schemas.microsoft.com/office/drawing/2014/main" id="{A2006B6B-AA67-C64B-A392-49721698DD09}"/>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64516" name="1 Título">
            <a:extLst>
              <a:ext uri="{FF2B5EF4-FFF2-40B4-BE49-F238E27FC236}">
                <a16:creationId xmlns:a16="http://schemas.microsoft.com/office/drawing/2014/main" id="{7784B579-F85F-4D43-8F6B-2F7BB976B32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4.2.2  </a:t>
            </a:r>
            <a:r>
              <a:rPr lang="zh-CN" altLang="en-US" sz="2400">
                <a:solidFill>
                  <a:srgbClr val="D9D9D9"/>
                </a:solidFill>
                <a:latin typeface="宋体" panose="02010600030101010101" pitchFamily="2" charset="-122"/>
              </a:rPr>
              <a:t>例子</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3">
            <a:extLst>
              <a:ext uri="{FF2B5EF4-FFF2-40B4-BE49-F238E27FC236}">
                <a16:creationId xmlns:a16="http://schemas.microsoft.com/office/drawing/2014/main" id="{92890106-7E40-D845-B025-A97AE2A209A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4.2</a:t>
            </a:r>
            <a:r>
              <a:rPr lang="en-US" altLang="zh-CN" b="1"/>
              <a:t> </a:t>
            </a:r>
            <a:r>
              <a:rPr lang="zh-CN" altLang="en-US" b="1"/>
              <a:t>有穷状态机</a:t>
            </a:r>
          </a:p>
        </p:txBody>
      </p:sp>
      <p:sp>
        <p:nvSpPr>
          <p:cNvPr id="66562" name="内容占位符 4">
            <a:extLst>
              <a:ext uri="{FF2B5EF4-FFF2-40B4-BE49-F238E27FC236}">
                <a16:creationId xmlns:a16="http://schemas.microsoft.com/office/drawing/2014/main" id="{20682D02-CB5D-2F44-A23A-79C8C15DDEFE}"/>
              </a:ext>
            </a:extLst>
          </p:cNvPr>
          <p:cNvSpPr>
            <a:spLocks noGrp="1"/>
          </p:cNvSpPr>
          <p:nvPr>
            <p:ph idx="1"/>
          </p:nvPr>
        </p:nvSpPr>
        <p:spPr>
          <a:xfrm>
            <a:off x="457200" y="9810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4.2.3</a:t>
            </a:r>
            <a:r>
              <a:rPr lang="en-US" altLang="zh-CN" b="1"/>
              <a:t>  </a:t>
            </a:r>
            <a:r>
              <a:rPr lang="zh-CN" altLang="en-US" b="1"/>
              <a:t>评价</a:t>
            </a:r>
          </a:p>
        </p:txBody>
      </p:sp>
      <p:sp>
        <p:nvSpPr>
          <p:cNvPr id="66563" name="TextBox 7">
            <a:extLst>
              <a:ext uri="{FF2B5EF4-FFF2-40B4-BE49-F238E27FC236}">
                <a16:creationId xmlns:a16="http://schemas.microsoft.com/office/drawing/2014/main" id="{A678FB6C-DA8B-7D43-B51A-3FA59D58E0C0}"/>
              </a:ext>
            </a:extLst>
          </p:cNvPr>
          <p:cNvSpPr txBox="1">
            <a:spLocks noChangeArrowheads="1"/>
          </p:cNvSpPr>
          <p:nvPr/>
        </p:nvSpPr>
        <p:spPr bwMode="auto">
          <a:xfrm>
            <a:off x="290513" y="1557338"/>
            <a:ext cx="8562975"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有穷状态机方法采用了一种简单的格式来描述规格说明：</a:t>
            </a:r>
          </a:p>
          <a:p>
            <a:pPr algn="ctr" eaLnBrk="1" hangingPunct="1">
              <a:lnSpc>
                <a:spcPct val="150000"/>
              </a:lnSpc>
              <a:spcBef>
                <a:spcPct val="0"/>
              </a:spcBef>
              <a:spcAft>
                <a:spcPts val="600"/>
              </a:spcAft>
              <a:buFontTx/>
              <a:buNone/>
            </a:pPr>
            <a:r>
              <a:rPr lang="zh-CN" altLang="en-US" sz="2400" b="1">
                <a:solidFill>
                  <a:srgbClr val="FF0000"/>
                </a:solidFill>
                <a:latin typeface="Arial" panose="020B0604020202020204" pitchFamily="34" charset="0"/>
              </a:rPr>
              <a:t>当前状态</a:t>
            </a:r>
            <a:r>
              <a:rPr lang="en-US" altLang="zh-CN" sz="2400" b="1">
                <a:solidFill>
                  <a:srgbClr val="FF0000"/>
                </a:solidFill>
                <a:latin typeface="Arial" panose="020B0604020202020204" pitchFamily="34" charset="0"/>
              </a:rPr>
              <a:t>+</a:t>
            </a:r>
            <a:r>
              <a:rPr lang="zh-CN" altLang="en-US" sz="2400" b="1">
                <a:solidFill>
                  <a:srgbClr val="FF0000"/>
                </a:solidFill>
                <a:latin typeface="Arial" panose="020B0604020202020204" pitchFamily="34" charset="0"/>
              </a:rPr>
              <a:t>事件</a:t>
            </a:r>
            <a:r>
              <a:rPr lang="en-US" altLang="zh-CN" sz="2400" b="1">
                <a:solidFill>
                  <a:srgbClr val="FF0000"/>
                </a:solidFill>
                <a:latin typeface="Arial" panose="020B0604020202020204" pitchFamily="34" charset="0"/>
              </a:rPr>
              <a:t>+</a:t>
            </a:r>
            <a:r>
              <a:rPr lang="zh-CN" altLang="en-US" sz="2400" b="1">
                <a:solidFill>
                  <a:srgbClr val="FF0000"/>
                </a:solidFill>
                <a:latin typeface="Arial" panose="020B0604020202020204" pitchFamily="34" charset="0"/>
              </a:rPr>
              <a:t>谓词</a:t>
            </a:r>
            <a:r>
              <a:rPr lang="en-US" altLang="zh-CN" sz="2400" b="1">
                <a:solidFill>
                  <a:srgbClr val="FF0000"/>
                </a:solidFill>
                <a:latin typeface="Arial" panose="020B0604020202020204" pitchFamily="34" charset="0"/>
              </a:rPr>
              <a:t>=&gt;</a:t>
            </a:r>
            <a:r>
              <a:rPr lang="zh-CN" altLang="en-US" sz="2400" b="1">
                <a:solidFill>
                  <a:srgbClr val="FF0000"/>
                </a:solidFill>
                <a:latin typeface="Arial" panose="020B0604020202020204" pitchFamily="34" charset="0"/>
              </a:rPr>
              <a:t>下个状态</a:t>
            </a:r>
            <a:endParaRPr lang="en-US" altLang="zh-CN" sz="2400" b="1">
              <a:solidFill>
                <a:srgbClr val="FF0000"/>
              </a:solidFill>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这种形式的规格说明易于书写、易于验证，而且可以比较容易地把它转变成设计或程序代码。事实上，可以开发一个</a:t>
            </a:r>
            <a:r>
              <a:rPr lang="en-US" altLang="zh-CN" sz="2400">
                <a:latin typeface="Arial" panose="020B0604020202020204" pitchFamily="34" charset="0"/>
              </a:rPr>
              <a:t>CASE</a:t>
            </a:r>
            <a:r>
              <a:rPr lang="zh-CN" altLang="en-US" sz="2400">
                <a:latin typeface="Arial" panose="020B0604020202020204" pitchFamily="34" charset="0"/>
              </a:rPr>
              <a:t>工具把一个有穷状态机规格说明直接转变为源代码。</a:t>
            </a:r>
            <a:endParaRPr lang="en-US" altLang="zh-CN" sz="2400">
              <a:latin typeface="Arial" panose="020B0604020202020204" pitchFamily="34" charset="0"/>
            </a:endParaRPr>
          </a:p>
        </p:txBody>
      </p:sp>
      <p:sp>
        <p:nvSpPr>
          <p:cNvPr id="66564" name="1 Título">
            <a:extLst>
              <a:ext uri="{FF2B5EF4-FFF2-40B4-BE49-F238E27FC236}">
                <a16:creationId xmlns:a16="http://schemas.microsoft.com/office/drawing/2014/main" id="{9D6CFB88-1740-4C4A-B43B-1A74F65FCBEF}"/>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66565" name="1 Título">
            <a:extLst>
              <a:ext uri="{FF2B5EF4-FFF2-40B4-BE49-F238E27FC236}">
                <a16:creationId xmlns:a16="http://schemas.microsoft.com/office/drawing/2014/main" id="{E0C4E92B-234C-774A-8C50-8A729E09EB0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4.2.3  </a:t>
            </a:r>
            <a:r>
              <a:rPr lang="zh-CN" altLang="en-US" sz="2400">
                <a:solidFill>
                  <a:srgbClr val="D9D9D9"/>
                </a:solidFill>
                <a:latin typeface="宋体" panose="02010600030101010101" pitchFamily="2" charset="-122"/>
              </a:rPr>
              <a:t>评价</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3">
            <a:extLst>
              <a:ext uri="{FF2B5EF4-FFF2-40B4-BE49-F238E27FC236}">
                <a16:creationId xmlns:a16="http://schemas.microsoft.com/office/drawing/2014/main" id="{09444436-59F3-B94E-8683-125A5793B1F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4.2</a:t>
            </a:r>
            <a:r>
              <a:rPr lang="en-US" altLang="zh-CN" b="1"/>
              <a:t> </a:t>
            </a:r>
            <a:r>
              <a:rPr lang="zh-CN" altLang="en-US" b="1"/>
              <a:t>有穷状态机</a:t>
            </a:r>
          </a:p>
        </p:txBody>
      </p:sp>
      <p:sp>
        <p:nvSpPr>
          <p:cNvPr id="68610" name="TextBox 7">
            <a:extLst>
              <a:ext uri="{FF2B5EF4-FFF2-40B4-BE49-F238E27FC236}">
                <a16:creationId xmlns:a16="http://schemas.microsoft.com/office/drawing/2014/main" id="{6E1FAB92-68F5-AF44-B225-FE39C07B326F}"/>
              </a:ext>
            </a:extLst>
          </p:cNvPr>
          <p:cNvSpPr txBox="1">
            <a:spLocks noChangeArrowheads="1"/>
          </p:cNvSpPr>
          <p:nvPr/>
        </p:nvSpPr>
        <p:spPr bwMode="auto">
          <a:xfrm>
            <a:off x="290513" y="1196975"/>
            <a:ext cx="8562975"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有穷状态机方法比数据流图技术更精确，而且和它一样易于理解。</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它也有缺点：在开发一个大系统时三元组</a:t>
            </a:r>
            <a:r>
              <a:rPr lang="en-US" altLang="zh-CN" sz="2400">
                <a:latin typeface="Arial" panose="020B0604020202020204" pitchFamily="34" charset="0"/>
              </a:rPr>
              <a:t>(</a:t>
            </a:r>
            <a:r>
              <a:rPr lang="zh-CN" altLang="en-US" sz="2400">
                <a:latin typeface="Arial" panose="020B0604020202020204" pitchFamily="34" charset="0"/>
              </a:rPr>
              <a:t>即状态、事件、谓词</a:t>
            </a:r>
            <a:r>
              <a:rPr lang="en-US" altLang="zh-CN" sz="2400">
                <a:latin typeface="Arial" panose="020B0604020202020204" pitchFamily="34" charset="0"/>
              </a:rPr>
              <a:t>)</a:t>
            </a:r>
            <a:r>
              <a:rPr lang="zh-CN" altLang="en-US" sz="2400">
                <a:latin typeface="Arial" panose="020B0604020202020204" pitchFamily="34" charset="0"/>
              </a:rPr>
              <a:t>的数量会迅速增长。此外，和数据流图方法一样，形式化的有穷状态机方法也没有处理定时需求。</a:t>
            </a:r>
            <a:endParaRPr lang="en-US" altLang="zh-CN" sz="2400">
              <a:latin typeface="Arial" panose="020B0604020202020204" pitchFamily="34" charset="0"/>
            </a:endParaRPr>
          </a:p>
        </p:txBody>
      </p:sp>
      <p:sp>
        <p:nvSpPr>
          <p:cNvPr id="68611" name="1 Título">
            <a:extLst>
              <a:ext uri="{FF2B5EF4-FFF2-40B4-BE49-F238E27FC236}">
                <a16:creationId xmlns:a16="http://schemas.microsoft.com/office/drawing/2014/main" id="{89A19C07-7C68-984A-B0A0-308C89E1B797}"/>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68612" name="1 Título">
            <a:extLst>
              <a:ext uri="{FF2B5EF4-FFF2-40B4-BE49-F238E27FC236}">
                <a16:creationId xmlns:a16="http://schemas.microsoft.com/office/drawing/2014/main" id="{92C80774-3E8C-2D46-BAFD-0C6EBA2AC94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4.2.3  </a:t>
            </a:r>
            <a:r>
              <a:rPr lang="zh-CN" altLang="en-US" sz="2400">
                <a:solidFill>
                  <a:srgbClr val="D9D9D9"/>
                </a:solidFill>
                <a:latin typeface="宋体" panose="02010600030101010101" pitchFamily="2" charset="-122"/>
              </a:rPr>
              <a:t>评价</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3A2F26FC-3775-A846-A7B1-BC9007FD4039}"/>
              </a:ext>
            </a:extLst>
          </p:cNvPr>
          <p:cNvSpPr txBox="1">
            <a:spLocks/>
          </p:cNvSpPr>
          <p:nvPr/>
        </p:nvSpPr>
        <p:spPr>
          <a:xfrm>
            <a:off x="739775" y="682625"/>
            <a:ext cx="79359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a:latin typeface="+mj-ea"/>
              </a:rPr>
              <a:t>主要内容</a:t>
            </a:r>
            <a:endParaRPr lang="es-HN" sz="5400" b="1" dirty="0">
              <a:latin typeface="+mj-ea"/>
            </a:endParaRPr>
          </a:p>
        </p:txBody>
      </p:sp>
      <p:sp>
        <p:nvSpPr>
          <p:cNvPr id="15362" name="2 Subtítulo">
            <a:extLst>
              <a:ext uri="{FF2B5EF4-FFF2-40B4-BE49-F238E27FC236}">
                <a16:creationId xmlns:a16="http://schemas.microsoft.com/office/drawing/2014/main" id="{211806FE-7A7E-174B-91F4-E39293567047}"/>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5363" name="1 Título">
            <a:extLst>
              <a:ext uri="{FF2B5EF4-FFF2-40B4-BE49-F238E27FC236}">
                <a16:creationId xmlns:a16="http://schemas.microsoft.com/office/drawing/2014/main" id="{396132CD-1D97-3B4E-BDCD-E8AF100713E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主要内容</a:t>
            </a:r>
          </a:p>
        </p:txBody>
      </p:sp>
      <p:pic>
        <p:nvPicPr>
          <p:cNvPr id="15364" name="Imagen 5">
            <a:extLst>
              <a:ext uri="{FF2B5EF4-FFF2-40B4-BE49-F238E27FC236}">
                <a16:creationId xmlns:a16="http://schemas.microsoft.com/office/drawing/2014/main" id="{F8BB7CCE-4416-3F4D-AD10-EF1E93634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Imagen 5">
            <a:extLst>
              <a:ext uri="{FF2B5EF4-FFF2-40B4-BE49-F238E27FC236}">
                <a16:creationId xmlns:a16="http://schemas.microsoft.com/office/drawing/2014/main" id="{4CDD9A46-B1FA-3A45-87A9-F4A5A35858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TextBox 3">
            <a:hlinkClick r:id="rId5" action="ppaction://hlinksldjump"/>
            <a:extLst>
              <a:ext uri="{FF2B5EF4-FFF2-40B4-BE49-F238E27FC236}">
                <a16:creationId xmlns:a16="http://schemas.microsoft.com/office/drawing/2014/main" id="{95C200B7-5023-6941-BB5F-C70A61D1EE46}"/>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67" name="TextBox 4">
            <a:hlinkClick r:id="rId6" action="ppaction://hlinksldjump"/>
            <a:extLst>
              <a:ext uri="{FF2B5EF4-FFF2-40B4-BE49-F238E27FC236}">
                <a16:creationId xmlns:a16="http://schemas.microsoft.com/office/drawing/2014/main" id="{E04C8D17-6BE7-E144-9171-E5BB257EC5A1}"/>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68" name="TextBox 5">
            <a:extLst>
              <a:ext uri="{FF2B5EF4-FFF2-40B4-BE49-F238E27FC236}">
                <a16:creationId xmlns:a16="http://schemas.microsoft.com/office/drawing/2014/main" id="{3948CF9C-6F5B-C046-B948-23354A19980A}"/>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69" name="TextBox 6">
            <a:extLst>
              <a:ext uri="{FF2B5EF4-FFF2-40B4-BE49-F238E27FC236}">
                <a16:creationId xmlns:a16="http://schemas.microsoft.com/office/drawing/2014/main" id="{D7D3E349-7C32-DF47-962B-175BDF103284}"/>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70" name="Rectangle 3">
            <a:extLst>
              <a:ext uri="{FF2B5EF4-FFF2-40B4-BE49-F238E27FC236}">
                <a16:creationId xmlns:a16="http://schemas.microsoft.com/office/drawing/2014/main" id="{8F8A6848-32A8-D343-85E9-91D1E9E2A9D8}"/>
              </a:ext>
            </a:extLst>
          </p:cNvPr>
          <p:cNvSpPr txBox="1">
            <a:spLocks noChangeArrowheads="1"/>
          </p:cNvSpPr>
          <p:nvPr/>
        </p:nvSpPr>
        <p:spPr bwMode="auto">
          <a:xfrm>
            <a:off x="642938" y="1819275"/>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200000"/>
              </a:lnSpc>
              <a:spcBef>
                <a:spcPct val="50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4.1   </a:t>
            </a:r>
            <a:r>
              <a:rPr kumimoji="1" lang="zh-CN" altLang="en-US" sz="2400" b="1">
                <a:latin typeface="宋体" panose="02010600030101010101" pitchFamily="2" charset="-122"/>
              </a:rPr>
              <a:t>概述</a:t>
            </a:r>
            <a:endParaRPr kumimoji="1" lang="en-US" altLang="zh-CN" sz="2400" b="1">
              <a:latin typeface="宋体" panose="02010600030101010101" pitchFamily="2" charset="-122"/>
            </a:endParaRPr>
          </a:p>
          <a:p>
            <a:pPr eaLnBrk="1" hangingPunct="1">
              <a:lnSpc>
                <a:spcPct val="200000"/>
              </a:lnSpc>
              <a:spcBef>
                <a:spcPct val="50000"/>
              </a:spcBef>
              <a:buFont typeface="Wingdings" pitchFamily="2" charset="2"/>
              <a:buNone/>
            </a:pPr>
            <a:r>
              <a:rPr kumimoji="1" lang="en-US" altLang="zh-CN" sz="2400" b="1">
                <a:latin typeface="宋体" panose="02010600030101010101" pitchFamily="2" charset="-122"/>
              </a:rPr>
              <a:t>   4.2   </a:t>
            </a:r>
            <a:r>
              <a:rPr kumimoji="1" lang="zh-CN" altLang="en-US" sz="2400" b="1">
                <a:latin typeface="宋体" panose="02010600030101010101" pitchFamily="2" charset="-122"/>
              </a:rPr>
              <a:t>有穷状态机</a:t>
            </a:r>
            <a:endParaRPr kumimoji="1" lang="en-US" altLang="zh-CN" sz="2400" b="1">
              <a:latin typeface="宋体" panose="02010600030101010101" pitchFamily="2" charset="-122"/>
            </a:endParaRPr>
          </a:p>
          <a:p>
            <a:pPr eaLnBrk="1" hangingPunct="1">
              <a:lnSpc>
                <a:spcPct val="200000"/>
              </a:lnSpc>
              <a:spcBef>
                <a:spcPct val="50000"/>
              </a:spcBef>
              <a:buFont typeface="Wingdings" pitchFamily="2" charset="2"/>
              <a:buNone/>
            </a:pPr>
            <a:r>
              <a:rPr kumimoji="1" lang="en-US" altLang="zh-CN" sz="2400" b="1">
                <a:latin typeface="宋体" panose="02010600030101010101" pitchFamily="2" charset="-122"/>
              </a:rPr>
              <a:t>   4.3   Petri</a:t>
            </a:r>
            <a:r>
              <a:rPr kumimoji="1" lang="zh-CN" altLang="en-US" sz="2400" b="1">
                <a:latin typeface="宋体" panose="02010600030101010101" pitchFamily="2" charset="-122"/>
              </a:rPr>
              <a:t>网</a:t>
            </a:r>
          </a:p>
          <a:p>
            <a:pPr eaLnBrk="1" hangingPunct="1">
              <a:lnSpc>
                <a:spcPct val="200000"/>
              </a:lnSpc>
              <a:spcBef>
                <a:spcPct val="50000"/>
              </a:spcBef>
              <a:buFont typeface="Wingdings" pitchFamily="2" charset="2"/>
              <a:buNone/>
            </a:pPr>
            <a:r>
              <a:rPr kumimoji="1" lang="en-US" altLang="zh-CN" sz="2400" b="1">
                <a:latin typeface="宋体" panose="02010600030101010101" pitchFamily="2" charset="-122"/>
              </a:rPr>
              <a:t>   4.4   Z</a:t>
            </a:r>
            <a:r>
              <a:rPr kumimoji="1" lang="zh-CN" altLang="en-US" sz="2400" b="1">
                <a:latin typeface="宋体" panose="02010600030101010101" pitchFamily="2" charset="-122"/>
              </a:rPr>
              <a:t>语言</a:t>
            </a:r>
            <a:endParaRPr kumimoji="1" lang="en-US" altLang="zh-CN" sz="2400" b="1">
              <a:latin typeface="宋体" panose="02010600030101010101" pitchFamily="2"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15371" name="1 Título">
            <a:extLst>
              <a:ext uri="{FF2B5EF4-FFF2-40B4-BE49-F238E27FC236}">
                <a16:creationId xmlns:a16="http://schemas.microsoft.com/office/drawing/2014/main" id="{BA6275B3-839B-B949-B121-624460779897}"/>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1 Título">
            <a:extLst>
              <a:ext uri="{FF2B5EF4-FFF2-40B4-BE49-F238E27FC236}">
                <a16:creationId xmlns:a16="http://schemas.microsoft.com/office/drawing/2014/main" id="{45B589DD-F5F3-6140-8C3B-94EFFF6D995C}"/>
              </a:ext>
            </a:extLst>
          </p:cNvPr>
          <p:cNvSpPr txBox="1">
            <a:spLocks/>
          </p:cNvSpPr>
          <p:nvPr/>
        </p:nvSpPr>
        <p:spPr bwMode="auto">
          <a:xfrm>
            <a:off x="739775" y="682625"/>
            <a:ext cx="79359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ts val="5763"/>
              </a:lnSpc>
              <a:spcBef>
                <a:spcPct val="0"/>
              </a:spcBef>
              <a:buFontTx/>
              <a:buNone/>
            </a:pPr>
            <a:r>
              <a:rPr lang="zh-CN" altLang="en-US" sz="5400" b="1">
                <a:latin typeface="宋体" panose="02010600030101010101" pitchFamily="2" charset="-122"/>
              </a:rPr>
              <a:t>主要内容</a:t>
            </a:r>
            <a:endParaRPr lang="es-HN" altLang="en-US" sz="5400" b="1">
              <a:latin typeface="宋体" panose="02010600030101010101" pitchFamily="2" charset="-122"/>
            </a:endParaRPr>
          </a:p>
        </p:txBody>
      </p:sp>
      <p:sp>
        <p:nvSpPr>
          <p:cNvPr id="70658" name="2 Subtítulo">
            <a:extLst>
              <a:ext uri="{FF2B5EF4-FFF2-40B4-BE49-F238E27FC236}">
                <a16:creationId xmlns:a16="http://schemas.microsoft.com/office/drawing/2014/main" id="{816C1DF8-1291-444F-BC44-6A9EC7B6E536}"/>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70659" name="1 Título">
            <a:extLst>
              <a:ext uri="{FF2B5EF4-FFF2-40B4-BE49-F238E27FC236}">
                <a16:creationId xmlns:a16="http://schemas.microsoft.com/office/drawing/2014/main" id="{5BA7C549-D439-C648-A948-01808F1A450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讲授大纲</a:t>
            </a:r>
          </a:p>
        </p:txBody>
      </p:sp>
      <p:pic>
        <p:nvPicPr>
          <p:cNvPr id="70660" name="Imagen 5">
            <a:extLst>
              <a:ext uri="{FF2B5EF4-FFF2-40B4-BE49-F238E27FC236}">
                <a16:creationId xmlns:a16="http://schemas.microsoft.com/office/drawing/2014/main" id="{CE7C4C63-5AD4-6A42-AD14-96C1CA489E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Imagen 5">
            <a:extLst>
              <a:ext uri="{FF2B5EF4-FFF2-40B4-BE49-F238E27FC236}">
                <a16:creationId xmlns:a16="http://schemas.microsoft.com/office/drawing/2014/main" id="{3F40CD1B-6296-6C4A-8877-45866155A1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2" name="TextBox 3">
            <a:hlinkClick r:id="rId5" action="ppaction://hlinksldjump"/>
            <a:extLst>
              <a:ext uri="{FF2B5EF4-FFF2-40B4-BE49-F238E27FC236}">
                <a16:creationId xmlns:a16="http://schemas.microsoft.com/office/drawing/2014/main" id="{9725DD01-02BC-2A48-A8E5-E34FFB0EC040}"/>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70663" name="TextBox 4">
            <a:hlinkClick r:id="rId6" action="ppaction://hlinksldjump"/>
            <a:extLst>
              <a:ext uri="{FF2B5EF4-FFF2-40B4-BE49-F238E27FC236}">
                <a16:creationId xmlns:a16="http://schemas.microsoft.com/office/drawing/2014/main" id="{754BBA8B-986C-104F-8067-C86BBD6DFB43}"/>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70664" name="TextBox 5">
            <a:extLst>
              <a:ext uri="{FF2B5EF4-FFF2-40B4-BE49-F238E27FC236}">
                <a16:creationId xmlns:a16="http://schemas.microsoft.com/office/drawing/2014/main" id="{DCECF620-2D1F-4A43-B3CB-768E9FF0EA3F}"/>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70665" name="TextBox 6">
            <a:extLst>
              <a:ext uri="{FF2B5EF4-FFF2-40B4-BE49-F238E27FC236}">
                <a16:creationId xmlns:a16="http://schemas.microsoft.com/office/drawing/2014/main" id="{2730DCFC-3DD5-7A4B-B771-7AAA1DA709D8}"/>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70666" name="Rectangle 3">
            <a:extLst>
              <a:ext uri="{FF2B5EF4-FFF2-40B4-BE49-F238E27FC236}">
                <a16:creationId xmlns:a16="http://schemas.microsoft.com/office/drawing/2014/main" id="{A785F845-63FE-9C41-B72D-82296A69A0AD}"/>
              </a:ext>
            </a:extLst>
          </p:cNvPr>
          <p:cNvSpPr txBox="1">
            <a:spLocks noChangeArrowheads="1"/>
          </p:cNvSpPr>
          <p:nvPr/>
        </p:nvSpPr>
        <p:spPr bwMode="auto">
          <a:xfrm>
            <a:off x="642938" y="1819275"/>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2000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4.1   </a:t>
            </a:r>
            <a:r>
              <a:rPr kumimoji="1" lang="zh-CN" altLang="en-US" sz="2400" b="1">
                <a:latin typeface="宋体" panose="02010600030101010101" pitchFamily="2" charset="-122"/>
              </a:rPr>
              <a:t>概述</a:t>
            </a:r>
            <a:endParaRPr kumimoji="1" lang="en-US" altLang="zh-CN" sz="2400" b="1">
              <a:latin typeface="宋体" panose="02010600030101010101" pitchFamily="2" charset="-122"/>
            </a:endParaRPr>
          </a:p>
          <a:p>
            <a:pPr eaLnBrk="1" hangingPunct="1">
              <a:lnSpc>
                <a:spcPct val="200000"/>
              </a:lnSpc>
              <a:spcBef>
                <a:spcPct val="50000"/>
              </a:spcBef>
              <a:buFont typeface="Wingdings" pitchFamily="2" charset="2"/>
              <a:buNone/>
            </a:pPr>
            <a:r>
              <a:rPr kumimoji="1" lang="en-US" altLang="zh-CN" sz="2400" b="1">
                <a:latin typeface="宋体" panose="02010600030101010101" pitchFamily="2" charset="-122"/>
              </a:rPr>
              <a:t>   4.2   </a:t>
            </a:r>
            <a:r>
              <a:rPr kumimoji="1" lang="zh-CN" altLang="en-US" sz="2400" b="1">
                <a:latin typeface="宋体" panose="02010600030101010101" pitchFamily="2" charset="-122"/>
              </a:rPr>
              <a:t>有穷状态机</a:t>
            </a:r>
            <a:endParaRPr kumimoji="1" lang="en-US" altLang="zh-CN" sz="2400" b="1">
              <a:latin typeface="宋体" panose="02010600030101010101" pitchFamily="2" charset="-122"/>
            </a:endParaRPr>
          </a:p>
          <a:p>
            <a:pPr eaLnBrk="1" hangingPunct="1">
              <a:lnSpc>
                <a:spcPct val="200000"/>
              </a:lnSpc>
              <a:spcBef>
                <a:spcPct val="50000"/>
              </a:spcBef>
              <a:buFont typeface="Wingdings" pitchFamily="2" charset="2"/>
              <a:buNone/>
            </a:pPr>
            <a:r>
              <a:rPr kumimoji="1" lang="en-US" altLang="zh-CN" sz="2400" b="1">
                <a:latin typeface="宋体" panose="02010600030101010101" pitchFamily="2" charset="-122"/>
              </a:rPr>
              <a:t>   4.3   Petri</a:t>
            </a:r>
            <a:r>
              <a:rPr kumimoji="1" lang="zh-CN" altLang="en-US" sz="2400" b="1">
                <a:latin typeface="宋体" panose="02010600030101010101" pitchFamily="2" charset="-122"/>
              </a:rPr>
              <a:t>网</a:t>
            </a:r>
          </a:p>
          <a:p>
            <a:pPr eaLnBrk="1" hangingPunct="1">
              <a:lnSpc>
                <a:spcPct val="200000"/>
              </a:lnSpc>
              <a:spcBef>
                <a:spcPct val="50000"/>
              </a:spcBef>
              <a:buFont typeface="Wingdings" pitchFamily="2" charset="2"/>
              <a:buNone/>
            </a:pPr>
            <a:r>
              <a:rPr kumimoji="1" lang="en-US" altLang="zh-CN" sz="2400" b="1">
                <a:latin typeface="宋体" panose="02010600030101010101" pitchFamily="2" charset="-122"/>
              </a:rPr>
              <a:t>   4.4   Z</a:t>
            </a:r>
            <a:r>
              <a:rPr kumimoji="1" lang="zh-CN" altLang="en-US" sz="2400" b="1">
                <a:latin typeface="宋体" panose="02010600030101010101" pitchFamily="2" charset="-122"/>
              </a:rPr>
              <a:t>语言</a:t>
            </a:r>
            <a:endParaRPr kumimoji="1" lang="en-US" altLang="zh-CN" sz="2400" b="1">
              <a:latin typeface="宋体" panose="02010600030101010101" pitchFamily="2"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70667" name="1 Título">
            <a:extLst>
              <a:ext uri="{FF2B5EF4-FFF2-40B4-BE49-F238E27FC236}">
                <a16:creationId xmlns:a16="http://schemas.microsoft.com/office/drawing/2014/main" id="{181C177B-E177-0042-9EA4-6E728169291A}"/>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14" name="矩形 13">
            <a:extLst>
              <a:ext uri="{FF2B5EF4-FFF2-40B4-BE49-F238E27FC236}">
                <a16:creationId xmlns:a16="http://schemas.microsoft.com/office/drawing/2014/main" id="{4C25CDA8-9841-1046-8CF1-5328C0CDCF91}"/>
              </a:ext>
            </a:extLst>
          </p:cNvPr>
          <p:cNvSpPr/>
          <p:nvPr/>
        </p:nvSpPr>
        <p:spPr>
          <a:xfrm>
            <a:off x="965200" y="38242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0D13C9AB-1FA3-AB48-87D3-D1E1303D9649}"/>
              </a:ext>
            </a:extLst>
          </p:cNvPr>
          <p:cNvSpPr/>
          <p:nvPr/>
        </p:nvSpPr>
        <p:spPr>
          <a:xfrm rot="5400000">
            <a:off x="373856" y="391080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3261FC4B-0C54-144E-9DA5-043448AE35DD}"/>
              </a:ext>
            </a:extLst>
          </p:cNvPr>
          <p:cNvSpPr>
            <a:spLocks noGrp="1"/>
          </p:cNvSpPr>
          <p:nvPr>
            <p:ph type="title"/>
          </p:nvPr>
        </p:nvSpPr>
        <p:spPr>
          <a:xfrm>
            <a:off x="457200" y="44450"/>
            <a:ext cx="8229600" cy="1143000"/>
          </a:xfrm>
        </p:spPr>
        <p:txBody>
          <a:bodyPr/>
          <a:lstStyle/>
          <a:p>
            <a:pPr>
              <a:defRPr/>
            </a:pPr>
            <a:r>
              <a:rPr lang="en-US" altLang="zh-CN" b="1" dirty="0">
                <a:latin typeface="+mn-ea"/>
                <a:ea typeface="+mn-ea"/>
              </a:rPr>
              <a:t>4.3</a:t>
            </a:r>
            <a:r>
              <a:rPr lang="en-US" altLang="zh-CN" b="1" dirty="0"/>
              <a:t> Petri</a:t>
            </a:r>
            <a:r>
              <a:rPr lang="zh-CN" altLang="en-US" b="1" dirty="0"/>
              <a:t>网</a:t>
            </a:r>
          </a:p>
        </p:txBody>
      </p:sp>
      <p:sp>
        <p:nvSpPr>
          <p:cNvPr id="26629" name="内容占位符 4">
            <a:extLst>
              <a:ext uri="{FF2B5EF4-FFF2-40B4-BE49-F238E27FC236}">
                <a16:creationId xmlns:a16="http://schemas.microsoft.com/office/drawing/2014/main" id="{22CCBFBC-0BD1-5B49-868A-65F9EFC6BF78}"/>
              </a:ext>
            </a:extLst>
          </p:cNvPr>
          <p:cNvSpPr>
            <a:spLocks noGrp="1"/>
          </p:cNvSpPr>
          <p:nvPr>
            <p:ph idx="1"/>
          </p:nvPr>
        </p:nvSpPr>
        <p:spPr>
          <a:xfrm>
            <a:off x="457200" y="981075"/>
            <a:ext cx="8229600" cy="604838"/>
          </a:xfrm>
        </p:spPr>
        <p:txBody>
          <a:bodyPr/>
          <a:lstStyle/>
          <a:p>
            <a:pPr marL="0" indent="0">
              <a:buFont typeface="Arial" charset="0"/>
              <a:buNone/>
              <a:defRPr/>
            </a:pPr>
            <a:r>
              <a:rPr lang="en-US" altLang="zh-CN" b="1" dirty="0">
                <a:latin typeface="+mn-ea"/>
              </a:rPr>
              <a:t>4.3.1</a:t>
            </a:r>
            <a:r>
              <a:rPr lang="en-US" altLang="zh-CN" b="1" dirty="0"/>
              <a:t>  </a:t>
            </a:r>
            <a:r>
              <a:rPr lang="zh-CN" altLang="en-US" b="1" dirty="0"/>
              <a:t>概念</a:t>
            </a:r>
          </a:p>
        </p:txBody>
      </p:sp>
      <p:sp>
        <p:nvSpPr>
          <p:cNvPr id="72707" name="TextBox 7">
            <a:extLst>
              <a:ext uri="{FF2B5EF4-FFF2-40B4-BE49-F238E27FC236}">
                <a16:creationId xmlns:a16="http://schemas.microsoft.com/office/drawing/2014/main" id="{561B9270-0A46-034C-8681-0869A9E83C9A}"/>
              </a:ext>
            </a:extLst>
          </p:cNvPr>
          <p:cNvSpPr txBox="1">
            <a:spLocks noChangeArrowheads="1"/>
          </p:cNvSpPr>
          <p:nvPr/>
        </p:nvSpPr>
        <p:spPr bwMode="auto">
          <a:xfrm>
            <a:off x="323850" y="1484313"/>
            <a:ext cx="8562975"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spcAft>
                <a:spcPts val="600"/>
              </a:spcAft>
              <a:buFontTx/>
              <a:buNone/>
            </a:pPr>
            <a:r>
              <a:rPr lang="en-US" altLang="zh-CN" sz="2400" b="1">
                <a:latin typeface="Arial" panose="020B0604020202020204" pitchFamily="34" charset="0"/>
              </a:rPr>
              <a:t>Petri</a:t>
            </a:r>
            <a:r>
              <a:rPr lang="zh-CN" altLang="en-US" sz="2400" b="1">
                <a:latin typeface="Arial" panose="020B0604020202020204" pitchFamily="34" charset="0"/>
              </a:rPr>
              <a:t>网由来：</a:t>
            </a:r>
            <a:endParaRPr lang="en-US" altLang="zh-CN" sz="2400" b="1">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并发系统中遇到的一个主要问题是定时问题。这个问题可以表现为多种形式，如同步问题、竞争条件以及死锁问题。</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用于确定系统中隐含的定时问题的一种有效技术是</a:t>
            </a:r>
            <a:r>
              <a:rPr lang="en-US" altLang="zh-CN" sz="2400">
                <a:solidFill>
                  <a:srgbClr val="FF0000"/>
                </a:solidFill>
                <a:latin typeface="Arial" panose="020B0604020202020204" pitchFamily="34" charset="0"/>
              </a:rPr>
              <a:t>Petri</a:t>
            </a:r>
            <a:r>
              <a:rPr lang="zh-CN" altLang="en-US" sz="2400">
                <a:solidFill>
                  <a:srgbClr val="FF0000"/>
                </a:solidFill>
                <a:latin typeface="Arial" panose="020B0604020202020204" pitchFamily="34" charset="0"/>
              </a:rPr>
              <a:t>网</a:t>
            </a:r>
            <a:r>
              <a:rPr lang="zh-CN" altLang="en-US" sz="2400">
                <a:latin typeface="Arial" panose="020B0604020202020204" pitchFamily="34" charset="0"/>
              </a:rPr>
              <a:t>，这种技术的一个很大的优点是它也可以用于设计中。</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Petri</a:t>
            </a:r>
            <a:r>
              <a:rPr lang="zh-CN" altLang="en-US" sz="2400">
                <a:latin typeface="Arial" panose="020B0604020202020204" pitchFamily="34" charset="0"/>
              </a:rPr>
              <a:t>网是由</a:t>
            </a:r>
            <a:r>
              <a:rPr lang="en-US" altLang="zh-CN" sz="2400" i="1">
                <a:latin typeface="Arial" panose="020B0604020202020204" pitchFamily="34" charset="0"/>
              </a:rPr>
              <a:t>Carl Adam Petri</a:t>
            </a:r>
            <a:r>
              <a:rPr lang="zh-CN" altLang="en-US" sz="2400">
                <a:latin typeface="Arial" panose="020B0604020202020204" pitchFamily="34" charset="0"/>
              </a:rPr>
              <a:t>发明的。在性能评价、操作系统和软件工程等领域，</a:t>
            </a:r>
            <a:r>
              <a:rPr lang="en-US" altLang="zh-CN" sz="2400">
                <a:latin typeface="Arial" panose="020B0604020202020204" pitchFamily="34" charset="0"/>
              </a:rPr>
              <a:t>Petri</a:t>
            </a:r>
            <a:r>
              <a:rPr lang="zh-CN" altLang="en-US" sz="2400">
                <a:latin typeface="Arial" panose="020B0604020202020204" pitchFamily="34" charset="0"/>
              </a:rPr>
              <a:t>网应用得都比较广泛。特别是已经证明，用</a:t>
            </a:r>
            <a:r>
              <a:rPr lang="en-US" altLang="zh-CN" sz="2400">
                <a:latin typeface="Arial" panose="020B0604020202020204" pitchFamily="34" charset="0"/>
              </a:rPr>
              <a:t>Petri</a:t>
            </a:r>
            <a:r>
              <a:rPr lang="zh-CN" altLang="en-US" sz="2400">
                <a:latin typeface="Arial" panose="020B0604020202020204" pitchFamily="34" charset="0"/>
              </a:rPr>
              <a:t>网可以有效地描述并发活动。</a:t>
            </a:r>
            <a:endParaRPr lang="en-US" altLang="zh-CN" sz="2400">
              <a:latin typeface="Arial" panose="020B0604020202020204" pitchFamily="34" charset="0"/>
            </a:endParaRPr>
          </a:p>
        </p:txBody>
      </p:sp>
      <p:sp>
        <p:nvSpPr>
          <p:cNvPr id="72708" name="1 Título">
            <a:extLst>
              <a:ext uri="{FF2B5EF4-FFF2-40B4-BE49-F238E27FC236}">
                <a16:creationId xmlns:a16="http://schemas.microsoft.com/office/drawing/2014/main" id="{C559BF5E-FDE1-5A49-A335-331685A5243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4.3.1 </a:t>
            </a:r>
            <a:r>
              <a:rPr lang="zh-CN" altLang="en-US" sz="2400">
                <a:solidFill>
                  <a:srgbClr val="D9D9D9"/>
                </a:solidFill>
                <a:latin typeface="宋体" panose="02010600030101010101" pitchFamily="2" charset="-122"/>
              </a:rPr>
              <a:t>概念</a:t>
            </a:r>
          </a:p>
        </p:txBody>
      </p:sp>
      <p:sp>
        <p:nvSpPr>
          <p:cNvPr id="72709" name="1 Título">
            <a:extLst>
              <a:ext uri="{FF2B5EF4-FFF2-40B4-BE49-F238E27FC236}">
                <a16:creationId xmlns:a16="http://schemas.microsoft.com/office/drawing/2014/main" id="{35D960D8-CB01-8E4B-B18C-E87EA16E2AC2}"/>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68AB6AF1-9F6D-6C4E-98BA-90402E82E30E}"/>
              </a:ext>
            </a:extLst>
          </p:cNvPr>
          <p:cNvSpPr>
            <a:spLocks noGrp="1"/>
          </p:cNvSpPr>
          <p:nvPr>
            <p:ph type="title"/>
          </p:nvPr>
        </p:nvSpPr>
        <p:spPr>
          <a:xfrm>
            <a:off x="457200" y="44450"/>
            <a:ext cx="8229600" cy="1143000"/>
          </a:xfrm>
        </p:spPr>
        <p:txBody>
          <a:bodyPr/>
          <a:lstStyle/>
          <a:p>
            <a:pPr>
              <a:defRPr/>
            </a:pPr>
            <a:r>
              <a:rPr lang="en-US" altLang="zh-CN" b="1" dirty="0">
                <a:latin typeface="+mn-ea"/>
                <a:ea typeface="+mn-ea"/>
              </a:rPr>
              <a:t>4.3</a:t>
            </a:r>
            <a:r>
              <a:rPr lang="en-US" altLang="zh-CN" b="1" dirty="0"/>
              <a:t> Petri</a:t>
            </a:r>
            <a:r>
              <a:rPr lang="zh-CN" altLang="en-US" b="1" dirty="0"/>
              <a:t>网</a:t>
            </a:r>
          </a:p>
        </p:txBody>
      </p:sp>
      <p:sp>
        <p:nvSpPr>
          <p:cNvPr id="74754" name="TextBox 7">
            <a:extLst>
              <a:ext uri="{FF2B5EF4-FFF2-40B4-BE49-F238E27FC236}">
                <a16:creationId xmlns:a16="http://schemas.microsoft.com/office/drawing/2014/main" id="{E1584D79-EF3B-7F40-A276-E5C905081CC1}"/>
              </a:ext>
            </a:extLst>
          </p:cNvPr>
          <p:cNvSpPr txBox="1">
            <a:spLocks noChangeArrowheads="1"/>
          </p:cNvSpPr>
          <p:nvPr/>
        </p:nvSpPr>
        <p:spPr bwMode="auto">
          <a:xfrm>
            <a:off x="328613" y="1044575"/>
            <a:ext cx="8564562"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a:latin typeface="Arial" panose="020B0604020202020204" pitchFamily="34" charset="0"/>
              </a:rPr>
              <a:t>Petri</a:t>
            </a:r>
            <a:r>
              <a:rPr lang="zh-CN" altLang="en-US" sz="2400">
                <a:latin typeface="Arial" panose="020B0604020202020204" pitchFamily="34" charset="0"/>
              </a:rPr>
              <a:t>网包含</a:t>
            </a:r>
            <a:r>
              <a:rPr lang="en-US" altLang="zh-CN" sz="2400">
                <a:solidFill>
                  <a:srgbClr val="FF0000"/>
                </a:solidFill>
                <a:latin typeface="Arial" panose="020B0604020202020204" pitchFamily="34" charset="0"/>
              </a:rPr>
              <a:t>4</a:t>
            </a:r>
            <a:r>
              <a:rPr lang="zh-CN" altLang="en-US" sz="2400">
                <a:solidFill>
                  <a:srgbClr val="FF0000"/>
                </a:solidFill>
                <a:latin typeface="Arial" panose="020B0604020202020204" pitchFamily="34" charset="0"/>
              </a:rPr>
              <a:t>种元素</a:t>
            </a:r>
            <a:r>
              <a:rPr lang="zh-CN" altLang="en-US" sz="2400">
                <a:latin typeface="Arial" panose="020B0604020202020204" pitchFamily="34" charset="0"/>
              </a:rPr>
              <a:t>：</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一组位置</a:t>
            </a:r>
            <a:r>
              <a:rPr lang="en-US" altLang="zh-CN" sz="2400">
                <a:latin typeface="Arial" panose="020B0604020202020204" pitchFamily="34" charset="0"/>
              </a:rPr>
              <a:t>P</a:t>
            </a:r>
            <a:r>
              <a:rPr lang="zh-CN" altLang="en-US" sz="2400">
                <a:latin typeface="Arial" panose="020B0604020202020204" pitchFamily="34" charset="0"/>
              </a:rPr>
              <a:t>、</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一组转换</a:t>
            </a:r>
            <a:r>
              <a:rPr lang="en-US" altLang="zh-CN" sz="2400">
                <a:latin typeface="Arial" panose="020B0604020202020204" pitchFamily="34" charset="0"/>
              </a:rPr>
              <a:t>T</a:t>
            </a:r>
            <a:r>
              <a:rPr lang="zh-CN" altLang="en-US" sz="2400">
                <a:latin typeface="Arial" panose="020B0604020202020204" pitchFamily="34" charset="0"/>
              </a:rPr>
              <a:t>、</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输入函数</a:t>
            </a:r>
            <a:r>
              <a:rPr lang="en-US" altLang="zh-CN" sz="2400">
                <a:latin typeface="Arial" panose="020B0604020202020204" pitchFamily="34" charset="0"/>
              </a:rPr>
              <a:t>I</a:t>
            </a:r>
            <a:r>
              <a:rPr lang="zh-CN" altLang="en-US" sz="2400">
                <a:latin typeface="Arial" panose="020B0604020202020204" pitchFamily="34" charset="0"/>
              </a:rPr>
              <a:t>、</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输出函数</a:t>
            </a:r>
            <a:r>
              <a:rPr lang="en-US" altLang="zh-CN" sz="2400">
                <a:latin typeface="Arial" panose="020B0604020202020204" pitchFamily="34" charset="0"/>
              </a:rPr>
              <a:t>O</a:t>
            </a:r>
            <a:r>
              <a:rPr lang="zh-CN" altLang="en-US" sz="2400">
                <a:latin typeface="Arial" panose="020B0604020202020204" pitchFamily="34" charset="0"/>
              </a:rPr>
              <a:t>。</a:t>
            </a:r>
            <a:endParaRPr lang="en-US" altLang="zh-CN" sz="20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其中：</a:t>
            </a:r>
          </a:p>
          <a:p>
            <a:pPr eaLnBrk="1" hangingPunct="1">
              <a:lnSpc>
                <a:spcPct val="150000"/>
              </a:lnSpc>
              <a:spcBef>
                <a:spcPct val="0"/>
              </a:spcBef>
              <a:buFontTx/>
              <a:buNone/>
            </a:pPr>
            <a:r>
              <a:rPr lang="zh-CN" altLang="en-US" sz="2400">
                <a:latin typeface="Arial" panose="020B0604020202020204" pitchFamily="34" charset="0"/>
              </a:rPr>
              <a:t>一组位置</a:t>
            </a:r>
            <a:r>
              <a:rPr lang="en-US" altLang="zh-CN" sz="2400">
                <a:latin typeface="Arial" panose="020B0604020202020204" pitchFamily="34" charset="0"/>
              </a:rPr>
              <a:t>P</a:t>
            </a:r>
            <a:r>
              <a:rPr lang="zh-CN" altLang="en-US" sz="2400">
                <a:latin typeface="Arial" panose="020B0604020202020204" pitchFamily="34" charset="0"/>
              </a:rPr>
              <a:t>为｛</a:t>
            </a:r>
            <a:r>
              <a:rPr lang="en-US" altLang="zh-CN" sz="2400">
                <a:latin typeface="Arial" panose="020B0604020202020204" pitchFamily="34" charset="0"/>
              </a:rPr>
              <a:t>P1</a:t>
            </a:r>
            <a:r>
              <a:rPr lang="zh-CN" altLang="en-US" sz="2400">
                <a:latin typeface="Arial" panose="020B0604020202020204" pitchFamily="34" charset="0"/>
              </a:rPr>
              <a:t>，</a:t>
            </a:r>
            <a:r>
              <a:rPr lang="en-US" altLang="zh-CN" sz="2400">
                <a:latin typeface="Arial" panose="020B0604020202020204" pitchFamily="34" charset="0"/>
              </a:rPr>
              <a:t>P2</a:t>
            </a:r>
            <a:r>
              <a:rPr lang="zh-CN" altLang="en-US" sz="2400">
                <a:latin typeface="Arial" panose="020B0604020202020204" pitchFamily="34" charset="0"/>
              </a:rPr>
              <a:t>，</a:t>
            </a:r>
            <a:r>
              <a:rPr lang="en-US" altLang="zh-CN" sz="2400">
                <a:latin typeface="Arial" panose="020B0604020202020204" pitchFamily="34" charset="0"/>
              </a:rPr>
              <a:t>P3</a:t>
            </a:r>
            <a:r>
              <a:rPr lang="zh-CN" altLang="en-US" sz="2400">
                <a:latin typeface="Arial" panose="020B0604020202020204" pitchFamily="34" charset="0"/>
              </a:rPr>
              <a:t>，</a:t>
            </a:r>
            <a:r>
              <a:rPr lang="en-US" altLang="zh-CN" sz="2400">
                <a:latin typeface="Arial" panose="020B0604020202020204" pitchFamily="34" charset="0"/>
              </a:rPr>
              <a:t>P4</a:t>
            </a:r>
            <a:r>
              <a:rPr lang="zh-CN" altLang="en-US" sz="2400">
                <a:latin typeface="Arial" panose="020B0604020202020204" pitchFamily="34" charset="0"/>
              </a:rPr>
              <a:t>｝，在图中用圆圈代表位置。</a:t>
            </a:r>
          </a:p>
          <a:p>
            <a:pPr eaLnBrk="1" hangingPunct="1">
              <a:lnSpc>
                <a:spcPct val="150000"/>
              </a:lnSpc>
              <a:spcBef>
                <a:spcPct val="0"/>
              </a:spcBef>
              <a:buFontTx/>
              <a:buNone/>
            </a:pPr>
            <a:r>
              <a:rPr lang="zh-CN" altLang="en-US" sz="2400">
                <a:latin typeface="Arial" panose="020B0604020202020204" pitchFamily="34" charset="0"/>
              </a:rPr>
              <a:t>一组转换</a:t>
            </a:r>
            <a:r>
              <a:rPr lang="en-US" altLang="zh-CN" sz="2400">
                <a:latin typeface="Arial" panose="020B0604020202020204" pitchFamily="34" charset="0"/>
              </a:rPr>
              <a:t>T</a:t>
            </a:r>
            <a:r>
              <a:rPr lang="zh-CN" altLang="en-US" sz="2400">
                <a:latin typeface="Arial" panose="020B0604020202020204" pitchFamily="34" charset="0"/>
              </a:rPr>
              <a:t>为｛</a:t>
            </a:r>
            <a:r>
              <a:rPr lang="en-US" altLang="zh-CN" sz="2400">
                <a:latin typeface="Arial" panose="020B0604020202020204" pitchFamily="34" charset="0"/>
              </a:rPr>
              <a:t>t1</a:t>
            </a:r>
            <a:r>
              <a:rPr lang="zh-CN" altLang="en-US" sz="2400">
                <a:latin typeface="Arial" panose="020B0604020202020204" pitchFamily="34" charset="0"/>
              </a:rPr>
              <a:t>，</a:t>
            </a:r>
            <a:r>
              <a:rPr lang="en-US" altLang="zh-CN" sz="2400">
                <a:latin typeface="Arial" panose="020B0604020202020204" pitchFamily="34" charset="0"/>
              </a:rPr>
              <a:t>t2</a:t>
            </a:r>
            <a:r>
              <a:rPr lang="zh-CN" altLang="en-US" sz="2400">
                <a:latin typeface="Arial" panose="020B0604020202020204" pitchFamily="34" charset="0"/>
              </a:rPr>
              <a:t>｝，在图中用短直线表示转换。</a:t>
            </a:r>
          </a:p>
          <a:p>
            <a:pPr eaLnBrk="1" hangingPunct="1">
              <a:spcBef>
                <a:spcPct val="0"/>
              </a:spcBef>
              <a:spcAft>
                <a:spcPts val="600"/>
              </a:spcAft>
              <a:buFontTx/>
              <a:buNone/>
            </a:pPr>
            <a:endParaRPr lang="en-US" altLang="zh-CN" sz="2000">
              <a:latin typeface="Arial" panose="020B0604020202020204" pitchFamily="34" charset="0"/>
            </a:endParaRPr>
          </a:p>
        </p:txBody>
      </p:sp>
      <p:pic>
        <p:nvPicPr>
          <p:cNvPr id="74755" name="图片 1">
            <a:extLst>
              <a:ext uri="{FF2B5EF4-FFF2-40B4-BE49-F238E27FC236}">
                <a16:creationId xmlns:a16="http://schemas.microsoft.com/office/drawing/2014/main" id="{DFEE7427-39CC-0142-88F6-0C87CF790D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1773238"/>
            <a:ext cx="4989513"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1 Título">
            <a:extLst>
              <a:ext uri="{FF2B5EF4-FFF2-40B4-BE49-F238E27FC236}">
                <a16:creationId xmlns:a16="http://schemas.microsoft.com/office/drawing/2014/main" id="{6A755156-A340-304B-9071-09319AD742C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74757" name="1 Título">
            <a:extLst>
              <a:ext uri="{FF2B5EF4-FFF2-40B4-BE49-F238E27FC236}">
                <a16:creationId xmlns:a16="http://schemas.microsoft.com/office/drawing/2014/main" id="{F2D751AB-5128-BB49-9CC5-26C836B1B98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4.3.1 </a:t>
            </a:r>
            <a:r>
              <a:rPr lang="zh-CN" altLang="en-US" sz="2400">
                <a:solidFill>
                  <a:srgbClr val="D9D9D9"/>
                </a:solidFill>
                <a:latin typeface="宋体" panose="02010600030101010101" pitchFamily="2" charset="-122"/>
              </a:rPr>
              <a:t>概念</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D15155F4-4F92-0B41-927A-1426E2FA1B1E}"/>
              </a:ext>
            </a:extLst>
          </p:cNvPr>
          <p:cNvSpPr>
            <a:spLocks noGrp="1"/>
          </p:cNvSpPr>
          <p:nvPr>
            <p:ph type="title"/>
          </p:nvPr>
        </p:nvSpPr>
        <p:spPr>
          <a:xfrm>
            <a:off x="457200" y="44450"/>
            <a:ext cx="8229600" cy="1143000"/>
          </a:xfrm>
        </p:spPr>
        <p:txBody>
          <a:bodyPr/>
          <a:lstStyle/>
          <a:p>
            <a:pPr>
              <a:defRPr/>
            </a:pPr>
            <a:r>
              <a:rPr lang="en-US" altLang="zh-CN" b="1" dirty="0">
                <a:latin typeface="+mn-ea"/>
                <a:ea typeface="+mn-ea"/>
              </a:rPr>
              <a:t>4.3</a:t>
            </a:r>
            <a:r>
              <a:rPr lang="en-US" altLang="zh-CN" b="1" dirty="0"/>
              <a:t> Petri</a:t>
            </a:r>
            <a:r>
              <a:rPr lang="zh-CN" altLang="en-US" b="1" dirty="0"/>
              <a:t>网</a:t>
            </a:r>
          </a:p>
        </p:txBody>
      </p:sp>
      <p:sp>
        <p:nvSpPr>
          <p:cNvPr id="76802" name="TextBox 7">
            <a:extLst>
              <a:ext uri="{FF2B5EF4-FFF2-40B4-BE49-F238E27FC236}">
                <a16:creationId xmlns:a16="http://schemas.microsoft.com/office/drawing/2014/main" id="{9C33AC92-5322-7843-83DD-F848E33D4EA4}"/>
              </a:ext>
            </a:extLst>
          </p:cNvPr>
          <p:cNvSpPr txBox="1">
            <a:spLocks noChangeArrowheads="1"/>
          </p:cNvSpPr>
          <p:nvPr/>
        </p:nvSpPr>
        <p:spPr bwMode="auto">
          <a:xfrm>
            <a:off x="250825" y="1125538"/>
            <a:ext cx="8770938"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两个用于转换的输入函数，用由位置指向转换的箭头表示，是：</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                                I(t</a:t>
            </a:r>
            <a:r>
              <a:rPr lang="en-US" altLang="zh-CN" sz="2400" baseline="-25000">
                <a:latin typeface="Arial" panose="020B0604020202020204" pitchFamily="34" charset="0"/>
              </a:rPr>
              <a:t>1</a:t>
            </a:r>
            <a:r>
              <a:rPr lang="en-US" altLang="zh-CN" sz="2400">
                <a:latin typeface="Arial" panose="020B0604020202020204" pitchFamily="34" charset="0"/>
              </a:rPr>
              <a:t>)=</a:t>
            </a:r>
            <a:r>
              <a:rPr lang="zh-CN" altLang="en-US" sz="2400">
                <a:latin typeface="Arial" panose="020B0604020202020204" pitchFamily="34" charset="0"/>
              </a:rPr>
              <a:t>｛</a:t>
            </a:r>
            <a:r>
              <a:rPr lang="en-US" altLang="zh-CN" sz="2400">
                <a:latin typeface="Arial" panose="020B0604020202020204" pitchFamily="34" charset="0"/>
              </a:rPr>
              <a:t>P</a:t>
            </a:r>
            <a:r>
              <a:rPr lang="en-US" altLang="zh-CN" sz="2400" baseline="-25000">
                <a:latin typeface="Arial" panose="020B0604020202020204" pitchFamily="34" charset="0"/>
              </a:rPr>
              <a:t>2</a:t>
            </a:r>
            <a:r>
              <a:rPr lang="zh-CN" altLang="en-US" sz="2400">
                <a:latin typeface="Arial" panose="020B0604020202020204" pitchFamily="34" charset="0"/>
              </a:rPr>
              <a:t>，</a:t>
            </a:r>
            <a:r>
              <a:rPr lang="en-US" altLang="zh-CN" sz="2400">
                <a:latin typeface="Arial" panose="020B0604020202020204" pitchFamily="34" charset="0"/>
              </a:rPr>
              <a:t>P</a:t>
            </a:r>
            <a:r>
              <a:rPr lang="en-US" altLang="zh-CN" sz="2400" baseline="-25000">
                <a:latin typeface="Arial" panose="020B0604020202020204" pitchFamily="34" charset="0"/>
              </a:rPr>
              <a:t>4</a:t>
            </a:r>
            <a:r>
              <a:rPr lang="zh-CN" altLang="en-US" sz="2400">
                <a:latin typeface="Arial" panose="020B0604020202020204" pitchFamily="34" charset="0"/>
              </a:rPr>
              <a:t>｝</a:t>
            </a:r>
          </a:p>
          <a:p>
            <a:pPr eaLnBrk="1" hangingPunct="1">
              <a:lnSpc>
                <a:spcPct val="150000"/>
              </a:lnSpc>
              <a:spcBef>
                <a:spcPct val="0"/>
              </a:spcBef>
              <a:buFontTx/>
              <a:buNone/>
            </a:pPr>
            <a:r>
              <a:rPr lang="en-US" altLang="zh-CN" sz="2400">
                <a:latin typeface="Arial" panose="020B0604020202020204" pitchFamily="34" charset="0"/>
              </a:rPr>
              <a:t>                                I(t</a:t>
            </a:r>
            <a:r>
              <a:rPr lang="en-US" altLang="zh-CN" sz="2400" baseline="-25000">
                <a:latin typeface="Arial" panose="020B0604020202020204" pitchFamily="34" charset="0"/>
              </a:rPr>
              <a:t>2</a:t>
            </a:r>
            <a:r>
              <a:rPr lang="en-US" altLang="zh-CN" sz="2400">
                <a:latin typeface="Arial" panose="020B0604020202020204" pitchFamily="34" charset="0"/>
              </a:rPr>
              <a:t>)=</a:t>
            </a:r>
            <a:r>
              <a:rPr lang="zh-CN" altLang="en-US" sz="2400">
                <a:latin typeface="Arial" panose="020B0604020202020204" pitchFamily="34" charset="0"/>
              </a:rPr>
              <a:t>｛</a:t>
            </a:r>
            <a:r>
              <a:rPr lang="en-US" altLang="zh-CN" sz="2400">
                <a:latin typeface="Arial" panose="020B0604020202020204" pitchFamily="34" charset="0"/>
              </a:rPr>
              <a:t>P</a:t>
            </a:r>
            <a:r>
              <a:rPr lang="en-US" altLang="zh-CN" sz="2400" baseline="-25000">
                <a:latin typeface="Arial" panose="020B0604020202020204" pitchFamily="34" charset="0"/>
              </a:rPr>
              <a:t>2</a:t>
            </a:r>
            <a:r>
              <a:rPr lang="zh-CN" altLang="en-US" sz="2400">
                <a:latin typeface="Arial" panose="020B0604020202020204" pitchFamily="34" charset="0"/>
              </a:rPr>
              <a:t>｝</a:t>
            </a:r>
          </a:p>
          <a:p>
            <a:pPr eaLnBrk="1" hangingPunct="1">
              <a:lnSpc>
                <a:spcPct val="150000"/>
              </a:lnSpc>
              <a:spcBef>
                <a:spcPct val="0"/>
              </a:spcBef>
              <a:buFontTx/>
              <a:buNone/>
            </a:pPr>
            <a:r>
              <a:rPr lang="zh-CN" altLang="en-US" sz="2400">
                <a:latin typeface="Arial" panose="020B0604020202020204" pitchFamily="34" charset="0"/>
              </a:rPr>
              <a:t>两个用于转换的输出函数，用由转换指向位置的箭头表示，是：</a:t>
            </a:r>
          </a:p>
          <a:p>
            <a:pPr eaLnBrk="1" hangingPunct="1">
              <a:lnSpc>
                <a:spcPct val="150000"/>
              </a:lnSpc>
              <a:spcBef>
                <a:spcPct val="0"/>
              </a:spcBef>
              <a:buFontTx/>
              <a:buNone/>
            </a:pPr>
            <a:r>
              <a:rPr lang="en-US" altLang="zh-CN" sz="2400">
                <a:latin typeface="Arial" panose="020B0604020202020204" pitchFamily="34" charset="0"/>
              </a:rPr>
              <a:t>                               O(t</a:t>
            </a:r>
            <a:r>
              <a:rPr lang="en-US" altLang="zh-CN" sz="2400" baseline="-25000">
                <a:latin typeface="Arial" panose="020B0604020202020204" pitchFamily="34" charset="0"/>
              </a:rPr>
              <a:t>1</a:t>
            </a:r>
            <a:r>
              <a:rPr lang="en-US" altLang="zh-CN" sz="2400">
                <a:latin typeface="Arial" panose="020B0604020202020204" pitchFamily="34" charset="0"/>
              </a:rPr>
              <a:t>)=</a:t>
            </a:r>
            <a:r>
              <a:rPr lang="zh-CN" altLang="en-US" sz="2400">
                <a:latin typeface="Arial" panose="020B0604020202020204" pitchFamily="34" charset="0"/>
              </a:rPr>
              <a:t>｛</a:t>
            </a:r>
            <a:r>
              <a:rPr lang="en-US" altLang="zh-CN" sz="2400">
                <a:latin typeface="Arial" panose="020B0604020202020204" pitchFamily="34" charset="0"/>
              </a:rPr>
              <a:t>P</a:t>
            </a:r>
            <a:r>
              <a:rPr lang="en-US" altLang="zh-CN" sz="2400" baseline="-25000">
                <a:latin typeface="Arial" panose="020B0604020202020204" pitchFamily="34" charset="0"/>
              </a:rPr>
              <a:t>1</a:t>
            </a:r>
            <a:r>
              <a:rPr lang="zh-CN" altLang="en-US" sz="2400">
                <a:latin typeface="Arial" panose="020B0604020202020204" pitchFamily="34" charset="0"/>
              </a:rPr>
              <a:t>｝</a:t>
            </a:r>
          </a:p>
          <a:p>
            <a:pPr eaLnBrk="1" hangingPunct="1">
              <a:lnSpc>
                <a:spcPct val="150000"/>
              </a:lnSpc>
              <a:spcBef>
                <a:spcPct val="0"/>
              </a:spcBef>
              <a:buFontTx/>
              <a:buNone/>
            </a:pPr>
            <a:r>
              <a:rPr lang="en-US" altLang="zh-CN" sz="2400">
                <a:latin typeface="Arial" panose="020B0604020202020204" pitchFamily="34" charset="0"/>
              </a:rPr>
              <a:t>                               O(t</a:t>
            </a:r>
            <a:r>
              <a:rPr lang="en-US" altLang="zh-CN" sz="2400" baseline="-25000">
                <a:latin typeface="Arial" panose="020B0604020202020204" pitchFamily="34" charset="0"/>
              </a:rPr>
              <a:t>2</a:t>
            </a:r>
            <a:r>
              <a:rPr lang="en-US" altLang="zh-CN" sz="2400">
                <a:latin typeface="Arial" panose="020B0604020202020204" pitchFamily="34" charset="0"/>
              </a:rPr>
              <a:t>)=</a:t>
            </a:r>
            <a:r>
              <a:rPr lang="zh-CN" altLang="en-US" sz="2400">
                <a:latin typeface="Arial" panose="020B0604020202020204" pitchFamily="34" charset="0"/>
              </a:rPr>
              <a:t>｛</a:t>
            </a:r>
            <a:r>
              <a:rPr lang="en-US" altLang="zh-CN" sz="2400">
                <a:latin typeface="Arial" panose="020B0604020202020204" pitchFamily="34" charset="0"/>
              </a:rPr>
              <a:t>P</a:t>
            </a:r>
            <a:r>
              <a:rPr lang="en-US" altLang="zh-CN" sz="2400" baseline="-25000">
                <a:latin typeface="Arial" panose="020B0604020202020204" pitchFamily="34" charset="0"/>
              </a:rPr>
              <a:t>3</a:t>
            </a:r>
            <a:r>
              <a:rPr lang="zh-CN" altLang="en-US" sz="2400">
                <a:latin typeface="Arial" panose="020B0604020202020204" pitchFamily="34" charset="0"/>
              </a:rPr>
              <a:t>，</a:t>
            </a:r>
            <a:r>
              <a:rPr lang="en-US" altLang="zh-CN" sz="2400">
                <a:latin typeface="Arial" panose="020B0604020202020204" pitchFamily="34" charset="0"/>
              </a:rPr>
              <a:t>P</a:t>
            </a:r>
            <a:r>
              <a:rPr lang="en-US" altLang="zh-CN" sz="2400" baseline="-25000">
                <a:latin typeface="Arial" panose="020B0604020202020204" pitchFamily="34" charset="0"/>
              </a:rPr>
              <a:t>3</a:t>
            </a:r>
            <a:r>
              <a:rPr lang="zh-CN" altLang="en-US" sz="2400">
                <a:latin typeface="Arial" panose="020B0604020202020204" pitchFamily="34" charset="0"/>
              </a:rPr>
              <a:t>｝</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注意，输出函数</a:t>
            </a:r>
            <a:r>
              <a:rPr lang="en-US" altLang="zh-CN" sz="2400">
                <a:latin typeface="Arial" panose="020B0604020202020204" pitchFamily="34" charset="0"/>
              </a:rPr>
              <a:t>O(t</a:t>
            </a:r>
            <a:r>
              <a:rPr lang="en-US" altLang="zh-CN" sz="2400" baseline="-25000">
                <a:latin typeface="Arial" panose="020B0604020202020204" pitchFamily="34" charset="0"/>
              </a:rPr>
              <a:t>2</a:t>
            </a:r>
            <a:r>
              <a:rPr lang="en-US" altLang="zh-CN" sz="2400">
                <a:latin typeface="Arial" panose="020B0604020202020204" pitchFamily="34" charset="0"/>
              </a:rPr>
              <a:t>)</a:t>
            </a:r>
            <a:r>
              <a:rPr lang="zh-CN" altLang="en-US" sz="2400">
                <a:latin typeface="Arial" panose="020B0604020202020204" pitchFamily="34" charset="0"/>
              </a:rPr>
              <a:t>中有两个</a:t>
            </a:r>
            <a:r>
              <a:rPr lang="en-US" altLang="zh-CN" sz="2400">
                <a:latin typeface="Arial" panose="020B0604020202020204" pitchFamily="34" charset="0"/>
              </a:rPr>
              <a:t>P</a:t>
            </a:r>
            <a:r>
              <a:rPr lang="en-US" altLang="zh-CN" sz="2400" baseline="-25000">
                <a:latin typeface="Arial" panose="020B0604020202020204" pitchFamily="34" charset="0"/>
              </a:rPr>
              <a:t>3</a:t>
            </a:r>
            <a:r>
              <a:rPr lang="zh-CN" altLang="en-US" sz="2400">
                <a:latin typeface="Arial" panose="020B0604020202020204" pitchFamily="34" charset="0"/>
              </a:rPr>
              <a:t>，是因为有两个箭头由</a:t>
            </a:r>
            <a:r>
              <a:rPr lang="en-US" altLang="zh-CN" sz="2400">
                <a:latin typeface="Arial" panose="020B0604020202020204" pitchFamily="34" charset="0"/>
              </a:rPr>
              <a:t>t</a:t>
            </a:r>
            <a:r>
              <a:rPr lang="en-US" altLang="zh-CN" sz="2400" baseline="-25000">
                <a:latin typeface="Arial" panose="020B0604020202020204" pitchFamily="34" charset="0"/>
              </a:rPr>
              <a:t>2</a:t>
            </a:r>
            <a:r>
              <a:rPr lang="zh-CN" altLang="en-US" sz="2400">
                <a:latin typeface="Arial" panose="020B0604020202020204" pitchFamily="34" charset="0"/>
              </a:rPr>
              <a:t>指向</a:t>
            </a:r>
            <a:r>
              <a:rPr lang="en-US" altLang="zh-CN" sz="2400">
                <a:latin typeface="Arial" panose="020B0604020202020204" pitchFamily="34" charset="0"/>
              </a:rPr>
              <a:t>P</a:t>
            </a:r>
            <a:r>
              <a:rPr lang="en-US" altLang="zh-CN" sz="2400" baseline="-25000">
                <a:latin typeface="Arial" panose="020B0604020202020204" pitchFamily="34" charset="0"/>
              </a:rPr>
              <a:t>3</a:t>
            </a:r>
            <a:r>
              <a:rPr lang="zh-CN" altLang="en-US" sz="2400">
                <a:latin typeface="Arial" panose="020B0604020202020204" pitchFamily="34" charset="0"/>
              </a:rPr>
              <a:t>。</a:t>
            </a:r>
            <a:endParaRPr lang="en-US" altLang="zh-CN" sz="2400">
              <a:latin typeface="Arial" panose="020B0604020202020204" pitchFamily="34" charset="0"/>
            </a:endParaRPr>
          </a:p>
        </p:txBody>
      </p:sp>
      <p:sp>
        <p:nvSpPr>
          <p:cNvPr id="76803" name="1 Título">
            <a:extLst>
              <a:ext uri="{FF2B5EF4-FFF2-40B4-BE49-F238E27FC236}">
                <a16:creationId xmlns:a16="http://schemas.microsoft.com/office/drawing/2014/main" id="{D9CB5E97-2429-0647-8ECE-6C0F93FA8C8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76804" name="1 Título">
            <a:extLst>
              <a:ext uri="{FF2B5EF4-FFF2-40B4-BE49-F238E27FC236}">
                <a16:creationId xmlns:a16="http://schemas.microsoft.com/office/drawing/2014/main" id="{187AB749-2DFD-7A4D-ACDA-A3CB79FE917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4.3.1 </a:t>
            </a:r>
            <a:r>
              <a:rPr lang="zh-CN" altLang="en-US" sz="2400">
                <a:solidFill>
                  <a:srgbClr val="D9D9D9"/>
                </a:solidFill>
                <a:latin typeface="宋体" panose="02010600030101010101" pitchFamily="2" charset="-122"/>
              </a:rPr>
              <a:t>概念</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C24A6BE9-B350-A547-9C67-D7F7D1F0DF98}"/>
              </a:ext>
            </a:extLst>
          </p:cNvPr>
          <p:cNvSpPr>
            <a:spLocks noGrp="1"/>
          </p:cNvSpPr>
          <p:nvPr>
            <p:ph type="title"/>
          </p:nvPr>
        </p:nvSpPr>
        <p:spPr>
          <a:xfrm>
            <a:off x="457200" y="44450"/>
            <a:ext cx="8229600" cy="1143000"/>
          </a:xfrm>
        </p:spPr>
        <p:txBody>
          <a:bodyPr/>
          <a:lstStyle/>
          <a:p>
            <a:pPr>
              <a:defRPr/>
            </a:pPr>
            <a:r>
              <a:rPr lang="en-US" altLang="zh-CN" b="1" dirty="0">
                <a:latin typeface="+mn-ea"/>
                <a:ea typeface="+mn-ea"/>
              </a:rPr>
              <a:t>4.3</a:t>
            </a:r>
            <a:r>
              <a:rPr lang="en-US" altLang="zh-CN" b="1" dirty="0"/>
              <a:t> Petri</a:t>
            </a:r>
            <a:r>
              <a:rPr lang="zh-CN" altLang="en-US" b="1" dirty="0"/>
              <a:t>网</a:t>
            </a:r>
          </a:p>
        </p:txBody>
      </p:sp>
      <p:sp>
        <p:nvSpPr>
          <p:cNvPr id="78850" name="TextBox 7">
            <a:extLst>
              <a:ext uri="{FF2B5EF4-FFF2-40B4-BE49-F238E27FC236}">
                <a16:creationId xmlns:a16="http://schemas.microsoft.com/office/drawing/2014/main" id="{6117EF70-2CC5-C54C-92FD-2461563D8222}"/>
              </a:ext>
            </a:extLst>
          </p:cNvPr>
          <p:cNvSpPr txBox="1">
            <a:spLocks noChangeArrowheads="1"/>
          </p:cNvSpPr>
          <p:nvPr/>
        </p:nvSpPr>
        <p:spPr bwMode="auto">
          <a:xfrm>
            <a:off x="457200" y="1125538"/>
            <a:ext cx="8564563" cy="452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更形式化的</a:t>
            </a:r>
            <a:r>
              <a:rPr lang="en-US" altLang="zh-CN" sz="2400">
                <a:solidFill>
                  <a:srgbClr val="FF0000"/>
                </a:solidFill>
                <a:latin typeface="Arial" panose="020B0604020202020204" pitchFamily="34" charset="0"/>
              </a:rPr>
              <a:t>Petri</a:t>
            </a:r>
            <a:r>
              <a:rPr lang="zh-CN" altLang="en-US" sz="2400">
                <a:solidFill>
                  <a:srgbClr val="FF0000"/>
                </a:solidFill>
                <a:latin typeface="Arial" panose="020B0604020202020204" pitchFamily="34" charset="0"/>
              </a:rPr>
              <a:t>网结构</a:t>
            </a:r>
            <a:r>
              <a:rPr lang="zh-CN" altLang="en-US" sz="2400">
                <a:latin typeface="Arial" panose="020B0604020202020204" pitchFamily="34" charset="0"/>
              </a:rPr>
              <a:t>，是一个四元组</a:t>
            </a:r>
            <a:r>
              <a:rPr lang="en-US" altLang="zh-CN" sz="2400">
                <a:latin typeface="Arial" panose="020B0604020202020204" pitchFamily="34" charset="0"/>
              </a:rPr>
              <a:t>C=(P,T,I,O)</a:t>
            </a:r>
            <a:r>
              <a:rPr lang="zh-CN" altLang="en-US" sz="2400">
                <a:latin typeface="Arial" panose="020B0604020202020204" pitchFamily="34" charset="0"/>
              </a:rPr>
              <a:t>。</a:t>
            </a:r>
          </a:p>
          <a:p>
            <a:pPr eaLnBrk="1" hangingPunct="1">
              <a:lnSpc>
                <a:spcPct val="150000"/>
              </a:lnSpc>
              <a:spcBef>
                <a:spcPct val="0"/>
              </a:spcBef>
              <a:buFontTx/>
              <a:buNone/>
            </a:pPr>
            <a:r>
              <a:rPr lang="zh-CN" altLang="en-US" sz="2400">
                <a:latin typeface="Arial" panose="020B0604020202020204" pitchFamily="34" charset="0"/>
              </a:rPr>
              <a:t>其中：</a:t>
            </a:r>
            <a:r>
              <a:rPr lang="en-US" altLang="zh-CN" sz="2400">
                <a:latin typeface="Arial" panose="020B0604020202020204" pitchFamily="34" charset="0"/>
              </a:rPr>
              <a:t>P=</a:t>
            </a:r>
            <a:r>
              <a:rPr lang="zh-CN" altLang="en-US" sz="2400">
                <a:latin typeface="Arial" panose="020B0604020202020204" pitchFamily="34" charset="0"/>
              </a:rPr>
              <a:t>｛</a:t>
            </a:r>
            <a:r>
              <a:rPr lang="en-US" altLang="zh-CN" sz="2400">
                <a:latin typeface="Arial" panose="020B0604020202020204" pitchFamily="34" charset="0"/>
              </a:rPr>
              <a:t>P1</a:t>
            </a:r>
            <a:r>
              <a:rPr lang="zh-CN" altLang="en-US" sz="2400">
                <a:latin typeface="Arial" panose="020B0604020202020204" pitchFamily="34" charset="0"/>
              </a:rPr>
              <a:t>，</a:t>
            </a:r>
            <a:r>
              <a:rPr lang="en-US" altLang="zh-CN" sz="2400">
                <a:latin typeface="Arial" panose="020B0604020202020204" pitchFamily="34" charset="0"/>
              </a:rPr>
              <a:t>…</a:t>
            </a:r>
            <a:r>
              <a:rPr lang="zh-CN" altLang="en-US" sz="2400">
                <a:latin typeface="Arial" panose="020B0604020202020204" pitchFamily="34" charset="0"/>
              </a:rPr>
              <a:t>，</a:t>
            </a:r>
            <a:r>
              <a:rPr lang="en-US" altLang="zh-CN" sz="2400">
                <a:latin typeface="Arial" panose="020B0604020202020204" pitchFamily="34" charset="0"/>
              </a:rPr>
              <a:t>Pn</a:t>
            </a:r>
            <a:r>
              <a:rPr lang="zh-CN" altLang="en-US" sz="2400">
                <a:latin typeface="Arial" panose="020B0604020202020204" pitchFamily="34" charset="0"/>
              </a:rPr>
              <a:t>｝是一个有穷位置集，</a:t>
            </a:r>
            <a:r>
              <a:rPr lang="en-US" altLang="zh-CN" sz="2400">
                <a:latin typeface="Arial" panose="020B0604020202020204" pitchFamily="34" charset="0"/>
              </a:rPr>
              <a:t>n≥0</a:t>
            </a:r>
            <a:r>
              <a:rPr lang="zh-CN" altLang="en-US" sz="2400">
                <a:latin typeface="Arial" panose="020B0604020202020204" pitchFamily="34" charset="0"/>
              </a:rPr>
              <a:t>。</a:t>
            </a:r>
          </a:p>
          <a:p>
            <a:pPr eaLnBrk="1" hangingPunct="1">
              <a:lnSpc>
                <a:spcPct val="150000"/>
              </a:lnSpc>
              <a:spcBef>
                <a:spcPct val="0"/>
              </a:spcBef>
              <a:buFontTx/>
              <a:buNone/>
            </a:pPr>
            <a:r>
              <a:rPr lang="en-US" altLang="zh-CN" sz="2400">
                <a:latin typeface="Arial" panose="020B0604020202020204" pitchFamily="34" charset="0"/>
              </a:rPr>
              <a:t>           T=</a:t>
            </a:r>
            <a:r>
              <a:rPr lang="zh-CN" altLang="en-US" sz="2400">
                <a:latin typeface="Arial" panose="020B0604020202020204" pitchFamily="34" charset="0"/>
              </a:rPr>
              <a:t>｛</a:t>
            </a:r>
            <a:r>
              <a:rPr lang="en-US" altLang="zh-CN" sz="2400">
                <a:latin typeface="Arial" panose="020B0604020202020204" pitchFamily="34" charset="0"/>
              </a:rPr>
              <a:t>t1</a:t>
            </a:r>
            <a:r>
              <a:rPr lang="zh-CN" altLang="en-US" sz="2400">
                <a:latin typeface="Arial" panose="020B0604020202020204" pitchFamily="34" charset="0"/>
              </a:rPr>
              <a:t>，</a:t>
            </a:r>
            <a:r>
              <a:rPr lang="en-US" altLang="zh-CN" sz="2400">
                <a:latin typeface="Arial" panose="020B0604020202020204" pitchFamily="34" charset="0"/>
              </a:rPr>
              <a:t>…</a:t>
            </a:r>
            <a:r>
              <a:rPr lang="zh-CN" altLang="en-US" sz="2400">
                <a:latin typeface="Arial" panose="020B0604020202020204" pitchFamily="34" charset="0"/>
              </a:rPr>
              <a:t>，</a:t>
            </a:r>
            <a:r>
              <a:rPr lang="en-US" altLang="zh-CN" sz="2400">
                <a:latin typeface="Arial" panose="020B0604020202020204" pitchFamily="34" charset="0"/>
              </a:rPr>
              <a:t>tm</a:t>
            </a:r>
            <a:r>
              <a:rPr lang="zh-CN" altLang="en-US" sz="2400">
                <a:latin typeface="Arial" panose="020B0604020202020204" pitchFamily="34" charset="0"/>
              </a:rPr>
              <a:t>｝是一个有穷转换集，</a:t>
            </a:r>
            <a:r>
              <a:rPr lang="en-US" altLang="zh-CN" sz="2400">
                <a:latin typeface="Arial" panose="020B0604020202020204" pitchFamily="34" charset="0"/>
              </a:rPr>
              <a:t>m≥0</a:t>
            </a:r>
            <a:r>
              <a:rPr lang="zh-CN" altLang="en-US" sz="2400">
                <a:latin typeface="Arial" panose="020B0604020202020204" pitchFamily="34" charset="0"/>
              </a:rPr>
              <a:t>，且</a:t>
            </a:r>
            <a:r>
              <a:rPr lang="en-US" altLang="zh-CN" sz="2400">
                <a:latin typeface="Arial" panose="020B0604020202020204" pitchFamily="34" charset="0"/>
              </a:rPr>
              <a:t>T</a:t>
            </a:r>
            <a:r>
              <a:rPr lang="zh-CN" altLang="en-US" sz="2400">
                <a:latin typeface="Arial" panose="020B0604020202020204" pitchFamily="34" charset="0"/>
              </a:rPr>
              <a:t>和</a:t>
            </a:r>
            <a:r>
              <a:rPr lang="en-US" altLang="zh-CN" sz="2400">
                <a:latin typeface="Arial" panose="020B0604020202020204" pitchFamily="34" charset="0"/>
              </a:rPr>
              <a:t>P</a:t>
            </a:r>
            <a:r>
              <a:rPr lang="zh-CN" altLang="en-US" sz="2400">
                <a:latin typeface="Arial" panose="020B0604020202020204" pitchFamily="34" charset="0"/>
              </a:rPr>
              <a:t>不</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              </a:t>
            </a:r>
            <a:r>
              <a:rPr lang="zh-CN" altLang="en-US" sz="2400">
                <a:latin typeface="Arial" panose="020B0604020202020204" pitchFamily="34" charset="0"/>
              </a:rPr>
              <a:t>   相交。</a:t>
            </a:r>
          </a:p>
          <a:p>
            <a:pPr eaLnBrk="1" hangingPunct="1">
              <a:lnSpc>
                <a:spcPct val="150000"/>
              </a:lnSpc>
              <a:spcBef>
                <a:spcPct val="0"/>
              </a:spcBef>
              <a:buFontTx/>
              <a:buNone/>
            </a:pPr>
            <a:r>
              <a:rPr lang="en-US" altLang="zh-CN" sz="2400">
                <a:latin typeface="Arial" panose="020B0604020202020204" pitchFamily="34" charset="0"/>
              </a:rPr>
              <a:t>           I</a:t>
            </a:r>
            <a:r>
              <a:rPr lang="zh-CN" altLang="en-US" sz="2400">
                <a:latin typeface="Arial" panose="020B0604020202020204" pitchFamily="34" charset="0"/>
              </a:rPr>
              <a:t>：</a:t>
            </a:r>
            <a:r>
              <a:rPr lang="en-US" altLang="zh-CN" sz="2400">
                <a:latin typeface="Arial" panose="020B0604020202020204" pitchFamily="34" charset="0"/>
              </a:rPr>
              <a:t>T→P∞</a:t>
            </a:r>
            <a:r>
              <a:rPr lang="zh-CN" altLang="en-US" sz="2400">
                <a:latin typeface="Arial" panose="020B0604020202020204" pitchFamily="34" charset="0"/>
              </a:rPr>
              <a:t>为输入函数，是由转换到位置无序单位组</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                (bags)</a:t>
            </a:r>
            <a:r>
              <a:rPr lang="zh-CN" altLang="en-US" sz="2400">
                <a:latin typeface="Arial" panose="020B0604020202020204" pitchFamily="34" charset="0"/>
              </a:rPr>
              <a:t>的映射。</a:t>
            </a:r>
          </a:p>
          <a:p>
            <a:pPr eaLnBrk="1" hangingPunct="1">
              <a:lnSpc>
                <a:spcPct val="150000"/>
              </a:lnSpc>
              <a:spcBef>
                <a:spcPct val="0"/>
              </a:spcBef>
              <a:buFontTx/>
              <a:buNone/>
            </a:pPr>
            <a:r>
              <a:rPr lang="en-US" altLang="zh-CN" sz="2400">
                <a:latin typeface="Arial" panose="020B0604020202020204" pitchFamily="34" charset="0"/>
              </a:rPr>
              <a:t>           O</a:t>
            </a:r>
            <a:r>
              <a:rPr lang="zh-CN" altLang="en-US" sz="2400">
                <a:latin typeface="Arial" panose="020B0604020202020204" pitchFamily="34" charset="0"/>
              </a:rPr>
              <a:t>：</a:t>
            </a:r>
            <a:r>
              <a:rPr lang="en-US" altLang="zh-CN" sz="2400">
                <a:latin typeface="Arial" panose="020B0604020202020204" pitchFamily="34" charset="0"/>
              </a:rPr>
              <a:t>T→P∞</a:t>
            </a:r>
            <a:r>
              <a:rPr lang="zh-CN" altLang="en-US" sz="2400">
                <a:latin typeface="Arial" panose="020B0604020202020204" pitchFamily="34" charset="0"/>
              </a:rPr>
              <a:t>为输出函数，是由转换到位置无序单位组的</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                 </a:t>
            </a:r>
            <a:r>
              <a:rPr lang="zh-CN" altLang="en-US" sz="2400">
                <a:latin typeface="Arial" panose="020B0604020202020204" pitchFamily="34" charset="0"/>
              </a:rPr>
              <a:t>映射。</a:t>
            </a:r>
            <a:endParaRPr lang="en-US" altLang="zh-CN" sz="2400">
              <a:latin typeface="Arial" panose="020B0604020202020204" pitchFamily="34" charset="0"/>
            </a:endParaRPr>
          </a:p>
        </p:txBody>
      </p:sp>
      <p:sp>
        <p:nvSpPr>
          <p:cNvPr id="78851" name="1 Título">
            <a:extLst>
              <a:ext uri="{FF2B5EF4-FFF2-40B4-BE49-F238E27FC236}">
                <a16:creationId xmlns:a16="http://schemas.microsoft.com/office/drawing/2014/main" id="{2378A934-CF89-C649-86FE-90F93FF5A1C4}"/>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78852" name="1 Título">
            <a:extLst>
              <a:ext uri="{FF2B5EF4-FFF2-40B4-BE49-F238E27FC236}">
                <a16:creationId xmlns:a16="http://schemas.microsoft.com/office/drawing/2014/main" id="{5DE4BCDF-D809-E44D-AE15-31E868F836F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4.3.1 </a:t>
            </a:r>
            <a:r>
              <a:rPr lang="zh-CN" altLang="en-US" sz="2400">
                <a:solidFill>
                  <a:srgbClr val="D9D9D9"/>
                </a:solidFill>
                <a:latin typeface="宋体" panose="02010600030101010101" pitchFamily="2" charset="-122"/>
              </a:rPr>
              <a:t>概念</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DABD637F-B5E3-B948-A0E5-830911B3EC0F}"/>
              </a:ext>
            </a:extLst>
          </p:cNvPr>
          <p:cNvSpPr>
            <a:spLocks noGrp="1"/>
          </p:cNvSpPr>
          <p:nvPr>
            <p:ph type="title"/>
          </p:nvPr>
        </p:nvSpPr>
        <p:spPr>
          <a:xfrm>
            <a:off x="457200" y="44450"/>
            <a:ext cx="8229600" cy="1143000"/>
          </a:xfrm>
        </p:spPr>
        <p:txBody>
          <a:bodyPr/>
          <a:lstStyle/>
          <a:p>
            <a:pPr>
              <a:defRPr/>
            </a:pPr>
            <a:r>
              <a:rPr lang="en-US" altLang="zh-CN" b="1" dirty="0">
                <a:latin typeface="+mn-ea"/>
                <a:ea typeface="+mn-ea"/>
              </a:rPr>
              <a:t>4.3</a:t>
            </a:r>
            <a:r>
              <a:rPr lang="en-US" altLang="zh-CN" b="1" dirty="0"/>
              <a:t> Petri</a:t>
            </a:r>
            <a:r>
              <a:rPr lang="zh-CN" altLang="en-US" b="1" dirty="0"/>
              <a:t>网</a:t>
            </a:r>
          </a:p>
        </p:txBody>
      </p:sp>
      <p:sp>
        <p:nvSpPr>
          <p:cNvPr id="80898" name="TextBox 7">
            <a:extLst>
              <a:ext uri="{FF2B5EF4-FFF2-40B4-BE49-F238E27FC236}">
                <a16:creationId xmlns:a16="http://schemas.microsoft.com/office/drawing/2014/main" id="{1A0CC2E0-B638-5048-B8CC-CA5395DD426B}"/>
              </a:ext>
            </a:extLst>
          </p:cNvPr>
          <p:cNvSpPr txBox="1">
            <a:spLocks noChangeArrowheads="1"/>
          </p:cNvSpPr>
          <p:nvPr/>
        </p:nvSpPr>
        <p:spPr bwMode="auto">
          <a:xfrm>
            <a:off x="179388" y="1052513"/>
            <a:ext cx="876935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一个无序单位组或多重组是允许一个元素有多个实例的广义集。</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Petri</a:t>
            </a:r>
            <a:r>
              <a:rPr lang="zh-CN" altLang="en-US" sz="2400">
                <a:latin typeface="Arial" panose="020B0604020202020204" pitchFamily="34" charset="0"/>
              </a:rPr>
              <a:t>网的标记是在</a:t>
            </a:r>
            <a:r>
              <a:rPr lang="en-US" altLang="zh-CN" sz="2400">
                <a:latin typeface="Arial" panose="020B0604020202020204" pitchFamily="34" charset="0"/>
              </a:rPr>
              <a:t>Petri</a:t>
            </a:r>
            <a:r>
              <a:rPr lang="zh-CN" altLang="en-US" sz="2400">
                <a:latin typeface="Arial" panose="020B0604020202020204" pitchFamily="34" charset="0"/>
              </a:rPr>
              <a:t>网中权标</a:t>
            </a:r>
            <a:r>
              <a:rPr lang="en-US" altLang="zh-CN" sz="2400">
                <a:latin typeface="Arial" panose="020B0604020202020204" pitchFamily="34" charset="0"/>
              </a:rPr>
              <a:t>(token)</a:t>
            </a:r>
            <a:r>
              <a:rPr lang="zh-CN" altLang="en-US" sz="2400">
                <a:latin typeface="Arial" panose="020B0604020202020204" pitchFamily="34" charset="0"/>
              </a:rPr>
              <a:t>的分配。例如，在图</a:t>
            </a:r>
            <a:r>
              <a:rPr lang="en-US" altLang="zh-CN" sz="2400">
                <a:latin typeface="Arial" panose="020B0604020202020204" pitchFamily="34" charset="0"/>
              </a:rPr>
              <a:t>4.6</a:t>
            </a:r>
            <a:r>
              <a:rPr lang="zh-CN" altLang="en-US" sz="2400">
                <a:latin typeface="Arial" panose="020B0604020202020204" pitchFamily="34" charset="0"/>
              </a:rPr>
              <a:t>中有</a:t>
            </a:r>
            <a:r>
              <a:rPr lang="en-US" altLang="zh-CN" sz="2400">
                <a:latin typeface="Arial" panose="020B0604020202020204" pitchFamily="34" charset="0"/>
              </a:rPr>
              <a:t>4</a:t>
            </a:r>
            <a:r>
              <a:rPr lang="zh-CN" altLang="en-US" sz="2400">
                <a:latin typeface="Arial" panose="020B0604020202020204" pitchFamily="34" charset="0"/>
              </a:rPr>
              <a:t>个权标，其中一个在</a:t>
            </a:r>
            <a:r>
              <a:rPr lang="en-US" altLang="zh-CN" sz="2400">
                <a:latin typeface="Arial" panose="020B0604020202020204" pitchFamily="34" charset="0"/>
              </a:rPr>
              <a:t>P</a:t>
            </a:r>
            <a:r>
              <a:rPr lang="en-US" altLang="zh-CN" sz="2400" baseline="-25000">
                <a:latin typeface="Arial" panose="020B0604020202020204" pitchFamily="34" charset="0"/>
              </a:rPr>
              <a:t>1</a:t>
            </a:r>
            <a:r>
              <a:rPr lang="zh-CN" altLang="en-US" sz="2400">
                <a:latin typeface="Arial" panose="020B0604020202020204" pitchFamily="34" charset="0"/>
              </a:rPr>
              <a:t>中，两个在</a:t>
            </a:r>
            <a:r>
              <a:rPr lang="en-US" altLang="zh-CN" sz="2400">
                <a:latin typeface="Arial" panose="020B0604020202020204" pitchFamily="34" charset="0"/>
              </a:rPr>
              <a:t>P</a:t>
            </a:r>
            <a:r>
              <a:rPr lang="en-US" altLang="zh-CN" sz="2400" baseline="-25000">
                <a:latin typeface="Arial" panose="020B0604020202020204" pitchFamily="34" charset="0"/>
              </a:rPr>
              <a:t>2</a:t>
            </a:r>
            <a:r>
              <a:rPr lang="zh-CN" altLang="en-US" sz="2400">
                <a:latin typeface="Arial" panose="020B0604020202020204" pitchFamily="34" charset="0"/>
              </a:rPr>
              <a:t>中，</a:t>
            </a:r>
            <a:r>
              <a:rPr lang="en-US" altLang="zh-CN" sz="2400">
                <a:latin typeface="Arial" panose="020B0604020202020204" pitchFamily="34" charset="0"/>
              </a:rPr>
              <a:t>P</a:t>
            </a:r>
            <a:r>
              <a:rPr lang="en-US" altLang="zh-CN" sz="2400" baseline="-25000">
                <a:latin typeface="Arial" panose="020B0604020202020204" pitchFamily="34" charset="0"/>
              </a:rPr>
              <a:t>3</a:t>
            </a:r>
            <a:r>
              <a:rPr lang="zh-CN" altLang="en-US" sz="2400">
                <a:latin typeface="Arial" panose="020B0604020202020204" pitchFamily="34" charset="0"/>
              </a:rPr>
              <a:t>中没有，还有一个在</a:t>
            </a:r>
            <a:r>
              <a:rPr lang="en-US" altLang="zh-CN" sz="2400">
                <a:latin typeface="Arial" panose="020B0604020202020204" pitchFamily="34" charset="0"/>
              </a:rPr>
              <a:t>P</a:t>
            </a:r>
            <a:r>
              <a:rPr lang="en-US" altLang="zh-CN" sz="2400" baseline="-25000">
                <a:latin typeface="Arial" panose="020B0604020202020204" pitchFamily="34" charset="0"/>
              </a:rPr>
              <a:t>4</a:t>
            </a:r>
            <a:r>
              <a:rPr lang="zh-CN" altLang="en-US" sz="2400">
                <a:latin typeface="Arial" panose="020B0604020202020204" pitchFamily="34" charset="0"/>
              </a:rPr>
              <a:t>中。上述</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标记可以用向量</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(1</a:t>
            </a:r>
            <a:r>
              <a:rPr lang="zh-CN" altLang="en-US" sz="2400">
                <a:latin typeface="Arial" panose="020B0604020202020204" pitchFamily="34" charset="0"/>
              </a:rPr>
              <a:t>，</a:t>
            </a:r>
            <a:r>
              <a:rPr lang="en-US" altLang="zh-CN" sz="2400">
                <a:latin typeface="Arial" panose="020B0604020202020204" pitchFamily="34" charset="0"/>
              </a:rPr>
              <a:t>2</a:t>
            </a:r>
            <a:r>
              <a:rPr lang="zh-CN" altLang="en-US" sz="2400">
                <a:latin typeface="Arial" panose="020B0604020202020204" pitchFamily="34" charset="0"/>
              </a:rPr>
              <a:t>，</a:t>
            </a:r>
            <a:r>
              <a:rPr lang="en-US" altLang="zh-CN" sz="2400">
                <a:latin typeface="Arial" panose="020B0604020202020204" pitchFamily="34" charset="0"/>
              </a:rPr>
              <a:t>0</a:t>
            </a:r>
            <a:r>
              <a:rPr lang="zh-CN" altLang="en-US" sz="2400">
                <a:latin typeface="Arial" panose="020B0604020202020204" pitchFamily="34" charset="0"/>
              </a:rPr>
              <a:t>，</a:t>
            </a:r>
            <a:r>
              <a:rPr lang="en-US" altLang="zh-CN" sz="2400">
                <a:latin typeface="Arial" panose="020B0604020202020204" pitchFamily="34" charset="0"/>
              </a:rPr>
              <a:t>1)</a:t>
            </a:r>
            <a:r>
              <a:rPr lang="zh-CN" altLang="en-US" sz="2400">
                <a:latin typeface="Arial" panose="020B0604020202020204" pitchFamily="34" charset="0"/>
              </a:rPr>
              <a:t>表示。</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由于</a:t>
            </a:r>
            <a:r>
              <a:rPr lang="en-US" altLang="zh-CN" sz="2400">
                <a:latin typeface="Arial" panose="020B0604020202020204" pitchFamily="34" charset="0"/>
              </a:rPr>
              <a:t>P</a:t>
            </a:r>
            <a:r>
              <a:rPr lang="en-US" altLang="zh-CN" sz="2400" baseline="-25000">
                <a:latin typeface="Arial" panose="020B0604020202020204" pitchFamily="34" charset="0"/>
              </a:rPr>
              <a:t>2</a:t>
            </a:r>
            <a:r>
              <a:rPr lang="zh-CN" altLang="en-US" sz="2400">
                <a:latin typeface="Arial" panose="020B0604020202020204" pitchFamily="34" charset="0"/>
              </a:rPr>
              <a:t>和</a:t>
            </a:r>
            <a:r>
              <a:rPr lang="en-US" altLang="zh-CN" sz="2400">
                <a:latin typeface="Arial" panose="020B0604020202020204" pitchFamily="34" charset="0"/>
              </a:rPr>
              <a:t>P</a:t>
            </a:r>
            <a:r>
              <a:rPr lang="en-US" altLang="zh-CN" sz="2400" baseline="-25000">
                <a:latin typeface="Arial" panose="020B0604020202020204" pitchFamily="34" charset="0"/>
              </a:rPr>
              <a:t>4</a:t>
            </a:r>
            <a:r>
              <a:rPr lang="zh-CN" altLang="en-US" sz="2400">
                <a:latin typeface="Arial" panose="020B0604020202020204" pitchFamily="34" charset="0"/>
              </a:rPr>
              <a:t>中有权</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标，因此</a:t>
            </a:r>
            <a:r>
              <a:rPr lang="en-US" altLang="zh-CN" sz="2400">
                <a:latin typeface="Arial" panose="020B0604020202020204" pitchFamily="34" charset="0"/>
              </a:rPr>
              <a:t>t</a:t>
            </a:r>
            <a:r>
              <a:rPr lang="en-US" altLang="zh-CN" sz="2400" baseline="-25000">
                <a:latin typeface="Arial" panose="020B0604020202020204" pitchFamily="34" charset="0"/>
              </a:rPr>
              <a:t>1</a:t>
            </a:r>
            <a:r>
              <a:rPr lang="zh-CN" altLang="en-US" sz="2400">
                <a:latin typeface="Arial" panose="020B0604020202020204" pitchFamily="34" charset="0"/>
              </a:rPr>
              <a:t>启动</a:t>
            </a:r>
            <a:r>
              <a:rPr lang="en-US" altLang="zh-CN" sz="2400">
                <a:latin typeface="Arial" panose="020B0604020202020204" pitchFamily="34" charset="0"/>
              </a:rPr>
              <a:t>(</a:t>
            </a:r>
            <a:r>
              <a:rPr lang="zh-CN" altLang="en-US" sz="2400">
                <a:latin typeface="Arial" panose="020B0604020202020204" pitchFamily="34" charset="0"/>
              </a:rPr>
              <a:t>即被激发</a:t>
            </a:r>
            <a:r>
              <a:rPr lang="en-US" altLang="zh-CN" sz="2400">
                <a:latin typeface="Arial" panose="020B0604020202020204" pitchFamily="34" charset="0"/>
              </a:rPr>
              <a:t>)</a:t>
            </a:r>
            <a:r>
              <a:rPr lang="zh-CN" altLang="en-US" sz="2400">
                <a:latin typeface="Arial" panose="020B0604020202020204" pitchFamily="34" charset="0"/>
              </a:rPr>
              <a:t>。</a:t>
            </a:r>
            <a:endParaRPr lang="en-US" altLang="zh-CN" sz="2400">
              <a:latin typeface="Arial" panose="020B0604020202020204" pitchFamily="34" charset="0"/>
            </a:endParaRPr>
          </a:p>
        </p:txBody>
      </p:sp>
      <p:sp>
        <p:nvSpPr>
          <p:cNvPr id="80899" name="1 Título">
            <a:extLst>
              <a:ext uri="{FF2B5EF4-FFF2-40B4-BE49-F238E27FC236}">
                <a16:creationId xmlns:a16="http://schemas.microsoft.com/office/drawing/2014/main" id="{78C70F05-D178-DC40-BCF3-30F2B7D7E59C}"/>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80900" name="1 Título">
            <a:extLst>
              <a:ext uri="{FF2B5EF4-FFF2-40B4-BE49-F238E27FC236}">
                <a16:creationId xmlns:a16="http://schemas.microsoft.com/office/drawing/2014/main" id="{65CA4088-4FB9-924D-AFD9-AA794AF8C80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4.3.1 </a:t>
            </a:r>
            <a:r>
              <a:rPr lang="zh-CN" altLang="en-US" sz="2400">
                <a:solidFill>
                  <a:srgbClr val="D9D9D9"/>
                </a:solidFill>
                <a:latin typeface="宋体" panose="02010600030101010101" pitchFamily="2" charset="-122"/>
              </a:rPr>
              <a:t>概念</a:t>
            </a:r>
          </a:p>
        </p:txBody>
      </p:sp>
      <p:pic>
        <p:nvPicPr>
          <p:cNvPr id="80901" name="图片 6">
            <a:extLst>
              <a:ext uri="{FF2B5EF4-FFF2-40B4-BE49-F238E27FC236}">
                <a16:creationId xmlns:a16="http://schemas.microsoft.com/office/drawing/2014/main" id="{8A21D032-1459-DF41-B3AE-4EA5C2D365D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3357563"/>
            <a:ext cx="4930775"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614B2A30-7BF8-9D46-8837-1482387EC50E}"/>
              </a:ext>
            </a:extLst>
          </p:cNvPr>
          <p:cNvSpPr>
            <a:spLocks noGrp="1"/>
          </p:cNvSpPr>
          <p:nvPr>
            <p:ph type="title"/>
          </p:nvPr>
        </p:nvSpPr>
        <p:spPr>
          <a:xfrm>
            <a:off x="457200" y="44450"/>
            <a:ext cx="8229600" cy="1143000"/>
          </a:xfrm>
        </p:spPr>
        <p:txBody>
          <a:bodyPr/>
          <a:lstStyle/>
          <a:p>
            <a:pPr>
              <a:defRPr/>
            </a:pPr>
            <a:r>
              <a:rPr lang="en-US" altLang="zh-CN" b="1" dirty="0">
                <a:latin typeface="+mn-ea"/>
                <a:ea typeface="+mn-ea"/>
              </a:rPr>
              <a:t>4.3</a:t>
            </a:r>
            <a:r>
              <a:rPr lang="en-US" altLang="zh-CN" b="1" dirty="0"/>
              <a:t> Petri</a:t>
            </a:r>
            <a:r>
              <a:rPr lang="zh-CN" altLang="en-US" b="1" dirty="0"/>
              <a:t>网</a:t>
            </a:r>
          </a:p>
        </p:txBody>
      </p:sp>
      <p:sp>
        <p:nvSpPr>
          <p:cNvPr id="82946" name="TextBox 7">
            <a:extLst>
              <a:ext uri="{FF2B5EF4-FFF2-40B4-BE49-F238E27FC236}">
                <a16:creationId xmlns:a16="http://schemas.microsoft.com/office/drawing/2014/main" id="{C5114DEE-BABC-9042-8154-876282BBC082}"/>
              </a:ext>
            </a:extLst>
          </p:cNvPr>
          <p:cNvSpPr txBox="1">
            <a:spLocks noChangeArrowheads="1"/>
          </p:cNvSpPr>
          <p:nvPr/>
        </p:nvSpPr>
        <p:spPr bwMode="auto">
          <a:xfrm>
            <a:off x="179388" y="1052513"/>
            <a:ext cx="876935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通常，当每个输入位置所拥有的权标数大于等于从该位置到转换的线数时，就允许转换。当</a:t>
            </a:r>
            <a:r>
              <a:rPr lang="en-US" altLang="zh-CN" sz="2400">
                <a:latin typeface="Arial" panose="020B0604020202020204" pitchFamily="34" charset="0"/>
              </a:rPr>
              <a:t>t</a:t>
            </a:r>
            <a:r>
              <a:rPr lang="en-US" altLang="zh-CN" sz="2400" baseline="-25000">
                <a:latin typeface="Arial" panose="020B0604020202020204" pitchFamily="34" charset="0"/>
              </a:rPr>
              <a:t>1</a:t>
            </a:r>
            <a:r>
              <a:rPr lang="zh-CN" altLang="en-US" sz="2400">
                <a:latin typeface="Arial" panose="020B0604020202020204" pitchFamily="34" charset="0"/>
              </a:rPr>
              <a:t>被激发时，</a:t>
            </a:r>
            <a:r>
              <a:rPr lang="en-US" altLang="zh-CN" sz="2400">
                <a:latin typeface="Arial" panose="020B0604020202020204" pitchFamily="34" charset="0"/>
              </a:rPr>
              <a:t>P</a:t>
            </a:r>
            <a:r>
              <a:rPr lang="en-US" altLang="zh-CN" sz="2400" baseline="-25000">
                <a:latin typeface="Arial" panose="020B0604020202020204" pitchFamily="34" charset="0"/>
              </a:rPr>
              <a:t>2</a:t>
            </a:r>
            <a:r>
              <a:rPr lang="zh-CN" altLang="en-US" sz="2400">
                <a:latin typeface="Arial" panose="020B0604020202020204" pitchFamily="34" charset="0"/>
              </a:rPr>
              <a:t>和</a:t>
            </a:r>
            <a:r>
              <a:rPr lang="en-US" altLang="zh-CN" sz="2400">
                <a:latin typeface="Arial" panose="020B0604020202020204" pitchFamily="34" charset="0"/>
              </a:rPr>
              <a:t>P</a:t>
            </a:r>
            <a:r>
              <a:rPr lang="en-US" altLang="zh-CN" sz="2400" baseline="-25000">
                <a:latin typeface="Arial" panose="020B0604020202020204" pitchFamily="34" charset="0"/>
              </a:rPr>
              <a:t>4</a:t>
            </a:r>
            <a:r>
              <a:rPr lang="zh-CN" altLang="en-US" sz="2400">
                <a:latin typeface="Arial" panose="020B0604020202020204" pitchFamily="34" charset="0"/>
              </a:rPr>
              <a:t>上各有一个权标被移出，而</a:t>
            </a:r>
            <a:r>
              <a:rPr lang="en-US" altLang="zh-CN" sz="2400">
                <a:latin typeface="Arial" panose="020B0604020202020204" pitchFamily="34" charset="0"/>
              </a:rPr>
              <a:t>P</a:t>
            </a:r>
            <a:r>
              <a:rPr lang="en-US" altLang="zh-CN" sz="2400" baseline="-25000">
                <a:latin typeface="Arial" panose="020B0604020202020204" pitchFamily="34" charset="0"/>
              </a:rPr>
              <a:t>1</a:t>
            </a:r>
            <a:r>
              <a:rPr lang="zh-CN" altLang="en-US" sz="2400">
                <a:latin typeface="Arial" panose="020B0604020202020204" pitchFamily="34" charset="0"/>
              </a:rPr>
              <a:t>上则增加一个权标。</a:t>
            </a:r>
            <a:r>
              <a:rPr lang="en-US" altLang="zh-CN" sz="2400">
                <a:latin typeface="Arial" panose="020B0604020202020204" pitchFamily="34" charset="0"/>
              </a:rPr>
              <a:t>Petri</a:t>
            </a:r>
            <a:r>
              <a:rPr lang="zh-CN" altLang="en-US" sz="2400">
                <a:latin typeface="Arial" panose="020B0604020202020204" pitchFamily="34" charset="0"/>
              </a:rPr>
              <a:t>网中权标总数不是固定的，在这个例子中两个权标被移出，而</a:t>
            </a:r>
            <a:r>
              <a:rPr lang="en-US" altLang="zh-CN" sz="2400">
                <a:latin typeface="Arial" panose="020B0604020202020204" pitchFamily="34" charset="0"/>
              </a:rPr>
              <a:t>P</a:t>
            </a:r>
            <a:r>
              <a:rPr lang="en-US" altLang="zh-CN" sz="2400" baseline="-25000">
                <a:latin typeface="Arial" panose="020B0604020202020204" pitchFamily="34" charset="0"/>
              </a:rPr>
              <a:t>1</a:t>
            </a:r>
            <a:r>
              <a:rPr lang="zh-CN" altLang="en-US" sz="2400">
                <a:latin typeface="Arial" panose="020B0604020202020204" pitchFamily="34" charset="0"/>
              </a:rPr>
              <a:t>上只能增加一个权标。</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在图</a:t>
            </a:r>
            <a:r>
              <a:rPr lang="en-US" altLang="zh-CN" sz="2400">
                <a:latin typeface="Arial" panose="020B0604020202020204" pitchFamily="34" charset="0"/>
              </a:rPr>
              <a:t>4.6</a:t>
            </a:r>
            <a:r>
              <a:rPr lang="zh-CN" altLang="en-US" sz="2400">
                <a:latin typeface="Arial" panose="020B0604020202020204" pitchFamily="34" charset="0"/>
              </a:rPr>
              <a:t>中</a:t>
            </a:r>
            <a:r>
              <a:rPr lang="en-US" altLang="zh-CN" sz="2400">
                <a:latin typeface="Arial" panose="020B0604020202020204" pitchFamily="34" charset="0"/>
              </a:rPr>
              <a:t>P</a:t>
            </a:r>
            <a:r>
              <a:rPr lang="en-US" altLang="zh-CN" sz="2400" baseline="-25000">
                <a:latin typeface="Arial" panose="020B0604020202020204" pitchFamily="34" charset="0"/>
              </a:rPr>
              <a:t>2</a:t>
            </a:r>
            <a:r>
              <a:rPr lang="zh-CN" altLang="en-US" sz="2400">
                <a:latin typeface="Arial" panose="020B0604020202020204" pitchFamily="34" charset="0"/>
              </a:rPr>
              <a:t>上有权标，因此</a:t>
            </a:r>
            <a:r>
              <a:rPr lang="en-US" altLang="zh-CN" sz="2400">
                <a:latin typeface="Arial" panose="020B0604020202020204" pitchFamily="34" charset="0"/>
              </a:rPr>
              <a:t>t</a:t>
            </a:r>
            <a:r>
              <a:rPr lang="en-US" altLang="zh-CN" sz="2400" baseline="-25000">
                <a:latin typeface="Arial" panose="020B0604020202020204" pitchFamily="34" charset="0"/>
              </a:rPr>
              <a:t>2</a:t>
            </a:r>
            <a:r>
              <a:rPr lang="zh-CN" altLang="en-US" sz="2400">
                <a:latin typeface="Arial" panose="020B0604020202020204" pitchFamily="34" charset="0"/>
              </a:rPr>
              <a:t>也可以被激发。当</a:t>
            </a:r>
            <a:r>
              <a:rPr lang="en-US" altLang="zh-CN" sz="2400">
                <a:latin typeface="Arial" panose="020B0604020202020204" pitchFamily="34" charset="0"/>
              </a:rPr>
              <a:t>t</a:t>
            </a:r>
            <a:r>
              <a:rPr lang="en-US" altLang="zh-CN" sz="2400" baseline="-25000">
                <a:latin typeface="Arial" panose="020B0604020202020204" pitchFamily="34" charset="0"/>
              </a:rPr>
              <a:t>2</a:t>
            </a:r>
            <a:r>
              <a:rPr lang="zh-CN" altLang="en-US" sz="2400">
                <a:latin typeface="Arial" panose="020B0604020202020204" pitchFamily="34" charset="0"/>
              </a:rPr>
              <a:t>被激发时，</a:t>
            </a:r>
            <a:r>
              <a:rPr lang="en-US" altLang="zh-CN" sz="2400">
                <a:latin typeface="Arial" panose="020B0604020202020204" pitchFamily="34" charset="0"/>
              </a:rPr>
              <a:t>P</a:t>
            </a:r>
            <a:r>
              <a:rPr lang="en-US" altLang="zh-CN" sz="2400" baseline="-25000">
                <a:latin typeface="Arial" panose="020B0604020202020204" pitchFamily="34" charset="0"/>
              </a:rPr>
              <a:t>2</a:t>
            </a:r>
            <a:r>
              <a:rPr lang="zh-CN" altLang="en-US" sz="2400">
                <a:latin typeface="Arial" panose="020B0604020202020204" pitchFamily="34" charset="0"/>
              </a:rPr>
              <a:t>上将移走一个权标，而</a:t>
            </a:r>
            <a:r>
              <a:rPr lang="en-US" altLang="zh-CN" sz="2400">
                <a:latin typeface="Arial" panose="020B0604020202020204" pitchFamily="34" charset="0"/>
              </a:rPr>
              <a:t>P</a:t>
            </a:r>
            <a:r>
              <a:rPr lang="en-US" altLang="zh-CN" sz="2400" baseline="-25000">
                <a:latin typeface="Arial" panose="020B0604020202020204" pitchFamily="34" charset="0"/>
              </a:rPr>
              <a:t>3</a:t>
            </a:r>
            <a:r>
              <a:rPr lang="zh-CN" altLang="en-US" sz="2400">
                <a:latin typeface="Arial" panose="020B0604020202020204" pitchFamily="34" charset="0"/>
              </a:rPr>
              <a:t>上新增加两个权标。</a:t>
            </a:r>
            <a:r>
              <a:rPr lang="en-US" altLang="zh-CN" sz="2400">
                <a:latin typeface="Arial" panose="020B0604020202020204" pitchFamily="34" charset="0"/>
              </a:rPr>
              <a:t>Petri</a:t>
            </a:r>
            <a:r>
              <a:rPr lang="zh-CN" altLang="en-US" sz="2400">
                <a:latin typeface="Arial" panose="020B0604020202020204" pitchFamily="34" charset="0"/>
              </a:rPr>
              <a:t>网具有非确定性，也就是说，如果数个转换都达到了激发条件，则其中任意一个都可以被激发。</a:t>
            </a:r>
            <a:endParaRPr lang="en-US" altLang="zh-CN" sz="2400">
              <a:latin typeface="Arial" panose="020B0604020202020204" pitchFamily="34" charset="0"/>
            </a:endParaRPr>
          </a:p>
        </p:txBody>
      </p:sp>
      <p:sp>
        <p:nvSpPr>
          <p:cNvPr id="82947" name="1 Título">
            <a:extLst>
              <a:ext uri="{FF2B5EF4-FFF2-40B4-BE49-F238E27FC236}">
                <a16:creationId xmlns:a16="http://schemas.microsoft.com/office/drawing/2014/main" id="{74F3D32F-347B-5B49-B8F5-595A3F5E7BA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82948" name="1 Título">
            <a:extLst>
              <a:ext uri="{FF2B5EF4-FFF2-40B4-BE49-F238E27FC236}">
                <a16:creationId xmlns:a16="http://schemas.microsoft.com/office/drawing/2014/main" id="{1679ED12-0148-6D43-A38E-DC736B3A8D6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4.3.1 </a:t>
            </a:r>
            <a:r>
              <a:rPr lang="zh-CN" altLang="en-US" sz="2400">
                <a:solidFill>
                  <a:srgbClr val="D9D9D9"/>
                </a:solidFill>
                <a:latin typeface="宋体" panose="02010600030101010101" pitchFamily="2" charset="-122"/>
              </a:rPr>
              <a:t>概念</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4F9CA564-83C4-1848-9DAE-90335A235E57}"/>
              </a:ext>
            </a:extLst>
          </p:cNvPr>
          <p:cNvSpPr>
            <a:spLocks noGrp="1"/>
          </p:cNvSpPr>
          <p:nvPr>
            <p:ph type="title"/>
          </p:nvPr>
        </p:nvSpPr>
        <p:spPr>
          <a:xfrm>
            <a:off x="457200" y="44450"/>
            <a:ext cx="8229600" cy="1143000"/>
          </a:xfrm>
        </p:spPr>
        <p:txBody>
          <a:bodyPr/>
          <a:lstStyle/>
          <a:p>
            <a:pPr>
              <a:defRPr/>
            </a:pPr>
            <a:r>
              <a:rPr lang="en-US" altLang="zh-CN" b="1" dirty="0">
                <a:latin typeface="+mn-ea"/>
                <a:ea typeface="+mn-ea"/>
              </a:rPr>
              <a:t>4.3</a:t>
            </a:r>
            <a:r>
              <a:rPr lang="en-US" altLang="zh-CN" b="1" dirty="0"/>
              <a:t> Petri</a:t>
            </a:r>
            <a:r>
              <a:rPr lang="zh-CN" altLang="en-US" b="1" dirty="0"/>
              <a:t>网</a:t>
            </a:r>
          </a:p>
        </p:txBody>
      </p:sp>
      <p:sp>
        <p:nvSpPr>
          <p:cNvPr id="84994" name="TextBox 7">
            <a:extLst>
              <a:ext uri="{FF2B5EF4-FFF2-40B4-BE49-F238E27FC236}">
                <a16:creationId xmlns:a16="http://schemas.microsoft.com/office/drawing/2014/main" id="{B86572DE-6FC6-ED4B-935D-F49D8DAEB429}"/>
              </a:ext>
            </a:extLst>
          </p:cNvPr>
          <p:cNvSpPr txBox="1">
            <a:spLocks noChangeArrowheads="1"/>
          </p:cNvSpPr>
          <p:nvPr/>
        </p:nvSpPr>
        <p:spPr bwMode="auto">
          <a:xfrm>
            <a:off x="323850" y="992188"/>
            <a:ext cx="856297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左图所示</a:t>
            </a:r>
            <a:r>
              <a:rPr lang="en-US" altLang="zh-CN" sz="2400">
                <a:latin typeface="Arial" panose="020B0604020202020204" pitchFamily="34" charset="0"/>
              </a:rPr>
              <a:t>Petri</a:t>
            </a:r>
            <a:r>
              <a:rPr lang="zh-CN" altLang="en-US" sz="2400">
                <a:latin typeface="Arial" panose="020B0604020202020204" pitchFamily="34" charset="0"/>
              </a:rPr>
              <a:t>网的标记为</a:t>
            </a:r>
            <a:r>
              <a:rPr lang="en-US" altLang="zh-CN" sz="2400">
                <a:latin typeface="Arial" panose="020B0604020202020204" pitchFamily="34" charset="0"/>
              </a:rPr>
              <a:t>(1</a:t>
            </a:r>
            <a:r>
              <a:rPr lang="zh-CN" altLang="en-US" sz="2400">
                <a:latin typeface="Arial" panose="020B0604020202020204" pitchFamily="34" charset="0"/>
              </a:rPr>
              <a:t>，</a:t>
            </a:r>
            <a:r>
              <a:rPr lang="en-US" altLang="zh-CN" sz="2400">
                <a:latin typeface="Arial" panose="020B0604020202020204" pitchFamily="34" charset="0"/>
              </a:rPr>
              <a:t>2</a:t>
            </a:r>
            <a:r>
              <a:rPr lang="zh-CN" altLang="en-US" sz="2400">
                <a:latin typeface="Arial" panose="020B0604020202020204" pitchFamily="34" charset="0"/>
              </a:rPr>
              <a:t>，</a:t>
            </a:r>
            <a:r>
              <a:rPr lang="en-US" altLang="zh-CN" sz="2400">
                <a:latin typeface="Arial" panose="020B0604020202020204" pitchFamily="34" charset="0"/>
              </a:rPr>
              <a:t>0</a:t>
            </a:r>
            <a:r>
              <a:rPr lang="zh-CN" altLang="en-US" sz="2400">
                <a:latin typeface="Arial" panose="020B0604020202020204" pitchFamily="34" charset="0"/>
              </a:rPr>
              <a:t>，</a:t>
            </a:r>
            <a:r>
              <a:rPr lang="en-US" altLang="zh-CN" sz="2400">
                <a:latin typeface="Arial" panose="020B0604020202020204" pitchFamily="34" charset="0"/>
              </a:rPr>
              <a:t>1)</a:t>
            </a:r>
            <a:r>
              <a:rPr lang="zh-CN" altLang="en-US" sz="2400">
                <a:latin typeface="Arial" panose="020B0604020202020204" pitchFamily="34" charset="0"/>
              </a:rPr>
              <a:t>，</a:t>
            </a:r>
            <a:r>
              <a:rPr lang="en-US" altLang="zh-CN" sz="2400">
                <a:latin typeface="Arial" panose="020B0604020202020204" pitchFamily="34" charset="0"/>
              </a:rPr>
              <a:t>t</a:t>
            </a:r>
            <a:r>
              <a:rPr lang="en-US" altLang="zh-CN" sz="2400" baseline="-25000">
                <a:latin typeface="Arial" panose="020B0604020202020204" pitchFamily="34" charset="0"/>
              </a:rPr>
              <a:t>1</a:t>
            </a:r>
            <a:r>
              <a:rPr lang="zh-CN" altLang="en-US" sz="2400">
                <a:latin typeface="Arial" panose="020B0604020202020204" pitchFamily="34" charset="0"/>
              </a:rPr>
              <a:t>和</a:t>
            </a:r>
            <a:r>
              <a:rPr lang="en-US" altLang="zh-CN" sz="2400">
                <a:latin typeface="Arial" panose="020B0604020202020204" pitchFamily="34" charset="0"/>
              </a:rPr>
              <a:t>t</a:t>
            </a:r>
            <a:r>
              <a:rPr lang="en-US" altLang="zh-CN" sz="2400" baseline="-25000">
                <a:latin typeface="Arial" panose="020B0604020202020204" pitchFamily="34" charset="0"/>
              </a:rPr>
              <a:t>2</a:t>
            </a:r>
            <a:r>
              <a:rPr lang="zh-CN" altLang="en-US" sz="2400">
                <a:latin typeface="Arial" panose="020B0604020202020204" pitchFamily="34" charset="0"/>
              </a:rPr>
              <a:t>都可以被激发。假设</a:t>
            </a:r>
            <a:r>
              <a:rPr lang="en-US" altLang="zh-CN" sz="2400">
                <a:latin typeface="Arial" panose="020B0604020202020204" pitchFamily="34" charset="0"/>
              </a:rPr>
              <a:t>t</a:t>
            </a:r>
            <a:r>
              <a:rPr lang="en-US" altLang="zh-CN" sz="2400" baseline="-25000">
                <a:latin typeface="Arial" panose="020B0604020202020204" pitchFamily="34" charset="0"/>
              </a:rPr>
              <a:t>1</a:t>
            </a:r>
            <a:r>
              <a:rPr lang="zh-CN" altLang="en-US" sz="2400">
                <a:latin typeface="Arial" panose="020B0604020202020204" pitchFamily="34" charset="0"/>
              </a:rPr>
              <a:t>被激发了，则结果如左图所示，标记为</a:t>
            </a:r>
            <a:r>
              <a:rPr lang="en-US" altLang="zh-CN" sz="2400">
                <a:latin typeface="Arial" panose="020B0604020202020204" pitchFamily="34" charset="0"/>
              </a:rPr>
              <a:t>(2</a:t>
            </a:r>
            <a:r>
              <a:rPr lang="zh-CN" altLang="en-US" sz="2400">
                <a:latin typeface="Arial" panose="020B0604020202020204" pitchFamily="34" charset="0"/>
              </a:rPr>
              <a:t>，</a:t>
            </a:r>
            <a:r>
              <a:rPr lang="en-US" altLang="zh-CN" sz="2400">
                <a:latin typeface="Arial" panose="020B0604020202020204" pitchFamily="34" charset="0"/>
              </a:rPr>
              <a:t>1</a:t>
            </a:r>
            <a:r>
              <a:rPr lang="zh-CN" altLang="en-US" sz="2400">
                <a:latin typeface="Arial" panose="020B0604020202020204" pitchFamily="34" charset="0"/>
              </a:rPr>
              <a:t>，</a:t>
            </a:r>
            <a:r>
              <a:rPr lang="en-US" altLang="zh-CN" sz="2400">
                <a:latin typeface="Arial" panose="020B0604020202020204" pitchFamily="34" charset="0"/>
              </a:rPr>
              <a:t>0</a:t>
            </a:r>
            <a:r>
              <a:rPr lang="zh-CN" altLang="en-US" sz="2400">
                <a:latin typeface="Arial" panose="020B0604020202020204" pitchFamily="34" charset="0"/>
              </a:rPr>
              <a:t>，</a:t>
            </a:r>
            <a:r>
              <a:rPr lang="en-US" altLang="zh-CN" sz="2400">
                <a:latin typeface="Arial" panose="020B0604020202020204" pitchFamily="34" charset="0"/>
              </a:rPr>
              <a:t>0)</a:t>
            </a:r>
            <a:r>
              <a:rPr lang="zh-CN" altLang="en-US" sz="2400">
                <a:latin typeface="Arial" panose="020B0604020202020204" pitchFamily="34" charset="0"/>
              </a:rPr>
              <a:t>。此时，只有</a:t>
            </a:r>
            <a:r>
              <a:rPr lang="en-US" altLang="zh-CN" sz="2400">
                <a:latin typeface="Arial" panose="020B0604020202020204" pitchFamily="34" charset="0"/>
              </a:rPr>
              <a:t>t</a:t>
            </a:r>
            <a:r>
              <a:rPr lang="en-US" altLang="zh-CN" sz="2400" baseline="-25000">
                <a:latin typeface="Arial" panose="020B0604020202020204" pitchFamily="34" charset="0"/>
              </a:rPr>
              <a:t>2</a:t>
            </a:r>
            <a:r>
              <a:rPr lang="zh-CN" altLang="en-US" sz="2400">
                <a:latin typeface="Arial" panose="020B0604020202020204" pitchFamily="34" charset="0"/>
              </a:rPr>
              <a:t>可以被激发。如果</a:t>
            </a:r>
            <a:r>
              <a:rPr lang="en-US" altLang="zh-CN" sz="2400">
                <a:latin typeface="Arial" panose="020B0604020202020204" pitchFamily="34" charset="0"/>
              </a:rPr>
              <a:t>t</a:t>
            </a:r>
            <a:r>
              <a:rPr lang="en-US" altLang="zh-CN" sz="2400" baseline="-25000">
                <a:latin typeface="Arial" panose="020B0604020202020204" pitchFamily="34" charset="0"/>
              </a:rPr>
              <a:t>2</a:t>
            </a:r>
            <a:r>
              <a:rPr lang="zh-CN" altLang="en-US" sz="2400">
                <a:latin typeface="Arial" panose="020B0604020202020204" pitchFamily="34" charset="0"/>
              </a:rPr>
              <a:t>也被激发了，则权标从</a:t>
            </a:r>
            <a:r>
              <a:rPr lang="en-US" altLang="zh-CN" sz="2400">
                <a:latin typeface="Arial" panose="020B0604020202020204" pitchFamily="34" charset="0"/>
              </a:rPr>
              <a:t>P</a:t>
            </a:r>
            <a:r>
              <a:rPr lang="en-US" altLang="zh-CN" sz="2400" baseline="-25000">
                <a:latin typeface="Arial" panose="020B0604020202020204" pitchFamily="34" charset="0"/>
              </a:rPr>
              <a:t>2</a:t>
            </a:r>
            <a:r>
              <a:rPr lang="zh-CN" altLang="en-US" sz="2400">
                <a:latin typeface="Arial" panose="020B0604020202020204" pitchFamily="34" charset="0"/>
              </a:rPr>
              <a:t>中移出，两个新权标被放在</a:t>
            </a:r>
            <a:r>
              <a:rPr lang="en-US" altLang="zh-CN" sz="2400">
                <a:latin typeface="Arial" panose="020B0604020202020204" pitchFamily="34" charset="0"/>
              </a:rPr>
              <a:t>P</a:t>
            </a:r>
            <a:r>
              <a:rPr lang="en-US" altLang="zh-CN" sz="2400" baseline="-25000">
                <a:latin typeface="Arial" panose="020B0604020202020204" pitchFamily="34" charset="0"/>
              </a:rPr>
              <a:t>3</a:t>
            </a:r>
            <a:r>
              <a:rPr lang="zh-CN" altLang="en-US" sz="2400">
                <a:latin typeface="Arial" panose="020B0604020202020204" pitchFamily="34" charset="0"/>
              </a:rPr>
              <a:t>上，结果如右图所示，标记为</a:t>
            </a:r>
            <a:r>
              <a:rPr lang="en-US" altLang="zh-CN" sz="2400">
                <a:latin typeface="Arial" panose="020B0604020202020204" pitchFamily="34" charset="0"/>
              </a:rPr>
              <a:t>(2</a:t>
            </a:r>
            <a:r>
              <a:rPr lang="zh-CN" altLang="en-US" sz="2400">
                <a:latin typeface="Arial" panose="020B0604020202020204" pitchFamily="34" charset="0"/>
              </a:rPr>
              <a:t>，</a:t>
            </a:r>
            <a:r>
              <a:rPr lang="en-US" altLang="zh-CN" sz="2400">
                <a:latin typeface="Arial" panose="020B0604020202020204" pitchFamily="34" charset="0"/>
              </a:rPr>
              <a:t>0</a:t>
            </a:r>
            <a:r>
              <a:rPr lang="zh-CN" altLang="en-US" sz="2400">
                <a:latin typeface="Arial" panose="020B0604020202020204" pitchFamily="34" charset="0"/>
              </a:rPr>
              <a:t>，</a:t>
            </a:r>
            <a:r>
              <a:rPr lang="en-US" altLang="zh-CN" sz="2400">
                <a:latin typeface="Arial" panose="020B0604020202020204" pitchFamily="34" charset="0"/>
              </a:rPr>
              <a:t>2</a:t>
            </a:r>
            <a:r>
              <a:rPr lang="zh-CN" altLang="en-US" sz="2400">
                <a:latin typeface="Arial" panose="020B0604020202020204" pitchFamily="34" charset="0"/>
              </a:rPr>
              <a:t>，</a:t>
            </a:r>
            <a:r>
              <a:rPr lang="en-US" altLang="zh-CN" sz="2400">
                <a:latin typeface="Arial" panose="020B0604020202020204" pitchFamily="34" charset="0"/>
              </a:rPr>
              <a:t>0)</a:t>
            </a:r>
            <a:r>
              <a:rPr lang="zh-CN" altLang="en-US" sz="2400">
                <a:latin typeface="Arial" panose="020B0604020202020204" pitchFamily="34" charset="0"/>
              </a:rPr>
              <a:t>。</a:t>
            </a:r>
            <a:endParaRPr lang="en-US" altLang="zh-CN" sz="2400">
              <a:latin typeface="Arial" panose="020B0604020202020204" pitchFamily="34" charset="0"/>
            </a:endParaRPr>
          </a:p>
        </p:txBody>
      </p:sp>
      <p:pic>
        <p:nvPicPr>
          <p:cNvPr id="84995" name="图片 3">
            <a:extLst>
              <a:ext uri="{FF2B5EF4-FFF2-40B4-BE49-F238E27FC236}">
                <a16:creationId xmlns:a16="http://schemas.microsoft.com/office/drawing/2014/main" id="{4F4CA8B7-8456-2940-A357-058B25853C0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03763" y="3817938"/>
            <a:ext cx="4133850" cy="197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6" name="图片 4">
            <a:extLst>
              <a:ext uri="{FF2B5EF4-FFF2-40B4-BE49-F238E27FC236}">
                <a16:creationId xmlns:a16="http://schemas.microsoft.com/office/drawing/2014/main" id="{83CBEA88-49DE-5841-A269-EDEFB40DA1D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846513"/>
            <a:ext cx="3970338"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1 Título">
            <a:extLst>
              <a:ext uri="{FF2B5EF4-FFF2-40B4-BE49-F238E27FC236}">
                <a16:creationId xmlns:a16="http://schemas.microsoft.com/office/drawing/2014/main" id="{DFC142DD-4D44-E14C-A66C-CC099B49EB62}"/>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84998" name="1 Título">
            <a:extLst>
              <a:ext uri="{FF2B5EF4-FFF2-40B4-BE49-F238E27FC236}">
                <a16:creationId xmlns:a16="http://schemas.microsoft.com/office/drawing/2014/main" id="{7700B8EF-EDAE-054F-92F8-1D4E065A577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4.3.1 </a:t>
            </a:r>
            <a:r>
              <a:rPr lang="zh-CN" altLang="en-US" sz="2400">
                <a:solidFill>
                  <a:srgbClr val="D9D9D9"/>
                </a:solidFill>
                <a:latin typeface="宋体" panose="02010600030101010101" pitchFamily="2" charset="-122"/>
              </a:rPr>
              <a:t>概念</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2D5776BB-000E-F14C-84B4-01F345CC1863}"/>
              </a:ext>
            </a:extLst>
          </p:cNvPr>
          <p:cNvSpPr>
            <a:spLocks noGrp="1"/>
          </p:cNvSpPr>
          <p:nvPr>
            <p:ph type="title"/>
          </p:nvPr>
        </p:nvSpPr>
        <p:spPr>
          <a:xfrm>
            <a:off x="457200" y="44450"/>
            <a:ext cx="8229600" cy="1143000"/>
          </a:xfrm>
        </p:spPr>
        <p:txBody>
          <a:bodyPr/>
          <a:lstStyle/>
          <a:p>
            <a:pPr>
              <a:defRPr/>
            </a:pPr>
            <a:r>
              <a:rPr lang="en-US" altLang="zh-CN" b="1" dirty="0">
                <a:latin typeface="+mn-ea"/>
                <a:ea typeface="+mn-ea"/>
              </a:rPr>
              <a:t>4.3</a:t>
            </a:r>
            <a:r>
              <a:rPr lang="en-US" altLang="zh-CN" b="1" dirty="0"/>
              <a:t> Petri</a:t>
            </a:r>
            <a:r>
              <a:rPr lang="zh-CN" altLang="en-US" b="1" dirty="0"/>
              <a:t>网</a:t>
            </a:r>
          </a:p>
        </p:txBody>
      </p:sp>
      <p:sp>
        <p:nvSpPr>
          <p:cNvPr id="87042" name="TextBox 7">
            <a:extLst>
              <a:ext uri="{FF2B5EF4-FFF2-40B4-BE49-F238E27FC236}">
                <a16:creationId xmlns:a16="http://schemas.microsoft.com/office/drawing/2014/main" id="{595C1395-82DF-4146-A950-C426A6057975}"/>
              </a:ext>
            </a:extLst>
          </p:cNvPr>
          <p:cNvSpPr txBox="1">
            <a:spLocks noChangeArrowheads="1"/>
          </p:cNvSpPr>
          <p:nvPr/>
        </p:nvSpPr>
        <p:spPr bwMode="auto">
          <a:xfrm>
            <a:off x="290513" y="1187450"/>
            <a:ext cx="856297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更形式化地说，</a:t>
            </a:r>
            <a:r>
              <a:rPr lang="en-US" altLang="zh-CN" sz="2400">
                <a:latin typeface="Arial" panose="020B0604020202020204" pitchFamily="34" charset="0"/>
              </a:rPr>
              <a:t>Petri</a:t>
            </a:r>
            <a:r>
              <a:rPr lang="zh-CN" altLang="en-US" sz="2400">
                <a:latin typeface="Arial" panose="020B0604020202020204" pitchFamily="34" charset="0"/>
              </a:rPr>
              <a:t>网</a:t>
            </a:r>
            <a:r>
              <a:rPr lang="en-US" altLang="zh-CN" sz="2400">
                <a:latin typeface="Arial" panose="020B0604020202020204" pitchFamily="34" charset="0"/>
              </a:rPr>
              <a:t>C=(P</a:t>
            </a:r>
            <a:r>
              <a:rPr lang="zh-CN" altLang="en-US" sz="2400">
                <a:latin typeface="Arial" panose="020B0604020202020204" pitchFamily="34" charset="0"/>
              </a:rPr>
              <a:t>，</a:t>
            </a:r>
            <a:r>
              <a:rPr lang="en-US" altLang="zh-CN" sz="2400">
                <a:latin typeface="Arial" panose="020B0604020202020204" pitchFamily="34" charset="0"/>
              </a:rPr>
              <a:t>T</a:t>
            </a:r>
            <a:r>
              <a:rPr lang="zh-CN" altLang="en-US" sz="2400">
                <a:latin typeface="Arial" panose="020B0604020202020204" pitchFamily="34" charset="0"/>
              </a:rPr>
              <a:t>，</a:t>
            </a:r>
            <a:r>
              <a:rPr lang="en-US" altLang="zh-CN" sz="2400">
                <a:latin typeface="Arial" panose="020B0604020202020204" pitchFamily="34" charset="0"/>
              </a:rPr>
              <a:t>I</a:t>
            </a:r>
            <a:r>
              <a:rPr lang="zh-CN" altLang="en-US" sz="2400">
                <a:latin typeface="Arial" panose="020B0604020202020204" pitchFamily="34" charset="0"/>
              </a:rPr>
              <a:t>，</a:t>
            </a:r>
            <a:r>
              <a:rPr lang="en-US" altLang="zh-CN" sz="2400">
                <a:latin typeface="Arial" panose="020B0604020202020204" pitchFamily="34" charset="0"/>
              </a:rPr>
              <a:t>O)</a:t>
            </a:r>
            <a:r>
              <a:rPr lang="zh-CN" altLang="en-US" sz="2400">
                <a:latin typeface="Arial" panose="020B0604020202020204" pitchFamily="34" charset="0"/>
              </a:rPr>
              <a:t>中的标记</a:t>
            </a:r>
            <a:r>
              <a:rPr lang="en-US" altLang="zh-CN" sz="2400">
                <a:latin typeface="Arial" panose="020B0604020202020204" pitchFamily="34" charset="0"/>
              </a:rPr>
              <a:t>M</a:t>
            </a:r>
            <a:r>
              <a:rPr lang="zh-CN" altLang="en-US" sz="2400">
                <a:latin typeface="Arial" panose="020B0604020202020204" pitchFamily="34" charset="0"/>
              </a:rPr>
              <a:t>，是由一组位置</a:t>
            </a:r>
            <a:r>
              <a:rPr lang="en-US" altLang="zh-CN" sz="2400">
                <a:latin typeface="Arial" panose="020B0604020202020204" pitchFamily="34" charset="0"/>
              </a:rPr>
              <a:t>P</a:t>
            </a:r>
            <a:r>
              <a:rPr lang="zh-CN" altLang="en-US" sz="2400">
                <a:latin typeface="Arial" panose="020B0604020202020204" pitchFamily="34" charset="0"/>
              </a:rPr>
              <a:t>到一组非负整数的映射：</a:t>
            </a:r>
          </a:p>
          <a:p>
            <a:pPr eaLnBrk="1" hangingPunct="1">
              <a:lnSpc>
                <a:spcPct val="150000"/>
              </a:lnSpc>
              <a:spcBef>
                <a:spcPct val="0"/>
              </a:spcBef>
              <a:buFontTx/>
              <a:buNone/>
            </a:pPr>
            <a:r>
              <a:rPr lang="en-US" altLang="zh-CN" sz="2400">
                <a:latin typeface="Arial" panose="020B0604020202020204" pitchFamily="34" charset="0"/>
              </a:rPr>
              <a:t>M</a:t>
            </a:r>
            <a:r>
              <a:rPr lang="zh-CN" altLang="en-US" sz="2400">
                <a:latin typeface="Arial" panose="020B0604020202020204" pitchFamily="34" charset="0"/>
              </a:rPr>
              <a:t>：</a:t>
            </a:r>
            <a:r>
              <a:rPr lang="en-US" altLang="zh-CN" sz="2400">
                <a:latin typeface="Arial" panose="020B0604020202020204" pitchFamily="34" charset="0"/>
              </a:rPr>
              <a:t>P→</a:t>
            </a:r>
            <a:r>
              <a:rPr lang="zh-CN" altLang="en-US" sz="2400">
                <a:latin typeface="Arial" panose="020B0604020202020204" pitchFamily="34" charset="0"/>
              </a:rPr>
              <a:t>｛</a:t>
            </a:r>
            <a:r>
              <a:rPr lang="en-US" altLang="zh-CN" sz="2400">
                <a:latin typeface="Arial" panose="020B0604020202020204" pitchFamily="34" charset="0"/>
              </a:rPr>
              <a:t>0</a:t>
            </a:r>
            <a:r>
              <a:rPr lang="zh-CN" altLang="en-US" sz="2400">
                <a:latin typeface="Arial" panose="020B0604020202020204" pitchFamily="34" charset="0"/>
              </a:rPr>
              <a:t>，</a:t>
            </a:r>
            <a:r>
              <a:rPr lang="en-US" altLang="zh-CN" sz="2400">
                <a:latin typeface="Arial" panose="020B0604020202020204" pitchFamily="34" charset="0"/>
              </a:rPr>
              <a:t>1</a:t>
            </a:r>
            <a:r>
              <a:rPr lang="zh-CN" altLang="en-US" sz="2400">
                <a:latin typeface="Arial" panose="020B0604020202020204" pitchFamily="34" charset="0"/>
              </a:rPr>
              <a:t>，</a:t>
            </a:r>
            <a:r>
              <a:rPr lang="en-US" altLang="zh-CN" sz="2400">
                <a:latin typeface="Arial" panose="020B0604020202020204" pitchFamily="34" charset="0"/>
              </a:rPr>
              <a:t>2</a:t>
            </a:r>
            <a:r>
              <a:rPr lang="zh-CN" altLang="en-US" sz="2400">
                <a:latin typeface="Arial" panose="020B0604020202020204" pitchFamily="34" charset="0"/>
              </a:rPr>
              <a:t>，</a:t>
            </a:r>
            <a:r>
              <a:rPr lang="en-US" altLang="zh-CN" sz="2400">
                <a:latin typeface="Arial" panose="020B0604020202020204" pitchFamily="34" charset="0"/>
              </a:rPr>
              <a:t>…</a:t>
            </a:r>
            <a:r>
              <a:rPr lang="zh-CN" altLang="en-US" sz="2400">
                <a:latin typeface="Arial" panose="020B0604020202020204" pitchFamily="34" charset="0"/>
              </a:rPr>
              <a:t>｝</a:t>
            </a:r>
          </a:p>
          <a:p>
            <a:pPr eaLnBrk="1" hangingPunct="1">
              <a:lnSpc>
                <a:spcPct val="150000"/>
              </a:lnSpc>
              <a:spcBef>
                <a:spcPct val="0"/>
              </a:spcBef>
              <a:buFontTx/>
              <a:buNone/>
            </a:pPr>
            <a:r>
              <a:rPr lang="zh-CN" altLang="en-US" sz="2400">
                <a:latin typeface="Arial" panose="020B0604020202020204" pitchFamily="34" charset="0"/>
              </a:rPr>
              <a:t>带有标记的</a:t>
            </a:r>
            <a:r>
              <a:rPr lang="en-US" altLang="zh-CN" sz="2400">
                <a:latin typeface="Arial" panose="020B0604020202020204" pitchFamily="34" charset="0"/>
              </a:rPr>
              <a:t>Petri</a:t>
            </a:r>
            <a:r>
              <a:rPr lang="zh-CN" altLang="en-US" sz="2400">
                <a:latin typeface="Arial" panose="020B0604020202020204" pitchFamily="34" charset="0"/>
              </a:rPr>
              <a:t>网成为一个五元组</a:t>
            </a:r>
            <a:r>
              <a:rPr lang="en-US" altLang="zh-CN" sz="2400">
                <a:latin typeface="Arial" panose="020B0604020202020204" pitchFamily="34" charset="0"/>
              </a:rPr>
              <a:t>(P</a:t>
            </a:r>
            <a:r>
              <a:rPr lang="zh-CN" altLang="en-US" sz="2400">
                <a:latin typeface="Arial" panose="020B0604020202020204" pitchFamily="34" charset="0"/>
              </a:rPr>
              <a:t>，</a:t>
            </a:r>
            <a:r>
              <a:rPr lang="en-US" altLang="zh-CN" sz="2400">
                <a:latin typeface="Arial" panose="020B0604020202020204" pitchFamily="34" charset="0"/>
              </a:rPr>
              <a:t>T</a:t>
            </a:r>
            <a:r>
              <a:rPr lang="zh-CN" altLang="en-US" sz="2400">
                <a:latin typeface="Arial" panose="020B0604020202020204" pitchFamily="34" charset="0"/>
              </a:rPr>
              <a:t>，</a:t>
            </a:r>
            <a:r>
              <a:rPr lang="en-US" altLang="zh-CN" sz="2400">
                <a:latin typeface="Arial" panose="020B0604020202020204" pitchFamily="34" charset="0"/>
              </a:rPr>
              <a:t>I</a:t>
            </a:r>
            <a:r>
              <a:rPr lang="zh-CN" altLang="en-US" sz="2400">
                <a:latin typeface="Arial" panose="020B0604020202020204" pitchFamily="34" charset="0"/>
              </a:rPr>
              <a:t>，</a:t>
            </a:r>
            <a:r>
              <a:rPr lang="en-US" altLang="zh-CN" sz="2400">
                <a:latin typeface="Arial" panose="020B0604020202020204" pitchFamily="34" charset="0"/>
              </a:rPr>
              <a:t>O</a:t>
            </a:r>
            <a:r>
              <a:rPr lang="zh-CN" altLang="en-US" sz="2400">
                <a:latin typeface="Arial" panose="020B0604020202020204" pitchFamily="34" charset="0"/>
              </a:rPr>
              <a:t>，</a:t>
            </a:r>
            <a:r>
              <a:rPr lang="en-US" altLang="zh-CN" sz="2400">
                <a:latin typeface="Arial" panose="020B0604020202020204" pitchFamily="34" charset="0"/>
              </a:rPr>
              <a:t>M)</a:t>
            </a:r>
            <a:r>
              <a:rPr lang="zh-CN" altLang="en-US" sz="2400">
                <a:latin typeface="Arial" panose="020B0604020202020204" pitchFamily="34" charset="0"/>
              </a:rPr>
              <a:t>。</a:t>
            </a:r>
          </a:p>
          <a:p>
            <a:pPr eaLnBrk="1" hangingPunct="1">
              <a:lnSpc>
                <a:spcPct val="150000"/>
              </a:lnSpc>
              <a:spcBef>
                <a:spcPct val="0"/>
              </a:spcBef>
              <a:buFontTx/>
              <a:buNone/>
            </a:pPr>
            <a:r>
              <a:rPr lang="zh-CN" altLang="en-US" sz="2400">
                <a:latin typeface="Arial" panose="020B0604020202020204" pitchFamily="34" charset="0"/>
              </a:rPr>
              <a:t>对</a:t>
            </a:r>
            <a:r>
              <a:rPr lang="en-US" altLang="zh-CN" sz="2400">
                <a:latin typeface="Arial" panose="020B0604020202020204" pitchFamily="34" charset="0"/>
              </a:rPr>
              <a:t>Petri</a:t>
            </a:r>
            <a:r>
              <a:rPr lang="zh-CN" altLang="en-US" sz="2400">
                <a:latin typeface="Arial" panose="020B0604020202020204" pitchFamily="34" charset="0"/>
              </a:rPr>
              <a:t>网的一个重要扩充是加入禁止线。</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如图所示，禁止线是用一个小圆圈而</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不是用箭头标记的输入线。</a:t>
            </a:r>
            <a:endParaRPr lang="en-US" altLang="zh-CN" sz="2400">
              <a:latin typeface="Arial" panose="020B0604020202020204" pitchFamily="34" charset="0"/>
            </a:endParaRPr>
          </a:p>
        </p:txBody>
      </p:sp>
      <p:pic>
        <p:nvPicPr>
          <p:cNvPr id="87043" name="图片 2">
            <a:extLst>
              <a:ext uri="{FF2B5EF4-FFF2-40B4-BE49-F238E27FC236}">
                <a16:creationId xmlns:a16="http://schemas.microsoft.com/office/drawing/2014/main" id="{5D055DC4-9C74-6C44-A923-C6764D130D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78475" y="3789363"/>
            <a:ext cx="3095625" cy="206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4" name="1 Título">
            <a:extLst>
              <a:ext uri="{FF2B5EF4-FFF2-40B4-BE49-F238E27FC236}">
                <a16:creationId xmlns:a16="http://schemas.microsoft.com/office/drawing/2014/main" id="{8142DCD2-A7D1-ED4F-B0BB-11CB577FA0A8}"/>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87045" name="1 Título">
            <a:extLst>
              <a:ext uri="{FF2B5EF4-FFF2-40B4-BE49-F238E27FC236}">
                <a16:creationId xmlns:a16="http://schemas.microsoft.com/office/drawing/2014/main" id="{1A951DBE-5AC0-4F41-9E15-45BA8C2A3FE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4.3.1 </a:t>
            </a:r>
            <a:r>
              <a:rPr lang="zh-CN" altLang="en-US" sz="2400">
                <a:solidFill>
                  <a:srgbClr val="D9D9D9"/>
                </a:solidFill>
                <a:latin typeface="宋体" panose="02010600030101010101" pitchFamily="2" charset="-122"/>
              </a:rPr>
              <a:t>概念</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24FC24A9-3584-7F4F-80D1-3FA4736CDEF3}"/>
              </a:ext>
            </a:extLst>
          </p:cNvPr>
          <p:cNvSpPr>
            <a:spLocks noGrp="1"/>
          </p:cNvSpPr>
          <p:nvPr>
            <p:ph type="title"/>
          </p:nvPr>
        </p:nvSpPr>
        <p:spPr>
          <a:xfrm>
            <a:off x="457200" y="115888"/>
            <a:ext cx="8229600" cy="1143000"/>
          </a:xfrm>
        </p:spPr>
        <p:txBody>
          <a:bodyPr/>
          <a:lstStyle/>
          <a:p>
            <a:pPr>
              <a:defRPr/>
            </a:pPr>
            <a:r>
              <a:rPr lang="en-US" altLang="zh-CN" b="1" dirty="0">
                <a:latin typeface="+mn-ea"/>
                <a:ea typeface="+mn-ea"/>
              </a:rPr>
              <a:t>4.3</a:t>
            </a:r>
            <a:r>
              <a:rPr lang="en-US" altLang="zh-CN" b="1" dirty="0"/>
              <a:t> Petri</a:t>
            </a:r>
            <a:r>
              <a:rPr lang="zh-CN" altLang="en-US" b="1" dirty="0"/>
              <a:t>网</a:t>
            </a:r>
          </a:p>
        </p:txBody>
      </p:sp>
      <p:sp>
        <p:nvSpPr>
          <p:cNvPr id="26629" name="内容占位符 4">
            <a:extLst>
              <a:ext uri="{FF2B5EF4-FFF2-40B4-BE49-F238E27FC236}">
                <a16:creationId xmlns:a16="http://schemas.microsoft.com/office/drawing/2014/main" id="{F50294E8-ACB2-C043-ABC7-8FBB5E85EEB3}"/>
              </a:ext>
            </a:extLst>
          </p:cNvPr>
          <p:cNvSpPr>
            <a:spLocks noGrp="1"/>
          </p:cNvSpPr>
          <p:nvPr>
            <p:ph idx="1"/>
          </p:nvPr>
        </p:nvSpPr>
        <p:spPr>
          <a:xfrm>
            <a:off x="457200" y="1052513"/>
            <a:ext cx="8229600" cy="604837"/>
          </a:xfrm>
        </p:spPr>
        <p:txBody>
          <a:bodyPr/>
          <a:lstStyle/>
          <a:p>
            <a:pPr marL="0" indent="0">
              <a:buFont typeface="Arial" charset="0"/>
              <a:buNone/>
              <a:defRPr/>
            </a:pPr>
            <a:r>
              <a:rPr lang="en-US" altLang="zh-CN" b="1" dirty="0">
                <a:latin typeface="+mn-ea"/>
              </a:rPr>
              <a:t>4.3.2</a:t>
            </a:r>
            <a:r>
              <a:rPr lang="en-US" altLang="zh-CN" b="1" dirty="0"/>
              <a:t>  </a:t>
            </a:r>
            <a:r>
              <a:rPr lang="zh-CN" altLang="en-US" b="1" dirty="0"/>
              <a:t>例子</a:t>
            </a:r>
          </a:p>
        </p:txBody>
      </p:sp>
      <p:sp>
        <p:nvSpPr>
          <p:cNvPr id="89091" name="TextBox 7">
            <a:extLst>
              <a:ext uri="{FF2B5EF4-FFF2-40B4-BE49-F238E27FC236}">
                <a16:creationId xmlns:a16="http://schemas.microsoft.com/office/drawing/2014/main" id="{65699DA5-30FB-1546-A746-D9A6FAA3E71D}"/>
              </a:ext>
            </a:extLst>
          </p:cNvPr>
          <p:cNvSpPr txBox="1">
            <a:spLocks noChangeArrowheads="1"/>
          </p:cNvSpPr>
          <p:nvPr/>
        </p:nvSpPr>
        <p:spPr bwMode="auto">
          <a:xfrm>
            <a:off x="290513" y="1989138"/>
            <a:ext cx="8562975" cy="223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现在把</a:t>
            </a:r>
            <a:r>
              <a:rPr lang="en-US" altLang="zh-CN" sz="2400">
                <a:latin typeface="Arial" panose="020B0604020202020204" pitchFamily="34" charset="0"/>
              </a:rPr>
              <a:t>Petri</a:t>
            </a:r>
            <a:r>
              <a:rPr lang="zh-CN" altLang="en-US" sz="2400">
                <a:latin typeface="Arial" panose="020B0604020202020204" pitchFamily="34" charset="0"/>
              </a:rPr>
              <a:t>网应用于上一节讨论过的电梯问题。当用</a:t>
            </a:r>
            <a:r>
              <a:rPr lang="en-US" altLang="zh-CN" sz="2400">
                <a:latin typeface="Arial" panose="020B0604020202020204" pitchFamily="34" charset="0"/>
              </a:rPr>
              <a:t>Petri</a:t>
            </a:r>
            <a:r>
              <a:rPr lang="zh-CN" altLang="en-US" sz="2400">
                <a:latin typeface="Arial" panose="020B0604020202020204" pitchFamily="34" charset="0"/>
              </a:rPr>
              <a:t>网表示电梯系统的规格说明时，每个楼层用一个位置</a:t>
            </a:r>
            <a:r>
              <a:rPr lang="en-US" altLang="zh-CN" sz="2400">
                <a:latin typeface="Arial" panose="020B0604020202020204" pitchFamily="34" charset="0"/>
              </a:rPr>
              <a:t>F</a:t>
            </a:r>
            <a:r>
              <a:rPr lang="en-US" altLang="zh-CN" sz="2400" baseline="-25000">
                <a:latin typeface="Arial" panose="020B0604020202020204" pitchFamily="34" charset="0"/>
              </a:rPr>
              <a:t>f</a:t>
            </a:r>
            <a:r>
              <a:rPr lang="zh-CN" altLang="en-US" sz="2400">
                <a:latin typeface="Arial" panose="020B0604020202020204" pitchFamily="34" charset="0"/>
              </a:rPr>
              <a:t>代表</a:t>
            </a:r>
            <a:r>
              <a:rPr lang="en-US" altLang="zh-CN" sz="2400">
                <a:latin typeface="Arial" panose="020B0604020202020204" pitchFamily="34" charset="0"/>
              </a:rPr>
              <a:t>(1≤f≤m)</a:t>
            </a:r>
            <a:r>
              <a:rPr lang="zh-CN" altLang="en-US" sz="2400">
                <a:latin typeface="Arial" panose="020B0604020202020204" pitchFamily="34" charset="0"/>
              </a:rPr>
              <a:t>，在</a:t>
            </a:r>
            <a:r>
              <a:rPr lang="en-US" altLang="zh-CN" sz="2400">
                <a:latin typeface="Arial" panose="020B0604020202020204" pitchFamily="34" charset="0"/>
              </a:rPr>
              <a:t>Petri</a:t>
            </a:r>
            <a:r>
              <a:rPr lang="zh-CN" altLang="en-US" sz="2400">
                <a:latin typeface="Arial" panose="020B0604020202020204" pitchFamily="34" charset="0"/>
              </a:rPr>
              <a:t>网中电梯是用一个权标代表的。在位置</a:t>
            </a:r>
            <a:r>
              <a:rPr lang="en-US" altLang="zh-CN" sz="2400">
                <a:latin typeface="Arial" panose="020B0604020202020204" pitchFamily="34" charset="0"/>
              </a:rPr>
              <a:t>F</a:t>
            </a:r>
            <a:r>
              <a:rPr lang="en-US" altLang="zh-CN" sz="2400" baseline="-25000">
                <a:latin typeface="Arial" panose="020B0604020202020204" pitchFamily="34" charset="0"/>
              </a:rPr>
              <a:t>f</a:t>
            </a:r>
            <a:r>
              <a:rPr lang="zh-CN" altLang="en-US" sz="2400">
                <a:latin typeface="Arial" panose="020B0604020202020204" pitchFamily="34" charset="0"/>
              </a:rPr>
              <a:t>上有权标，表示在楼层</a:t>
            </a:r>
            <a:r>
              <a:rPr lang="en-US" altLang="zh-CN" sz="2400">
                <a:latin typeface="Arial" panose="020B0604020202020204" pitchFamily="34" charset="0"/>
              </a:rPr>
              <a:t>f</a:t>
            </a:r>
            <a:r>
              <a:rPr lang="zh-CN" altLang="en-US" sz="2400">
                <a:latin typeface="Arial" panose="020B0604020202020204" pitchFamily="34" charset="0"/>
              </a:rPr>
              <a:t>上有电梯。</a:t>
            </a:r>
            <a:endParaRPr lang="en-US" altLang="zh-CN" sz="2400">
              <a:latin typeface="Arial" panose="020B0604020202020204" pitchFamily="34" charset="0"/>
            </a:endParaRPr>
          </a:p>
        </p:txBody>
      </p:sp>
      <p:sp>
        <p:nvSpPr>
          <p:cNvPr id="89092" name="1 Título">
            <a:extLst>
              <a:ext uri="{FF2B5EF4-FFF2-40B4-BE49-F238E27FC236}">
                <a16:creationId xmlns:a16="http://schemas.microsoft.com/office/drawing/2014/main" id="{76FBDFC3-69BD-824F-9F22-EC646D86AA2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4.3.2 </a:t>
            </a:r>
            <a:r>
              <a:rPr lang="zh-CN" altLang="en-US" sz="2400">
                <a:solidFill>
                  <a:srgbClr val="D9D9D9"/>
                </a:solidFill>
                <a:latin typeface="宋体" panose="02010600030101010101" pitchFamily="2" charset="-122"/>
              </a:rPr>
              <a:t>例子</a:t>
            </a:r>
          </a:p>
        </p:txBody>
      </p:sp>
      <p:sp>
        <p:nvSpPr>
          <p:cNvPr id="89093" name="1 Título">
            <a:extLst>
              <a:ext uri="{FF2B5EF4-FFF2-40B4-BE49-F238E27FC236}">
                <a16:creationId xmlns:a16="http://schemas.microsoft.com/office/drawing/2014/main" id="{CAA1E58B-4AAF-FC47-A4C4-31D90AEC340C}"/>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3B421DE7-186E-9F45-B5CB-6743E5A34C25}"/>
              </a:ext>
            </a:extLst>
          </p:cNvPr>
          <p:cNvSpPr txBox="1">
            <a:spLocks/>
          </p:cNvSpPr>
          <p:nvPr/>
        </p:nvSpPr>
        <p:spPr>
          <a:xfrm>
            <a:off x="739775" y="682625"/>
            <a:ext cx="79359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a:latin typeface="+mj-ea"/>
              </a:rPr>
              <a:t>主要内容</a:t>
            </a:r>
            <a:endParaRPr lang="es-HN" sz="5400" b="1" dirty="0">
              <a:latin typeface="+mj-ea"/>
            </a:endParaRPr>
          </a:p>
        </p:txBody>
      </p:sp>
      <p:sp>
        <p:nvSpPr>
          <p:cNvPr id="17410" name="2 Subtítulo">
            <a:extLst>
              <a:ext uri="{FF2B5EF4-FFF2-40B4-BE49-F238E27FC236}">
                <a16:creationId xmlns:a16="http://schemas.microsoft.com/office/drawing/2014/main" id="{785AB9B5-6B1F-6541-B026-FB1F9D8E5CE6}"/>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7411" name="1 Título">
            <a:extLst>
              <a:ext uri="{FF2B5EF4-FFF2-40B4-BE49-F238E27FC236}">
                <a16:creationId xmlns:a16="http://schemas.microsoft.com/office/drawing/2014/main" id="{FEEE9938-66A2-2447-9751-FBEA686EB37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4.1 </a:t>
            </a:r>
            <a:r>
              <a:rPr lang="zh-CN" altLang="en-US" sz="2400">
                <a:solidFill>
                  <a:srgbClr val="D9D9D9"/>
                </a:solidFill>
                <a:latin typeface="宋体" panose="02010600030101010101" pitchFamily="2" charset="-122"/>
              </a:rPr>
              <a:t>概述</a:t>
            </a:r>
          </a:p>
        </p:txBody>
      </p:sp>
      <p:pic>
        <p:nvPicPr>
          <p:cNvPr id="17412" name="Imagen 5">
            <a:extLst>
              <a:ext uri="{FF2B5EF4-FFF2-40B4-BE49-F238E27FC236}">
                <a16:creationId xmlns:a16="http://schemas.microsoft.com/office/drawing/2014/main" id="{348E7C3B-9A55-934F-AC7F-38BACC4D87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Imagen 5">
            <a:extLst>
              <a:ext uri="{FF2B5EF4-FFF2-40B4-BE49-F238E27FC236}">
                <a16:creationId xmlns:a16="http://schemas.microsoft.com/office/drawing/2014/main" id="{D9D08512-9095-814E-A81A-99A7195A32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3">
            <a:hlinkClick r:id="rId5" action="ppaction://hlinksldjump"/>
            <a:extLst>
              <a:ext uri="{FF2B5EF4-FFF2-40B4-BE49-F238E27FC236}">
                <a16:creationId xmlns:a16="http://schemas.microsoft.com/office/drawing/2014/main" id="{3316D3AD-CBD3-D14D-B7C3-17F72C67B04A}"/>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7415" name="TextBox 4">
            <a:hlinkClick r:id="rId6" action="ppaction://hlinksldjump"/>
            <a:extLst>
              <a:ext uri="{FF2B5EF4-FFF2-40B4-BE49-F238E27FC236}">
                <a16:creationId xmlns:a16="http://schemas.microsoft.com/office/drawing/2014/main" id="{68AA0853-3277-F34C-98E0-88C7437A804F}"/>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7416" name="TextBox 5">
            <a:extLst>
              <a:ext uri="{FF2B5EF4-FFF2-40B4-BE49-F238E27FC236}">
                <a16:creationId xmlns:a16="http://schemas.microsoft.com/office/drawing/2014/main" id="{6945E8E2-C825-D04B-B4CF-99A556F2EC26}"/>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7417" name="TextBox 6">
            <a:extLst>
              <a:ext uri="{FF2B5EF4-FFF2-40B4-BE49-F238E27FC236}">
                <a16:creationId xmlns:a16="http://schemas.microsoft.com/office/drawing/2014/main" id="{BBF243E5-412B-304F-9D37-473A4C1E2E62}"/>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7418" name="Rectangle 3">
            <a:extLst>
              <a:ext uri="{FF2B5EF4-FFF2-40B4-BE49-F238E27FC236}">
                <a16:creationId xmlns:a16="http://schemas.microsoft.com/office/drawing/2014/main" id="{1ED7A308-6C0C-8C45-88B1-5EF8E9C67E33}"/>
              </a:ext>
            </a:extLst>
          </p:cNvPr>
          <p:cNvSpPr txBox="1">
            <a:spLocks noChangeArrowheads="1"/>
          </p:cNvSpPr>
          <p:nvPr/>
        </p:nvSpPr>
        <p:spPr bwMode="auto">
          <a:xfrm>
            <a:off x="642938" y="1819275"/>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200000"/>
              </a:lnSpc>
              <a:spcBef>
                <a:spcPct val="50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4.1   </a:t>
            </a:r>
            <a:r>
              <a:rPr kumimoji="1" lang="zh-CN" altLang="en-US" sz="2400" b="1">
                <a:latin typeface="宋体" panose="02010600030101010101" pitchFamily="2" charset="-122"/>
              </a:rPr>
              <a:t>概述</a:t>
            </a:r>
            <a:endParaRPr kumimoji="1" lang="en-US" altLang="zh-CN" sz="2400" b="1">
              <a:latin typeface="宋体" panose="02010600030101010101" pitchFamily="2" charset="-122"/>
            </a:endParaRPr>
          </a:p>
          <a:p>
            <a:pPr eaLnBrk="1" hangingPunct="1">
              <a:lnSpc>
                <a:spcPct val="200000"/>
              </a:lnSpc>
              <a:spcBef>
                <a:spcPct val="50000"/>
              </a:spcBef>
              <a:buFont typeface="Wingdings" pitchFamily="2" charset="2"/>
              <a:buNone/>
            </a:pPr>
            <a:r>
              <a:rPr kumimoji="1" lang="en-US" altLang="zh-CN" sz="2400" b="1">
                <a:latin typeface="宋体" panose="02010600030101010101" pitchFamily="2" charset="-122"/>
              </a:rPr>
              <a:t>   4.2   </a:t>
            </a:r>
            <a:r>
              <a:rPr kumimoji="1" lang="zh-CN" altLang="en-US" sz="2400" b="1">
                <a:latin typeface="宋体" panose="02010600030101010101" pitchFamily="2" charset="-122"/>
              </a:rPr>
              <a:t>有穷状态机</a:t>
            </a:r>
            <a:endParaRPr kumimoji="1" lang="en-US" altLang="zh-CN" sz="2400" b="1">
              <a:latin typeface="宋体" panose="02010600030101010101" pitchFamily="2" charset="-122"/>
            </a:endParaRPr>
          </a:p>
          <a:p>
            <a:pPr eaLnBrk="1" hangingPunct="1">
              <a:lnSpc>
                <a:spcPct val="200000"/>
              </a:lnSpc>
              <a:spcBef>
                <a:spcPct val="50000"/>
              </a:spcBef>
              <a:buFont typeface="Wingdings" pitchFamily="2" charset="2"/>
              <a:buNone/>
            </a:pPr>
            <a:r>
              <a:rPr kumimoji="1" lang="en-US" altLang="zh-CN" sz="2400" b="1">
                <a:latin typeface="宋体" panose="02010600030101010101" pitchFamily="2" charset="-122"/>
              </a:rPr>
              <a:t>   4.3   Petri</a:t>
            </a:r>
            <a:r>
              <a:rPr kumimoji="1" lang="zh-CN" altLang="en-US" sz="2400" b="1">
                <a:latin typeface="宋体" panose="02010600030101010101" pitchFamily="2" charset="-122"/>
              </a:rPr>
              <a:t>网</a:t>
            </a:r>
          </a:p>
          <a:p>
            <a:pPr eaLnBrk="1" hangingPunct="1">
              <a:lnSpc>
                <a:spcPct val="200000"/>
              </a:lnSpc>
              <a:spcBef>
                <a:spcPct val="50000"/>
              </a:spcBef>
              <a:buFont typeface="Wingdings" pitchFamily="2" charset="2"/>
              <a:buNone/>
            </a:pPr>
            <a:r>
              <a:rPr kumimoji="1" lang="en-US" altLang="zh-CN" sz="2400" b="1">
                <a:latin typeface="宋体" panose="02010600030101010101" pitchFamily="2" charset="-122"/>
              </a:rPr>
              <a:t>   4.4   Z</a:t>
            </a:r>
            <a:r>
              <a:rPr kumimoji="1" lang="zh-CN" altLang="en-US" sz="2400" b="1">
                <a:latin typeface="宋体" panose="02010600030101010101" pitchFamily="2" charset="-122"/>
              </a:rPr>
              <a:t>语言</a:t>
            </a:r>
            <a:endParaRPr kumimoji="1" lang="en-US" altLang="zh-CN" sz="2400" b="1">
              <a:latin typeface="宋体" panose="02010600030101010101" pitchFamily="2"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17419" name="1 Título">
            <a:extLst>
              <a:ext uri="{FF2B5EF4-FFF2-40B4-BE49-F238E27FC236}">
                <a16:creationId xmlns:a16="http://schemas.microsoft.com/office/drawing/2014/main" id="{003A8940-BAE8-9A40-8209-600B66EE5E5F}"/>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14" name="矩形 13">
            <a:extLst>
              <a:ext uri="{FF2B5EF4-FFF2-40B4-BE49-F238E27FC236}">
                <a16:creationId xmlns:a16="http://schemas.microsoft.com/office/drawing/2014/main" id="{C97F7048-7150-3B42-97D8-7CA717FE28D3}"/>
              </a:ext>
            </a:extLst>
          </p:cNvPr>
          <p:cNvSpPr/>
          <p:nvPr/>
        </p:nvSpPr>
        <p:spPr>
          <a:xfrm>
            <a:off x="965200" y="203041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C674323C-7BF0-F04B-866B-3B957C033DDC}"/>
              </a:ext>
            </a:extLst>
          </p:cNvPr>
          <p:cNvSpPr/>
          <p:nvPr/>
        </p:nvSpPr>
        <p:spPr>
          <a:xfrm rot="5400000">
            <a:off x="373856" y="211693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04377CD7-BE20-8F44-8B7E-93174FD8A7FD}"/>
              </a:ext>
            </a:extLst>
          </p:cNvPr>
          <p:cNvSpPr>
            <a:spLocks noGrp="1"/>
          </p:cNvSpPr>
          <p:nvPr>
            <p:ph type="title"/>
          </p:nvPr>
        </p:nvSpPr>
        <p:spPr>
          <a:xfrm>
            <a:off x="457200" y="115888"/>
            <a:ext cx="8229600" cy="1143000"/>
          </a:xfrm>
        </p:spPr>
        <p:txBody>
          <a:bodyPr/>
          <a:lstStyle/>
          <a:p>
            <a:pPr>
              <a:defRPr/>
            </a:pPr>
            <a:r>
              <a:rPr lang="en-US" altLang="zh-CN" b="1" dirty="0">
                <a:latin typeface="+mn-ea"/>
                <a:ea typeface="+mn-ea"/>
              </a:rPr>
              <a:t>4.3</a:t>
            </a:r>
            <a:r>
              <a:rPr lang="en-US" altLang="zh-CN" b="1" dirty="0"/>
              <a:t> Petri</a:t>
            </a:r>
            <a:r>
              <a:rPr lang="zh-CN" altLang="en-US" b="1" dirty="0"/>
              <a:t>网</a:t>
            </a:r>
          </a:p>
        </p:txBody>
      </p:sp>
      <p:sp>
        <p:nvSpPr>
          <p:cNvPr id="91138" name="TextBox 7">
            <a:extLst>
              <a:ext uri="{FF2B5EF4-FFF2-40B4-BE49-F238E27FC236}">
                <a16:creationId xmlns:a16="http://schemas.microsoft.com/office/drawing/2014/main" id="{DA81FCC9-4581-A641-A171-975AD8D28B3D}"/>
              </a:ext>
            </a:extLst>
          </p:cNvPr>
          <p:cNvSpPr txBox="1">
            <a:spLocks noChangeArrowheads="1"/>
          </p:cNvSpPr>
          <p:nvPr/>
        </p:nvSpPr>
        <p:spPr bwMode="auto">
          <a:xfrm>
            <a:off x="457200" y="1052513"/>
            <a:ext cx="8564563"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b="1">
                <a:latin typeface="Arial" panose="020B0604020202020204" pitchFamily="34" charset="0"/>
              </a:rPr>
              <a:t>1. </a:t>
            </a:r>
            <a:r>
              <a:rPr lang="zh-CN" altLang="en-US" sz="2400" b="1">
                <a:latin typeface="Arial" panose="020B0604020202020204" pitchFamily="34" charset="0"/>
              </a:rPr>
              <a:t>电梯按钮</a:t>
            </a:r>
          </a:p>
          <a:p>
            <a:pPr eaLnBrk="1" hangingPunct="1">
              <a:lnSpc>
                <a:spcPct val="150000"/>
              </a:lnSpc>
              <a:spcBef>
                <a:spcPct val="0"/>
              </a:spcBef>
              <a:buFontTx/>
              <a:buNone/>
            </a:pPr>
            <a:r>
              <a:rPr lang="zh-CN" altLang="en-US" sz="2400">
                <a:latin typeface="Arial" panose="020B0604020202020204" pitchFamily="34" charset="0"/>
              </a:rPr>
              <a:t>电梯问题的第一个约束条件描述了电梯按钮的行为。</a:t>
            </a:r>
          </a:p>
          <a:p>
            <a:pPr eaLnBrk="1" hangingPunct="1">
              <a:lnSpc>
                <a:spcPct val="150000"/>
              </a:lnSpc>
              <a:spcBef>
                <a:spcPct val="0"/>
              </a:spcBef>
              <a:buFontTx/>
              <a:buNone/>
            </a:pPr>
            <a:r>
              <a:rPr lang="zh-CN" altLang="en-US" sz="2400">
                <a:solidFill>
                  <a:srgbClr val="FF0000"/>
                </a:solidFill>
                <a:latin typeface="Arial" panose="020B0604020202020204" pitchFamily="34" charset="0"/>
              </a:rPr>
              <a:t>第一条约束</a:t>
            </a:r>
            <a:r>
              <a:rPr lang="en-US" altLang="zh-CN" sz="2400">
                <a:solidFill>
                  <a:srgbClr val="FF0000"/>
                </a:solidFill>
                <a:latin typeface="Arial" panose="020B0604020202020204" pitchFamily="34" charset="0"/>
              </a:rPr>
              <a:t>C1</a:t>
            </a:r>
            <a:r>
              <a:rPr lang="zh-CN" altLang="en-US" sz="2400">
                <a:solidFill>
                  <a:srgbClr val="FF0000"/>
                </a:solidFill>
                <a:latin typeface="Arial" panose="020B0604020202020204" pitchFamily="34" charset="0"/>
              </a:rPr>
              <a:t>：</a:t>
            </a:r>
            <a:r>
              <a:rPr lang="zh-CN" altLang="en-US" sz="2400">
                <a:latin typeface="Arial" panose="020B0604020202020204" pitchFamily="34" charset="0"/>
              </a:rPr>
              <a:t>每部电梯有</a:t>
            </a:r>
            <a:r>
              <a:rPr lang="en-US" altLang="zh-CN" sz="2400">
                <a:latin typeface="Arial" panose="020B0604020202020204" pitchFamily="34" charset="0"/>
              </a:rPr>
              <a:t>m</a:t>
            </a:r>
            <a:r>
              <a:rPr lang="zh-CN" altLang="en-US" sz="2400">
                <a:latin typeface="Arial" panose="020B0604020202020204" pitchFamily="34" charset="0"/>
              </a:rPr>
              <a:t>个按钮，每层对应一个按钮。当按下一个按钮时该按钮指示灯亮，指示电梯移往相应的楼层。当电梯到达指定的楼层时，按钮将熄灭。</a:t>
            </a:r>
          </a:p>
          <a:p>
            <a:pPr eaLnBrk="1" hangingPunct="1">
              <a:lnSpc>
                <a:spcPct val="150000"/>
              </a:lnSpc>
              <a:spcBef>
                <a:spcPct val="0"/>
              </a:spcBef>
              <a:buFontTx/>
              <a:buNone/>
            </a:pPr>
            <a:r>
              <a:rPr lang="zh-CN" altLang="en-US" sz="2400">
                <a:latin typeface="Arial" panose="020B0604020202020204" pitchFamily="34" charset="0"/>
              </a:rPr>
              <a:t>为了用</a:t>
            </a:r>
            <a:r>
              <a:rPr lang="en-US" altLang="zh-CN" sz="2400">
                <a:latin typeface="Arial" panose="020B0604020202020204" pitchFamily="34" charset="0"/>
              </a:rPr>
              <a:t>Petri</a:t>
            </a:r>
            <a:r>
              <a:rPr lang="zh-CN" altLang="en-US" sz="2400">
                <a:latin typeface="Arial" panose="020B0604020202020204" pitchFamily="34" charset="0"/>
              </a:rPr>
              <a:t>网表达电梯按钮的规格说明，在</a:t>
            </a:r>
            <a:r>
              <a:rPr lang="en-US" altLang="zh-CN" sz="2400">
                <a:latin typeface="Arial" panose="020B0604020202020204" pitchFamily="34" charset="0"/>
              </a:rPr>
              <a:t>Petri</a:t>
            </a:r>
            <a:r>
              <a:rPr lang="zh-CN" altLang="en-US" sz="2400">
                <a:latin typeface="Arial" panose="020B0604020202020204" pitchFamily="34" charset="0"/>
              </a:rPr>
              <a:t>网中还必须设置其他的位置。电梯中楼层</a:t>
            </a:r>
            <a:r>
              <a:rPr lang="en-US" altLang="zh-CN" sz="2400">
                <a:latin typeface="Arial" panose="020B0604020202020204" pitchFamily="34" charset="0"/>
              </a:rPr>
              <a:t>f</a:t>
            </a:r>
            <a:r>
              <a:rPr lang="zh-CN" altLang="en-US" sz="2400">
                <a:latin typeface="Arial" panose="020B0604020202020204" pitchFamily="34" charset="0"/>
              </a:rPr>
              <a:t>的按钮，在</a:t>
            </a:r>
            <a:r>
              <a:rPr lang="en-US" altLang="zh-CN" sz="2400">
                <a:latin typeface="Arial" panose="020B0604020202020204" pitchFamily="34" charset="0"/>
              </a:rPr>
              <a:t>Petri</a:t>
            </a:r>
            <a:r>
              <a:rPr lang="zh-CN" altLang="en-US" sz="2400">
                <a:latin typeface="Arial" panose="020B0604020202020204" pitchFamily="34" charset="0"/>
              </a:rPr>
              <a:t>网中用位置</a:t>
            </a:r>
            <a:r>
              <a:rPr lang="en-US" altLang="zh-CN" sz="2400">
                <a:latin typeface="Arial" panose="020B0604020202020204" pitchFamily="34" charset="0"/>
              </a:rPr>
              <a:t>EB</a:t>
            </a:r>
            <a:r>
              <a:rPr lang="en-US" altLang="zh-CN" sz="2400" baseline="-25000">
                <a:latin typeface="Arial" panose="020B0604020202020204" pitchFamily="34" charset="0"/>
              </a:rPr>
              <a:t>f</a:t>
            </a:r>
            <a:r>
              <a:rPr lang="zh-CN" altLang="en-US" sz="2400">
                <a:latin typeface="Arial" panose="020B0604020202020204" pitchFamily="34" charset="0"/>
              </a:rPr>
              <a:t>表示</a:t>
            </a:r>
            <a:r>
              <a:rPr lang="en-US" altLang="zh-CN" sz="2400">
                <a:latin typeface="Arial" panose="020B0604020202020204" pitchFamily="34" charset="0"/>
              </a:rPr>
              <a:t>(1≤f≤m)</a:t>
            </a:r>
            <a:r>
              <a:rPr lang="zh-CN" altLang="en-US" sz="2400">
                <a:latin typeface="Arial" panose="020B0604020202020204" pitchFamily="34" charset="0"/>
              </a:rPr>
              <a:t>。在</a:t>
            </a:r>
            <a:r>
              <a:rPr lang="en-US" altLang="zh-CN" sz="2400">
                <a:latin typeface="Arial" panose="020B0604020202020204" pitchFamily="34" charset="0"/>
              </a:rPr>
              <a:t>EB</a:t>
            </a:r>
            <a:r>
              <a:rPr lang="en-US" altLang="zh-CN" sz="2400" baseline="-25000">
                <a:latin typeface="Arial" panose="020B0604020202020204" pitchFamily="34" charset="0"/>
              </a:rPr>
              <a:t>f</a:t>
            </a:r>
            <a:r>
              <a:rPr lang="zh-CN" altLang="en-US" sz="2400">
                <a:latin typeface="Arial" panose="020B0604020202020204" pitchFamily="34" charset="0"/>
              </a:rPr>
              <a:t>上有一个权标，就表示电梯内楼层</a:t>
            </a:r>
            <a:r>
              <a:rPr lang="en-US" altLang="zh-CN" sz="2400">
                <a:latin typeface="Arial" panose="020B0604020202020204" pitchFamily="34" charset="0"/>
              </a:rPr>
              <a:t>f</a:t>
            </a:r>
            <a:r>
              <a:rPr lang="zh-CN" altLang="en-US" sz="2400">
                <a:latin typeface="Arial" panose="020B0604020202020204" pitchFamily="34" charset="0"/>
              </a:rPr>
              <a:t>的按钮被按下了。</a:t>
            </a:r>
            <a:endParaRPr lang="en-US" altLang="zh-CN" sz="2400">
              <a:latin typeface="Arial" panose="020B0604020202020204" pitchFamily="34" charset="0"/>
            </a:endParaRPr>
          </a:p>
        </p:txBody>
      </p:sp>
      <p:sp>
        <p:nvSpPr>
          <p:cNvPr id="91139" name="1 Título">
            <a:extLst>
              <a:ext uri="{FF2B5EF4-FFF2-40B4-BE49-F238E27FC236}">
                <a16:creationId xmlns:a16="http://schemas.microsoft.com/office/drawing/2014/main" id="{47E814FD-0CA9-B045-81E9-12D312B523E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4.3.2 </a:t>
            </a:r>
            <a:r>
              <a:rPr lang="zh-CN" altLang="en-US" sz="2400">
                <a:solidFill>
                  <a:srgbClr val="D9D9D9"/>
                </a:solidFill>
                <a:latin typeface="宋体" panose="02010600030101010101" pitchFamily="2" charset="-122"/>
              </a:rPr>
              <a:t>例子</a:t>
            </a:r>
          </a:p>
        </p:txBody>
      </p:sp>
      <p:sp>
        <p:nvSpPr>
          <p:cNvPr id="91140" name="1 Título">
            <a:extLst>
              <a:ext uri="{FF2B5EF4-FFF2-40B4-BE49-F238E27FC236}">
                <a16:creationId xmlns:a16="http://schemas.microsoft.com/office/drawing/2014/main" id="{523CF686-7F8A-1D40-BBA9-8B7714AE961F}"/>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C8732EF6-F0F9-0147-99C7-72FE22C152FC}"/>
              </a:ext>
            </a:extLst>
          </p:cNvPr>
          <p:cNvSpPr>
            <a:spLocks noGrp="1"/>
          </p:cNvSpPr>
          <p:nvPr>
            <p:ph type="title"/>
          </p:nvPr>
        </p:nvSpPr>
        <p:spPr>
          <a:xfrm>
            <a:off x="457200" y="44450"/>
            <a:ext cx="8229600" cy="1143000"/>
          </a:xfrm>
        </p:spPr>
        <p:txBody>
          <a:bodyPr/>
          <a:lstStyle/>
          <a:p>
            <a:pPr>
              <a:defRPr/>
            </a:pPr>
            <a:r>
              <a:rPr lang="en-US" altLang="zh-CN" b="1" dirty="0">
                <a:latin typeface="+mn-ea"/>
                <a:ea typeface="+mn-ea"/>
              </a:rPr>
              <a:t>4.3</a:t>
            </a:r>
            <a:r>
              <a:rPr lang="en-US" altLang="zh-CN" b="1" dirty="0"/>
              <a:t> Petri</a:t>
            </a:r>
            <a:r>
              <a:rPr lang="zh-CN" altLang="en-US" b="1" dirty="0"/>
              <a:t>网</a:t>
            </a:r>
          </a:p>
        </p:txBody>
      </p:sp>
      <p:sp>
        <p:nvSpPr>
          <p:cNvPr id="93186" name="TextBox 7">
            <a:extLst>
              <a:ext uri="{FF2B5EF4-FFF2-40B4-BE49-F238E27FC236}">
                <a16:creationId xmlns:a16="http://schemas.microsoft.com/office/drawing/2014/main" id="{CEAAD003-7EE2-C34B-88E0-31DC13804D0E}"/>
              </a:ext>
            </a:extLst>
          </p:cNvPr>
          <p:cNvSpPr txBox="1">
            <a:spLocks noChangeArrowheads="1"/>
          </p:cNvSpPr>
          <p:nvPr/>
        </p:nvSpPr>
        <p:spPr bwMode="auto">
          <a:xfrm>
            <a:off x="457200" y="1089025"/>
            <a:ext cx="8564563"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电梯按钮只有在第一次被按下时才会由暗变亮，以后再按它则只会被忽略。如图所示的</a:t>
            </a:r>
            <a:r>
              <a:rPr lang="en-US" altLang="zh-CN" sz="2400">
                <a:latin typeface="Arial" panose="020B0604020202020204" pitchFamily="34" charset="0"/>
              </a:rPr>
              <a:t>Petri</a:t>
            </a:r>
            <a:r>
              <a:rPr lang="zh-CN" altLang="en-US" sz="2400">
                <a:latin typeface="Arial" panose="020B0604020202020204" pitchFamily="34" charset="0"/>
              </a:rPr>
              <a:t>网描述了电梯按钮的行为规律。首先，假设按钮没有发亮，在位置</a:t>
            </a:r>
            <a:r>
              <a:rPr lang="en-US" altLang="zh-CN" sz="2400">
                <a:latin typeface="Arial" panose="020B0604020202020204" pitchFamily="34" charset="0"/>
              </a:rPr>
              <a:t>EB</a:t>
            </a:r>
            <a:r>
              <a:rPr lang="en-US" altLang="zh-CN" sz="2400" baseline="-25000">
                <a:latin typeface="Arial" panose="020B0604020202020204" pitchFamily="34" charset="0"/>
              </a:rPr>
              <a:t>f</a:t>
            </a:r>
            <a:r>
              <a:rPr lang="zh-CN" altLang="en-US" sz="2400">
                <a:latin typeface="Arial" panose="020B0604020202020204" pitchFamily="34" charset="0"/>
              </a:rPr>
              <a:t>上没有权标，在存在禁止线的情况下，转换“</a:t>
            </a:r>
            <a:r>
              <a:rPr lang="en-US" altLang="zh-CN" sz="2400">
                <a:latin typeface="Arial" panose="020B0604020202020204" pitchFamily="34" charset="0"/>
              </a:rPr>
              <a:t>EB</a:t>
            </a:r>
            <a:r>
              <a:rPr lang="en-US" altLang="zh-CN" sz="2400" baseline="-25000">
                <a:latin typeface="Arial" panose="020B0604020202020204" pitchFamily="34" charset="0"/>
              </a:rPr>
              <a:t>f</a:t>
            </a:r>
            <a:r>
              <a:rPr lang="zh-CN" altLang="en-US" sz="2400">
                <a:latin typeface="Arial" panose="020B0604020202020204" pitchFamily="34" charset="0"/>
              </a:rPr>
              <a:t>被按下”是允许发生的。现在按下按钮，则转换被激发并</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在</a:t>
            </a:r>
            <a:r>
              <a:rPr lang="en-US" altLang="zh-CN" sz="2400">
                <a:latin typeface="Arial" panose="020B0604020202020204" pitchFamily="34" charset="0"/>
              </a:rPr>
              <a:t>EB</a:t>
            </a:r>
            <a:r>
              <a:rPr lang="en-US" altLang="zh-CN" sz="2400" baseline="-25000">
                <a:latin typeface="Arial" panose="020B0604020202020204" pitchFamily="34" charset="0"/>
              </a:rPr>
              <a:t>f</a:t>
            </a:r>
            <a:r>
              <a:rPr lang="zh-CN" altLang="en-US" sz="2400">
                <a:latin typeface="Arial" panose="020B0604020202020204" pitchFamily="34" charset="0"/>
              </a:rPr>
              <a:t>上放置了一个权标，</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如图所示。因此，位置</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EB</a:t>
            </a:r>
            <a:r>
              <a:rPr lang="en-US" altLang="zh-CN" sz="2400" baseline="-25000">
                <a:latin typeface="Arial" panose="020B0604020202020204" pitchFamily="34" charset="0"/>
              </a:rPr>
              <a:t>f</a:t>
            </a:r>
            <a:r>
              <a:rPr lang="zh-CN" altLang="en-US" sz="2400">
                <a:latin typeface="Arial" panose="020B0604020202020204" pitchFamily="34" charset="0"/>
              </a:rPr>
              <a:t>上的权标数不会多于</a:t>
            </a:r>
            <a:r>
              <a:rPr lang="en-US" altLang="zh-CN" sz="2400">
                <a:latin typeface="Arial" panose="020B0604020202020204" pitchFamily="34" charset="0"/>
              </a:rPr>
              <a:t>1</a:t>
            </a:r>
            <a:r>
              <a:rPr lang="zh-CN" altLang="en-US" sz="2400">
                <a:latin typeface="Arial" panose="020B0604020202020204" pitchFamily="34" charset="0"/>
              </a:rPr>
              <a:t>。</a:t>
            </a:r>
            <a:endParaRPr lang="en-US" altLang="zh-CN" sz="2400">
              <a:latin typeface="Arial" panose="020B0604020202020204" pitchFamily="34" charset="0"/>
            </a:endParaRPr>
          </a:p>
          <a:p>
            <a:pPr eaLnBrk="1" hangingPunct="1">
              <a:lnSpc>
                <a:spcPct val="150000"/>
              </a:lnSpc>
              <a:spcBef>
                <a:spcPct val="0"/>
              </a:spcBef>
              <a:buFontTx/>
              <a:buNone/>
            </a:pPr>
            <a:endParaRPr lang="en-US" altLang="zh-CN" sz="2400">
              <a:latin typeface="Arial" panose="020B0604020202020204" pitchFamily="34" charset="0"/>
            </a:endParaRPr>
          </a:p>
        </p:txBody>
      </p:sp>
      <p:pic>
        <p:nvPicPr>
          <p:cNvPr id="93187" name="图片 1">
            <a:extLst>
              <a:ext uri="{FF2B5EF4-FFF2-40B4-BE49-F238E27FC236}">
                <a16:creationId xmlns:a16="http://schemas.microsoft.com/office/drawing/2014/main" id="{3D004168-80E4-8A4D-B458-8007EF188D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627438"/>
            <a:ext cx="4537075" cy="195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8" name="1 Título">
            <a:extLst>
              <a:ext uri="{FF2B5EF4-FFF2-40B4-BE49-F238E27FC236}">
                <a16:creationId xmlns:a16="http://schemas.microsoft.com/office/drawing/2014/main" id="{09D8EDA4-D88D-CA40-9A4E-F03AAC996A3A}"/>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93189" name="1 Título">
            <a:extLst>
              <a:ext uri="{FF2B5EF4-FFF2-40B4-BE49-F238E27FC236}">
                <a16:creationId xmlns:a16="http://schemas.microsoft.com/office/drawing/2014/main" id="{0EF0C7BB-0A39-7A48-A41C-AA91D8E2D84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4.3.2 </a:t>
            </a:r>
            <a:r>
              <a:rPr lang="zh-CN" altLang="en-US" sz="2400">
                <a:solidFill>
                  <a:srgbClr val="D9D9D9"/>
                </a:solidFill>
                <a:latin typeface="宋体" panose="02010600030101010101" pitchFamily="2" charset="-122"/>
              </a:rPr>
              <a:t>例子</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F58186DD-8341-3F40-90F7-05CEED8A45F3}"/>
              </a:ext>
            </a:extLst>
          </p:cNvPr>
          <p:cNvSpPr>
            <a:spLocks noGrp="1"/>
          </p:cNvSpPr>
          <p:nvPr>
            <p:ph type="title"/>
          </p:nvPr>
        </p:nvSpPr>
        <p:spPr>
          <a:xfrm>
            <a:off x="457200" y="44450"/>
            <a:ext cx="8229600" cy="1143000"/>
          </a:xfrm>
        </p:spPr>
        <p:txBody>
          <a:bodyPr/>
          <a:lstStyle/>
          <a:p>
            <a:pPr>
              <a:defRPr/>
            </a:pPr>
            <a:r>
              <a:rPr lang="en-US" altLang="zh-CN" b="1" dirty="0">
                <a:latin typeface="+mn-ea"/>
                <a:ea typeface="+mn-ea"/>
              </a:rPr>
              <a:t>4.3</a:t>
            </a:r>
            <a:r>
              <a:rPr lang="en-US" altLang="zh-CN" b="1" dirty="0"/>
              <a:t> Petri</a:t>
            </a:r>
            <a:r>
              <a:rPr lang="zh-CN" altLang="en-US" b="1" dirty="0"/>
              <a:t>网</a:t>
            </a:r>
          </a:p>
        </p:txBody>
      </p:sp>
      <p:sp>
        <p:nvSpPr>
          <p:cNvPr id="95234" name="TextBox 7">
            <a:extLst>
              <a:ext uri="{FF2B5EF4-FFF2-40B4-BE49-F238E27FC236}">
                <a16:creationId xmlns:a16="http://schemas.microsoft.com/office/drawing/2014/main" id="{064CD91E-457A-7146-9646-27FF133DE347}"/>
              </a:ext>
            </a:extLst>
          </p:cNvPr>
          <p:cNvSpPr txBox="1">
            <a:spLocks noChangeArrowheads="1"/>
          </p:cNvSpPr>
          <p:nvPr/>
        </p:nvSpPr>
        <p:spPr bwMode="auto">
          <a:xfrm>
            <a:off x="350838" y="933450"/>
            <a:ext cx="8564562"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假设电梯由</a:t>
            </a:r>
            <a:r>
              <a:rPr lang="en-US" altLang="zh-CN" sz="2400">
                <a:latin typeface="Arial" panose="020B0604020202020204" pitchFamily="34" charset="0"/>
              </a:rPr>
              <a:t>g</a:t>
            </a:r>
            <a:r>
              <a:rPr lang="zh-CN" altLang="en-US" sz="2400">
                <a:latin typeface="Arial" panose="020B0604020202020204" pitchFamily="34" charset="0"/>
              </a:rPr>
              <a:t>层驶向</a:t>
            </a:r>
            <a:r>
              <a:rPr lang="en-US" altLang="zh-CN" sz="2400">
                <a:latin typeface="Arial" panose="020B0604020202020204" pitchFamily="34" charset="0"/>
              </a:rPr>
              <a:t>f</a:t>
            </a:r>
            <a:r>
              <a:rPr lang="zh-CN" altLang="en-US" sz="2400">
                <a:latin typeface="Arial" panose="020B0604020202020204" pitchFamily="34" charset="0"/>
              </a:rPr>
              <a:t>层，因为电梯在</a:t>
            </a:r>
            <a:r>
              <a:rPr lang="en-US" altLang="zh-CN" sz="2400">
                <a:latin typeface="Arial" panose="020B0604020202020204" pitchFamily="34" charset="0"/>
              </a:rPr>
              <a:t>g</a:t>
            </a:r>
            <a:r>
              <a:rPr lang="zh-CN" altLang="en-US" sz="2400">
                <a:latin typeface="Arial" panose="020B0604020202020204" pitchFamily="34" charset="0"/>
              </a:rPr>
              <a:t>层，如上图所示，位置</a:t>
            </a:r>
            <a:r>
              <a:rPr lang="en-US" altLang="zh-CN" sz="2400">
                <a:latin typeface="Arial" panose="020B0604020202020204" pitchFamily="34" charset="0"/>
              </a:rPr>
              <a:t>Fg</a:t>
            </a:r>
            <a:r>
              <a:rPr lang="zh-CN" altLang="en-US" sz="2400">
                <a:latin typeface="Arial" panose="020B0604020202020204" pitchFamily="34" charset="0"/>
              </a:rPr>
              <a:t>上有一个权标。由于每条输入线上各有一个权标，转换“电梯在运行”被激发，从而</a:t>
            </a:r>
            <a:r>
              <a:rPr lang="en-US" altLang="zh-CN" sz="2400">
                <a:latin typeface="Arial" panose="020B0604020202020204" pitchFamily="34" charset="0"/>
              </a:rPr>
              <a:t>EBf</a:t>
            </a:r>
            <a:r>
              <a:rPr lang="zh-CN" altLang="en-US" sz="2400">
                <a:latin typeface="Arial" panose="020B0604020202020204" pitchFamily="34" charset="0"/>
              </a:rPr>
              <a:t>和</a:t>
            </a:r>
            <a:r>
              <a:rPr lang="en-US" altLang="zh-CN" sz="2400">
                <a:latin typeface="Arial" panose="020B0604020202020204" pitchFamily="34" charset="0"/>
              </a:rPr>
              <a:t>Fg</a:t>
            </a:r>
            <a:r>
              <a:rPr lang="zh-CN" altLang="en-US" sz="2400">
                <a:latin typeface="Arial" panose="020B0604020202020204" pitchFamily="34" charset="0"/>
              </a:rPr>
              <a:t>上的权标被移走，按钮</a:t>
            </a:r>
            <a:r>
              <a:rPr lang="en-US" altLang="zh-CN" sz="2400">
                <a:latin typeface="Arial" panose="020B0604020202020204" pitchFamily="34" charset="0"/>
              </a:rPr>
              <a:t>EBf</a:t>
            </a:r>
            <a:r>
              <a:rPr lang="zh-CN" altLang="en-US" sz="2400">
                <a:latin typeface="Arial" panose="020B0604020202020204" pitchFamily="34" charset="0"/>
              </a:rPr>
              <a:t>被关闭，在位置</a:t>
            </a:r>
            <a:r>
              <a:rPr lang="en-US" altLang="zh-CN" sz="2400">
                <a:latin typeface="Arial" panose="020B0604020202020204" pitchFamily="34" charset="0"/>
              </a:rPr>
              <a:t>Ff</a:t>
            </a:r>
            <a:r>
              <a:rPr lang="zh-CN" altLang="en-US" sz="2400">
                <a:latin typeface="Arial" panose="020B0604020202020204" pitchFamily="34" charset="0"/>
              </a:rPr>
              <a:t>上出现一个新权标，即转换的激发使电梯由</a:t>
            </a:r>
            <a:r>
              <a:rPr lang="en-US" altLang="zh-CN" sz="2400">
                <a:latin typeface="Arial" panose="020B0604020202020204" pitchFamily="34" charset="0"/>
              </a:rPr>
              <a:t>g</a:t>
            </a:r>
            <a:r>
              <a:rPr lang="zh-CN" altLang="en-US" sz="2400">
                <a:latin typeface="Arial" panose="020B0604020202020204" pitchFamily="34" charset="0"/>
              </a:rPr>
              <a:t>层驶到</a:t>
            </a:r>
            <a:r>
              <a:rPr lang="en-US" altLang="zh-CN" sz="2400">
                <a:latin typeface="Arial" panose="020B0604020202020204" pitchFamily="34" charset="0"/>
              </a:rPr>
              <a:t>f</a:t>
            </a:r>
            <a:r>
              <a:rPr lang="zh-CN" altLang="en-US" sz="2400">
                <a:latin typeface="Arial" panose="020B0604020202020204" pitchFamily="34" charset="0"/>
              </a:rPr>
              <a:t>层。</a:t>
            </a:r>
          </a:p>
          <a:p>
            <a:pPr eaLnBrk="1" hangingPunct="1">
              <a:lnSpc>
                <a:spcPct val="150000"/>
              </a:lnSpc>
              <a:spcBef>
                <a:spcPct val="0"/>
              </a:spcBef>
              <a:buFontTx/>
              <a:buNone/>
            </a:pPr>
            <a:r>
              <a:rPr lang="zh-CN" altLang="en-US" sz="2400">
                <a:latin typeface="Arial" panose="020B0604020202020204" pitchFamily="34" charset="0"/>
              </a:rPr>
              <a:t>事实上，电梯由</a:t>
            </a:r>
            <a:r>
              <a:rPr lang="en-US" altLang="zh-CN" sz="2400">
                <a:latin typeface="Arial" panose="020B0604020202020204" pitchFamily="34" charset="0"/>
              </a:rPr>
              <a:t>g</a:t>
            </a:r>
            <a:r>
              <a:rPr lang="zh-CN" altLang="en-US" sz="2400">
                <a:latin typeface="Arial" panose="020B0604020202020204" pitchFamily="34" charset="0"/>
              </a:rPr>
              <a:t>层移到</a:t>
            </a:r>
            <a:r>
              <a:rPr lang="en-US" altLang="zh-CN" sz="2400">
                <a:latin typeface="Arial" panose="020B0604020202020204" pitchFamily="34" charset="0"/>
              </a:rPr>
              <a:t>f</a:t>
            </a:r>
            <a:r>
              <a:rPr lang="zh-CN" altLang="en-US" sz="2400">
                <a:latin typeface="Arial" panose="020B0604020202020204" pitchFamily="34" charset="0"/>
              </a:rPr>
              <a:t>层是需要时间的，为处理这个情况及其他类似的问题，</a:t>
            </a:r>
            <a:r>
              <a:rPr lang="en-US" altLang="zh-CN" sz="2400">
                <a:latin typeface="Arial" panose="020B0604020202020204" pitchFamily="34" charset="0"/>
              </a:rPr>
              <a:t>Petri</a:t>
            </a:r>
            <a:r>
              <a:rPr lang="zh-CN" altLang="en-US" sz="2400">
                <a:latin typeface="Arial" panose="020B0604020202020204" pitchFamily="34" charset="0"/>
              </a:rPr>
              <a:t>网模型中必须加入时限。也就是说，在标准</a:t>
            </a:r>
            <a:r>
              <a:rPr lang="en-US" altLang="zh-CN" sz="2400">
                <a:latin typeface="Arial" panose="020B0604020202020204" pitchFamily="34" charset="0"/>
              </a:rPr>
              <a:t>Petri</a:t>
            </a:r>
            <a:r>
              <a:rPr lang="zh-CN" altLang="en-US" sz="2400">
                <a:latin typeface="Arial" panose="020B0604020202020204" pitchFamily="34" charset="0"/>
              </a:rPr>
              <a:t>网中转换是瞬时完成的，而在现实情况下就需要时间控制</a:t>
            </a:r>
            <a:r>
              <a:rPr lang="en-US" altLang="zh-CN" sz="2400">
                <a:latin typeface="Arial" panose="020B0604020202020204" pitchFamily="34" charset="0"/>
              </a:rPr>
              <a:t>Petri</a:t>
            </a:r>
            <a:r>
              <a:rPr lang="zh-CN" altLang="en-US" sz="2400">
                <a:latin typeface="Arial" panose="020B0604020202020204" pitchFamily="34" charset="0"/>
              </a:rPr>
              <a:t>网，以使转换与非零时间相联系。</a:t>
            </a:r>
            <a:endParaRPr lang="en-US" altLang="zh-CN" sz="2400">
              <a:latin typeface="Arial" panose="020B0604020202020204" pitchFamily="34" charset="0"/>
            </a:endParaRPr>
          </a:p>
        </p:txBody>
      </p:sp>
      <p:sp>
        <p:nvSpPr>
          <p:cNvPr id="95235" name="1 Título">
            <a:extLst>
              <a:ext uri="{FF2B5EF4-FFF2-40B4-BE49-F238E27FC236}">
                <a16:creationId xmlns:a16="http://schemas.microsoft.com/office/drawing/2014/main" id="{FCA296F6-2F59-FD4F-B6AA-D2EC8E894C33}"/>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95236" name="1 Título">
            <a:extLst>
              <a:ext uri="{FF2B5EF4-FFF2-40B4-BE49-F238E27FC236}">
                <a16:creationId xmlns:a16="http://schemas.microsoft.com/office/drawing/2014/main" id="{EC0D5D8A-2055-7F47-ADCF-042F2D4A950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4.3.2 </a:t>
            </a:r>
            <a:r>
              <a:rPr lang="zh-CN" altLang="en-US" sz="2400">
                <a:solidFill>
                  <a:srgbClr val="D9D9D9"/>
                </a:solidFill>
                <a:latin typeface="宋体" panose="02010600030101010101" pitchFamily="2" charset="-122"/>
              </a:rPr>
              <a:t>例子</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9A7B42C4-EBDC-624B-97AF-46C2C2384F59}"/>
              </a:ext>
            </a:extLst>
          </p:cNvPr>
          <p:cNvSpPr>
            <a:spLocks noGrp="1"/>
          </p:cNvSpPr>
          <p:nvPr>
            <p:ph type="title"/>
          </p:nvPr>
        </p:nvSpPr>
        <p:spPr>
          <a:xfrm>
            <a:off x="457200" y="44450"/>
            <a:ext cx="8229600" cy="1143000"/>
          </a:xfrm>
        </p:spPr>
        <p:txBody>
          <a:bodyPr/>
          <a:lstStyle/>
          <a:p>
            <a:pPr>
              <a:defRPr/>
            </a:pPr>
            <a:r>
              <a:rPr lang="en-US" altLang="zh-CN" b="1" dirty="0">
                <a:latin typeface="+mn-ea"/>
                <a:ea typeface="+mn-ea"/>
              </a:rPr>
              <a:t>4.3</a:t>
            </a:r>
            <a:r>
              <a:rPr lang="en-US" altLang="zh-CN" b="1" dirty="0"/>
              <a:t> Petri</a:t>
            </a:r>
            <a:r>
              <a:rPr lang="zh-CN" altLang="en-US" b="1" dirty="0"/>
              <a:t>网</a:t>
            </a:r>
          </a:p>
        </p:txBody>
      </p:sp>
      <p:sp>
        <p:nvSpPr>
          <p:cNvPr id="32775" name="TextBox 7">
            <a:extLst>
              <a:ext uri="{FF2B5EF4-FFF2-40B4-BE49-F238E27FC236}">
                <a16:creationId xmlns:a16="http://schemas.microsoft.com/office/drawing/2014/main" id="{B60B7AF5-857F-9448-8FDA-EE7AD8B2BA8E}"/>
              </a:ext>
            </a:extLst>
          </p:cNvPr>
          <p:cNvSpPr txBox="1">
            <a:spLocks noRot="1" noChangeAspect="1" noMove="1" noResize="1" noEditPoints="1" noAdjustHandles="1" noChangeArrowheads="1" noChangeShapeType="1" noTextEdit="1"/>
          </p:cNvSpPr>
          <p:nvPr/>
        </p:nvSpPr>
        <p:spPr bwMode="auto">
          <a:xfrm>
            <a:off x="457200" y="908720"/>
            <a:ext cx="8564046" cy="5425588"/>
          </a:xfrm>
          <a:prstGeom prst="rect">
            <a:avLst/>
          </a:prstGeom>
          <a:blipFill rotWithShape="0">
            <a:blip r:embed="rId3"/>
            <a:stretch>
              <a:fillRect l="-1068" r="-569"/>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a:noFill/>
                <a:latin typeface="Arial" charset="0"/>
              </a:rPr>
              <a:t> </a:t>
            </a:r>
          </a:p>
        </p:txBody>
      </p:sp>
      <p:sp>
        <p:nvSpPr>
          <p:cNvPr id="97283" name="1 Título">
            <a:extLst>
              <a:ext uri="{FF2B5EF4-FFF2-40B4-BE49-F238E27FC236}">
                <a16:creationId xmlns:a16="http://schemas.microsoft.com/office/drawing/2014/main" id="{C6A58CD6-FE71-5144-948C-F16F149473AC}"/>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97284" name="1 Título">
            <a:extLst>
              <a:ext uri="{FF2B5EF4-FFF2-40B4-BE49-F238E27FC236}">
                <a16:creationId xmlns:a16="http://schemas.microsoft.com/office/drawing/2014/main" id="{99568C3D-4B1D-6A40-BFFB-6FAEC1B6CE9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4.3.2 </a:t>
            </a:r>
            <a:r>
              <a:rPr lang="zh-CN" altLang="en-US" sz="2400">
                <a:solidFill>
                  <a:srgbClr val="D9D9D9"/>
                </a:solidFill>
                <a:latin typeface="宋体" panose="02010600030101010101" pitchFamily="2" charset="-122"/>
              </a:rPr>
              <a:t>例子</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0C510769-5FCF-0841-8F0F-CC54B7D80835}"/>
              </a:ext>
            </a:extLst>
          </p:cNvPr>
          <p:cNvSpPr>
            <a:spLocks noGrp="1"/>
          </p:cNvSpPr>
          <p:nvPr>
            <p:ph type="title"/>
          </p:nvPr>
        </p:nvSpPr>
        <p:spPr>
          <a:xfrm>
            <a:off x="457200" y="44450"/>
            <a:ext cx="8229600" cy="1143000"/>
          </a:xfrm>
        </p:spPr>
        <p:txBody>
          <a:bodyPr/>
          <a:lstStyle/>
          <a:p>
            <a:pPr>
              <a:defRPr/>
            </a:pPr>
            <a:r>
              <a:rPr lang="en-US" altLang="zh-CN" b="1" dirty="0">
                <a:latin typeface="+mn-ea"/>
                <a:ea typeface="+mn-ea"/>
              </a:rPr>
              <a:t>4.3</a:t>
            </a:r>
            <a:r>
              <a:rPr lang="en-US" altLang="zh-CN" b="1" dirty="0"/>
              <a:t> Petri</a:t>
            </a:r>
            <a:r>
              <a:rPr lang="zh-CN" altLang="en-US" b="1" dirty="0"/>
              <a:t>网</a:t>
            </a:r>
          </a:p>
        </p:txBody>
      </p:sp>
      <p:sp>
        <p:nvSpPr>
          <p:cNvPr id="99330" name="TextBox 7">
            <a:extLst>
              <a:ext uri="{FF2B5EF4-FFF2-40B4-BE49-F238E27FC236}">
                <a16:creationId xmlns:a16="http://schemas.microsoft.com/office/drawing/2014/main" id="{E8B21C7B-75FB-FB4F-843F-60D04B220483}"/>
              </a:ext>
            </a:extLst>
          </p:cNvPr>
          <p:cNvSpPr txBox="1">
            <a:spLocks noChangeArrowheads="1"/>
          </p:cNvSpPr>
          <p:nvPr/>
        </p:nvSpPr>
        <p:spPr bwMode="auto">
          <a:xfrm>
            <a:off x="457200" y="1020763"/>
            <a:ext cx="8564563"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图所示的情况为电梯由</a:t>
            </a:r>
            <a:r>
              <a:rPr lang="en-US" altLang="zh-CN" sz="2400">
                <a:latin typeface="Arial" panose="020B0604020202020204" pitchFamily="34" charset="0"/>
              </a:rPr>
              <a:t>g</a:t>
            </a:r>
            <a:r>
              <a:rPr lang="zh-CN" altLang="en-US" sz="2400">
                <a:latin typeface="Arial" panose="020B0604020202020204" pitchFamily="34" charset="0"/>
              </a:rPr>
              <a:t>层驶向</a:t>
            </a:r>
            <a:r>
              <a:rPr lang="en-US" altLang="zh-CN" sz="2400">
                <a:latin typeface="Arial" panose="020B0604020202020204" pitchFamily="34" charset="0"/>
              </a:rPr>
              <a:t>f</a:t>
            </a:r>
            <a:r>
              <a:rPr lang="zh-CN" altLang="en-US" sz="2400">
                <a:latin typeface="Arial" panose="020B0604020202020204" pitchFamily="34" charset="0"/>
              </a:rPr>
              <a:t>层。根据电梯乘客的要求，某一个楼层按钮亮或两个楼层按钮都亮。如果两个按钮都亮了，则只有一个按钮熄灭。图所示的</a:t>
            </a:r>
            <a:r>
              <a:rPr lang="en-US" altLang="zh-CN" sz="2400">
                <a:latin typeface="Arial" panose="020B0604020202020204" pitchFamily="34" charset="0"/>
              </a:rPr>
              <a:t>Petri</a:t>
            </a:r>
            <a:r>
              <a:rPr lang="zh-CN" altLang="en-US" sz="2400">
                <a:latin typeface="Arial" panose="020B0604020202020204" pitchFamily="34" charset="0"/>
              </a:rPr>
              <a:t>网可以保证，当两个按钮</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都亮了的时候，只有一个按钮</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熄灭。但是要保证按钮熄灭正</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确，则需要更复杂的</a:t>
            </a:r>
            <a:r>
              <a:rPr lang="en-US" altLang="zh-CN" sz="2400">
                <a:latin typeface="Arial" panose="020B0604020202020204" pitchFamily="34" charset="0"/>
              </a:rPr>
              <a:t>Petri</a:t>
            </a:r>
            <a:r>
              <a:rPr lang="zh-CN" altLang="en-US" sz="2400">
                <a:latin typeface="Arial" panose="020B0604020202020204" pitchFamily="34" charset="0"/>
              </a:rPr>
              <a:t>网模</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型，对此不做更进一步的介绍。</a:t>
            </a:r>
            <a:endParaRPr lang="en-US" altLang="zh-CN" sz="2400">
              <a:latin typeface="Arial" panose="020B0604020202020204" pitchFamily="34" charset="0"/>
            </a:endParaRPr>
          </a:p>
        </p:txBody>
      </p:sp>
      <p:pic>
        <p:nvPicPr>
          <p:cNvPr id="99331" name="图片 1">
            <a:extLst>
              <a:ext uri="{FF2B5EF4-FFF2-40B4-BE49-F238E27FC236}">
                <a16:creationId xmlns:a16="http://schemas.microsoft.com/office/drawing/2014/main" id="{2CBBF1D4-D87D-CD46-A43D-C22BAF46CE4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2852738"/>
            <a:ext cx="4046538"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2" name="1 Título">
            <a:extLst>
              <a:ext uri="{FF2B5EF4-FFF2-40B4-BE49-F238E27FC236}">
                <a16:creationId xmlns:a16="http://schemas.microsoft.com/office/drawing/2014/main" id="{D8ADC861-AB86-8E42-9193-EEC3C8A5F627}"/>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99333" name="1 Título">
            <a:extLst>
              <a:ext uri="{FF2B5EF4-FFF2-40B4-BE49-F238E27FC236}">
                <a16:creationId xmlns:a16="http://schemas.microsoft.com/office/drawing/2014/main" id="{C287D23F-0A90-A944-848E-F0DDBFD1E22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4.3.2 </a:t>
            </a:r>
            <a:r>
              <a:rPr lang="zh-CN" altLang="en-US" sz="2400">
                <a:solidFill>
                  <a:srgbClr val="D9D9D9"/>
                </a:solidFill>
                <a:latin typeface="宋体" panose="02010600030101010101" pitchFamily="2" charset="-122"/>
              </a:rPr>
              <a:t>例子</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78E70468-9CF9-FF4C-A691-26EF41D838CA}"/>
              </a:ext>
            </a:extLst>
          </p:cNvPr>
          <p:cNvSpPr>
            <a:spLocks noGrp="1"/>
          </p:cNvSpPr>
          <p:nvPr>
            <p:ph type="title"/>
          </p:nvPr>
        </p:nvSpPr>
        <p:spPr>
          <a:xfrm>
            <a:off x="457200" y="44450"/>
            <a:ext cx="8229600" cy="1143000"/>
          </a:xfrm>
        </p:spPr>
        <p:txBody>
          <a:bodyPr/>
          <a:lstStyle/>
          <a:p>
            <a:pPr>
              <a:defRPr/>
            </a:pPr>
            <a:r>
              <a:rPr lang="en-US" altLang="zh-CN" b="1" dirty="0">
                <a:latin typeface="+mn-ea"/>
                <a:ea typeface="+mn-ea"/>
              </a:rPr>
              <a:t>4.3</a:t>
            </a:r>
            <a:r>
              <a:rPr lang="en-US" altLang="zh-CN" b="1" dirty="0"/>
              <a:t> Petri</a:t>
            </a:r>
            <a:r>
              <a:rPr lang="zh-CN" altLang="en-US" b="1" dirty="0"/>
              <a:t>网</a:t>
            </a:r>
          </a:p>
        </p:txBody>
      </p:sp>
      <p:sp>
        <p:nvSpPr>
          <p:cNvPr id="32775" name="TextBox 7">
            <a:extLst>
              <a:ext uri="{FF2B5EF4-FFF2-40B4-BE49-F238E27FC236}">
                <a16:creationId xmlns:a16="http://schemas.microsoft.com/office/drawing/2014/main" id="{0E05C577-00CE-FC48-98E3-5F3C52C3FFF3}"/>
              </a:ext>
            </a:extLst>
          </p:cNvPr>
          <p:cNvSpPr txBox="1">
            <a:spLocks noRot="1" noChangeAspect="1" noMove="1" noResize="1" noEditPoints="1" noAdjustHandles="1" noChangeArrowheads="1" noChangeShapeType="1" noTextEdit="1"/>
          </p:cNvSpPr>
          <p:nvPr/>
        </p:nvSpPr>
        <p:spPr bwMode="auto">
          <a:xfrm>
            <a:off x="457200" y="1412776"/>
            <a:ext cx="8564046" cy="2958054"/>
          </a:xfrm>
          <a:prstGeom prst="rect">
            <a:avLst/>
          </a:prstGeom>
          <a:blipFill rotWithShape="0">
            <a:blip r:embed="rId3"/>
            <a:stretch>
              <a:fillRect l="-1068" r="-712" b="-3299"/>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a:noFill/>
                <a:latin typeface="Arial" charset="0"/>
              </a:rPr>
              <a:t> </a:t>
            </a:r>
          </a:p>
        </p:txBody>
      </p:sp>
      <p:sp>
        <p:nvSpPr>
          <p:cNvPr id="101379" name="1 Título">
            <a:extLst>
              <a:ext uri="{FF2B5EF4-FFF2-40B4-BE49-F238E27FC236}">
                <a16:creationId xmlns:a16="http://schemas.microsoft.com/office/drawing/2014/main" id="{F20DBA5B-D0FF-BB43-A77C-565FC96A3843}"/>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101380" name="1 Título">
            <a:extLst>
              <a:ext uri="{FF2B5EF4-FFF2-40B4-BE49-F238E27FC236}">
                <a16:creationId xmlns:a16="http://schemas.microsoft.com/office/drawing/2014/main" id="{FBF772EB-CDC1-3247-99B1-7EF153CEBA1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4.3.2 </a:t>
            </a:r>
            <a:r>
              <a:rPr lang="zh-CN" altLang="en-US" sz="2400">
                <a:solidFill>
                  <a:srgbClr val="D9D9D9"/>
                </a:solidFill>
                <a:latin typeface="宋体" panose="02010600030101010101" pitchFamily="2" charset="-122"/>
              </a:rPr>
              <a:t>例子</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1 Título">
            <a:extLst>
              <a:ext uri="{FF2B5EF4-FFF2-40B4-BE49-F238E27FC236}">
                <a16:creationId xmlns:a16="http://schemas.microsoft.com/office/drawing/2014/main" id="{9A1CC6B7-0652-0E4E-B353-BA8F17770193}"/>
              </a:ext>
            </a:extLst>
          </p:cNvPr>
          <p:cNvSpPr txBox="1">
            <a:spLocks/>
          </p:cNvSpPr>
          <p:nvPr/>
        </p:nvSpPr>
        <p:spPr bwMode="auto">
          <a:xfrm>
            <a:off x="739775" y="682625"/>
            <a:ext cx="79359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ts val="5763"/>
              </a:lnSpc>
              <a:spcBef>
                <a:spcPct val="0"/>
              </a:spcBef>
              <a:buFontTx/>
              <a:buNone/>
            </a:pPr>
            <a:r>
              <a:rPr lang="zh-CN" altLang="en-US" sz="5400" b="1">
                <a:latin typeface="宋体" panose="02010600030101010101" pitchFamily="2" charset="-122"/>
              </a:rPr>
              <a:t>主要内容</a:t>
            </a:r>
            <a:endParaRPr lang="es-HN" altLang="en-US" sz="5400" b="1">
              <a:latin typeface="宋体" panose="02010600030101010101" pitchFamily="2" charset="-122"/>
            </a:endParaRPr>
          </a:p>
        </p:txBody>
      </p:sp>
      <p:sp>
        <p:nvSpPr>
          <p:cNvPr id="103426" name="2 Subtítulo">
            <a:extLst>
              <a:ext uri="{FF2B5EF4-FFF2-40B4-BE49-F238E27FC236}">
                <a16:creationId xmlns:a16="http://schemas.microsoft.com/office/drawing/2014/main" id="{877CF1AF-0F72-6A40-B718-9031E1642E8B}"/>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03427" name="1 Título">
            <a:extLst>
              <a:ext uri="{FF2B5EF4-FFF2-40B4-BE49-F238E27FC236}">
                <a16:creationId xmlns:a16="http://schemas.microsoft.com/office/drawing/2014/main" id="{1002CBBA-14BB-0743-9670-391A1D6F900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4.4 Z</a:t>
            </a:r>
            <a:r>
              <a:rPr lang="zh-CN" altLang="en-US" sz="2400">
                <a:solidFill>
                  <a:srgbClr val="D9D9D9"/>
                </a:solidFill>
                <a:latin typeface="宋体" panose="02010600030101010101" pitchFamily="2" charset="-122"/>
              </a:rPr>
              <a:t>语言</a:t>
            </a:r>
          </a:p>
        </p:txBody>
      </p:sp>
      <p:pic>
        <p:nvPicPr>
          <p:cNvPr id="103428" name="Imagen 5">
            <a:extLst>
              <a:ext uri="{FF2B5EF4-FFF2-40B4-BE49-F238E27FC236}">
                <a16:creationId xmlns:a16="http://schemas.microsoft.com/office/drawing/2014/main" id="{B48E4F03-6C6E-CA42-8C06-A7F4E8EA78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29" name="Imagen 5">
            <a:extLst>
              <a:ext uri="{FF2B5EF4-FFF2-40B4-BE49-F238E27FC236}">
                <a16:creationId xmlns:a16="http://schemas.microsoft.com/office/drawing/2014/main" id="{CED15A5C-90D2-604C-9BB0-AEBA067C38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30" name="TextBox 3">
            <a:hlinkClick r:id="rId5" action="ppaction://hlinksldjump"/>
            <a:extLst>
              <a:ext uri="{FF2B5EF4-FFF2-40B4-BE49-F238E27FC236}">
                <a16:creationId xmlns:a16="http://schemas.microsoft.com/office/drawing/2014/main" id="{5590ECCF-804E-6340-9536-B06DECE7637F}"/>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03431" name="TextBox 4">
            <a:hlinkClick r:id="rId6" action="ppaction://hlinksldjump"/>
            <a:extLst>
              <a:ext uri="{FF2B5EF4-FFF2-40B4-BE49-F238E27FC236}">
                <a16:creationId xmlns:a16="http://schemas.microsoft.com/office/drawing/2014/main" id="{061CFD11-A2A4-3F41-8E38-3D37790004C4}"/>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03432" name="TextBox 5">
            <a:extLst>
              <a:ext uri="{FF2B5EF4-FFF2-40B4-BE49-F238E27FC236}">
                <a16:creationId xmlns:a16="http://schemas.microsoft.com/office/drawing/2014/main" id="{B665F107-1965-8745-8433-D6FF0FE6838D}"/>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03433" name="TextBox 6">
            <a:extLst>
              <a:ext uri="{FF2B5EF4-FFF2-40B4-BE49-F238E27FC236}">
                <a16:creationId xmlns:a16="http://schemas.microsoft.com/office/drawing/2014/main" id="{314755FA-E951-CE49-874C-5325AFDE2C16}"/>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03434" name="Rectangle 3">
            <a:extLst>
              <a:ext uri="{FF2B5EF4-FFF2-40B4-BE49-F238E27FC236}">
                <a16:creationId xmlns:a16="http://schemas.microsoft.com/office/drawing/2014/main" id="{76405640-47B2-4E4E-B9E3-92D698602CD5}"/>
              </a:ext>
            </a:extLst>
          </p:cNvPr>
          <p:cNvSpPr txBox="1">
            <a:spLocks noChangeArrowheads="1"/>
          </p:cNvSpPr>
          <p:nvPr/>
        </p:nvSpPr>
        <p:spPr bwMode="auto">
          <a:xfrm>
            <a:off x="642938" y="1819275"/>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200000"/>
              </a:lnSpc>
              <a:spcBef>
                <a:spcPct val="50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4.1   </a:t>
            </a:r>
            <a:r>
              <a:rPr kumimoji="1" lang="zh-CN" altLang="en-US" sz="2400" b="1">
                <a:latin typeface="宋体" panose="02010600030101010101" pitchFamily="2" charset="-122"/>
              </a:rPr>
              <a:t>概述</a:t>
            </a:r>
            <a:endParaRPr kumimoji="1" lang="en-US" altLang="zh-CN" sz="2400" b="1">
              <a:latin typeface="宋体" panose="02010600030101010101" pitchFamily="2" charset="-122"/>
            </a:endParaRPr>
          </a:p>
          <a:p>
            <a:pPr eaLnBrk="1" hangingPunct="1">
              <a:lnSpc>
                <a:spcPct val="200000"/>
              </a:lnSpc>
              <a:spcBef>
                <a:spcPct val="50000"/>
              </a:spcBef>
              <a:buFont typeface="Wingdings" pitchFamily="2" charset="2"/>
              <a:buNone/>
            </a:pPr>
            <a:r>
              <a:rPr kumimoji="1" lang="en-US" altLang="zh-CN" sz="2400" b="1">
                <a:latin typeface="宋体" panose="02010600030101010101" pitchFamily="2" charset="-122"/>
              </a:rPr>
              <a:t>   4.2   </a:t>
            </a:r>
            <a:r>
              <a:rPr kumimoji="1" lang="zh-CN" altLang="en-US" sz="2400" b="1">
                <a:latin typeface="宋体" panose="02010600030101010101" pitchFamily="2" charset="-122"/>
              </a:rPr>
              <a:t>有穷状态机</a:t>
            </a:r>
            <a:endParaRPr kumimoji="1" lang="en-US" altLang="zh-CN" sz="2400" b="1">
              <a:latin typeface="宋体" panose="02010600030101010101" pitchFamily="2" charset="-122"/>
            </a:endParaRPr>
          </a:p>
          <a:p>
            <a:pPr eaLnBrk="1" hangingPunct="1">
              <a:lnSpc>
                <a:spcPct val="200000"/>
              </a:lnSpc>
              <a:spcBef>
                <a:spcPct val="50000"/>
              </a:spcBef>
              <a:buFont typeface="Wingdings" pitchFamily="2" charset="2"/>
              <a:buNone/>
            </a:pPr>
            <a:r>
              <a:rPr kumimoji="1" lang="en-US" altLang="zh-CN" sz="2400" b="1">
                <a:latin typeface="宋体" panose="02010600030101010101" pitchFamily="2" charset="-122"/>
              </a:rPr>
              <a:t>   4.3   Petri</a:t>
            </a:r>
            <a:r>
              <a:rPr kumimoji="1" lang="zh-CN" altLang="en-US" sz="2400" b="1">
                <a:latin typeface="宋体" panose="02010600030101010101" pitchFamily="2" charset="-122"/>
              </a:rPr>
              <a:t>网</a:t>
            </a:r>
          </a:p>
          <a:p>
            <a:pPr eaLnBrk="1" hangingPunct="1">
              <a:lnSpc>
                <a:spcPct val="200000"/>
              </a:lnSpc>
              <a:spcBef>
                <a:spcPct val="50000"/>
              </a:spcBef>
              <a:buFont typeface="Wingdings" pitchFamily="2" charset="2"/>
              <a:buNone/>
            </a:pPr>
            <a:r>
              <a:rPr kumimoji="1" lang="en-US" altLang="zh-CN" sz="2400" b="1">
                <a:latin typeface="宋体" panose="02010600030101010101" pitchFamily="2" charset="-122"/>
              </a:rPr>
              <a:t>   4.4   Z</a:t>
            </a:r>
            <a:r>
              <a:rPr kumimoji="1" lang="zh-CN" altLang="en-US" sz="2400" b="1">
                <a:latin typeface="宋体" panose="02010600030101010101" pitchFamily="2" charset="-122"/>
              </a:rPr>
              <a:t>语言</a:t>
            </a:r>
            <a:endParaRPr kumimoji="1" lang="en-US" altLang="zh-CN" sz="2400" b="1">
              <a:latin typeface="宋体" panose="02010600030101010101" pitchFamily="2"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103435" name="1 Título">
            <a:extLst>
              <a:ext uri="{FF2B5EF4-FFF2-40B4-BE49-F238E27FC236}">
                <a16:creationId xmlns:a16="http://schemas.microsoft.com/office/drawing/2014/main" id="{B6FE3DEA-AE2A-3A49-AA89-EFD987648F05}"/>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14" name="矩形 13">
            <a:extLst>
              <a:ext uri="{FF2B5EF4-FFF2-40B4-BE49-F238E27FC236}">
                <a16:creationId xmlns:a16="http://schemas.microsoft.com/office/drawing/2014/main" id="{B72C032D-601E-964F-AF40-6534066BF3E9}"/>
              </a:ext>
            </a:extLst>
          </p:cNvPr>
          <p:cNvSpPr/>
          <p:nvPr/>
        </p:nvSpPr>
        <p:spPr>
          <a:xfrm>
            <a:off x="965200" y="475615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03363C0A-F8D8-654E-A2A5-59B7B0C1F21B}"/>
              </a:ext>
            </a:extLst>
          </p:cNvPr>
          <p:cNvSpPr/>
          <p:nvPr/>
        </p:nvSpPr>
        <p:spPr>
          <a:xfrm rot="5400000">
            <a:off x="373063" y="4841875"/>
            <a:ext cx="539750"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3">
            <a:extLst>
              <a:ext uri="{FF2B5EF4-FFF2-40B4-BE49-F238E27FC236}">
                <a16:creationId xmlns:a16="http://schemas.microsoft.com/office/drawing/2014/main" id="{D1488A04-2974-AA48-959B-F7398B35C558}"/>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4.4</a:t>
            </a:r>
            <a:r>
              <a:rPr lang="en-US" altLang="zh-CN" b="1"/>
              <a:t> Z</a:t>
            </a:r>
            <a:r>
              <a:rPr lang="zh-CN" altLang="en-US" b="1"/>
              <a:t>语言</a:t>
            </a:r>
          </a:p>
        </p:txBody>
      </p:sp>
      <p:sp>
        <p:nvSpPr>
          <p:cNvPr id="105474" name="内容占位符 4">
            <a:extLst>
              <a:ext uri="{FF2B5EF4-FFF2-40B4-BE49-F238E27FC236}">
                <a16:creationId xmlns:a16="http://schemas.microsoft.com/office/drawing/2014/main" id="{66F03E97-7A06-4344-81E7-5C2E26703132}"/>
              </a:ext>
            </a:extLst>
          </p:cNvPr>
          <p:cNvSpPr>
            <a:spLocks noGrp="1"/>
          </p:cNvSpPr>
          <p:nvPr>
            <p:ph idx="1"/>
          </p:nvPr>
        </p:nvSpPr>
        <p:spPr>
          <a:xfrm>
            <a:off x="457200" y="1052513"/>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4.4.1</a:t>
            </a:r>
            <a:r>
              <a:rPr lang="en-US" altLang="zh-CN" b="1"/>
              <a:t> </a:t>
            </a:r>
            <a:r>
              <a:rPr lang="zh-CN" altLang="en-US" b="1"/>
              <a:t>简介</a:t>
            </a:r>
          </a:p>
        </p:txBody>
      </p:sp>
      <p:sp>
        <p:nvSpPr>
          <p:cNvPr id="105475" name="TextBox 7">
            <a:extLst>
              <a:ext uri="{FF2B5EF4-FFF2-40B4-BE49-F238E27FC236}">
                <a16:creationId xmlns:a16="http://schemas.microsoft.com/office/drawing/2014/main" id="{96CB547D-308A-2643-BD83-58A9DA0CBC4F}"/>
              </a:ext>
            </a:extLst>
          </p:cNvPr>
          <p:cNvSpPr txBox="1">
            <a:spLocks noChangeArrowheads="1"/>
          </p:cNvSpPr>
          <p:nvPr/>
        </p:nvSpPr>
        <p:spPr bwMode="auto">
          <a:xfrm>
            <a:off x="457200" y="1700213"/>
            <a:ext cx="8564563"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spcAft>
                <a:spcPts val="600"/>
              </a:spcAft>
              <a:buFontTx/>
              <a:buNone/>
            </a:pPr>
            <a:r>
              <a:rPr lang="zh-CN" altLang="en-US" sz="2400">
                <a:latin typeface="Arial" panose="020B0604020202020204" pitchFamily="34" charset="0"/>
              </a:rPr>
              <a:t>用</a:t>
            </a:r>
            <a:r>
              <a:rPr lang="en-US" altLang="zh-CN" sz="2400">
                <a:latin typeface="Arial" panose="020B0604020202020204" pitchFamily="34" charset="0"/>
              </a:rPr>
              <a:t>Z</a:t>
            </a:r>
            <a:r>
              <a:rPr lang="zh-CN" altLang="en-US" sz="2400">
                <a:latin typeface="Arial" panose="020B0604020202020204" pitchFamily="34" charset="0"/>
              </a:rPr>
              <a:t>语言描述的、最简单的形式化规格说明含有下述</a:t>
            </a:r>
            <a:r>
              <a:rPr lang="en-US" altLang="zh-CN" sz="2400">
                <a:latin typeface="Arial" panose="020B0604020202020204" pitchFamily="34" charset="0"/>
              </a:rPr>
              <a:t>4</a:t>
            </a:r>
            <a:r>
              <a:rPr lang="zh-CN" altLang="en-US" sz="2400">
                <a:latin typeface="Arial" panose="020B0604020202020204" pitchFamily="34" charset="0"/>
              </a:rPr>
              <a:t>个部分。</a:t>
            </a:r>
          </a:p>
          <a:p>
            <a:pPr eaLnBrk="1" hangingPunct="1">
              <a:lnSpc>
                <a:spcPct val="150000"/>
              </a:lnSpc>
              <a:spcBef>
                <a:spcPct val="0"/>
              </a:spcBef>
              <a:buSzPct val="70000"/>
              <a:buFont typeface="Wingdings" pitchFamily="2" charset="2"/>
              <a:buChar char="l"/>
            </a:pPr>
            <a:r>
              <a:rPr lang="zh-CN" altLang="en-US" sz="2400">
                <a:latin typeface="Arial" panose="020B0604020202020204" pitchFamily="34" charset="0"/>
              </a:rPr>
              <a:t>给定的集合、数据类型及常数。</a:t>
            </a:r>
          </a:p>
          <a:p>
            <a:pPr eaLnBrk="1" hangingPunct="1">
              <a:lnSpc>
                <a:spcPct val="150000"/>
              </a:lnSpc>
              <a:spcBef>
                <a:spcPct val="0"/>
              </a:spcBef>
              <a:buSzPct val="70000"/>
              <a:buFont typeface="Wingdings" pitchFamily="2" charset="2"/>
              <a:buChar char="l"/>
            </a:pPr>
            <a:r>
              <a:rPr lang="zh-CN" altLang="en-US" sz="2400">
                <a:latin typeface="Arial" panose="020B0604020202020204" pitchFamily="34" charset="0"/>
              </a:rPr>
              <a:t>状态定义。</a:t>
            </a:r>
          </a:p>
          <a:p>
            <a:pPr eaLnBrk="1" hangingPunct="1">
              <a:lnSpc>
                <a:spcPct val="150000"/>
              </a:lnSpc>
              <a:spcBef>
                <a:spcPct val="0"/>
              </a:spcBef>
              <a:buSzPct val="70000"/>
              <a:buFont typeface="Wingdings" pitchFamily="2" charset="2"/>
              <a:buChar char="l"/>
            </a:pPr>
            <a:r>
              <a:rPr lang="zh-CN" altLang="en-US" sz="2400">
                <a:latin typeface="Arial" panose="020B0604020202020204" pitchFamily="34" charset="0"/>
              </a:rPr>
              <a:t>初始状态。</a:t>
            </a:r>
          </a:p>
          <a:p>
            <a:pPr eaLnBrk="1" hangingPunct="1">
              <a:lnSpc>
                <a:spcPct val="150000"/>
              </a:lnSpc>
              <a:spcBef>
                <a:spcPct val="0"/>
              </a:spcBef>
              <a:buSzPct val="70000"/>
              <a:buFont typeface="Wingdings" pitchFamily="2" charset="2"/>
              <a:buChar char="l"/>
            </a:pPr>
            <a:r>
              <a:rPr lang="zh-CN" altLang="en-US" sz="2400">
                <a:latin typeface="Arial" panose="020B0604020202020204" pitchFamily="34" charset="0"/>
              </a:rPr>
              <a:t>操作。</a:t>
            </a:r>
            <a:endParaRPr lang="en-US" altLang="zh-CN" sz="2400">
              <a:latin typeface="Arial" panose="020B0604020202020204" pitchFamily="34" charset="0"/>
            </a:endParaRPr>
          </a:p>
        </p:txBody>
      </p:sp>
      <p:sp>
        <p:nvSpPr>
          <p:cNvPr id="105476" name="1 Título">
            <a:extLst>
              <a:ext uri="{FF2B5EF4-FFF2-40B4-BE49-F238E27FC236}">
                <a16:creationId xmlns:a16="http://schemas.microsoft.com/office/drawing/2014/main" id="{22F6AC77-68C3-A34C-A180-40213169489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4.4.1 </a:t>
            </a:r>
            <a:r>
              <a:rPr lang="zh-CN" altLang="en-US" sz="2400">
                <a:solidFill>
                  <a:srgbClr val="D9D9D9"/>
                </a:solidFill>
                <a:latin typeface="宋体" panose="02010600030101010101" pitchFamily="2" charset="-122"/>
              </a:rPr>
              <a:t>简介</a:t>
            </a:r>
          </a:p>
        </p:txBody>
      </p:sp>
      <p:sp>
        <p:nvSpPr>
          <p:cNvPr id="105477" name="1 Título">
            <a:extLst>
              <a:ext uri="{FF2B5EF4-FFF2-40B4-BE49-F238E27FC236}">
                <a16:creationId xmlns:a16="http://schemas.microsoft.com/office/drawing/2014/main" id="{CC36D996-E8C7-9447-881A-EB2ED8DD6D30}"/>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标题 3">
            <a:extLst>
              <a:ext uri="{FF2B5EF4-FFF2-40B4-BE49-F238E27FC236}">
                <a16:creationId xmlns:a16="http://schemas.microsoft.com/office/drawing/2014/main" id="{66B6B004-76DE-C940-B901-C0FA79B112EA}"/>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4.4</a:t>
            </a:r>
            <a:r>
              <a:rPr lang="en-US" altLang="zh-CN" b="1"/>
              <a:t> Z</a:t>
            </a:r>
            <a:r>
              <a:rPr lang="zh-CN" altLang="en-US" b="1"/>
              <a:t>语言</a:t>
            </a:r>
          </a:p>
        </p:txBody>
      </p:sp>
      <p:sp>
        <p:nvSpPr>
          <p:cNvPr id="107522" name="TextBox 7">
            <a:extLst>
              <a:ext uri="{FF2B5EF4-FFF2-40B4-BE49-F238E27FC236}">
                <a16:creationId xmlns:a16="http://schemas.microsoft.com/office/drawing/2014/main" id="{FDF60132-37BD-F944-8E6D-DA771ADC5EDC}"/>
              </a:ext>
            </a:extLst>
          </p:cNvPr>
          <p:cNvSpPr txBox="1">
            <a:spLocks noChangeArrowheads="1"/>
          </p:cNvSpPr>
          <p:nvPr/>
        </p:nvSpPr>
        <p:spPr bwMode="auto">
          <a:xfrm>
            <a:off x="290513" y="765175"/>
            <a:ext cx="8562975"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b="1">
                <a:solidFill>
                  <a:srgbClr val="FF0000"/>
                </a:solidFill>
                <a:latin typeface="Arial" panose="020B0604020202020204" pitchFamily="34" charset="0"/>
              </a:rPr>
              <a:t>1. </a:t>
            </a:r>
            <a:r>
              <a:rPr lang="zh-CN" altLang="en-US" sz="2400" b="1">
                <a:solidFill>
                  <a:srgbClr val="FF0000"/>
                </a:solidFill>
                <a:latin typeface="Arial" panose="020B0604020202020204" pitchFamily="34" charset="0"/>
              </a:rPr>
              <a:t>给定的集合</a:t>
            </a:r>
          </a:p>
          <a:p>
            <a:pPr eaLnBrk="1" hangingPunct="1">
              <a:lnSpc>
                <a:spcPct val="150000"/>
              </a:lnSpc>
              <a:spcBef>
                <a:spcPct val="0"/>
              </a:spcBef>
              <a:buFontTx/>
              <a:buNone/>
            </a:pPr>
            <a:r>
              <a:rPr lang="zh-CN" altLang="en-US" sz="2400">
                <a:latin typeface="Arial" panose="020B0604020202020204" pitchFamily="34" charset="0"/>
              </a:rPr>
              <a:t>一个</a:t>
            </a:r>
            <a:r>
              <a:rPr lang="en-US" altLang="zh-CN" sz="2400">
                <a:latin typeface="Arial" panose="020B0604020202020204" pitchFamily="34" charset="0"/>
              </a:rPr>
              <a:t>Z</a:t>
            </a:r>
            <a:r>
              <a:rPr lang="zh-CN" altLang="en-US" sz="2400">
                <a:latin typeface="Arial" panose="020B0604020202020204" pitchFamily="34" charset="0"/>
              </a:rPr>
              <a:t>规格说明从一系列给定的初始化集合开始。所谓初始化集合就是不需要详细定义的集合，这种集合用带方括号的形式表示。对于电梯问题，给定的初始化集合称为</a:t>
            </a:r>
            <a:r>
              <a:rPr lang="en-US" altLang="zh-CN" sz="2400">
                <a:latin typeface="Arial" panose="020B0604020202020204" pitchFamily="34" charset="0"/>
              </a:rPr>
              <a:t>Button</a:t>
            </a:r>
            <a:r>
              <a:rPr lang="zh-CN" altLang="en-US" sz="2400">
                <a:latin typeface="Arial" panose="020B0604020202020204" pitchFamily="34" charset="0"/>
              </a:rPr>
              <a:t>，即所有按钮的集合，因此，</a:t>
            </a:r>
            <a:r>
              <a:rPr lang="en-US" altLang="zh-CN" sz="2400">
                <a:latin typeface="Arial" panose="020B0604020202020204" pitchFamily="34" charset="0"/>
              </a:rPr>
              <a:t>Z</a:t>
            </a:r>
            <a:r>
              <a:rPr lang="zh-CN" altLang="en-US" sz="2400">
                <a:latin typeface="Arial" panose="020B0604020202020204" pitchFamily="34" charset="0"/>
              </a:rPr>
              <a:t>规格说明开始于：</a:t>
            </a:r>
            <a:r>
              <a:rPr lang="en-US" altLang="zh-CN" sz="2400">
                <a:latin typeface="Arial" panose="020B0604020202020204" pitchFamily="34" charset="0"/>
              </a:rPr>
              <a:t>〔Button〕</a:t>
            </a:r>
          </a:p>
          <a:p>
            <a:pPr eaLnBrk="1" hangingPunct="1">
              <a:lnSpc>
                <a:spcPct val="150000"/>
              </a:lnSpc>
              <a:spcBef>
                <a:spcPct val="0"/>
              </a:spcBef>
              <a:buFontTx/>
              <a:buNone/>
            </a:pPr>
            <a:r>
              <a:rPr lang="en-US" altLang="zh-CN" sz="2400" b="1">
                <a:solidFill>
                  <a:srgbClr val="FF0000"/>
                </a:solidFill>
                <a:latin typeface="Arial" panose="020B0604020202020204" pitchFamily="34" charset="0"/>
              </a:rPr>
              <a:t>2. </a:t>
            </a:r>
            <a:r>
              <a:rPr lang="zh-CN" altLang="en-US" sz="2400" b="1">
                <a:solidFill>
                  <a:srgbClr val="FF0000"/>
                </a:solidFill>
                <a:latin typeface="Arial" panose="020B0604020202020204" pitchFamily="34" charset="0"/>
              </a:rPr>
              <a:t>状态定义</a:t>
            </a:r>
          </a:p>
          <a:p>
            <a:pPr eaLnBrk="1" hangingPunct="1">
              <a:lnSpc>
                <a:spcPct val="150000"/>
              </a:lnSpc>
              <a:spcBef>
                <a:spcPct val="0"/>
              </a:spcBef>
              <a:buFontTx/>
              <a:buNone/>
            </a:pPr>
            <a:r>
              <a:rPr lang="zh-CN" altLang="en-US" sz="2400">
                <a:latin typeface="Arial" panose="020B0604020202020204" pitchFamily="34" charset="0"/>
              </a:rPr>
              <a:t>一个</a:t>
            </a:r>
            <a:r>
              <a:rPr lang="en-US" altLang="zh-CN" sz="2400">
                <a:latin typeface="Arial" panose="020B0604020202020204" pitchFamily="34" charset="0"/>
              </a:rPr>
              <a:t>Z</a:t>
            </a:r>
            <a:r>
              <a:rPr lang="zh-CN" altLang="en-US" sz="2400">
                <a:latin typeface="Arial" panose="020B0604020202020204" pitchFamily="34" charset="0"/>
              </a:rPr>
              <a:t>规格说明由若干个“格</a:t>
            </a:r>
            <a:r>
              <a:rPr lang="en-US" altLang="zh-CN" sz="2400">
                <a:latin typeface="Arial" panose="020B0604020202020204" pitchFamily="34" charset="0"/>
              </a:rPr>
              <a:t>(schema)”</a:t>
            </a:r>
          </a:p>
          <a:p>
            <a:pPr eaLnBrk="1" hangingPunct="1">
              <a:lnSpc>
                <a:spcPct val="150000"/>
              </a:lnSpc>
              <a:spcBef>
                <a:spcPct val="0"/>
              </a:spcBef>
              <a:buFontTx/>
              <a:buNone/>
            </a:pPr>
            <a:r>
              <a:rPr lang="zh-CN" altLang="en-US" sz="2400">
                <a:latin typeface="Arial" panose="020B0604020202020204" pitchFamily="34" charset="0"/>
              </a:rPr>
              <a:t>组成，每个格含有一组变量说明和一系列限</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定变量取值范围的谓词。例如，格</a:t>
            </a:r>
            <a:r>
              <a:rPr lang="en-US" altLang="zh-CN" sz="2400">
                <a:latin typeface="Arial" panose="020B0604020202020204" pitchFamily="34" charset="0"/>
              </a:rPr>
              <a:t>S</a:t>
            </a:r>
            <a:r>
              <a:rPr lang="zh-CN" altLang="en-US" sz="2400">
                <a:latin typeface="Arial" panose="020B0604020202020204" pitchFamily="34" charset="0"/>
              </a:rPr>
              <a:t>的格式如图所示。</a:t>
            </a:r>
            <a:endParaRPr lang="en-US" altLang="zh-CN" sz="2400">
              <a:latin typeface="Arial" panose="020B0604020202020204" pitchFamily="34" charset="0"/>
            </a:endParaRPr>
          </a:p>
        </p:txBody>
      </p:sp>
      <p:pic>
        <p:nvPicPr>
          <p:cNvPr id="107523" name="图片 1">
            <a:extLst>
              <a:ext uri="{FF2B5EF4-FFF2-40B4-BE49-F238E27FC236}">
                <a16:creationId xmlns:a16="http://schemas.microsoft.com/office/drawing/2014/main" id="{22F2DE5E-0AB3-D84B-963E-9ADD878C59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43663" y="3779838"/>
            <a:ext cx="2609850"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4" name="1 Título">
            <a:extLst>
              <a:ext uri="{FF2B5EF4-FFF2-40B4-BE49-F238E27FC236}">
                <a16:creationId xmlns:a16="http://schemas.microsoft.com/office/drawing/2014/main" id="{34E3C095-35FC-D54C-BE8C-03377DDAB7F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107525" name="1 Título">
            <a:extLst>
              <a:ext uri="{FF2B5EF4-FFF2-40B4-BE49-F238E27FC236}">
                <a16:creationId xmlns:a16="http://schemas.microsoft.com/office/drawing/2014/main" id="{54149B66-5A16-1E41-9FBB-B367200742E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4.4.1 </a:t>
            </a:r>
            <a:r>
              <a:rPr lang="zh-CN" altLang="en-US" sz="2400">
                <a:solidFill>
                  <a:srgbClr val="D9D9D9"/>
                </a:solidFill>
                <a:latin typeface="宋体" panose="02010600030101010101" pitchFamily="2" charset="-122"/>
              </a:rPr>
              <a:t>简介</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标题 3">
            <a:extLst>
              <a:ext uri="{FF2B5EF4-FFF2-40B4-BE49-F238E27FC236}">
                <a16:creationId xmlns:a16="http://schemas.microsoft.com/office/drawing/2014/main" id="{39B9F71B-A449-2F4D-8E06-F6674CE060E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4.4</a:t>
            </a:r>
            <a:r>
              <a:rPr lang="en-US" altLang="zh-CN" b="1"/>
              <a:t> Z</a:t>
            </a:r>
            <a:r>
              <a:rPr lang="zh-CN" altLang="en-US" b="1"/>
              <a:t>语言</a:t>
            </a:r>
          </a:p>
        </p:txBody>
      </p:sp>
      <p:sp>
        <p:nvSpPr>
          <p:cNvPr id="109570" name="TextBox 7">
            <a:extLst>
              <a:ext uri="{FF2B5EF4-FFF2-40B4-BE49-F238E27FC236}">
                <a16:creationId xmlns:a16="http://schemas.microsoft.com/office/drawing/2014/main" id="{CF6AFAA7-1734-9B41-9572-DEDF06CAEDD4}"/>
              </a:ext>
            </a:extLst>
          </p:cNvPr>
          <p:cNvSpPr txBox="1">
            <a:spLocks noChangeArrowheads="1"/>
          </p:cNvSpPr>
          <p:nvPr/>
        </p:nvSpPr>
        <p:spPr bwMode="auto">
          <a:xfrm>
            <a:off x="382588" y="922338"/>
            <a:ext cx="8562975"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在电梯问题中，</a:t>
            </a:r>
            <a:r>
              <a:rPr lang="en-US" altLang="zh-CN" sz="2400">
                <a:latin typeface="Arial" panose="020B0604020202020204" pitchFamily="34" charset="0"/>
              </a:rPr>
              <a:t>Button</a:t>
            </a:r>
            <a:r>
              <a:rPr lang="zh-CN" altLang="en-US" sz="2400">
                <a:latin typeface="Arial" panose="020B0604020202020204" pitchFamily="34" charset="0"/>
              </a:rPr>
              <a:t>有</a:t>
            </a:r>
            <a:r>
              <a:rPr lang="en-US" altLang="zh-CN" sz="2400">
                <a:latin typeface="Arial" panose="020B0604020202020204" pitchFamily="34" charset="0"/>
              </a:rPr>
              <a:t>4</a:t>
            </a:r>
            <a:r>
              <a:rPr lang="zh-CN" altLang="en-US" sz="2400">
                <a:latin typeface="Arial" panose="020B0604020202020204" pitchFamily="34" charset="0"/>
              </a:rPr>
              <a:t>个子集，即</a:t>
            </a:r>
            <a:r>
              <a:rPr lang="en-US" altLang="zh-CN" sz="2400">
                <a:latin typeface="Arial" panose="020B0604020202020204" pitchFamily="34" charset="0"/>
              </a:rPr>
              <a:t>floor_buttons(</a:t>
            </a:r>
            <a:r>
              <a:rPr lang="zh-CN" altLang="en-US" sz="2400">
                <a:latin typeface="Arial" panose="020B0604020202020204" pitchFamily="34" charset="0"/>
              </a:rPr>
              <a:t>楼层按钮的集合</a:t>
            </a:r>
            <a:r>
              <a:rPr lang="en-US" altLang="zh-CN" sz="2400">
                <a:latin typeface="Arial" panose="020B0604020202020204" pitchFamily="34" charset="0"/>
              </a:rPr>
              <a:t>)</a:t>
            </a:r>
            <a:r>
              <a:rPr lang="zh-CN" altLang="en-US" sz="2400">
                <a:latin typeface="Arial" panose="020B0604020202020204" pitchFamily="34" charset="0"/>
              </a:rPr>
              <a:t>、</a:t>
            </a:r>
            <a:r>
              <a:rPr lang="en-US" altLang="zh-CN" sz="2400">
                <a:latin typeface="Arial" panose="020B0604020202020204" pitchFamily="34" charset="0"/>
              </a:rPr>
              <a:t>elevator_buttons(</a:t>
            </a:r>
            <a:r>
              <a:rPr lang="zh-CN" altLang="en-US" sz="2400">
                <a:latin typeface="Arial" panose="020B0604020202020204" pitchFamily="34" charset="0"/>
              </a:rPr>
              <a:t>电梯按钮的集合</a:t>
            </a:r>
            <a:r>
              <a:rPr lang="en-US" altLang="zh-CN" sz="2400">
                <a:latin typeface="Arial" panose="020B0604020202020204" pitchFamily="34" charset="0"/>
              </a:rPr>
              <a:t>)</a:t>
            </a:r>
            <a:r>
              <a:rPr lang="zh-CN" altLang="en-US" sz="2400">
                <a:latin typeface="Arial" panose="020B0604020202020204" pitchFamily="34" charset="0"/>
              </a:rPr>
              <a:t>、</a:t>
            </a:r>
            <a:r>
              <a:rPr lang="en-US" altLang="zh-CN" sz="2400">
                <a:latin typeface="Arial" panose="020B0604020202020204" pitchFamily="34" charset="0"/>
              </a:rPr>
              <a:t>buttons(</a:t>
            </a:r>
            <a:r>
              <a:rPr lang="zh-CN" altLang="en-US" sz="2400">
                <a:latin typeface="Arial" panose="020B0604020202020204" pitchFamily="34" charset="0"/>
              </a:rPr>
              <a:t>电梯问题中所有按钮的集合</a:t>
            </a:r>
            <a:r>
              <a:rPr lang="en-US" altLang="zh-CN" sz="2400">
                <a:latin typeface="Arial" panose="020B0604020202020204" pitchFamily="34" charset="0"/>
              </a:rPr>
              <a:t>)</a:t>
            </a:r>
            <a:r>
              <a:rPr lang="zh-CN" altLang="en-US" sz="2400">
                <a:latin typeface="Arial" panose="020B0604020202020204" pitchFamily="34" charset="0"/>
              </a:rPr>
              <a:t>以及</a:t>
            </a:r>
            <a:r>
              <a:rPr lang="en-US" altLang="zh-CN" sz="2400">
                <a:latin typeface="Arial" panose="020B0604020202020204" pitchFamily="34" charset="0"/>
              </a:rPr>
              <a:t>pushed(</a:t>
            </a:r>
            <a:r>
              <a:rPr lang="zh-CN" altLang="en-US" sz="2400">
                <a:latin typeface="Arial" panose="020B0604020202020204" pitchFamily="34" charset="0"/>
              </a:rPr>
              <a:t>所有被按的按钮的集合，即所有处于打开状态的按钮的集合</a:t>
            </a:r>
            <a:r>
              <a:rPr lang="en-US" altLang="zh-CN" sz="2400">
                <a:latin typeface="Arial" panose="020B0604020202020204" pitchFamily="34" charset="0"/>
              </a:rPr>
              <a:t>)</a:t>
            </a:r>
            <a:r>
              <a:rPr lang="zh-CN" altLang="en-US" sz="2400">
                <a:latin typeface="Arial" panose="020B0604020202020204" pitchFamily="34" charset="0"/>
              </a:rPr>
              <a:t>。</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描述了格</a:t>
            </a:r>
            <a:r>
              <a:rPr lang="en-US" altLang="zh-CN" sz="2400">
                <a:latin typeface="Arial" panose="020B0604020202020204" pitchFamily="34" charset="0"/>
              </a:rPr>
              <a:t>Button_State</a:t>
            </a:r>
            <a:r>
              <a:rPr lang="zh-CN" altLang="en-US" sz="2400">
                <a:latin typeface="Arial" panose="020B0604020202020204" pitchFamily="34" charset="0"/>
              </a:rPr>
              <a:t>，符号</a:t>
            </a:r>
            <a:r>
              <a:rPr lang="en-US" altLang="zh-CN" sz="2400">
                <a:latin typeface="Arial" panose="020B0604020202020204" pitchFamily="34" charset="0"/>
              </a:rPr>
              <a:t>P</a:t>
            </a:r>
            <a:r>
              <a:rPr lang="zh-CN" altLang="en-US" sz="2400">
                <a:latin typeface="Arial" panose="020B0604020202020204" pitchFamily="34" charset="0"/>
              </a:rPr>
              <a:t>表示幂集</a:t>
            </a:r>
            <a:r>
              <a:rPr lang="en-US" altLang="zh-CN" sz="2400">
                <a:latin typeface="Arial" panose="020B0604020202020204" pitchFamily="34" charset="0"/>
              </a:rPr>
              <a:t>(</a:t>
            </a:r>
            <a:r>
              <a:rPr lang="zh-CN" altLang="en-US" sz="2400">
                <a:latin typeface="Arial" panose="020B0604020202020204" pitchFamily="34" charset="0"/>
              </a:rPr>
              <a:t>即给定集的所有子集</a:t>
            </a:r>
            <a:r>
              <a:rPr lang="en-US" altLang="zh-CN" sz="2400">
                <a:latin typeface="Arial" panose="020B0604020202020204" pitchFamily="34" charset="0"/>
              </a:rPr>
              <a:t>)</a:t>
            </a:r>
            <a:r>
              <a:rPr lang="zh-CN" altLang="en-US" sz="2400">
                <a:latin typeface="Arial" panose="020B0604020202020204" pitchFamily="34" charset="0"/>
              </a:rPr>
              <a:t>图。约束条件声明，</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floor_buttons</a:t>
            </a:r>
            <a:r>
              <a:rPr lang="zh-CN" altLang="en-US" sz="2400">
                <a:latin typeface="Arial" panose="020B0604020202020204" pitchFamily="34" charset="0"/>
              </a:rPr>
              <a:t>集与</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elevator_buttons</a:t>
            </a:r>
            <a:r>
              <a:rPr lang="zh-CN" altLang="en-US" sz="2400">
                <a:latin typeface="Arial" panose="020B0604020202020204" pitchFamily="34" charset="0"/>
              </a:rPr>
              <a:t>集不相交，</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而且它们共同组成</a:t>
            </a:r>
            <a:r>
              <a:rPr lang="en-US" altLang="zh-CN" sz="2400">
                <a:latin typeface="Arial" panose="020B0604020202020204" pitchFamily="34" charset="0"/>
              </a:rPr>
              <a:t>buttons</a:t>
            </a:r>
            <a:r>
              <a:rPr lang="zh-CN" altLang="en-US" sz="2400">
                <a:latin typeface="Arial" panose="020B0604020202020204" pitchFamily="34" charset="0"/>
              </a:rPr>
              <a:t>集</a:t>
            </a:r>
            <a:endParaRPr lang="en-US" altLang="zh-CN" sz="2400">
              <a:latin typeface="Arial" panose="020B0604020202020204" pitchFamily="34" charset="0"/>
            </a:endParaRPr>
          </a:p>
        </p:txBody>
      </p:sp>
      <p:pic>
        <p:nvPicPr>
          <p:cNvPr id="109571" name="图片 2">
            <a:extLst>
              <a:ext uri="{FF2B5EF4-FFF2-40B4-BE49-F238E27FC236}">
                <a16:creationId xmlns:a16="http://schemas.microsoft.com/office/drawing/2014/main" id="{22D0B44E-1EA4-7A4E-91AD-E70FB63254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87838" y="3860800"/>
            <a:ext cx="4495800"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2" name="1 Título">
            <a:extLst>
              <a:ext uri="{FF2B5EF4-FFF2-40B4-BE49-F238E27FC236}">
                <a16:creationId xmlns:a16="http://schemas.microsoft.com/office/drawing/2014/main" id="{F1E1A51C-C6C9-664F-91A6-E1665B842448}"/>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109573" name="1 Título">
            <a:extLst>
              <a:ext uri="{FF2B5EF4-FFF2-40B4-BE49-F238E27FC236}">
                <a16:creationId xmlns:a16="http://schemas.microsoft.com/office/drawing/2014/main" id="{E2DAE332-0697-6741-9C07-B3D3CCB5660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4.4.1 </a:t>
            </a:r>
            <a:r>
              <a:rPr lang="zh-CN" altLang="en-US" sz="2400">
                <a:solidFill>
                  <a:srgbClr val="D9D9D9"/>
                </a:solidFill>
                <a:latin typeface="宋体" panose="02010600030101010101" pitchFamily="2" charset="-122"/>
              </a:rPr>
              <a:t>简介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1 Título">
            <a:extLst>
              <a:ext uri="{FF2B5EF4-FFF2-40B4-BE49-F238E27FC236}">
                <a16:creationId xmlns:a16="http://schemas.microsoft.com/office/drawing/2014/main" id="{9A7691E6-73A0-FE46-A3BF-EA1A392720C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4.1.1</a:t>
            </a:r>
            <a:r>
              <a:rPr lang="zh-CN" altLang="en-US" sz="2400">
                <a:solidFill>
                  <a:srgbClr val="D9D9D9"/>
                </a:solidFill>
                <a:latin typeface="宋体" panose="02010600030101010101" pitchFamily="2" charset="-122"/>
              </a:rPr>
              <a:t>非形式化方法的缺点</a:t>
            </a:r>
          </a:p>
        </p:txBody>
      </p:sp>
      <p:sp>
        <p:nvSpPr>
          <p:cNvPr id="26628" name="标题 3">
            <a:extLst>
              <a:ext uri="{FF2B5EF4-FFF2-40B4-BE49-F238E27FC236}">
                <a16:creationId xmlns:a16="http://schemas.microsoft.com/office/drawing/2014/main" id="{CC7BD8AD-C6F3-A242-95E9-22194E0A7225}"/>
              </a:ext>
            </a:extLst>
          </p:cNvPr>
          <p:cNvSpPr>
            <a:spLocks noGrp="1"/>
          </p:cNvSpPr>
          <p:nvPr>
            <p:ph type="title"/>
          </p:nvPr>
        </p:nvSpPr>
        <p:spPr>
          <a:xfrm>
            <a:off x="457200" y="44450"/>
            <a:ext cx="8229600" cy="1143000"/>
          </a:xfrm>
        </p:spPr>
        <p:txBody>
          <a:bodyPr/>
          <a:lstStyle/>
          <a:p>
            <a:pPr>
              <a:defRPr/>
            </a:pPr>
            <a:r>
              <a:rPr lang="en-US" altLang="zh-CN" b="1" dirty="0">
                <a:latin typeface="+mn-ea"/>
                <a:ea typeface="+mn-ea"/>
              </a:rPr>
              <a:t>4.1</a:t>
            </a:r>
            <a:r>
              <a:rPr lang="en-US" altLang="zh-CN" b="1" dirty="0"/>
              <a:t> </a:t>
            </a:r>
            <a:r>
              <a:rPr lang="zh-CN" altLang="en-US" b="1" dirty="0"/>
              <a:t>概述</a:t>
            </a:r>
          </a:p>
        </p:txBody>
      </p:sp>
      <p:sp>
        <p:nvSpPr>
          <p:cNvPr id="26629" name="内容占位符 4">
            <a:extLst>
              <a:ext uri="{FF2B5EF4-FFF2-40B4-BE49-F238E27FC236}">
                <a16:creationId xmlns:a16="http://schemas.microsoft.com/office/drawing/2014/main" id="{20AC92AF-9389-2E4F-9D91-BC2F595AEA47}"/>
              </a:ext>
            </a:extLst>
          </p:cNvPr>
          <p:cNvSpPr>
            <a:spLocks noGrp="1"/>
          </p:cNvSpPr>
          <p:nvPr>
            <p:ph idx="1"/>
          </p:nvPr>
        </p:nvSpPr>
        <p:spPr>
          <a:xfrm>
            <a:off x="395288" y="1052513"/>
            <a:ext cx="8229600" cy="604837"/>
          </a:xfrm>
        </p:spPr>
        <p:txBody>
          <a:bodyPr/>
          <a:lstStyle/>
          <a:p>
            <a:pPr marL="0" indent="0">
              <a:buFont typeface="Arial" charset="0"/>
              <a:buNone/>
              <a:defRPr/>
            </a:pPr>
            <a:r>
              <a:rPr lang="en-US" altLang="zh-CN" b="1" dirty="0">
                <a:latin typeface="+mn-ea"/>
              </a:rPr>
              <a:t>4.1.1</a:t>
            </a:r>
            <a:r>
              <a:rPr lang="en-US" altLang="zh-CN" b="1" dirty="0"/>
              <a:t> </a:t>
            </a:r>
            <a:r>
              <a:rPr lang="zh-CN" altLang="en-US" b="1" dirty="0"/>
              <a:t>非形式化方法的缺点</a:t>
            </a:r>
          </a:p>
        </p:txBody>
      </p:sp>
      <p:sp>
        <p:nvSpPr>
          <p:cNvPr id="19460" name="TextBox 7">
            <a:extLst>
              <a:ext uri="{FF2B5EF4-FFF2-40B4-BE49-F238E27FC236}">
                <a16:creationId xmlns:a16="http://schemas.microsoft.com/office/drawing/2014/main" id="{90007DFE-3D41-4C42-AB8E-B7D929F111AF}"/>
              </a:ext>
            </a:extLst>
          </p:cNvPr>
          <p:cNvSpPr txBox="1">
            <a:spLocks noChangeArrowheads="1"/>
          </p:cNvSpPr>
          <p:nvPr/>
        </p:nvSpPr>
        <p:spPr bwMode="auto">
          <a:xfrm>
            <a:off x="395288" y="1657350"/>
            <a:ext cx="7850187" cy="445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用自然语言书写的系统规格说明书，可能存在矛盾、二义性、含糊性、不完整性及抽象层次混乱等问题。</a:t>
            </a:r>
            <a:endParaRPr lang="en-US" altLang="zh-CN" sz="2400">
              <a:latin typeface="Arial" panose="020B0604020202020204" pitchFamily="34" charset="0"/>
            </a:endParaRPr>
          </a:p>
          <a:p>
            <a:pPr eaLnBrk="1" hangingPunct="1">
              <a:lnSpc>
                <a:spcPct val="150000"/>
              </a:lnSpc>
              <a:spcBef>
                <a:spcPct val="0"/>
              </a:spcBef>
              <a:buFontTx/>
              <a:buAutoNum type="circleNumDbPlain"/>
            </a:pPr>
            <a:r>
              <a:rPr lang="zh-CN" altLang="en-US" sz="2400">
                <a:latin typeface="Arial" panose="020B0604020202020204" pitchFamily="34" charset="0"/>
              </a:rPr>
              <a:t>矛盾是指一组相互冲突的陈述。</a:t>
            </a:r>
            <a:endParaRPr lang="en-US" altLang="zh-CN" sz="2400">
              <a:latin typeface="Arial" panose="020B0604020202020204" pitchFamily="34" charset="0"/>
            </a:endParaRPr>
          </a:p>
          <a:p>
            <a:pPr eaLnBrk="1" hangingPunct="1">
              <a:lnSpc>
                <a:spcPct val="150000"/>
              </a:lnSpc>
              <a:spcBef>
                <a:spcPct val="0"/>
              </a:spcBef>
              <a:buFontTx/>
              <a:buAutoNum type="circleNumDbPlain"/>
            </a:pPr>
            <a:r>
              <a:rPr lang="zh-CN" altLang="en-US" sz="2400">
                <a:latin typeface="Arial" panose="020B0604020202020204" pitchFamily="34" charset="0"/>
              </a:rPr>
              <a:t>二义性是指读者可以用不同方式理解的陈述。</a:t>
            </a:r>
            <a:endParaRPr lang="en-US" altLang="zh-CN" sz="2400">
              <a:latin typeface="Arial" panose="020B0604020202020204" pitchFamily="34" charset="0"/>
            </a:endParaRPr>
          </a:p>
          <a:p>
            <a:pPr eaLnBrk="1" hangingPunct="1">
              <a:lnSpc>
                <a:spcPct val="150000"/>
              </a:lnSpc>
              <a:spcBef>
                <a:spcPct val="0"/>
              </a:spcBef>
              <a:buFontTx/>
              <a:buAutoNum type="circleNumDbPlain"/>
            </a:pPr>
            <a:r>
              <a:rPr lang="zh-CN" altLang="en-US" sz="2400">
                <a:latin typeface="Arial" panose="020B0604020202020204" pitchFamily="34" charset="0"/>
              </a:rPr>
              <a:t>含糊性</a:t>
            </a:r>
            <a:endParaRPr lang="en-US" altLang="zh-CN" sz="2400">
              <a:latin typeface="Arial" panose="020B0604020202020204" pitchFamily="34" charset="0"/>
            </a:endParaRPr>
          </a:p>
          <a:p>
            <a:pPr eaLnBrk="1" hangingPunct="1">
              <a:lnSpc>
                <a:spcPct val="150000"/>
              </a:lnSpc>
              <a:spcBef>
                <a:spcPct val="0"/>
              </a:spcBef>
              <a:buFontTx/>
              <a:buAutoNum type="circleNumDbPlain"/>
            </a:pPr>
            <a:r>
              <a:rPr lang="zh-CN" altLang="en-US" sz="2400">
                <a:latin typeface="Arial" panose="020B0604020202020204" pitchFamily="34" charset="0"/>
              </a:rPr>
              <a:t>不完整性</a:t>
            </a:r>
            <a:endParaRPr lang="en-US" altLang="zh-CN" sz="2400">
              <a:latin typeface="Arial" panose="020B0604020202020204" pitchFamily="34" charset="0"/>
            </a:endParaRPr>
          </a:p>
          <a:p>
            <a:pPr eaLnBrk="1" hangingPunct="1">
              <a:lnSpc>
                <a:spcPct val="150000"/>
              </a:lnSpc>
              <a:spcBef>
                <a:spcPct val="0"/>
              </a:spcBef>
              <a:buFontTx/>
              <a:buAutoNum type="circleNumDbPlain"/>
            </a:pPr>
            <a:r>
              <a:rPr lang="zh-CN" altLang="en-US" sz="2400">
                <a:latin typeface="Arial" panose="020B0604020202020204" pitchFamily="34" charset="0"/>
              </a:rPr>
              <a:t>抽象层次混乱是指在非常抽象的陈述中混进了一些关于细节的低层次陈述。</a:t>
            </a:r>
          </a:p>
        </p:txBody>
      </p:sp>
      <p:sp>
        <p:nvSpPr>
          <p:cNvPr id="19461" name="1 Título">
            <a:extLst>
              <a:ext uri="{FF2B5EF4-FFF2-40B4-BE49-F238E27FC236}">
                <a16:creationId xmlns:a16="http://schemas.microsoft.com/office/drawing/2014/main" id="{7E8725D4-DC6D-F548-8868-3B0297CCD6ED}"/>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3">
            <a:extLst>
              <a:ext uri="{FF2B5EF4-FFF2-40B4-BE49-F238E27FC236}">
                <a16:creationId xmlns:a16="http://schemas.microsoft.com/office/drawing/2014/main" id="{3C189C1C-75EE-9548-BD8B-D61FBE9A6EF0}"/>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4.4</a:t>
            </a:r>
            <a:r>
              <a:rPr lang="en-US" altLang="zh-CN" b="1"/>
              <a:t> Z</a:t>
            </a:r>
            <a:r>
              <a:rPr lang="zh-CN" altLang="en-US" b="1"/>
              <a:t>语言</a:t>
            </a:r>
          </a:p>
        </p:txBody>
      </p:sp>
      <p:sp>
        <p:nvSpPr>
          <p:cNvPr id="32775" name="TextBox 7">
            <a:extLst>
              <a:ext uri="{FF2B5EF4-FFF2-40B4-BE49-F238E27FC236}">
                <a16:creationId xmlns:a16="http://schemas.microsoft.com/office/drawing/2014/main" id="{3F3E73CF-0D85-1442-BCC6-EFF9A914F738}"/>
              </a:ext>
            </a:extLst>
          </p:cNvPr>
          <p:cNvSpPr txBox="1">
            <a:spLocks noRot="1" noChangeAspect="1" noMove="1" noResize="1" noEditPoints="1" noAdjustHandles="1" noChangeArrowheads="1" noChangeShapeType="1" noTextEdit="1"/>
          </p:cNvSpPr>
          <p:nvPr/>
        </p:nvSpPr>
        <p:spPr bwMode="auto">
          <a:xfrm>
            <a:off x="457200" y="1340768"/>
            <a:ext cx="8564046" cy="4247317"/>
          </a:xfrm>
          <a:prstGeom prst="rect">
            <a:avLst/>
          </a:prstGeom>
          <a:blipFill rotWithShape="0">
            <a:blip r:embed="rId3"/>
            <a:stretch>
              <a:fillRect l="-1068" r="-356"/>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a:noFill/>
                <a:latin typeface="Arial" charset="0"/>
              </a:rPr>
              <a:t> </a:t>
            </a:r>
          </a:p>
        </p:txBody>
      </p:sp>
      <p:pic>
        <p:nvPicPr>
          <p:cNvPr id="111619" name="图片 1">
            <a:extLst>
              <a:ext uri="{FF2B5EF4-FFF2-40B4-BE49-F238E27FC236}">
                <a16:creationId xmlns:a16="http://schemas.microsoft.com/office/drawing/2014/main" id="{5DF54752-9C7B-324B-8BD2-611605FC803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3141663"/>
            <a:ext cx="2857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0" name="1 Título">
            <a:extLst>
              <a:ext uri="{FF2B5EF4-FFF2-40B4-BE49-F238E27FC236}">
                <a16:creationId xmlns:a16="http://schemas.microsoft.com/office/drawing/2014/main" id="{F9537B5E-FFD0-A048-8902-A14BE436BB52}"/>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10" name="矩形 9">
            <a:extLst>
              <a:ext uri="{FF2B5EF4-FFF2-40B4-BE49-F238E27FC236}">
                <a16:creationId xmlns:a16="http://schemas.microsoft.com/office/drawing/2014/main" id="{209E2D4A-8072-5541-8A34-5EACACCD680D}"/>
              </a:ext>
            </a:extLst>
          </p:cNvPr>
          <p:cNvSpPr/>
          <p:nvPr/>
        </p:nvSpPr>
        <p:spPr>
          <a:xfrm>
            <a:off x="841375" y="30448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1622" name="1 Título">
            <a:extLst>
              <a:ext uri="{FF2B5EF4-FFF2-40B4-BE49-F238E27FC236}">
                <a16:creationId xmlns:a16="http://schemas.microsoft.com/office/drawing/2014/main" id="{42EA5B16-C8EE-7640-8471-6880817FCDD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4.4.1 </a:t>
            </a:r>
            <a:r>
              <a:rPr lang="zh-CN" altLang="en-US" sz="2400">
                <a:solidFill>
                  <a:srgbClr val="D9D9D9"/>
                </a:solidFill>
                <a:latin typeface="宋体" panose="02010600030101010101" pitchFamily="2" charset="-122"/>
              </a:rPr>
              <a:t>简介</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标题 3">
            <a:extLst>
              <a:ext uri="{FF2B5EF4-FFF2-40B4-BE49-F238E27FC236}">
                <a16:creationId xmlns:a16="http://schemas.microsoft.com/office/drawing/2014/main" id="{2FF825E4-1B0A-5743-8DFA-1341BA2A144F}"/>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4.4</a:t>
            </a:r>
            <a:r>
              <a:rPr lang="en-US" altLang="zh-CN" b="1"/>
              <a:t> Z</a:t>
            </a:r>
            <a:r>
              <a:rPr lang="zh-CN" altLang="en-US" b="1"/>
              <a:t>语言</a:t>
            </a:r>
          </a:p>
        </p:txBody>
      </p:sp>
      <p:sp>
        <p:nvSpPr>
          <p:cNvPr id="113666" name="TextBox 7">
            <a:extLst>
              <a:ext uri="{FF2B5EF4-FFF2-40B4-BE49-F238E27FC236}">
                <a16:creationId xmlns:a16="http://schemas.microsoft.com/office/drawing/2014/main" id="{EA88F9AC-E1E3-7745-83C8-F5319A9BEFC0}"/>
              </a:ext>
            </a:extLst>
          </p:cNvPr>
          <p:cNvSpPr txBox="1">
            <a:spLocks noChangeArrowheads="1"/>
          </p:cNvSpPr>
          <p:nvPr/>
        </p:nvSpPr>
        <p:spPr bwMode="auto">
          <a:xfrm>
            <a:off x="457200" y="750888"/>
            <a:ext cx="85645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b="1">
                <a:solidFill>
                  <a:srgbClr val="FF0000"/>
                </a:solidFill>
                <a:latin typeface="Arial" panose="020B0604020202020204" pitchFamily="34" charset="0"/>
              </a:rPr>
              <a:t>4. </a:t>
            </a:r>
            <a:r>
              <a:rPr lang="zh-CN" altLang="en-US" sz="2400" b="1">
                <a:solidFill>
                  <a:srgbClr val="FF0000"/>
                </a:solidFill>
                <a:latin typeface="Arial" panose="020B0604020202020204" pitchFamily="34" charset="0"/>
              </a:rPr>
              <a:t>操作</a:t>
            </a:r>
            <a:endParaRPr lang="en-US" altLang="zh-CN" sz="2400" b="1">
              <a:solidFill>
                <a:srgbClr val="FF0000"/>
              </a:solidFill>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如果一个原来处于关闭状态的按钮被按下，则该按钮开启，这个按钮就被添加到</a:t>
            </a:r>
            <a:r>
              <a:rPr lang="en-US" altLang="zh-CN" sz="2400">
                <a:latin typeface="Arial" panose="020B0604020202020204" pitchFamily="34" charset="0"/>
              </a:rPr>
              <a:t>pushed</a:t>
            </a:r>
            <a:r>
              <a:rPr lang="zh-CN" altLang="en-US" sz="2400">
                <a:latin typeface="Arial" panose="020B0604020202020204" pitchFamily="34" charset="0"/>
              </a:rPr>
              <a:t>集中。图定义了操作</a:t>
            </a:r>
            <a:r>
              <a:rPr lang="en-US" altLang="zh-CN" sz="2400">
                <a:latin typeface="Arial" panose="020B0604020202020204" pitchFamily="34" charset="0"/>
              </a:rPr>
              <a:t>Push_Button(</a:t>
            </a:r>
            <a:r>
              <a:rPr lang="zh-CN" altLang="en-US" sz="2400">
                <a:latin typeface="Arial" panose="020B0604020202020204" pitchFamily="34" charset="0"/>
              </a:rPr>
              <a:t>按按钮</a:t>
            </a:r>
            <a:r>
              <a:rPr lang="en-US" altLang="zh-CN" sz="2400">
                <a:latin typeface="Arial" panose="020B0604020202020204" pitchFamily="34" charset="0"/>
              </a:rPr>
              <a:t>)</a:t>
            </a:r>
            <a:r>
              <a:rPr lang="zh-CN" altLang="en-US" sz="2400">
                <a:latin typeface="Arial" panose="020B0604020202020204" pitchFamily="34" charset="0"/>
              </a:rPr>
              <a:t>。</a:t>
            </a:r>
            <a:endParaRPr lang="en-US" altLang="zh-CN" sz="1800">
              <a:latin typeface="Arial" panose="020B0604020202020204" pitchFamily="34" charset="0"/>
            </a:endParaRPr>
          </a:p>
        </p:txBody>
      </p:sp>
      <p:pic>
        <p:nvPicPr>
          <p:cNvPr id="113667" name="图片 2">
            <a:extLst>
              <a:ext uri="{FF2B5EF4-FFF2-40B4-BE49-F238E27FC236}">
                <a16:creationId xmlns:a16="http://schemas.microsoft.com/office/drawing/2014/main" id="{A6420460-F6AA-794B-9506-168B6C0215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5763" y="3068638"/>
            <a:ext cx="6165850" cy="260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8" name="1 Título">
            <a:extLst>
              <a:ext uri="{FF2B5EF4-FFF2-40B4-BE49-F238E27FC236}">
                <a16:creationId xmlns:a16="http://schemas.microsoft.com/office/drawing/2014/main" id="{E6F374A1-8252-F24C-BF54-1FD4717769C7}"/>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113669" name="1 Título">
            <a:extLst>
              <a:ext uri="{FF2B5EF4-FFF2-40B4-BE49-F238E27FC236}">
                <a16:creationId xmlns:a16="http://schemas.microsoft.com/office/drawing/2014/main" id="{1345ECEA-25DA-8F44-874F-B3CEB649AF6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4.4.1 </a:t>
            </a:r>
            <a:r>
              <a:rPr lang="zh-CN" altLang="en-US" sz="2400">
                <a:solidFill>
                  <a:srgbClr val="D9D9D9"/>
                </a:solidFill>
                <a:latin typeface="宋体" panose="02010600030101010101" pitchFamily="2" charset="-122"/>
              </a:rPr>
              <a:t>简介</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标题 3">
            <a:extLst>
              <a:ext uri="{FF2B5EF4-FFF2-40B4-BE49-F238E27FC236}">
                <a16:creationId xmlns:a16="http://schemas.microsoft.com/office/drawing/2014/main" id="{89A9A6DA-403A-B947-8939-E35E2B21E2EA}"/>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4.4</a:t>
            </a:r>
            <a:r>
              <a:rPr lang="en-US" altLang="zh-CN" b="1"/>
              <a:t> Z</a:t>
            </a:r>
            <a:r>
              <a:rPr lang="zh-CN" altLang="en-US" b="1"/>
              <a:t>语言</a:t>
            </a:r>
          </a:p>
        </p:txBody>
      </p:sp>
      <p:sp>
        <p:nvSpPr>
          <p:cNvPr id="115714" name="TextBox 7">
            <a:extLst>
              <a:ext uri="{FF2B5EF4-FFF2-40B4-BE49-F238E27FC236}">
                <a16:creationId xmlns:a16="http://schemas.microsoft.com/office/drawing/2014/main" id="{9D98A075-F6BC-3B44-B233-6B88D902645B}"/>
              </a:ext>
            </a:extLst>
          </p:cNvPr>
          <p:cNvSpPr txBox="1">
            <a:spLocks noChangeArrowheads="1"/>
          </p:cNvSpPr>
          <p:nvPr/>
        </p:nvSpPr>
        <p:spPr bwMode="auto">
          <a:xfrm>
            <a:off x="179388" y="981075"/>
            <a:ext cx="8842375"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操作的谓词部分，包含了一组调用操作的前置条件，以及操作完全结束后的后置条件。</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图</a:t>
            </a:r>
            <a:r>
              <a:rPr lang="en-US" altLang="zh-CN" sz="2400">
                <a:latin typeface="Arial" panose="020B0604020202020204" pitchFamily="34" charset="0"/>
              </a:rPr>
              <a:t>4.14</a:t>
            </a:r>
            <a:r>
              <a:rPr lang="zh-CN" altLang="en-US" sz="2400">
                <a:latin typeface="Arial" panose="020B0604020202020204" pitchFamily="34" charset="0"/>
              </a:rPr>
              <a:t>中的第一个前置条件规定，“</a:t>
            </a:r>
            <a:r>
              <a:rPr lang="en-US" altLang="zh-CN" sz="2400">
                <a:latin typeface="Arial" panose="020B0604020202020204" pitchFamily="34" charset="0"/>
              </a:rPr>
              <a:t>button?”</a:t>
            </a:r>
            <a:r>
              <a:rPr lang="zh-CN" altLang="en-US" sz="2400">
                <a:latin typeface="Arial" panose="020B0604020202020204" pitchFamily="34" charset="0"/>
              </a:rPr>
              <a:t>必须是</a:t>
            </a:r>
            <a:r>
              <a:rPr lang="en-US" altLang="zh-CN" sz="2400">
                <a:latin typeface="Arial" panose="020B0604020202020204" pitchFamily="34" charset="0"/>
              </a:rPr>
              <a:t>buttons</a:t>
            </a:r>
            <a:r>
              <a:rPr lang="zh-CN" altLang="en-US" sz="2400">
                <a:latin typeface="Arial" panose="020B0604020202020204" pitchFamily="34" charset="0"/>
              </a:rPr>
              <a:t>的一个元素，而</a:t>
            </a:r>
            <a:r>
              <a:rPr lang="en-US" altLang="zh-CN" sz="2400">
                <a:latin typeface="Arial" panose="020B0604020202020204" pitchFamily="34" charset="0"/>
              </a:rPr>
              <a:t>buttons</a:t>
            </a:r>
            <a:r>
              <a:rPr lang="zh-CN" altLang="en-US" sz="2400">
                <a:latin typeface="Arial" panose="020B0604020202020204" pitchFamily="34" charset="0"/>
              </a:rPr>
              <a:t>是电梯系统中所有按钮的集合。如果第二个前置条件</a:t>
            </a:r>
            <a:r>
              <a:rPr lang="en-US" altLang="zh-CN" sz="2400">
                <a:latin typeface="Arial" panose="020B0604020202020204" pitchFamily="34" charset="0"/>
              </a:rPr>
              <a:t>button? ∉pushed</a:t>
            </a:r>
            <a:r>
              <a:rPr lang="zh-CN" altLang="en-US" sz="2400">
                <a:latin typeface="Arial" panose="020B0604020202020204" pitchFamily="34" charset="0"/>
              </a:rPr>
              <a:t>得到满足</a:t>
            </a:r>
            <a:r>
              <a:rPr lang="en-US" altLang="zh-CN" sz="2400">
                <a:latin typeface="Arial" panose="020B0604020202020204" pitchFamily="34" charset="0"/>
              </a:rPr>
              <a:t>(</a:t>
            </a:r>
            <a:r>
              <a:rPr lang="zh-CN" altLang="en-US" sz="2400">
                <a:latin typeface="Arial" panose="020B0604020202020204" pitchFamily="34" charset="0"/>
              </a:rPr>
              <a:t>即按钮没有开启</a:t>
            </a:r>
            <a:r>
              <a:rPr lang="en-US" altLang="zh-CN" sz="2400">
                <a:latin typeface="Arial" panose="020B0604020202020204" pitchFamily="34" charset="0"/>
              </a:rPr>
              <a:t>)</a:t>
            </a:r>
            <a:r>
              <a:rPr lang="zh-CN" altLang="en-US" sz="2400">
                <a:latin typeface="Arial" panose="020B0604020202020204" pitchFamily="34" charset="0"/>
              </a:rPr>
              <a:t>，则更新</a:t>
            </a:r>
            <a:r>
              <a:rPr lang="en-US" altLang="zh-CN" sz="2400">
                <a:latin typeface="Arial" panose="020B0604020202020204" pitchFamily="34" charset="0"/>
              </a:rPr>
              <a:t>pushed</a:t>
            </a:r>
            <a:r>
              <a:rPr lang="zh-CN" altLang="en-US" sz="2400">
                <a:latin typeface="Arial" panose="020B0604020202020204" pitchFamily="34" charset="0"/>
              </a:rPr>
              <a:t>按钮集，使之包含刚开启的按钮“</a:t>
            </a:r>
            <a:r>
              <a:rPr lang="en-US" altLang="zh-CN" sz="2400">
                <a:latin typeface="Arial" panose="020B0604020202020204" pitchFamily="34" charset="0"/>
              </a:rPr>
              <a:t>button?”</a:t>
            </a:r>
            <a:r>
              <a:rPr lang="zh-CN" altLang="en-US" sz="2400">
                <a:latin typeface="Arial" panose="020B0604020202020204" pitchFamily="34" charset="0"/>
              </a:rPr>
              <a:t>。</a:t>
            </a:r>
            <a:r>
              <a:rPr lang="en-US" altLang="zh-CN" sz="2400">
                <a:latin typeface="Arial" panose="020B0604020202020204" pitchFamily="34" charset="0"/>
              </a:rPr>
              <a:t>Z</a:t>
            </a:r>
            <a:r>
              <a:rPr lang="zh-CN" altLang="en-US" sz="2400">
                <a:latin typeface="Arial" panose="020B0604020202020204" pitchFamily="34" charset="0"/>
              </a:rPr>
              <a:t>语言中，当一个变量的值发生改变时，就用符号“</a:t>
            </a:r>
            <a:r>
              <a:rPr lang="en-US" altLang="zh-CN" sz="2400">
                <a:latin typeface="Arial" panose="020B0604020202020204" pitchFamily="34" charset="0"/>
              </a:rPr>
              <a:t>′”</a:t>
            </a:r>
            <a:r>
              <a:rPr lang="zh-CN" altLang="en-US" sz="2400">
                <a:latin typeface="Arial" panose="020B0604020202020204" pitchFamily="34" charset="0"/>
              </a:rPr>
              <a:t>表示。后置条件是当执行完操作</a:t>
            </a:r>
            <a:r>
              <a:rPr lang="en-US" altLang="zh-CN" sz="2400">
                <a:latin typeface="Arial" panose="020B0604020202020204" pitchFamily="34" charset="0"/>
              </a:rPr>
              <a:t>Push_Button</a:t>
            </a:r>
            <a:r>
              <a:rPr lang="zh-CN" altLang="en-US" sz="2400">
                <a:latin typeface="Arial" panose="020B0604020202020204" pitchFamily="34" charset="0"/>
              </a:rPr>
              <a:t>之后，“</a:t>
            </a:r>
            <a:r>
              <a:rPr lang="en-US" altLang="zh-CN" sz="2400">
                <a:latin typeface="Arial" panose="020B0604020202020204" pitchFamily="34" charset="0"/>
              </a:rPr>
              <a:t>button?”</a:t>
            </a:r>
            <a:r>
              <a:rPr lang="zh-CN" altLang="en-US" sz="2400">
                <a:latin typeface="Arial" panose="020B0604020202020204" pitchFamily="34" charset="0"/>
              </a:rPr>
              <a:t>将被加入到</a:t>
            </a:r>
            <a:r>
              <a:rPr lang="en-US" altLang="zh-CN" sz="2400">
                <a:latin typeface="Arial" panose="020B0604020202020204" pitchFamily="34" charset="0"/>
              </a:rPr>
              <a:t>pushed</a:t>
            </a:r>
            <a:r>
              <a:rPr lang="zh-CN" altLang="en-US" sz="2400">
                <a:latin typeface="Arial" panose="020B0604020202020204" pitchFamily="34" charset="0"/>
              </a:rPr>
              <a:t>集中。无须打开按钮，使“</a:t>
            </a:r>
            <a:r>
              <a:rPr lang="en-US" altLang="zh-CN" sz="2400">
                <a:latin typeface="Arial" panose="020B0604020202020204" pitchFamily="34" charset="0"/>
              </a:rPr>
              <a:t>button?”</a:t>
            </a:r>
            <a:r>
              <a:rPr lang="zh-CN" altLang="en-US" sz="2400">
                <a:latin typeface="Arial" panose="020B0604020202020204" pitchFamily="34" charset="0"/>
              </a:rPr>
              <a:t>变成</a:t>
            </a:r>
            <a:r>
              <a:rPr lang="en-US" altLang="zh-CN" sz="2400">
                <a:latin typeface="Arial" panose="020B0604020202020204" pitchFamily="34" charset="0"/>
              </a:rPr>
              <a:t>pushed</a:t>
            </a:r>
            <a:r>
              <a:rPr lang="zh-CN" altLang="en-US" sz="2400">
                <a:latin typeface="Arial" panose="020B0604020202020204" pitchFamily="34" charset="0"/>
              </a:rPr>
              <a:t>中的一个元素即可。</a:t>
            </a:r>
            <a:endParaRPr lang="en-US" altLang="zh-CN" sz="2400">
              <a:latin typeface="Arial" panose="020B0604020202020204" pitchFamily="34" charset="0"/>
            </a:endParaRPr>
          </a:p>
        </p:txBody>
      </p:sp>
      <p:sp>
        <p:nvSpPr>
          <p:cNvPr id="115715" name="1 Título">
            <a:extLst>
              <a:ext uri="{FF2B5EF4-FFF2-40B4-BE49-F238E27FC236}">
                <a16:creationId xmlns:a16="http://schemas.microsoft.com/office/drawing/2014/main" id="{9FF9B95A-9FA1-1147-BF0E-BAB883FE2531}"/>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115716" name="1 Título">
            <a:extLst>
              <a:ext uri="{FF2B5EF4-FFF2-40B4-BE49-F238E27FC236}">
                <a16:creationId xmlns:a16="http://schemas.microsoft.com/office/drawing/2014/main" id="{9EE56B57-ACD3-9F4D-9371-DE2B736FB2D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4.4.1 </a:t>
            </a:r>
            <a:r>
              <a:rPr lang="zh-CN" altLang="en-US" sz="2400">
                <a:solidFill>
                  <a:srgbClr val="D9D9D9"/>
                </a:solidFill>
                <a:latin typeface="宋体" panose="02010600030101010101" pitchFamily="2" charset="-122"/>
              </a:rPr>
              <a:t>简介</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标题 3">
            <a:extLst>
              <a:ext uri="{FF2B5EF4-FFF2-40B4-BE49-F238E27FC236}">
                <a16:creationId xmlns:a16="http://schemas.microsoft.com/office/drawing/2014/main" id="{D6EC4886-F39F-5B49-9DA3-0C63E102B58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4.4</a:t>
            </a:r>
            <a:r>
              <a:rPr lang="en-US" altLang="zh-CN" b="1"/>
              <a:t> Z</a:t>
            </a:r>
            <a:r>
              <a:rPr lang="zh-CN" altLang="en-US" b="1"/>
              <a:t>语言</a:t>
            </a:r>
          </a:p>
        </p:txBody>
      </p:sp>
      <p:sp>
        <p:nvSpPr>
          <p:cNvPr id="117762" name="TextBox 7">
            <a:extLst>
              <a:ext uri="{FF2B5EF4-FFF2-40B4-BE49-F238E27FC236}">
                <a16:creationId xmlns:a16="http://schemas.microsoft.com/office/drawing/2014/main" id="{C71B440D-9AC5-2C4D-9BFC-C1EFE931216A}"/>
              </a:ext>
            </a:extLst>
          </p:cNvPr>
          <p:cNvSpPr txBox="1">
            <a:spLocks noChangeArrowheads="1"/>
          </p:cNvSpPr>
          <p:nvPr/>
        </p:nvSpPr>
        <p:spPr bwMode="auto">
          <a:xfrm>
            <a:off x="290513" y="1187450"/>
            <a:ext cx="856297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另一种可能性是，被按的按钮原先已经打开了。由于</a:t>
            </a:r>
            <a:r>
              <a:rPr lang="en-US" altLang="zh-CN" sz="2400">
                <a:latin typeface="Arial" panose="020B0604020202020204" pitchFamily="34" charset="0"/>
              </a:rPr>
              <a:t>button?∈pushed</a:t>
            </a:r>
            <a:r>
              <a:rPr lang="zh-CN" altLang="en-US" sz="2400">
                <a:latin typeface="Arial" panose="020B0604020202020204" pitchFamily="34" charset="0"/>
              </a:rPr>
              <a:t>，根据第</a:t>
            </a:r>
            <a:r>
              <a:rPr lang="en-US" altLang="zh-CN" sz="2400">
                <a:latin typeface="Arial" panose="020B0604020202020204" pitchFamily="34" charset="0"/>
              </a:rPr>
              <a:t>3</a:t>
            </a:r>
            <a:r>
              <a:rPr lang="zh-CN" altLang="en-US" sz="2400">
                <a:latin typeface="Arial" panose="020B0604020202020204" pitchFamily="34" charset="0"/>
              </a:rPr>
              <a:t>个前置条件，将没有任何事情发生，这可以用</a:t>
            </a:r>
            <a:r>
              <a:rPr lang="en-US" altLang="zh-CN" sz="2400">
                <a:latin typeface="Arial" panose="020B0604020202020204" pitchFamily="34" charset="0"/>
              </a:rPr>
              <a:t>pushed′=pushed</a:t>
            </a:r>
            <a:r>
              <a:rPr lang="zh-CN" altLang="en-US" sz="2400">
                <a:latin typeface="Arial" panose="020B0604020202020204" pitchFamily="34" charset="0"/>
              </a:rPr>
              <a:t>来表示，即</a:t>
            </a:r>
            <a:r>
              <a:rPr lang="en-US" altLang="zh-CN" sz="2400">
                <a:latin typeface="Arial" panose="020B0604020202020204" pitchFamily="34" charset="0"/>
              </a:rPr>
              <a:t>pushed</a:t>
            </a:r>
            <a:r>
              <a:rPr lang="zh-CN" altLang="en-US" sz="2400">
                <a:latin typeface="Arial" panose="020B0604020202020204" pitchFamily="34" charset="0"/>
              </a:rPr>
              <a:t>的新状态和旧状态一样。注意，如果没有第</a:t>
            </a:r>
            <a:r>
              <a:rPr lang="en-US" altLang="zh-CN" sz="2400">
                <a:latin typeface="Arial" panose="020B0604020202020204" pitchFamily="34" charset="0"/>
              </a:rPr>
              <a:t>3</a:t>
            </a:r>
            <a:r>
              <a:rPr lang="zh-CN" altLang="en-US" sz="2400">
                <a:latin typeface="Arial" panose="020B0604020202020204" pitchFamily="34" charset="0"/>
              </a:rPr>
              <a:t>个前置条件，规格说明将不能说明在一个按钮已被按过之后又被按了一次的情况下将发生什么事，因此，结果将是不可预测的。</a:t>
            </a:r>
            <a:endParaRPr lang="en-US" altLang="zh-CN" sz="2400">
              <a:latin typeface="Arial" panose="020B0604020202020204" pitchFamily="34" charset="0"/>
            </a:endParaRPr>
          </a:p>
          <a:p>
            <a:pPr eaLnBrk="1" hangingPunct="1">
              <a:lnSpc>
                <a:spcPct val="150000"/>
              </a:lnSpc>
              <a:spcBef>
                <a:spcPct val="0"/>
              </a:spcBef>
              <a:buFontTx/>
              <a:buNone/>
            </a:pPr>
            <a:endParaRPr lang="en-US" altLang="zh-CN" sz="1800">
              <a:latin typeface="Arial" panose="020B0604020202020204" pitchFamily="34" charset="0"/>
            </a:endParaRPr>
          </a:p>
          <a:p>
            <a:pPr eaLnBrk="1" hangingPunct="1">
              <a:lnSpc>
                <a:spcPct val="150000"/>
              </a:lnSpc>
              <a:spcBef>
                <a:spcPct val="0"/>
              </a:spcBef>
              <a:buFontTx/>
              <a:buNone/>
            </a:pPr>
            <a:endParaRPr lang="en-US" altLang="zh-CN" sz="1800">
              <a:latin typeface="Arial" panose="020B0604020202020204" pitchFamily="34" charset="0"/>
            </a:endParaRPr>
          </a:p>
        </p:txBody>
      </p:sp>
      <p:sp>
        <p:nvSpPr>
          <p:cNvPr id="117763" name="1 Título">
            <a:extLst>
              <a:ext uri="{FF2B5EF4-FFF2-40B4-BE49-F238E27FC236}">
                <a16:creationId xmlns:a16="http://schemas.microsoft.com/office/drawing/2014/main" id="{05486FE3-BB6D-6143-B63D-71DAA346A5F1}"/>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117764" name="1 Título">
            <a:extLst>
              <a:ext uri="{FF2B5EF4-FFF2-40B4-BE49-F238E27FC236}">
                <a16:creationId xmlns:a16="http://schemas.microsoft.com/office/drawing/2014/main" id="{7614F1B7-2B5D-614E-A2B9-61BC935A31C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4.4.1 </a:t>
            </a:r>
            <a:r>
              <a:rPr lang="zh-CN" altLang="en-US" sz="2400">
                <a:solidFill>
                  <a:srgbClr val="D9D9D9"/>
                </a:solidFill>
                <a:latin typeface="宋体" panose="02010600030101010101" pitchFamily="2" charset="-122"/>
              </a:rPr>
              <a:t>简介</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标题 3">
            <a:extLst>
              <a:ext uri="{FF2B5EF4-FFF2-40B4-BE49-F238E27FC236}">
                <a16:creationId xmlns:a16="http://schemas.microsoft.com/office/drawing/2014/main" id="{E226F301-F727-9848-B59A-22223A37AE2B}"/>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4.4</a:t>
            </a:r>
            <a:r>
              <a:rPr lang="en-US" altLang="zh-CN" b="1"/>
              <a:t> Z</a:t>
            </a:r>
            <a:r>
              <a:rPr lang="zh-CN" altLang="en-US" b="1"/>
              <a:t>语言</a:t>
            </a:r>
          </a:p>
        </p:txBody>
      </p:sp>
      <p:sp>
        <p:nvSpPr>
          <p:cNvPr id="119810" name="TextBox 7">
            <a:extLst>
              <a:ext uri="{FF2B5EF4-FFF2-40B4-BE49-F238E27FC236}">
                <a16:creationId xmlns:a16="http://schemas.microsoft.com/office/drawing/2014/main" id="{D0E9B8A9-1F07-7444-A35A-1D18B0A98C01}"/>
              </a:ext>
            </a:extLst>
          </p:cNvPr>
          <p:cNvSpPr txBox="1">
            <a:spLocks noChangeArrowheads="1"/>
          </p:cNvSpPr>
          <p:nvPr/>
        </p:nvSpPr>
        <p:spPr bwMode="auto">
          <a:xfrm>
            <a:off x="457200" y="981075"/>
            <a:ext cx="8564563"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电梯到达了某楼层，如果相应的楼层按钮已经打开，则此时会关闭；同样，如果相应的电梯按钮已经打开，则此时它也会关闭。也就是说，如果“</a:t>
            </a:r>
            <a:r>
              <a:rPr lang="en-US" altLang="zh-CN" sz="2400">
                <a:latin typeface="Arial" panose="020B0604020202020204" pitchFamily="34" charset="0"/>
              </a:rPr>
              <a:t>button?”</a:t>
            </a:r>
            <a:r>
              <a:rPr lang="zh-CN" altLang="en-US" sz="2400">
                <a:latin typeface="Arial" panose="020B0604020202020204" pitchFamily="34" charset="0"/>
              </a:rPr>
              <a:t>属于</a:t>
            </a:r>
            <a:r>
              <a:rPr lang="en-US" altLang="zh-CN" sz="2400">
                <a:latin typeface="Arial" panose="020B0604020202020204" pitchFamily="34" charset="0"/>
              </a:rPr>
              <a:t>pushed</a:t>
            </a:r>
            <a:r>
              <a:rPr lang="zh-CN" altLang="en-US" sz="2400">
                <a:latin typeface="Arial" panose="020B0604020202020204" pitchFamily="34" charset="0"/>
              </a:rPr>
              <a:t>集，则将它移出该集合，如图所示</a:t>
            </a:r>
            <a:r>
              <a:rPr lang="en-US" altLang="zh-CN" sz="2400">
                <a:latin typeface="Arial" panose="020B0604020202020204" pitchFamily="34" charset="0"/>
              </a:rPr>
              <a:t>(</a:t>
            </a:r>
            <a:r>
              <a:rPr lang="zh-CN" altLang="en-US" sz="2400">
                <a:latin typeface="Arial" panose="020B0604020202020204" pitchFamily="34" charset="0"/>
              </a:rPr>
              <a:t>符号＼表示集合差运算</a:t>
            </a:r>
            <a:r>
              <a:rPr lang="en-US" altLang="zh-CN" sz="2400">
                <a:latin typeface="Arial" panose="020B0604020202020204" pitchFamily="34" charset="0"/>
              </a:rPr>
              <a:t>)</a:t>
            </a:r>
            <a:r>
              <a:rPr lang="zh-CN" altLang="en-US" sz="2400">
                <a:latin typeface="Arial" panose="020B0604020202020204" pitchFamily="34" charset="0"/>
              </a:rPr>
              <a:t>。但是，如果按钮“</a:t>
            </a:r>
            <a:r>
              <a:rPr lang="en-US" altLang="zh-CN" sz="2400">
                <a:latin typeface="Arial" panose="020B0604020202020204" pitchFamily="34" charset="0"/>
              </a:rPr>
              <a:t>button?”</a:t>
            </a:r>
            <a:r>
              <a:rPr lang="zh-CN" altLang="en-US" sz="2400">
                <a:latin typeface="Arial" panose="020B0604020202020204" pitchFamily="34" charset="0"/>
              </a:rPr>
              <a:t>原先没有打开，则</a:t>
            </a:r>
            <a:r>
              <a:rPr lang="en-US" altLang="zh-CN" sz="2400">
                <a:latin typeface="Arial" panose="020B0604020202020204" pitchFamily="34" charset="0"/>
              </a:rPr>
              <a:t>pushed</a:t>
            </a:r>
            <a:r>
              <a:rPr lang="zh-CN" altLang="en-US" sz="2400">
                <a:latin typeface="Arial" panose="020B0604020202020204" pitchFamily="34" charset="0"/>
              </a:rPr>
              <a:t>集合不发生变化。</a:t>
            </a:r>
            <a:endParaRPr lang="en-US" altLang="zh-CN" sz="2400">
              <a:latin typeface="Arial" panose="020B0604020202020204" pitchFamily="34" charset="0"/>
            </a:endParaRPr>
          </a:p>
          <a:p>
            <a:pPr eaLnBrk="1" hangingPunct="1">
              <a:lnSpc>
                <a:spcPct val="150000"/>
              </a:lnSpc>
              <a:spcBef>
                <a:spcPct val="0"/>
              </a:spcBef>
              <a:buFontTx/>
              <a:buNone/>
            </a:pPr>
            <a:endParaRPr lang="en-US" altLang="zh-CN" sz="1800">
              <a:latin typeface="Arial" panose="020B0604020202020204" pitchFamily="34" charset="0"/>
            </a:endParaRPr>
          </a:p>
          <a:p>
            <a:pPr eaLnBrk="1" hangingPunct="1">
              <a:lnSpc>
                <a:spcPct val="150000"/>
              </a:lnSpc>
              <a:spcBef>
                <a:spcPct val="0"/>
              </a:spcBef>
              <a:buFontTx/>
              <a:buNone/>
            </a:pPr>
            <a:endParaRPr lang="en-US" altLang="zh-CN" sz="1800">
              <a:latin typeface="Arial" panose="020B0604020202020204" pitchFamily="34" charset="0"/>
            </a:endParaRPr>
          </a:p>
        </p:txBody>
      </p:sp>
      <p:pic>
        <p:nvPicPr>
          <p:cNvPr id="119811" name="图片 2">
            <a:extLst>
              <a:ext uri="{FF2B5EF4-FFF2-40B4-BE49-F238E27FC236}">
                <a16:creationId xmlns:a16="http://schemas.microsoft.com/office/drawing/2014/main" id="{438B1C8A-7CCC-934F-92FE-3D918CC5983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3703638"/>
            <a:ext cx="6032500" cy="238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2" name="1 Título">
            <a:extLst>
              <a:ext uri="{FF2B5EF4-FFF2-40B4-BE49-F238E27FC236}">
                <a16:creationId xmlns:a16="http://schemas.microsoft.com/office/drawing/2014/main" id="{F7F01DEA-6452-DB48-B358-B5EE77C3F9C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119813" name="1 Título">
            <a:extLst>
              <a:ext uri="{FF2B5EF4-FFF2-40B4-BE49-F238E27FC236}">
                <a16:creationId xmlns:a16="http://schemas.microsoft.com/office/drawing/2014/main" id="{515E9587-3058-4340-A368-11FA1D7C2D0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4.4.1 </a:t>
            </a:r>
            <a:r>
              <a:rPr lang="zh-CN" altLang="en-US" sz="2400">
                <a:solidFill>
                  <a:srgbClr val="D9D9D9"/>
                </a:solidFill>
                <a:latin typeface="宋体" panose="02010600030101010101" pitchFamily="2" charset="-122"/>
              </a:rPr>
              <a:t>简介</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标题 3">
            <a:extLst>
              <a:ext uri="{FF2B5EF4-FFF2-40B4-BE49-F238E27FC236}">
                <a16:creationId xmlns:a16="http://schemas.microsoft.com/office/drawing/2014/main" id="{7F96B2A1-01A3-3E4B-A4F7-11B353E9E541}"/>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4.4</a:t>
            </a:r>
            <a:r>
              <a:rPr lang="en-US" altLang="zh-CN" b="1"/>
              <a:t> Z</a:t>
            </a:r>
            <a:r>
              <a:rPr lang="zh-CN" altLang="en-US" b="1"/>
              <a:t>语言</a:t>
            </a:r>
          </a:p>
        </p:txBody>
      </p:sp>
      <p:sp>
        <p:nvSpPr>
          <p:cNvPr id="121858" name="内容占位符 4">
            <a:extLst>
              <a:ext uri="{FF2B5EF4-FFF2-40B4-BE49-F238E27FC236}">
                <a16:creationId xmlns:a16="http://schemas.microsoft.com/office/drawing/2014/main" id="{D1F5497C-62A7-3F48-943B-ADE018F080BF}"/>
              </a:ext>
            </a:extLst>
          </p:cNvPr>
          <p:cNvSpPr>
            <a:spLocks noGrp="1"/>
          </p:cNvSpPr>
          <p:nvPr>
            <p:ph idx="1"/>
          </p:nvPr>
        </p:nvSpPr>
        <p:spPr>
          <a:xfrm>
            <a:off x="457200" y="9810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4.4.2</a:t>
            </a:r>
            <a:r>
              <a:rPr lang="en-US" altLang="zh-CN" b="1"/>
              <a:t> </a:t>
            </a:r>
            <a:r>
              <a:rPr lang="zh-CN" altLang="en-US" b="1"/>
              <a:t>评价</a:t>
            </a:r>
          </a:p>
        </p:txBody>
      </p:sp>
      <p:sp>
        <p:nvSpPr>
          <p:cNvPr id="121859" name="TextBox 7">
            <a:extLst>
              <a:ext uri="{FF2B5EF4-FFF2-40B4-BE49-F238E27FC236}">
                <a16:creationId xmlns:a16="http://schemas.microsoft.com/office/drawing/2014/main" id="{A9B3B055-C39B-3D49-8348-ED5CDA398430}"/>
              </a:ext>
            </a:extLst>
          </p:cNvPr>
          <p:cNvSpPr txBox="1">
            <a:spLocks noChangeArrowheads="1"/>
          </p:cNvSpPr>
          <p:nvPr/>
        </p:nvSpPr>
        <p:spPr bwMode="auto">
          <a:xfrm>
            <a:off x="457200" y="1690688"/>
            <a:ext cx="8564563"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a:latin typeface="Arial" panose="020B0604020202020204" pitchFamily="34" charset="0"/>
              </a:rPr>
              <a:t>Z</a:t>
            </a:r>
            <a:r>
              <a:rPr lang="zh-CN" altLang="en-US" sz="2400">
                <a:latin typeface="Arial" panose="020B0604020202020204" pitchFamily="34" charset="0"/>
              </a:rPr>
              <a:t>也许是应用得最广泛的形式化语言，</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(1) </a:t>
            </a:r>
            <a:r>
              <a:rPr lang="zh-CN" altLang="en-US" sz="2400">
                <a:latin typeface="Arial" panose="020B0604020202020204" pitchFamily="34" charset="0"/>
              </a:rPr>
              <a:t>可以比较容易地发现用</a:t>
            </a:r>
            <a:r>
              <a:rPr lang="en-US" altLang="zh-CN" sz="2400">
                <a:latin typeface="Arial" panose="020B0604020202020204" pitchFamily="34" charset="0"/>
              </a:rPr>
              <a:t>Z</a:t>
            </a:r>
            <a:r>
              <a:rPr lang="zh-CN" altLang="en-US" sz="2400">
                <a:latin typeface="Arial" panose="020B0604020202020204" pitchFamily="34" charset="0"/>
              </a:rPr>
              <a:t>写的规格说明的错误，特别是在自己审查规格说明，及根据形式化的规格说明来审查设计与代码时，情况更是如此。</a:t>
            </a:r>
          </a:p>
          <a:p>
            <a:pPr eaLnBrk="1" hangingPunct="1">
              <a:lnSpc>
                <a:spcPct val="150000"/>
              </a:lnSpc>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用</a:t>
            </a:r>
            <a:r>
              <a:rPr lang="en-US" altLang="zh-CN" sz="2400">
                <a:latin typeface="Arial" panose="020B0604020202020204" pitchFamily="34" charset="0"/>
              </a:rPr>
              <a:t>Z</a:t>
            </a:r>
            <a:r>
              <a:rPr lang="zh-CN" altLang="en-US" sz="2400">
                <a:latin typeface="Arial" panose="020B0604020202020204" pitchFamily="34" charset="0"/>
              </a:rPr>
              <a:t>写规格说明时，要求作者十分精确地使用</a:t>
            </a:r>
            <a:r>
              <a:rPr lang="en-US" altLang="zh-CN" sz="2400">
                <a:latin typeface="Arial" panose="020B0604020202020204" pitchFamily="34" charset="0"/>
              </a:rPr>
              <a:t>Z</a:t>
            </a:r>
            <a:r>
              <a:rPr lang="zh-CN" altLang="en-US" sz="2400">
                <a:latin typeface="Arial" panose="020B0604020202020204" pitchFamily="34" charset="0"/>
              </a:rPr>
              <a:t>说明符</a:t>
            </a:r>
          </a:p>
          <a:p>
            <a:pPr eaLnBrk="1" hangingPunct="1">
              <a:lnSpc>
                <a:spcPct val="150000"/>
              </a:lnSpc>
              <a:spcBef>
                <a:spcPct val="0"/>
              </a:spcBef>
              <a:buFontTx/>
              <a:buNone/>
            </a:pPr>
            <a:r>
              <a:rPr lang="en-US" altLang="zh-CN" sz="2400">
                <a:latin typeface="Arial" panose="020B0604020202020204" pitchFamily="34" charset="0"/>
              </a:rPr>
              <a:t>(3) Z</a:t>
            </a:r>
            <a:r>
              <a:rPr lang="zh-CN" altLang="en-US" sz="2400">
                <a:latin typeface="Arial" panose="020B0604020202020204" pitchFamily="34" charset="0"/>
              </a:rPr>
              <a:t>是一种形式化语言，在需要时开发者可以严格地验证规格说明的正确性。</a:t>
            </a:r>
          </a:p>
        </p:txBody>
      </p:sp>
      <p:sp>
        <p:nvSpPr>
          <p:cNvPr id="121860" name="1 Título">
            <a:extLst>
              <a:ext uri="{FF2B5EF4-FFF2-40B4-BE49-F238E27FC236}">
                <a16:creationId xmlns:a16="http://schemas.microsoft.com/office/drawing/2014/main" id="{9D48B51A-805D-134B-A2A8-96633E28C6C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4.4.2 </a:t>
            </a:r>
            <a:r>
              <a:rPr lang="zh-CN" altLang="en-US" sz="2400">
                <a:solidFill>
                  <a:srgbClr val="D9D9D9"/>
                </a:solidFill>
                <a:latin typeface="宋体" panose="02010600030101010101" pitchFamily="2" charset="-122"/>
              </a:rPr>
              <a:t>评价</a:t>
            </a:r>
          </a:p>
        </p:txBody>
      </p:sp>
      <p:sp>
        <p:nvSpPr>
          <p:cNvPr id="121861" name="1 Título">
            <a:extLst>
              <a:ext uri="{FF2B5EF4-FFF2-40B4-BE49-F238E27FC236}">
                <a16:creationId xmlns:a16="http://schemas.microsoft.com/office/drawing/2014/main" id="{020F3FB6-CE77-0C44-AFA0-E286B400D0F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标题 3">
            <a:extLst>
              <a:ext uri="{FF2B5EF4-FFF2-40B4-BE49-F238E27FC236}">
                <a16:creationId xmlns:a16="http://schemas.microsoft.com/office/drawing/2014/main" id="{BE3081B2-3BE3-2141-99BB-3A21A8DA8B15}"/>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4.4</a:t>
            </a:r>
            <a:r>
              <a:rPr lang="en-US" altLang="zh-CN" b="1"/>
              <a:t> Z</a:t>
            </a:r>
            <a:r>
              <a:rPr lang="zh-CN" altLang="en-US" b="1"/>
              <a:t>语言</a:t>
            </a:r>
          </a:p>
        </p:txBody>
      </p:sp>
      <p:sp>
        <p:nvSpPr>
          <p:cNvPr id="123906" name="TextBox 7">
            <a:extLst>
              <a:ext uri="{FF2B5EF4-FFF2-40B4-BE49-F238E27FC236}">
                <a16:creationId xmlns:a16="http://schemas.microsoft.com/office/drawing/2014/main" id="{4E8B0C51-89E7-3B4E-A42C-A03D26B122DD}"/>
              </a:ext>
            </a:extLst>
          </p:cNvPr>
          <p:cNvSpPr txBox="1">
            <a:spLocks noChangeArrowheads="1"/>
          </p:cNvSpPr>
          <p:nvPr/>
        </p:nvSpPr>
        <p:spPr bwMode="auto">
          <a:xfrm>
            <a:off x="457200" y="1052513"/>
            <a:ext cx="8564563" cy="544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a:latin typeface="Arial" panose="020B0604020202020204" pitchFamily="34" charset="0"/>
              </a:rPr>
              <a:t>(4) </a:t>
            </a:r>
            <a:r>
              <a:rPr lang="zh-CN" altLang="en-US" sz="2400">
                <a:latin typeface="Arial" panose="020B0604020202020204" pitchFamily="34" charset="0"/>
              </a:rPr>
              <a:t>虽然完全学会</a:t>
            </a:r>
            <a:r>
              <a:rPr lang="en-US" altLang="zh-CN" sz="2400">
                <a:latin typeface="Arial" panose="020B0604020202020204" pitchFamily="34" charset="0"/>
              </a:rPr>
              <a:t>Z</a:t>
            </a:r>
            <a:r>
              <a:rPr lang="zh-CN" altLang="en-US" sz="2400">
                <a:latin typeface="Arial" panose="020B0604020202020204" pitchFamily="34" charset="0"/>
              </a:rPr>
              <a:t>语言相当困难，但是，经验表明，只学过中学数学的软件开发人员仍然可以只用比较短的时间就学会编写</a:t>
            </a:r>
            <a:r>
              <a:rPr lang="en-US" altLang="zh-CN" sz="2400">
                <a:latin typeface="Arial" panose="020B0604020202020204" pitchFamily="34" charset="0"/>
              </a:rPr>
              <a:t>Z</a:t>
            </a:r>
            <a:r>
              <a:rPr lang="zh-CN" altLang="en-US" sz="2400">
                <a:latin typeface="Arial" panose="020B0604020202020204" pitchFamily="34" charset="0"/>
              </a:rPr>
              <a:t>规格说明，当然，这些人还没有能力证明规格说明的结果是否正确。</a:t>
            </a:r>
          </a:p>
          <a:p>
            <a:pPr eaLnBrk="1" hangingPunct="1">
              <a:lnSpc>
                <a:spcPct val="150000"/>
              </a:lnSpc>
              <a:spcBef>
                <a:spcPct val="0"/>
              </a:spcBef>
              <a:buFontTx/>
              <a:buNone/>
            </a:pPr>
            <a:r>
              <a:rPr lang="en-US" altLang="zh-CN" sz="2400">
                <a:latin typeface="Arial" panose="020B0604020202020204" pitchFamily="34" charset="0"/>
              </a:rPr>
              <a:t>(5) </a:t>
            </a:r>
            <a:r>
              <a:rPr lang="zh-CN" altLang="en-US" sz="2400">
                <a:latin typeface="Arial" panose="020B0604020202020204" pitchFamily="34" charset="0"/>
              </a:rPr>
              <a:t>使用</a:t>
            </a:r>
            <a:r>
              <a:rPr lang="en-US" altLang="zh-CN" sz="2400">
                <a:latin typeface="Arial" panose="020B0604020202020204" pitchFamily="34" charset="0"/>
              </a:rPr>
              <a:t>Z</a:t>
            </a:r>
            <a:r>
              <a:rPr lang="zh-CN" altLang="en-US" sz="2400">
                <a:latin typeface="Arial" panose="020B0604020202020204" pitchFamily="34" charset="0"/>
              </a:rPr>
              <a:t>语言可以降低软件开发费用。</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(6) </a:t>
            </a:r>
            <a:r>
              <a:rPr lang="zh-CN" altLang="en-US" sz="2400">
                <a:latin typeface="Arial" panose="020B0604020202020204" pitchFamily="34" charset="0"/>
              </a:rPr>
              <a:t>虽然用户无法理解用</a:t>
            </a:r>
            <a:r>
              <a:rPr lang="en-US" altLang="zh-CN" sz="2400">
                <a:latin typeface="Arial" panose="020B0604020202020204" pitchFamily="34" charset="0"/>
              </a:rPr>
              <a:t>Z</a:t>
            </a:r>
            <a:r>
              <a:rPr lang="zh-CN" altLang="en-US" sz="2400">
                <a:latin typeface="Arial" panose="020B0604020202020204" pitchFamily="34" charset="0"/>
              </a:rPr>
              <a:t>写的规格说明，但是，可以依据</a:t>
            </a:r>
            <a:r>
              <a:rPr lang="en-US" altLang="zh-CN" sz="2400">
                <a:latin typeface="Arial" panose="020B0604020202020204" pitchFamily="34" charset="0"/>
              </a:rPr>
              <a:t>Z</a:t>
            </a:r>
            <a:r>
              <a:rPr lang="zh-CN" altLang="en-US" sz="2400">
                <a:latin typeface="Arial" panose="020B0604020202020204" pitchFamily="34" charset="0"/>
              </a:rPr>
              <a:t>规格说明用自然语言重写规格说明。经验证明，这样得到的自然语言规格说明，比直接用自然语言写出的非形式化规格说明更清楚、更正确。</a:t>
            </a:r>
            <a:endParaRPr lang="en-US" altLang="zh-CN" sz="2400">
              <a:latin typeface="Arial" panose="020B0604020202020204" pitchFamily="34" charset="0"/>
            </a:endParaRPr>
          </a:p>
          <a:p>
            <a:pPr eaLnBrk="1" hangingPunct="1">
              <a:lnSpc>
                <a:spcPct val="150000"/>
              </a:lnSpc>
              <a:spcBef>
                <a:spcPct val="0"/>
              </a:spcBef>
              <a:buFontTx/>
              <a:buNone/>
            </a:pPr>
            <a:endParaRPr lang="en-US" altLang="zh-CN" sz="1800">
              <a:latin typeface="Arial" panose="020B0604020202020204" pitchFamily="34" charset="0"/>
            </a:endParaRPr>
          </a:p>
        </p:txBody>
      </p:sp>
      <p:sp>
        <p:nvSpPr>
          <p:cNvPr id="123907" name="1 Título">
            <a:extLst>
              <a:ext uri="{FF2B5EF4-FFF2-40B4-BE49-F238E27FC236}">
                <a16:creationId xmlns:a16="http://schemas.microsoft.com/office/drawing/2014/main" id="{8AAB400E-3056-AF4B-B9EC-2ABA5BB0285A}"/>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123908" name="1 Título">
            <a:extLst>
              <a:ext uri="{FF2B5EF4-FFF2-40B4-BE49-F238E27FC236}">
                <a16:creationId xmlns:a16="http://schemas.microsoft.com/office/drawing/2014/main" id="{D4F38BB8-6805-B94D-AD90-EA8434F3A77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4.4.2 </a:t>
            </a:r>
            <a:r>
              <a:rPr lang="zh-CN" altLang="en-US" sz="2400">
                <a:solidFill>
                  <a:srgbClr val="D9D9D9"/>
                </a:solidFill>
                <a:latin typeface="宋体" panose="02010600030101010101" pitchFamily="2" charset="-122"/>
              </a:rPr>
              <a:t>评价</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标题 3">
            <a:extLst>
              <a:ext uri="{FF2B5EF4-FFF2-40B4-BE49-F238E27FC236}">
                <a16:creationId xmlns:a16="http://schemas.microsoft.com/office/drawing/2014/main" id="{B89F624B-DF5D-404D-8AD5-06623104A4B5}"/>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4.4</a:t>
            </a:r>
            <a:r>
              <a:rPr lang="en-US" altLang="zh-CN" b="1"/>
              <a:t> </a:t>
            </a:r>
            <a:r>
              <a:rPr lang="zh-CN" altLang="en-US" b="1"/>
              <a:t>本章小结</a:t>
            </a:r>
          </a:p>
        </p:txBody>
      </p:sp>
      <p:sp>
        <p:nvSpPr>
          <p:cNvPr id="125954" name="TextBox 7">
            <a:extLst>
              <a:ext uri="{FF2B5EF4-FFF2-40B4-BE49-F238E27FC236}">
                <a16:creationId xmlns:a16="http://schemas.microsoft.com/office/drawing/2014/main" id="{3A4CD51C-32BE-C94D-9109-BE2D703E9092}"/>
              </a:ext>
            </a:extLst>
          </p:cNvPr>
          <p:cNvSpPr txBox="1">
            <a:spLocks noChangeArrowheads="1"/>
          </p:cNvSpPr>
          <p:nvPr/>
        </p:nvSpPr>
        <p:spPr bwMode="auto">
          <a:xfrm>
            <a:off x="457200" y="1341438"/>
            <a:ext cx="8564563" cy="272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a:latin typeface="Arial" panose="020B0604020202020204" pitchFamily="34" charset="0"/>
              </a:rPr>
              <a:t>1.</a:t>
            </a:r>
            <a:r>
              <a:rPr lang="zh-CN" altLang="en-US" sz="2400">
                <a:latin typeface="Arial" panose="020B0604020202020204" pitchFamily="34" charset="0"/>
              </a:rPr>
              <a:t> 形式化技术有优点也有缺点</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2.</a:t>
            </a:r>
            <a:r>
              <a:rPr lang="zh-CN" altLang="en-US" sz="2400">
                <a:latin typeface="Arial" panose="020B0604020202020204" pitchFamily="34" charset="0"/>
              </a:rPr>
              <a:t> 介绍了有穷状态机的概念，并举例并评价</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3.</a:t>
            </a:r>
            <a:r>
              <a:rPr lang="zh-CN" altLang="en-US" sz="2400">
                <a:latin typeface="Arial" panose="020B0604020202020204" pitchFamily="34" charset="0"/>
              </a:rPr>
              <a:t>简要介绍了</a:t>
            </a:r>
            <a:r>
              <a:rPr lang="en-US" altLang="zh-CN" sz="2400">
                <a:latin typeface="Arial" panose="020B0604020202020204" pitchFamily="34" charset="0"/>
              </a:rPr>
              <a:t>Petri</a:t>
            </a:r>
            <a:r>
              <a:rPr lang="zh-CN" altLang="en-US" sz="2400">
                <a:latin typeface="Arial" panose="020B0604020202020204" pitchFamily="34" charset="0"/>
              </a:rPr>
              <a:t>网的概念，并举例并评价</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4.</a:t>
            </a:r>
            <a:r>
              <a:rPr lang="zh-CN" altLang="en-US" sz="2400">
                <a:latin typeface="Arial" panose="020B0604020202020204" pitchFamily="34" charset="0"/>
              </a:rPr>
              <a:t>简要介绍了</a:t>
            </a:r>
            <a:r>
              <a:rPr lang="en-US" altLang="zh-CN" sz="2400">
                <a:latin typeface="Arial" panose="020B0604020202020204" pitchFamily="34" charset="0"/>
              </a:rPr>
              <a:t>Z</a:t>
            </a:r>
            <a:r>
              <a:rPr lang="zh-CN" altLang="en-US" sz="2400">
                <a:latin typeface="Arial" panose="020B0604020202020204" pitchFamily="34" charset="0"/>
              </a:rPr>
              <a:t>语言的概念及评价</a:t>
            </a:r>
            <a:endParaRPr lang="en-US" altLang="zh-CN" sz="2400">
              <a:latin typeface="Arial" panose="020B0604020202020204" pitchFamily="34" charset="0"/>
            </a:endParaRPr>
          </a:p>
          <a:p>
            <a:pPr eaLnBrk="1" hangingPunct="1">
              <a:lnSpc>
                <a:spcPct val="150000"/>
              </a:lnSpc>
              <a:spcBef>
                <a:spcPct val="0"/>
              </a:spcBef>
              <a:buFontTx/>
              <a:buNone/>
            </a:pPr>
            <a:endParaRPr lang="en-US" altLang="zh-CN" sz="1800">
              <a:latin typeface="Arial" panose="020B0604020202020204" pitchFamily="34" charset="0"/>
            </a:endParaRPr>
          </a:p>
        </p:txBody>
      </p:sp>
      <p:sp>
        <p:nvSpPr>
          <p:cNvPr id="125955" name="1 Título">
            <a:extLst>
              <a:ext uri="{FF2B5EF4-FFF2-40B4-BE49-F238E27FC236}">
                <a16:creationId xmlns:a16="http://schemas.microsoft.com/office/drawing/2014/main" id="{1E474B5E-74A1-AB47-90AC-D39C1520D56F}"/>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125956" name="1 Título">
            <a:extLst>
              <a:ext uri="{FF2B5EF4-FFF2-40B4-BE49-F238E27FC236}">
                <a16:creationId xmlns:a16="http://schemas.microsoft.com/office/drawing/2014/main" id="{63668B72-145A-E245-B660-60FBEACF28D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4.5 </a:t>
            </a:r>
            <a:r>
              <a:rPr lang="zh-CN" altLang="en-US" sz="2400">
                <a:solidFill>
                  <a:srgbClr val="D9D9D9"/>
                </a:solidFill>
                <a:latin typeface="宋体" panose="02010600030101010101" pitchFamily="2" charset="-122"/>
              </a:rPr>
              <a:t>本章小结</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1AD4739D-CDD3-9847-A9EE-4F461BE2A796}"/>
              </a:ext>
            </a:extLst>
          </p:cNvPr>
          <p:cNvSpPr>
            <a:spLocks noGrp="1"/>
          </p:cNvSpPr>
          <p:nvPr>
            <p:ph type="title"/>
          </p:nvPr>
        </p:nvSpPr>
        <p:spPr>
          <a:xfrm>
            <a:off x="457200" y="53975"/>
            <a:ext cx="8229600" cy="1143000"/>
          </a:xfrm>
        </p:spPr>
        <p:txBody>
          <a:bodyPr/>
          <a:lstStyle/>
          <a:p>
            <a:pPr>
              <a:defRPr/>
            </a:pPr>
            <a:r>
              <a:rPr lang="en-US" altLang="zh-CN" b="1" dirty="0">
                <a:latin typeface="+mn-ea"/>
                <a:ea typeface="+mn-ea"/>
              </a:rPr>
              <a:t>4.1</a:t>
            </a:r>
            <a:r>
              <a:rPr lang="en-US" altLang="zh-CN" b="1" dirty="0"/>
              <a:t> </a:t>
            </a:r>
            <a:r>
              <a:rPr lang="zh-CN" altLang="en-US" b="1" dirty="0"/>
              <a:t>概述</a:t>
            </a:r>
          </a:p>
        </p:txBody>
      </p:sp>
      <p:sp>
        <p:nvSpPr>
          <p:cNvPr id="21506" name="内容占位符 4">
            <a:extLst>
              <a:ext uri="{FF2B5EF4-FFF2-40B4-BE49-F238E27FC236}">
                <a16:creationId xmlns:a16="http://schemas.microsoft.com/office/drawing/2014/main" id="{B07BE61E-B4CD-6349-B942-5138CCF1716F}"/>
              </a:ext>
            </a:extLst>
          </p:cNvPr>
          <p:cNvSpPr>
            <a:spLocks noGrp="1"/>
          </p:cNvSpPr>
          <p:nvPr>
            <p:ph idx="1"/>
          </p:nvPr>
        </p:nvSpPr>
        <p:spPr>
          <a:xfrm>
            <a:off x="395288" y="1144588"/>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4.1.2</a:t>
            </a:r>
            <a:r>
              <a:rPr lang="en-US" altLang="zh-CN" b="1"/>
              <a:t> </a:t>
            </a:r>
            <a:r>
              <a:rPr lang="zh-CN" altLang="en-US" b="1"/>
              <a:t>形式化方法的优点</a:t>
            </a:r>
          </a:p>
        </p:txBody>
      </p:sp>
      <p:sp>
        <p:nvSpPr>
          <p:cNvPr id="21507" name="TextBox 7">
            <a:extLst>
              <a:ext uri="{FF2B5EF4-FFF2-40B4-BE49-F238E27FC236}">
                <a16:creationId xmlns:a16="http://schemas.microsoft.com/office/drawing/2014/main" id="{975A4DBB-B70C-5A4D-9618-2171D8A9D1C7}"/>
              </a:ext>
            </a:extLst>
          </p:cNvPr>
          <p:cNvSpPr txBox="1">
            <a:spLocks noChangeArrowheads="1"/>
          </p:cNvSpPr>
          <p:nvPr/>
        </p:nvSpPr>
        <p:spPr bwMode="auto">
          <a:xfrm>
            <a:off x="609600" y="1749425"/>
            <a:ext cx="7850188"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endParaRPr lang="en-US" altLang="zh-CN" sz="2400">
              <a:solidFill>
                <a:srgbClr val="FF0000"/>
              </a:solidFill>
              <a:latin typeface="Arial" panose="020B0604020202020204" pitchFamily="34" charset="0"/>
            </a:endParaRPr>
          </a:p>
          <a:p>
            <a:pPr eaLnBrk="1" hangingPunct="1">
              <a:lnSpc>
                <a:spcPct val="125000"/>
              </a:lnSpc>
              <a:spcBef>
                <a:spcPct val="0"/>
              </a:spcBef>
              <a:buFontTx/>
              <a:buNone/>
            </a:pPr>
            <a:endParaRPr lang="en-US" altLang="zh-CN" sz="2400">
              <a:solidFill>
                <a:srgbClr val="FF0000"/>
              </a:solidFill>
              <a:latin typeface="Arial" panose="020B0604020202020204" pitchFamily="34" charset="0"/>
            </a:endParaRPr>
          </a:p>
          <a:p>
            <a:pPr eaLnBrk="1" hangingPunct="1">
              <a:lnSpc>
                <a:spcPct val="125000"/>
              </a:lnSpc>
              <a:spcBef>
                <a:spcPct val="0"/>
              </a:spcBef>
              <a:buFontTx/>
              <a:buNone/>
            </a:pPr>
            <a:endParaRPr lang="en-US" altLang="zh-CN" sz="2400">
              <a:solidFill>
                <a:srgbClr val="FF0000"/>
              </a:solidFill>
              <a:latin typeface="Arial" panose="020B0604020202020204" pitchFamily="34" charset="0"/>
            </a:endParaRPr>
          </a:p>
          <a:p>
            <a:pPr eaLnBrk="1" hangingPunct="1">
              <a:lnSpc>
                <a:spcPct val="150000"/>
              </a:lnSpc>
              <a:spcBef>
                <a:spcPct val="0"/>
              </a:spcBef>
              <a:buFontTx/>
              <a:buAutoNum type="circleNumDbPlain"/>
            </a:pPr>
            <a:r>
              <a:rPr lang="zh-CN" altLang="en-US" sz="2400">
                <a:latin typeface="Arial" panose="020B0604020202020204" pitchFamily="34" charset="0"/>
              </a:rPr>
              <a:t>数学能够简洁准确地描述物理现象、对象或动作的结果，因此是理想的建模工具二义性是指读者可以用不同方式理解的陈述。</a:t>
            </a:r>
            <a:endParaRPr lang="en-US" altLang="zh-CN" sz="2400">
              <a:latin typeface="Arial" panose="020B0604020202020204" pitchFamily="34" charset="0"/>
            </a:endParaRPr>
          </a:p>
          <a:p>
            <a:pPr eaLnBrk="1" hangingPunct="1">
              <a:lnSpc>
                <a:spcPct val="150000"/>
              </a:lnSpc>
              <a:spcBef>
                <a:spcPct val="0"/>
              </a:spcBef>
              <a:buFontTx/>
              <a:buAutoNum type="circleNumDbPlain"/>
            </a:pPr>
            <a:r>
              <a:rPr lang="zh-CN" altLang="en-US" sz="2400">
                <a:latin typeface="Arial" panose="020B0604020202020204" pitchFamily="34" charset="0"/>
              </a:rPr>
              <a:t>数学以在不同的软件工程活动之间平滑地过渡。</a:t>
            </a:r>
            <a:endParaRPr lang="en-US" altLang="zh-CN" sz="2400">
              <a:latin typeface="Arial" panose="020B0604020202020204" pitchFamily="34" charset="0"/>
            </a:endParaRPr>
          </a:p>
          <a:p>
            <a:pPr eaLnBrk="1" hangingPunct="1">
              <a:lnSpc>
                <a:spcPct val="150000"/>
              </a:lnSpc>
              <a:spcBef>
                <a:spcPct val="0"/>
              </a:spcBef>
              <a:buFontTx/>
              <a:buAutoNum type="circleNumDbPlain"/>
            </a:pPr>
            <a:r>
              <a:rPr lang="zh-CN" altLang="en-US" sz="2400">
                <a:latin typeface="Arial" panose="020B0604020202020204" pitchFamily="34" charset="0"/>
              </a:rPr>
              <a:t>数学提供了高层确认的手段。</a:t>
            </a:r>
            <a:endParaRPr lang="en-US" altLang="zh-CN" sz="2000" b="1">
              <a:latin typeface="Arial" panose="020B0604020202020204" pitchFamily="34" charset="0"/>
            </a:endParaRPr>
          </a:p>
        </p:txBody>
      </p:sp>
      <p:sp>
        <p:nvSpPr>
          <p:cNvPr id="21508" name="1 Título">
            <a:extLst>
              <a:ext uri="{FF2B5EF4-FFF2-40B4-BE49-F238E27FC236}">
                <a16:creationId xmlns:a16="http://schemas.microsoft.com/office/drawing/2014/main" id="{8233FCC9-7E79-4B4D-BE75-1065A5EDA09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4.1.2</a:t>
            </a:r>
            <a:r>
              <a:rPr lang="zh-CN" altLang="en-US" sz="2400">
                <a:solidFill>
                  <a:srgbClr val="D9D9D9"/>
                </a:solidFill>
                <a:latin typeface="宋体" panose="02010600030101010101" pitchFamily="2" charset="-122"/>
              </a:rPr>
              <a:t>非形式化方法的优点</a:t>
            </a:r>
          </a:p>
        </p:txBody>
      </p:sp>
      <p:sp>
        <p:nvSpPr>
          <p:cNvPr id="21509" name="1 Título">
            <a:extLst>
              <a:ext uri="{FF2B5EF4-FFF2-40B4-BE49-F238E27FC236}">
                <a16:creationId xmlns:a16="http://schemas.microsoft.com/office/drawing/2014/main" id="{DA6E8624-5A14-FE42-BC79-8417379C24FD}"/>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3" name="矩形 2">
            <a:extLst>
              <a:ext uri="{FF2B5EF4-FFF2-40B4-BE49-F238E27FC236}">
                <a16:creationId xmlns:a16="http://schemas.microsoft.com/office/drawing/2014/main" id="{FFD7641F-49C0-524A-8402-8BF21F41BC33}"/>
              </a:ext>
            </a:extLst>
          </p:cNvPr>
          <p:cNvSpPr/>
          <p:nvPr/>
        </p:nvSpPr>
        <p:spPr>
          <a:xfrm>
            <a:off x="611188" y="1916113"/>
            <a:ext cx="7634287" cy="11128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defRPr/>
            </a:pPr>
            <a:r>
              <a:rPr lang="zh-CN" altLang="en-US" sz="2400">
                <a:latin typeface="Calibri" panose="020F0502020204030204" pitchFamily="34" charset="0"/>
              </a:rPr>
              <a:t>为了克服非形式化方法的缺点，人们把数学引入软件开发过程，创造了基于数学的形式化方法。</a:t>
            </a:r>
            <a:endParaRPr lang="en-US" altLang="zh-CN" sz="2400">
              <a:latin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434C3681-7386-7B4C-B954-3533EB853773}"/>
              </a:ext>
            </a:extLst>
          </p:cNvPr>
          <p:cNvSpPr>
            <a:spLocks noGrp="1"/>
          </p:cNvSpPr>
          <p:nvPr>
            <p:ph type="title"/>
          </p:nvPr>
        </p:nvSpPr>
        <p:spPr>
          <a:xfrm>
            <a:off x="457200" y="44450"/>
            <a:ext cx="8229600" cy="1143000"/>
          </a:xfrm>
        </p:spPr>
        <p:txBody>
          <a:bodyPr/>
          <a:lstStyle/>
          <a:p>
            <a:pPr>
              <a:defRPr/>
            </a:pPr>
            <a:r>
              <a:rPr lang="en-US" altLang="zh-CN" b="1" dirty="0">
                <a:latin typeface="+mn-ea"/>
                <a:ea typeface="+mn-ea"/>
              </a:rPr>
              <a:t>4.1</a:t>
            </a:r>
            <a:r>
              <a:rPr lang="en-US" altLang="zh-CN" b="1" dirty="0"/>
              <a:t> </a:t>
            </a:r>
            <a:r>
              <a:rPr lang="zh-CN" altLang="en-US" b="1" dirty="0"/>
              <a:t>概述</a:t>
            </a:r>
          </a:p>
        </p:txBody>
      </p:sp>
      <p:sp>
        <p:nvSpPr>
          <p:cNvPr id="23554" name="内容占位符 4">
            <a:extLst>
              <a:ext uri="{FF2B5EF4-FFF2-40B4-BE49-F238E27FC236}">
                <a16:creationId xmlns:a16="http://schemas.microsoft.com/office/drawing/2014/main" id="{E809D67B-760F-754F-882B-C30D11BA8D35}"/>
              </a:ext>
            </a:extLst>
          </p:cNvPr>
          <p:cNvSpPr>
            <a:spLocks noGrp="1"/>
          </p:cNvSpPr>
          <p:nvPr>
            <p:ph idx="1"/>
          </p:nvPr>
        </p:nvSpPr>
        <p:spPr>
          <a:xfrm>
            <a:off x="395288" y="1125538"/>
            <a:ext cx="8229600" cy="603250"/>
          </a:xfrm>
        </p:spPr>
        <p:txBody>
          <a:bodyPr/>
          <a:lstStyle/>
          <a:p>
            <a:pPr marL="0" indent="0">
              <a:buFont typeface="Arial" panose="020B0604020202020204" pitchFamily="34" charset="0"/>
              <a:buNone/>
            </a:pPr>
            <a:r>
              <a:rPr lang="en-US" altLang="zh-CN" b="1">
                <a:latin typeface="宋体" panose="02010600030101010101" pitchFamily="2" charset="-122"/>
              </a:rPr>
              <a:t>4.1.3</a:t>
            </a:r>
            <a:r>
              <a:rPr lang="en-US" altLang="zh-CN" b="1"/>
              <a:t> </a:t>
            </a:r>
            <a:r>
              <a:rPr lang="zh-CN" altLang="en-US" b="1"/>
              <a:t>应用形式化方法的准则</a:t>
            </a:r>
          </a:p>
        </p:txBody>
      </p:sp>
      <p:sp>
        <p:nvSpPr>
          <p:cNvPr id="23555" name="TextBox 7">
            <a:extLst>
              <a:ext uri="{FF2B5EF4-FFF2-40B4-BE49-F238E27FC236}">
                <a16:creationId xmlns:a16="http://schemas.microsoft.com/office/drawing/2014/main" id="{E6DA1C57-243B-2A4D-8834-FA7A28EA3F12}"/>
              </a:ext>
            </a:extLst>
          </p:cNvPr>
          <p:cNvSpPr txBox="1">
            <a:spLocks noChangeArrowheads="1"/>
          </p:cNvSpPr>
          <p:nvPr/>
        </p:nvSpPr>
        <p:spPr bwMode="auto">
          <a:xfrm>
            <a:off x="395288" y="1700213"/>
            <a:ext cx="7850187"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AutoNum type="circleNumDbPlain"/>
            </a:pPr>
            <a:r>
              <a:rPr lang="zh-CN" altLang="en-US" sz="2400">
                <a:latin typeface="Arial" panose="020B0604020202020204" pitchFamily="34" charset="0"/>
              </a:rPr>
              <a:t>应该选用适当的表示方法。</a:t>
            </a:r>
            <a:endParaRPr lang="en-US" altLang="zh-CN" sz="2400">
              <a:latin typeface="Arial" panose="020B0604020202020204" pitchFamily="34" charset="0"/>
            </a:endParaRPr>
          </a:p>
          <a:p>
            <a:pPr eaLnBrk="1" hangingPunct="1">
              <a:lnSpc>
                <a:spcPct val="150000"/>
              </a:lnSpc>
              <a:spcBef>
                <a:spcPct val="0"/>
              </a:spcBef>
              <a:buFontTx/>
              <a:buAutoNum type="circleNumDbPlain"/>
            </a:pPr>
            <a:r>
              <a:rPr lang="zh-CN" altLang="en-US" sz="2400">
                <a:latin typeface="Arial" panose="020B0604020202020204" pitchFamily="34" charset="0"/>
              </a:rPr>
              <a:t>应该形式化，但不要过分形式化。</a:t>
            </a:r>
            <a:endParaRPr lang="en-US" altLang="zh-CN" sz="2400">
              <a:latin typeface="Arial" panose="020B0604020202020204" pitchFamily="34" charset="0"/>
            </a:endParaRPr>
          </a:p>
          <a:p>
            <a:pPr eaLnBrk="1" hangingPunct="1">
              <a:lnSpc>
                <a:spcPct val="150000"/>
              </a:lnSpc>
              <a:spcBef>
                <a:spcPct val="0"/>
              </a:spcBef>
              <a:buFontTx/>
              <a:buAutoNum type="circleNumDbPlain"/>
            </a:pPr>
            <a:r>
              <a:rPr lang="zh-CN" altLang="en-US" sz="2400">
                <a:latin typeface="Arial" panose="020B0604020202020204" pitchFamily="34" charset="0"/>
              </a:rPr>
              <a:t>应该估算成本。</a:t>
            </a:r>
            <a:endParaRPr lang="en-US" altLang="zh-CN" sz="2400">
              <a:latin typeface="Arial" panose="020B0604020202020204" pitchFamily="34" charset="0"/>
            </a:endParaRPr>
          </a:p>
          <a:p>
            <a:pPr eaLnBrk="1" hangingPunct="1">
              <a:lnSpc>
                <a:spcPct val="150000"/>
              </a:lnSpc>
              <a:spcBef>
                <a:spcPct val="0"/>
              </a:spcBef>
              <a:buFontTx/>
              <a:buAutoNum type="circleNumDbPlain"/>
            </a:pPr>
            <a:r>
              <a:rPr lang="zh-CN" altLang="en-US" sz="2400">
                <a:latin typeface="Arial" panose="020B0604020202020204" pitchFamily="34" charset="0"/>
              </a:rPr>
              <a:t>应该有形式化方法顾问随时提供咨询。</a:t>
            </a:r>
            <a:endParaRPr lang="en-US" altLang="zh-CN" sz="2400">
              <a:latin typeface="Arial" panose="020B0604020202020204" pitchFamily="34" charset="0"/>
            </a:endParaRPr>
          </a:p>
          <a:p>
            <a:pPr eaLnBrk="1" hangingPunct="1">
              <a:lnSpc>
                <a:spcPct val="150000"/>
              </a:lnSpc>
              <a:spcBef>
                <a:spcPct val="0"/>
              </a:spcBef>
              <a:buFontTx/>
              <a:buAutoNum type="circleNumDbPlain"/>
            </a:pPr>
            <a:r>
              <a:rPr lang="zh-CN" altLang="en-US" sz="2400">
                <a:latin typeface="Arial" panose="020B0604020202020204" pitchFamily="34" charset="0"/>
              </a:rPr>
              <a:t>不应该放弃传统的开发方法。</a:t>
            </a:r>
            <a:endParaRPr lang="en-US" altLang="zh-CN" sz="2400">
              <a:latin typeface="Arial" panose="020B0604020202020204" pitchFamily="34" charset="0"/>
            </a:endParaRPr>
          </a:p>
        </p:txBody>
      </p:sp>
      <p:sp>
        <p:nvSpPr>
          <p:cNvPr id="23556" name="1 Título">
            <a:extLst>
              <a:ext uri="{FF2B5EF4-FFF2-40B4-BE49-F238E27FC236}">
                <a16:creationId xmlns:a16="http://schemas.microsoft.com/office/drawing/2014/main" id="{3BC11312-2342-9D41-AEAD-7A25D4D4DF7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4.1.3</a:t>
            </a:r>
            <a:r>
              <a:rPr lang="zh-CN" altLang="en-US" sz="2400">
                <a:solidFill>
                  <a:srgbClr val="D9D9D9"/>
                </a:solidFill>
                <a:latin typeface="宋体" panose="02010600030101010101" pitchFamily="2" charset="-122"/>
              </a:rPr>
              <a:t>非形式化方法的准则</a:t>
            </a:r>
          </a:p>
        </p:txBody>
      </p:sp>
      <p:sp>
        <p:nvSpPr>
          <p:cNvPr id="23557" name="1 Título">
            <a:extLst>
              <a:ext uri="{FF2B5EF4-FFF2-40B4-BE49-F238E27FC236}">
                <a16:creationId xmlns:a16="http://schemas.microsoft.com/office/drawing/2014/main" id="{DB34FD9F-6614-3C4A-BA0C-919D3D9019B3}"/>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21ABCFF5-BBF7-2D43-ACED-7AB19A759B5E}"/>
              </a:ext>
            </a:extLst>
          </p:cNvPr>
          <p:cNvSpPr>
            <a:spLocks noGrp="1"/>
          </p:cNvSpPr>
          <p:nvPr>
            <p:ph type="title"/>
          </p:nvPr>
        </p:nvSpPr>
        <p:spPr>
          <a:xfrm>
            <a:off x="457200" y="44450"/>
            <a:ext cx="8229600" cy="1143000"/>
          </a:xfrm>
        </p:spPr>
        <p:txBody>
          <a:bodyPr/>
          <a:lstStyle/>
          <a:p>
            <a:pPr>
              <a:defRPr/>
            </a:pPr>
            <a:r>
              <a:rPr lang="en-US" altLang="zh-CN" b="1" dirty="0">
                <a:latin typeface="+mn-ea"/>
                <a:ea typeface="+mn-ea"/>
              </a:rPr>
              <a:t>4.1</a:t>
            </a:r>
            <a:r>
              <a:rPr lang="en-US" altLang="zh-CN" b="1" dirty="0"/>
              <a:t> </a:t>
            </a:r>
            <a:r>
              <a:rPr lang="zh-CN" altLang="en-US" b="1" dirty="0"/>
              <a:t>概述</a:t>
            </a:r>
          </a:p>
        </p:txBody>
      </p:sp>
      <p:sp>
        <p:nvSpPr>
          <p:cNvPr id="25602" name="内容占位符 4">
            <a:extLst>
              <a:ext uri="{FF2B5EF4-FFF2-40B4-BE49-F238E27FC236}">
                <a16:creationId xmlns:a16="http://schemas.microsoft.com/office/drawing/2014/main" id="{75BB1CA4-1B01-A54D-A16C-7FC2BC5886EF}"/>
              </a:ext>
            </a:extLst>
          </p:cNvPr>
          <p:cNvSpPr>
            <a:spLocks noGrp="1"/>
          </p:cNvSpPr>
          <p:nvPr>
            <p:ph idx="1"/>
          </p:nvPr>
        </p:nvSpPr>
        <p:spPr>
          <a:xfrm>
            <a:off x="395288" y="1125538"/>
            <a:ext cx="8229600" cy="603250"/>
          </a:xfrm>
        </p:spPr>
        <p:txBody>
          <a:bodyPr/>
          <a:lstStyle/>
          <a:p>
            <a:pPr marL="0" indent="0">
              <a:buFont typeface="Arial" panose="020B0604020202020204" pitchFamily="34" charset="0"/>
              <a:buNone/>
            </a:pPr>
            <a:r>
              <a:rPr lang="en-US" altLang="zh-CN" b="1">
                <a:latin typeface="宋体" panose="02010600030101010101" pitchFamily="2" charset="-122"/>
              </a:rPr>
              <a:t>4.1.3</a:t>
            </a:r>
            <a:r>
              <a:rPr lang="en-US" altLang="zh-CN" b="1"/>
              <a:t> </a:t>
            </a:r>
            <a:r>
              <a:rPr lang="zh-CN" altLang="en-US" b="1"/>
              <a:t>应用形式化方法的准则</a:t>
            </a:r>
          </a:p>
        </p:txBody>
      </p:sp>
      <p:sp>
        <p:nvSpPr>
          <p:cNvPr id="25603" name="TextBox 7">
            <a:extLst>
              <a:ext uri="{FF2B5EF4-FFF2-40B4-BE49-F238E27FC236}">
                <a16:creationId xmlns:a16="http://schemas.microsoft.com/office/drawing/2014/main" id="{DEFAD66C-4EAC-F440-BD88-F4C9B7E71614}"/>
              </a:ext>
            </a:extLst>
          </p:cNvPr>
          <p:cNvSpPr txBox="1">
            <a:spLocks noChangeArrowheads="1"/>
          </p:cNvSpPr>
          <p:nvPr/>
        </p:nvSpPr>
        <p:spPr bwMode="auto">
          <a:xfrm>
            <a:off x="682625" y="1876425"/>
            <a:ext cx="7850188" cy="320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AutoNum type="circleNumDbPlain" startAt="6"/>
            </a:pPr>
            <a:r>
              <a:rPr lang="zh-CN" altLang="en-US" sz="2400">
                <a:latin typeface="Arial" panose="020B0604020202020204" pitchFamily="34" charset="0"/>
              </a:rPr>
              <a:t>应该建立详尽的文档。</a:t>
            </a:r>
            <a:endParaRPr lang="en-US" altLang="zh-CN" sz="2400">
              <a:latin typeface="Arial" panose="020B0604020202020204" pitchFamily="34" charset="0"/>
            </a:endParaRPr>
          </a:p>
          <a:p>
            <a:pPr eaLnBrk="1" hangingPunct="1">
              <a:lnSpc>
                <a:spcPct val="150000"/>
              </a:lnSpc>
              <a:spcBef>
                <a:spcPct val="0"/>
              </a:spcBef>
              <a:buFontTx/>
              <a:buAutoNum type="circleNumDbPlain" startAt="6"/>
            </a:pPr>
            <a:r>
              <a:rPr lang="zh-CN" altLang="en-US" sz="2400">
                <a:latin typeface="Arial" panose="020B0604020202020204" pitchFamily="34" charset="0"/>
              </a:rPr>
              <a:t>不应该放弃质量标准。</a:t>
            </a:r>
            <a:endParaRPr lang="en-US" altLang="zh-CN" sz="2400">
              <a:latin typeface="Arial" panose="020B0604020202020204" pitchFamily="34" charset="0"/>
            </a:endParaRPr>
          </a:p>
          <a:p>
            <a:pPr eaLnBrk="1" hangingPunct="1">
              <a:lnSpc>
                <a:spcPct val="150000"/>
              </a:lnSpc>
              <a:spcBef>
                <a:spcPct val="0"/>
              </a:spcBef>
              <a:buFontTx/>
              <a:buAutoNum type="circleNumDbPlain" startAt="6"/>
            </a:pPr>
            <a:r>
              <a:rPr lang="zh-CN" altLang="en-US" sz="2400">
                <a:latin typeface="Arial" panose="020B0604020202020204" pitchFamily="34" charset="0"/>
              </a:rPr>
              <a:t>不应该盲目依赖形式化方法。</a:t>
            </a:r>
            <a:endParaRPr lang="en-US" altLang="zh-CN" sz="2400">
              <a:latin typeface="Arial" panose="020B0604020202020204" pitchFamily="34" charset="0"/>
            </a:endParaRPr>
          </a:p>
          <a:p>
            <a:pPr eaLnBrk="1" hangingPunct="1">
              <a:lnSpc>
                <a:spcPct val="150000"/>
              </a:lnSpc>
              <a:spcBef>
                <a:spcPct val="0"/>
              </a:spcBef>
              <a:buFontTx/>
              <a:buAutoNum type="circleNumDbPlain" startAt="6"/>
            </a:pPr>
            <a:r>
              <a:rPr lang="zh-CN" altLang="en-US" sz="2400">
                <a:latin typeface="Arial" panose="020B0604020202020204" pitchFamily="34" charset="0"/>
              </a:rPr>
              <a:t>应该测试、测试再测试。</a:t>
            </a:r>
            <a:endParaRPr lang="en-US" altLang="zh-CN" sz="2400">
              <a:latin typeface="Arial" panose="020B0604020202020204" pitchFamily="34" charset="0"/>
            </a:endParaRPr>
          </a:p>
          <a:p>
            <a:pPr eaLnBrk="1" hangingPunct="1">
              <a:lnSpc>
                <a:spcPct val="150000"/>
              </a:lnSpc>
              <a:spcBef>
                <a:spcPct val="0"/>
              </a:spcBef>
              <a:buFontTx/>
              <a:buAutoNum type="circleNumDbPlain" startAt="6"/>
            </a:pPr>
            <a:r>
              <a:rPr lang="zh-CN" altLang="en-US" sz="2400">
                <a:latin typeface="Arial" panose="020B0604020202020204" pitchFamily="34" charset="0"/>
              </a:rPr>
              <a:t> 应该重用。</a:t>
            </a:r>
            <a:endParaRPr lang="en-US" altLang="zh-CN" sz="2400">
              <a:latin typeface="Arial" panose="020B0604020202020204" pitchFamily="34" charset="0"/>
            </a:endParaRPr>
          </a:p>
          <a:p>
            <a:pPr eaLnBrk="1" hangingPunct="1">
              <a:lnSpc>
                <a:spcPct val="125000"/>
              </a:lnSpc>
              <a:spcBef>
                <a:spcPct val="0"/>
              </a:spcBef>
              <a:buFontTx/>
              <a:buNone/>
            </a:pPr>
            <a:endParaRPr lang="zh-CN" altLang="en-US" sz="2000" b="1">
              <a:latin typeface="Arial" panose="020B0604020202020204" pitchFamily="34" charset="0"/>
            </a:endParaRPr>
          </a:p>
        </p:txBody>
      </p:sp>
      <p:sp>
        <p:nvSpPr>
          <p:cNvPr id="25604" name="1 Título">
            <a:extLst>
              <a:ext uri="{FF2B5EF4-FFF2-40B4-BE49-F238E27FC236}">
                <a16:creationId xmlns:a16="http://schemas.microsoft.com/office/drawing/2014/main" id="{082999D2-F7F4-2249-BA04-1CC9B7535A0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4.1.3</a:t>
            </a:r>
            <a:r>
              <a:rPr lang="zh-CN" altLang="en-US" sz="2400">
                <a:solidFill>
                  <a:srgbClr val="D9D9D9"/>
                </a:solidFill>
                <a:latin typeface="宋体" panose="02010600030101010101" pitchFamily="2" charset="-122"/>
              </a:rPr>
              <a:t>非形式化方法的准则</a:t>
            </a:r>
          </a:p>
        </p:txBody>
      </p:sp>
      <p:sp>
        <p:nvSpPr>
          <p:cNvPr id="25605" name="1 Título">
            <a:extLst>
              <a:ext uri="{FF2B5EF4-FFF2-40B4-BE49-F238E27FC236}">
                <a16:creationId xmlns:a16="http://schemas.microsoft.com/office/drawing/2014/main" id="{C6780907-AE4B-8A42-B68F-8BD95601250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1 Título">
            <a:extLst>
              <a:ext uri="{FF2B5EF4-FFF2-40B4-BE49-F238E27FC236}">
                <a16:creationId xmlns:a16="http://schemas.microsoft.com/office/drawing/2014/main" id="{95546D44-7528-6E4D-A855-AEB8F36665AF}"/>
              </a:ext>
            </a:extLst>
          </p:cNvPr>
          <p:cNvSpPr txBox="1">
            <a:spLocks/>
          </p:cNvSpPr>
          <p:nvPr/>
        </p:nvSpPr>
        <p:spPr bwMode="auto">
          <a:xfrm>
            <a:off x="739775" y="682625"/>
            <a:ext cx="79359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ts val="5763"/>
              </a:lnSpc>
              <a:spcBef>
                <a:spcPct val="0"/>
              </a:spcBef>
              <a:buFontTx/>
              <a:buNone/>
            </a:pPr>
            <a:r>
              <a:rPr lang="zh-CN" altLang="en-US" sz="5400" b="1">
                <a:latin typeface="宋体" panose="02010600030101010101" pitchFamily="2" charset="-122"/>
              </a:rPr>
              <a:t>主要内容</a:t>
            </a:r>
            <a:endParaRPr lang="es-HN" altLang="en-US" sz="5400" b="1">
              <a:latin typeface="宋体" panose="02010600030101010101" pitchFamily="2" charset="-122"/>
            </a:endParaRPr>
          </a:p>
        </p:txBody>
      </p:sp>
      <p:sp>
        <p:nvSpPr>
          <p:cNvPr id="27650" name="2 Subtítulo">
            <a:extLst>
              <a:ext uri="{FF2B5EF4-FFF2-40B4-BE49-F238E27FC236}">
                <a16:creationId xmlns:a16="http://schemas.microsoft.com/office/drawing/2014/main" id="{CDC50D2D-943B-FE46-A4BA-D988B6A816F9}"/>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27651" name="1 Título">
            <a:extLst>
              <a:ext uri="{FF2B5EF4-FFF2-40B4-BE49-F238E27FC236}">
                <a16:creationId xmlns:a16="http://schemas.microsoft.com/office/drawing/2014/main" id="{B5135DBB-9C07-4E4D-8B49-3ABB5F1713B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4.2 </a:t>
            </a:r>
            <a:r>
              <a:rPr lang="zh-CN" altLang="en-US" sz="2400">
                <a:solidFill>
                  <a:srgbClr val="D9D9D9"/>
                </a:solidFill>
                <a:latin typeface="宋体" panose="02010600030101010101" pitchFamily="2" charset="-122"/>
              </a:rPr>
              <a:t>有穷状态机</a:t>
            </a:r>
          </a:p>
        </p:txBody>
      </p:sp>
      <p:pic>
        <p:nvPicPr>
          <p:cNvPr id="27652" name="Imagen 5">
            <a:extLst>
              <a:ext uri="{FF2B5EF4-FFF2-40B4-BE49-F238E27FC236}">
                <a16:creationId xmlns:a16="http://schemas.microsoft.com/office/drawing/2014/main" id="{7BDFF0A7-48B5-1F4B-83A3-293746FD9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Imagen 5">
            <a:extLst>
              <a:ext uri="{FF2B5EF4-FFF2-40B4-BE49-F238E27FC236}">
                <a16:creationId xmlns:a16="http://schemas.microsoft.com/office/drawing/2014/main" id="{924D2EF0-D7AE-0A47-BE85-967BF43F96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TextBox 3">
            <a:hlinkClick r:id="rId5" action="ppaction://hlinksldjump"/>
            <a:extLst>
              <a:ext uri="{FF2B5EF4-FFF2-40B4-BE49-F238E27FC236}">
                <a16:creationId xmlns:a16="http://schemas.microsoft.com/office/drawing/2014/main" id="{B722045D-BB0E-7741-96AE-3FBA19A7CD53}"/>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7655" name="TextBox 4">
            <a:hlinkClick r:id="rId6" action="ppaction://hlinksldjump"/>
            <a:extLst>
              <a:ext uri="{FF2B5EF4-FFF2-40B4-BE49-F238E27FC236}">
                <a16:creationId xmlns:a16="http://schemas.microsoft.com/office/drawing/2014/main" id="{539FD6C5-281F-6E4B-A23C-8E6C12F31528}"/>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7656" name="TextBox 5">
            <a:extLst>
              <a:ext uri="{FF2B5EF4-FFF2-40B4-BE49-F238E27FC236}">
                <a16:creationId xmlns:a16="http://schemas.microsoft.com/office/drawing/2014/main" id="{61429AD6-A868-A34C-8ECA-052B87F5716F}"/>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7657" name="TextBox 6">
            <a:extLst>
              <a:ext uri="{FF2B5EF4-FFF2-40B4-BE49-F238E27FC236}">
                <a16:creationId xmlns:a16="http://schemas.microsoft.com/office/drawing/2014/main" id="{A6C5B3C8-010D-3748-B604-F49C91B5B9B9}"/>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7658" name="Rectangle 3">
            <a:extLst>
              <a:ext uri="{FF2B5EF4-FFF2-40B4-BE49-F238E27FC236}">
                <a16:creationId xmlns:a16="http://schemas.microsoft.com/office/drawing/2014/main" id="{3EF928E6-1962-1240-B7C9-46B1723BC03A}"/>
              </a:ext>
            </a:extLst>
          </p:cNvPr>
          <p:cNvSpPr txBox="1">
            <a:spLocks noChangeArrowheads="1"/>
          </p:cNvSpPr>
          <p:nvPr/>
        </p:nvSpPr>
        <p:spPr bwMode="auto">
          <a:xfrm>
            <a:off x="642938" y="1819275"/>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2000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4.1   </a:t>
            </a:r>
            <a:r>
              <a:rPr kumimoji="1" lang="zh-CN" altLang="en-US" sz="2400" b="1">
                <a:latin typeface="宋体" panose="02010600030101010101" pitchFamily="2" charset="-122"/>
              </a:rPr>
              <a:t>概述</a:t>
            </a:r>
            <a:endParaRPr kumimoji="1" lang="en-US" altLang="zh-CN" sz="2400" b="1">
              <a:latin typeface="宋体" panose="02010600030101010101" pitchFamily="2" charset="-122"/>
            </a:endParaRPr>
          </a:p>
          <a:p>
            <a:pPr eaLnBrk="1" hangingPunct="1">
              <a:lnSpc>
                <a:spcPct val="200000"/>
              </a:lnSpc>
              <a:spcBef>
                <a:spcPct val="50000"/>
              </a:spcBef>
              <a:buFont typeface="Wingdings" pitchFamily="2" charset="2"/>
              <a:buNone/>
            </a:pPr>
            <a:r>
              <a:rPr kumimoji="1" lang="en-US" altLang="zh-CN" sz="2400" b="1">
                <a:latin typeface="宋体" panose="02010600030101010101" pitchFamily="2" charset="-122"/>
              </a:rPr>
              <a:t>   4.2   </a:t>
            </a:r>
            <a:r>
              <a:rPr kumimoji="1" lang="zh-CN" altLang="en-US" sz="2400" b="1">
                <a:latin typeface="宋体" panose="02010600030101010101" pitchFamily="2" charset="-122"/>
              </a:rPr>
              <a:t>有穷状态机</a:t>
            </a:r>
            <a:endParaRPr kumimoji="1" lang="en-US" altLang="zh-CN" sz="2400" b="1">
              <a:latin typeface="宋体" panose="02010600030101010101" pitchFamily="2" charset="-122"/>
            </a:endParaRPr>
          </a:p>
          <a:p>
            <a:pPr eaLnBrk="1" hangingPunct="1">
              <a:lnSpc>
                <a:spcPct val="200000"/>
              </a:lnSpc>
              <a:spcBef>
                <a:spcPct val="50000"/>
              </a:spcBef>
              <a:buFont typeface="Wingdings" pitchFamily="2" charset="2"/>
              <a:buNone/>
            </a:pPr>
            <a:r>
              <a:rPr kumimoji="1" lang="en-US" altLang="zh-CN" sz="2400" b="1">
                <a:latin typeface="宋体" panose="02010600030101010101" pitchFamily="2" charset="-122"/>
              </a:rPr>
              <a:t>   4.3   Petri</a:t>
            </a:r>
            <a:r>
              <a:rPr kumimoji="1" lang="zh-CN" altLang="en-US" sz="2400" b="1">
                <a:latin typeface="宋体" panose="02010600030101010101" pitchFamily="2" charset="-122"/>
              </a:rPr>
              <a:t>网</a:t>
            </a:r>
          </a:p>
          <a:p>
            <a:pPr eaLnBrk="1" hangingPunct="1">
              <a:lnSpc>
                <a:spcPct val="200000"/>
              </a:lnSpc>
              <a:spcBef>
                <a:spcPct val="50000"/>
              </a:spcBef>
              <a:buFont typeface="Wingdings" pitchFamily="2" charset="2"/>
              <a:buNone/>
            </a:pPr>
            <a:r>
              <a:rPr kumimoji="1" lang="en-US" altLang="zh-CN" sz="2400" b="1">
                <a:latin typeface="宋体" panose="02010600030101010101" pitchFamily="2" charset="-122"/>
              </a:rPr>
              <a:t>   4.4   Z</a:t>
            </a:r>
            <a:r>
              <a:rPr kumimoji="1" lang="zh-CN" altLang="en-US" sz="2400" b="1">
                <a:latin typeface="宋体" panose="02010600030101010101" pitchFamily="2" charset="-122"/>
              </a:rPr>
              <a:t>语言</a:t>
            </a:r>
            <a:endParaRPr kumimoji="1" lang="en-US" altLang="zh-CN" sz="2400" b="1">
              <a:latin typeface="宋体" panose="02010600030101010101" pitchFamily="2"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27659" name="1 Título">
            <a:extLst>
              <a:ext uri="{FF2B5EF4-FFF2-40B4-BE49-F238E27FC236}">
                <a16:creationId xmlns:a16="http://schemas.microsoft.com/office/drawing/2014/main" id="{D4E75B0E-A037-FD4D-8E2D-3709D25500F9}"/>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4</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形式化说明技术</a:t>
            </a:r>
          </a:p>
        </p:txBody>
      </p:sp>
      <p:sp>
        <p:nvSpPr>
          <p:cNvPr id="14" name="矩形 13">
            <a:extLst>
              <a:ext uri="{FF2B5EF4-FFF2-40B4-BE49-F238E27FC236}">
                <a16:creationId xmlns:a16="http://schemas.microsoft.com/office/drawing/2014/main" id="{5BEECF9E-0E7A-7546-BAAA-610F1CF61A0D}"/>
              </a:ext>
            </a:extLst>
          </p:cNvPr>
          <p:cNvSpPr/>
          <p:nvPr/>
        </p:nvSpPr>
        <p:spPr>
          <a:xfrm>
            <a:off x="965200" y="29464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C984775D-944B-044D-8823-059E4DB4F21D}"/>
              </a:ext>
            </a:extLst>
          </p:cNvPr>
          <p:cNvSpPr/>
          <p:nvPr/>
        </p:nvSpPr>
        <p:spPr>
          <a:xfrm rot="5400000">
            <a:off x="373857" y="3032919"/>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6576</TotalTime>
  <Words>6105</Words>
  <Application>Microsoft Macintosh PowerPoint</Application>
  <PresentationFormat>On-screen Show (4:3)</PresentationFormat>
  <Paragraphs>583</Paragraphs>
  <Slides>57</Slides>
  <Notes>57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Arial</vt:lpstr>
      <vt:lpstr>宋体</vt:lpstr>
      <vt:lpstr>Calibri</vt:lpstr>
      <vt:lpstr>黑体</vt:lpstr>
      <vt:lpstr>Wingdings</vt:lpstr>
      <vt:lpstr>隶书</vt:lpstr>
      <vt:lpstr>Times New Roman</vt:lpstr>
      <vt:lpstr>华文琥珀</vt:lpstr>
      <vt:lpstr>Tema de Office</vt:lpstr>
      <vt:lpstr>PowerPoint Presentation</vt:lpstr>
      <vt:lpstr>PowerPoint Presentation</vt:lpstr>
      <vt:lpstr>PowerPoint Presentation</vt:lpstr>
      <vt:lpstr>PowerPoint Presentation</vt:lpstr>
      <vt:lpstr>4.1 概述</vt:lpstr>
      <vt:lpstr>4.1 概述</vt:lpstr>
      <vt:lpstr>4.1 概述</vt:lpstr>
      <vt:lpstr>4.1 概述</vt:lpstr>
      <vt:lpstr>PowerPoint Presentation</vt:lpstr>
      <vt:lpstr>4.2 有穷状态机</vt:lpstr>
      <vt:lpstr>4.2 有穷状态机</vt:lpstr>
      <vt:lpstr>4.2 有穷状态机</vt:lpstr>
      <vt:lpstr>4.2 有穷状态机</vt:lpstr>
      <vt:lpstr>4.2 有穷状态机</vt:lpstr>
      <vt:lpstr>4.2 有穷状态机</vt:lpstr>
      <vt:lpstr>4.2 有穷状态机</vt:lpstr>
      <vt:lpstr>4.2 有穷状态机</vt:lpstr>
      <vt:lpstr>4.2 有穷状态机</vt:lpstr>
      <vt:lpstr>4.2 有穷状态机</vt:lpstr>
      <vt:lpstr>4.2 有穷状态机</vt:lpstr>
      <vt:lpstr>4.2 有穷状态机</vt:lpstr>
      <vt:lpstr>4.2 有穷状态机</vt:lpstr>
      <vt:lpstr>4.2 有穷状态机</vt:lpstr>
      <vt:lpstr>4.2 有穷状态机</vt:lpstr>
      <vt:lpstr>4.2 有穷状态机</vt:lpstr>
      <vt:lpstr>4.2 有穷状态机</vt:lpstr>
      <vt:lpstr>4.2 有穷状态机</vt:lpstr>
      <vt:lpstr>4.2 有穷状态机</vt:lpstr>
      <vt:lpstr>4.2 有穷状态机</vt:lpstr>
      <vt:lpstr>PowerPoint Presentation</vt:lpstr>
      <vt:lpstr>4.3 Petri网</vt:lpstr>
      <vt:lpstr>4.3 Petri网</vt:lpstr>
      <vt:lpstr>4.3 Petri网</vt:lpstr>
      <vt:lpstr>4.3 Petri网</vt:lpstr>
      <vt:lpstr>4.3 Petri网</vt:lpstr>
      <vt:lpstr>4.3 Petri网</vt:lpstr>
      <vt:lpstr>4.3 Petri网</vt:lpstr>
      <vt:lpstr>4.3 Petri网</vt:lpstr>
      <vt:lpstr>4.3 Petri网</vt:lpstr>
      <vt:lpstr>4.3 Petri网</vt:lpstr>
      <vt:lpstr>4.3 Petri网</vt:lpstr>
      <vt:lpstr>4.3 Petri网</vt:lpstr>
      <vt:lpstr>4.3 Petri网</vt:lpstr>
      <vt:lpstr>4.3 Petri网</vt:lpstr>
      <vt:lpstr>4.3 Petri网</vt:lpstr>
      <vt:lpstr>PowerPoint Presentation</vt:lpstr>
      <vt:lpstr>4.4 Z语言</vt:lpstr>
      <vt:lpstr>4.4 Z语言</vt:lpstr>
      <vt:lpstr>4.4 Z语言</vt:lpstr>
      <vt:lpstr>4.4 Z语言</vt:lpstr>
      <vt:lpstr>4.4 Z语言</vt:lpstr>
      <vt:lpstr>4.4 Z语言</vt:lpstr>
      <vt:lpstr>4.4 Z语言</vt:lpstr>
      <vt:lpstr>4.4 Z语言</vt:lpstr>
      <vt:lpstr>4.4 Z语言</vt:lpstr>
      <vt:lpstr>4.4 Z语言</vt:lpstr>
      <vt:lpstr>4.4 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Microsoft Office User</cp:lastModifiedBy>
  <cp:revision>851</cp:revision>
  <dcterms:created xsi:type="dcterms:W3CDTF">2010-06-24T19:27:56Z</dcterms:created>
  <dcterms:modified xsi:type="dcterms:W3CDTF">2025-03-01T14:36:15Z</dcterms:modified>
</cp:coreProperties>
</file>