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4"/>
  </p:notesMasterIdLst>
  <p:sldIdLst>
    <p:sldId id="741" r:id="rId2"/>
    <p:sldId id="742" r:id="rId3"/>
    <p:sldId id="743" r:id="rId4"/>
    <p:sldId id="744" r:id="rId5"/>
    <p:sldId id="798" r:id="rId6"/>
    <p:sldId id="799" r:id="rId7"/>
    <p:sldId id="800" r:id="rId8"/>
    <p:sldId id="801" r:id="rId9"/>
    <p:sldId id="802" r:id="rId10"/>
    <p:sldId id="745" r:id="rId11"/>
    <p:sldId id="746" r:id="rId12"/>
    <p:sldId id="747" r:id="rId13"/>
    <p:sldId id="748" r:id="rId14"/>
    <p:sldId id="749" r:id="rId15"/>
    <p:sldId id="750" r:id="rId16"/>
    <p:sldId id="751" r:id="rId17"/>
    <p:sldId id="752" r:id="rId18"/>
    <p:sldId id="753" r:id="rId19"/>
    <p:sldId id="754" r:id="rId20"/>
    <p:sldId id="755" r:id="rId21"/>
    <p:sldId id="756" r:id="rId22"/>
    <p:sldId id="757" r:id="rId23"/>
    <p:sldId id="758" r:id="rId24"/>
    <p:sldId id="759" r:id="rId25"/>
    <p:sldId id="760" r:id="rId26"/>
    <p:sldId id="761" r:id="rId27"/>
    <p:sldId id="762" r:id="rId28"/>
    <p:sldId id="763" r:id="rId29"/>
    <p:sldId id="764" r:id="rId30"/>
    <p:sldId id="765" r:id="rId31"/>
    <p:sldId id="766" r:id="rId32"/>
    <p:sldId id="767" r:id="rId33"/>
    <p:sldId id="768" r:id="rId34"/>
    <p:sldId id="769" r:id="rId35"/>
    <p:sldId id="770" r:id="rId36"/>
    <p:sldId id="771" r:id="rId37"/>
    <p:sldId id="772" r:id="rId38"/>
    <p:sldId id="773" r:id="rId39"/>
    <p:sldId id="774" r:id="rId40"/>
    <p:sldId id="775" r:id="rId41"/>
    <p:sldId id="776" r:id="rId42"/>
    <p:sldId id="777" r:id="rId43"/>
    <p:sldId id="778" r:id="rId44"/>
    <p:sldId id="779" r:id="rId45"/>
    <p:sldId id="780" r:id="rId46"/>
    <p:sldId id="781" r:id="rId47"/>
    <p:sldId id="782" r:id="rId48"/>
    <p:sldId id="783" r:id="rId49"/>
    <p:sldId id="784" r:id="rId50"/>
    <p:sldId id="785" r:id="rId51"/>
    <p:sldId id="786" r:id="rId52"/>
    <p:sldId id="787" r:id="rId53"/>
    <p:sldId id="788" r:id="rId54"/>
    <p:sldId id="789" r:id="rId55"/>
    <p:sldId id="790" r:id="rId56"/>
    <p:sldId id="791" r:id="rId57"/>
    <p:sldId id="792" r:id="rId58"/>
    <p:sldId id="793" r:id="rId59"/>
    <p:sldId id="794" r:id="rId60"/>
    <p:sldId id="795" r:id="rId61"/>
    <p:sldId id="796" r:id="rId62"/>
    <p:sldId id="797" r:id="rId6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6405" autoAdjust="0"/>
  </p:normalViewPr>
  <p:slideViewPr>
    <p:cSldViewPr>
      <p:cViewPr varScale="1">
        <p:scale>
          <a:sx n="122" d="100"/>
          <a:sy n="122" d="100"/>
        </p:scale>
        <p:origin x="6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tx2">
            <a:lumMod val="20000"/>
            <a:lumOff val="80000"/>
          </a:schemeClr>
        </a:solidFill>
      </dgm:spPr>
      <dgm:t>
        <a:bodyPr/>
        <a:lstStyle/>
        <a:p>
          <a:r>
            <a:rPr lang="zh-CN" sz="2400" dirty="0">
              <a:solidFill>
                <a:schemeClr val="tx1"/>
              </a:solidFill>
              <a:latin typeface="+mn-ea"/>
              <a:ea typeface="+mn-ea"/>
            </a:rPr>
            <a:t>技术可行性使用现有的技术能实现这个系统吗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547CBBCC-891A-4C40-8D5B-9D986C8FDD95}" type="parTrans" cxnId="{430E6556-26DB-4DE1-9362-A0B9AB844B72}">
      <dgm:prSet/>
      <dgm:spPr/>
      <dgm:t>
        <a:bodyPr/>
        <a:lstStyle/>
        <a:p>
          <a:endParaRPr lang="zh-CN" altLang="en-US"/>
        </a:p>
      </dgm:t>
    </dgm:pt>
    <dgm:pt modelId="{6DCE853D-574C-42DA-A3BD-E134173F6ADD}" type="sibTrans" cxnId="{430E6556-26DB-4DE1-9362-A0B9AB844B72}">
      <dgm:prSet/>
      <dgm:spPr/>
      <dgm:t>
        <a:bodyPr/>
        <a:lstStyle/>
        <a:p>
          <a:endParaRPr lang="zh-CN" altLang="en-US"/>
        </a:p>
      </dgm:t>
    </dgm:pt>
    <dgm:pt modelId="{622E1157-3997-46BD-8F88-6D3B08F64E2C}">
      <dgm:prSet phldrT="[文本]" custT="1"/>
      <dgm:spPr>
        <a:solidFill>
          <a:schemeClr val="tx2">
            <a:lumMod val="20000"/>
            <a:lumOff val="80000"/>
          </a:schemeClr>
        </a:solidFill>
      </dgm:spPr>
      <dgm:t>
        <a:bodyPr/>
        <a:lstStyle/>
        <a:p>
          <a:r>
            <a:rPr lang="zh-CN" sz="2400" dirty="0">
              <a:solidFill>
                <a:schemeClr val="tx1"/>
              </a:solidFill>
              <a:latin typeface="+mn-ea"/>
              <a:ea typeface="+mn-ea"/>
            </a:rPr>
            <a:t>经济可行性这个系统的经济效益能超过它的开发成本吗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BEC8C9E7-EB4C-46D5-A315-CBADF9EE7FC4}" type="parTrans" cxnId="{D83C6DAA-CE44-46A0-8E46-8E3C83E2217E}">
      <dgm:prSet/>
      <dgm:spPr/>
      <dgm:t>
        <a:bodyPr/>
        <a:lstStyle/>
        <a:p>
          <a:endParaRPr lang="zh-CN" altLang="en-US"/>
        </a:p>
      </dgm:t>
    </dgm:pt>
    <dgm:pt modelId="{DB6551F3-F4D0-4C9C-86E7-0FA70FFE4A1D}" type="sibTrans" cxnId="{D83C6DAA-CE44-46A0-8E46-8E3C83E2217E}">
      <dgm:prSet/>
      <dgm:spPr/>
      <dgm:t>
        <a:bodyPr/>
        <a:lstStyle/>
        <a:p>
          <a:endParaRPr lang="zh-CN" altLang="en-US"/>
        </a:p>
      </dgm:t>
    </dgm:pt>
    <dgm:pt modelId="{DC4C7754-2C45-4332-99EC-EE504AB467F0}">
      <dgm:prSet phldrT="[文本]" custT="1"/>
      <dgm:spPr>
        <a:solidFill>
          <a:schemeClr val="tx2">
            <a:lumMod val="20000"/>
            <a:lumOff val="80000"/>
          </a:schemeClr>
        </a:solidFill>
      </dgm:spPr>
      <dgm:t>
        <a:bodyPr/>
        <a:lstStyle/>
        <a:p>
          <a:r>
            <a:rPr lang="zh-CN" sz="2400" dirty="0">
              <a:solidFill>
                <a:schemeClr val="tx1"/>
              </a:solidFill>
              <a:latin typeface="+mn-ea"/>
              <a:ea typeface="+mn-ea"/>
            </a:rPr>
            <a:t>操作可行性系统的操作方式在这个用户组织内行得通吗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45359689-15C6-49AB-8DF4-EA1773C89C06}" type="parTrans" cxnId="{CF085AD0-D66F-459F-B6C3-3589A3E48870}">
      <dgm:prSet/>
      <dgm:spPr/>
      <dgm:t>
        <a:bodyPr/>
        <a:lstStyle/>
        <a:p>
          <a:endParaRPr lang="zh-CN" altLang="en-US"/>
        </a:p>
      </dgm:t>
    </dgm:pt>
    <dgm:pt modelId="{52115858-4FD7-4D24-87ED-1E7270981BAC}" type="sibTrans" cxnId="{CF085AD0-D66F-459F-B6C3-3589A3E48870}">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pt>
    <dgm:pt modelId="{F374143B-1EC2-450F-AB16-E207FCED7EC0}" type="pres">
      <dgm:prSet presAssocID="{4310546B-036C-4B04-84F4-28A00248516D}" presName="parentText" presStyleLbl="node1" presStyleIdx="0" presStyleCnt="3">
        <dgm:presLayoutVars>
          <dgm:chMax val="0"/>
          <dgm:bulletEnabled val="1"/>
        </dgm:presLayoutVars>
      </dgm:prSet>
      <dgm:spPr/>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pt>
    <dgm:pt modelId="{B734164E-9597-4CF0-8394-2ADDAD136676}" type="pres">
      <dgm:prSet presAssocID="{622E1157-3997-46BD-8F88-6D3B08F64E2C}" presName="parentText" presStyleLbl="node1" presStyleIdx="1" presStyleCnt="3">
        <dgm:presLayoutVars>
          <dgm:chMax val="0"/>
          <dgm:bulletEnabled val="1"/>
        </dgm:presLayoutVars>
      </dgm:prSet>
      <dgm:spPr/>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pt>
    <dgm:pt modelId="{2D37F88C-FEFA-4A75-B6B0-AF7AAF533B46}" type="pres">
      <dgm:prSet presAssocID="{DC4C7754-2C45-4332-99EC-EE504AB467F0}" presName="parentText" presStyleLbl="node1" presStyleIdx="2" presStyleCnt="3">
        <dgm:presLayoutVars>
          <dgm:chMax val="0"/>
          <dgm:bulletEnabled val="1"/>
        </dgm:presLayoutVars>
      </dgm:prSet>
      <dgm:spPr/>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B638B855-10FC-4431-89FA-6FDA911E1AE3}" type="presOf" srcId="{622E1157-3997-46BD-8F88-6D3B08F64E2C}" destId="{0289B4DA-FC65-4881-A92C-2ED5B0C09957}" srcOrd="0" destOrd="0" presId="urn:microsoft.com/office/officeart/2005/8/layout/list1"/>
    <dgm:cxn modelId="{430E6556-26DB-4DE1-9362-A0B9AB844B72}" srcId="{942C2991-BD69-4692-9A03-E86052FA4052}" destId="{4310546B-036C-4B04-84F4-28A00248516D}" srcOrd="0" destOrd="0" parTransId="{547CBBCC-891A-4C40-8D5B-9D986C8FDD95}" sibTransId="{6DCE853D-574C-42DA-A3BD-E134173F6ADD}"/>
    <dgm:cxn modelId="{93C12D5E-4E10-4F1E-A362-52CADC6286CA}" type="presOf" srcId="{4310546B-036C-4B04-84F4-28A00248516D}" destId="{136D1800-A221-431A-8E70-7BC95360BB92}" srcOrd="0" destOrd="0" presId="urn:microsoft.com/office/officeart/2005/8/layout/list1"/>
    <dgm:cxn modelId="{C99B147C-BAAB-40EC-8BDF-20790537C172}" type="presOf" srcId="{942C2991-BD69-4692-9A03-E86052FA4052}" destId="{E27CD59C-4D4A-429A-A72B-FD1031172CCE}" srcOrd="0" destOrd="0" presId="urn:microsoft.com/office/officeart/2005/8/layout/list1"/>
    <dgm:cxn modelId="{D83C6DAA-CE44-46A0-8E46-8E3C83E2217E}" srcId="{942C2991-BD69-4692-9A03-E86052FA4052}" destId="{622E1157-3997-46BD-8F88-6D3B08F64E2C}" srcOrd="1" destOrd="0" parTransId="{BEC8C9E7-EB4C-46D5-A315-CBADF9EE7FC4}" sibTransId="{DB6551F3-F4D0-4C9C-86E7-0FA70FFE4A1D}"/>
    <dgm:cxn modelId="{8F9E6EBD-BA43-43D9-9466-E3C26D1D516D}" type="presOf" srcId="{DC4C7754-2C45-4332-99EC-EE504AB467F0}" destId="{2D37F88C-FEFA-4A75-B6B0-AF7AAF533B46}" srcOrd="1" destOrd="0" presId="urn:microsoft.com/office/officeart/2005/8/layout/list1"/>
    <dgm:cxn modelId="{52297BCD-3898-4CF5-9208-31644BA58805}" type="presOf" srcId="{4310546B-036C-4B04-84F4-28A00248516D}" destId="{F374143B-1EC2-450F-AB16-E207FCED7EC0}" srcOrd="1"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3EC23FD1-9827-4F2E-96BC-FE12FB4E5529}" type="presOf" srcId="{622E1157-3997-46BD-8F88-6D3B08F64E2C}" destId="{B734164E-9597-4CF0-8394-2ADDAD136676}" srcOrd="1" destOrd="0" presId="urn:microsoft.com/office/officeart/2005/8/layout/list1"/>
    <dgm:cxn modelId="{C4D4F9D4-9643-4D39-A84D-9335B1FD7CAB}" type="presOf" srcId="{DC4C7754-2C45-4332-99EC-EE504AB467F0}" destId="{7E010D72-6DC5-49F5-89B7-4C82659E55FC}" srcOrd="0" destOrd="0" presId="urn:microsoft.com/office/officeart/2005/8/layout/list1"/>
    <dgm:cxn modelId="{A21CC877-071A-45B5-92A8-88B16AE52C38}" type="presParOf" srcId="{E27CD59C-4D4A-429A-A72B-FD1031172CCE}" destId="{2885A8C5-5281-4C7F-9BD0-49CAA49864DA}" srcOrd="0" destOrd="0" presId="urn:microsoft.com/office/officeart/2005/8/layout/list1"/>
    <dgm:cxn modelId="{E14E7A1B-5605-47CD-B22C-2A765A626E2A}" type="presParOf" srcId="{2885A8C5-5281-4C7F-9BD0-49CAA49864DA}" destId="{136D1800-A221-431A-8E70-7BC95360BB92}" srcOrd="0" destOrd="0" presId="urn:microsoft.com/office/officeart/2005/8/layout/list1"/>
    <dgm:cxn modelId="{7CAA82A7-78B7-4302-BB9F-9C6717B3F064}" type="presParOf" srcId="{2885A8C5-5281-4C7F-9BD0-49CAA49864DA}" destId="{F374143B-1EC2-450F-AB16-E207FCED7EC0}" srcOrd="1" destOrd="0" presId="urn:microsoft.com/office/officeart/2005/8/layout/list1"/>
    <dgm:cxn modelId="{B9AF090B-9A5D-4377-A0B3-5FF92DE4BDA1}" type="presParOf" srcId="{E27CD59C-4D4A-429A-A72B-FD1031172CCE}" destId="{9663EADB-6382-4C4B-ABA9-42F301D6AEE8}" srcOrd="1" destOrd="0" presId="urn:microsoft.com/office/officeart/2005/8/layout/list1"/>
    <dgm:cxn modelId="{4C56B17A-1DE4-480D-9D9E-2FB8C06AE554}" type="presParOf" srcId="{E27CD59C-4D4A-429A-A72B-FD1031172CCE}" destId="{3945ED47-06F7-4A19-A2FE-4AD6014C3E2E}" srcOrd="2" destOrd="0" presId="urn:microsoft.com/office/officeart/2005/8/layout/list1"/>
    <dgm:cxn modelId="{B848DFDF-C876-4F40-B9DC-EC56A0E15499}" type="presParOf" srcId="{E27CD59C-4D4A-429A-A72B-FD1031172CCE}" destId="{275688AC-FAEA-43A5-9577-7B87359AC1CC}" srcOrd="3" destOrd="0" presId="urn:microsoft.com/office/officeart/2005/8/layout/list1"/>
    <dgm:cxn modelId="{D18EED0E-2BCF-437C-9EDC-82DB4C2FCC52}" type="presParOf" srcId="{E27CD59C-4D4A-429A-A72B-FD1031172CCE}" destId="{DA55402D-356E-4D47-8CBA-CDCDF729B2BA}" srcOrd="4" destOrd="0" presId="urn:microsoft.com/office/officeart/2005/8/layout/list1"/>
    <dgm:cxn modelId="{306BB9DF-AF63-419D-8450-CA811A2E7D36}" type="presParOf" srcId="{DA55402D-356E-4D47-8CBA-CDCDF729B2BA}" destId="{0289B4DA-FC65-4881-A92C-2ED5B0C09957}" srcOrd="0" destOrd="0" presId="urn:microsoft.com/office/officeart/2005/8/layout/list1"/>
    <dgm:cxn modelId="{239E2EB2-4833-4C1C-8E0A-8E6BEE90EBA1}" type="presParOf" srcId="{DA55402D-356E-4D47-8CBA-CDCDF729B2BA}" destId="{B734164E-9597-4CF0-8394-2ADDAD136676}" srcOrd="1" destOrd="0" presId="urn:microsoft.com/office/officeart/2005/8/layout/list1"/>
    <dgm:cxn modelId="{471DCFE9-2665-4DDB-B665-68CB3DA522BF}" type="presParOf" srcId="{E27CD59C-4D4A-429A-A72B-FD1031172CCE}" destId="{BA77F6AB-98CC-4A03-B57F-96E101A97688}" srcOrd="5" destOrd="0" presId="urn:microsoft.com/office/officeart/2005/8/layout/list1"/>
    <dgm:cxn modelId="{4A5CEC14-8C16-4DE0-B590-EA28FBCC2404}" type="presParOf" srcId="{E27CD59C-4D4A-429A-A72B-FD1031172CCE}" destId="{8D528393-1C56-4832-8FC9-8CD75C37D198}" srcOrd="6" destOrd="0" presId="urn:microsoft.com/office/officeart/2005/8/layout/list1"/>
    <dgm:cxn modelId="{D33F5312-008D-4A64-A0CF-698C0538FD29}" type="presParOf" srcId="{E27CD59C-4D4A-429A-A72B-FD1031172CCE}" destId="{4E6AC2F4-6900-4548-9DF0-8EC8AB0C66A6}" srcOrd="7" destOrd="0" presId="urn:microsoft.com/office/officeart/2005/8/layout/list1"/>
    <dgm:cxn modelId="{80298916-762D-4F2C-9E16-BE8EC65436F7}" type="presParOf" srcId="{E27CD59C-4D4A-429A-A72B-FD1031172CCE}" destId="{34348E96-912C-4A4B-840B-1F4A844355FE}" srcOrd="8" destOrd="0" presId="urn:microsoft.com/office/officeart/2005/8/layout/list1"/>
    <dgm:cxn modelId="{FF7B590F-5CFF-4517-8D20-F1C37DCF4D4A}" type="presParOf" srcId="{34348E96-912C-4A4B-840B-1F4A844355FE}" destId="{7E010D72-6DC5-49F5-89B7-4C82659E55FC}" srcOrd="0" destOrd="0" presId="urn:microsoft.com/office/officeart/2005/8/layout/list1"/>
    <dgm:cxn modelId="{7B77CA67-3AFA-4173-8D95-77D4F54BA9C1}" type="presParOf" srcId="{34348E96-912C-4A4B-840B-1F4A844355FE}" destId="{2D37F88C-FEFA-4A75-B6B0-AF7AAF533B46}" srcOrd="1" destOrd="0" presId="urn:microsoft.com/office/officeart/2005/8/layout/list1"/>
    <dgm:cxn modelId="{612E8F8C-D711-4437-A913-66A2CF54E867}" type="presParOf" srcId="{E27CD59C-4D4A-429A-A72B-FD1031172CCE}" destId="{5ABF4D69-84C9-4413-B6F0-DE3FC25DB754}" srcOrd="9" destOrd="0" presId="urn:microsoft.com/office/officeart/2005/8/layout/list1"/>
    <dgm:cxn modelId="{118D28EA-BE11-4F27-8CBC-795B32DA9B6D}"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a:t>正方形</a:t>
          </a:r>
          <a:r>
            <a:rPr lang="zh-CN" dirty="0"/>
            <a:t>表示数据的源点或终点</a:t>
          </a:r>
          <a:endParaRPr lang="zh-CN" altLang="en-US" dirty="0"/>
        </a:p>
      </dgm:t>
    </dgm:pt>
    <dgm:pt modelId="{A3669F3E-32B5-46AB-85C1-A08A76557160}" type="parTrans" cxnId="{E01BE1EF-78CA-4430-9623-108E6AA292C1}">
      <dgm:prSet/>
      <dgm:spPr/>
      <dgm:t>
        <a:bodyPr/>
        <a:lstStyle/>
        <a:p>
          <a:endParaRPr lang="zh-CN" altLang="en-US"/>
        </a:p>
      </dgm:t>
    </dgm:pt>
    <dgm:pt modelId="{19142DFF-8AEF-4668-8CD1-0BB644E0DCB1}" type="sibTrans" cxnId="{E01BE1EF-78CA-4430-9623-108E6AA292C1}">
      <dgm:prSet/>
      <dgm:spPr/>
      <dgm:t>
        <a:bodyPr/>
        <a:lstStyle/>
        <a:p>
          <a:endParaRPr lang="zh-CN" altLang="en-US"/>
        </a:p>
      </dgm:t>
    </dgm:pt>
    <dgm:pt modelId="{C331DDC5-C973-4E21-A323-0511C35FE112}">
      <dgm:prSet phldrT="[文本]"/>
      <dgm:spPr/>
      <dgm:t>
        <a:bodyPr/>
        <a:lstStyle/>
        <a:p>
          <a:r>
            <a:rPr lang="zh-CN" b="1" dirty="0"/>
            <a:t>圆角矩形</a:t>
          </a:r>
          <a:r>
            <a:rPr lang="zh-CN" dirty="0"/>
            <a:t>代表变换数据的处理</a:t>
          </a:r>
          <a:endParaRPr lang="zh-CN" altLang="en-US" dirty="0"/>
        </a:p>
      </dgm:t>
    </dgm:pt>
    <dgm:pt modelId="{58A2A10D-D585-4358-A516-6849474A01B0}" type="parTrans" cxnId="{BAA8264F-4891-431A-8402-11E2B42D3463}">
      <dgm:prSet/>
      <dgm:spPr/>
      <dgm:t>
        <a:bodyPr/>
        <a:lstStyle/>
        <a:p>
          <a:endParaRPr lang="zh-CN" altLang="en-US"/>
        </a:p>
      </dgm:t>
    </dgm:pt>
    <dgm:pt modelId="{4BCBA493-C3C4-4E23-A03A-BC70BC507803}" type="sibTrans" cxnId="{BAA8264F-4891-431A-8402-11E2B42D3463}">
      <dgm:prSet/>
      <dgm:spPr/>
      <dgm:t>
        <a:bodyPr/>
        <a:lstStyle/>
        <a:p>
          <a:endParaRPr lang="zh-CN" altLang="en-US"/>
        </a:p>
      </dgm:t>
    </dgm:pt>
    <dgm:pt modelId="{B8359CE2-81D5-499B-AEA2-657918E374BA}">
      <dgm:prSet phldrT="[文本]"/>
      <dgm:spPr/>
      <dgm:t>
        <a:bodyPr/>
        <a:lstStyle/>
        <a:p>
          <a:r>
            <a:rPr lang="zh-CN" b="1" dirty="0"/>
            <a:t>开口矩形</a:t>
          </a:r>
          <a:r>
            <a:rPr lang="zh-CN" dirty="0"/>
            <a:t>代表数据存储</a:t>
          </a:r>
          <a:endParaRPr lang="zh-CN" altLang="en-US" dirty="0"/>
        </a:p>
      </dgm:t>
    </dgm:pt>
    <dgm:pt modelId="{C0A8E20A-72DD-46E3-B6FE-AD486E0D9D33}" type="parTrans" cxnId="{17D97703-20E1-4F60-A03C-B84FFA37D054}">
      <dgm:prSet/>
      <dgm:spPr/>
      <dgm:t>
        <a:bodyPr/>
        <a:lstStyle/>
        <a:p>
          <a:endParaRPr lang="zh-CN" altLang="en-US"/>
        </a:p>
      </dgm:t>
    </dgm:pt>
    <dgm:pt modelId="{C6FC4E7C-F709-42E9-B1CA-74D70D669C96}" type="sibTrans" cxnId="{17D97703-20E1-4F60-A03C-B84FFA37D054}">
      <dgm:prSet/>
      <dgm:spPr/>
      <dgm:t>
        <a:bodyPr/>
        <a:lstStyle/>
        <a:p>
          <a:endParaRPr lang="zh-CN" altLang="en-US"/>
        </a:p>
      </dgm:t>
    </dgm:pt>
    <dgm:pt modelId="{9A3C8575-B176-4338-BA0D-AD91C5A30440}">
      <dgm:prSet phldrT="[文本]"/>
      <dgm:spPr/>
      <dgm:t>
        <a:bodyPr/>
        <a:lstStyle/>
        <a:p>
          <a:r>
            <a:rPr lang="zh-CN" b="1" dirty="0"/>
            <a:t>箭头</a:t>
          </a:r>
          <a:r>
            <a:rPr lang="zh-CN" dirty="0"/>
            <a:t>表示数据流，即特定数据的流动方向</a:t>
          </a:r>
          <a:endParaRPr lang="zh-CN" altLang="en-US" dirty="0"/>
        </a:p>
      </dgm:t>
    </dgm:pt>
    <dgm:pt modelId="{54FAD3BD-B792-4264-A38B-EDA7E23195FD}" type="parTrans" cxnId="{D772DBC5-F111-4E99-86EA-7806EE9A219C}">
      <dgm:prSet/>
      <dgm:spPr/>
      <dgm:t>
        <a:bodyPr/>
        <a:lstStyle/>
        <a:p>
          <a:endParaRPr lang="zh-CN" altLang="en-US"/>
        </a:p>
      </dgm:t>
    </dgm:pt>
    <dgm:pt modelId="{F3EC7973-5349-48DD-AA3E-517684CB13DC}" type="sibTrans" cxnId="{D772DBC5-F111-4E99-86EA-7806EE9A219C}">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pt>
    <dgm:pt modelId="{5DBBA26A-AAC7-4EBC-B2F5-C62F0014C446}" type="pres">
      <dgm:prSet presAssocID="{70DCC080-B3AD-4322-B747-D1BD167080DF}" presName="diamond" presStyleLbl="bgShp" presStyleIdx="0" presStyleCnt="1"/>
      <dgm:spPr/>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pt>
  </dgm:ptLst>
  <dgm:cxnLst>
    <dgm:cxn modelId="{17D97703-20E1-4F60-A03C-B84FFA37D054}" srcId="{70DCC080-B3AD-4322-B747-D1BD167080DF}" destId="{B8359CE2-81D5-499B-AEA2-657918E374BA}" srcOrd="2" destOrd="0" parTransId="{C0A8E20A-72DD-46E3-B6FE-AD486E0D9D33}" sibTransId="{C6FC4E7C-F709-42E9-B1CA-74D70D669C96}"/>
    <dgm:cxn modelId="{BAA8264F-4891-431A-8402-11E2B42D3463}" srcId="{70DCC080-B3AD-4322-B747-D1BD167080DF}" destId="{C331DDC5-C973-4E21-A323-0511C35FE112}" srcOrd="1" destOrd="0" parTransId="{58A2A10D-D585-4358-A516-6849474A01B0}" sibTransId="{4BCBA493-C3C4-4E23-A03A-BC70BC507803}"/>
    <dgm:cxn modelId="{8F169852-6DFB-46F8-811F-28734A3EB6A7}" type="presOf" srcId="{B8359CE2-81D5-499B-AEA2-657918E374BA}" destId="{F1438C4E-64FC-4F10-B57F-1302EF960DD5}" srcOrd="0" destOrd="0" presId="urn:microsoft.com/office/officeart/2005/8/layout/matrix3"/>
    <dgm:cxn modelId="{7AD99468-A8E4-4860-958C-8CCE92DE074C}" type="presOf" srcId="{812212F2-57C5-4A7B-A3F8-E27A706C0ACB}" destId="{53D72F2F-1EF1-4319-9C2F-BE00EEF20707}" srcOrd="0" destOrd="0" presId="urn:microsoft.com/office/officeart/2005/8/layout/matrix3"/>
    <dgm:cxn modelId="{D772DBC5-F111-4E99-86EA-7806EE9A219C}" srcId="{70DCC080-B3AD-4322-B747-D1BD167080DF}" destId="{9A3C8575-B176-4338-BA0D-AD91C5A30440}" srcOrd="3" destOrd="0" parTransId="{54FAD3BD-B792-4264-A38B-EDA7E23195FD}" sibTransId="{F3EC7973-5349-48DD-AA3E-517684CB13DC}"/>
    <dgm:cxn modelId="{CF41D0D2-37D3-450E-8D0F-64505618DEC8}" type="presOf" srcId="{9A3C8575-B176-4338-BA0D-AD91C5A30440}" destId="{503ADC04-8EAF-4B96-A619-973ADA5A5EE2}"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65586EF9-405A-43F5-9A18-133C39D2B04C}" type="presOf" srcId="{70DCC080-B3AD-4322-B747-D1BD167080DF}" destId="{7CB7DEFB-914E-463F-90CC-249F5BFC1A14}" srcOrd="0" destOrd="0" presId="urn:microsoft.com/office/officeart/2005/8/layout/matrix3"/>
    <dgm:cxn modelId="{CE208BFF-BFC4-4021-9A9A-6E2471E9A88E}" type="presOf" srcId="{C331DDC5-C973-4E21-A323-0511C35FE112}" destId="{F7BA9B28-8F77-4959-93EB-32FD2C62E0C9}" srcOrd="0" destOrd="0" presId="urn:microsoft.com/office/officeart/2005/8/layout/matrix3"/>
    <dgm:cxn modelId="{F819D857-E3FE-4050-A271-F137B9A29694}" type="presParOf" srcId="{7CB7DEFB-914E-463F-90CC-249F5BFC1A14}" destId="{5DBBA26A-AAC7-4EBC-B2F5-C62F0014C446}" srcOrd="0" destOrd="0" presId="urn:microsoft.com/office/officeart/2005/8/layout/matrix3"/>
    <dgm:cxn modelId="{31DB863F-727F-44FB-892F-0C79E15BAA32}" type="presParOf" srcId="{7CB7DEFB-914E-463F-90CC-249F5BFC1A14}" destId="{53D72F2F-1EF1-4319-9C2F-BE00EEF20707}" srcOrd="1" destOrd="0" presId="urn:microsoft.com/office/officeart/2005/8/layout/matrix3"/>
    <dgm:cxn modelId="{0C637E3F-B8F6-4CA0-AAD3-3593F48F634F}" type="presParOf" srcId="{7CB7DEFB-914E-463F-90CC-249F5BFC1A14}" destId="{F7BA9B28-8F77-4959-93EB-32FD2C62E0C9}" srcOrd="2" destOrd="0" presId="urn:microsoft.com/office/officeart/2005/8/layout/matrix3"/>
    <dgm:cxn modelId="{50763005-83A4-45C2-9E0E-AF3234F6F933}" type="presParOf" srcId="{7CB7DEFB-914E-463F-90CC-249F5BFC1A14}" destId="{F1438C4E-64FC-4F10-B57F-1302EF960DD5}" srcOrd="3" destOrd="0" presId="urn:microsoft.com/office/officeart/2005/8/layout/matrix3"/>
    <dgm:cxn modelId="{EB458792-E79A-4818-87F4-545569A961D3}"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a:t>数据字典</a:t>
          </a: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a:t>数据流</a:t>
          </a:r>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a:t>数据存储</a:t>
          </a:r>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a:t>处理</a:t>
          </a:r>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a:t>数据流分量</a:t>
          </a:r>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pt>
    <dgm:pt modelId="{6F4E6EDF-93E5-4290-A478-56E409844FD0}" type="pres">
      <dgm:prSet presAssocID="{377B0313-40CB-4D0D-B2F3-142EF4E676A7}" presName="centerShape" presStyleLbl="node0" presStyleIdx="0" presStyleCnt="1"/>
      <dgm:spPr/>
    </dgm:pt>
    <dgm:pt modelId="{626257A0-12A8-417E-9C92-97B4613B154D}" type="pres">
      <dgm:prSet presAssocID="{00D94735-2BE6-4982-AFFA-6B5A87BB73A1}" presName="Name9" presStyleLbl="parChTrans1D2" presStyleIdx="0" presStyleCnt="4"/>
      <dgm:spPr/>
    </dgm:pt>
    <dgm:pt modelId="{1535F9BD-ADAA-432D-829B-B31939C0EE49}" type="pres">
      <dgm:prSet presAssocID="{00D94735-2BE6-4982-AFFA-6B5A87BB73A1}" presName="connTx" presStyleLbl="parChTrans1D2" presStyleIdx="0" presStyleCnt="4"/>
      <dgm:spPr/>
    </dgm:pt>
    <dgm:pt modelId="{1E4709DF-BED7-4C90-ABA5-ADEBB1792307}" type="pres">
      <dgm:prSet presAssocID="{3150A41F-4816-41EC-AF13-5B9975EF2C43}" presName="node" presStyleLbl="node1" presStyleIdx="0" presStyleCnt="4">
        <dgm:presLayoutVars>
          <dgm:bulletEnabled val="1"/>
        </dgm:presLayoutVars>
      </dgm:prSet>
      <dgm:spPr/>
    </dgm:pt>
    <dgm:pt modelId="{72F9B452-A294-4D3D-A399-45FD3AECFBF0}" type="pres">
      <dgm:prSet presAssocID="{3E994FA0-86A4-4937-88BC-0D5D6616D62C}" presName="Name9" presStyleLbl="parChTrans1D2" presStyleIdx="1" presStyleCnt="4"/>
      <dgm:spPr/>
    </dgm:pt>
    <dgm:pt modelId="{B960C17A-06CD-4B11-85B8-C8D3F81DBD73}" type="pres">
      <dgm:prSet presAssocID="{3E994FA0-86A4-4937-88BC-0D5D6616D62C}" presName="connTx" presStyleLbl="parChTrans1D2" presStyleIdx="1" presStyleCnt="4"/>
      <dgm:spPr/>
    </dgm:pt>
    <dgm:pt modelId="{D97D066E-DB07-4C2A-B3C1-ECF4C2804B73}" type="pres">
      <dgm:prSet presAssocID="{B8464FA4-7F51-4246-AB2D-05968C569C43}" presName="node" presStyleLbl="node1" presStyleIdx="1" presStyleCnt="4">
        <dgm:presLayoutVars>
          <dgm:bulletEnabled val="1"/>
        </dgm:presLayoutVars>
      </dgm:prSet>
      <dgm:spPr/>
    </dgm:pt>
    <dgm:pt modelId="{D9F9AE6A-C65B-4167-B428-6A39EE0D869C}" type="pres">
      <dgm:prSet presAssocID="{0B9376B4-0B25-4CFD-9235-ED92899091E1}" presName="Name9" presStyleLbl="parChTrans1D2" presStyleIdx="2" presStyleCnt="4"/>
      <dgm:spPr/>
    </dgm:pt>
    <dgm:pt modelId="{AA0DD6A3-DE88-4402-86FE-2CC1B352DE56}" type="pres">
      <dgm:prSet presAssocID="{0B9376B4-0B25-4CFD-9235-ED92899091E1}" presName="connTx" presStyleLbl="parChTrans1D2" presStyleIdx="2" presStyleCnt="4"/>
      <dgm:spPr/>
    </dgm:pt>
    <dgm:pt modelId="{C408FB5A-E9EF-44D3-B259-9A90E64A0533}" type="pres">
      <dgm:prSet presAssocID="{5F389DCC-5AA0-449B-806B-78CDCCA0BE6E}" presName="node" presStyleLbl="node1" presStyleIdx="2" presStyleCnt="4">
        <dgm:presLayoutVars>
          <dgm:bulletEnabled val="1"/>
        </dgm:presLayoutVars>
      </dgm:prSet>
      <dgm:spPr/>
    </dgm:pt>
    <dgm:pt modelId="{A15F4530-1104-45FB-944C-CF8DC1D89BD0}" type="pres">
      <dgm:prSet presAssocID="{5B3873AE-CC72-48C4-9CA8-1984A1A009D7}" presName="Name9" presStyleLbl="parChTrans1D2" presStyleIdx="3" presStyleCnt="4"/>
      <dgm:spPr/>
    </dgm:pt>
    <dgm:pt modelId="{63207A1B-C70D-4492-8C9C-BC378464242B}" type="pres">
      <dgm:prSet presAssocID="{5B3873AE-CC72-48C4-9CA8-1984A1A009D7}" presName="connTx" presStyleLbl="parChTrans1D2" presStyleIdx="3" presStyleCnt="4"/>
      <dgm:spPr/>
    </dgm:pt>
    <dgm:pt modelId="{D9D176FC-BFE2-4FAA-8FCC-0072D04B2684}" type="pres">
      <dgm:prSet presAssocID="{021C44A8-2CD8-4499-B70C-40EB0149D62D}" presName="node" presStyleLbl="node1" presStyleIdx="3" presStyleCnt="4">
        <dgm:presLayoutVars>
          <dgm:bulletEnabled val="1"/>
        </dgm:presLayoutVars>
      </dgm:prSet>
      <dgm:spPr/>
    </dgm:pt>
  </dgm:ptLst>
  <dgm:cxnLst>
    <dgm:cxn modelId="{87A2E006-4779-40E3-B538-6615E4C7A89D}" type="presOf" srcId="{3150A41F-4816-41EC-AF13-5B9975EF2C43}" destId="{1E4709DF-BED7-4C90-ABA5-ADEBB1792307}" srcOrd="0" destOrd="0" presId="urn:microsoft.com/office/officeart/2005/8/layout/radial1"/>
    <dgm:cxn modelId="{AC88C908-142F-4078-AD77-7DAA5BC258CD}" type="presOf" srcId="{00D94735-2BE6-4982-AFFA-6B5A87BB73A1}" destId="{1535F9BD-ADAA-432D-829B-B31939C0EE49}" srcOrd="1" destOrd="0" presId="urn:microsoft.com/office/officeart/2005/8/layout/radial1"/>
    <dgm:cxn modelId="{784D1A1F-F2A1-4A5C-A131-3A955A00868E}" type="presOf" srcId="{41721773-D785-4934-B0B6-D0C300D18F09}" destId="{FB36635E-E76D-4FE0-9890-8F1267067355}" srcOrd="0" destOrd="0" presId="urn:microsoft.com/office/officeart/2005/8/layout/radial1"/>
    <dgm:cxn modelId="{B89C4526-5C03-4810-A632-2F7B35FCD001}" type="presOf" srcId="{5B3873AE-CC72-48C4-9CA8-1984A1A009D7}" destId="{A15F4530-1104-45FB-944C-CF8DC1D89BD0}" srcOrd="0" destOrd="0" presId="urn:microsoft.com/office/officeart/2005/8/layout/radial1"/>
    <dgm:cxn modelId="{7B05AA3C-37E6-49E0-B1D8-4C49816143F2}" srcId="{377B0313-40CB-4D0D-B2F3-142EF4E676A7}" destId="{B8464FA4-7F51-4246-AB2D-05968C569C43}" srcOrd="1" destOrd="0" parTransId="{3E994FA0-86A4-4937-88BC-0D5D6616D62C}" sibTransId="{3C21CE94-F861-473D-8085-B569C187CB8F}"/>
    <dgm:cxn modelId="{446AC743-84CC-4A71-A5E3-CB3514883066}" type="presOf" srcId="{021C44A8-2CD8-4499-B70C-40EB0149D62D}" destId="{D9D176FC-BFE2-4FAA-8FCC-0072D04B2684}" srcOrd="0" destOrd="0" presId="urn:microsoft.com/office/officeart/2005/8/layout/radial1"/>
    <dgm:cxn modelId="{0E876163-6B14-43C8-91F5-ECE8CAF11ED6}" type="presOf" srcId="{3E994FA0-86A4-4937-88BC-0D5D6616D62C}" destId="{B960C17A-06CD-4B11-85B8-C8D3F81DBD73}" srcOrd="1" destOrd="0" presId="urn:microsoft.com/office/officeart/2005/8/layout/radial1"/>
    <dgm:cxn modelId="{5AE32E65-3542-430C-B4DD-A13EB0576662}" type="presOf" srcId="{0B9376B4-0B25-4CFD-9235-ED92899091E1}" destId="{AA0DD6A3-DE88-4402-86FE-2CC1B352DE56}" srcOrd="1" destOrd="0" presId="urn:microsoft.com/office/officeart/2005/8/layout/radial1"/>
    <dgm:cxn modelId="{E271AB68-B5C3-49B6-B928-51A9522229DF}" type="presOf" srcId="{0B9376B4-0B25-4CFD-9235-ED92899091E1}" destId="{D9F9AE6A-C65B-4167-B428-6A39EE0D869C}" srcOrd="0" destOrd="0" presId="urn:microsoft.com/office/officeart/2005/8/layout/radial1"/>
    <dgm:cxn modelId="{C1F11B6C-4F78-419F-9880-256095647846}" type="presOf" srcId="{00D94735-2BE6-4982-AFFA-6B5A87BB73A1}" destId="{626257A0-12A8-417E-9C92-97B4613B154D}" srcOrd="0"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9176F58C-45D0-4A29-9D0E-DEB9750D1BB7}" srcId="{377B0313-40CB-4D0D-B2F3-142EF4E676A7}" destId="{5F389DCC-5AA0-449B-806B-78CDCCA0BE6E}" srcOrd="2" destOrd="0" parTransId="{0B9376B4-0B25-4CFD-9235-ED92899091E1}" sibTransId="{71605720-3E7A-4898-B878-AECD3DE5FE22}"/>
    <dgm:cxn modelId="{0FA531B2-551F-4CF0-8172-B2B25C1D03DE}" type="presOf" srcId="{5F389DCC-5AA0-449B-806B-78CDCCA0BE6E}" destId="{C408FB5A-E9EF-44D3-B259-9A90E64A0533}" srcOrd="0" destOrd="0" presId="urn:microsoft.com/office/officeart/2005/8/layout/radial1"/>
    <dgm:cxn modelId="{25BFFEB9-2D83-4135-9C26-181BAE5A3478}" type="presOf" srcId="{3E994FA0-86A4-4937-88BC-0D5D6616D62C}" destId="{72F9B452-A294-4D3D-A399-45FD3AECFBF0}"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D124C5CC-34AC-4ED5-B6CB-643B0AA38EBC}" srcId="{41721773-D785-4934-B0B6-D0C300D18F09}" destId="{377B0313-40CB-4D0D-B2F3-142EF4E676A7}" srcOrd="0" destOrd="0" parTransId="{3AF6F9BA-9973-4EAD-8F17-FE0F2991A201}" sibTransId="{BEEF9323-5234-40C7-9698-DF3AA6E1243E}"/>
    <dgm:cxn modelId="{3088B1EA-919E-48A3-895C-A0ABC5509D55}" type="presOf" srcId="{377B0313-40CB-4D0D-B2F3-142EF4E676A7}" destId="{6F4E6EDF-93E5-4290-A478-56E409844FD0}" srcOrd="0" destOrd="0" presId="urn:microsoft.com/office/officeart/2005/8/layout/radial1"/>
    <dgm:cxn modelId="{1217DFF4-52E0-46E2-B4E8-57B969E6197C}" type="presOf" srcId="{5B3873AE-CC72-48C4-9CA8-1984A1A009D7}" destId="{63207A1B-C70D-4492-8C9C-BC378464242B}" srcOrd="1" destOrd="0" presId="urn:microsoft.com/office/officeart/2005/8/layout/radial1"/>
    <dgm:cxn modelId="{5F4133FE-BC53-40F5-BCD5-8C09DF897189}" type="presOf" srcId="{B8464FA4-7F51-4246-AB2D-05968C569C43}" destId="{D97D066E-DB07-4C2A-B3C1-ECF4C2804B73}" srcOrd="0" destOrd="0" presId="urn:microsoft.com/office/officeart/2005/8/layout/radial1"/>
    <dgm:cxn modelId="{6ABCCFE2-1F07-4D06-A7A7-3B548C7AEF14}" type="presParOf" srcId="{FB36635E-E76D-4FE0-9890-8F1267067355}" destId="{6F4E6EDF-93E5-4290-A478-56E409844FD0}" srcOrd="0" destOrd="0" presId="urn:microsoft.com/office/officeart/2005/8/layout/radial1"/>
    <dgm:cxn modelId="{92F6BEA7-6A99-4ABB-853A-7F8DE6A86823}" type="presParOf" srcId="{FB36635E-E76D-4FE0-9890-8F1267067355}" destId="{626257A0-12A8-417E-9C92-97B4613B154D}" srcOrd="1" destOrd="0" presId="urn:microsoft.com/office/officeart/2005/8/layout/radial1"/>
    <dgm:cxn modelId="{320E60B7-6A8C-424E-B135-D7B3AFF13338}" type="presParOf" srcId="{626257A0-12A8-417E-9C92-97B4613B154D}" destId="{1535F9BD-ADAA-432D-829B-B31939C0EE49}" srcOrd="0" destOrd="0" presId="urn:microsoft.com/office/officeart/2005/8/layout/radial1"/>
    <dgm:cxn modelId="{E1439D90-E318-436B-B4D1-8834BDFE9F01}" type="presParOf" srcId="{FB36635E-E76D-4FE0-9890-8F1267067355}" destId="{1E4709DF-BED7-4C90-ABA5-ADEBB1792307}" srcOrd="2" destOrd="0" presId="urn:microsoft.com/office/officeart/2005/8/layout/radial1"/>
    <dgm:cxn modelId="{D393D92A-4FB2-4552-B086-FC84A165BE71}" type="presParOf" srcId="{FB36635E-E76D-4FE0-9890-8F1267067355}" destId="{72F9B452-A294-4D3D-A399-45FD3AECFBF0}" srcOrd="3" destOrd="0" presId="urn:microsoft.com/office/officeart/2005/8/layout/radial1"/>
    <dgm:cxn modelId="{F213BAC1-5EA2-4E4D-8FFB-D41EEB1B423C}" type="presParOf" srcId="{72F9B452-A294-4D3D-A399-45FD3AECFBF0}" destId="{B960C17A-06CD-4B11-85B8-C8D3F81DBD73}" srcOrd="0" destOrd="0" presId="urn:microsoft.com/office/officeart/2005/8/layout/radial1"/>
    <dgm:cxn modelId="{80BA954C-30FD-4808-B668-04C202F1BCE9}" type="presParOf" srcId="{FB36635E-E76D-4FE0-9890-8F1267067355}" destId="{D97D066E-DB07-4C2A-B3C1-ECF4C2804B73}" srcOrd="4" destOrd="0" presId="urn:microsoft.com/office/officeart/2005/8/layout/radial1"/>
    <dgm:cxn modelId="{9E797FA5-321E-40B5-8459-AB87355FD8E0}" type="presParOf" srcId="{FB36635E-E76D-4FE0-9890-8F1267067355}" destId="{D9F9AE6A-C65B-4167-B428-6A39EE0D869C}" srcOrd="5" destOrd="0" presId="urn:microsoft.com/office/officeart/2005/8/layout/radial1"/>
    <dgm:cxn modelId="{CA2F525B-04DF-402E-8CFE-C62FC7295237}" type="presParOf" srcId="{D9F9AE6A-C65B-4167-B428-6A39EE0D869C}" destId="{AA0DD6A3-DE88-4402-86FE-2CC1B352DE56}" srcOrd="0" destOrd="0" presId="urn:microsoft.com/office/officeart/2005/8/layout/radial1"/>
    <dgm:cxn modelId="{9FF0A97B-266A-40A2-B0E8-1266B42F0C53}" type="presParOf" srcId="{FB36635E-E76D-4FE0-9890-8F1267067355}" destId="{C408FB5A-E9EF-44D3-B259-9A90E64A0533}" srcOrd="6" destOrd="0" presId="urn:microsoft.com/office/officeart/2005/8/layout/radial1"/>
    <dgm:cxn modelId="{21ECE55E-FC6C-4661-BB77-1844766A81E4}" type="presParOf" srcId="{FB36635E-E76D-4FE0-9890-8F1267067355}" destId="{A15F4530-1104-45FB-944C-CF8DC1D89BD0}" srcOrd="7" destOrd="0" presId="urn:microsoft.com/office/officeart/2005/8/layout/radial1"/>
    <dgm:cxn modelId="{66E7D07A-258D-4F65-9934-D2ECCE861208}" type="presParOf" srcId="{A15F4530-1104-45FB-944C-CF8DC1D89BD0}" destId="{63207A1B-C70D-4492-8C9C-BC378464242B}" srcOrd="0" destOrd="0" presId="urn:microsoft.com/office/officeart/2005/8/layout/radial1"/>
    <dgm:cxn modelId="{35176E50-1F2E-470F-9A07-1EA0F1CA97FF}"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altLang="en-US" sz="2000" dirty="0">
              <a:solidFill>
                <a:schemeClr val="tx1"/>
              </a:solidFill>
            </a:rPr>
            <a:t>对于同样的数据，不同的用户使用了不同的名字。</a:t>
          </a:r>
        </a:p>
      </dgm:t>
    </dgm:pt>
    <dgm:pt modelId="{F591092F-19F2-4945-8A89-5554F6D67FC5}" type="parTrans" cxnId="{19DD8D33-0FCA-4925-B6AD-C70409103EFC}">
      <dgm:prSet/>
      <dgm:spPr/>
      <dgm:t>
        <a:bodyPr/>
        <a:lstStyle/>
        <a:p>
          <a:endParaRPr lang="zh-CN" altLang="en-US">
            <a:solidFill>
              <a:schemeClr val="tx1"/>
            </a:solidFill>
          </a:endParaRPr>
        </a:p>
      </dgm:t>
    </dgm:pt>
    <dgm:pt modelId="{B53777DB-9CC2-4A84-818C-1C65CB9B8B05}" type="sibTrans" cxnId="{19DD8D33-0FCA-4925-B6AD-C70409103EFC}">
      <dgm:prSet/>
      <dgm:spPr/>
      <dgm:t>
        <a:bodyPr/>
        <a:lstStyle/>
        <a:p>
          <a:endParaRPr lang="zh-CN" altLang="en-US">
            <a:solidFill>
              <a:schemeClr val="tx1"/>
            </a:solidFill>
          </a:endParaRPr>
        </a:p>
      </dgm:t>
    </dgm:pt>
    <dgm:pt modelId="{E3D05E4C-EB6E-4FF5-9A8F-25EFBB9A9252}">
      <dgm:prSet custT="1"/>
      <dgm:spPr/>
      <dgm:t>
        <a:bodyPr/>
        <a:lstStyle/>
        <a:p>
          <a:r>
            <a:rPr lang="zh-CN" altLang="en-US" sz="2000" dirty="0">
              <a:solidFill>
                <a:schemeClr val="tx1"/>
              </a:solidFill>
            </a:rPr>
            <a:t>一个分析员在不同时期对同一个数据使用了不同的名字。</a:t>
          </a:r>
        </a:p>
      </dgm:t>
    </dgm:pt>
    <dgm:pt modelId="{EC741E8B-FD08-46B9-9FE6-50B3AA907BD8}" type="parTrans" cxnId="{E8D8B029-E04D-4F51-8A86-6208D9B82128}">
      <dgm:prSet/>
      <dgm:spPr/>
      <dgm:t>
        <a:bodyPr/>
        <a:lstStyle/>
        <a:p>
          <a:endParaRPr lang="zh-CN" altLang="en-US">
            <a:solidFill>
              <a:schemeClr val="tx1"/>
            </a:solidFill>
          </a:endParaRPr>
        </a:p>
      </dgm:t>
    </dgm:pt>
    <dgm:pt modelId="{ECAC5461-9CDE-4E95-BB61-462E85EFF1E4}" type="sibTrans" cxnId="{E8D8B029-E04D-4F51-8A86-6208D9B82128}">
      <dgm:prSet/>
      <dgm:spPr/>
      <dgm:t>
        <a:bodyPr/>
        <a:lstStyle/>
        <a:p>
          <a:endParaRPr lang="zh-CN" altLang="en-US">
            <a:solidFill>
              <a:schemeClr val="tx1"/>
            </a:solidFill>
          </a:endParaRPr>
        </a:p>
      </dgm:t>
    </dgm:pt>
    <dgm:pt modelId="{B5CECD13-6C8C-40CC-9799-1AE53BF1938D}">
      <dgm:prSet custT="1"/>
      <dgm:spPr/>
      <dgm:t>
        <a:bodyPr/>
        <a:lstStyle/>
        <a:p>
          <a:r>
            <a:rPr lang="zh-CN" altLang="en-US" sz="2000" dirty="0">
              <a:solidFill>
                <a:schemeClr val="tx1"/>
              </a:solidFill>
            </a:rPr>
            <a:t>两个分析员分别分析同一个数据流时，使用了不同的名字。</a:t>
          </a:r>
        </a:p>
      </dgm:t>
    </dgm:pt>
    <dgm:pt modelId="{F58D7856-C56A-4A7D-93CB-29E106F9D6C0}" type="parTrans" cxnId="{712A3837-D09B-4B0D-A4BB-BB7C56CF6A78}">
      <dgm:prSet/>
      <dgm:spPr/>
      <dgm:t>
        <a:bodyPr/>
        <a:lstStyle/>
        <a:p>
          <a:endParaRPr lang="zh-CN" altLang="en-US">
            <a:solidFill>
              <a:schemeClr val="tx1"/>
            </a:solidFill>
          </a:endParaRPr>
        </a:p>
      </dgm:t>
    </dgm:pt>
    <dgm:pt modelId="{46103EE9-C6A4-45E9-8A90-F6AC03780F25}" type="sibTrans" cxnId="{712A3837-D09B-4B0D-A4BB-BB7C56CF6A78}">
      <dgm:prSet/>
      <dgm:spPr/>
      <dgm:t>
        <a:bodyPr/>
        <a:lstStyle/>
        <a:p>
          <a:endParaRPr lang="zh-CN" altLang="en-US">
            <a:solidFill>
              <a:schemeClr val="tx1"/>
            </a:solidFill>
          </a:endParaRPr>
        </a:p>
      </dgm:t>
    </dgm:pt>
    <dgm:pt modelId="{625E5D35-D43E-4E8C-9BAA-24CBAB0C1C2D}" type="pres">
      <dgm:prSet presAssocID="{1B4CCB68-7CBA-4DF8-A134-12C2A8A6FF7D}" presName="linear" presStyleCnt="0">
        <dgm:presLayoutVars>
          <dgm:dir/>
          <dgm:animLvl val="lvl"/>
          <dgm:resizeHandles val="exact"/>
        </dgm:presLayoutVars>
      </dgm:prSet>
      <dgm:spPr/>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pt>
    <dgm:pt modelId="{9D8698D2-35E3-4875-A9B8-80D2612EAA45}" type="pres">
      <dgm:prSet presAssocID="{20F3E258-7B56-45F4-844E-C475F349DDE4}" presName="parentText" presStyleLbl="node1" presStyleIdx="0" presStyleCnt="3">
        <dgm:presLayoutVars>
          <dgm:chMax val="0"/>
          <dgm:bulletEnabled val="1"/>
        </dgm:presLayoutVars>
      </dgm:prSet>
      <dgm:spPr/>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prSet>
      <dgm:spPr/>
    </dgm:pt>
    <dgm:pt modelId="{D6AEA371-9C43-4C4F-8D8E-E69655BE3F5D}" type="pres">
      <dgm:prSet presAssocID="{B53777DB-9CC2-4A84-818C-1C65CB9B8B05}" presName="spaceBetweenRectangles" presStyleCnt="0"/>
      <dgm:spPr/>
    </dgm:pt>
    <dgm:pt modelId="{2838B3F0-6EFA-4934-B1D0-5EB3E447C6FC}" type="pres">
      <dgm:prSet presAssocID="{E3D05E4C-EB6E-4FF5-9A8F-25EFBB9A9252}" presName="parentLin" presStyleCnt="0"/>
      <dgm:spPr/>
    </dgm:pt>
    <dgm:pt modelId="{5682A982-A071-4B03-8F8B-40767F5F469F}" type="pres">
      <dgm:prSet presAssocID="{E3D05E4C-EB6E-4FF5-9A8F-25EFBB9A9252}" presName="parentLeftMargin" presStyleLbl="node1" presStyleIdx="0" presStyleCnt="3"/>
      <dgm:spPr/>
    </dgm:pt>
    <dgm:pt modelId="{0F5413CB-4C02-450B-96B3-5E93E005007E}" type="pres">
      <dgm:prSet presAssocID="{E3D05E4C-EB6E-4FF5-9A8F-25EFBB9A9252}" presName="parentText" presStyleLbl="node1" presStyleIdx="1" presStyleCnt="3">
        <dgm:presLayoutVars>
          <dgm:chMax val="0"/>
          <dgm:bulletEnabled val="1"/>
        </dgm:presLayoutVars>
      </dgm:prSet>
      <dgm:spPr/>
    </dgm:pt>
    <dgm:pt modelId="{C234F091-D133-4A16-AC83-282EFA5CD05D}" type="pres">
      <dgm:prSet presAssocID="{E3D05E4C-EB6E-4FF5-9A8F-25EFBB9A9252}" presName="negativeSpace" presStyleCnt="0"/>
      <dgm:spPr/>
    </dgm:pt>
    <dgm:pt modelId="{0472BBF3-D430-4ACC-8372-2C7E9DA7A332}" type="pres">
      <dgm:prSet presAssocID="{E3D05E4C-EB6E-4FF5-9A8F-25EFBB9A9252}" presName="childText" presStyleLbl="conFgAcc1" presStyleIdx="1" presStyleCnt="3">
        <dgm:presLayoutVars>
          <dgm:bulletEnabled val="1"/>
        </dgm:presLayoutVars>
      </dgm:prSet>
      <dgm:spPr/>
    </dgm:pt>
    <dgm:pt modelId="{333AB462-432A-402A-865B-C8EE360881F1}" type="pres">
      <dgm:prSet presAssocID="{ECAC5461-9CDE-4E95-BB61-462E85EFF1E4}" presName="spaceBetweenRectangles" presStyleCnt="0"/>
      <dgm:spPr/>
    </dgm:pt>
    <dgm:pt modelId="{72406EE3-9230-43C6-B703-3A326D254BF8}" type="pres">
      <dgm:prSet presAssocID="{B5CECD13-6C8C-40CC-9799-1AE53BF1938D}" presName="parentLin" presStyleCnt="0"/>
      <dgm:spPr/>
    </dgm:pt>
    <dgm:pt modelId="{6A2A48FE-F14A-49F0-8C7D-D14CFC57B40C}" type="pres">
      <dgm:prSet presAssocID="{B5CECD13-6C8C-40CC-9799-1AE53BF1938D}" presName="parentLeftMargin" presStyleLbl="node1" presStyleIdx="1" presStyleCnt="3"/>
      <dgm:spPr/>
    </dgm:pt>
    <dgm:pt modelId="{A6D5059D-36E9-45AE-AC72-20B76948726E}" type="pres">
      <dgm:prSet presAssocID="{B5CECD13-6C8C-40CC-9799-1AE53BF1938D}" presName="parentText" presStyleLbl="node1" presStyleIdx="2" presStyleCnt="3">
        <dgm:presLayoutVars>
          <dgm:chMax val="0"/>
          <dgm:bulletEnabled val="1"/>
        </dgm:presLayoutVars>
      </dgm:prSet>
      <dgm:spPr/>
    </dgm:pt>
    <dgm:pt modelId="{7AF41165-8938-4003-AC6A-CF5A379E37A9}" type="pres">
      <dgm:prSet presAssocID="{B5CECD13-6C8C-40CC-9799-1AE53BF1938D}" presName="negativeSpace" presStyleCnt="0"/>
      <dgm:spPr/>
    </dgm:pt>
    <dgm:pt modelId="{66CE7B22-ED92-490C-9237-9733D688B4A8}" type="pres">
      <dgm:prSet presAssocID="{B5CECD13-6C8C-40CC-9799-1AE53BF1938D}" presName="childText" presStyleLbl="conFgAcc1" presStyleIdx="2" presStyleCnt="3">
        <dgm:presLayoutVars>
          <dgm:bulletEnabled val="1"/>
        </dgm:presLayoutVars>
      </dgm:prSet>
      <dgm:spPr/>
    </dgm:pt>
  </dgm:ptLst>
  <dgm:cxnLst>
    <dgm:cxn modelId="{4B28E40E-9DB2-42E0-8DE3-9923D6D1F7BF}" type="presOf" srcId="{20F3E258-7B56-45F4-844E-C475F349DDE4}" destId="{E43EF2ED-D623-4969-BEC2-E350EC7E6952}" srcOrd="0" destOrd="0" presId="urn:microsoft.com/office/officeart/2005/8/layout/list1"/>
    <dgm:cxn modelId="{A4A87717-B6F7-422D-BA09-38FB13FCF6B9}" type="presOf" srcId="{B5CECD13-6C8C-40CC-9799-1AE53BF1938D}" destId="{6A2A48FE-F14A-49F0-8C7D-D14CFC57B40C}" srcOrd="0" destOrd="0" presId="urn:microsoft.com/office/officeart/2005/8/layout/list1"/>
    <dgm:cxn modelId="{E8D8B029-E04D-4F51-8A86-6208D9B82128}" srcId="{1B4CCB68-7CBA-4DF8-A134-12C2A8A6FF7D}" destId="{E3D05E4C-EB6E-4FF5-9A8F-25EFBB9A9252}" srcOrd="1" destOrd="0" parTransId="{EC741E8B-FD08-46B9-9FE6-50B3AA907BD8}" sibTransId="{ECAC5461-9CDE-4E95-BB61-462E85EFF1E4}"/>
    <dgm:cxn modelId="{19DD8D33-0FCA-4925-B6AD-C70409103EFC}" srcId="{1B4CCB68-7CBA-4DF8-A134-12C2A8A6FF7D}" destId="{20F3E258-7B56-45F4-844E-C475F349DDE4}" srcOrd="0" destOrd="0" parTransId="{F591092F-19F2-4945-8A89-5554F6D67FC5}" sibTransId="{B53777DB-9CC2-4A84-818C-1C65CB9B8B05}"/>
    <dgm:cxn modelId="{712A3837-D09B-4B0D-A4BB-BB7C56CF6A78}" srcId="{1B4CCB68-7CBA-4DF8-A134-12C2A8A6FF7D}" destId="{B5CECD13-6C8C-40CC-9799-1AE53BF1938D}" srcOrd="2" destOrd="0" parTransId="{F58D7856-C56A-4A7D-93CB-29E106F9D6C0}" sibTransId="{46103EE9-C6A4-45E9-8A90-F6AC03780F25}"/>
    <dgm:cxn modelId="{6C502B41-17AF-4FC6-A4EE-9B2FB6110EFB}" type="presOf" srcId="{1B4CCB68-7CBA-4DF8-A134-12C2A8A6FF7D}" destId="{625E5D35-D43E-4E8C-9BAA-24CBAB0C1C2D}" srcOrd="0" destOrd="0" presId="urn:microsoft.com/office/officeart/2005/8/layout/list1"/>
    <dgm:cxn modelId="{B35AEE51-6F6C-4C07-93A1-40240390EC78}" type="presOf" srcId="{20F3E258-7B56-45F4-844E-C475F349DDE4}" destId="{9D8698D2-35E3-4875-A9B8-80D2612EAA45}" srcOrd="1" destOrd="0" presId="urn:microsoft.com/office/officeart/2005/8/layout/list1"/>
    <dgm:cxn modelId="{C3A0CB62-FB0F-49B1-9F7D-DC8537727E8D}" type="presOf" srcId="{E3D05E4C-EB6E-4FF5-9A8F-25EFBB9A9252}" destId="{0F5413CB-4C02-450B-96B3-5E93E005007E}" srcOrd="1" destOrd="0" presId="urn:microsoft.com/office/officeart/2005/8/layout/list1"/>
    <dgm:cxn modelId="{4AEC5E75-96D9-4BAF-9326-85FAC07BAB00}" type="presOf" srcId="{E3D05E4C-EB6E-4FF5-9A8F-25EFBB9A9252}" destId="{5682A982-A071-4B03-8F8B-40767F5F469F}" srcOrd="0" destOrd="0" presId="urn:microsoft.com/office/officeart/2005/8/layout/list1"/>
    <dgm:cxn modelId="{327FCF79-4911-4462-81A8-6274E4BC3805}" type="presOf" srcId="{B5CECD13-6C8C-40CC-9799-1AE53BF1938D}" destId="{A6D5059D-36E9-45AE-AC72-20B76948726E}" srcOrd="1" destOrd="0" presId="urn:microsoft.com/office/officeart/2005/8/layout/list1"/>
    <dgm:cxn modelId="{1039A069-5662-45CB-A746-D653CD21DB68}" type="presParOf" srcId="{625E5D35-D43E-4E8C-9BAA-24CBAB0C1C2D}" destId="{0FA28F41-F08E-4C60-A3F4-4BCE4D520B5B}" srcOrd="0" destOrd="0" presId="urn:microsoft.com/office/officeart/2005/8/layout/list1"/>
    <dgm:cxn modelId="{1B0EB595-688F-4F87-A1D3-4A6E18E70B67}" type="presParOf" srcId="{0FA28F41-F08E-4C60-A3F4-4BCE4D520B5B}" destId="{E43EF2ED-D623-4969-BEC2-E350EC7E6952}" srcOrd="0" destOrd="0" presId="urn:microsoft.com/office/officeart/2005/8/layout/list1"/>
    <dgm:cxn modelId="{564C7780-33D1-4EC3-B03D-ADBF33A394E3}" type="presParOf" srcId="{0FA28F41-F08E-4C60-A3F4-4BCE4D520B5B}" destId="{9D8698D2-35E3-4875-A9B8-80D2612EAA45}" srcOrd="1" destOrd="0" presId="urn:microsoft.com/office/officeart/2005/8/layout/list1"/>
    <dgm:cxn modelId="{77A64FF5-90A6-4331-A8AB-8C4378730C93}" type="presParOf" srcId="{625E5D35-D43E-4E8C-9BAA-24CBAB0C1C2D}" destId="{897E53DC-722B-41E2-BA1B-3A43A34B89AC}" srcOrd="1" destOrd="0" presId="urn:microsoft.com/office/officeart/2005/8/layout/list1"/>
    <dgm:cxn modelId="{E0B7E184-6A5D-4C17-B5F3-EEECDD8CAE65}" type="presParOf" srcId="{625E5D35-D43E-4E8C-9BAA-24CBAB0C1C2D}" destId="{CEFE3A32-0913-4A87-A844-CC0E25F9B8D1}" srcOrd="2" destOrd="0" presId="urn:microsoft.com/office/officeart/2005/8/layout/list1"/>
    <dgm:cxn modelId="{1BA45A35-05F4-4C7C-9B6A-236F07CF3F6B}" type="presParOf" srcId="{625E5D35-D43E-4E8C-9BAA-24CBAB0C1C2D}" destId="{D6AEA371-9C43-4C4F-8D8E-E69655BE3F5D}" srcOrd="3" destOrd="0" presId="urn:microsoft.com/office/officeart/2005/8/layout/list1"/>
    <dgm:cxn modelId="{E723E962-6E45-4635-896E-E07FEF36308C}" type="presParOf" srcId="{625E5D35-D43E-4E8C-9BAA-24CBAB0C1C2D}" destId="{2838B3F0-6EFA-4934-B1D0-5EB3E447C6FC}" srcOrd="4" destOrd="0" presId="urn:microsoft.com/office/officeart/2005/8/layout/list1"/>
    <dgm:cxn modelId="{48973C79-C001-4271-BADC-998819D804AE}" type="presParOf" srcId="{2838B3F0-6EFA-4934-B1D0-5EB3E447C6FC}" destId="{5682A982-A071-4B03-8F8B-40767F5F469F}" srcOrd="0" destOrd="0" presId="urn:microsoft.com/office/officeart/2005/8/layout/list1"/>
    <dgm:cxn modelId="{43E74DF8-5828-4C4D-A82F-7E116B70D58F}" type="presParOf" srcId="{2838B3F0-6EFA-4934-B1D0-5EB3E447C6FC}" destId="{0F5413CB-4C02-450B-96B3-5E93E005007E}" srcOrd="1" destOrd="0" presId="urn:microsoft.com/office/officeart/2005/8/layout/list1"/>
    <dgm:cxn modelId="{0496A706-53F6-4AE0-BC72-307EC819C6A0}" type="presParOf" srcId="{625E5D35-D43E-4E8C-9BAA-24CBAB0C1C2D}" destId="{C234F091-D133-4A16-AC83-282EFA5CD05D}" srcOrd="5" destOrd="0" presId="urn:microsoft.com/office/officeart/2005/8/layout/list1"/>
    <dgm:cxn modelId="{BA27004D-87F6-46EA-A3F3-F94455BC5BD8}" type="presParOf" srcId="{625E5D35-D43E-4E8C-9BAA-24CBAB0C1C2D}" destId="{0472BBF3-D430-4ACC-8372-2C7E9DA7A332}" srcOrd="6" destOrd="0" presId="urn:microsoft.com/office/officeart/2005/8/layout/list1"/>
    <dgm:cxn modelId="{6DBC3A02-9DE4-4923-91B0-BB224A2BB832}" type="presParOf" srcId="{625E5D35-D43E-4E8C-9BAA-24CBAB0C1C2D}" destId="{333AB462-432A-402A-865B-C8EE360881F1}" srcOrd="7" destOrd="0" presId="urn:microsoft.com/office/officeart/2005/8/layout/list1"/>
    <dgm:cxn modelId="{B10427E3-EF20-493A-8948-D65D2FAA3D27}" type="presParOf" srcId="{625E5D35-D43E-4E8C-9BAA-24CBAB0C1C2D}" destId="{72406EE3-9230-43C6-B703-3A326D254BF8}" srcOrd="8" destOrd="0" presId="urn:microsoft.com/office/officeart/2005/8/layout/list1"/>
    <dgm:cxn modelId="{E3C0CB01-A24B-4938-BE43-C854B63A284A}" type="presParOf" srcId="{72406EE3-9230-43C6-B703-3A326D254BF8}" destId="{6A2A48FE-F14A-49F0-8C7D-D14CFC57B40C}" srcOrd="0" destOrd="0" presId="urn:microsoft.com/office/officeart/2005/8/layout/list1"/>
    <dgm:cxn modelId="{01B39DA5-82CF-45B1-B48E-9A14243AF060}" type="presParOf" srcId="{72406EE3-9230-43C6-B703-3A326D254BF8}" destId="{A6D5059D-36E9-45AE-AC72-20B76948726E}" srcOrd="1" destOrd="0" presId="urn:microsoft.com/office/officeart/2005/8/layout/list1"/>
    <dgm:cxn modelId="{A51ADC66-2CEF-403A-87DA-D2B92FF26A79}" type="presParOf" srcId="{625E5D35-D43E-4E8C-9BAA-24CBAB0C1C2D}" destId="{7AF41165-8938-4003-AC6A-CF5A379E37A9}" srcOrd="9" destOrd="0" presId="urn:microsoft.com/office/officeart/2005/8/layout/list1"/>
    <dgm:cxn modelId="{56321F98-547E-4E2C-886A-2276F2665893}" type="presParOf" srcId="{625E5D35-D43E-4E8C-9BAA-24CBAB0C1C2D}" destId="{66CE7B22-ED92-490C-9237-9733D688B4A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sz="2000" dirty="0"/>
            <a:t>顺序即以确定次序连接两个或多个分量。</a:t>
          </a:r>
          <a:endParaRPr lang="zh-CN" altLang="en-US" sz="2000" dirty="0"/>
        </a:p>
      </dgm:t>
    </dgm:pt>
    <dgm:pt modelId="{F591092F-19F2-4945-8A89-5554F6D67FC5}" type="parTrans" cxnId="{19DD8D33-0FCA-4925-B6AD-C70409103EFC}">
      <dgm:prSet/>
      <dgm:spPr/>
      <dgm:t>
        <a:bodyPr/>
        <a:lstStyle/>
        <a:p>
          <a:endParaRPr lang="zh-CN" altLang="en-US"/>
        </a:p>
      </dgm:t>
    </dgm:pt>
    <dgm:pt modelId="{B53777DB-9CC2-4A84-818C-1C65CB9B8B05}" type="sibTrans" cxnId="{19DD8D33-0FCA-4925-B6AD-C70409103EFC}">
      <dgm:prSet/>
      <dgm:spPr/>
      <dgm:t>
        <a:bodyPr/>
        <a:lstStyle/>
        <a:p>
          <a:endParaRPr lang="zh-CN" altLang="en-US"/>
        </a:p>
      </dgm:t>
    </dgm:pt>
    <dgm:pt modelId="{C8BBD19B-40BE-4181-95E3-FAAAEB31A259}">
      <dgm:prSet/>
      <dgm:spPr/>
      <dgm:t>
        <a:bodyPr/>
        <a:lstStyle/>
        <a:p>
          <a:r>
            <a:rPr lang="zh-CN" dirty="0"/>
            <a:t>选择即从两个或多个可能的元素中选取一个。</a:t>
          </a:r>
        </a:p>
      </dgm:t>
    </dgm:pt>
    <dgm:pt modelId="{ADED82A2-F3BD-4D84-8BB1-D1B82C32D675}" type="parTrans" cxnId="{99AECD2E-F527-4D16-A46A-474BAB23B931}">
      <dgm:prSet/>
      <dgm:spPr/>
      <dgm:t>
        <a:bodyPr/>
        <a:lstStyle/>
        <a:p>
          <a:endParaRPr lang="zh-CN" altLang="en-US"/>
        </a:p>
      </dgm:t>
    </dgm:pt>
    <dgm:pt modelId="{D588A775-4991-41A1-B2F8-649EA4C4ABA3}" type="sibTrans" cxnId="{99AECD2E-F527-4D16-A46A-474BAB23B931}">
      <dgm:prSet/>
      <dgm:spPr/>
      <dgm:t>
        <a:bodyPr/>
        <a:lstStyle/>
        <a:p>
          <a:endParaRPr lang="zh-CN" altLang="en-US"/>
        </a:p>
      </dgm:t>
    </dgm:pt>
    <dgm:pt modelId="{395770C1-575F-4D95-B4C0-35785E996890}">
      <dgm:prSet/>
      <dgm:spPr/>
      <dgm:t>
        <a:bodyPr/>
        <a:lstStyle/>
        <a:p>
          <a:r>
            <a:rPr lang="zh-CN" dirty="0"/>
            <a:t>重复即把指定的分量重复零次或多次。</a:t>
          </a:r>
        </a:p>
      </dgm:t>
    </dgm:pt>
    <dgm:pt modelId="{C1C80996-5D8D-4FD8-B918-0A07DF24F383}" type="parTrans" cxnId="{3D4004DB-95A7-4360-8953-6A8CA68D5EEE}">
      <dgm:prSet/>
      <dgm:spPr/>
      <dgm:t>
        <a:bodyPr/>
        <a:lstStyle/>
        <a:p>
          <a:endParaRPr lang="zh-CN" altLang="en-US"/>
        </a:p>
      </dgm:t>
    </dgm:pt>
    <dgm:pt modelId="{A0A5AD42-E80B-439F-8E5C-74C6B0550DA7}" type="sibTrans" cxnId="{3D4004DB-95A7-4360-8953-6A8CA68D5EEE}">
      <dgm:prSet/>
      <dgm:spPr/>
      <dgm:t>
        <a:bodyPr/>
        <a:lstStyle/>
        <a:p>
          <a:endParaRPr lang="zh-CN" altLang="en-US"/>
        </a:p>
      </dgm:t>
    </dgm:pt>
    <dgm:pt modelId="{625E5D35-D43E-4E8C-9BAA-24CBAB0C1C2D}" type="pres">
      <dgm:prSet presAssocID="{1B4CCB68-7CBA-4DF8-A134-12C2A8A6FF7D}" presName="linear" presStyleCnt="0">
        <dgm:presLayoutVars>
          <dgm:dir/>
          <dgm:animLvl val="lvl"/>
          <dgm:resizeHandles val="exact"/>
        </dgm:presLayoutVars>
      </dgm:prSet>
      <dgm:spPr/>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pt>
    <dgm:pt modelId="{9D8698D2-35E3-4875-A9B8-80D2612EAA45}" type="pres">
      <dgm:prSet presAssocID="{20F3E258-7B56-45F4-844E-C475F349DDE4}" presName="parentText" presStyleLbl="node1" presStyleIdx="0" presStyleCnt="3">
        <dgm:presLayoutVars>
          <dgm:chMax val="0"/>
          <dgm:bulletEnabled val="1"/>
        </dgm:presLayoutVars>
      </dgm:prSet>
      <dgm:spPr/>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D6AEA371-9C43-4C4F-8D8E-E69655BE3F5D}" type="pres">
      <dgm:prSet presAssocID="{B53777DB-9CC2-4A84-818C-1C65CB9B8B05}" presName="spaceBetweenRectangles" presStyleCnt="0"/>
      <dgm:spPr/>
    </dgm:pt>
    <dgm:pt modelId="{5B354F1B-F6FC-43BD-9F25-DF69B13C7B2C}" type="pres">
      <dgm:prSet presAssocID="{C8BBD19B-40BE-4181-95E3-FAAAEB31A259}" presName="parentLin" presStyleCnt="0"/>
      <dgm:spPr/>
    </dgm:pt>
    <dgm:pt modelId="{4EA3E3F1-8E20-4BD4-A91E-A632EC6812B6}" type="pres">
      <dgm:prSet presAssocID="{C8BBD19B-40BE-4181-95E3-FAAAEB31A259}" presName="parentLeftMargin" presStyleLbl="node1" presStyleIdx="0" presStyleCnt="3"/>
      <dgm:spPr/>
    </dgm:pt>
    <dgm:pt modelId="{8047ECED-71C5-4B26-B81A-9B1ED5D7FB67}" type="pres">
      <dgm:prSet presAssocID="{C8BBD19B-40BE-4181-95E3-FAAAEB31A259}" presName="parentText" presStyleLbl="node1" presStyleIdx="1" presStyleCnt="3">
        <dgm:presLayoutVars>
          <dgm:chMax val="0"/>
          <dgm:bulletEnabled val="1"/>
        </dgm:presLayoutVars>
      </dgm:prSet>
      <dgm:spPr/>
    </dgm:pt>
    <dgm:pt modelId="{14388FEF-83CB-4F1A-BCC7-C527D45CE9D3}" type="pres">
      <dgm:prSet presAssocID="{C8BBD19B-40BE-4181-95E3-FAAAEB31A259}" presName="negativeSpace" presStyleCnt="0"/>
      <dgm:spPr/>
    </dgm:pt>
    <dgm:pt modelId="{2F8335B5-454B-4470-A7D1-23CE5D190C21}" type="pres">
      <dgm:prSet presAssocID="{C8BBD19B-40BE-4181-95E3-FAAAEB31A259}"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4829BACB-9C9F-4B1D-A806-DC3F6FD33EB9}" type="pres">
      <dgm:prSet presAssocID="{D588A775-4991-41A1-B2F8-649EA4C4ABA3}" presName="spaceBetweenRectangles" presStyleCnt="0"/>
      <dgm:spPr/>
    </dgm:pt>
    <dgm:pt modelId="{967091B0-6D1B-4E82-873E-A01CFA07AA83}" type="pres">
      <dgm:prSet presAssocID="{395770C1-575F-4D95-B4C0-35785E996890}" presName="parentLin" presStyleCnt="0"/>
      <dgm:spPr/>
    </dgm:pt>
    <dgm:pt modelId="{5D2D7B18-72EA-4224-9E12-CB6DB3A6817F}" type="pres">
      <dgm:prSet presAssocID="{395770C1-575F-4D95-B4C0-35785E996890}" presName="parentLeftMargin" presStyleLbl="node1" presStyleIdx="1" presStyleCnt="3"/>
      <dgm:spPr/>
    </dgm:pt>
    <dgm:pt modelId="{ECBC255D-F730-41E1-B4BA-CC00CE5C05B9}" type="pres">
      <dgm:prSet presAssocID="{395770C1-575F-4D95-B4C0-35785E996890}" presName="parentText" presStyleLbl="node1" presStyleIdx="2" presStyleCnt="3">
        <dgm:presLayoutVars>
          <dgm:chMax val="0"/>
          <dgm:bulletEnabled val="1"/>
        </dgm:presLayoutVars>
      </dgm:prSet>
      <dgm:spPr/>
    </dgm:pt>
    <dgm:pt modelId="{DBEF4F64-EFC3-4FE6-A9F5-58CBC80CD370}" type="pres">
      <dgm:prSet presAssocID="{395770C1-575F-4D95-B4C0-35785E996890}" presName="negativeSpace" presStyleCnt="0"/>
      <dgm:spPr/>
    </dgm:pt>
    <dgm:pt modelId="{80FF3420-B2CF-4412-8CE5-D7AF4E03233F}" type="pres">
      <dgm:prSet presAssocID="{395770C1-575F-4D95-B4C0-35785E99689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7791E009-572B-41CD-A5DA-38B7B55BD8A1}" type="presOf" srcId="{C8BBD19B-40BE-4181-95E3-FAAAEB31A259}" destId="{4EA3E3F1-8E20-4BD4-A91E-A632EC6812B6}" srcOrd="0" destOrd="0" presId="urn:microsoft.com/office/officeart/2005/8/layout/list1"/>
    <dgm:cxn modelId="{99AECD2E-F527-4D16-A46A-474BAB23B931}" srcId="{1B4CCB68-7CBA-4DF8-A134-12C2A8A6FF7D}" destId="{C8BBD19B-40BE-4181-95E3-FAAAEB31A259}" srcOrd="1" destOrd="0" parTransId="{ADED82A2-F3BD-4D84-8BB1-D1B82C32D675}" sibTransId="{D588A775-4991-41A1-B2F8-649EA4C4ABA3}"/>
    <dgm:cxn modelId="{19DD8D33-0FCA-4925-B6AD-C70409103EFC}" srcId="{1B4CCB68-7CBA-4DF8-A134-12C2A8A6FF7D}" destId="{20F3E258-7B56-45F4-844E-C475F349DDE4}" srcOrd="0" destOrd="0" parTransId="{F591092F-19F2-4945-8A89-5554F6D67FC5}" sibTransId="{B53777DB-9CC2-4A84-818C-1C65CB9B8B05}"/>
    <dgm:cxn modelId="{DA99833E-8D50-4634-A57B-F9C17E9D9D74}" type="presOf" srcId="{1B4CCB68-7CBA-4DF8-A134-12C2A8A6FF7D}" destId="{625E5D35-D43E-4E8C-9BAA-24CBAB0C1C2D}" srcOrd="0" destOrd="0" presId="urn:microsoft.com/office/officeart/2005/8/layout/list1"/>
    <dgm:cxn modelId="{0A6B4659-66EA-438C-8B7C-70BB1D5761D7}" type="presOf" srcId="{C8BBD19B-40BE-4181-95E3-FAAAEB31A259}" destId="{8047ECED-71C5-4B26-B81A-9B1ED5D7FB67}" srcOrd="1" destOrd="0" presId="urn:microsoft.com/office/officeart/2005/8/layout/list1"/>
    <dgm:cxn modelId="{2C251382-BA12-42C6-B865-D29751A4B70E}" type="presOf" srcId="{395770C1-575F-4D95-B4C0-35785E996890}" destId="{ECBC255D-F730-41E1-B4BA-CC00CE5C05B9}" srcOrd="1" destOrd="0" presId="urn:microsoft.com/office/officeart/2005/8/layout/list1"/>
    <dgm:cxn modelId="{6721C992-C5F6-4147-8C94-BBA140550180}" type="presOf" srcId="{20F3E258-7B56-45F4-844E-C475F349DDE4}" destId="{E43EF2ED-D623-4969-BEC2-E350EC7E6952}" srcOrd="0" destOrd="0" presId="urn:microsoft.com/office/officeart/2005/8/layout/list1"/>
    <dgm:cxn modelId="{CCFD69C2-292E-4759-8C19-45AFB64943C9}" type="presOf" srcId="{20F3E258-7B56-45F4-844E-C475F349DDE4}" destId="{9D8698D2-35E3-4875-A9B8-80D2612EAA45}" srcOrd="1" destOrd="0" presId="urn:microsoft.com/office/officeart/2005/8/layout/list1"/>
    <dgm:cxn modelId="{CC954CCC-167A-466C-9BC6-D6DB5FDC6DF5}" type="presOf" srcId="{395770C1-575F-4D95-B4C0-35785E996890}" destId="{5D2D7B18-72EA-4224-9E12-CB6DB3A6817F}" srcOrd="0" destOrd="0" presId="urn:microsoft.com/office/officeart/2005/8/layout/list1"/>
    <dgm:cxn modelId="{3D4004DB-95A7-4360-8953-6A8CA68D5EEE}" srcId="{1B4CCB68-7CBA-4DF8-A134-12C2A8A6FF7D}" destId="{395770C1-575F-4D95-B4C0-35785E996890}" srcOrd="2" destOrd="0" parTransId="{C1C80996-5D8D-4FD8-B918-0A07DF24F383}" sibTransId="{A0A5AD42-E80B-439F-8E5C-74C6B0550DA7}"/>
    <dgm:cxn modelId="{93F85A90-236D-4521-BEC6-E5F711B2172A}" type="presParOf" srcId="{625E5D35-D43E-4E8C-9BAA-24CBAB0C1C2D}" destId="{0FA28F41-F08E-4C60-A3F4-4BCE4D520B5B}" srcOrd="0" destOrd="0" presId="urn:microsoft.com/office/officeart/2005/8/layout/list1"/>
    <dgm:cxn modelId="{21DC220B-539B-439A-9CAF-4EE0C1C8BABC}" type="presParOf" srcId="{0FA28F41-F08E-4C60-A3F4-4BCE4D520B5B}" destId="{E43EF2ED-D623-4969-BEC2-E350EC7E6952}" srcOrd="0" destOrd="0" presId="urn:microsoft.com/office/officeart/2005/8/layout/list1"/>
    <dgm:cxn modelId="{334A678F-D7CE-46D7-9C14-D5D7C92ABEFA}" type="presParOf" srcId="{0FA28F41-F08E-4C60-A3F4-4BCE4D520B5B}" destId="{9D8698D2-35E3-4875-A9B8-80D2612EAA45}" srcOrd="1" destOrd="0" presId="urn:microsoft.com/office/officeart/2005/8/layout/list1"/>
    <dgm:cxn modelId="{92D39A3D-5312-482D-82C7-C7EEA0A5BABE}" type="presParOf" srcId="{625E5D35-D43E-4E8C-9BAA-24CBAB0C1C2D}" destId="{897E53DC-722B-41E2-BA1B-3A43A34B89AC}" srcOrd="1" destOrd="0" presId="urn:microsoft.com/office/officeart/2005/8/layout/list1"/>
    <dgm:cxn modelId="{2FE740A7-57AD-47E9-9646-D08581EF436C}" type="presParOf" srcId="{625E5D35-D43E-4E8C-9BAA-24CBAB0C1C2D}" destId="{CEFE3A32-0913-4A87-A844-CC0E25F9B8D1}" srcOrd="2" destOrd="0" presId="urn:microsoft.com/office/officeart/2005/8/layout/list1"/>
    <dgm:cxn modelId="{C4775699-9F50-462F-95DC-C8F0A02F38FC}" type="presParOf" srcId="{625E5D35-D43E-4E8C-9BAA-24CBAB0C1C2D}" destId="{D6AEA371-9C43-4C4F-8D8E-E69655BE3F5D}" srcOrd="3" destOrd="0" presId="urn:microsoft.com/office/officeart/2005/8/layout/list1"/>
    <dgm:cxn modelId="{D619F3A3-1CAF-4E16-8686-D03FE36BA5E2}" type="presParOf" srcId="{625E5D35-D43E-4E8C-9BAA-24CBAB0C1C2D}" destId="{5B354F1B-F6FC-43BD-9F25-DF69B13C7B2C}" srcOrd="4" destOrd="0" presId="urn:microsoft.com/office/officeart/2005/8/layout/list1"/>
    <dgm:cxn modelId="{27A485CB-09AF-4828-9563-C32A1346B898}" type="presParOf" srcId="{5B354F1B-F6FC-43BD-9F25-DF69B13C7B2C}" destId="{4EA3E3F1-8E20-4BD4-A91E-A632EC6812B6}" srcOrd="0" destOrd="0" presId="urn:microsoft.com/office/officeart/2005/8/layout/list1"/>
    <dgm:cxn modelId="{3F26DE2D-489D-4003-B2EE-206DB204C0CB}" type="presParOf" srcId="{5B354F1B-F6FC-43BD-9F25-DF69B13C7B2C}" destId="{8047ECED-71C5-4B26-B81A-9B1ED5D7FB67}" srcOrd="1" destOrd="0" presId="urn:microsoft.com/office/officeart/2005/8/layout/list1"/>
    <dgm:cxn modelId="{B31F8009-B857-4923-899D-EC20FBB46D9E}" type="presParOf" srcId="{625E5D35-D43E-4E8C-9BAA-24CBAB0C1C2D}" destId="{14388FEF-83CB-4F1A-BCC7-C527D45CE9D3}" srcOrd="5" destOrd="0" presId="urn:microsoft.com/office/officeart/2005/8/layout/list1"/>
    <dgm:cxn modelId="{6C560A2B-9C21-4CEE-B317-7D47A4006EDD}" type="presParOf" srcId="{625E5D35-D43E-4E8C-9BAA-24CBAB0C1C2D}" destId="{2F8335B5-454B-4470-A7D1-23CE5D190C21}" srcOrd="6" destOrd="0" presId="urn:microsoft.com/office/officeart/2005/8/layout/list1"/>
    <dgm:cxn modelId="{E68AF8B6-3AA8-4EFC-93B3-C75F65F40096}" type="presParOf" srcId="{625E5D35-D43E-4E8C-9BAA-24CBAB0C1C2D}" destId="{4829BACB-9C9F-4B1D-A806-DC3F6FD33EB9}" srcOrd="7" destOrd="0" presId="urn:microsoft.com/office/officeart/2005/8/layout/list1"/>
    <dgm:cxn modelId="{B6D5DD0B-0089-47A1-AFCF-C5323130910B}" type="presParOf" srcId="{625E5D35-D43E-4E8C-9BAA-24CBAB0C1C2D}" destId="{967091B0-6D1B-4E82-873E-A01CFA07AA83}" srcOrd="8" destOrd="0" presId="urn:microsoft.com/office/officeart/2005/8/layout/list1"/>
    <dgm:cxn modelId="{50FB9BFD-4E07-4F69-9358-90E76765B461}" type="presParOf" srcId="{967091B0-6D1B-4E82-873E-A01CFA07AA83}" destId="{5D2D7B18-72EA-4224-9E12-CB6DB3A6817F}" srcOrd="0" destOrd="0" presId="urn:microsoft.com/office/officeart/2005/8/layout/list1"/>
    <dgm:cxn modelId="{979C99A2-82CC-4B58-B9E3-BA240F3FF632}" type="presParOf" srcId="{967091B0-6D1B-4E82-873E-A01CFA07AA83}" destId="{ECBC255D-F730-41E1-B4BA-CC00CE5C05B9}" srcOrd="1" destOrd="0" presId="urn:microsoft.com/office/officeart/2005/8/layout/list1"/>
    <dgm:cxn modelId="{D5E9593B-77B5-4314-A754-CC23FDB7E0D3}" type="presParOf" srcId="{625E5D35-D43E-4E8C-9BAA-24CBAB0C1C2D}" destId="{DBEF4F64-EFC3-4FE6-A9F5-58CBC80CD370}" srcOrd="9" destOrd="0" presId="urn:microsoft.com/office/officeart/2005/8/layout/list1"/>
    <dgm:cxn modelId="{AC07ED17-B484-482C-ABA2-A5CBCEFC2184}" type="presParOf" srcId="{625E5D35-D43E-4E8C-9BAA-24CBAB0C1C2D}" destId="{80FF3420-B2CF-4412-8CE5-D7AF4E03233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9E3C3-A88C-4C46-93B3-E8F6BB28B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B936B68-21A7-4878-BD88-35F53EFF8D1A}">
      <dgm:prSet phldrT="[文本]" custT="1"/>
      <dgm:spPr>
        <a:solidFill>
          <a:schemeClr val="tx2">
            <a:lumMod val="20000"/>
            <a:lumOff val="80000"/>
          </a:schemeClr>
        </a:solidFill>
      </dgm:spPr>
      <dgm:t>
        <a:bodyPr/>
        <a:lstStyle/>
        <a:p>
          <a:r>
            <a:rPr lang="zh-CN" altLang="en-US" sz="2000" dirty="0">
              <a:solidFill>
                <a:schemeClr val="tx1"/>
              </a:solidFill>
            </a:rPr>
            <a:t>数据字典最重要的用途是作为分析阶段的工具</a:t>
          </a:r>
        </a:p>
      </dgm:t>
    </dgm:pt>
    <dgm:pt modelId="{C70B4C13-B47D-478C-B028-93C805F7EC1B}" type="parTrans" cxnId="{236B9EE7-A71E-4B83-989A-33AF8C8502CB}">
      <dgm:prSet/>
      <dgm:spPr/>
      <dgm:t>
        <a:bodyPr/>
        <a:lstStyle/>
        <a:p>
          <a:endParaRPr lang="zh-CN" altLang="en-US"/>
        </a:p>
      </dgm:t>
    </dgm:pt>
    <dgm:pt modelId="{060BC84B-704F-4945-9890-37C7691CD310}" type="sibTrans" cxnId="{236B9EE7-A71E-4B83-989A-33AF8C8502CB}">
      <dgm:prSet/>
      <dgm:spPr/>
      <dgm:t>
        <a:bodyPr/>
        <a:lstStyle/>
        <a:p>
          <a:endParaRPr lang="zh-CN" altLang="en-US"/>
        </a:p>
      </dgm:t>
    </dgm:pt>
    <dgm:pt modelId="{E29B6A61-492E-46E8-8703-F5C4411C62A7}">
      <dgm:prSet phldrT="[文本]" custT="1"/>
      <dgm:spPr>
        <a:solidFill>
          <a:schemeClr val="tx2">
            <a:lumMod val="20000"/>
            <a:lumOff val="80000"/>
          </a:schemeClr>
        </a:solidFill>
      </dgm:spPr>
      <dgm:t>
        <a:bodyPr/>
        <a:lstStyle/>
        <a:p>
          <a:r>
            <a:rPr lang="zh-CN" altLang="en-US" sz="2000" dirty="0">
              <a:solidFill>
                <a:schemeClr val="tx1"/>
              </a:solidFill>
            </a:rPr>
            <a:t>数据字典中包含的每个数据元素的控制信息是很有价值的</a:t>
          </a:r>
        </a:p>
      </dgm:t>
    </dgm:pt>
    <dgm:pt modelId="{9BAD8F87-7D80-4ECC-8EB6-2B3F37CFFBF2}" type="parTrans" cxnId="{676424CF-0629-4570-8FB2-01AB63518914}">
      <dgm:prSet/>
      <dgm:spPr/>
      <dgm:t>
        <a:bodyPr/>
        <a:lstStyle/>
        <a:p>
          <a:endParaRPr lang="zh-CN" altLang="en-US"/>
        </a:p>
      </dgm:t>
    </dgm:pt>
    <dgm:pt modelId="{00161D3D-B599-48E3-B98A-11B514ABE001}" type="sibTrans" cxnId="{676424CF-0629-4570-8FB2-01AB63518914}">
      <dgm:prSet/>
      <dgm:spPr/>
      <dgm:t>
        <a:bodyPr/>
        <a:lstStyle/>
        <a:p>
          <a:endParaRPr lang="zh-CN" altLang="en-US"/>
        </a:p>
      </dgm:t>
    </dgm:pt>
    <dgm:pt modelId="{6AE4E545-9EB5-46AD-9C64-5391C8F7E00F}">
      <dgm:prSet phldrT="[文本]" custT="1"/>
      <dgm:spPr>
        <a:solidFill>
          <a:schemeClr val="tx2">
            <a:lumMod val="20000"/>
            <a:lumOff val="80000"/>
          </a:schemeClr>
        </a:solidFill>
      </dgm:spPr>
      <dgm:t>
        <a:bodyPr/>
        <a:lstStyle/>
        <a:p>
          <a:r>
            <a:rPr lang="zh-CN" altLang="en-US" sz="2000" dirty="0">
              <a:solidFill>
                <a:schemeClr val="tx1"/>
              </a:solidFill>
            </a:rPr>
            <a:t>数据字典是开发数据库的第一步，而且是很有价值的一步。</a:t>
          </a:r>
        </a:p>
      </dgm:t>
    </dgm:pt>
    <dgm:pt modelId="{7D3D04A6-4420-4531-9FBA-52723699FED8}" type="parTrans" cxnId="{69E88BAA-FE5B-4334-86EF-FB2704E3CBCF}">
      <dgm:prSet/>
      <dgm:spPr/>
      <dgm:t>
        <a:bodyPr/>
        <a:lstStyle/>
        <a:p>
          <a:endParaRPr lang="zh-CN" altLang="en-US"/>
        </a:p>
      </dgm:t>
    </dgm:pt>
    <dgm:pt modelId="{A83065CD-F6E8-40E0-850E-025BD04B46DE}" type="sibTrans" cxnId="{69E88BAA-FE5B-4334-86EF-FB2704E3CBCF}">
      <dgm:prSet/>
      <dgm:spPr/>
      <dgm:t>
        <a:bodyPr/>
        <a:lstStyle/>
        <a:p>
          <a:endParaRPr lang="zh-CN" altLang="en-US"/>
        </a:p>
      </dgm:t>
    </dgm:pt>
    <dgm:pt modelId="{4D252490-9326-4B16-9246-D4FD9863A2C5}" type="pres">
      <dgm:prSet presAssocID="{C1C9E3C3-A88C-4C46-93B3-E8F6BB28B771}" presName="linear" presStyleCnt="0">
        <dgm:presLayoutVars>
          <dgm:dir/>
          <dgm:animLvl val="lvl"/>
          <dgm:resizeHandles val="exact"/>
        </dgm:presLayoutVars>
      </dgm:prSet>
      <dgm:spPr/>
    </dgm:pt>
    <dgm:pt modelId="{DDD2AB52-5BED-4941-9B0A-EE91FE8CF70E}" type="pres">
      <dgm:prSet presAssocID="{4B936B68-21A7-4878-BD88-35F53EFF8D1A}" presName="parentLin" presStyleCnt="0"/>
      <dgm:spPr/>
    </dgm:pt>
    <dgm:pt modelId="{2FBD0AF4-9654-4993-A492-5C4DEB50C42D}" type="pres">
      <dgm:prSet presAssocID="{4B936B68-21A7-4878-BD88-35F53EFF8D1A}" presName="parentLeftMargin" presStyleLbl="node1" presStyleIdx="0" presStyleCnt="3"/>
      <dgm:spPr/>
    </dgm:pt>
    <dgm:pt modelId="{43ED0337-F061-41B6-B0BF-1D5746D1CD8D}" type="pres">
      <dgm:prSet presAssocID="{4B936B68-21A7-4878-BD88-35F53EFF8D1A}" presName="parentText" presStyleLbl="node1" presStyleIdx="0" presStyleCnt="3">
        <dgm:presLayoutVars>
          <dgm:chMax val="0"/>
          <dgm:bulletEnabled val="1"/>
        </dgm:presLayoutVars>
      </dgm:prSet>
      <dgm:spPr/>
    </dgm:pt>
    <dgm:pt modelId="{824D6752-A18D-4AAA-B9BC-3B7822AF2D26}" type="pres">
      <dgm:prSet presAssocID="{4B936B68-21A7-4878-BD88-35F53EFF8D1A}" presName="negativeSpace" presStyleCnt="0"/>
      <dgm:spPr/>
    </dgm:pt>
    <dgm:pt modelId="{E179669A-FD44-46CB-9BCF-67976D9363CF}" type="pres">
      <dgm:prSet presAssocID="{4B936B68-21A7-4878-BD88-35F53EFF8D1A}"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7437CFB2-6927-4333-B79A-B34188F07FB6}" type="pres">
      <dgm:prSet presAssocID="{060BC84B-704F-4945-9890-37C7691CD310}" presName="spaceBetweenRectangles" presStyleCnt="0"/>
      <dgm:spPr/>
    </dgm:pt>
    <dgm:pt modelId="{2A2C7997-5E52-4DA7-8F40-89B47A220B9D}" type="pres">
      <dgm:prSet presAssocID="{E29B6A61-492E-46E8-8703-F5C4411C62A7}" presName="parentLin" presStyleCnt="0"/>
      <dgm:spPr/>
    </dgm:pt>
    <dgm:pt modelId="{8AE57F95-3AD9-4831-8533-EDA2662C1D3A}" type="pres">
      <dgm:prSet presAssocID="{E29B6A61-492E-46E8-8703-F5C4411C62A7}" presName="parentLeftMargin" presStyleLbl="node1" presStyleIdx="0" presStyleCnt="3"/>
      <dgm:spPr/>
    </dgm:pt>
    <dgm:pt modelId="{EA807CD7-E8DE-44DF-B117-F6E9CB5323EB}" type="pres">
      <dgm:prSet presAssocID="{E29B6A61-492E-46E8-8703-F5C4411C62A7}" presName="parentText" presStyleLbl="node1" presStyleIdx="1" presStyleCnt="3">
        <dgm:presLayoutVars>
          <dgm:chMax val="0"/>
          <dgm:bulletEnabled val="1"/>
        </dgm:presLayoutVars>
      </dgm:prSet>
      <dgm:spPr/>
    </dgm:pt>
    <dgm:pt modelId="{5702100C-FD26-4E82-898B-58B2BC9F1DE4}" type="pres">
      <dgm:prSet presAssocID="{E29B6A61-492E-46E8-8703-F5C4411C62A7}" presName="negativeSpace" presStyleCnt="0"/>
      <dgm:spPr/>
    </dgm:pt>
    <dgm:pt modelId="{9AD30480-96E1-4F62-AF91-B3DCEFB168B9}" type="pres">
      <dgm:prSet presAssocID="{E29B6A61-492E-46E8-8703-F5C4411C62A7}"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30626FE6-6054-4C41-96DF-0799F7AD464B}" type="pres">
      <dgm:prSet presAssocID="{00161D3D-B599-48E3-B98A-11B514ABE001}" presName="spaceBetweenRectangles" presStyleCnt="0"/>
      <dgm:spPr/>
    </dgm:pt>
    <dgm:pt modelId="{1ACF6C27-A02A-41D0-A57C-85BEE5146BA8}" type="pres">
      <dgm:prSet presAssocID="{6AE4E545-9EB5-46AD-9C64-5391C8F7E00F}" presName="parentLin" presStyleCnt="0"/>
      <dgm:spPr/>
    </dgm:pt>
    <dgm:pt modelId="{700A3284-584E-4CF2-9FAB-C1F3CEACF0FF}" type="pres">
      <dgm:prSet presAssocID="{6AE4E545-9EB5-46AD-9C64-5391C8F7E00F}" presName="parentLeftMargin" presStyleLbl="node1" presStyleIdx="1" presStyleCnt="3"/>
      <dgm:spPr/>
    </dgm:pt>
    <dgm:pt modelId="{C4F8F712-8D5E-4565-842B-135EF8A3B356}" type="pres">
      <dgm:prSet presAssocID="{6AE4E545-9EB5-46AD-9C64-5391C8F7E00F}" presName="parentText" presStyleLbl="node1" presStyleIdx="2" presStyleCnt="3">
        <dgm:presLayoutVars>
          <dgm:chMax val="0"/>
          <dgm:bulletEnabled val="1"/>
        </dgm:presLayoutVars>
      </dgm:prSet>
      <dgm:spPr/>
    </dgm:pt>
    <dgm:pt modelId="{22BC7987-83AD-469C-8011-DE283BF94091}" type="pres">
      <dgm:prSet presAssocID="{6AE4E545-9EB5-46AD-9C64-5391C8F7E00F}" presName="negativeSpace" presStyleCnt="0"/>
      <dgm:spPr/>
    </dgm:pt>
    <dgm:pt modelId="{C5C26576-8649-425A-AAB8-118CA5B0A90D}" type="pres">
      <dgm:prSet presAssocID="{6AE4E545-9EB5-46AD-9C64-5391C8F7E00F}"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423BBD04-232C-4775-99DD-1EDCF2A96EFA}" type="presOf" srcId="{C1C9E3C3-A88C-4C46-93B3-E8F6BB28B771}" destId="{4D252490-9326-4B16-9246-D4FD9863A2C5}" srcOrd="0" destOrd="0" presId="urn:microsoft.com/office/officeart/2005/8/layout/list1"/>
    <dgm:cxn modelId="{749DED45-DB10-49E5-B8AF-20969FB1D667}" type="presOf" srcId="{6AE4E545-9EB5-46AD-9C64-5391C8F7E00F}" destId="{C4F8F712-8D5E-4565-842B-135EF8A3B356}" srcOrd="1" destOrd="0" presId="urn:microsoft.com/office/officeart/2005/8/layout/list1"/>
    <dgm:cxn modelId="{2E7CB658-B7B4-4E60-9ED7-09A241871492}" type="presOf" srcId="{E29B6A61-492E-46E8-8703-F5C4411C62A7}" destId="{EA807CD7-E8DE-44DF-B117-F6E9CB5323EB}" srcOrd="1" destOrd="0" presId="urn:microsoft.com/office/officeart/2005/8/layout/list1"/>
    <dgm:cxn modelId="{AB68C078-2419-4BF6-AB13-BA3827EB1842}" type="presOf" srcId="{6AE4E545-9EB5-46AD-9C64-5391C8F7E00F}" destId="{700A3284-584E-4CF2-9FAB-C1F3CEACF0FF}" srcOrd="0" destOrd="0" presId="urn:microsoft.com/office/officeart/2005/8/layout/list1"/>
    <dgm:cxn modelId="{CACD9081-0E8C-4A66-B2FC-8215C0ADA46B}" type="presOf" srcId="{4B936B68-21A7-4878-BD88-35F53EFF8D1A}" destId="{2FBD0AF4-9654-4993-A492-5C4DEB50C42D}" srcOrd="0" destOrd="0" presId="urn:microsoft.com/office/officeart/2005/8/layout/list1"/>
    <dgm:cxn modelId="{69E88BAA-FE5B-4334-86EF-FB2704E3CBCF}" srcId="{C1C9E3C3-A88C-4C46-93B3-E8F6BB28B771}" destId="{6AE4E545-9EB5-46AD-9C64-5391C8F7E00F}" srcOrd="2" destOrd="0" parTransId="{7D3D04A6-4420-4531-9FBA-52723699FED8}" sibTransId="{A83065CD-F6E8-40E0-850E-025BD04B46DE}"/>
    <dgm:cxn modelId="{676424CF-0629-4570-8FB2-01AB63518914}" srcId="{C1C9E3C3-A88C-4C46-93B3-E8F6BB28B771}" destId="{E29B6A61-492E-46E8-8703-F5C4411C62A7}" srcOrd="1" destOrd="0" parTransId="{9BAD8F87-7D80-4ECC-8EB6-2B3F37CFFBF2}" sibTransId="{00161D3D-B599-48E3-B98A-11B514ABE001}"/>
    <dgm:cxn modelId="{CF6B71DE-A363-499C-8E58-F2FCD4477159}" type="presOf" srcId="{E29B6A61-492E-46E8-8703-F5C4411C62A7}" destId="{8AE57F95-3AD9-4831-8533-EDA2662C1D3A}" srcOrd="0" destOrd="0" presId="urn:microsoft.com/office/officeart/2005/8/layout/list1"/>
    <dgm:cxn modelId="{236B9EE7-A71E-4B83-989A-33AF8C8502CB}" srcId="{C1C9E3C3-A88C-4C46-93B3-E8F6BB28B771}" destId="{4B936B68-21A7-4878-BD88-35F53EFF8D1A}" srcOrd="0" destOrd="0" parTransId="{C70B4C13-B47D-478C-B028-93C805F7EC1B}" sibTransId="{060BC84B-704F-4945-9890-37C7691CD310}"/>
    <dgm:cxn modelId="{BD3839F0-9628-4304-8AB0-728D87073AB3}" type="presOf" srcId="{4B936B68-21A7-4878-BD88-35F53EFF8D1A}" destId="{43ED0337-F061-41B6-B0BF-1D5746D1CD8D}" srcOrd="1" destOrd="0" presId="urn:microsoft.com/office/officeart/2005/8/layout/list1"/>
    <dgm:cxn modelId="{79A9E176-FA52-45FA-82F3-6C50D420379E}" type="presParOf" srcId="{4D252490-9326-4B16-9246-D4FD9863A2C5}" destId="{DDD2AB52-5BED-4941-9B0A-EE91FE8CF70E}" srcOrd="0" destOrd="0" presId="urn:microsoft.com/office/officeart/2005/8/layout/list1"/>
    <dgm:cxn modelId="{EF2DB06F-2AB6-416D-990E-F5D677D9252B}" type="presParOf" srcId="{DDD2AB52-5BED-4941-9B0A-EE91FE8CF70E}" destId="{2FBD0AF4-9654-4993-A492-5C4DEB50C42D}" srcOrd="0" destOrd="0" presId="urn:microsoft.com/office/officeart/2005/8/layout/list1"/>
    <dgm:cxn modelId="{AC85773C-757E-4E36-8115-3D1F50538998}" type="presParOf" srcId="{DDD2AB52-5BED-4941-9B0A-EE91FE8CF70E}" destId="{43ED0337-F061-41B6-B0BF-1D5746D1CD8D}" srcOrd="1" destOrd="0" presId="urn:microsoft.com/office/officeart/2005/8/layout/list1"/>
    <dgm:cxn modelId="{B76BE604-85FD-482A-9B31-E0254966A1DE}" type="presParOf" srcId="{4D252490-9326-4B16-9246-D4FD9863A2C5}" destId="{824D6752-A18D-4AAA-B9BC-3B7822AF2D26}" srcOrd="1" destOrd="0" presId="urn:microsoft.com/office/officeart/2005/8/layout/list1"/>
    <dgm:cxn modelId="{9ED17A97-F13F-44FE-A4AD-F291FB05B8C5}" type="presParOf" srcId="{4D252490-9326-4B16-9246-D4FD9863A2C5}" destId="{E179669A-FD44-46CB-9BCF-67976D9363CF}" srcOrd="2" destOrd="0" presId="urn:microsoft.com/office/officeart/2005/8/layout/list1"/>
    <dgm:cxn modelId="{020C80E1-BB42-4661-B936-5528D294C698}" type="presParOf" srcId="{4D252490-9326-4B16-9246-D4FD9863A2C5}" destId="{7437CFB2-6927-4333-B79A-B34188F07FB6}" srcOrd="3" destOrd="0" presId="urn:microsoft.com/office/officeart/2005/8/layout/list1"/>
    <dgm:cxn modelId="{87EABA4B-2C84-4BED-BCAA-801AF41C2A97}" type="presParOf" srcId="{4D252490-9326-4B16-9246-D4FD9863A2C5}" destId="{2A2C7997-5E52-4DA7-8F40-89B47A220B9D}" srcOrd="4" destOrd="0" presId="urn:microsoft.com/office/officeart/2005/8/layout/list1"/>
    <dgm:cxn modelId="{B2F089AF-A3B7-49DD-9188-451ACC1681B1}" type="presParOf" srcId="{2A2C7997-5E52-4DA7-8F40-89B47A220B9D}" destId="{8AE57F95-3AD9-4831-8533-EDA2662C1D3A}" srcOrd="0" destOrd="0" presId="urn:microsoft.com/office/officeart/2005/8/layout/list1"/>
    <dgm:cxn modelId="{98A00407-60D9-47B1-BFAF-AA32483A5F1F}" type="presParOf" srcId="{2A2C7997-5E52-4DA7-8F40-89B47A220B9D}" destId="{EA807CD7-E8DE-44DF-B117-F6E9CB5323EB}" srcOrd="1" destOrd="0" presId="urn:microsoft.com/office/officeart/2005/8/layout/list1"/>
    <dgm:cxn modelId="{2FE1B94E-6E53-4F85-A83A-8527A2A5CBBE}" type="presParOf" srcId="{4D252490-9326-4B16-9246-D4FD9863A2C5}" destId="{5702100C-FD26-4E82-898B-58B2BC9F1DE4}" srcOrd="5" destOrd="0" presId="urn:microsoft.com/office/officeart/2005/8/layout/list1"/>
    <dgm:cxn modelId="{E805A890-F486-43B4-8C5A-78C5BF9E5C56}" type="presParOf" srcId="{4D252490-9326-4B16-9246-D4FD9863A2C5}" destId="{9AD30480-96E1-4F62-AF91-B3DCEFB168B9}" srcOrd="6" destOrd="0" presId="urn:microsoft.com/office/officeart/2005/8/layout/list1"/>
    <dgm:cxn modelId="{6BA4E984-74D8-4BD6-B539-6023858DABA5}" type="presParOf" srcId="{4D252490-9326-4B16-9246-D4FD9863A2C5}" destId="{30626FE6-6054-4C41-96DF-0799F7AD464B}" srcOrd="7" destOrd="0" presId="urn:microsoft.com/office/officeart/2005/8/layout/list1"/>
    <dgm:cxn modelId="{2F3C9373-A0F9-4690-B2FC-3EBE6A72CB2F}" type="presParOf" srcId="{4D252490-9326-4B16-9246-D4FD9863A2C5}" destId="{1ACF6C27-A02A-41D0-A57C-85BEE5146BA8}" srcOrd="8" destOrd="0" presId="urn:microsoft.com/office/officeart/2005/8/layout/list1"/>
    <dgm:cxn modelId="{B7F4598F-90BF-4501-9461-3054BC0FC1F5}" type="presParOf" srcId="{1ACF6C27-A02A-41D0-A57C-85BEE5146BA8}" destId="{700A3284-584E-4CF2-9FAB-C1F3CEACF0FF}" srcOrd="0" destOrd="0" presId="urn:microsoft.com/office/officeart/2005/8/layout/list1"/>
    <dgm:cxn modelId="{3013F976-EC5C-460D-9EDB-027A93537E54}" type="presParOf" srcId="{1ACF6C27-A02A-41D0-A57C-85BEE5146BA8}" destId="{C4F8F712-8D5E-4565-842B-135EF8A3B356}" srcOrd="1" destOrd="0" presId="urn:microsoft.com/office/officeart/2005/8/layout/list1"/>
    <dgm:cxn modelId="{5A4C41BF-FAE3-4A67-A0B7-8AFC2CB425FE}" type="presParOf" srcId="{4D252490-9326-4B16-9246-D4FD9863A2C5}" destId="{22BC7987-83AD-469C-8011-DE283BF94091}" srcOrd="9" destOrd="0" presId="urn:microsoft.com/office/officeart/2005/8/layout/list1"/>
    <dgm:cxn modelId="{BF114688-E35A-4687-B1F0-20D8FEEC0745}" type="presParOf" srcId="{4D252490-9326-4B16-9246-D4FD9863A2C5}" destId="{C5C26576-8649-425A-AAB8-118CA5B0A90D}"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43453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3601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tx1"/>
              </a:solidFill>
              <a:latin typeface="+mn-ea"/>
              <a:ea typeface="+mn-ea"/>
            </a:rPr>
            <a:t>技术可行性使用现有的技术能实现这个系统吗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2152" y="74927"/>
        <a:ext cx="5567611" cy="719224"/>
      </dsp:txXfrm>
    </dsp:sp>
    <dsp:sp modelId="{8D528393-1C56-4832-8FC9-8CD75C37D198}">
      <dsp:nvSpPr>
        <dsp:cNvPr id="0" name=""/>
        <dsp:cNvSpPr/>
      </dsp:nvSpPr>
      <dsp:spPr>
        <a:xfrm>
          <a:off x="0" y="165925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403244" y="1260739"/>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tx1"/>
              </a:solidFill>
              <a:latin typeface="+mn-ea"/>
              <a:ea typeface="+mn-ea"/>
            </a:rPr>
            <a:t>经济可行性这个系统的经济效益能超过它的开发成本吗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2152" y="1299647"/>
        <a:ext cx="5567611" cy="719224"/>
      </dsp:txXfrm>
    </dsp:sp>
    <dsp:sp modelId="{4C1A4602-D8A0-4670-868E-0E3ED153BB75}">
      <dsp:nvSpPr>
        <dsp:cNvPr id="0" name=""/>
        <dsp:cNvSpPr/>
      </dsp:nvSpPr>
      <dsp:spPr>
        <a:xfrm>
          <a:off x="0" y="2883979"/>
          <a:ext cx="8064896" cy="6804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85460"/>
          <a:ext cx="5645427" cy="79704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marL="0" lvl="0" indent="0" algn="l" defTabSz="1066800">
            <a:lnSpc>
              <a:spcPct val="90000"/>
            </a:lnSpc>
            <a:spcBef>
              <a:spcPct val="0"/>
            </a:spcBef>
            <a:spcAft>
              <a:spcPct val="35000"/>
            </a:spcAft>
            <a:buNone/>
          </a:pPr>
          <a:r>
            <a:rPr lang="zh-CN" sz="2400" kern="1200" dirty="0">
              <a:solidFill>
                <a:schemeClr val="tx1"/>
              </a:solidFill>
              <a:latin typeface="+mn-ea"/>
              <a:ea typeface="+mn-ea"/>
            </a:rPr>
            <a:t>操作可行性系统的操作方式在这个用户组织内行得通吗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2152" y="2524368"/>
        <a:ext cx="5567611"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A26A-AAC7-4EBC-B2F5-C62F0014C446}">
      <dsp:nvSpPr>
        <dsp:cNvPr id="0" name=""/>
        <dsp:cNvSpPr/>
      </dsp:nvSpPr>
      <dsp:spPr>
        <a:xfrm>
          <a:off x="726611" y="0"/>
          <a:ext cx="4561987" cy="4561987"/>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3D72F2F-1EF1-4319-9C2F-BE00EEF20707}">
      <dsp:nvSpPr>
        <dsp:cNvPr id="0" name=""/>
        <dsp:cNvSpPr/>
      </dsp:nvSpPr>
      <dsp:spPr>
        <a:xfrm>
          <a:off x="1159999"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正方形</a:t>
          </a:r>
          <a:r>
            <a:rPr lang="zh-CN" sz="2200" kern="1200" dirty="0"/>
            <a:t>表示数据的源点或终点</a:t>
          </a:r>
          <a:endParaRPr lang="zh-CN" altLang="en-US" sz="2200" kern="1200" dirty="0"/>
        </a:p>
      </dsp:txBody>
      <dsp:txXfrm>
        <a:off x="1246851" y="520240"/>
        <a:ext cx="1605470" cy="1605470"/>
      </dsp:txXfrm>
    </dsp:sp>
    <dsp:sp modelId="{F7BA9B28-8F77-4959-93EB-32FD2C62E0C9}">
      <dsp:nvSpPr>
        <dsp:cNvPr id="0" name=""/>
        <dsp:cNvSpPr/>
      </dsp:nvSpPr>
      <dsp:spPr>
        <a:xfrm>
          <a:off x="3076034"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圆角矩形</a:t>
          </a:r>
          <a:r>
            <a:rPr lang="zh-CN" sz="2200" kern="1200" dirty="0"/>
            <a:t>代表变换数据的处理</a:t>
          </a:r>
          <a:endParaRPr lang="zh-CN" altLang="en-US" sz="2200" kern="1200" dirty="0"/>
        </a:p>
      </dsp:txBody>
      <dsp:txXfrm>
        <a:off x="3162886" y="520240"/>
        <a:ext cx="1605470" cy="1605470"/>
      </dsp:txXfrm>
    </dsp:sp>
    <dsp:sp modelId="{F1438C4E-64FC-4F10-B57F-1302EF960DD5}">
      <dsp:nvSpPr>
        <dsp:cNvPr id="0" name=""/>
        <dsp:cNvSpPr/>
      </dsp:nvSpPr>
      <dsp:spPr>
        <a:xfrm>
          <a:off x="1159999"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开口矩形</a:t>
          </a:r>
          <a:r>
            <a:rPr lang="zh-CN" sz="2200" kern="1200" dirty="0"/>
            <a:t>代表数据存储</a:t>
          </a:r>
          <a:endParaRPr lang="zh-CN" altLang="en-US" sz="2200" kern="1200" dirty="0"/>
        </a:p>
      </dsp:txBody>
      <dsp:txXfrm>
        <a:off x="1246851" y="2436275"/>
        <a:ext cx="1605470" cy="1605470"/>
      </dsp:txXfrm>
    </dsp:sp>
    <dsp:sp modelId="{503ADC04-8EAF-4B96-A619-973ADA5A5EE2}">
      <dsp:nvSpPr>
        <dsp:cNvPr id="0" name=""/>
        <dsp:cNvSpPr/>
      </dsp:nvSpPr>
      <dsp:spPr>
        <a:xfrm>
          <a:off x="3076034"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b="1" kern="1200" dirty="0"/>
            <a:t>箭头</a:t>
          </a:r>
          <a:r>
            <a:rPr lang="zh-CN" sz="2200" kern="1200" dirty="0"/>
            <a:t>表示数据流，即特定数据的流动方向</a:t>
          </a:r>
          <a:endParaRPr lang="zh-CN" altLang="en-US" sz="2200" kern="1200" dirty="0"/>
        </a:p>
      </dsp:txBody>
      <dsp:txXfrm>
        <a:off x="3162886" y="2436275"/>
        <a:ext cx="1605470" cy="1605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488348"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数据字典</a:t>
          </a:r>
        </a:p>
      </dsp:txBody>
      <dsp:txXfrm>
        <a:off x="2652266" y="1636266"/>
        <a:ext cx="791467" cy="791467"/>
      </dsp:txXfrm>
    </dsp:sp>
    <dsp:sp modelId="{626257A0-12A8-417E-9C92-97B4613B154D}">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39538" y="1294661"/>
        <a:ext cx="16922" cy="16922"/>
      </dsp:txXfrm>
    </dsp:sp>
    <dsp:sp modelId="{1E4709DF-BED7-4C90-ABA5-ADEBB1792307}">
      <dsp:nvSpPr>
        <dsp:cNvPr id="0" name=""/>
        <dsp:cNvSpPr/>
      </dsp:nvSpPr>
      <dsp:spPr>
        <a:xfrm>
          <a:off x="2488348" y="14594"/>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数据流</a:t>
          </a:r>
        </a:p>
      </dsp:txBody>
      <dsp:txXfrm>
        <a:off x="2652266" y="178512"/>
        <a:ext cx="791467" cy="791467"/>
      </dsp:txXfrm>
    </dsp:sp>
    <dsp:sp modelId="{72F9B452-A294-4D3D-A399-45FD3AECFBF0}">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68415" y="2023538"/>
        <a:ext cx="16922" cy="16922"/>
      </dsp:txXfrm>
    </dsp:sp>
    <dsp:sp modelId="{D97D066E-DB07-4C2A-B3C1-ECF4C2804B73}">
      <dsp:nvSpPr>
        <dsp:cNvPr id="0" name=""/>
        <dsp:cNvSpPr/>
      </dsp:nvSpPr>
      <dsp:spPr>
        <a:xfrm>
          <a:off x="3946101"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数据存储</a:t>
          </a:r>
        </a:p>
      </dsp:txBody>
      <dsp:txXfrm>
        <a:off x="4110019" y="1636266"/>
        <a:ext cx="791467" cy="791467"/>
      </dsp:txXfrm>
    </dsp:sp>
    <dsp:sp modelId="{D9F9AE6A-C65B-4167-B428-6A39EE0D869C}">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39538" y="2752415"/>
        <a:ext cx="16922" cy="16922"/>
      </dsp:txXfrm>
    </dsp:sp>
    <dsp:sp modelId="{C408FB5A-E9EF-44D3-B259-9A90E64A0533}">
      <dsp:nvSpPr>
        <dsp:cNvPr id="0" name=""/>
        <dsp:cNvSpPr/>
      </dsp:nvSpPr>
      <dsp:spPr>
        <a:xfrm>
          <a:off x="2488348" y="2930101"/>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处理</a:t>
          </a:r>
        </a:p>
      </dsp:txBody>
      <dsp:txXfrm>
        <a:off x="2652266" y="3094019"/>
        <a:ext cx="791467" cy="791467"/>
      </dsp:txXfrm>
    </dsp:sp>
    <dsp:sp modelId="{A15F4530-1104-45FB-944C-CF8DC1D89BD0}">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310661" y="2023538"/>
        <a:ext cx="16922" cy="16922"/>
      </dsp:txXfrm>
    </dsp:sp>
    <dsp:sp modelId="{D9D176FC-BFE2-4FAA-8FCC-0072D04B2684}">
      <dsp:nvSpPr>
        <dsp:cNvPr id="0" name=""/>
        <dsp:cNvSpPr/>
      </dsp:nvSpPr>
      <dsp:spPr>
        <a:xfrm>
          <a:off x="1030594" y="1472348"/>
          <a:ext cx="1119303" cy="1119303"/>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数据流分量</a:t>
          </a:r>
        </a:p>
      </dsp:txBody>
      <dsp:txXfrm>
        <a:off x="1194512" y="1636266"/>
        <a:ext cx="791467" cy="791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36340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8698D2-35E3-4875-A9B8-80D2612EAA45}">
      <dsp:nvSpPr>
        <dsp:cNvPr id="0" name=""/>
        <dsp:cNvSpPr/>
      </dsp:nvSpPr>
      <dsp:spPr>
        <a:xfrm>
          <a:off x="373025" y="3868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对于同样的数据，不同的用户使用了不同的名字。</a:t>
          </a:r>
        </a:p>
      </dsp:txBody>
      <dsp:txXfrm>
        <a:off x="404728" y="70386"/>
        <a:ext cx="5158951" cy="586034"/>
      </dsp:txXfrm>
    </dsp:sp>
    <dsp:sp modelId="{0472BBF3-D430-4ACC-8372-2C7E9DA7A332}">
      <dsp:nvSpPr>
        <dsp:cNvPr id="0" name=""/>
        <dsp:cNvSpPr/>
      </dsp:nvSpPr>
      <dsp:spPr>
        <a:xfrm>
          <a:off x="0" y="136132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413CB-4C02-450B-96B3-5E93E005007E}">
      <dsp:nvSpPr>
        <dsp:cNvPr id="0" name=""/>
        <dsp:cNvSpPr/>
      </dsp:nvSpPr>
      <dsp:spPr>
        <a:xfrm>
          <a:off x="373025" y="1036604"/>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一个分析员在不同时期对同一个数据使用了不同的名字。</a:t>
          </a:r>
        </a:p>
      </dsp:txBody>
      <dsp:txXfrm>
        <a:off x="404728" y="1068307"/>
        <a:ext cx="5158951" cy="586034"/>
      </dsp:txXfrm>
    </dsp:sp>
    <dsp:sp modelId="{66CE7B22-ED92-490C-9237-9733D688B4A8}">
      <dsp:nvSpPr>
        <dsp:cNvPr id="0" name=""/>
        <dsp:cNvSpPr/>
      </dsp:nvSpPr>
      <dsp:spPr>
        <a:xfrm>
          <a:off x="0" y="2359244"/>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D5059D-36E9-45AE-AC72-20B76948726E}">
      <dsp:nvSpPr>
        <dsp:cNvPr id="0" name=""/>
        <dsp:cNvSpPr/>
      </dsp:nvSpPr>
      <dsp:spPr>
        <a:xfrm>
          <a:off x="373025" y="203452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两个分析员分别分析同一个数据流时，使用了不同的名字。</a:t>
          </a:r>
        </a:p>
      </dsp:txBody>
      <dsp:txXfrm>
        <a:off x="404728" y="2066226"/>
        <a:ext cx="5158951"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70974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D8698D2-35E3-4875-A9B8-80D2612EAA45}">
      <dsp:nvSpPr>
        <dsp:cNvPr id="0" name=""/>
        <dsp:cNvSpPr/>
      </dsp:nvSpPr>
      <dsp:spPr>
        <a:xfrm>
          <a:off x="346307" y="44406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marL="0" lvl="0" indent="0" algn="l" defTabSz="889000">
            <a:lnSpc>
              <a:spcPct val="90000"/>
            </a:lnSpc>
            <a:spcBef>
              <a:spcPct val="0"/>
            </a:spcBef>
            <a:spcAft>
              <a:spcPct val="35000"/>
            </a:spcAft>
            <a:buNone/>
          </a:pPr>
          <a:r>
            <a:rPr lang="zh-CN" sz="2000" kern="1200" dirty="0"/>
            <a:t>顺序即以确定次序连接两个或多个分量。</a:t>
          </a:r>
          <a:endParaRPr lang="zh-CN" altLang="en-US" sz="2000" kern="1200" dirty="0"/>
        </a:p>
      </dsp:txBody>
      <dsp:txXfrm>
        <a:off x="372246" y="469999"/>
        <a:ext cx="4796425" cy="479482"/>
      </dsp:txXfrm>
    </dsp:sp>
    <dsp:sp modelId="{2F8335B5-454B-4470-A7D1-23CE5D190C21}">
      <dsp:nvSpPr>
        <dsp:cNvPr id="0" name=""/>
        <dsp:cNvSpPr/>
      </dsp:nvSpPr>
      <dsp:spPr>
        <a:xfrm>
          <a:off x="0" y="152622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047ECED-71C5-4B26-B81A-9B1ED5D7FB67}">
      <dsp:nvSpPr>
        <dsp:cNvPr id="0" name=""/>
        <dsp:cNvSpPr/>
      </dsp:nvSpPr>
      <dsp:spPr>
        <a:xfrm>
          <a:off x="346307" y="126054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marL="0" lvl="0" indent="0" algn="l" defTabSz="800100">
            <a:lnSpc>
              <a:spcPct val="90000"/>
            </a:lnSpc>
            <a:spcBef>
              <a:spcPct val="0"/>
            </a:spcBef>
            <a:spcAft>
              <a:spcPct val="35000"/>
            </a:spcAft>
            <a:buNone/>
          </a:pPr>
          <a:r>
            <a:rPr lang="zh-CN" sz="1800" kern="1200" dirty="0"/>
            <a:t>选择即从两个或多个可能的元素中选取一个。</a:t>
          </a:r>
        </a:p>
      </dsp:txBody>
      <dsp:txXfrm>
        <a:off x="372246" y="1286479"/>
        <a:ext cx="4796425" cy="479482"/>
      </dsp:txXfrm>
    </dsp:sp>
    <dsp:sp modelId="{80FF3420-B2CF-4412-8CE5-D7AF4E03233F}">
      <dsp:nvSpPr>
        <dsp:cNvPr id="0" name=""/>
        <dsp:cNvSpPr/>
      </dsp:nvSpPr>
      <dsp:spPr>
        <a:xfrm>
          <a:off x="0" y="234270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CBC255D-F730-41E1-B4BA-CC00CE5C05B9}">
      <dsp:nvSpPr>
        <dsp:cNvPr id="0" name=""/>
        <dsp:cNvSpPr/>
      </dsp:nvSpPr>
      <dsp:spPr>
        <a:xfrm>
          <a:off x="346307" y="207702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marL="0" lvl="0" indent="0" algn="l" defTabSz="800100">
            <a:lnSpc>
              <a:spcPct val="90000"/>
            </a:lnSpc>
            <a:spcBef>
              <a:spcPct val="0"/>
            </a:spcBef>
            <a:spcAft>
              <a:spcPct val="35000"/>
            </a:spcAft>
            <a:buNone/>
          </a:pPr>
          <a:r>
            <a:rPr lang="zh-CN" sz="1800" kern="1200" dirty="0"/>
            <a:t>重复即把指定的分量重复零次或多次。</a:t>
          </a:r>
        </a:p>
      </dsp:txBody>
      <dsp:txXfrm>
        <a:off x="372246" y="2102959"/>
        <a:ext cx="4796425"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9669A-FD44-46CB-9BCF-67976D9363CF}">
      <dsp:nvSpPr>
        <dsp:cNvPr id="0" name=""/>
        <dsp:cNvSpPr/>
      </dsp:nvSpPr>
      <dsp:spPr>
        <a:xfrm>
          <a:off x="0" y="39271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43ED0337-F061-41B6-B0BF-1D5746D1CD8D}">
      <dsp:nvSpPr>
        <dsp:cNvPr id="0" name=""/>
        <dsp:cNvSpPr/>
      </dsp:nvSpPr>
      <dsp:spPr>
        <a:xfrm>
          <a:off x="375624" y="53239"/>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数据字典最重要的用途是作为分析阶段的工具</a:t>
          </a:r>
        </a:p>
      </dsp:txBody>
      <dsp:txXfrm>
        <a:off x="408768" y="86383"/>
        <a:ext cx="5192459" cy="612672"/>
      </dsp:txXfrm>
    </dsp:sp>
    <dsp:sp modelId="{9AD30480-96E1-4F62-AF91-B3DCEFB168B9}">
      <dsp:nvSpPr>
        <dsp:cNvPr id="0" name=""/>
        <dsp:cNvSpPr/>
      </dsp:nvSpPr>
      <dsp:spPr>
        <a:xfrm>
          <a:off x="0" y="143599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A807CD7-E8DE-44DF-B117-F6E9CB5323EB}">
      <dsp:nvSpPr>
        <dsp:cNvPr id="0" name=""/>
        <dsp:cNvSpPr/>
      </dsp:nvSpPr>
      <dsp:spPr>
        <a:xfrm>
          <a:off x="375624" y="1096519"/>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数据字典中包含的每个数据元素的控制信息是很有价值的</a:t>
          </a:r>
        </a:p>
      </dsp:txBody>
      <dsp:txXfrm>
        <a:off x="408768" y="1129663"/>
        <a:ext cx="5192459" cy="612672"/>
      </dsp:txXfrm>
    </dsp:sp>
    <dsp:sp modelId="{C5C26576-8649-425A-AAB8-118CA5B0A90D}">
      <dsp:nvSpPr>
        <dsp:cNvPr id="0" name=""/>
        <dsp:cNvSpPr/>
      </dsp:nvSpPr>
      <dsp:spPr>
        <a:xfrm>
          <a:off x="0" y="2479279"/>
          <a:ext cx="7512496" cy="579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C4F8F712-8D5E-4565-842B-135EF8A3B356}">
      <dsp:nvSpPr>
        <dsp:cNvPr id="0" name=""/>
        <dsp:cNvSpPr/>
      </dsp:nvSpPr>
      <dsp:spPr>
        <a:xfrm>
          <a:off x="375624" y="2139800"/>
          <a:ext cx="5258747" cy="678960"/>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768" tIns="0" rIns="198768"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数据字典是开发数据库的第一步，而且是很有价值的一步。</a:t>
          </a:r>
        </a:p>
      </dsp:txBody>
      <dsp:txXfrm>
        <a:off x="408768" y="2172944"/>
        <a:ext cx="5192459"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4B74DBC5-5E49-7641-A3D7-E729F8A3EF07}" type="datetimeFigureOut">
              <a:rPr lang="zh-CN" altLang="en-US"/>
              <a:pPr>
                <a:defRPr/>
              </a:pPr>
              <a:t>2025/3/5</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0C328F7-016B-2E4D-80FD-C8248B0B553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a:extLst>
              <a:ext uri="{FF2B5EF4-FFF2-40B4-BE49-F238E27FC236}">
                <a16:creationId xmlns:a16="http://schemas.microsoft.com/office/drawing/2014/main" id="{1F4CD546-5AD9-D44F-8C4C-DFC6484499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备注占位符 2">
            <a:extLst>
              <a:ext uri="{FF2B5EF4-FFF2-40B4-BE49-F238E27FC236}">
                <a16:creationId xmlns:a16="http://schemas.microsoft.com/office/drawing/2014/main" id="{3E7225DB-7FFD-6043-88D2-55F26946E2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171" name="灯片编号占位符 3">
            <a:extLst>
              <a:ext uri="{FF2B5EF4-FFF2-40B4-BE49-F238E27FC236}">
                <a16:creationId xmlns:a16="http://schemas.microsoft.com/office/drawing/2014/main" id="{F3DAEC65-B125-684C-B213-31FF94E627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D19007-4180-E844-A637-91204F6AD373}" type="slidenum">
              <a:rPr lang="zh-CN" altLang="en-US">
                <a:solidFill>
                  <a:srgbClr val="000000"/>
                </a:solidFill>
                <a:latin typeface="Calibri" panose="020F0502020204030204" pitchFamily="34" charset="0"/>
              </a:rPr>
              <a:pPr/>
              <a:t>0</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CC996E3-343E-394F-9B84-31F2D97937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A6B831CD-6186-FE45-870C-306C336F46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5603" name="灯片编号占位符 3">
            <a:extLst>
              <a:ext uri="{FF2B5EF4-FFF2-40B4-BE49-F238E27FC236}">
                <a16:creationId xmlns:a16="http://schemas.microsoft.com/office/drawing/2014/main" id="{EFEF1B4E-9262-E04D-8EE3-5D40B7711A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B68323-D0B1-AC4A-A35F-601FC1AB8247}" type="slidenum">
              <a:rPr lang="zh-CN" altLang="en-US">
                <a:solidFill>
                  <a:srgbClr val="000000"/>
                </a:solidFill>
              </a:rPr>
              <a:pPr/>
              <a:t>14</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F22A204A-910A-0140-B775-8022F0B74B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10DE5D66-CBCD-764B-B88E-DE2F3CFE74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7651" name="灯片编号占位符 3">
            <a:extLst>
              <a:ext uri="{FF2B5EF4-FFF2-40B4-BE49-F238E27FC236}">
                <a16:creationId xmlns:a16="http://schemas.microsoft.com/office/drawing/2014/main" id="{4AE6E275-8F09-A74A-AB19-970B0A4992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FC6FF-80F7-0048-992D-BD1E356F2995}" type="slidenum">
              <a:rPr lang="zh-CN" altLang="en-US">
                <a:solidFill>
                  <a:srgbClr val="000000"/>
                </a:solidFill>
              </a:rPr>
              <a:pPr/>
              <a:t>15</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01910E1F-6102-DE48-9069-01A3718EDE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878C52A0-5125-D24A-888B-BB59E2059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9699" name="灯片编号占位符 3">
            <a:extLst>
              <a:ext uri="{FF2B5EF4-FFF2-40B4-BE49-F238E27FC236}">
                <a16:creationId xmlns:a16="http://schemas.microsoft.com/office/drawing/2014/main" id="{5E8F7B8F-63CA-6B40-87BD-3AAD815E30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1A5F38-8451-FF4D-AD59-783D605064CD}"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3732FF99-4B3C-3C45-9232-7CFF4D312A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083E5481-AFE7-6545-84A2-7DCA4EB66A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1747" name="灯片编号占位符 3">
            <a:extLst>
              <a:ext uri="{FF2B5EF4-FFF2-40B4-BE49-F238E27FC236}">
                <a16:creationId xmlns:a16="http://schemas.microsoft.com/office/drawing/2014/main" id="{B3B927C5-2642-E843-8493-F183E0780B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ECC1E2-D05E-9C46-8DEA-F129A144005A}" type="slidenum">
              <a:rPr lang="zh-CN" altLang="en-US">
                <a:solidFill>
                  <a:srgbClr val="000000"/>
                </a:solidFill>
              </a:rPr>
              <a:pPr/>
              <a:t>17</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8633CA9A-EC1F-B246-8FC6-AD87D1E92A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6176D54B-EA5C-2E4F-BA44-51CEAB5E0C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3795" name="灯片编号占位符 3">
            <a:extLst>
              <a:ext uri="{FF2B5EF4-FFF2-40B4-BE49-F238E27FC236}">
                <a16:creationId xmlns:a16="http://schemas.microsoft.com/office/drawing/2014/main" id="{E16B7180-693C-424C-B29F-C5E51564BB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F64BC8-9754-CC4C-9BB7-69D2862F32F0}" type="slidenum">
              <a:rPr lang="zh-CN" altLang="en-US">
                <a:solidFill>
                  <a:srgbClr val="000000"/>
                </a:solidFill>
              </a:rPr>
              <a:pPr/>
              <a:t>18</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EF8B7B74-9E67-0A4A-9A07-E1B4A4E782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1D8A8A30-6A23-A540-A90E-56DC1E809F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35843" name="灯片编号占位符 3">
            <a:extLst>
              <a:ext uri="{FF2B5EF4-FFF2-40B4-BE49-F238E27FC236}">
                <a16:creationId xmlns:a16="http://schemas.microsoft.com/office/drawing/2014/main" id="{D6DA3711-526F-844A-82CB-95F5756926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62A829-70C6-D544-8DB8-9B1F4CD9CFC6}" type="slidenum">
              <a:rPr lang="zh-CN" altLang="en-US">
                <a:solidFill>
                  <a:srgbClr val="000000"/>
                </a:solidFill>
              </a:rPr>
              <a:pPr/>
              <a:t>19</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7BCDD4AA-79F2-6442-AAC5-3B936C8698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F4D56141-9018-F24E-A0BB-148A4A1ED4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37891" name="灯片编号占位符 3">
            <a:extLst>
              <a:ext uri="{FF2B5EF4-FFF2-40B4-BE49-F238E27FC236}">
                <a16:creationId xmlns:a16="http://schemas.microsoft.com/office/drawing/2014/main" id="{C1470B73-A8B2-284D-B282-B922D25641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894603-7637-B845-AA3C-4333DD85777B}" type="slidenum">
              <a:rPr lang="zh-CN" altLang="en-US">
                <a:solidFill>
                  <a:srgbClr val="000000"/>
                </a:solidFill>
              </a:rPr>
              <a:pPr/>
              <a:t>20</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BB008D84-3FA7-E44A-A661-321D3B2D51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23545CFA-6F00-7240-B4E4-8442E70CF5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39939" name="灯片编号占位符 3">
            <a:extLst>
              <a:ext uri="{FF2B5EF4-FFF2-40B4-BE49-F238E27FC236}">
                <a16:creationId xmlns:a16="http://schemas.microsoft.com/office/drawing/2014/main" id="{D3F0B842-9780-E44C-8BB8-5E05C0C61E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7ABAD4-389C-B84B-80A9-574A7F62EEBB}" type="slidenum">
              <a:rPr lang="zh-CN" altLang="en-US">
                <a:solidFill>
                  <a:srgbClr val="000000"/>
                </a:solidFill>
              </a:rPr>
              <a:pPr/>
              <a:t>21</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8B9D0DFA-5684-1946-8D46-63D23A51A7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E8A422AD-D5D0-484B-84EB-7BBF003238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1987" name="灯片编号占位符 3">
            <a:extLst>
              <a:ext uri="{FF2B5EF4-FFF2-40B4-BE49-F238E27FC236}">
                <a16:creationId xmlns:a16="http://schemas.microsoft.com/office/drawing/2014/main" id="{365A63C4-E0CF-6043-B077-0D81CE728F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44510D-943B-434D-9940-302910EB19F6}" type="slidenum">
              <a:rPr lang="zh-CN" altLang="en-US">
                <a:solidFill>
                  <a:srgbClr val="000000"/>
                </a:solidFill>
              </a:rPr>
              <a:pPr/>
              <a:t>22</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A9AFA496-042F-3A43-8E89-B8B2E0F6C5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8EF34E23-F27C-6C4E-8D0D-51DEEE32C7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4035" name="灯片编号占位符 3">
            <a:extLst>
              <a:ext uri="{FF2B5EF4-FFF2-40B4-BE49-F238E27FC236}">
                <a16:creationId xmlns:a16="http://schemas.microsoft.com/office/drawing/2014/main" id="{62BB50DB-E4F0-F54C-B3D8-B8FB9D1404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C74DB5-C098-B94C-A1DC-BECD5B539D3C}" type="slidenum">
              <a:rPr lang="zh-CN" altLang="en-US">
                <a:solidFill>
                  <a:srgbClr val="000000"/>
                </a:solidFill>
              </a:rPr>
              <a:pPr/>
              <a:t>23</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E3A592E8-6647-8B49-8D12-0C2EB5DEA5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备注占位符 2">
            <a:extLst>
              <a:ext uri="{FF2B5EF4-FFF2-40B4-BE49-F238E27FC236}">
                <a16:creationId xmlns:a16="http://schemas.microsoft.com/office/drawing/2014/main" id="{13812C63-09A7-AB46-B4C1-FCD4BD6321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219" name="灯片编号占位符 3">
            <a:extLst>
              <a:ext uri="{FF2B5EF4-FFF2-40B4-BE49-F238E27FC236}">
                <a16:creationId xmlns:a16="http://schemas.microsoft.com/office/drawing/2014/main" id="{FE84DA60-4A6E-164E-90E4-DD07697615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4BBF1F-D864-EF49-BA1C-4BBD7C5F26C4}" type="slidenum">
              <a:rPr lang="zh-CN" altLang="en-US">
                <a:solidFill>
                  <a:srgbClr val="000000"/>
                </a:solidFill>
              </a:rPr>
              <a:pPr/>
              <a:t>1</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88678F83-2108-4C43-96FB-5201316C3A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C3FCAB8B-CE15-FB41-AEAC-404BE07E48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6083" name="灯片编号占位符 3">
            <a:extLst>
              <a:ext uri="{FF2B5EF4-FFF2-40B4-BE49-F238E27FC236}">
                <a16:creationId xmlns:a16="http://schemas.microsoft.com/office/drawing/2014/main" id="{8DFCCF04-99B4-304C-B9C1-448A07B417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2D87F-B8E3-A14B-A33A-7D267CA8189B}" type="slidenum">
              <a:rPr lang="zh-CN" altLang="en-US">
                <a:solidFill>
                  <a:srgbClr val="000000"/>
                </a:solidFill>
              </a:rPr>
              <a:pPr/>
              <a:t>24</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D9266491-158F-B54C-B9E5-7ED18887D9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8BE79756-E22D-F245-802D-E19D6FF091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48131" name="灯片编号占位符 3">
            <a:extLst>
              <a:ext uri="{FF2B5EF4-FFF2-40B4-BE49-F238E27FC236}">
                <a16:creationId xmlns:a16="http://schemas.microsoft.com/office/drawing/2014/main" id="{1C0146E3-49AF-4145-A900-39F1E6DEA1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38D88B-ABEE-7A47-802F-CF53BFFE027A}" type="slidenum">
              <a:rPr lang="zh-CN" altLang="en-US">
                <a:solidFill>
                  <a:srgbClr val="000000"/>
                </a:solidFill>
              </a:rPr>
              <a:pPr/>
              <a:t>25</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33C30C2A-AAA1-944D-9009-2F2C1D7CE8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D1EE6220-EA8B-5F46-9A75-8C4391110A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注意图</a:t>
            </a:r>
            <a:r>
              <a:rPr lang="en-US" altLang="zh-CN"/>
              <a:t>2.3</a:t>
            </a:r>
            <a:r>
              <a:rPr lang="zh-CN" altLang="zh-CN"/>
              <a:t>如何描绘这个物理系统。图中每个符号用黑盒子形式定义了组成系统的一个部件，然而并没有指明每个部件的具体工作过程；图中的箭头确定了信息通过系统的逻辑路径</a:t>
            </a:r>
            <a:r>
              <a:rPr lang="en-US" altLang="zh-CN"/>
              <a:t>(</a:t>
            </a:r>
            <a:r>
              <a:rPr lang="zh-CN" altLang="zh-CN"/>
              <a:t>信息流动路径</a:t>
            </a:r>
            <a:r>
              <a:rPr lang="en-US" altLang="zh-CN"/>
              <a:t>)</a:t>
            </a:r>
            <a:r>
              <a:rPr lang="zh-CN" altLang="zh-CN"/>
              <a:t>。</a:t>
            </a:r>
          </a:p>
          <a:p>
            <a:pPr>
              <a:spcBef>
                <a:spcPct val="0"/>
              </a:spcBef>
            </a:pPr>
            <a:r>
              <a:rPr lang="zh-CN" altLang="zh-CN"/>
              <a:t>系统流程图的习惯画法是使信息在图中从顶向下或从左向右流动。</a:t>
            </a:r>
          </a:p>
          <a:p>
            <a:pPr>
              <a:spcBef>
                <a:spcPct val="0"/>
              </a:spcBef>
            </a:pPr>
            <a:endParaRPr lang="zh-CN" altLang="en-US"/>
          </a:p>
        </p:txBody>
      </p:sp>
      <p:sp>
        <p:nvSpPr>
          <p:cNvPr id="50179" name="灯片编号占位符 3">
            <a:extLst>
              <a:ext uri="{FF2B5EF4-FFF2-40B4-BE49-F238E27FC236}">
                <a16:creationId xmlns:a16="http://schemas.microsoft.com/office/drawing/2014/main" id="{11833D75-BD10-FA41-BAFF-E3C68F4727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65E801-3B78-BE43-881E-A7A99058C24D}" type="slidenum">
              <a:rPr lang="zh-CN" altLang="en-US">
                <a:solidFill>
                  <a:srgbClr val="000000"/>
                </a:solidFill>
              </a:rPr>
              <a:pPr/>
              <a:t>26</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6BA30935-C569-924F-A411-296ECE91FB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2DF31D64-8C3A-5D4E-9116-CC8F50BA24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52227" name="灯片编号占位符 3">
            <a:extLst>
              <a:ext uri="{FF2B5EF4-FFF2-40B4-BE49-F238E27FC236}">
                <a16:creationId xmlns:a16="http://schemas.microsoft.com/office/drawing/2014/main" id="{1614B66E-069D-1541-8E7D-CB6B2AA99F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6CEE10-2F00-B743-A782-6A22B3798899}" type="slidenum">
              <a:rPr lang="zh-CN" altLang="en-US">
                <a:solidFill>
                  <a:srgbClr val="000000"/>
                </a:solidFill>
              </a:rPr>
              <a:pPr/>
              <a:t>27</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8AED190D-42E3-1242-9047-E12FC97A19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5F29EBE2-5A56-FB4B-BCAB-D07DD4886D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54275" name="灯片编号占位符 3">
            <a:extLst>
              <a:ext uri="{FF2B5EF4-FFF2-40B4-BE49-F238E27FC236}">
                <a16:creationId xmlns:a16="http://schemas.microsoft.com/office/drawing/2014/main" id="{6E006839-B10C-1D4B-8FD5-90CA2E19FA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84C16A-3467-4B49-A893-9E8AF468E438}" type="slidenum">
              <a:rPr lang="zh-CN" altLang="en-US">
                <a:solidFill>
                  <a:srgbClr val="000000"/>
                </a:solidFill>
              </a:rPr>
              <a:pPr/>
              <a:t>28</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F9285AEF-7047-FC4D-A5B3-F8E78B5B44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98FB4F87-D5AC-B14D-8EC3-1D0075A73C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a:p>
        </p:txBody>
      </p:sp>
      <p:sp>
        <p:nvSpPr>
          <p:cNvPr id="56323" name="灯片编号占位符 3">
            <a:extLst>
              <a:ext uri="{FF2B5EF4-FFF2-40B4-BE49-F238E27FC236}">
                <a16:creationId xmlns:a16="http://schemas.microsoft.com/office/drawing/2014/main" id="{67912344-202F-954A-89CF-68FC33F751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8EA5BD-7FC7-2B4B-9AB5-87F4A3630339}" type="slidenum">
              <a:rPr lang="zh-CN" altLang="en-US">
                <a:solidFill>
                  <a:srgbClr val="000000"/>
                </a:solidFill>
              </a:rPr>
              <a:pPr/>
              <a:t>29</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C55CBAEE-51B1-1343-98B1-175E53715B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A52C3FC3-37A6-6E47-B22D-A6E818B119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zh-CN"/>
          </a:p>
        </p:txBody>
      </p:sp>
      <p:sp>
        <p:nvSpPr>
          <p:cNvPr id="58371" name="灯片编号占位符 3">
            <a:extLst>
              <a:ext uri="{FF2B5EF4-FFF2-40B4-BE49-F238E27FC236}">
                <a16:creationId xmlns:a16="http://schemas.microsoft.com/office/drawing/2014/main" id="{3C38DFF0-2689-E54C-92F5-3974EB8961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03BE67-52A2-ED40-9286-604616EA891A}" type="slidenum">
              <a:rPr lang="zh-CN" altLang="en-US">
                <a:solidFill>
                  <a:srgbClr val="000000"/>
                </a:solidFill>
              </a:rPr>
              <a:pPr/>
              <a:t>30</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9FE1F267-0050-9E4D-A5C1-F13159C0BE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FAC1A841-501B-E942-B326-CC2403D8B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如图</a:t>
            </a:r>
            <a:r>
              <a:rPr lang="en-US" altLang="zh-CN"/>
              <a:t>2.4(a)</a:t>
            </a:r>
            <a:r>
              <a:rPr lang="zh-CN" altLang="zh-CN"/>
              <a:t>所示，数据流图有</a:t>
            </a:r>
            <a:r>
              <a:rPr lang="en-US" altLang="zh-CN"/>
              <a:t>4</a:t>
            </a:r>
            <a:r>
              <a:rPr lang="zh-CN" altLang="zh-CN"/>
              <a:t>种基本符号：正方形</a:t>
            </a:r>
            <a:r>
              <a:rPr lang="en-US" altLang="zh-CN"/>
              <a:t>(</a:t>
            </a:r>
            <a:r>
              <a:rPr lang="zh-CN" altLang="zh-CN"/>
              <a:t>或立方体</a:t>
            </a:r>
            <a:r>
              <a:rPr lang="en-US" altLang="zh-CN"/>
              <a:t>)</a:t>
            </a:r>
            <a:r>
              <a:rPr lang="zh-CN" altLang="zh-CN"/>
              <a:t>表示数据的源点或终点；圆角矩形</a:t>
            </a:r>
            <a:r>
              <a:rPr lang="en-US" altLang="zh-CN"/>
              <a:t>(</a:t>
            </a:r>
            <a:r>
              <a:rPr lang="zh-CN" altLang="zh-CN"/>
              <a:t>或圆形</a:t>
            </a:r>
            <a:r>
              <a:rPr lang="en-US" altLang="zh-CN"/>
              <a:t>)</a:t>
            </a:r>
            <a:r>
              <a:rPr lang="zh-CN" altLang="zh-CN"/>
              <a:t>代表变换数据的处理；开口矩形</a:t>
            </a:r>
            <a:r>
              <a:rPr lang="en-US" altLang="zh-CN"/>
              <a:t>(</a:t>
            </a:r>
            <a:r>
              <a:rPr lang="zh-CN" altLang="zh-CN"/>
              <a:t>或两条平行横线</a:t>
            </a:r>
            <a:r>
              <a:rPr lang="en-US" altLang="zh-CN"/>
              <a:t>)</a:t>
            </a:r>
            <a:r>
              <a:rPr lang="zh-CN" altLang="zh-CN"/>
              <a:t>代表数据存储；箭头表示数据流，即特定数据的流动方向。注意，数据流与程序流程图</a:t>
            </a:r>
            <a:r>
              <a:rPr lang="en-US" altLang="zh-CN"/>
              <a:t>(</a:t>
            </a:r>
            <a:r>
              <a:rPr lang="zh-CN" altLang="zh-CN"/>
              <a:t>参看本书第</a:t>
            </a:r>
            <a:r>
              <a:rPr lang="en-US" altLang="zh-CN"/>
              <a:t>5</a:t>
            </a:r>
            <a:r>
              <a:rPr lang="zh-CN" altLang="zh-CN"/>
              <a:t>章</a:t>
            </a:r>
            <a:r>
              <a:rPr lang="en-US" altLang="zh-CN"/>
              <a:t>)</a:t>
            </a:r>
            <a:r>
              <a:rPr lang="zh-CN" altLang="zh-CN"/>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p>
          <a:p>
            <a:pPr>
              <a:spcBef>
                <a:spcPct val="0"/>
              </a:spcBef>
            </a:pPr>
            <a:endParaRPr lang="zh-CN" altLang="en-US"/>
          </a:p>
        </p:txBody>
      </p:sp>
      <p:sp>
        <p:nvSpPr>
          <p:cNvPr id="60419" name="灯片编号占位符 3">
            <a:extLst>
              <a:ext uri="{FF2B5EF4-FFF2-40B4-BE49-F238E27FC236}">
                <a16:creationId xmlns:a16="http://schemas.microsoft.com/office/drawing/2014/main" id="{FCE7A8E6-51A0-E947-9109-063CAFE4B6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35BE61-39DD-0843-8E14-25970F44DF9D}" type="slidenum">
              <a:rPr lang="zh-CN" altLang="en-US">
                <a:solidFill>
                  <a:srgbClr val="000000"/>
                </a:solidFill>
              </a:rPr>
              <a:pPr/>
              <a:t>31</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3B1C3B27-6F55-FF4D-91B6-09717A8DAF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6F77A14A-4182-CC4B-B8EB-B00A4453EE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2467" name="灯片编号占位符 3">
            <a:extLst>
              <a:ext uri="{FF2B5EF4-FFF2-40B4-BE49-F238E27FC236}">
                <a16:creationId xmlns:a16="http://schemas.microsoft.com/office/drawing/2014/main" id="{1B43E009-AA34-544E-A972-2BB1F8079B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C7AEF0-A94C-9149-9F31-DBFC09E4EA6F}" type="slidenum">
              <a:rPr lang="zh-CN" altLang="en-US">
                <a:solidFill>
                  <a:srgbClr val="000000"/>
                </a:solidFill>
              </a:rPr>
              <a:pPr/>
              <a:t>32</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D0010D11-21EC-7A41-A9EA-C07037F2AE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EBAF3E20-568F-494B-A656-082196340F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4515" name="灯片编号占位符 3">
            <a:extLst>
              <a:ext uri="{FF2B5EF4-FFF2-40B4-BE49-F238E27FC236}">
                <a16:creationId xmlns:a16="http://schemas.microsoft.com/office/drawing/2014/main" id="{A81535B2-BF57-8E47-A0F4-F435E73FC6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4D6F11-470F-4F4B-9261-6001C712240D}" type="slidenum">
              <a:rPr lang="zh-CN" altLang="en-US">
                <a:solidFill>
                  <a:srgbClr val="000000"/>
                </a:solidFill>
              </a:rPr>
              <a:pPr/>
              <a:t>33</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5DA17566-6C10-9B47-BB44-CD84C7E453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备注占位符 2">
            <a:extLst>
              <a:ext uri="{FF2B5EF4-FFF2-40B4-BE49-F238E27FC236}">
                <a16:creationId xmlns:a16="http://schemas.microsoft.com/office/drawing/2014/main" id="{39CACF70-6849-F545-8EEB-B045CE6B93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267" name="灯片编号占位符 3">
            <a:extLst>
              <a:ext uri="{FF2B5EF4-FFF2-40B4-BE49-F238E27FC236}">
                <a16:creationId xmlns:a16="http://schemas.microsoft.com/office/drawing/2014/main" id="{4EA803DE-8354-ED43-B3F9-29C358F4E3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144B5A-B42E-6C47-8A7A-4039F1779456}" type="slidenum">
              <a:rPr lang="zh-CN" altLang="en-US">
                <a:solidFill>
                  <a:srgbClr val="000000"/>
                </a:solidFill>
              </a:rPr>
              <a:pPr/>
              <a:t>2</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550B0A1A-AC9C-0848-A8DB-4721148E4F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7419E4C6-8314-204A-8F41-D87BE7A1D0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6563" name="灯片编号占位符 3">
            <a:extLst>
              <a:ext uri="{FF2B5EF4-FFF2-40B4-BE49-F238E27FC236}">
                <a16:creationId xmlns:a16="http://schemas.microsoft.com/office/drawing/2014/main" id="{34719A47-0944-E241-A8C3-B9355ABAE2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1AB33C-4D34-8145-87E8-E07984FB4614}" type="slidenum">
              <a:rPr lang="zh-CN" altLang="en-US">
                <a:solidFill>
                  <a:srgbClr val="000000"/>
                </a:solidFill>
              </a:rPr>
              <a:pPr/>
              <a:t>34</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8C73EB37-5ADF-7748-B5A1-E807242290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E0C56931-8C0D-C34B-B92F-1A97C7B11C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68611" name="灯片编号占位符 3">
            <a:extLst>
              <a:ext uri="{FF2B5EF4-FFF2-40B4-BE49-F238E27FC236}">
                <a16:creationId xmlns:a16="http://schemas.microsoft.com/office/drawing/2014/main" id="{606D1DBE-DC54-4D46-9641-41273942A7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A958AC-4DDC-4748-BA89-0D30E4BBBCCD}" type="slidenum">
              <a:rPr lang="zh-CN" altLang="en-US">
                <a:solidFill>
                  <a:srgbClr val="000000"/>
                </a:solidFill>
              </a:rPr>
              <a:pPr/>
              <a:t>35</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42A882D9-0A88-4949-AB09-B98AF93CAF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DFD929DD-BB39-E349-B2EE-EF7BB3761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0659" name="灯片编号占位符 3">
            <a:extLst>
              <a:ext uri="{FF2B5EF4-FFF2-40B4-BE49-F238E27FC236}">
                <a16:creationId xmlns:a16="http://schemas.microsoft.com/office/drawing/2014/main" id="{6821B837-E61A-6E44-9D79-9A9AE129C6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743351-5053-0D4D-A701-7C4074825F83}" type="slidenum">
              <a:rPr lang="zh-CN" altLang="en-US">
                <a:solidFill>
                  <a:srgbClr val="000000"/>
                </a:solidFill>
              </a:rPr>
              <a:pPr/>
              <a:t>36</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D0205220-A654-2D41-A5D5-C76A3758D2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82DF7ED2-FC39-7E44-BB95-4D20E9A617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2707" name="灯片编号占位符 3">
            <a:extLst>
              <a:ext uri="{FF2B5EF4-FFF2-40B4-BE49-F238E27FC236}">
                <a16:creationId xmlns:a16="http://schemas.microsoft.com/office/drawing/2014/main" id="{7EC77BF8-C449-824F-93E2-07DE0BFA7D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FA84B9-424A-744F-898C-F6FF96363310}" type="slidenum">
              <a:rPr lang="zh-CN" altLang="en-US">
                <a:solidFill>
                  <a:srgbClr val="000000"/>
                </a:solidFill>
              </a:rPr>
              <a:pPr/>
              <a:t>37</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421D1554-6020-904E-A68F-FAB60672AF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8AA689BC-8104-2A46-B366-DD6DEF6E8F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4755" name="灯片编号占位符 3">
            <a:extLst>
              <a:ext uri="{FF2B5EF4-FFF2-40B4-BE49-F238E27FC236}">
                <a16:creationId xmlns:a16="http://schemas.microsoft.com/office/drawing/2014/main" id="{EFBAEA26-655F-484A-B98C-A99DA0ABCC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3E299A-998D-8F4D-932B-660F966A2283}" type="slidenum">
              <a:rPr lang="zh-CN" altLang="en-US">
                <a:solidFill>
                  <a:srgbClr val="000000"/>
                </a:solidFill>
              </a:rPr>
              <a:pPr/>
              <a:t>38</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8047D49-E69B-474E-BDA1-AD94C9B58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4F82E4A2-5487-4C4F-A434-54D6D6E595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a:t>3</a:t>
            </a:r>
            <a:r>
              <a:rPr lang="zh-CN" altLang="zh-CN"/>
              <a:t>个步骤，这在逻辑上是合理的：“接收事务”、“更新库存清单”和“处理订货”</a:t>
            </a:r>
            <a:r>
              <a:rPr lang="en-US" altLang="zh-CN"/>
              <a:t>(</a:t>
            </a:r>
            <a:r>
              <a:rPr lang="zh-CN" altLang="zh-CN"/>
              <a:t>图</a:t>
            </a:r>
            <a:r>
              <a:rPr lang="en-US" altLang="zh-CN"/>
              <a:t>2.7)</a:t>
            </a:r>
            <a:r>
              <a:rPr lang="zh-CN" altLang="zh-CN"/>
              <a:t>。</a:t>
            </a:r>
          </a:p>
          <a:p>
            <a:pPr>
              <a:spcBef>
                <a:spcPct val="0"/>
              </a:spcBef>
            </a:pPr>
            <a:r>
              <a:rPr lang="zh-CN" altLang="zh-CN"/>
              <a:t>图</a:t>
            </a:r>
            <a:r>
              <a:rPr lang="en-US" altLang="zh-CN"/>
              <a:t>2.6</a:t>
            </a:r>
            <a:r>
              <a:rPr lang="zh-CN" altLang="zh-CN"/>
              <a:t>订货系统的功能级数据流图图</a:t>
            </a:r>
            <a:r>
              <a:rPr lang="en-US" altLang="zh-CN"/>
              <a:t>2.7</a:t>
            </a:r>
            <a:r>
              <a:rPr lang="zh-CN" altLang="zh-CN"/>
              <a:t>把处理事务的功能进一步分解后的数据流图为什么不进一步分解“产生报表”这个功能呢</a:t>
            </a:r>
            <a:r>
              <a:rPr lang="en-US" altLang="zh-CN"/>
              <a:t>?</a:t>
            </a:r>
            <a:r>
              <a:rPr lang="zh-CN" altLang="zh-CN"/>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p>
          <a:p>
            <a:pPr>
              <a:spcBef>
                <a:spcPct val="0"/>
              </a:spcBef>
            </a:pPr>
            <a:r>
              <a:rPr lang="zh-CN" altLang="zh-CN"/>
              <a:t>当对数据流图分层细化时必须保持信息连续性，也就是说，当把一个处理分解为一系列处理时，分解前和分解后的输入输出数据流必须相同。例如，图</a:t>
            </a:r>
            <a:r>
              <a:rPr lang="en-US" altLang="zh-CN"/>
              <a:t>2.5</a:t>
            </a:r>
            <a:r>
              <a:rPr lang="zh-CN" altLang="zh-CN"/>
              <a:t>和图</a:t>
            </a:r>
            <a:r>
              <a:rPr lang="en-US" altLang="zh-CN"/>
              <a:t>2.6</a:t>
            </a:r>
            <a:r>
              <a:rPr lang="zh-CN" altLang="zh-CN"/>
              <a:t>的输入输出数据流都是“事务”和“订货报表”；图</a:t>
            </a:r>
            <a:r>
              <a:rPr lang="en-US" altLang="zh-CN"/>
              <a:t>2.6</a:t>
            </a:r>
            <a:r>
              <a:rPr lang="zh-CN" altLang="zh-CN"/>
              <a:t>中“处理事务”这个处理框的输入输出数据流是“事务”、“库存清单”和“订货信息”，分解成“接收事务”、“更新库存清单”和“处理订货”</a:t>
            </a:r>
            <a:r>
              <a:rPr lang="en-US" altLang="zh-CN"/>
              <a:t>3</a:t>
            </a:r>
            <a:r>
              <a:rPr lang="zh-CN" altLang="zh-CN"/>
              <a:t>个处理之后</a:t>
            </a:r>
            <a:r>
              <a:rPr lang="en-US" altLang="zh-CN"/>
              <a:t>(</a:t>
            </a:r>
            <a:r>
              <a:rPr lang="zh-CN" altLang="zh-CN"/>
              <a:t>图</a:t>
            </a:r>
            <a:r>
              <a:rPr lang="en-US" altLang="zh-CN"/>
              <a:t>2.7)</a:t>
            </a:r>
            <a:r>
              <a:rPr lang="zh-CN" altLang="zh-CN"/>
              <a:t>，它们的输入输出数据流仍然是“事务”、“库存清单”和“订货信息”。</a:t>
            </a:r>
          </a:p>
          <a:p>
            <a:pPr>
              <a:spcBef>
                <a:spcPct val="0"/>
              </a:spcBef>
            </a:pPr>
            <a:r>
              <a:rPr lang="zh-CN" altLang="zh-CN"/>
              <a:t>此外还应该注意在图</a:t>
            </a:r>
            <a:r>
              <a:rPr lang="en-US" altLang="zh-CN"/>
              <a:t>2.7</a:t>
            </a:r>
            <a:r>
              <a:rPr lang="zh-CN" altLang="zh-CN"/>
              <a:t>中对处理进行编号的方法。处理</a:t>
            </a:r>
            <a:r>
              <a:rPr lang="en-US" altLang="zh-CN"/>
              <a:t>1.1</a:t>
            </a:r>
            <a:r>
              <a:rPr lang="zh-CN" altLang="zh-CN"/>
              <a:t>，</a:t>
            </a:r>
            <a:r>
              <a:rPr lang="en-US" altLang="zh-CN"/>
              <a:t>1.2</a:t>
            </a:r>
            <a:r>
              <a:rPr lang="zh-CN" altLang="zh-CN"/>
              <a:t>和</a:t>
            </a:r>
            <a:r>
              <a:rPr lang="en-US" altLang="zh-CN"/>
              <a:t>1.3</a:t>
            </a:r>
            <a:r>
              <a:rPr lang="zh-CN" altLang="zh-CN"/>
              <a:t>是更高层次的数据流图中处理</a:t>
            </a:r>
            <a:r>
              <a:rPr lang="en-US" altLang="zh-CN"/>
              <a:t>1</a:t>
            </a:r>
            <a:r>
              <a:rPr lang="zh-CN" altLang="zh-CN"/>
              <a:t>的组成元素。如果处理</a:t>
            </a:r>
            <a:r>
              <a:rPr lang="en-US" altLang="zh-CN"/>
              <a:t>2</a:t>
            </a:r>
            <a:r>
              <a:rPr lang="zh-CN" altLang="zh-CN"/>
              <a:t>被进一步分解，它的组成元素的编号将是</a:t>
            </a:r>
            <a:r>
              <a:rPr lang="en-US" altLang="zh-CN"/>
              <a:t>2.1</a:t>
            </a:r>
            <a:r>
              <a:rPr lang="zh-CN" altLang="zh-CN"/>
              <a:t>，</a:t>
            </a:r>
            <a:r>
              <a:rPr lang="en-US" altLang="zh-CN"/>
              <a:t>2.2</a:t>
            </a:r>
            <a:r>
              <a:rPr lang="zh-CN" altLang="zh-CN"/>
              <a:t>，…；如果把处理</a:t>
            </a:r>
            <a:r>
              <a:rPr lang="en-US" altLang="zh-CN"/>
              <a:t>1.1</a:t>
            </a:r>
            <a:r>
              <a:rPr lang="zh-CN" altLang="zh-CN"/>
              <a:t>进一步分解，则将得到编号为</a:t>
            </a:r>
            <a:r>
              <a:rPr lang="en-US" altLang="zh-CN"/>
              <a:t>1.1.1</a:t>
            </a:r>
            <a:r>
              <a:rPr lang="zh-CN" altLang="zh-CN"/>
              <a:t>，</a:t>
            </a:r>
            <a:r>
              <a:rPr lang="en-US" altLang="zh-CN"/>
              <a:t>1.1.2</a:t>
            </a:r>
            <a:r>
              <a:rPr lang="zh-CN" altLang="zh-CN"/>
              <a:t>，…的处理。</a:t>
            </a:r>
          </a:p>
        </p:txBody>
      </p:sp>
      <p:sp>
        <p:nvSpPr>
          <p:cNvPr id="76803" name="灯片编号占位符 3">
            <a:extLst>
              <a:ext uri="{FF2B5EF4-FFF2-40B4-BE49-F238E27FC236}">
                <a16:creationId xmlns:a16="http://schemas.microsoft.com/office/drawing/2014/main" id="{3E24CEBD-B4A3-2646-8513-86BEC727B1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794FFD-F25E-AA43-9F11-CAC06C0369BC}" type="slidenum">
              <a:rPr lang="zh-CN" altLang="en-US">
                <a:solidFill>
                  <a:srgbClr val="000000"/>
                </a:solidFill>
              </a:rPr>
              <a:pPr/>
              <a:t>39</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D25F3055-2FE3-8745-9091-5E36C0C67F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0B5C0822-94E6-7A4B-9223-D318AC9120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78851" name="灯片编号占位符 3">
            <a:extLst>
              <a:ext uri="{FF2B5EF4-FFF2-40B4-BE49-F238E27FC236}">
                <a16:creationId xmlns:a16="http://schemas.microsoft.com/office/drawing/2014/main" id="{032D95A0-F791-2442-8BF5-57FB6A982E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ED9E8C-FBA7-0646-A630-F9754EDC0F9C}" type="slidenum">
              <a:rPr lang="zh-CN" altLang="en-US">
                <a:solidFill>
                  <a:srgbClr val="000000"/>
                </a:solidFill>
              </a:rPr>
              <a:pPr/>
              <a:t>40</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3FB405E4-A352-0A4F-A34E-24924C9A7A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2524E10B-0148-9845-871E-9357DC9983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0899" name="灯片编号占位符 3">
            <a:extLst>
              <a:ext uri="{FF2B5EF4-FFF2-40B4-BE49-F238E27FC236}">
                <a16:creationId xmlns:a16="http://schemas.microsoft.com/office/drawing/2014/main" id="{FCB731C0-78D5-4D48-94E3-34E07509EC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88F708-0C2B-2E4D-999E-58F6DE4A1F27}" type="slidenum">
              <a:rPr lang="zh-CN" altLang="en-US">
                <a:solidFill>
                  <a:srgbClr val="000000"/>
                </a:solidFill>
              </a:rPr>
              <a:pPr/>
              <a:t>41</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1F2FF37A-3B14-0041-AA65-1E2238D2F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B6F89315-037D-6043-8375-9252EAF679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2947" name="灯片编号占位符 3">
            <a:extLst>
              <a:ext uri="{FF2B5EF4-FFF2-40B4-BE49-F238E27FC236}">
                <a16:creationId xmlns:a16="http://schemas.microsoft.com/office/drawing/2014/main" id="{71C0C183-4EA9-4E44-9A38-0BABBD470B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AC2066-AF2A-9648-A75B-F59590D004D9}" type="slidenum">
              <a:rPr lang="zh-CN" altLang="en-US">
                <a:solidFill>
                  <a:srgbClr val="000000"/>
                </a:solidFill>
              </a:rPr>
              <a:pPr/>
              <a:t>42</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F1642F4F-003C-364E-8800-C558FE891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69DAC2FE-5A92-6F40-911E-B787C17386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4995" name="灯片编号占位符 3">
            <a:extLst>
              <a:ext uri="{FF2B5EF4-FFF2-40B4-BE49-F238E27FC236}">
                <a16:creationId xmlns:a16="http://schemas.microsoft.com/office/drawing/2014/main" id="{D9AC3150-AC9D-1A4D-AAEE-0672FBA6CF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F26AAE-B032-F94E-9DE1-53756F4F447F}" type="slidenum">
              <a:rPr lang="zh-CN" altLang="en-US">
                <a:solidFill>
                  <a:srgbClr val="000000"/>
                </a:solidFill>
              </a:rPr>
              <a:pPr/>
              <a:t>43</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a:extLst>
              <a:ext uri="{FF2B5EF4-FFF2-40B4-BE49-F238E27FC236}">
                <a16:creationId xmlns:a16="http://schemas.microsoft.com/office/drawing/2014/main" id="{4EC9F3AA-4CA7-F14A-AD17-299EF04511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备注占位符 2">
            <a:extLst>
              <a:ext uri="{FF2B5EF4-FFF2-40B4-BE49-F238E27FC236}">
                <a16:creationId xmlns:a16="http://schemas.microsoft.com/office/drawing/2014/main" id="{021A2011-12D1-C44B-97B9-0E4C0A062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315" name="灯片编号占位符 3">
            <a:extLst>
              <a:ext uri="{FF2B5EF4-FFF2-40B4-BE49-F238E27FC236}">
                <a16:creationId xmlns:a16="http://schemas.microsoft.com/office/drawing/2014/main" id="{D1117A89-6BAF-EA42-A298-83D49F3177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F413B6-5245-3142-811C-B38E4F0BE6AE}" type="slidenum">
              <a:rPr lang="zh-CN" altLang="en-US">
                <a:solidFill>
                  <a:srgbClr val="000000"/>
                </a:solidFill>
              </a:rPr>
              <a:pPr/>
              <a:t>3</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CB66735C-4582-BD42-B7EB-45A7502738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AB459B7D-76FB-1641-AC3C-BAF3D796F3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7043" name="灯片编号占位符 3">
            <a:extLst>
              <a:ext uri="{FF2B5EF4-FFF2-40B4-BE49-F238E27FC236}">
                <a16:creationId xmlns:a16="http://schemas.microsoft.com/office/drawing/2014/main" id="{74FD9A96-7565-A941-8663-0A19A7F66F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4E0F5A-D5A9-6D4D-991E-29F92AADC38B}"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BABB6BD4-6560-BE4A-AF66-59C57F6E25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0CE11EB4-F1C1-0F4A-B5BF-35763762FA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89091" name="灯片编号占位符 3">
            <a:extLst>
              <a:ext uri="{FF2B5EF4-FFF2-40B4-BE49-F238E27FC236}">
                <a16:creationId xmlns:a16="http://schemas.microsoft.com/office/drawing/2014/main" id="{5363FFC1-5EBD-5D46-8B13-3DBB591762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84C856-E5D3-F646-A359-D163EF8B7DE2}"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AE3EB26E-1AEE-2E4F-ACB7-A24188EBA6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7F6D766E-C9EB-8349-B0BE-F422855FE4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除了数据定义之外，数据字典中还应该包含关于数据的一些其他信息。典型的情况是，在数据字典中记录数据元素的下列信息： 一般信息</a:t>
            </a:r>
            <a:r>
              <a:rPr lang="en-US" altLang="zh-CN"/>
              <a:t>(</a:t>
            </a:r>
            <a:r>
              <a:rPr lang="zh-CN" altLang="zh-CN"/>
              <a:t>名字，别名，描述等</a:t>
            </a:r>
            <a:r>
              <a:rPr lang="en-US" altLang="zh-CN"/>
              <a:t>)</a:t>
            </a:r>
            <a:r>
              <a:rPr lang="zh-CN" altLang="zh-CN"/>
              <a:t>，定义</a:t>
            </a:r>
            <a:r>
              <a:rPr lang="en-US" altLang="zh-CN"/>
              <a:t>(</a:t>
            </a:r>
            <a:r>
              <a:rPr lang="zh-CN" altLang="zh-CN"/>
              <a:t>数据类型，长度，结构等</a:t>
            </a:r>
            <a:r>
              <a:rPr lang="en-US" altLang="zh-CN"/>
              <a:t>)</a:t>
            </a:r>
            <a:r>
              <a:rPr lang="zh-CN" altLang="zh-CN"/>
              <a:t>，使用特点</a:t>
            </a:r>
            <a:r>
              <a:rPr lang="en-US" altLang="zh-CN"/>
              <a:t>(</a:t>
            </a:r>
            <a:r>
              <a:rPr lang="zh-CN" altLang="zh-CN"/>
              <a:t>值的范围，使用频率，使用方式——输入、输出、本地，条件值等</a:t>
            </a:r>
            <a:r>
              <a:rPr lang="en-US" altLang="zh-CN"/>
              <a:t>)</a:t>
            </a:r>
            <a:r>
              <a:rPr lang="zh-CN" altLang="zh-CN"/>
              <a:t>，控制信息</a:t>
            </a:r>
            <a:r>
              <a:rPr lang="en-US" altLang="zh-CN"/>
              <a:t>(</a:t>
            </a:r>
            <a:r>
              <a:rPr lang="zh-CN" altLang="zh-CN"/>
              <a:t>来源，用户，使用它的程序，改变权，使用权等</a:t>
            </a:r>
            <a:r>
              <a:rPr lang="en-US" altLang="zh-CN"/>
              <a:t>)</a:t>
            </a:r>
            <a:r>
              <a:rPr lang="zh-CN" altLang="zh-CN"/>
              <a:t>和分组信息</a:t>
            </a:r>
            <a:r>
              <a:rPr lang="en-US" altLang="zh-CN"/>
              <a:t>(</a:t>
            </a:r>
            <a:r>
              <a:rPr lang="zh-CN" altLang="zh-CN"/>
              <a:t>父结构，从属结构，物理位置——记录、文件和数据库等</a:t>
            </a:r>
            <a:r>
              <a:rPr lang="en-US" altLang="zh-CN"/>
              <a:t>)</a:t>
            </a:r>
            <a:r>
              <a:rPr lang="zh-CN" altLang="zh-CN"/>
              <a:t>。</a:t>
            </a:r>
          </a:p>
          <a:p>
            <a:pPr>
              <a:spcBef>
                <a:spcPct val="0"/>
              </a:spcBef>
            </a:pPr>
            <a:endParaRPr lang="zh-CN" altLang="en-US"/>
          </a:p>
        </p:txBody>
      </p:sp>
      <p:sp>
        <p:nvSpPr>
          <p:cNvPr id="91139" name="灯片编号占位符 3">
            <a:extLst>
              <a:ext uri="{FF2B5EF4-FFF2-40B4-BE49-F238E27FC236}">
                <a16:creationId xmlns:a16="http://schemas.microsoft.com/office/drawing/2014/main" id="{17ED46DA-2EFA-DF4B-8A3B-325730E549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6ADBC2-7151-AF4C-8CD1-48E4516D2DAC}"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12798D97-6004-6943-92CC-ED983086D6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74C86DF9-989A-0E4C-96DB-00DA09BFEF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3187" name="灯片编号占位符 3">
            <a:extLst>
              <a:ext uri="{FF2B5EF4-FFF2-40B4-BE49-F238E27FC236}">
                <a16:creationId xmlns:a16="http://schemas.microsoft.com/office/drawing/2014/main" id="{11C4E1F9-4704-9E4B-9D98-E1BC0D72BA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88567E-5A92-7B44-8F82-E0BEAA80F207}"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596A9F78-B9A3-674D-8208-02B6566CDD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A64B8E18-E596-3B4F-99E3-21823D8C06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5235" name="灯片编号占位符 3">
            <a:extLst>
              <a:ext uri="{FF2B5EF4-FFF2-40B4-BE49-F238E27FC236}">
                <a16:creationId xmlns:a16="http://schemas.microsoft.com/office/drawing/2014/main" id="{F03787DB-15FE-814D-ACFE-4F0CD17696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E378BE-A4EB-254B-87CA-2842869B24DD}"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1DEB9B37-39C4-3F40-82A7-D6097A3AE4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02FAA628-3237-E342-9254-70859D448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7283" name="灯片编号占位符 3">
            <a:extLst>
              <a:ext uri="{FF2B5EF4-FFF2-40B4-BE49-F238E27FC236}">
                <a16:creationId xmlns:a16="http://schemas.microsoft.com/office/drawing/2014/main" id="{1AAA146D-C385-B148-B4FA-42DA8248C3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D8026C-BF3E-1F43-AA70-2A43C0DC2EC3}"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BDEE0DC7-D90C-3649-957C-96526B0529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90CD9858-BF2F-3949-B948-AB1928AE0C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99331" name="灯片编号占位符 3">
            <a:extLst>
              <a:ext uri="{FF2B5EF4-FFF2-40B4-BE49-F238E27FC236}">
                <a16:creationId xmlns:a16="http://schemas.microsoft.com/office/drawing/2014/main" id="{2F8F0D5B-D0FB-E346-87DF-4C63F46E8C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3795E9-DCCB-FA49-A861-CC24EAA42FC2}"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F2E4F5B0-4311-0045-BD98-807D3EE4FD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6742A443-4790-804A-B6AC-1E65AA1E1F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1379" name="灯片编号占位符 3">
            <a:extLst>
              <a:ext uri="{FF2B5EF4-FFF2-40B4-BE49-F238E27FC236}">
                <a16:creationId xmlns:a16="http://schemas.microsoft.com/office/drawing/2014/main" id="{E0F9A220-6E61-2D42-BBAB-631639EB9B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1E1332-292F-1143-ACC6-DC816ED62229}" type="slidenum">
              <a:rPr lang="zh-CN" altLang="en-US">
                <a:solidFill>
                  <a:srgbClr val="000000"/>
                </a:solidFill>
              </a:rPr>
              <a:pPr/>
              <a:t>51</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6C03BA7C-D545-A74D-AA5D-D64BE136C5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21350F71-68EF-CD4D-97FB-FFE498A570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3427" name="灯片编号占位符 3">
            <a:extLst>
              <a:ext uri="{FF2B5EF4-FFF2-40B4-BE49-F238E27FC236}">
                <a16:creationId xmlns:a16="http://schemas.microsoft.com/office/drawing/2014/main" id="{AE0DD835-EC23-E148-995B-2AD699EEAF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A4A1A9-30AC-A14B-ACD5-C7D84B5792A6}" type="slidenum">
              <a:rPr lang="zh-CN" altLang="en-US">
                <a:solidFill>
                  <a:srgbClr val="000000"/>
                </a:solidFill>
              </a:rPr>
              <a:pPr/>
              <a:t>52</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5737D5C8-7CE4-FC4D-9713-376E665A9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717EA9FE-6F31-5649-8B97-764146F6EB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5475" name="灯片编号占位符 3">
            <a:extLst>
              <a:ext uri="{FF2B5EF4-FFF2-40B4-BE49-F238E27FC236}">
                <a16:creationId xmlns:a16="http://schemas.microsoft.com/office/drawing/2014/main" id="{EF6A39E3-C89F-F44F-8C8B-A6E274067E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F2312C-153F-3249-9EB2-2D86A5FC827F}"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C0D66F94-604F-F34D-9BF7-5C43B64FAC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1F140AA6-6C11-CD41-8636-9B8FE051FA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首先需要进一步分析和澄清问题定义。在问题定义阶段初步确定的规模和目标，如果是正确的就进一步加以肯定，如果有错误就应该及时改正，如果对目标系统有任何约束和限制，也必须把它们清楚地列举出来。</a:t>
            </a:r>
          </a:p>
          <a:p>
            <a:pPr>
              <a:spcBef>
                <a:spcPct val="0"/>
              </a:spcBef>
            </a:pPr>
            <a:r>
              <a:rPr lang="zh-CN" altLang="zh-CN"/>
              <a:t>在澄清了问题定义之后，分析员应该导出系统的逻辑模型。然后从系统逻辑模型出发，探索若干种可供选择的主要解法</a:t>
            </a:r>
            <a:r>
              <a:rPr lang="en-US" altLang="zh-CN"/>
              <a:t>(</a:t>
            </a:r>
            <a:r>
              <a:rPr lang="zh-CN" altLang="zh-CN"/>
              <a:t>即系统实现方案</a:t>
            </a:r>
            <a:r>
              <a:rPr lang="en-US" altLang="zh-CN"/>
              <a:t>)</a:t>
            </a:r>
            <a:r>
              <a:rPr lang="zh-CN" altLang="zh-CN"/>
              <a:t>。</a:t>
            </a:r>
            <a:endParaRPr lang="en-US" altLang="zh-CN"/>
          </a:p>
          <a:p>
            <a:pPr>
              <a:spcBef>
                <a:spcPct val="0"/>
              </a:spcBef>
            </a:pPr>
            <a:r>
              <a:rPr lang="zh-CN" altLang="zh-CN"/>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p>
          <a:p>
            <a:pPr>
              <a:spcBef>
                <a:spcPct val="0"/>
              </a:spcBef>
            </a:pPr>
            <a:endParaRPr lang="en-US" altLang="zh-CN"/>
          </a:p>
          <a:p>
            <a:pPr>
              <a:spcBef>
                <a:spcPct val="0"/>
              </a:spcBef>
            </a:pPr>
            <a:endParaRPr lang="zh-CN" altLang="en-US"/>
          </a:p>
        </p:txBody>
      </p:sp>
      <p:sp>
        <p:nvSpPr>
          <p:cNvPr id="15363" name="灯片编号占位符 3">
            <a:extLst>
              <a:ext uri="{FF2B5EF4-FFF2-40B4-BE49-F238E27FC236}">
                <a16:creationId xmlns:a16="http://schemas.microsoft.com/office/drawing/2014/main" id="{E6C1CF29-A5A8-084A-808E-268AFF6154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94C659-B585-6449-88E0-907F2F96B59F}" type="slidenum">
              <a:rPr lang="zh-CN" altLang="en-US">
                <a:solidFill>
                  <a:srgbClr val="000000"/>
                </a:solidFill>
              </a:rPr>
              <a:pPr/>
              <a:t>9</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EB5582C2-BDC6-534D-B70D-BBA151B047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FA827097-FB9D-7F47-8AC4-BF8A06FFED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07523" name="灯片编号占位符 3">
            <a:extLst>
              <a:ext uri="{FF2B5EF4-FFF2-40B4-BE49-F238E27FC236}">
                <a16:creationId xmlns:a16="http://schemas.microsoft.com/office/drawing/2014/main" id="{950AA25E-810B-EA42-9673-08BE56EB04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A04AFB-D515-FE4F-9707-480CD0EE0024}" type="slidenum">
              <a:rPr lang="zh-CN" altLang="en-US">
                <a:solidFill>
                  <a:srgbClr val="000000"/>
                </a:solidFill>
              </a:rPr>
              <a:pPr/>
              <a:t>54</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04B38634-8136-CB4B-B5EB-0EA97B50A1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70F34DC5-DF12-CC41-9B2C-232C7D653A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一般说来，人们投资于一项事业的目的是为了在将来得到更大好处。开发一个软件系统也是一种投资，期望将来获得更大的经济效益。经济效益通常表现为减少运行费用或</a:t>
            </a:r>
            <a:r>
              <a:rPr lang="en-US" altLang="zh-CN"/>
              <a:t>(</a:t>
            </a:r>
            <a:r>
              <a:rPr lang="zh-CN" altLang="zh-CN"/>
              <a:t>和</a:t>
            </a:r>
            <a:r>
              <a:rPr lang="en-US" altLang="zh-CN"/>
              <a:t>)</a:t>
            </a:r>
            <a:r>
              <a:rPr lang="zh-CN" altLang="zh-CN"/>
              <a:t>增加收入。但是，投资开发新系统往往要冒一定风险，系统的开发成本可能比预计的高，效益可能比预期的低。把钱存到银行或贷给其他企业也有明显的经济效益</a:t>
            </a:r>
            <a:r>
              <a:rPr lang="en-US" altLang="zh-CN"/>
              <a:t>(</a:t>
            </a:r>
            <a:r>
              <a:rPr lang="zh-CN" altLang="zh-CN"/>
              <a:t>利息</a:t>
            </a:r>
            <a:r>
              <a:rPr lang="en-US" altLang="zh-CN"/>
              <a:t>)</a:t>
            </a:r>
            <a:r>
              <a:rPr lang="zh-CN" altLang="zh-CN"/>
              <a:t>，而且风险很低。那么，在什么情况下投资开发新系统更划算呢</a:t>
            </a:r>
            <a:r>
              <a:rPr lang="en-US" altLang="zh-CN"/>
              <a:t>?</a:t>
            </a:r>
            <a:r>
              <a:rPr lang="zh-CN" altLang="zh-CN"/>
              <a:t>成本</a:t>
            </a:r>
            <a:r>
              <a:rPr lang="en-US" altLang="zh-CN"/>
              <a:t>/</a:t>
            </a:r>
            <a:r>
              <a:rPr lang="zh-CN" altLang="zh-CN"/>
              <a:t>效益分析的目的正是要从经济角度分析开发一个特定的新系统是否划算，从而帮助客户组织的负责人正确地作出是否投资于这项开发工程的决定。</a:t>
            </a:r>
          </a:p>
          <a:p>
            <a:pPr>
              <a:spcBef>
                <a:spcPct val="0"/>
              </a:spcBef>
            </a:pPr>
            <a:r>
              <a:rPr lang="zh-CN" altLang="zh-CN"/>
              <a:t>为了对比成本和效益，首先需要估计它们的数量。</a:t>
            </a:r>
          </a:p>
          <a:p>
            <a:pPr>
              <a:spcBef>
                <a:spcPct val="0"/>
              </a:spcBef>
            </a:pPr>
            <a:endParaRPr lang="zh-CN" altLang="en-US"/>
          </a:p>
        </p:txBody>
      </p:sp>
      <p:sp>
        <p:nvSpPr>
          <p:cNvPr id="109571" name="灯片编号占位符 3">
            <a:extLst>
              <a:ext uri="{FF2B5EF4-FFF2-40B4-BE49-F238E27FC236}">
                <a16:creationId xmlns:a16="http://schemas.microsoft.com/office/drawing/2014/main" id="{A9B099FF-98EC-5842-B6A1-F127B5DBD0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A1D4B2-CDB2-0242-83D2-65C0CB606109}" type="slidenum">
              <a:rPr lang="zh-CN" altLang="en-US">
                <a:solidFill>
                  <a:srgbClr val="000000"/>
                </a:solidFill>
              </a:rPr>
              <a:pPr/>
              <a:t>55</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215782FE-4B1C-5F4A-B088-5D2640CAB0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0543A3CD-1AE6-D94B-935B-75B10FEA9B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1619" name="灯片编号占位符 3">
            <a:extLst>
              <a:ext uri="{FF2B5EF4-FFF2-40B4-BE49-F238E27FC236}">
                <a16:creationId xmlns:a16="http://schemas.microsoft.com/office/drawing/2014/main" id="{871B3C9B-940A-7442-B800-8A04B22DEF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57DF44-6A0C-C04F-B2B7-3CAD17CA67A2}" type="slidenum">
              <a:rPr lang="zh-CN" altLang="en-US">
                <a:solidFill>
                  <a:srgbClr val="000000"/>
                </a:solidFill>
              </a:rPr>
              <a:pPr/>
              <a:t>56</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8003B125-A4C8-6148-A835-9E674CE5F6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5A9B743E-EBAA-A046-914F-B743DFB8F5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3667" name="灯片编号占位符 3">
            <a:extLst>
              <a:ext uri="{FF2B5EF4-FFF2-40B4-BE49-F238E27FC236}">
                <a16:creationId xmlns:a16="http://schemas.microsoft.com/office/drawing/2014/main" id="{82E5BEAE-EF72-B74A-A71B-9C169EFF48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ABFE5C-DC67-AD40-9073-1779AD969135}" type="slidenum">
              <a:rPr lang="zh-CN" altLang="en-US">
                <a:solidFill>
                  <a:srgbClr val="000000"/>
                </a:solidFill>
              </a:rPr>
              <a:pPr/>
              <a:t>57</a:t>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0EF4D1F8-8321-1E40-B906-8A976F0747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B15221D7-9DA8-AE40-9F3E-1E61FDAFD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5715" name="灯片编号占位符 3">
            <a:extLst>
              <a:ext uri="{FF2B5EF4-FFF2-40B4-BE49-F238E27FC236}">
                <a16:creationId xmlns:a16="http://schemas.microsoft.com/office/drawing/2014/main" id="{21E77CE6-1E74-F04F-BC69-11D19959A6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CE5351-FE6A-A344-8D82-3F34FA663EFB}" type="slidenum">
              <a:rPr lang="zh-CN" altLang="en-US">
                <a:solidFill>
                  <a:srgbClr val="000000"/>
                </a:solidFill>
              </a:rPr>
              <a:pPr/>
              <a:t>58</a:t>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C07F1232-91E5-6143-9055-0533D7D17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D556F748-D8EA-4244-BE7B-D00515086B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7763" name="灯片编号占位符 3">
            <a:extLst>
              <a:ext uri="{FF2B5EF4-FFF2-40B4-BE49-F238E27FC236}">
                <a16:creationId xmlns:a16="http://schemas.microsoft.com/office/drawing/2014/main" id="{3E67DF97-6AED-4148-BF2A-3735797A54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DCBA02-573E-5B4F-BD8A-F9419BE1D340}" type="slidenum">
              <a:rPr lang="zh-CN" altLang="en-US">
                <a:solidFill>
                  <a:srgbClr val="000000"/>
                </a:solidFill>
              </a:rPr>
              <a:pPr/>
              <a:t>59</a:t>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E1F2AFFB-362F-1448-A754-42005C1CF1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1AB8F201-7C0B-0A48-87D7-4C09979D4D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19811" name="灯片编号占位符 3">
            <a:extLst>
              <a:ext uri="{FF2B5EF4-FFF2-40B4-BE49-F238E27FC236}">
                <a16:creationId xmlns:a16="http://schemas.microsoft.com/office/drawing/2014/main" id="{C431C250-4A5D-3C47-85E8-F03EBC407F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88D600-33B0-854E-B5F1-35578094FBE3}" type="slidenum">
              <a:rPr lang="zh-CN" altLang="en-US">
                <a:solidFill>
                  <a:srgbClr val="000000"/>
                </a:solidFill>
              </a:rPr>
              <a:pPr/>
              <a:t>60</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28EAC663-881F-0740-9981-6FF2236571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43E3B581-56AA-CD4E-A7DA-9FDA67CADB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411" name="灯片编号占位符 3">
            <a:extLst>
              <a:ext uri="{FF2B5EF4-FFF2-40B4-BE49-F238E27FC236}">
                <a16:creationId xmlns:a16="http://schemas.microsoft.com/office/drawing/2014/main" id="{B06612C8-3C00-D841-A765-2700699306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A820A4-4FB0-D44A-8BD1-B3BA0CE576C2}"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0ADB395B-FEC4-9442-9F95-11D20DFD92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E43BA959-FCD9-574A-9028-4FF61C7770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459" name="灯片编号占位符 3">
            <a:extLst>
              <a:ext uri="{FF2B5EF4-FFF2-40B4-BE49-F238E27FC236}">
                <a16:creationId xmlns:a16="http://schemas.microsoft.com/office/drawing/2014/main" id="{9279FF65-CF60-E441-B630-24B40B52AF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4C1F52-DE1B-2A40-8724-A03A7DEAFC6A}"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79350BE5-60F3-B941-AC5A-275185A9C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342EC50B-0023-0742-9D73-1C1C75DEFC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1507" name="灯片编号占位符 3">
            <a:extLst>
              <a:ext uri="{FF2B5EF4-FFF2-40B4-BE49-F238E27FC236}">
                <a16:creationId xmlns:a16="http://schemas.microsoft.com/office/drawing/2014/main" id="{0C008C7A-9140-AE48-A94E-8F0ABA3067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7597FA-CAD1-8348-B960-F972B48239CA}" type="slidenum">
              <a:rPr lang="zh-CN" altLang="en-US">
                <a:solidFill>
                  <a:srgbClr val="000000"/>
                </a:solidFill>
              </a:rPr>
              <a:pPr/>
              <a:t>12</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FB798331-EF89-5443-87D8-F4A0E871FE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7F195117-506E-7E47-8A66-68F4DF6017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a:t>
            </a:r>
            <a:r>
              <a:rPr lang="zh-CN" altLang="en-US"/>
              <a:t>、</a:t>
            </a:r>
            <a:r>
              <a:rPr lang="zh-CN" altLang="zh-CN"/>
              <a:t>复查系统规模和目标</a:t>
            </a:r>
          </a:p>
          <a:p>
            <a:pPr>
              <a:spcBef>
                <a:spcPct val="0"/>
              </a:spcBef>
            </a:pPr>
            <a:r>
              <a:rPr lang="zh-CN" altLang="zh-CN"/>
              <a:t>这个步骤的工作，实质上是为了确保分析员正在解决的问题确实是要求他解决的问题。</a:t>
            </a:r>
            <a:endParaRPr lang="en-US" altLang="zh-CN"/>
          </a:p>
          <a:p>
            <a:pPr>
              <a:spcBef>
                <a:spcPct val="0"/>
              </a:spcBef>
            </a:pPr>
            <a:r>
              <a:rPr lang="en-US" altLang="zh-CN"/>
              <a:t>2. </a:t>
            </a:r>
            <a:r>
              <a:rPr lang="zh-CN" altLang="zh-CN"/>
              <a:t>研究目前正在使用的系统</a:t>
            </a:r>
          </a:p>
          <a:p>
            <a:pPr>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a:spcBef>
                <a:spcPct val="0"/>
              </a:spcBef>
            </a:pPr>
            <a:r>
              <a:rPr lang="en-US" altLang="zh-CN"/>
              <a:t>3. </a:t>
            </a:r>
            <a:r>
              <a:rPr lang="zh-CN" altLang="zh-CN"/>
              <a:t>导出新系统的高层逻辑模型</a:t>
            </a:r>
          </a:p>
          <a:p>
            <a:pPr>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a:spcBef>
                <a:spcPct val="0"/>
              </a:spcBef>
            </a:pPr>
            <a:r>
              <a:rPr lang="en-US" altLang="zh-CN"/>
              <a:t>4. </a:t>
            </a:r>
            <a:r>
              <a:rPr lang="zh-CN" altLang="zh-CN"/>
              <a:t>进一步定义问题</a:t>
            </a:r>
          </a:p>
          <a:p>
            <a:pPr>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3555" name="灯片编号占位符 3">
            <a:extLst>
              <a:ext uri="{FF2B5EF4-FFF2-40B4-BE49-F238E27FC236}">
                <a16:creationId xmlns:a16="http://schemas.microsoft.com/office/drawing/2014/main" id="{A6495986-F9AD-234F-AFB1-1F7481023F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09CE49-8C40-2944-A56E-8BA64F8279EF}"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FE53AB11-E867-AE44-A8E6-4F13AE689F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FFCDC6B7-D1A8-EA42-834E-7A75A38DC180}"/>
              </a:ext>
            </a:extLst>
          </p:cNvPr>
          <p:cNvSpPr>
            <a:spLocks noGrp="1"/>
          </p:cNvSpPr>
          <p:nvPr>
            <p:ph type="dt" sz="half" idx="10"/>
          </p:nvPr>
        </p:nvSpPr>
        <p:spPr/>
        <p:txBody>
          <a:bodyPr/>
          <a:lstStyle>
            <a:lvl1pPr>
              <a:defRPr/>
            </a:lvl1pPr>
          </a:lstStyle>
          <a:p>
            <a:pPr>
              <a:defRPr/>
            </a:pPr>
            <a:fld id="{26C99056-9796-9C40-A3FB-64F6FFF58A38}" type="datetime1">
              <a:rPr lang="es-ES" altLang="zh-CN"/>
              <a:pPr>
                <a:defRPr/>
              </a:pPr>
              <a:t>5/3/25</a:t>
            </a:fld>
            <a:endParaRPr lang="es-ES" altLang="zh-CN"/>
          </a:p>
        </p:txBody>
      </p:sp>
      <p:sp>
        <p:nvSpPr>
          <p:cNvPr id="6" name="4 Marcador de pie de página">
            <a:extLst>
              <a:ext uri="{FF2B5EF4-FFF2-40B4-BE49-F238E27FC236}">
                <a16:creationId xmlns:a16="http://schemas.microsoft.com/office/drawing/2014/main" id="{224FF06A-8123-FD41-A28B-31AF2564B782}"/>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21B6E3CF-C8A7-DE4D-A53B-AC5F9205FAC2}"/>
              </a:ext>
            </a:extLst>
          </p:cNvPr>
          <p:cNvSpPr>
            <a:spLocks noGrp="1"/>
          </p:cNvSpPr>
          <p:nvPr>
            <p:ph type="sldNum" sz="quarter" idx="12"/>
          </p:nvPr>
        </p:nvSpPr>
        <p:spPr/>
        <p:txBody>
          <a:bodyPr/>
          <a:lstStyle>
            <a:lvl1pPr>
              <a:defRPr smtClean="0"/>
            </a:lvl1pPr>
          </a:lstStyle>
          <a:p>
            <a:pPr>
              <a:defRPr/>
            </a:pPr>
            <a:fld id="{1FCCE16B-CFD2-4845-9925-244BD81B26D3}" type="slidenum">
              <a:rPr lang="es-ES" altLang="zh-CN"/>
              <a:pPr>
                <a:defRPr/>
              </a:pPr>
              <a:t>‹#›</a:t>
            </a:fld>
            <a:endParaRPr lang="es-ES" altLang="zh-CN"/>
          </a:p>
        </p:txBody>
      </p:sp>
    </p:spTree>
    <p:extLst>
      <p:ext uri="{BB962C8B-B14F-4D97-AF65-F5344CB8AC3E}">
        <p14:creationId xmlns:p14="http://schemas.microsoft.com/office/powerpoint/2010/main" val="306824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05D1E322-CE17-0E4D-AEB6-C0DA449BF88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85110F3E-AB2F-0948-A36A-0E7E828C127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A689C0C5-DBE9-E44B-928C-868A7A40471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01CF1F3B-13C0-CC4A-B57F-D2ACD1B5C1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F42041EA-FED5-2248-8A5B-C923072FA94E}"/>
              </a:ext>
            </a:extLst>
          </p:cNvPr>
          <p:cNvSpPr>
            <a:spLocks noGrp="1"/>
          </p:cNvSpPr>
          <p:nvPr>
            <p:ph type="dt" sz="half" idx="10"/>
          </p:nvPr>
        </p:nvSpPr>
        <p:spPr/>
        <p:txBody>
          <a:bodyPr/>
          <a:lstStyle>
            <a:lvl1pPr>
              <a:defRPr/>
            </a:lvl1pPr>
          </a:lstStyle>
          <a:p>
            <a:pPr>
              <a:defRPr/>
            </a:pPr>
            <a:fld id="{6AA8330E-05FD-0B43-A60A-43B6610B3E60}" type="datetime1">
              <a:rPr lang="es-ES" altLang="zh-CN"/>
              <a:pPr>
                <a:defRPr/>
              </a:pPr>
              <a:t>5/3/25</a:t>
            </a:fld>
            <a:endParaRPr lang="es-ES" altLang="zh-CN" dirty="0"/>
          </a:p>
        </p:txBody>
      </p:sp>
      <p:sp>
        <p:nvSpPr>
          <p:cNvPr id="8" name="4 Marcador de pie de página">
            <a:extLst>
              <a:ext uri="{FF2B5EF4-FFF2-40B4-BE49-F238E27FC236}">
                <a16:creationId xmlns:a16="http://schemas.microsoft.com/office/drawing/2014/main" id="{3C0EEF94-493E-744B-933A-66C0B9C68344}"/>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2331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9942AC9F-86E2-9C40-BEC9-D149B52FDC8D}"/>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3F66548-9931-1046-97A8-E4D17945F672}"/>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D3BDAD2-407F-B045-8F54-13759AF625F6}"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311B6AB-847B-BF48-9B35-294273A24B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6C0295F-8626-9D4A-A33A-5B5281362BDE}"/>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570301F5-BD95-B84A-ABC0-23A37194710C}"/>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53049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7EDAA1C4-261F-E748-B796-6FD2A53DA3C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0DA97B2-3796-6249-BE49-F7A71C57F3A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69C5F0F-FE2D-C94F-B823-05177A0D5C7C}" type="datetime1">
              <a:rPr lang="es-ES" altLang="zh-CN"/>
              <a:pPr>
                <a:defRPr/>
              </a:pPr>
              <a:t>5/3/25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8B0BB378-25A9-214E-877B-7AC7A1F3071D}" type="slidenum">
              <a:rPr lang="es-ES" altLang="zh-CN"/>
              <a:pPr>
                <a:defRPr/>
              </a:pPr>
              <a:t>‹#›</a:t>
            </a:fld>
            <a:endParaRPr lang="es-ES" altLang="zh-CN"/>
          </a:p>
        </p:txBody>
      </p:sp>
      <p:pic>
        <p:nvPicPr>
          <p:cNvPr id="1031" name="Imagen 5">
            <a:extLst>
              <a:ext uri="{FF2B5EF4-FFF2-40B4-BE49-F238E27FC236}">
                <a16:creationId xmlns:a16="http://schemas.microsoft.com/office/drawing/2014/main" id="{14EC6175-E2DC-5043-9EB8-D5DE94B194B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4DB9391C-0945-8A4E-AFFE-483A89A45AC4}"/>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2 Subtítulo">
            <a:extLst>
              <a:ext uri="{FF2B5EF4-FFF2-40B4-BE49-F238E27FC236}">
                <a16:creationId xmlns:a16="http://schemas.microsoft.com/office/drawing/2014/main" id="{C5F099BA-B8C4-DD44-889B-1A06A304922D}"/>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6146" name="5 CuadroTexto">
            <a:extLst>
              <a:ext uri="{FF2B5EF4-FFF2-40B4-BE49-F238E27FC236}">
                <a16:creationId xmlns:a16="http://schemas.microsoft.com/office/drawing/2014/main" id="{28978D05-D96F-5041-B233-5624F250445B}"/>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2</a:t>
            </a:r>
            <a:r>
              <a:rPr lang="zh-CN" altLang="en-US" sz="4000" b="1">
                <a:solidFill>
                  <a:srgbClr val="000000"/>
                </a:solidFill>
                <a:latin typeface="宋体" panose="02010600030101010101" pitchFamily="2" charset="-122"/>
              </a:rPr>
              <a:t>章  可行性研究</a:t>
            </a:r>
          </a:p>
        </p:txBody>
      </p:sp>
      <p:sp>
        <p:nvSpPr>
          <p:cNvPr id="4" name="等腰三角形 3">
            <a:extLst>
              <a:ext uri="{FF2B5EF4-FFF2-40B4-BE49-F238E27FC236}">
                <a16:creationId xmlns:a16="http://schemas.microsoft.com/office/drawing/2014/main" id="{C2416BC8-DF96-DA4E-B08E-A1B522B1BB28}"/>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Título">
            <a:extLst>
              <a:ext uri="{FF2B5EF4-FFF2-40B4-BE49-F238E27FC236}">
                <a16:creationId xmlns:a16="http://schemas.microsoft.com/office/drawing/2014/main" id="{A6BB27DB-B5D5-614D-B71D-57B98B10ED14}"/>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14338" name="标题 3">
            <a:extLst>
              <a:ext uri="{FF2B5EF4-FFF2-40B4-BE49-F238E27FC236}">
                <a16:creationId xmlns:a16="http://schemas.microsoft.com/office/drawing/2014/main" id="{BDB1A8FF-979F-9549-AD5A-CFFDCDB6EEC9}"/>
              </a:ext>
            </a:extLst>
          </p:cNvPr>
          <p:cNvSpPr>
            <a:spLocks noGrp="1"/>
          </p:cNvSpPr>
          <p:nvPr>
            <p:ph type="title"/>
          </p:nvPr>
        </p:nvSpPr>
        <p:spPr>
          <a:xfrm>
            <a:off x="468313" y="19050"/>
            <a:ext cx="8229600" cy="962025"/>
          </a:xfrm>
        </p:spPr>
        <p:txBody>
          <a:bodyPr/>
          <a:lstStyle/>
          <a:p>
            <a:r>
              <a:rPr lang="en-US" altLang="zh-CN" b="1" dirty="0">
                <a:latin typeface="宋体" panose="02010600030101010101" pitchFamily="2" charset="-122"/>
              </a:rPr>
              <a:t>2.1 </a:t>
            </a:r>
            <a:r>
              <a:rPr lang="zh-CN" altLang="en-US" b="1" dirty="0">
                <a:latin typeface="宋体" panose="02010600030101010101" pitchFamily="2" charset="-122"/>
              </a:rPr>
              <a:t>可行性研究</a:t>
            </a:r>
            <a:r>
              <a:rPr lang="zh-CN" altLang="en-US" b="1" dirty="0"/>
              <a:t>的任务</a:t>
            </a:r>
          </a:p>
        </p:txBody>
      </p:sp>
      <p:sp>
        <p:nvSpPr>
          <p:cNvPr id="3" name="TextBox 2">
            <a:extLst>
              <a:ext uri="{FF2B5EF4-FFF2-40B4-BE49-F238E27FC236}">
                <a16:creationId xmlns:a16="http://schemas.microsoft.com/office/drawing/2014/main" id="{10F3D5EE-5C1D-E645-9822-79F6CDC18761}"/>
              </a:ext>
            </a:extLst>
          </p:cNvPr>
          <p:cNvSpPr txBox="1"/>
          <p:nvPr/>
        </p:nvSpPr>
        <p:spPr>
          <a:xfrm>
            <a:off x="395288" y="1662113"/>
            <a:ext cx="8424862" cy="830262"/>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可行性研究的目的不是解决问题，而是确定问题是否值得去解决。</a:t>
            </a:r>
            <a:endParaRPr lang="zh-CN" altLang="en-US" sz="2400">
              <a:latin typeface="Calibri" panose="020F0502020204030204" pitchFamily="34" charset="0"/>
            </a:endParaRPr>
          </a:p>
        </p:txBody>
      </p:sp>
      <p:sp>
        <p:nvSpPr>
          <p:cNvPr id="14340" name="TextBox 1">
            <a:extLst>
              <a:ext uri="{FF2B5EF4-FFF2-40B4-BE49-F238E27FC236}">
                <a16:creationId xmlns:a16="http://schemas.microsoft.com/office/drawing/2014/main" id="{CD8E32D8-62D4-7B42-855D-CBCA1B4BB1D2}"/>
              </a:ext>
            </a:extLst>
          </p:cNvPr>
          <p:cNvSpPr txBox="1">
            <a:spLocks noChangeArrowheads="1"/>
          </p:cNvSpPr>
          <p:nvPr/>
        </p:nvSpPr>
        <p:spPr bwMode="auto">
          <a:xfrm>
            <a:off x="395288" y="3668713"/>
            <a:ext cx="84248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首先，进一步分析和澄清问题定义</a:t>
            </a:r>
          </a:p>
          <a:p>
            <a:pPr eaLnBrk="1" hangingPunct="1">
              <a:spcBef>
                <a:spcPct val="0"/>
              </a:spcBef>
              <a:buFontTx/>
              <a:buNone/>
            </a:pPr>
            <a:r>
              <a:rPr lang="zh-CN" altLang="en-US" sz="2400">
                <a:latin typeface="宋体" panose="02010600030101010101" pitchFamily="2" charset="-122"/>
              </a:rPr>
              <a:t>然后，分析员应该导出系统的逻辑模型</a:t>
            </a:r>
          </a:p>
          <a:p>
            <a:pPr eaLnBrk="1" hangingPunct="1">
              <a:spcBef>
                <a:spcPct val="0"/>
              </a:spcBef>
              <a:buFontTx/>
              <a:buNone/>
            </a:pPr>
            <a:r>
              <a:rPr lang="zh-CN" altLang="en-US" sz="2400">
                <a:latin typeface="宋体" panose="02010600030101010101" pitchFamily="2" charset="-122"/>
              </a:rPr>
              <a:t>最后，探索若干种可供选择的主要解法</a:t>
            </a:r>
          </a:p>
        </p:txBody>
      </p:sp>
      <p:sp>
        <p:nvSpPr>
          <p:cNvPr id="9" name="TextBox 8">
            <a:extLst>
              <a:ext uri="{FF2B5EF4-FFF2-40B4-BE49-F238E27FC236}">
                <a16:creationId xmlns:a16="http://schemas.microsoft.com/office/drawing/2014/main" id="{0EDC22DB-1A2D-4B46-8A69-EF699B59CA0E}"/>
              </a:ext>
            </a:extLst>
          </p:cNvPr>
          <p:cNvSpPr txBox="1"/>
          <p:nvPr/>
        </p:nvSpPr>
        <p:spPr>
          <a:xfrm>
            <a:off x="439738" y="3203575"/>
            <a:ext cx="3311525" cy="461963"/>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可行性研究</a:t>
            </a:r>
            <a:r>
              <a:rPr lang="zh-CN" altLang="en-US" sz="2400">
                <a:latin typeface="Calibri" panose="020F0502020204030204" pitchFamily="34" charset="0"/>
              </a:rPr>
              <a:t>分析过程：</a:t>
            </a:r>
          </a:p>
        </p:txBody>
      </p:sp>
      <p:sp>
        <p:nvSpPr>
          <p:cNvPr id="10" name="1 Título">
            <a:extLst>
              <a:ext uri="{FF2B5EF4-FFF2-40B4-BE49-F238E27FC236}">
                <a16:creationId xmlns:a16="http://schemas.microsoft.com/office/drawing/2014/main" id="{4F5C5D43-5494-454B-B0B1-171DEA7613F2}"/>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3">
            <a:extLst>
              <a:ext uri="{FF2B5EF4-FFF2-40B4-BE49-F238E27FC236}">
                <a16:creationId xmlns:a16="http://schemas.microsoft.com/office/drawing/2014/main" id="{2533D59D-6D63-974B-B77D-0AC4C08CA868}"/>
              </a:ext>
            </a:extLst>
          </p:cNvPr>
          <p:cNvSpPr>
            <a:spLocks noGrp="1"/>
          </p:cNvSpPr>
          <p:nvPr>
            <p:ph type="title"/>
          </p:nvPr>
        </p:nvSpPr>
        <p:spPr>
          <a:xfrm>
            <a:off x="468313" y="31750"/>
            <a:ext cx="8229600" cy="876300"/>
          </a:xfrm>
        </p:spPr>
        <p:txBody>
          <a:bodyPr/>
          <a:lstStyle/>
          <a:p>
            <a:r>
              <a:rPr lang="en-US" altLang="zh-CN" b="1">
                <a:latin typeface="宋体" panose="02010600030101010101" pitchFamily="2" charset="-122"/>
              </a:rPr>
              <a:t>2.1</a:t>
            </a:r>
            <a:r>
              <a:rPr lang="en-US" altLang="zh-CN" b="1"/>
              <a:t> </a:t>
            </a:r>
            <a:r>
              <a:rPr lang="zh-CN" altLang="en-US" b="1">
                <a:latin typeface="宋体" panose="02010600030101010101" pitchFamily="2" charset="-122"/>
              </a:rPr>
              <a:t>可行性研究</a:t>
            </a:r>
            <a:r>
              <a:rPr lang="zh-CN" altLang="en-US" b="1"/>
              <a:t>的任务</a:t>
            </a:r>
          </a:p>
        </p:txBody>
      </p:sp>
      <p:sp>
        <p:nvSpPr>
          <p:cNvPr id="3" name="TextBox 2">
            <a:extLst>
              <a:ext uri="{FF2B5EF4-FFF2-40B4-BE49-F238E27FC236}">
                <a16:creationId xmlns:a16="http://schemas.microsoft.com/office/drawing/2014/main" id="{69B8ED37-4BA1-594F-BC55-349A0B480069}"/>
              </a:ext>
            </a:extLst>
          </p:cNvPr>
          <p:cNvSpPr txBox="1"/>
          <p:nvPr/>
        </p:nvSpPr>
        <p:spPr>
          <a:xfrm>
            <a:off x="539750" y="1311275"/>
            <a:ext cx="6480175" cy="461963"/>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至少应该从下述</a:t>
            </a:r>
            <a:r>
              <a:rPr lang="en-US" altLang="zh-CN" sz="2400">
                <a:solidFill>
                  <a:srgbClr val="000000"/>
                </a:solidFill>
                <a:latin typeface="Calibri" panose="020F0502020204030204" pitchFamily="34" charset="0"/>
              </a:rPr>
              <a:t>3</a:t>
            </a:r>
            <a:r>
              <a:rPr lang="zh-CN" altLang="zh-CN" sz="2400">
                <a:solidFill>
                  <a:srgbClr val="000000"/>
                </a:solidFill>
                <a:latin typeface="Calibri" panose="020F0502020204030204" pitchFamily="34" charset="0"/>
              </a:rPr>
              <a:t>个方面研究每种解法的可行性</a:t>
            </a:r>
            <a:endParaRPr lang="zh-CN" altLang="en-US" sz="2400" b="1">
              <a:solidFill>
                <a:srgbClr val="376092"/>
              </a:solidFill>
              <a:latin typeface="Calibri" panose="020F0502020204030204" pitchFamily="34" charset="0"/>
            </a:endParaRPr>
          </a:p>
        </p:txBody>
      </p:sp>
      <p:graphicFrame>
        <p:nvGraphicFramePr>
          <p:cNvPr id="2" name="图示 1">
            <a:extLst>
              <a:ext uri="{FF2B5EF4-FFF2-40B4-BE49-F238E27FC236}">
                <a16:creationId xmlns:a16="http://schemas.microsoft.com/office/drawing/2014/main" id="{6F0F8C14-1434-FA4B-9DB0-3C1C14006D81}"/>
              </a:ext>
            </a:extLst>
          </p:cNvPr>
          <p:cNvGraphicFramePr/>
          <p:nvPr/>
        </p:nvGraphicFramePr>
        <p:xfrm>
          <a:off x="539552" y="2060848"/>
          <a:ext cx="806489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1 Título">
            <a:extLst>
              <a:ext uri="{FF2B5EF4-FFF2-40B4-BE49-F238E27FC236}">
                <a16:creationId xmlns:a16="http://schemas.microsoft.com/office/drawing/2014/main" id="{95E5F8B2-6B9C-0B42-A4F2-E936BF6F962E}"/>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9" name="1 Título">
            <a:extLst>
              <a:ext uri="{FF2B5EF4-FFF2-40B4-BE49-F238E27FC236}">
                <a16:creationId xmlns:a16="http://schemas.microsoft.com/office/drawing/2014/main" id="{5409A30F-76E3-CB4A-AC49-0655EF716EF3}"/>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Título">
            <a:extLst>
              <a:ext uri="{FF2B5EF4-FFF2-40B4-BE49-F238E27FC236}">
                <a16:creationId xmlns:a16="http://schemas.microsoft.com/office/drawing/2014/main" id="{D754F2D3-B81B-A64A-AF32-8B7812AE2BC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7" name="1 Título">
            <a:extLst>
              <a:ext uri="{FF2B5EF4-FFF2-40B4-BE49-F238E27FC236}">
                <a16:creationId xmlns:a16="http://schemas.microsoft.com/office/drawing/2014/main" id="{6F944EE4-D14C-0E41-A80A-CD9867D1EEBB}"/>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8435" name="矩形 4">
            <a:extLst>
              <a:ext uri="{FF2B5EF4-FFF2-40B4-BE49-F238E27FC236}">
                <a16:creationId xmlns:a16="http://schemas.microsoft.com/office/drawing/2014/main" id="{4C4F5881-4A7E-B840-9950-0A05BA85E55D}"/>
              </a:ext>
            </a:extLst>
          </p:cNvPr>
          <p:cNvSpPr>
            <a:spLocks noChangeArrowheads="1"/>
          </p:cNvSpPr>
          <p:nvPr/>
        </p:nvSpPr>
        <p:spPr bwMode="auto">
          <a:xfrm>
            <a:off x="900113" y="14128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AF5F9D7B-3AA2-3C47-9A3B-5B975E1F0B51}"/>
              </a:ext>
            </a:extLst>
          </p:cNvPr>
          <p:cNvSpPr/>
          <p:nvPr/>
        </p:nvSpPr>
        <p:spPr>
          <a:xfrm>
            <a:off x="862013" y="21367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71F8474A-DAA9-124D-94F2-D55185A2E1CD}"/>
              </a:ext>
            </a:extLst>
          </p:cNvPr>
          <p:cNvSpPr/>
          <p:nvPr/>
        </p:nvSpPr>
        <p:spPr>
          <a:xfrm rot="5400000">
            <a:off x="269876" y="22225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EF4AB807-92DB-A141-ABA4-7A91EB9D92D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3">
            <a:extLst>
              <a:ext uri="{FF2B5EF4-FFF2-40B4-BE49-F238E27FC236}">
                <a16:creationId xmlns:a16="http://schemas.microsoft.com/office/drawing/2014/main" id="{B0CB193D-AEC4-0941-8368-69EFEB55EBFD}"/>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48793DEF-3CCD-AA49-8E62-C9768FB24357}"/>
              </a:ext>
            </a:extLst>
          </p:cNvPr>
          <p:cNvSpPr txBox="1"/>
          <p:nvPr/>
        </p:nvSpPr>
        <p:spPr>
          <a:xfrm>
            <a:off x="387350" y="1341438"/>
            <a:ext cx="8280400" cy="830262"/>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宋体" panose="02010600030101010101" pitchFamily="2" charset="-122"/>
              </a:rPr>
              <a:t>怎样进行可行性研究呢</a:t>
            </a:r>
            <a:r>
              <a:rPr lang="en-US" altLang="zh-CN" sz="2400">
                <a:latin typeface="宋体" panose="02010600030101010101" pitchFamily="2" charset="-122"/>
              </a:rPr>
              <a:t>?</a:t>
            </a:r>
            <a:r>
              <a:rPr lang="zh-CN" altLang="zh-CN" sz="2400">
                <a:latin typeface="宋体" panose="02010600030101010101" pitchFamily="2" charset="-122"/>
              </a:rPr>
              <a:t>典型的可行性研究过程有下述</a:t>
            </a:r>
            <a:r>
              <a:rPr lang="en-US" altLang="zh-CN" sz="2400">
                <a:latin typeface="宋体" panose="02010600030101010101" pitchFamily="2" charset="-122"/>
              </a:rPr>
              <a:t>8</a:t>
            </a:r>
            <a:r>
              <a:rPr lang="zh-CN" altLang="en-US" sz="2400">
                <a:latin typeface="宋体" panose="02010600030101010101" pitchFamily="2" charset="-122"/>
              </a:rPr>
              <a:t>个</a:t>
            </a:r>
            <a:r>
              <a:rPr lang="zh-CN" altLang="zh-CN" sz="2400">
                <a:latin typeface="宋体" panose="02010600030101010101" pitchFamily="2" charset="-122"/>
              </a:rPr>
              <a:t>步骤。</a:t>
            </a:r>
            <a:endParaRPr lang="zh-CN" altLang="en-US" sz="2400" b="1">
              <a:latin typeface="宋体" panose="02010600030101010101" pitchFamily="2" charset="-122"/>
            </a:endParaRPr>
          </a:p>
        </p:txBody>
      </p:sp>
      <p:sp>
        <p:nvSpPr>
          <p:cNvPr id="20483" name="TextBox 1">
            <a:extLst>
              <a:ext uri="{FF2B5EF4-FFF2-40B4-BE49-F238E27FC236}">
                <a16:creationId xmlns:a16="http://schemas.microsoft.com/office/drawing/2014/main" id="{A708DDB1-148D-D54F-980A-F48D3F36C22F}"/>
              </a:ext>
            </a:extLst>
          </p:cNvPr>
          <p:cNvSpPr txBox="1">
            <a:spLocks noChangeArrowheads="1"/>
          </p:cNvSpPr>
          <p:nvPr/>
        </p:nvSpPr>
        <p:spPr bwMode="auto">
          <a:xfrm>
            <a:off x="427038" y="2420938"/>
            <a:ext cx="820102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复查系统规模和目标</a:t>
            </a:r>
          </a:p>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研究目前正在使用的系统</a:t>
            </a:r>
          </a:p>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导出新系统的高层逻辑模型</a:t>
            </a:r>
          </a:p>
          <a:p>
            <a:pPr eaLnBrk="1" hangingPunct="1">
              <a:spcBef>
                <a:spcPct val="0"/>
              </a:spcBef>
              <a:buFont typeface="Calibri" panose="020F0502020204030204" pitchFamily="34" charset="0"/>
              <a:buAutoNum type="arabicPeriod"/>
            </a:pPr>
            <a:r>
              <a:rPr lang="zh-CN" altLang="en-US" sz="2400">
                <a:latin typeface="宋体" panose="02010600030101010101" pitchFamily="2" charset="-122"/>
              </a:rPr>
              <a:t>进一步定义问题</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导出和评价供选择的解法</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推荐行动方针</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草拟开发计划书</a:t>
            </a:r>
            <a:endParaRPr lang="en-US" altLang="zh-CN" sz="2400">
              <a:latin typeface="宋体" panose="02010600030101010101" pitchFamily="2" charset="-122"/>
            </a:endParaRPr>
          </a:p>
          <a:p>
            <a:pPr eaLnBrk="1" hangingPunct="1">
              <a:spcBef>
                <a:spcPct val="0"/>
              </a:spcBef>
              <a:buFont typeface="Calibri" panose="020F0502020204030204" pitchFamily="34" charset="0"/>
              <a:buAutoNum type="arabicPeriod"/>
            </a:pPr>
            <a:r>
              <a:rPr lang="zh-CN" altLang="zh-CN" sz="2400">
                <a:latin typeface="宋体" panose="02010600030101010101" pitchFamily="2" charset="-122"/>
              </a:rPr>
              <a:t>写文档提交审查</a:t>
            </a:r>
            <a:endParaRPr lang="zh-CN" altLang="en-US" sz="2400">
              <a:latin typeface="宋体" panose="02010600030101010101" pitchFamily="2" charset="-122"/>
            </a:endParaRPr>
          </a:p>
        </p:txBody>
      </p:sp>
      <p:sp>
        <p:nvSpPr>
          <p:cNvPr id="20484" name="1 Título">
            <a:extLst>
              <a:ext uri="{FF2B5EF4-FFF2-40B4-BE49-F238E27FC236}">
                <a16:creationId xmlns:a16="http://schemas.microsoft.com/office/drawing/2014/main" id="{F8290125-C617-2740-BD4A-CED92E12CC30}"/>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4B973ED3-3D20-524F-A765-4E72DBA939D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
            <a:extLst>
              <a:ext uri="{FF2B5EF4-FFF2-40B4-BE49-F238E27FC236}">
                <a16:creationId xmlns:a16="http://schemas.microsoft.com/office/drawing/2014/main" id="{3F08614A-1951-2E4C-9B1C-E69FBF1B78C7}"/>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a:t>
            </a:r>
            <a:r>
              <a:rPr lang="en-US" altLang="zh-CN" b="1"/>
              <a:t> </a:t>
            </a:r>
            <a:r>
              <a:rPr lang="zh-CN" altLang="en-US" b="1"/>
              <a:t>可行性研究过程</a:t>
            </a:r>
          </a:p>
        </p:txBody>
      </p:sp>
      <p:sp>
        <p:nvSpPr>
          <p:cNvPr id="3" name="TextBox 2">
            <a:extLst>
              <a:ext uri="{FF2B5EF4-FFF2-40B4-BE49-F238E27FC236}">
                <a16:creationId xmlns:a16="http://schemas.microsoft.com/office/drawing/2014/main" id="{537E8446-E05B-A142-AA9A-E344AD509C05}"/>
              </a:ext>
            </a:extLst>
          </p:cNvPr>
          <p:cNvSpPr txBox="1"/>
          <p:nvPr/>
        </p:nvSpPr>
        <p:spPr>
          <a:xfrm>
            <a:off x="468313" y="1382713"/>
            <a:ext cx="36083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Calibri" panose="020F0502020204030204" pitchFamily="34" charset="0"/>
              <a:buAutoNum type="arabicPeriod"/>
              <a:defRPr/>
            </a:pPr>
            <a:r>
              <a:rPr lang="zh-CN" altLang="en-US" sz="2400">
                <a:solidFill>
                  <a:srgbClr val="000000"/>
                </a:solidFill>
                <a:latin typeface="宋体" panose="02010600030101010101" pitchFamily="2" charset="-122"/>
              </a:rPr>
              <a:t>复查系统规模和目标</a:t>
            </a:r>
          </a:p>
        </p:txBody>
      </p:sp>
      <p:sp>
        <p:nvSpPr>
          <p:cNvPr id="22531" name="TextBox 3">
            <a:extLst>
              <a:ext uri="{FF2B5EF4-FFF2-40B4-BE49-F238E27FC236}">
                <a16:creationId xmlns:a16="http://schemas.microsoft.com/office/drawing/2014/main" id="{72A5FF16-CABB-9241-8206-4FDC64E673C8}"/>
              </a:ext>
            </a:extLst>
          </p:cNvPr>
          <p:cNvSpPr txBox="1">
            <a:spLocks noChangeArrowheads="1"/>
          </p:cNvSpPr>
          <p:nvPr/>
        </p:nvSpPr>
        <p:spPr bwMode="auto">
          <a:xfrm>
            <a:off x="395288" y="2520950"/>
            <a:ext cx="820896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ct val="0"/>
              </a:spcBef>
              <a:buFontTx/>
              <a:buNone/>
            </a:pPr>
            <a:r>
              <a:rPr lang="zh-CN" altLang="en-US" sz="2400">
                <a:latin typeface="宋体" panose="02010600030101010101" pitchFamily="2" charset="-122"/>
              </a:rPr>
              <a:t>分析员访问关键人员，仔细阅读和分析有关的材料，以便对问题定义阶段书写的关于规模和目标的报告书进一步复查确认，改正含糊或不确切的叙述，清晰地描述对目标系统的一切限制和约束。这个步骤的工作，实质上是为了确保分析员正在解决的问题确实是要求他解决的问题。</a:t>
            </a:r>
          </a:p>
        </p:txBody>
      </p:sp>
      <p:sp>
        <p:nvSpPr>
          <p:cNvPr id="22532" name="1 Título">
            <a:extLst>
              <a:ext uri="{FF2B5EF4-FFF2-40B4-BE49-F238E27FC236}">
                <a16:creationId xmlns:a16="http://schemas.microsoft.com/office/drawing/2014/main" id="{DB452F3A-DC3B-B64E-8C87-77724D33473C}"/>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D8DCBB08-28E8-6F4F-A279-EC6718DBFEE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3">
            <a:extLst>
              <a:ext uri="{FF2B5EF4-FFF2-40B4-BE49-F238E27FC236}">
                <a16:creationId xmlns:a16="http://schemas.microsoft.com/office/drawing/2014/main" id="{7BE63AF1-48D4-D042-BA30-73AAEB4943D1}"/>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77C23758-CD7A-D148-A890-A2A8C04F5460}"/>
              </a:ext>
            </a:extLst>
          </p:cNvPr>
          <p:cNvSpPr txBox="1"/>
          <p:nvPr/>
        </p:nvSpPr>
        <p:spPr>
          <a:xfrm>
            <a:off x="468313" y="1341438"/>
            <a:ext cx="38877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研究目前正在使用的系统</a:t>
            </a:r>
          </a:p>
        </p:txBody>
      </p:sp>
      <p:sp>
        <p:nvSpPr>
          <p:cNvPr id="24579" name="TextBox 3">
            <a:extLst>
              <a:ext uri="{FF2B5EF4-FFF2-40B4-BE49-F238E27FC236}">
                <a16:creationId xmlns:a16="http://schemas.microsoft.com/office/drawing/2014/main" id="{1C265924-03DE-8A4A-A9D2-6AA1FA659957}"/>
              </a:ext>
            </a:extLst>
          </p:cNvPr>
          <p:cNvSpPr txBox="1">
            <a:spLocks noChangeArrowheads="1"/>
          </p:cNvSpPr>
          <p:nvPr/>
        </p:nvSpPr>
        <p:spPr bwMode="auto">
          <a:xfrm>
            <a:off x="395288" y="1916113"/>
            <a:ext cx="8640762"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z="2400">
              <a:latin typeface="宋体" panose="02010600030101010101" pitchFamily="2" charset="-122"/>
            </a:endParaRPr>
          </a:p>
          <a:p>
            <a:pPr eaLnBrk="1" hangingPunct="1">
              <a:spcBef>
                <a:spcPct val="0"/>
              </a:spcBef>
              <a:buFontTx/>
              <a:buNone/>
            </a:pPr>
            <a:r>
              <a:rPr lang="zh-CN" altLang="zh-CN" sz="2400"/>
              <a:t>应该仔细阅读分析现有系统的文档资料和使用手册，也要实地考察现有的系统。</a:t>
            </a:r>
            <a:endParaRPr lang="en-US" altLang="zh-CN" sz="2400"/>
          </a:p>
          <a:p>
            <a:pPr eaLnBrk="1" hangingPunct="1">
              <a:spcBef>
                <a:spcPct val="0"/>
              </a:spcBef>
              <a:buFontTx/>
              <a:buNone/>
            </a:pPr>
            <a:r>
              <a:rPr lang="zh-CN" altLang="zh-CN" sz="2400"/>
              <a:t>常见的错误做法是花费过多时间去分析现有的系统。</a:t>
            </a:r>
            <a:endParaRPr lang="en-US" altLang="zh-CN" sz="2400"/>
          </a:p>
          <a:p>
            <a:pPr eaLnBrk="1" hangingPunct="1">
              <a:spcBef>
                <a:spcPct val="0"/>
              </a:spcBef>
              <a:buFontTx/>
              <a:buNone/>
            </a:pPr>
            <a:r>
              <a:rPr lang="zh-CN" altLang="zh-CN" sz="2400"/>
              <a:t>没有一个系统是在“真空”中运行的，绝大多数系统都和其他系统有联系。</a:t>
            </a:r>
            <a:endParaRPr lang="zh-CN" altLang="en-US" sz="2400">
              <a:latin typeface="宋体" panose="02010600030101010101" pitchFamily="2" charset="-122"/>
            </a:endParaRPr>
          </a:p>
        </p:txBody>
      </p:sp>
      <p:sp>
        <p:nvSpPr>
          <p:cNvPr id="24580" name="1 Título">
            <a:extLst>
              <a:ext uri="{FF2B5EF4-FFF2-40B4-BE49-F238E27FC236}">
                <a16:creationId xmlns:a16="http://schemas.microsoft.com/office/drawing/2014/main" id="{656F7B8B-EEB8-C140-B48B-0E9FB79C5032}"/>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7A36763C-ECBF-6042-B6A4-F8ED117BC4E2}"/>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3">
            <a:extLst>
              <a:ext uri="{FF2B5EF4-FFF2-40B4-BE49-F238E27FC236}">
                <a16:creationId xmlns:a16="http://schemas.microsoft.com/office/drawing/2014/main" id="{873906C9-2AEA-3941-9EB6-7D69CFEF6728}"/>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a:t>
            </a:r>
            <a:r>
              <a:rPr lang="en-US" altLang="zh-CN" b="1"/>
              <a:t> </a:t>
            </a:r>
            <a:r>
              <a:rPr lang="zh-CN" altLang="en-US" b="1"/>
              <a:t>可行性研究过程</a:t>
            </a:r>
          </a:p>
        </p:txBody>
      </p:sp>
      <p:sp>
        <p:nvSpPr>
          <p:cNvPr id="3" name="TextBox 2">
            <a:extLst>
              <a:ext uri="{FF2B5EF4-FFF2-40B4-BE49-F238E27FC236}">
                <a16:creationId xmlns:a16="http://schemas.microsoft.com/office/drawing/2014/main" id="{AE1CD025-0C54-0244-8A07-436AB475E5A8}"/>
              </a:ext>
            </a:extLst>
          </p:cNvPr>
          <p:cNvSpPr txBox="1"/>
          <p:nvPr/>
        </p:nvSpPr>
        <p:spPr>
          <a:xfrm>
            <a:off x="468313" y="13414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3.</a:t>
            </a:r>
            <a:r>
              <a:rPr lang="zh-CN" altLang="en-US" sz="2400">
                <a:solidFill>
                  <a:srgbClr val="000000"/>
                </a:solidFill>
                <a:latin typeface="宋体" panose="02010600030101010101" pitchFamily="2" charset="-122"/>
              </a:rPr>
              <a:t>导出新系统的高层逻辑模型</a:t>
            </a:r>
          </a:p>
        </p:txBody>
      </p:sp>
      <p:sp>
        <p:nvSpPr>
          <p:cNvPr id="26627" name="TextBox 3">
            <a:extLst>
              <a:ext uri="{FF2B5EF4-FFF2-40B4-BE49-F238E27FC236}">
                <a16:creationId xmlns:a16="http://schemas.microsoft.com/office/drawing/2014/main" id="{2BF0C7DD-FA9F-7844-83EB-1AEB08D89792}"/>
              </a:ext>
            </a:extLst>
          </p:cNvPr>
          <p:cNvSpPr txBox="1">
            <a:spLocks noChangeArrowheads="1"/>
          </p:cNvSpPr>
          <p:nvPr/>
        </p:nvSpPr>
        <p:spPr bwMode="auto">
          <a:xfrm>
            <a:off x="395288" y="1989138"/>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优秀的设计过程通常是从现有的物理系统出发，导出现有系统的逻辑模型，再参考现有系统的逻辑模型，设想目标系统的逻辑模型，最后根据目标系统的逻辑模型建造新的物理系统。</a:t>
            </a:r>
          </a:p>
        </p:txBody>
      </p:sp>
      <p:sp>
        <p:nvSpPr>
          <p:cNvPr id="7" name="TextBox 6">
            <a:extLst>
              <a:ext uri="{FF2B5EF4-FFF2-40B4-BE49-F238E27FC236}">
                <a16:creationId xmlns:a16="http://schemas.microsoft.com/office/drawing/2014/main" id="{8DAE664F-B591-3C48-BE0E-2F76DF6AFA6B}"/>
              </a:ext>
            </a:extLst>
          </p:cNvPr>
          <p:cNvSpPr txBox="1"/>
          <p:nvPr/>
        </p:nvSpPr>
        <p:spPr>
          <a:xfrm>
            <a:off x="468313" y="3327400"/>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4.</a:t>
            </a:r>
            <a:r>
              <a:rPr lang="zh-CN" altLang="en-US" sz="2400">
                <a:solidFill>
                  <a:srgbClr val="000000"/>
                </a:solidFill>
                <a:latin typeface="宋体" panose="02010600030101010101" pitchFamily="2" charset="-122"/>
              </a:rPr>
              <a:t>进一步定义问题</a:t>
            </a:r>
          </a:p>
        </p:txBody>
      </p:sp>
      <p:sp>
        <p:nvSpPr>
          <p:cNvPr id="26629" name="TextBox 8">
            <a:extLst>
              <a:ext uri="{FF2B5EF4-FFF2-40B4-BE49-F238E27FC236}">
                <a16:creationId xmlns:a16="http://schemas.microsoft.com/office/drawing/2014/main" id="{DC138A4F-0893-054C-9289-8D82451A8A9C}"/>
              </a:ext>
            </a:extLst>
          </p:cNvPr>
          <p:cNvSpPr txBox="1">
            <a:spLocks noChangeArrowheads="1"/>
          </p:cNvSpPr>
          <p:nvPr/>
        </p:nvSpPr>
        <p:spPr bwMode="auto">
          <a:xfrm>
            <a:off x="395288" y="4019550"/>
            <a:ext cx="864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可行性研究的前</a:t>
            </a:r>
            <a:r>
              <a:rPr lang="en-US" altLang="zh-CN" sz="2400"/>
              <a:t>4</a:t>
            </a:r>
            <a:r>
              <a:rPr lang="zh-CN" altLang="zh-CN" sz="2400"/>
              <a:t>个步骤实质上构成一个循环。分析员定义问题，分析这个问题，导出一个试探性的解；在此基础上再次定义问题，再一次分析这个问题，修改这个解；继续这个循环过程，直到提出的逻辑模型完全符合系统目标。</a:t>
            </a:r>
          </a:p>
        </p:txBody>
      </p:sp>
      <p:sp>
        <p:nvSpPr>
          <p:cNvPr id="26630" name="1 Título">
            <a:extLst>
              <a:ext uri="{FF2B5EF4-FFF2-40B4-BE49-F238E27FC236}">
                <a16:creationId xmlns:a16="http://schemas.microsoft.com/office/drawing/2014/main" id="{87ECDBA7-E278-164B-A3A2-45EA563F798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11" name="1 Título">
            <a:extLst>
              <a:ext uri="{FF2B5EF4-FFF2-40B4-BE49-F238E27FC236}">
                <a16:creationId xmlns:a16="http://schemas.microsoft.com/office/drawing/2014/main" id="{815071EF-BF7C-F34B-B90C-828334A9880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3">
            <a:extLst>
              <a:ext uri="{FF2B5EF4-FFF2-40B4-BE49-F238E27FC236}">
                <a16:creationId xmlns:a16="http://schemas.microsoft.com/office/drawing/2014/main" id="{A060ADA0-9420-A243-8654-C28532D42B44}"/>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88578D92-81C5-9341-B0DA-1F12067A9F53}"/>
              </a:ext>
            </a:extLst>
          </p:cNvPr>
          <p:cNvSpPr txBox="1"/>
          <p:nvPr/>
        </p:nvSpPr>
        <p:spPr>
          <a:xfrm>
            <a:off x="468313" y="1052513"/>
            <a:ext cx="43195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5.</a:t>
            </a:r>
            <a:r>
              <a:rPr lang="zh-CN" altLang="zh-CN" sz="2400">
                <a:solidFill>
                  <a:srgbClr val="000000"/>
                </a:solidFill>
                <a:latin typeface="Calibri" panose="020F0502020204030204" pitchFamily="34" charset="0"/>
              </a:rPr>
              <a:t>导出和评价供选择的解法</a:t>
            </a:r>
            <a:endParaRPr lang="zh-CN" altLang="en-US" sz="2400">
              <a:solidFill>
                <a:srgbClr val="000000"/>
              </a:solidFill>
              <a:latin typeface="宋体" panose="02010600030101010101" pitchFamily="2" charset="-122"/>
            </a:endParaRPr>
          </a:p>
        </p:txBody>
      </p:sp>
      <p:sp>
        <p:nvSpPr>
          <p:cNvPr id="28675" name="TextBox 3">
            <a:extLst>
              <a:ext uri="{FF2B5EF4-FFF2-40B4-BE49-F238E27FC236}">
                <a16:creationId xmlns:a16="http://schemas.microsoft.com/office/drawing/2014/main" id="{3451FA59-DD05-3A45-A51F-5675589B2BBD}"/>
              </a:ext>
            </a:extLst>
          </p:cNvPr>
          <p:cNvSpPr txBox="1">
            <a:spLocks noChangeArrowheads="1"/>
          </p:cNvSpPr>
          <p:nvPr/>
        </p:nvSpPr>
        <p:spPr bwMode="auto">
          <a:xfrm>
            <a:off x="395288" y="1628775"/>
            <a:ext cx="864076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分析员应该从他建议的系统逻辑模型出发，导出若干个较高层次的物理解法供比较和选择。</a:t>
            </a:r>
            <a:endParaRPr lang="en-US" altLang="zh-CN" sz="2400"/>
          </a:p>
          <a:p>
            <a:pPr eaLnBrk="1" hangingPunct="1">
              <a:spcBef>
                <a:spcPct val="0"/>
              </a:spcBef>
              <a:buFontTx/>
              <a:buNone/>
            </a:pPr>
            <a:r>
              <a:rPr lang="zh-CN" altLang="zh-CN" sz="2400"/>
              <a:t>其次可以考虑操作方面的可行性。分析员应该根据使用部门处理事务的原则和习惯检查技术上可行的那些方案，去掉其中从操作方式或操作过程的角度看用户不能接受的方案。</a:t>
            </a:r>
          </a:p>
          <a:p>
            <a:pPr eaLnBrk="1" hangingPunct="1">
              <a:spcBef>
                <a:spcPct val="0"/>
              </a:spcBef>
              <a:buFontTx/>
              <a:buNone/>
            </a:pPr>
            <a:r>
              <a:rPr lang="zh-CN" altLang="zh-CN" sz="2400"/>
              <a:t>接下来应该考虑经济方面的可行性。分析员应该估计余下的每个可能的系统的开发成本和运行费用，并且估计相对于现有的系统而言这个系统可以节省的开支或可以增加的收入。</a:t>
            </a:r>
            <a:endParaRPr lang="en-US" altLang="zh-CN" sz="2400"/>
          </a:p>
          <a:p>
            <a:pPr eaLnBrk="1" hangingPunct="1">
              <a:spcBef>
                <a:spcPct val="0"/>
              </a:spcBef>
              <a:buFontTx/>
              <a:buNone/>
            </a:pPr>
            <a:r>
              <a:rPr lang="zh-CN" altLang="zh-CN" sz="2400"/>
              <a:t>最后为每个在技术、操作和经济等方面都可行的系统制定实现进度表，这个进度表不需要制定得很详细，通常只需要估计生命周期每个阶段的工作量。</a:t>
            </a:r>
          </a:p>
        </p:txBody>
      </p:sp>
      <p:sp>
        <p:nvSpPr>
          <p:cNvPr id="28676" name="1 Título">
            <a:extLst>
              <a:ext uri="{FF2B5EF4-FFF2-40B4-BE49-F238E27FC236}">
                <a16:creationId xmlns:a16="http://schemas.microsoft.com/office/drawing/2014/main" id="{2AA3D318-D5C7-DF45-8348-A085E3A5DDF3}"/>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D118DCA6-B4FC-A84C-88FF-F7B8C1DE51EC}"/>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
            <a:extLst>
              <a:ext uri="{FF2B5EF4-FFF2-40B4-BE49-F238E27FC236}">
                <a16:creationId xmlns:a16="http://schemas.microsoft.com/office/drawing/2014/main" id="{38B59C06-AF11-CA47-8985-56616DB6D192}"/>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 </a:t>
            </a:r>
            <a:r>
              <a:rPr lang="zh-CN" altLang="en-US" b="1"/>
              <a:t>可行性研究过程</a:t>
            </a:r>
          </a:p>
        </p:txBody>
      </p:sp>
      <p:sp>
        <p:nvSpPr>
          <p:cNvPr id="3" name="TextBox 2">
            <a:extLst>
              <a:ext uri="{FF2B5EF4-FFF2-40B4-BE49-F238E27FC236}">
                <a16:creationId xmlns:a16="http://schemas.microsoft.com/office/drawing/2014/main" id="{22429334-3C64-4747-8D0F-ED9B763C2C14}"/>
              </a:ext>
            </a:extLst>
          </p:cNvPr>
          <p:cNvSpPr txBox="1"/>
          <p:nvPr/>
        </p:nvSpPr>
        <p:spPr>
          <a:xfrm>
            <a:off x="468313" y="12398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6.</a:t>
            </a:r>
            <a:r>
              <a:rPr lang="zh-CN" altLang="zh-CN" sz="2400">
                <a:solidFill>
                  <a:srgbClr val="000000"/>
                </a:solidFill>
                <a:latin typeface="Calibri" panose="020F0502020204030204" pitchFamily="34" charset="0"/>
              </a:rPr>
              <a:t>导出和评价供选择的解法</a:t>
            </a:r>
            <a:endParaRPr lang="zh-CN" altLang="en-US" sz="2400">
              <a:solidFill>
                <a:srgbClr val="000000"/>
              </a:solidFill>
              <a:latin typeface="宋体" panose="02010600030101010101" pitchFamily="2" charset="-122"/>
            </a:endParaRPr>
          </a:p>
        </p:txBody>
      </p:sp>
      <p:sp>
        <p:nvSpPr>
          <p:cNvPr id="30723" name="TextBox 3">
            <a:extLst>
              <a:ext uri="{FF2B5EF4-FFF2-40B4-BE49-F238E27FC236}">
                <a16:creationId xmlns:a16="http://schemas.microsoft.com/office/drawing/2014/main" id="{66366BD7-4539-9842-B56D-A31F3AC661DA}"/>
              </a:ext>
            </a:extLst>
          </p:cNvPr>
          <p:cNvSpPr txBox="1">
            <a:spLocks noChangeArrowheads="1"/>
          </p:cNvSpPr>
          <p:nvPr/>
        </p:nvSpPr>
        <p:spPr bwMode="auto">
          <a:xfrm>
            <a:off x="395288" y="2047875"/>
            <a:ext cx="8640762"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ct val="0"/>
              </a:spcBef>
              <a:buFontTx/>
              <a:buNone/>
            </a:pPr>
            <a:r>
              <a:rPr lang="zh-CN" altLang="zh-CN" sz="2400">
                <a:latin typeface="宋体" panose="02010600030101010101" pitchFamily="2" charset="-122"/>
              </a:rPr>
              <a:t>根据可行性研究结果应该决定的一个关键性问题是： 是否继续进行这项开发工程？分析员必须清楚地表明他对这个关键性决定的建议。如果分析员认为值得继续进行这项开发工程，那么他应该选择一种最好的解法，并且说明选择这个解决方案的理由。通常客户主要根据经济上是否划算决定是否投资于一项开发工程，因此分析员对于所推荐的系统必须进行比较仔细的成本</a:t>
            </a:r>
            <a:r>
              <a:rPr lang="en-US" altLang="zh-CN" sz="2400">
                <a:latin typeface="宋体" panose="02010600030101010101" pitchFamily="2" charset="-122"/>
              </a:rPr>
              <a:t>/</a:t>
            </a:r>
            <a:r>
              <a:rPr lang="zh-CN" altLang="zh-CN" sz="2400">
                <a:latin typeface="宋体" panose="02010600030101010101" pitchFamily="2" charset="-122"/>
              </a:rPr>
              <a:t>效益分析。</a:t>
            </a:r>
          </a:p>
        </p:txBody>
      </p:sp>
      <p:sp>
        <p:nvSpPr>
          <p:cNvPr id="30724" name="1 Título">
            <a:extLst>
              <a:ext uri="{FF2B5EF4-FFF2-40B4-BE49-F238E27FC236}">
                <a16:creationId xmlns:a16="http://schemas.microsoft.com/office/drawing/2014/main" id="{025D6F08-7519-3545-A356-7B7356344515}"/>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9" name="1 Título">
            <a:extLst>
              <a:ext uri="{FF2B5EF4-FFF2-40B4-BE49-F238E27FC236}">
                <a16:creationId xmlns:a16="http://schemas.microsoft.com/office/drawing/2014/main" id="{12DC006B-F693-474E-BA3D-6658BFF4ACA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
            <a:extLst>
              <a:ext uri="{FF2B5EF4-FFF2-40B4-BE49-F238E27FC236}">
                <a16:creationId xmlns:a16="http://schemas.microsoft.com/office/drawing/2014/main" id="{3C8D515E-7364-BE4A-B0C0-E23D6773D3E9}"/>
              </a:ext>
            </a:extLst>
          </p:cNvPr>
          <p:cNvSpPr>
            <a:spLocks noGrp="1"/>
          </p:cNvSpPr>
          <p:nvPr>
            <p:ph type="title"/>
          </p:nvPr>
        </p:nvSpPr>
        <p:spPr>
          <a:xfrm>
            <a:off x="468313" y="6350"/>
            <a:ext cx="8229600" cy="1143000"/>
          </a:xfrm>
        </p:spPr>
        <p:txBody>
          <a:bodyPr/>
          <a:lstStyle/>
          <a:p>
            <a:r>
              <a:rPr lang="en-US" altLang="zh-CN" b="1">
                <a:latin typeface="宋体" panose="02010600030101010101" pitchFamily="2" charset="-122"/>
              </a:rPr>
              <a:t>2.2</a:t>
            </a:r>
            <a:r>
              <a:rPr lang="en-US" altLang="zh-CN" b="1"/>
              <a:t> </a:t>
            </a:r>
            <a:r>
              <a:rPr lang="zh-CN" altLang="en-US" b="1"/>
              <a:t>可行性研究过程</a:t>
            </a:r>
          </a:p>
        </p:txBody>
      </p:sp>
      <p:sp>
        <p:nvSpPr>
          <p:cNvPr id="3" name="TextBox 2">
            <a:extLst>
              <a:ext uri="{FF2B5EF4-FFF2-40B4-BE49-F238E27FC236}">
                <a16:creationId xmlns:a16="http://schemas.microsoft.com/office/drawing/2014/main" id="{E3F3B517-69B3-D34F-B8E6-294F9D9A1106}"/>
              </a:ext>
            </a:extLst>
          </p:cNvPr>
          <p:cNvSpPr txBox="1"/>
          <p:nvPr/>
        </p:nvSpPr>
        <p:spPr>
          <a:xfrm>
            <a:off x="468313" y="1311275"/>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7.</a:t>
            </a:r>
            <a:r>
              <a:rPr lang="zh-CN" altLang="zh-CN" sz="2400">
                <a:solidFill>
                  <a:srgbClr val="000000"/>
                </a:solidFill>
                <a:latin typeface="Calibri" panose="020F0502020204030204" pitchFamily="34" charset="0"/>
              </a:rPr>
              <a:t>草拟开发计划</a:t>
            </a:r>
          </a:p>
        </p:txBody>
      </p:sp>
      <p:sp>
        <p:nvSpPr>
          <p:cNvPr id="32771" name="TextBox 3">
            <a:extLst>
              <a:ext uri="{FF2B5EF4-FFF2-40B4-BE49-F238E27FC236}">
                <a16:creationId xmlns:a16="http://schemas.microsoft.com/office/drawing/2014/main" id="{9597F209-501B-0846-A680-C0E20F23CA0A}"/>
              </a:ext>
            </a:extLst>
          </p:cNvPr>
          <p:cNvSpPr txBox="1">
            <a:spLocks noChangeArrowheads="1"/>
          </p:cNvSpPr>
          <p:nvPr/>
        </p:nvSpPr>
        <p:spPr bwMode="auto">
          <a:xfrm>
            <a:off x="395288" y="1974850"/>
            <a:ext cx="86407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阶段</a:t>
            </a:r>
            <a:r>
              <a:rPr lang="en-US" altLang="zh-CN" sz="2400"/>
              <a:t>(</a:t>
            </a:r>
            <a:r>
              <a:rPr lang="zh-CN" altLang="zh-CN" sz="2400"/>
              <a:t>需求分析</a:t>
            </a:r>
            <a:r>
              <a:rPr lang="en-US" altLang="zh-CN" sz="2400"/>
              <a:t>)</a:t>
            </a:r>
            <a:r>
              <a:rPr lang="zh-CN" altLang="zh-CN" sz="2400"/>
              <a:t>的详细进度表和成本估计。</a:t>
            </a:r>
          </a:p>
        </p:txBody>
      </p:sp>
      <p:sp>
        <p:nvSpPr>
          <p:cNvPr id="7" name="TextBox 6">
            <a:extLst>
              <a:ext uri="{FF2B5EF4-FFF2-40B4-BE49-F238E27FC236}">
                <a16:creationId xmlns:a16="http://schemas.microsoft.com/office/drawing/2014/main" id="{9373D5A7-EA7B-CB42-BD15-5EE8126A53EE}"/>
              </a:ext>
            </a:extLst>
          </p:cNvPr>
          <p:cNvSpPr txBox="1"/>
          <p:nvPr/>
        </p:nvSpPr>
        <p:spPr>
          <a:xfrm>
            <a:off x="468313" y="4048125"/>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Calibri" panose="020F0502020204030204" pitchFamily="34" charset="0"/>
              </a:rPr>
              <a:t>8. </a:t>
            </a:r>
            <a:r>
              <a:rPr lang="zh-CN" altLang="zh-CN" sz="2400">
                <a:solidFill>
                  <a:srgbClr val="000000"/>
                </a:solidFill>
                <a:latin typeface="Calibri" panose="020F0502020204030204" pitchFamily="34" charset="0"/>
              </a:rPr>
              <a:t>书写文档提交审查</a:t>
            </a:r>
          </a:p>
        </p:txBody>
      </p:sp>
      <p:sp>
        <p:nvSpPr>
          <p:cNvPr id="32773" name="TextBox 8">
            <a:extLst>
              <a:ext uri="{FF2B5EF4-FFF2-40B4-BE49-F238E27FC236}">
                <a16:creationId xmlns:a16="http://schemas.microsoft.com/office/drawing/2014/main" id="{E75F0F1F-20CA-E34E-A393-8DFF35F1135F}"/>
              </a:ext>
            </a:extLst>
          </p:cNvPr>
          <p:cNvSpPr txBox="1">
            <a:spLocks noChangeArrowheads="1"/>
          </p:cNvSpPr>
          <p:nvPr/>
        </p:nvSpPr>
        <p:spPr bwMode="auto">
          <a:xfrm>
            <a:off x="395288" y="4676775"/>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应该把上述可行性研究各个步骤的工作结果写成清晰的文档，请用户、客户组织的负责人及评审组审查，以决定是否继续这项工程及是否接受分析员推荐的方案。</a:t>
            </a:r>
          </a:p>
        </p:txBody>
      </p:sp>
      <p:sp>
        <p:nvSpPr>
          <p:cNvPr id="32774" name="1 Título">
            <a:extLst>
              <a:ext uri="{FF2B5EF4-FFF2-40B4-BE49-F238E27FC236}">
                <a16:creationId xmlns:a16="http://schemas.microsoft.com/office/drawing/2014/main" id="{406E70CC-83D0-7245-B7F5-5D400EC37390}"/>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2.2 </a:t>
            </a:r>
            <a:r>
              <a:rPr lang="zh-CN" altLang="en-US" sz="2400">
                <a:solidFill>
                  <a:srgbClr val="D9D9D9"/>
                </a:solidFill>
                <a:latin typeface="宋体" panose="02010600030101010101" pitchFamily="2" charset="-122"/>
              </a:rPr>
              <a:t>可行性研究过程</a:t>
            </a:r>
          </a:p>
        </p:txBody>
      </p:sp>
      <p:sp>
        <p:nvSpPr>
          <p:cNvPr id="11" name="1 Título">
            <a:extLst>
              <a:ext uri="{FF2B5EF4-FFF2-40B4-BE49-F238E27FC236}">
                <a16:creationId xmlns:a16="http://schemas.microsoft.com/office/drawing/2014/main" id="{F941A627-65CF-9141-A0B4-D587CB12CCF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FEEC3C16-C53D-FC47-A54E-3F7506B32E4F}"/>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12291" name="1 Título">
            <a:extLst>
              <a:ext uri="{FF2B5EF4-FFF2-40B4-BE49-F238E27FC236}">
                <a16:creationId xmlns:a16="http://schemas.microsoft.com/office/drawing/2014/main" id="{B251CADC-9476-7944-86AB-CA6FF80FB88D}"/>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7" name="1 Título">
            <a:extLst>
              <a:ext uri="{FF2B5EF4-FFF2-40B4-BE49-F238E27FC236}">
                <a16:creationId xmlns:a16="http://schemas.microsoft.com/office/drawing/2014/main" id="{E186289F-8215-D94A-AA36-3FE1BBAF23FB}"/>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第</a:t>
            </a:r>
            <a:r>
              <a:rPr lang="en-US" altLang="zh-CN" b="1" dirty="0">
                <a:latin typeface="+mn-ea"/>
                <a:ea typeface="+mn-ea"/>
              </a:rPr>
              <a:t>2</a:t>
            </a:r>
            <a:r>
              <a:rPr lang="zh-CN" altLang="en-US" b="1" dirty="0">
                <a:latin typeface="+mn-ea"/>
                <a:ea typeface="+mn-ea"/>
              </a:rPr>
              <a:t>章可行性研究</a:t>
            </a:r>
            <a:endParaRPr lang="es-HN" b="1" dirty="0">
              <a:latin typeface="+mn-ea"/>
              <a:ea typeface="+mn-ea"/>
            </a:endParaRPr>
          </a:p>
        </p:txBody>
      </p:sp>
      <p:sp>
        <p:nvSpPr>
          <p:cNvPr id="8196" name="TextBox 1">
            <a:extLst>
              <a:ext uri="{FF2B5EF4-FFF2-40B4-BE49-F238E27FC236}">
                <a16:creationId xmlns:a16="http://schemas.microsoft.com/office/drawing/2014/main" id="{153496CE-F2C9-774D-9D9D-968C0D272A9F}"/>
              </a:ext>
            </a:extLst>
          </p:cNvPr>
          <p:cNvSpPr txBox="1">
            <a:spLocks noChangeArrowheads="1"/>
          </p:cNvSpPr>
          <p:nvPr/>
        </p:nvSpPr>
        <p:spPr bwMode="auto">
          <a:xfrm>
            <a:off x="468313" y="1628775"/>
            <a:ext cx="82073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 typeface="Calibri" panose="020F0502020204030204" pitchFamily="34" charset="0"/>
              <a:buAutoNum type="arabicPeriod"/>
            </a:pPr>
            <a:r>
              <a:rPr lang="zh-CN" altLang="zh-CN" sz="2400">
                <a:latin typeface="宋体" panose="02010600030101010101" pitchFamily="2" charset="-122"/>
              </a:rPr>
              <a:t>并非任何问题都有简单明显的解决办法，事实上，许多问题不可能在预定的系统规模或时间期限之内解决。</a:t>
            </a:r>
            <a:endParaRPr lang="en-US" altLang="zh-CN" sz="2400">
              <a:latin typeface="宋体" panose="02010600030101010101" pitchFamily="2" charset="-122"/>
            </a:endParaRPr>
          </a:p>
          <a:p>
            <a:pPr eaLnBrk="1" hangingPunct="1">
              <a:lnSpc>
                <a:spcPts val="3700"/>
              </a:lnSpc>
              <a:spcBef>
                <a:spcPct val="0"/>
              </a:spcBef>
              <a:buFont typeface="Calibri" panose="020F0502020204030204" pitchFamily="34" charset="0"/>
              <a:buAutoNum type="arabicPeriod"/>
            </a:pPr>
            <a:r>
              <a:rPr lang="zh-CN" altLang="zh-CN" sz="2400">
                <a:latin typeface="宋体" panose="02010600030101010101" pitchFamily="2" charset="-122"/>
              </a:rPr>
              <a:t>如果问题没有可行的解，那么花费在这项工程上的任何时间、人力、软硬件资源和经费，都是无谓的浪费。</a:t>
            </a:r>
          </a:p>
          <a:p>
            <a:pPr eaLnBrk="1" hangingPunct="1">
              <a:lnSpc>
                <a:spcPts val="3700"/>
              </a:lnSpc>
              <a:spcBef>
                <a:spcPct val="0"/>
              </a:spcBef>
              <a:buFont typeface="Calibri" panose="020F0502020204030204" pitchFamily="34" charset="0"/>
              <a:buAutoNum type="arabicPeriod"/>
            </a:pPr>
            <a:r>
              <a:rPr lang="zh-CN" altLang="zh-CN" sz="2400">
                <a:latin typeface="宋体" panose="02010600030101010101" pitchFamily="2" charset="-122"/>
              </a:rPr>
              <a:t>可行性研究的目的，就是用最小的代价在尽可能短的时间内确定问题是否能够解决。</a:t>
            </a:r>
            <a:endParaRPr lang="zh-CN" altLang="en-US" sz="240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a:extLst>
              <a:ext uri="{FF2B5EF4-FFF2-40B4-BE49-F238E27FC236}">
                <a16:creationId xmlns:a16="http://schemas.microsoft.com/office/drawing/2014/main" id="{F145B614-008E-7440-BDF6-EE7B4EC67B7F}"/>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2.3 </a:t>
            </a:r>
            <a:r>
              <a:rPr lang="zh-CN" altLang="en-US" sz="2400">
                <a:solidFill>
                  <a:srgbClr val="D9D9D9"/>
                </a:solidFill>
                <a:latin typeface="宋体" panose="02010600030101010101" pitchFamily="2" charset="-122"/>
              </a:rPr>
              <a:t>系统流程图</a:t>
            </a:r>
          </a:p>
        </p:txBody>
      </p:sp>
      <p:sp>
        <p:nvSpPr>
          <p:cNvPr id="7" name="1 Título">
            <a:extLst>
              <a:ext uri="{FF2B5EF4-FFF2-40B4-BE49-F238E27FC236}">
                <a16:creationId xmlns:a16="http://schemas.microsoft.com/office/drawing/2014/main" id="{0C10BA92-44FD-FB47-BB8D-CA0D195AE328}"/>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第</a:t>
            </a:r>
            <a:r>
              <a:rPr lang="en-US" altLang="zh-CN" b="1" dirty="0">
                <a:latin typeface="+mn-ea"/>
                <a:ea typeface="+mn-ea"/>
              </a:rPr>
              <a:t>2</a:t>
            </a:r>
            <a:r>
              <a:rPr lang="zh-CN" altLang="en-US" b="1" dirty="0">
                <a:latin typeface="+mn-ea"/>
                <a:ea typeface="+mn-ea"/>
              </a:rPr>
              <a:t>章可行性研究</a:t>
            </a:r>
            <a:endParaRPr lang="es-HN" b="1" dirty="0">
              <a:latin typeface="+mn-ea"/>
              <a:ea typeface="+mn-ea"/>
            </a:endParaRPr>
          </a:p>
        </p:txBody>
      </p:sp>
      <p:sp>
        <p:nvSpPr>
          <p:cNvPr id="34819" name="矩形 4">
            <a:extLst>
              <a:ext uri="{FF2B5EF4-FFF2-40B4-BE49-F238E27FC236}">
                <a16:creationId xmlns:a16="http://schemas.microsoft.com/office/drawing/2014/main" id="{DBF93843-7635-664E-A17C-3250F7BC3D52}"/>
              </a:ext>
            </a:extLst>
          </p:cNvPr>
          <p:cNvSpPr>
            <a:spLocks noChangeArrowheads="1"/>
          </p:cNvSpPr>
          <p:nvPr/>
        </p:nvSpPr>
        <p:spPr bwMode="auto">
          <a:xfrm>
            <a:off x="900113" y="11969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24ABF8D8-1483-5D43-913A-0458707C3D19}"/>
              </a:ext>
            </a:extLst>
          </p:cNvPr>
          <p:cNvSpPr/>
          <p:nvPr/>
        </p:nvSpPr>
        <p:spPr>
          <a:xfrm>
            <a:off x="862013" y="26416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A796A51A-8A9A-BD40-B3B8-5DD0AF28113F}"/>
              </a:ext>
            </a:extLst>
          </p:cNvPr>
          <p:cNvSpPr/>
          <p:nvPr/>
        </p:nvSpPr>
        <p:spPr>
          <a:xfrm rot="5400000">
            <a:off x="269876" y="27273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24E3BDD3-BC66-0042-9C85-1E31DE9685F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
            <a:extLst>
              <a:ext uri="{FF2B5EF4-FFF2-40B4-BE49-F238E27FC236}">
                <a16:creationId xmlns:a16="http://schemas.microsoft.com/office/drawing/2014/main" id="{1E1E8DBF-430E-CC44-9685-44CE880A7E4F}"/>
              </a:ext>
            </a:extLst>
          </p:cNvPr>
          <p:cNvSpPr>
            <a:spLocks noGrp="1"/>
          </p:cNvSpPr>
          <p:nvPr>
            <p:ph type="title"/>
          </p:nvPr>
        </p:nvSpPr>
        <p:spPr>
          <a:xfrm>
            <a:off x="468313" y="1588"/>
            <a:ext cx="8229600" cy="1143000"/>
          </a:xfrm>
        </p:spPr>
        <p:txBody>
          <a:bodyPr/>
          <a:lstStyle/>
          <a:p>
            <a:r>
              <a:rPr lang="en-US" altLang="zh-CN" b="1">
                <a:latin typeface="宋体" panose="02010600030101010101" pitchFamily="2" charset="-122"/>
              </a:rPr>
              <a:t>2.3</a:t>
            </a:r>
            <a:r>
              <a:rPr lang="en-US" altLang="zh-CN" b="1"/>
              <a:t> </a:t>
            </a:r>
            <a:r>
              <a:rPr lang="zh-CN" altLang="en-US" b="1"/>
              <a:t>系统流程图</a:t>
            </a:r>
          </a:p>
        </p:txBody>
      </p:sp>
      <p:sp>
        <p:nvSpPr>
          <p:cNvPr id="6" name="TextBox 5">
            <a:extLst>
              <a:ext uri="{FF2B5EF4-FFF2-40B4-BE49-F238E27FC236}">
                <a16:creationId xmlns:a16="http://schemas.microsoft.com/office/drawing/2014/main" id="{6BF6E6BF-A0D4-5647-95F4-A2821D37EB1D}"/>
              </a:ext>
            </a:extLst>
          </p:cNvPr>
          <p:cNvSpPr txBox="1"/>
          <p:nvPr/>
        </p:nvSpPr>
        <p:spPr>
          <a:xfrm>
            <a:off x="539750" y="1484313"/>
            <a:ext cx="648017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17375E"/>
                </a:solidFill>
                <a:latin typeface="Calibri" panose="020F0502020204030204" pitchFamily="34" charset="0"/>
              </a:rPr>
              <a:t>系统流程图是概括地描绘物理系统的传统工具。</a:t>
            </a:r>
            <a:endParaRPr lang="zh-CN" altLang="en-US" sz="2400" b="1">
              <a:solidFill>
                <a:srgbClr val="17375E"/>
              </a:solidFill>
              <a:latin typeface="Calibri" panose="020F0502020204030204" pitchFamily="34" charset="0"/>
            </a:endParaRPr>
          </a:p>
        </p:txBody>
      </p:sp>
      <p:sp>
        <p:nvSpPr>
          <p:cNvPr id="7" name="圆角矩形 6">
            <a:extLst>
              <a:ext uri="{FF2B5EF4-FFF2-40B4-BE49-F238E27FC236}">
                <a16:creationId xmlns:a16="http://schemas.microsoft.com/office/drawing/2014/main" id="{E4F0E1B5-50F3-4440-9018-1A86343B47F3}"/>
              </a:ext>
            </a:extLst>
          </p:cNvPr>
          <p:cNvSpPr/>
          <p:nvPr/>
        </p:nvSpPr>
        <p:spPr>
          <a:xfrm>
            <a:off x="468313" y="2349500"/>
            <a:ext cx="7610475"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a:latin typeface="宋体" panose="02010600030101010101" pitchFamily="2" charset="-122"/>
              </a:rPr>
              <a:t>基本思想：</a:t>
            </a:r>
            <a:endParaRPr lang="en-US" altLang="zh-CN" sz="2400" b="1">
              <a:latin typeface="宋体" panose="02010600030101010101" pitchFamily="2" charset="-122"/>
            </a:endParaRPr>
          </a:p>
          <a:p>
            <a:pPr eaLnBrk="1" hangingPunct="1">
              <a:defRPr/>
            </a:pPr>
            <a:r>
              <a:rPr lang="zh-CN" altLang="en-US" sz="2400">
                <a:latin typeface="宋体" panose="02010600030101010101" pitchFamily="2" charset="-122"/>
              </a:rPr>
              <a:t>用图形符号以黑盒子形式描绘组成系统的每个部件</a:t>
            </a:r>
            <a:r>
              <a:rPr lang="en-US" altLang="zh-CN" sz="2400">
                <a:latin typeface="宋体" panose="02010600030101010101" pitchFamily="2" charset="-122"/>
              </a:rPr>
              <a:t>(</a:t>
            </a:r>
            <a:r>
              <a:rPr lang="zh-CN" altLang="en-US" sz="2400">
                <a:latin typeface="宋体" panose="02010600030101010101" pitchFamily="2" charset="-122"/>
              </a:rPr>
              <a:t>程序、文档、数据库、人工过程等</a:t>
            </a:r>
            <a:r>
              <a:rPr lang="en-US" altLang="zh-CN" sz="2400">
                <a:latin typeface="宋体" panose="02010600030101010101" pitchFamily="2" charset="-122"/>
              </a:rPr>
              <a:t>)</a:t>
            </a:r>
            <a:r>
              <a:rPr lang="zh-CN" altLang="en-US" sz="2400">
                <a:latin typeface="宋体" panose="02010600030101010101" pitchFamily="2" charset="-122"/>
              </a:rPr>
              <a:t>。</a:t>
            </a:r>
          </a:p>
        </p:txBody>
      </p:sp>
      <p:sp>
        <p:nvSpPr>
          <p:cNvPr id="9" name="TextBox 8">
            <a:extLst>
              <a:ext uri="{FF2B5EF4-FFF2-40B4-BE49-F238E27FC236}">
                <a16:creationId xmlns:a16="http://schemas.microsoft.com/office/drawing/2014/main" id="{0672F359-E314-5F41-80C4-97BB9BD6874A}"/>
              </a:ext>
            </a:extLst>
          </p:cNvPr>
          <p:cNvSpPr txBox="1"/>
          <p:nvPr/>
        </p:nvSpPr>
        <p:spPr>
          <a:xfrm>
            <a:off x="468313" y="3716338"/>
            <a:ext cx="7610475" cy="173672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系统流程图表达的是数据在系统各部件之间流动的情况，而不是对数据进行加工处理的控制过程，因此尽管系统流程图的某些符号和程序流程图的符号形式相同，但是它却是物理数据流图而不是程序流程图。</a:t>
            </a:r>
            <a:endParaRPr lang="zh-CN" altLang="en-US" sz="2400" b="1">
              <a:latin typeface="Calibri" panose="020F0502020204030204" pitchFamily="34" charset="0"/>
            </a:endParaRPr>
          </a:p>
        </p:txBody>
      </p:sp>
      <p:sp>
        <p:nvSpPr>
          <p:cNvPr id="36869" name="1 Título">
            <a:extLst>
              <a:ext uri="{FF2B5EF4-FFF2-40B4-BE49-F238E27FC236}">
                <a16:creationId xmlns:a16="http://schemas.microsoft.com/office/drawing/2014/main" id="{F787E9EF-98EF-4F48-9CF0-F24C9E90E659}"/>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2.3 </a:t>
            </a:r>
            <a:r>
              <a:rPr lang="zh-CN" altLang="en-US" sz="2400">
                <a:solidFill>
                  <a:srgbClr val="D9D9D9"/>
                </a:solidFill>
                <a:latin typeface="宋体" panose="02010600030101010101" pitchFamily="2" charset="-122"/>
              </a:rPr>
              <a:t>系统流程图</a:t>
            </a:r>
          </a:p>
        </p:txBody>
      </p:sp>
      <p:sp>
        <p:nvSpPr>
          <p:cNvPr id="11" name="1 Título">
            <a:extLst>
              <a:ext uri="{FF2B5EF4-FFF2-40B4-BE49-F238E27FC236}">
                <a16:creationId xmlns:a16="http://schemas.microsoft.com/office/drawing/2014/main" id="{9F10D143-6996-BC4A-A0E3-BDB58FB82933}"/>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580B3C24-E66F-9349-BDE3-7EB3853185D9}"/>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38914" name="标题 3">
            <a:extLst>
              <a:ext uri="{FF2B5EF4-FFF2-40B4-BE49-F238E27FC236}">
                <a16:creationId xmlns:a16="http://schemas.microsoft.com/office/drawing/2014/main" id="{EEFA19AA-17CE-6645-BB03-2B87E99F58F2}"/>
              </a:ext>
            </a:extLst>
          </p:cNvPr>
          <p:cNvSpPr>
            <a:spLocks noGrp="1"/>
          </p:cNvSpPr>
          <p:nvPr>
            <p:ph type="title"/>
          </p:nvPr>
        </p:nvSpPr>
        <p:spPr>
          <a:xfrm>
            <a:off x="250825" y="0"/>
            <a:ext cx="8229600" cy="1143000"/>
          </a:xfrm>
        </p:spPr>
        <p:txBody>
          <a:bodyPr/>
          <a:lstStyle/>
          <a:p>
            <a:r>
              <a:rPr lang="en-US" altLang="zh-CN" b="1">
                <a:latin typeface="宋体" panose="02010600030101010101" pitchFamily="2" charset="-122"/>
              </a:rPr>
              <a:t>2.3 </a:t>
            </a:r>
            <a:r>
              <a:rPr lang="zh-CN" altLang="en-US" b="1"/>
              <a:t>系统流程图</a:t>
            </a:r>
          </a:p>
        </p:txBody>
      </p:sp>
      <p:sp>
        <p:nvSpPr>
          <p:cNvPr id="6" name="TextBox 5">
            <a:extLst>
              <a:ext uri="{FF2B5EF4-FFF2-40B4-BE49-F238E27FC236}">
                <a16:creationId xmlns:a16="http://schemas.microsoft.com/office/drawing/2014/main" id="{73EAF48A-067A-5741-91D5-A747CBF79D89}"/>
              </a:ext>
            </a:extLst>
          </p:cNvPr>
          <p:cNvSpPr txBox="1"/>
          <p:nvPr/>
        </p:nvSpPr>
        <p:spPr>
          <a:xfrm>
            <a:off x="592138" y="11303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2.3.1</a:t>
            </a:r>
            <a:r>
              <a:rPr lang="zh-CN" altLang="en-US" sz="3200" b="1" dirty="0">
                <a:solidFill>
                  <a:schemeClr val="tx1"/>
                </a:solidFill>
                <a:latin typeface="+mn-ea"/>
              </a:rPr>
              <a:t>符号</a:t>
            </a:r>
          </a:p>
        </p:txBody>
      </p:sp>
      <p:sp>
        <p:nvSpPr>
          <p:cNvPr id="9" name="圆角矩形 8">
            <a:extLst>
              <a:ext uri="{FF2B5EF4-FFF2-40B4-BE49-F238E27FC236}">
                <a16:creationId xmlns:a16="http://schemas.microsoft.com/office/drawing/2014/main" id="{B561C48C-644C-EE44-BF73-4BDA5F0EAF71}"/>
              </a:ext>
            </a:extLst>
          </p:cNvPr>
          <p:cNvSpPr/>
          <p:nvPr/>
        </p:nvSpPr>
        <p:spPr>
          <a:xfrm>
            <a:off x="705877" y="250521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latin typeface="宋体" panose="02010600030101010101" pitchFamily="2" charset="-122"/>
              </a:rPr>
              <a:t>利用符号可以把一个广义的输入输出操作具体化为读写存储在特殊设备上的文件（或数据库），把抽象处理具体化为特定的程序或手工操作等。</a:t>
            </a:r>
          </a:p>
        </p:txBody>
      </p:sp>
      <p:sp>
        <p:nvSpPr>
          <p:cNvPr id="7" name="1 Título">
            <a:extLst>
              <a:ext uri="{FF2B5EF4-FFF2-40B4-BE49-F238E27FC236}">
                <a16:creationId xmlns:a16="http://schemas.microsoft.com/office/drawing/2014/main" id="{8EA243D3-4C01-5E41-9FDA-F10A83940141}"/>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
            <a:extLst>
              <a:ext uri="{FF2B5EF4-FFF2-40B4-BE49-F238E27FC236}">
                <a16:creationId xmlns:a16="http://schemas.microsoft.com/office/drawing/2014/main" id="{323D0598-9C65-1D4B-835A-6CF9013AE4F2}"/>
              </a:ext>
            </a:extLst>
          </p:cNvPr>
          <p:cNvSpPr>
            <a:spLocks noGrp="1"/>
          </p:cNvSpPr>
          <p:nvPr>
            <p:ph type="title"/>
          </p:nvPr>
        </p:nvSpPr>
        <p:spPr>
          <a:xfrm>
            <a:off x="80963" y="-25400"/>
            <a:ext cx="8229600" cy="1143000"/>
          </a:xfrm>
        </p:spPr>
        <p:txBody>
          <a:bodyPr/>
          <a:lstStyle/>
          <a:p>
            <a:r>
              <a:rPr lang="en-US" altLang="zh-CN" b="1">
                <a:latin typeface="宋体" panose="02010600030101010101" pitchFamily="2" charset="-122"/>
              </a:rPr>
              <a:t>2.3 </a:t>
            </a:r>
            <a:r>
              <a:rPr lang="zh-CN" altLang="en-US" b="1"/>
              <a:t>系统</a:t>
            </a:r>
            <a:r>
              <a:rPr lang="zh-CN" altLang="en-US" b="1">
                <a:latin typeface="宋体" panose="02010600030101010101" pitchFamily="2" charset="-122"/>
              </a:rPr>
              <a:t>流程图</a:t>
            </a:r>
          </a:p>
        </p:txBody>
      </p:sp>
      <p:pic>
        <p:nvPicPr>
          <p:cNvPr id="40962" name="图片 1">
            <a:extLst>
              <a:ext uri="{FF2B5EF4-FFF2-40B4-BE49-F238E27FC236}">
                <a16:creationId xmlns:a16="http://schemas.microsoft.com/office/drawing/2014/main" id="{3BBE093A-57D4-7145-A7D6-4ABFD9B441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349500"/>
            <a:ext cx="790733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标注 2">
            <a:extLst>
              <a:ext uri="{FF2B5EF4-FFF2-40B4-BE49-F238E27FC236}">
                <a16:creationId xmlns:a16="http://schemas.microsoft.com/office/drawing/2014/main" id="{7ED6F3E2-BD0F-DB47-9495-F217F13B56B7}"/>
              </a:ext>
            </a:extLst>
          </p:cNvPr>
          <p:cNvSpPr/>
          <p:nvPr/>
        </p:nvSpPr>
        <p:spPr>
          <a:xfrm>
            <a:off x="5219700" y="1196975"/>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zh-CN">
                <a:latin typeface="Calibri" panose="020F0502020204030204" pitchFamily="34" charset="0"/>
              </a:rPr>
              <a:t>以概括的方式抽象地描绘一个实际系统时，仅仅使用</a:t>
            </a:r>
            <a:r>
              <a:rPr lang="zh-CN" altLang="en-US">
                <a:latin typeface="Calibri" panose="020F0502020204030204" pitchFamily="34" charset="0"/>
              </a:rPr>
              <a:t>下图</a:t>
            </a:r>
            <a:r>
              <a:rPr lang="zh-CN" altLang="zh-CN">
                <a:latin typeface="Calibri" panose="020F0502020204030204" pitchFamily="34" charset="0"/>
              </a:rPr>
              <a:t>中列出的基本符号就足够了</a:t>
            </a:r>
            <a:endParaRPr lang="zh-CN" altLang="en-US">
              <a:latin typeface="Calibri" panose="020F0502020204030204" pitchFamily="34" charset="0"/>
            </a:endParaRPr>
          </a:p>
        </p:txBody>
      </p:sp>
      <p:sp>
        <p:nvSpPr>
          <p:cNvPr id="7" name="1 Título">
            <a:extLst>
              <a:ext uri="{FF2B5EF4-FFF2-40B4-BE49-F238E27FC236}">
                <a16:creationId xmlns:a16="http://schemas.microsoft.com/office/drawing/2014/main" id="{FD1083CF-1601-E241-AE74-DC40926F3893}"/>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9" name="1 Título">
            <a:extLst>
              <a:ext uri="{FF2B5EF4-FFF2-40B4-BE49-F238E27FC236}">
                <a16:creationId xmlns:a16="http://schemas.microsoft.com/office/drawing/2014/main" id="{E883CA2E-E6E4-3148-8428-52F11F44AE0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a:extLst>
              <a:ext uri="{FF2B5EF4-FFF2-40B4-BE49-F238E27FC236}">
                <a16:creationId xmlns:a16="http://schemas.microsoft.com/office/drawing/2014/main" id="{6BDBA023-1C96-8245-8962-58ED26938CBA}"/>
              </a:ext>
            </a:extLst>
          </p:cNvPr>
          <p:cNvSpPr/>
          <p:nvPr/>
        </p:nvSpPr>
        <p:spPr>
          <a:xfrm>
            <a:off x="8096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chemeClr val="tx2"/>
                </a:solidFill>
                <a:latin typeface="Calibri" panose="020F0502020204030204" pitchFamily="34" charset="0"/>
              </a:rPr>
              <a:t>需要更具体地描绘一个物理系统时还需要使用右图中列出的系统符号</a:t>
            </a:r>
          </a:p>
        </p:txBody>
      </p:sp>
      <p:pic>
        <p:nvPicPr>
          <p:cNvPr id="43010" name="图片 3">
            <a:extLst>
              <a:ext uri="{FF2B5EF4-FFF2-40B4-BE49-F238E27FC236}">
                <a16:creationId xmlns:a16="http://schemas.microsoft.com/office/drawing/2014/main" id="{FAE7BF6B-00AE-2240-B4B2-B792DF7EBC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42863"/>
            <a:ext cx="6559550" cy="602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AA3B65E5-A4F7-7945-99DA-4185946DE9CB}"/>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7" name="1 Título">
            <a:extLst>
              <a:ext uri="{FF2B5EF4-FFF2-40B4-BE49-F238E27FC236}">
                <a16:creationId xmlns:a16="http://schemas.microsoft.com/office/drawing/2014/main" id="{8AC8A74E-AE60-EB40-9878-978CDAA181B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F0B7697-1128-F446-8573-81CEFA7222A4}"/>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45058" name="标题 3">
            <a:extLst>
              <a:ext uri="{FF2B5EF4-FFF2-40B4-BE49-F238E27FC236}">
                <a16:creationId xmlns:a16="http://schemas.microsoft.com/office/drawing/2014/main" id="{2ED82563-F17E-6740-9D02-E0DEA6F3D144}"/>
              </a:ext>
            </a:extLst>
          </p:cNvPr>
          <p:cNvSpPr>
            <a:spLocks noGrp="1"/>
          </p:cNvSpPr>
          <p:nvPr>
            <p:ph type="title"/>
          </p:nvPr>
        </p:nvSpPr>
        <p:spPr>
          <a:xfrm>
            <a:off x="387350" y="0"/>
            <a:ext cx="8229600" cy="1143000"/>
          </a:xfrm>
        </p:spPr>
        <p:txBody>
          <a:bodyPr/>
          <a:lstStyle/>
          <a:p>
            <a:r>
              <a:rPr lang="en-US" altLang="zh-CN" b="1">
                <a:latin typeface="宋体" panose="02010600030101010101" pitchFamily="2" charset="-122"/>
              </a:rPr>
              <a:t>2.3</a:t>
            </a:r>
            <a:r>
              <a:rPr lang="en-US" altLang="zh-CN" b="1"/>
              <a:t> </a:t>
            </a:r>
            <a:r>
              <a:rPr lang="zh-CN" altLang="en-US" b="1"/>
              <a:t>系统流程图</a:t>
            </a:r>
          </a:p>
        </p:txBody>
      </p:sp>
      <p:sp>
        <p:nvSpPr>
          <p:cNvPr id="2" name="TextBox 1">
            <a:extLst>
              <a:ext uri="{FF2B5EF4-FFF2-40B4-BE49-F238E27FC236}">
                <a16:creationId xmlns:a16="http://schemas.microsoft.com/office/drawing/2014/main" id="{717E99E2-BE18-994B-A4C0-526FD725FB65}"/>
              </a:ext>
            </a:extLst>
          </p:cNvPr>
          <p:cNvSpPr txBox="1"/>
          <p:nvPr/>
        </p:nvSpPr>
        <p:spPr>
          <a:xfrm>
            <a:off x="566738" y="2205038"/>
            <a:ext cx="7848600" cy="28225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solidFill>
                  <a:srgbClr val="000000"/>
                </a:solidFill>
                <a:latin typeface="Calibri" panose="020F0502020204030204" pitchFamily="34" charset="0"/>
              </a:rPr>
              <a:t>以一个</a:t>
            </a:r>
            <a:r>
              <a:rPr lang="zh-CN" altLang="zh-CN" sz="2400">
                <a:solidFill>
                  <a:srgbClr val="000000"/>
                </a:solidFill>
                <a:latin typeface="Calibri" panose="020F0502020204030204" pitchFamily="34" charset="0"/>
              </a:rPr>
              <a:t>简单的例子</a:t>
            </a:r>
            <a:r>
              <a:rPr lang="zh-CN" altLang="en-US" sz="2400">
                <a:solidFill>
                  <a:srgbClr val="000000"/>
                </a:solidFill>
                <a:latin typeface="Calibri" panose="020F0502020204030204" pitchFamily="34" charset="0"/>
              </a:rPr>
              <a:t>进行讲解</a:t>
            </a:r>
            <a:r>
              <a:rPr lang="zh-CN" altLang="zh-CN" sz="2400">
                <a:solidFill>
                  <a:srgbClr val="000000"/>
                </a:solidFill>
                <a:latin typeface="Calibri" panose="020F0502020204030204" pitchFamily="34" charset="0"/>
              </a:rPr>
              <a:t>。某装配厂有一座存放零件的仓库，仓库中现有的各种零件的数量以及每种零件的库存量临界值等数据记录在库存清单主文件中。当仓库中零件数量有变化时，应该及时修改库存清单主文件，如果哪种零件的库存量少于它的库存量临界值，则应该报告给采购部门以便订货，规定每天向采购部门送一次订货报告。</a:t>
            </a:r>
            <a:endParaRPr lang="zh-CN" altLang="en-US" sz="240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EE6872C5-A0F6-3B44-A42F-14681C92B836}"/>
              </a:ext>
            </a:extLst>
          </p:cNvPr>
          <p:cNvSpPr txBox="1"/>
          <p:nvPr/>
        </p:nvSpPr>
        <p:spPr>
          <a:xfrm>
            <a:off x="592138" y="10922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2.3.2 </a:t>
            </a:r>
            <a:r>
              <a:rPr lang="zh-CN" altLang="en-US" sz="3200" b="1" dirty="0">
                <a:solidFill>
                  <a:schemeClr val="tx1"/>
                </a:solidFill>
                <a:latin typeface="+mn-ea"/>
              </a:rPr>
              <a:t>例子</a:t>
            </a:r>
          </a:p>
        </p:txBody>
      </p:sp>
      <p:sp>
        <p:nvSpPr>
          <p:cNvPr id="7" name="1 Título">
            <a:extLst>
              <a:ext uri="{FF2B5EF4-FFF2-40B4-BE49-F238E27FC236}">
                <a16:creationId xmlns:a16="http://schemas.microsoft.com/office/drawing/2014/main" id="{312A38D0-65CE-5C49-A01B-2FDE427E92B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E61DE4B7-5AAA-F44E-A7E9-D3C2CA2F6361}"/>
              </a:ext>
            </a:extLst>
          </p:cNvPr>
          <p:cNvSpPr>
            <a:spLocks noGrp="1"/>
          </p:cNvSpPr>
          <p:nvPr>
            <p:ph type="title"/>
          </p:nvPr>
        </p:nvSpPr>
        <p:spPr/>
        <p:txBody>
          <a:bodyPr/>
          <a:lstStyle/>
          <a:p>
            <a:r>
              <a:rPr lang="en-US" altLang="zh-CN" b="1">
                <a:latin typeface="宋体" panose="02010600030101010101" pitchFamily="2" charset="-122"/>
              </a:rPr>
              <a:t>2.3</a:t>
            </a:r>
            <a:r>
              <a:rPr lang="en-US" altLang="zh-CN" b="1"/>
              <a:t> </a:t>
            </a:r>
            <a:r>
              <a:rPr lang="zh-CN" altLang="en-US" b="1"/>
              <a:t>系统流程图</a:t>
            </a:r>
          </a:p>
        </p:txBody>
      </p:sp>
      <p:sp>
        <p:nvSpPr>
          <p:cNvPr id="2" name="TextBox 1">
            <a:extLst>
              <a:ext uri="{FF2B5EF4-FFF2-40B4-BE49-F238E27FC236}">
                <a16:creationId xmlns:a16="http://schemas.microsoft.com/office/drawing/2014/main" id="{C613F77B-BFD0-0848-AD71-FF6CE04E173B}"/>
              </a:ext>
            </a:extLst>
          </p:cNvPr>
          <p:cNvSpPr txBox="1"/>
          <p:nvPr/>
        </p:nvSpPr>
        <p:spPr>
          <a:xfrm>
            <a:off x="611188" y="1844675"/>
            <a:ext cx="8039100" cy="33242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solidFill>
                  <a:srgbClr val="000000"/>
                </a:solidFill>
                <a:latin typeface="宋体" panose="02010600030101010101" pitchFamily="2" charset="-122"/>
              </a:rPr>
              <a:t>该装配厂使用一台小型计算机处理更新库存清单主文件和产生订货报告的任务。零件库存量的每一次变化称为一个事务，由放在仓库中的</a:t>
            </a:r>
            <a:r>
              <a:rPr lang="en-US" altLang="zh-CN" sz="2400">
                <a:solidFill>
                  <a:srgbClr val="000000"/>
                </a:solidFill>
                <a:latin typeface="宋体" panose="02010600030101010101" pitchFamily="2" charset="-122"/>
              </a:rPr>
              <a:t>CRT</a:t>
            </a:r>
            <a:r>
              <a:rPr lang="zh-CN" altLang="en-US" sz="2400">
                <a:solidFill>
                  <a:srgbClr val="000000"/>
                </a:solidFill>
                <a:latin typeface="宋体" panose="02010600030101010101" pitchFamily="2" charset="-122"/>
              </a:rPr>
              <a:t>终端输入到计算机中；系统中的库存清单程序对事务进行处理，更新存储在磁盘上的库存清单主文件，并且把必要的订货信息写在磁带上。最后，每天由报告生成程序读一次磁带，并且打印出订货报告。</a:t>
            </a:r>
            <a:endParaRPr lang="en-US" altLang="zh-CN" sz="2400">
              <a:solidFill>
                <a:srgbClr val="000000"/>
              </a:solidFill>
              <a:latin typeface="宋体" panose="02010600030101010101" pitchFamily="2" charset="-122"/>
            </a:endParaRPr>
          </a:p>
          <a:p>
            <a:pPr eaLnBrk="1" hangingPunct="1">
              <a:lnSpc>
                <a:spcPts val="3600"/>
              </a:lnSpc>
              <a:defRPr/>
            </a:pPr>
            <a:r>
              <a:rPr lang="zh-CN" altLang="en-US" sz="2400">
                <a:solidFill>
                  <a:srgbClr val="000000"/>
                </a:solidFill>
                <a:latin typeface="宋体" panose="02010600030101010101" pitchFamily="2" charset="-122"/>
              </a:rPr>
              <a:t>如下图所示。</a:t>
            </a:r>
          </a:p>
        </p:txBody>
      </p:sp>
      <p:sp>
        <p:nvSpPr>
          <p:cNvPr id="6" name="1 Título">
            <a:extLst>
              <a:ext uri="{FF2B5EF4-FFF2-40B4-BE49-F238E27FC236}">
                <a16:creationId xmlns:a16="http://schemas.microsoft.com/office/drawing/2014/main" id="{3C18B3E5-AD3F-4040-8C75-938AE27AB6D5}"/>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7" name="1 Título">
            <a:extLst>
              <a:ext uri="{FF2B5EF4-FFF2-40B4-BE49-F238E27FC236}">
                <a16:creationId xmlns:a16="http://schemas.microsoft.com/office/drawing/2014/main" id="{AEEEF4B9-82C5-0446-8901-B55FC289EEF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2">
            <a:extLst>
              <a:ext uri="{FF2B5EF4-FFF2-40B4-BE49-F238E27FC236}">
                <a16:creationId xmlns:a16="http://schemas.microsoft.com/office/drawing/2014/main" id="{75380EA5-3399-AD44-B90A-1E5E9C5CD0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88913"/>
            <a:ext cx="4900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4DAE1A59-AF88-9942-88DC-EA37D7664FEE}"/>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6" name="1 Título">
            <a:extLst>
              <a:ext uri="{FF2B5EF4-FFF2-40B4-BE49-F238E27FC236}">
                <a16:creationId xmlns:a16="http://schemas.microsoft.com/office/drawing/2014/main" id="{F83E9F29-20D2-D84D-80F2-46CFDC546F6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Título">
            <a:extLst>
              <a:ext uri="{FF2B5EF4-FFF2-40B4-BE49-F238E27FC236}">
                <a16:creationId xmlns:a16="http://schemas.microsoft.com/office/drawing/2014/main" id="{04E065DE-B355-794D-AD5F-DE9E1BEEF9DB}"/>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2.3.3 </a:t>
            </a:r>
            <a:r>
              <a:rPr lang="zh-CN" altLang="en-US" sz="2400">
                <a:solidFill>
                  <a:srgbClr val="D9D9D9"/>
                </a:solidFill>
                <a:latin typeface="宋体" panose="02010600030101010101" pitchFamily="2" charset="-122"/>
              </a:rPr>
              <a:t>分层</a:t>
            </a:r>
          </a:p>
        </p:txBody>
      </p:sp>
      <p:sp>
        <p:nvSpPr>
          <p:cNvPr id="51202" name="标题 3">
            <a:extLst>
              <a:ext uri="{FF2B5EF4-FFF2-40B4-BE49-F238E27FC236}">
                <a16:creationId xmlns:a16="http://schemas.microsoft.com/office/drawing/2014/main" id="{3C5707D6-095A-8648-B743-7C3F268C060C}"/>
              </a:ext>
            </a:extLst>
          </p:cNvPr>
          <p:cNvSpPr>
            <a:spLocks noGrp="1"/>
          </p:cNvSpPr>
          <p:nvPr>
            <p:ph type="title"/>
          </p:nvPr>
        </p:nvSpPr>
        <p:spPr>
          <a:xfrm>
            <a:off x="107950" y="31750"/>
            <a:ext cx="8229600" cy="1143000"/>
          </a:xfrm>
        </p:spPr>
        <p:txBody>
          <a:bodyPr/>
          <a:lstStyle/>
          <a:p>
            <a:r>
              <a:rPr lang="en-US" altLang="zh-CN" b="1">
                <a:latin typeface="宋体" panose="02010600030101010101" pitchFamily="2" charset="-122"/>
              </a:rPr>
              <a:t>2.3 </a:t>
            </a:r>
            <a:r>
              <a:rPr lang="zh-CN" altLang="en-US" b="1"/>
              <a:t>系统流程图</a:t>
            </a:r>
          </a:p>
        </p:txBody>
      </p:sp>
      <p:sp>
        <p:nvSpPr>
          <p:cNvPr id="9" name="圆角矩形 8">
            <a:extLst>
              <a:ext uri="{FF2B5EF4-FFF2-40B4-BE49-F238E27FC236}">
                <a16:creationId xmlns:a16="http://schemas.microsoft.com/office/drawing/2014/main" id="{A0E4215D-6B1E-724F-A2A9-82B7BA03390A}"/>
              </a:ext>
            </a:extLst>
          </p:cNvPr>
          <p:cNvSpPr/>
          <p:nvPr/>
        </p:nvSpPr>
        <p:spPr>
          <a:xfrm>
            <a:off x="611560" y="2492896"/>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latin typeface="宋体" panose="02010600030101010101" pitchFamily="2" charset="-122"/>
              </a:rPr>
              <a:t>面对复杂的系统时，一个比较好的方法是分层次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p>
        </p:txBody>
      </p:sp>
      <p:sp>
        <p:nvSpPr>
          <p:cNvPr id="7" name="TextBox 6">
            <a:extLst>
              <a:ext uri="{FF2B5EF4-FFF2-40B4-BE49-F238E27FC236}">
                <a16:creationId xmlns:a16="http://schemas.microsoft.com/office/drawing/2014/main" id="{2AF21A9B-FFAD-4542-B258-F0E2C580C6F9}"/>
              </a:ext>
            </a:extLst>
          </p:cNvPr>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2.3.3 </a:t>
            </a:r>
            <a:r>
              <a:rPr lang="zh-CN" altLang="en-US" sz="3200" b="1">
                <a:latin typeface="宋体" panose="02010600030101010101" pitchFamily="2" charset="-122"/>
              </a:rPr>
              <a:t>分层</a:t>
            </a:r>
          </a:p>
        </p:txBody>
      </p:sp>
      <p:sp>
        <p:nvSpPr>
          <p:cNvPr id="10" name="1 Título">
            <a:extLst>
              <a:ext uri="{FF2B5EF4-FFF2-40B4-BE49-F238E27FC236}">
                <a16:creationId xmlns:a16="http://schemas.microsoft.com/office/drawing/2014/main" id="{A4F2BFE2-3B61-9F43-B514-DAB81F4E34A0}"/>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Título">
            <a:extLst>
              <a:ext uri="{FF2B5EF4-FFF2-40B4-BE49-F238E27FC236}">
                <a16:creationId xmlns:a16="http://schemas.microsoft.com/office/drawing/2014/main" id="{2F1325EF-25E9-5246-9EB1-A03D4CA98BF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2.4 </a:t>
            </a:r>
            <a:r>
              <a:rPr lang="zh-CN" altLang="en-US" sz="2400">
                <a:solidFill>
                  <a:srgbClr val="D9D9D9"/>
                </a:solidFill>
                <a:latin typeface="宋体" panose="02010600030101010101" pitchFamily="2" charset="-122"/>
              </a:rPr>
              <a:t>数据流图</a:t>
            </a:r>
          </a:p>
        </p:txBody>
      </p:sp>
      <p:sp>
        <p:nvSpPr>
          <p:cNvPr id="7" name="1 Título">
            <a:extLst>
              <a:ext uri="{FF2B5EF4-FFF2-40B4-BE49-F238E27FC236}">
                <a16:creationId xmlns:a16="http://schemas.microsoft.com/office/drawing/2014/main" id="{D491331F-18FC-D747-A621-5E7049364EDF}"/>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53251" name="矩形 4">
            <a:extLst>
              <a:ext uri="{FF2B5EF4-FFF2-40B4-BE49-F238E27FC236}">
                <a16:creationId xmlns:a16="http://schemas.microsoft.com/office/drawing/2014/main" id="{DA7AF0D1-C176-D54A-81FA-1E5DF9999450}"/>
              </a:ext>
            </a:extLst>
          </p:cNvPr>
          <p:cNvSpPr>
            <a:spLocks noChangeArrowheads="1"/>
          </p:cNvSpPr>
          <p:nvPr/>
        </p:nvSpPr>
        <p:spPr bwMode="auto">
          <a:xfrm>
            <a:off x="900113" y="1462088"/>
            <a:ext cx="78930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6708470F-1ACF-A74E-87AB-CC6FACFA3D32}"/>
              </a:ext>
            </a:extLst>
          </p:cNvPr>
          <p:cNvSpPr/>
          <p:nvPr/>
        </p:nvSpPr>
        <p:spPr>
          <a:xfrm>
            <a:off x="862013" y="36941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66553D3A-081C-6047-82FC-2A4F5ADC3D46}"/>
              </a:ext>
            </a:extLst>
          </p:cNvPr>
          <p:cNvSpPr/>
          <p:nvPr/>
        </p:nvSpPr>
        <p:spPr>
          <a:xfrm rot="5400000">
            <a:off x="269875" y="37798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06797E20-9D74-114A-87B2-53AF84F53753}"/>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ADA0C905-A975-2C4F-8887-AB5B405AC992}"/>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
        <p:nvSpPr>
          <p:cNvPr id="7" name="1 Título">
            <a:extLst>
              <a:ext uri="{FF2B5EF4-FFF2-40B4-BE49-F238E27FC236}">
                <a16:creationId xmlns:a16="http://schemas.microsoft.com/office/drawing/2014/main" id="{54052B92-7EF8-8A48-8C07-882C4A62244E}"/>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0243" name="矩形 4">
            <a:extLst>
              <a:ext uri="{FF2B5EF4-FFF2-40B4-BE49-F238E27FC236}">
                <a16:creationId xmlns:a16="http://schemas.microsoft.com/office/drawing/2014/main" id="{217029D0-AC33-4D43-9FCD-C491061B28E3}"/>
              </a:ext>
            </a:extLst>
          </p:cNvPr>
          <p:cNvSpPr>
            <a:spLocks noChangeArrowheads="1"/>
          </p:cNvSpPr>
          <p:nvPr/>
        </p:nvSpPr>
        <p:spPr bwMode="auto">
          <a:xfrm>
            <a:off x="900113" y="11969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1 Título">
            <a:extLst>
              <a:ext uri="{FF2B5EF4-FFF2-40B4-BE49-F238E27FC236}">
                <a16:creationId xmlns:a16="http://schemas.microsoft.com/office/drawing/2014/main" id="{389CB16D-D0EB-3549-ACCE-239192FA7E28}"/>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DDF9B9E0-D04F-9145-9EEC-A217788BD02F}"/>
              </a:ext>
            </a:extLst>
          </p:cNvPr>
          <p:cNvSpPr>
            <a:spLocks noGrp="1"/>
          </p:cNvSpPr>
          <p:nvPr>
            <p:ph type="title"/>
          </p:nvPr>
        </p:nvSpPr>
        <p:spPr>
          <a:xfrm>
            <a:off x="450850" y="1905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6" name="TextBox 5">
            <a:extLst>
              <a:ext uri="{FF2B5EF4-FFF2-40B4-BE49-F238E27FC236}">
                <a16:creationId xmlns:a16="http://schemas.microsoft.com/office/drawing/2014/main" id="{4384958E-F743-2A47-8EFD-6174714F1F1B}"/>
              </a:ext>
            </a:extLst>
          </p:cNvPr>
          <p:cNvSpPr txBox="1"/>
          <p:nvPr/>
        </p:nvSpPr>
        <p:spPr>
          <a:xfrm>
            <a:off x="755650" y="1422400"/>
            <a:ext cx="1368425"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3200" dirty="0">
                <a:solidFill>
                  <a:schemeClr val="tx1"/>
                </a:solidFill>
              </a:rPr>
              <a:t>概念</a:t>
            </a:r>
            <a:endParaRPr lang="zh-CN" altLang="en-US" sz="3200" b="1" dirty="0">
              <a:solidFill>
                <a:schemeClr val="tx1"/>
              </a:solidFill>
            </a:endParaRPr>
          </a:p>
        </p:txBody>
      </p:sp>
      <p:sp>
        <p:nvSpPr>
          <p:cNvPr id="9" name="圆角矩形 8">
            <a:extLst>
              <a:ext uri="{FF2B5EF4-FFF2-40B4-BE49-F238E27FC236}">
                <a16:creationId xmlns:a16="http://schemas.microsoft.com/office/drawing/2014/main" id="{00CEB1CC-A8E6-7D46-AB7A-5A9CFB1E0591}"/>
              </a:ext>
            </a:extLst>
          </p:cNvPr>
          <p:cNvSpPr/>
          <p:nvPr/>
        </p:nvSpPr>
        <p:spPr>
          <a:xfrm>
            <a:off x="633869" y="234888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latin typeface="宋体" panose="02010600030101010101" pitchFamily="2" charset="-122"/>
              </a:rPr>
              <a:t>数据流图</a:t>
            </a:r>
            <a:r>
              <a:rPr lang="en-US" altLang="zh-CN" sz="2400">
                <a:latin typeface="宋体" panose="02010600030101010101" pitchFamily="2" charset="-122"/>
              </a:rPr>
              <a:t>(DFD)</a:t>
            </a:r>
            <a:r>
              <a:rPr lang="zh-CN" altLang="zh-CN" sz="2400">
                <a:latin typeface="宋体" panose="02010600030101010101" pitchFamily="2" charset="-122"/>
              </a:rPr>
              <a:t>是一种图形化技术，它描绘信息流和数据从输入移动到输出的过程中所经受的变换。</a:t>
            </a:r>
            <a:endParaRPr lang="zh-CN" altLang="en-US" sz="2400">
              <a:latin typeface="宋体" panose="02010600030101010101" pitchFamily="2" charset="-122"/>
            </a:endParaRPr>
          </a:p>
        </p:txBody>
      </p:sp>
      <p:sp>
        <p:nvSpPr>
          <p:cNvPr id="55302" name="1 Título">
            <a:extLst>
              <a:ext uri="{FF2B5EF4-FFF2-40B4-BE49-F238E27FC236}">
                <a16:creationId xmlns:a16="http://schemas.microsoft.com/office/drawing/2014/main" id="{3D717CDD-1AC5-9445-A33C-C9E15DA6E403}"/>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2.4 </a:t>
            </a:r>
            <a:r>
              <a:rPr lang="zh-CN" altLang="en-US" sz="2400">
                <a:solidFill>
                  <a:srgbClr val="D9D9D9"/>
                </a:solidFill>
                <a:latin typeface="宋体" panose="02010600030101010101" pitchFamily="2" charset="-122"/>
              </a:rPr>
              <a:t>数据流图</a:t>
            </a:r>
          </a:p>
        </p:txBody>
      </p:sp>
      <p:sp>
        <p:nvSpPr>
          <p:cNvPr id="10" name="1 Título">
            <a:extLst>
              <a:ext uri="{FF2B5EF4-FFF2-40B4-BE49-F238E27FC236}">
                <a16:creationId xmlns:a16="http://schemas.microsoft.com/office/drawing/2014/main" id="{AFD96ACC-04E4-5F41-9F47-0B11CDFC0998}"/>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E5AC928B-5CC4-7443-9077-C9BB6C6137C4}"/>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2.4.1</a:t>
            </a:r>
            <a:r>
              <a:rPr lang="zh-CN" altLang="en-US" sz="2400" dirty="0">
                <a:solidFill>
                  <a:srgbClr val="D9D9D9"/>
                </a:solidFill>
                <a:latin typeface="+mn-ea"/>
                <a:ea typeface="+mn-ea"/>
              </a:rPr>
              <a:t>  符号</a:t>
            </a:r>
          </a:p>
        </p:txBody>
      </p:sp>
      <p:sp>
        <p:nvSpPr>
          <p:cNvPr id="57346" name="标题 3">
            <a:extLst>
              <a:ext uri="{FF2B5EF4-FFF2-40B4-BE49-F238E27FC236}">
                <a16:creationId xmlns:a16="http://schemas.microsoft.com/office/drawing/2014/main" id="{A26BB3B8-CE76-3840-8394-00C4348F8357}"/>
              </a:ext>
            </a:extLst>
          </p:cNvPr>
          <p:cNvSpPr>
            <a:spLocks noGrp="1"/>
          </p:cNvSpPr>
          <p:nvPr>
            <p:ph type="title"/>
          </p:nvPr>
        </p:nvSpPr>
        <p:spPr>
          <a:xfrm>
            <a:off x="141288" y="635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6" name="TextBox 5">
            <a:extLst>
              <a:ext uri="{FF2B5EF4-FFF2-40B4-BE49-F238E27FC236}">
                <a16:creationId xmlns:a16="http://schemas.microsoft.com/office/drawing/2014/main" id="{0E79C422-C3AE-5E42-9879-C18164240560}"/>
              </a:ext>
            </a:extLst>
          </p:cNvPr>
          <p:cNvSpPr txBox="1"/>
          <p:nvPr/>
        </p:nvSpPr>
        <p:spPr>
          <a:xfrm>
            <a:off x="503238" y="9810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2.4.1</a:t>
            </a:r>
            <a:r>
              <a:rPr lang="zh-CN" altLang="en-US" sz="3200" b="1" dirty="0">
                <a:solidFill>
                  <a:schemeClr val="tx1"/>
                </a:solidFill>
                <a:latin typeface="+mn-ea"/>
              </a:rPr>
              <a:t> </a:t>
            </a:r>
            <a:r>
              <a:rPr lang="zh-CN" altLang="en-US" sz="3200" b="1" dirty="0">
                <a:solidFill>
                  <a:schemeClr val="tx1"/>
                </a:solidFill>
              </a:rPr>
              <a:t>符号</a:t>
            </a:r>
          </a:p>
        </p:txBody>
      </p:sp>
      <p:graphicFrame>
        <p:nvGraphicFramePr>
          <p:cNvPr id="2" name="图示 1">
            <a:extLst>
              <a:ext uri="{FF2B5EF4-FFF2-40B4-BE49-F238E27FC236}">
                <a16:creationId xmlns:a16="http://schemas.microsoft.com/office/drawing/2014/main" id="{F45AEFCB-82C3-7347-9CB7-1DF60A1E3B00}"/>
              </a:ext>
            </a:extLst>
          </p:cNvPr>
          <p:cNvGraphicFramePr/>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箭头 2">
            <a:extLst>
              <a:ext uri="{FF2B5EF4-FFF2-40B4-BE49-F238E27FC236}">
                <a16:creationId xmlns:a16="http://schemas.microsoft.com/office/drawing/2014/main" id="{29FAC63D-9169-DC4D-92CF-D99A8478B3C8}"/>
              </a:ext>
            </a:extLst>
          </p:cNvPr>
          <p:cNvSpPr/>
          <p:nvPr/>
        </p:nvSpPr>
        <p:spPr>
          <a:xfrm rot="16200000">
            <a:off x="1249362"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数据流四中基本符号</a:t>
            </a:r>
          </a:p>
        </p:txBody>
      </p:sp>
      <p:sp>
        <p:nvSpPr>
          <p:cNvPr id="9" name="1 Título">
            <a:extLst>
              <a:ext uri="{FF2B5EF4-FFF2-40B4-BE49-F238E27FC236}">
                <a16:creationId xmlns:a16="http://schemas.microsoft.com/office/drawing/2014/main" id="{F4713819-BADA-DD40-9F9C-E92ACE55B84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图片 4">
            <a:extLst>
              <a:ext uri="{FF2B5EF4-FFF2-40B4-BE49-F238E27FC236}">
                <a16:creationId xmlns:a16="http://schemas.microsoft.com/office/drawing/2014/main" id="{347052C7-6802-2A40-B8AE-A2B11D61E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0"/>
            <a:ext cx="52578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a:extLst>
              <a:ext uri="{FF2B5EF4-FFF2-40B4-BE49-F238E27FC236}">
                <a16:creationId xmlns:a16="http://schemas.microsoft.com/office/drawing/2014/main" id="{81A1B01B-466D-9E46-AC0B-BEC12791DE95}"/>
              </a:ext>
            </a:extLst>
          </p:cNvPr>
          <p:cNvSpPr/>
          <p:nvPr/>
        </p:nvSpPr>
        <p:spPr>
          <a:xfrm rot="16200000">
            <a:off x="1606550" y="2794001"/>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附加符号</a:t>
            </a:r>
          </a:p>
        </p:txBody>
      </p:sp>
      <p:sp>
        <p:nvSpPr>
          <p:cNvPr id="11" name="下箭头 10">
            <a:extLst>
              <a:ext uri="{FF2B5EF4-FFF2-40B4-BE49-F238E27FC236}">
                <a16:creationId xmlns:a16="http://schemas.microsoft.com/office/drawing/2014/main" id="{90B6918B-FD41-1F44-A839-1F930813402F}"/>
              </a:ext>
            </a:extLst>
          </p:cNvPr>
          <p:cNvSpPr/>
          <p:nvPr/>
        </p:nvSpPr>
        <p:spPr>
          <a:xfrm rot="16200000">
            <a:off x="2040731" y="-302418"/>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基本符号</a:t>
            </a:r>
          </a:p>
        </p:txBody>
      </p:sp>
      <p:sp>
        <p:nvSpPr>
          <p:cNvPr id="7" name="1 Título">
            <a:extLst>
              <a:ext uri="{FF2B5EF4-FFF2-40B4-BE49-F238E27FC236}">
                <a16:creationId xmlns:a16="http://schemas.microsoft.com/office/drawing/2014/main" id="{82CD762B-E007-B048-9491-42C0C847933F}"/>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2.4.1</a:t>
            </a:r>
            <a:r>
              <a:rPr lang="zh-CN" altLang="en-US" sz="2400" dirty="0">
                <a:solidFill>
                  <a:srgbClr val="D9D9D9"/>
                </a:solidFill>
                <a:latin typeface="+mn-ea"/>
                <a:ea typeface="+mn-ea"/>
              </a:rPr>
              <a:t>  符号</a:t>
            </a:r>
          </a:p>
        </p:txBody>
      </p:sp>
      <p:sp>
        <p:nvSpPr>
          <p:cNvPr id="8" name="1 Título">
            <a:extLst>
              <a:ext uri="{FF2B5EF4-FFF2-40B4-BE49-F238E27FC236}">
                <a16:creationId xmlns:a16="http://schemas.microsoft.com/office/drawing/2014/main" id="{72F3754E-D188-5E43-89A6-474A9A427E4C}"/>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639D3016-C04B-6C47-B91F-4FB2B0FBA1F8}"/>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61442" name="标题 3">
            <a:extLst>
              <a:ext uri="{FF2B5EF4-FFF2-40B4-BE49-F238E27FC236}">
                <a16:creationId xmlns:a16="http://schemas.microsoft.com/office/drawing/2014/main" id="{B5713833-EB11-3147-901F-549FDB4B35E2}"/>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2" name="TextBox 1">
            <a:extLst>
              <a:ext uri="{FF2B5EF4-FFF2-40B4-BE49-F238E27FC236}">
                <a16:creationId xmlns:a16="http://schemas.microsoft.com/office/drawing/2014/main" id="{AF231047-BB0F-FD41-8779-426B081A7994}"/>
              </a:ext>
            </a:extLst>
          </p:cNvPr>
          <p:cNvSpPr txBox="1"/>
          <p:nvPr/>
        </p:nvSpPr>
        <p:spPr>
          <a:xfrm>
            <a:off x="395288" y="2492375"/>
            <a:ext cx="2841625" cy="8318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以简单例子说明怎样画数据流图</a:t>
            </a:r>
          </a:p>
        </p:txBody>
      </p:sp>
      <p:sp>
        <p:nvSpPr>
          <p:cNvPr id="3" name="TextBox 2">
            <a:extLst>
              <a:ext uri="{FF2B5EF4-FFF2-40B4-BE49-F238E27FC236}">
                <a16:creationId xmlns:a16="http://schemas.microsoft.com/office/drawing/2014/main" id="{80321A12-18EE-4848-BFD7-2F537BBF2C41}"/>
              </a:ext>
            </a:extLst>
          </p:cNvPr>
          <p:cNvSpPr txBox="1"/>
          <p:nvPr/>
        </p:nvSpPr>
        <p:spPr>
          <a:xfrm>
            <a:off x="4067175" y="1282700"/>
            <a:ext cx="4537075" cy="4524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假设一家工厂的采购部每天需要一张订货报表，报表按零件编号排序，表中列出所有需要再次订货的零件。对于每个需要再次订货的零件应该列出下述数据：零件编号，零件名称，订货数量，目前价格，主要供应者，次要供应者。零件入库或出库称为事务，通过放在仓库中的</a:t>
            </a:r>
            <a:r>
              <a:rPr lang="en-US" altLang="zh-CN" sz="2400">
                <a:solidFill>
                  <a:srgbClr val="000000"/>
                </a:solidFill>
                <a:latin typeface="Calibri" panose="020F0502020204030204" pitchFamily="34" charset="0"/>
              </a:rPr>
              <a:t>CRT</a:t>
            </a:r>
            <a:r>
              <a:rPr lang="zh-CN" altLang="zh-CN" sz="2400">
                <a:solidFill>
                  <a:srgbClr val="000000"/>
                </a:solidFill>
                <a:latin typeface="Calibri" panose="020F0502020204030204" pitchFamily="34" charset="0"/>
              </a:rPr>
              <a:t>终端把事务报告给订货系统。当某种零件的库存数量少于库存量临界值时就应该再次订货。</a:t>
            </a:r>
            <a:endParaRPr lang="zh-CN" altLang="en-US" sz="240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59D3D13D-E8D2-3F48-AF64-F9B08D33750D}"/>
              </a:ext>
            </a:extLst>
          </p:cNvPr>
          <p:cNvSpPr txBox="1"/>
          <p:nvPr/>
        </p:nvSpPr>
        <p:spPr>
          <a:xfrm>
            <a:off x="503238" y="12731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2.4.2</a:t>
            </a:r>
            <a:r>
              <a:rPr lang="zh-CN" altLang="en-US" sz="3200" b="1" dirty="0">
                <a:solidFill>
                  <a:schemeClr val="tx1"/>
                </a:solidFill>
                <a:latin typeface="+mn-ea"/>
              </a:rPr>
              <a:t> </a:t>
            </a:r>
            <a:r>
              <a:rPr lang="zh-CN" altLang="en-US" sz="3200" b="1" dirty="0">
                <a:solidFill>
                  <a:schemeClr val="tx1"/>
                </a:solidFill>
              </a:rPr>
              <a:t> 例子</a:t>
            </a:r>
          </a:p>
        </p:txBody>
      </p:sp>
      <p:sp>
        <p:nvSpPr>
          <p:cNvPr id="10" name="1 Título">
            <a:extLst>
              <a:ext uri="{FF2B5EF4-FFF2-40B4-BE49-F238E27FC236}">
                <a16:creationId xmlns:a16="http://schemas.microsoft.com/office/drawing/2014/main" id="{5BC433B9-259D-AA41-8C86-3A64980820C0}"/>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a:extLst>
              <a:ext uri="{FF2B5EF4-FFF2-40B4-BE49-F238E27FC236}">
                <a16:creationId xmlns:a16="http://schemas.microsoft.com/office/drawing/2014/main" id="{6A30598F-9F29-0E4D-A8A9-6FD771D1D9C8}"/>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3" name="TextBox 2">
            <a:extLst>
              <a:ext uri="{FF2B5EF4-FFF2-40B4-BE49-F238E27FC236}">
                <a16:creationId xmlns:a16="http://schemas.microsoft.com/office/drawing/2014/main" id="{E5D7DEA7-2FE5-AC43-8052-E4D61FDE95C1}"/>
              </a:ext>
            </a:extLst>
          </p:cNvPr>
          <p:cNvSpPr txBox="1"/>
          <p:nvPr/>
        </p:nvSpPr>
        <p:spPr>
          <a:xfrm>
            <a:off x="582613" y="3011488"/>
            <a:ext cx="7993062" cy="187483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solidFill>
                  <a:srgbClr val="000000"/>
                </a:solidFill>
                <a:latin typeface="宋体" panose="02010600030101010101" pitchFamily="2" charset="-122"/>
              </a:rPr>
              <a:t>首先考虑数据的源点和终点，从上面对系统的描述可以知道“采购部每天需要一张订货报表”，“通过放在仓库中的</a:t>
            </a:r>
            <a:r>
              <a:rPr lang="en-US" altLang="zh-CN" sz="2400">
                <a:solidFill>
                  <a:srgbClr val="000000"/>
                </a:solidFill>
                <a:latin typeface="宋体" panose="02010600030101010101" pitchFamily="2" charset="-122"/>
              </a:rPr>
              <a:t>CRT</a:t>
            </a:r>
            <a:r>
              <a:rPr lang="zh-CN" altLang="zh-CN" sz="2400">
                <a:solidFill>
                  <a:srgbClr val="000000"/>
                </a:solidFill>
                <a:latin typeface="宋体" panose="02010600030101010101" pitchFamily="2" charset="-122"/>
              </a:rPr>
              <a:t>终端把事务报告给订货系统”，所以采购员是数据终点，而仓库管理员是数据源点。</a:t>
            </a:r>
            <a:endParaRPr lang="zh-CN" altLang="en-US" sz="2400">
              <a:solidFill>
                <a:srgbClr val="000000"/>
              </a:solidFill>
              <a:latin typeface="宋体" panose="02010600030101010101" pitchFamily="2" charset="-122"/>
            </a:endParaRPr>
          </a:p>
        </p:txBody>
      </p:sp>
      <p:sp>
        <p:nvSpPr>
          <p:cNvPr id="10" name="TextBox 9">
            <a:extLst>
              <a:ext uri="{FF2B5EF4-FFF2-40B4-BE49-F238E27FC236}">
                <a16:creationId xmlns:a16="http://schemas.microsoft.com/office/drawing/2014/main" id="{BDA624DF-C328-DF48-8F83-95045A66DBA2}"/>
              </a:ext>
            </a:extLst>
          </p:cNvPr>
          <p:cNvSpPr txBox="1"/>
          <p:nvPr/>
        </p:nvSpPr>
        <p:spPr>
          <a:xfrm>
            <a:off x="657225" y="1695450"/>
            <a:ext cx="7705725"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第一步可以从问题描述中提取数据流图的</a:t>
            </a:r>
            <a:r>
              <a:rPr lang="en-US" altLang="zh-CN" sz="2400">
                <a:solidFill>
                  <a:srgbClr val="000000"/>
                </a:solidFill>
                <a:latin typeface="Calibri" panose="020F0502020204030204" pitchFamily="34" charset="0"/>
              </a:rPr>
              <a:t>4</a:t>
            </a:r>
            <a:r>
              <a:rPr lang="zh-CN" altLang="zh-CN" sz="2400">
                <a:solidFill>
                  <a:srgbClr val="000000"/>
                </a:solidFill>
                <a:latin typeface="Calibri" panose="020F0502020204030204" pitchFamily="34" charset="0"/>
              </a:rPr>
              <a:t>种成分： </a:t>
            </a:r>
            <a:endParaRPr lang="en-US" altLang="zh-CN"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86EE224C-F90E-1A49-91F4-1F42226DE82A}"/>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CFC7B668-C02E-C74B-8A0A-72675F1568CD}"/>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a:extLst>
              <a:ext uri="{FF2B5EF4-FFF2-40B4-BE49-F238E27FC236}">
                <a16:creationId xmlns:a16="http://schemas.microsoft.com/office/drawing/2014/main" id="{1A15D01C-44CC-5F45-85C6-1AF2B98D694E}"/>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3" name="TextBox 2">
            <a:extLst>
              <a:ext uri="{FF2B5EF4-FFF2-40B4-BE49-F238E27FC236}">
                <a16:creationId xmlns:a16="http://schemas.microsoft.com/office/drawing/2014/main" id="{B247D5C0-EC53-B744-8F72-7C9AA81E8571}"/>
              </a:ext>
            </a:extLst>
          </p:cNvPr>
          <p:cNvSpPr txBox="1"/>
          <p:nvPr/>
        </p:nvSpPr>
        <p:spPr>
          <a:xfrm>
            <a:off x="582613" y="3011488"/>
            <a:ext cx="7993062" cy="236061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solidFill>
                  <a:srgbClr val="000000"/>
                </a:solidFill>
                <a:latin typeface="Calibri" panose="020F0502020204030204" pitchFamily="34" charset="0"/>
              </a:rPr>
              <a:t>因此必须有一个用于产生报表的处理。事务的后果是改变零件库存量，然而任何改变数据的操作都是处理，因此对事务进行的加工是另一个处理。注意，在问题描述中并没有明显地提到需要对事务进行处理，但是通过分析可以看出这种需要。</a:t>
            </a:r>
            <a:endParaRPr lang="zh-CN" altLang="en-US" sz="2400">
              <a:solidFill>
                <a:srgbClr val="000000"/>
              </a:solidFill>
              <a:latin typeface="Calibri" panose="020F0502020204030204" pitchFamily="34" charset="0"/>
            </a:endParaRPr>
          </a:p>
        </p:txBody>
      </p:sp>
      <p:sp>
        <p:nvSpPr>
          <p:cNvPr id="10" name="TextBox 9">
            <a:extLst>
              <a:ext uri="{FF2B5EF4-FFF2-40B4-BE49-F238E27FC236}">
                <a16:creationId xmlns:a16="http://schemas.microsoft.com/office/drawing/2014/main" id="{8C73CA7A-6C9D-BA4C-A313-E7FC70D4F03C}"/>
              </a:ext>
            </a:extLst>
          </p:cNvPr>
          <p:cNvSpPr txBox="1"/>
          <p:nvPr/>
        </p:nvSpPr>
        <p:spPr>
          <a:xfrm>
            <a:off x="612775" y="1582738"/>
            <a:ext cx="7705725"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第</a:t>
            </a:r>
            <a:r>
              <a:rPr lang="zh-CN" altLang="en-US" sz="2400">
                <a:solidFill>
                  <a:srgbClr val="000000"/>
                </a:solidFill>
                <a:latin typeface="Calibri" panose="020F0502020204030204" pitchFamily="34" charset="0"/>
              </a:rPr>
              <a:t>二</a:t>
            </a:r>
            <a:r>
              <a:rPr lang="zh-CN" altLang="zh-CN" sz="2400">
                <a:solidFill>
                  <a:srgbClr val="000000"/>
                </a:solidFill>
                <a:latin typeface="Calibri" panose="020F0502020204030204" pitchFamily="34" charset="0"/>
              </a:rPr>
              <a:t>步</a:t>
            </a:r>
            <a:r>
              <a:rPr lang="zh-CN" altLang="en-US"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再一次阅读问题描述，“采购部需要报表”</a:t>
            </a:r>
            <a:endParaRPr lang="zh-CN" altLang="en-US"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F9B18600-E84C-274C-8B5A-97E1DFD22C68}"/>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B32A7686-0357-C345-B449-DCA171D1FC3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3">
            <a:extLst>
              <a:ext uri="{FF2B5EF4-FFF2-40B4-BE49-F238E27FC236}">
                <a16:creationId xmlns:a16="http://schemas.microsoft.com/office/drawing/2014/main" id="{1E9295A2-C397-2644-AA5E-21AED80F3487}"/>
              </a:ext>
            </a:extLst>
          </p:cNvPr>
          <p:cNvSpPr>
            <a:spLocks noGrp="1"/>
          </p:cNvSpPr>
          <p:nvPr>
            <p:ph type="title"/>
          </p:nvPr>
        </p:nvSpPr>
        <p:spPr>
          <a:xfrm>
            <a:off x="395288"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3" name="TextBox 2">
            <a:extLst>
              <a:ext uri="{FF2B5EF4-FFF2-40B4-BE49-F238E27FC236}">
                <a16:creationId xmlns:a16="http://schemas.microsoft.com/office/drawing/2014/main" id="{52E3F19F-965C-1D41-B306-419D1C2298DA}"/>
              </a:ext>
            </a:extLst>
          </p:cNvPr>
          <p:cNvSpPr txBox="1"/>
          <p:nvPr/>
        </p:nvSpPr>
        <p:spPr>
          <a:xfrm>
            <a:off x="514350" y="2757488"/>
            <a:ext cx="7993063" cy="27987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en-US" sz="2400">
                <a:solidFill>
                  <a:srgbClr val="000000"/>
                </a:solidFill>
                <a:latin typeface="宋体" panose="02010600030101010101" pitchFamily="2" charset="-122"/>
              </a:rPr>
              <a:t>系统把订货报表送给采购部，因此订货报表是一个数据流；事务需要从仓库送到系统中，显然事务是另一个数据流。产生报表和处理事务这两个处理在时间上明显不匹配</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每当有一个事务发生时立即处理它，然而每天只产生一次订货报表。因此，用来产生订货报表的数据必须存放一段时间，也就是应该有一个数据存储。</a:t>
            </a:r>
          </a:p>
        </p:txBody>
      </p:sp>
      <p:sp>
        <p:nvSpPr>
          <p:cNvPr id="10" name="TextBox 9">
            <a:extLst>
              <a:ext uri="{FF2B5EF4-FFF2-40B4-BE49-F238E27FC236}">
                <a16:creationId xmlns:a16="http://schemas.microsoft.com/office/drawing/2014/main" id="{B9E9A2B0-F872-774C-AFC4-8443A59B0A2A}"/>
              </a:ext>
            </a:extLst>
          </p:cNvPr>
          <p:cNvSpPr txBox="1"/>
          <p:nvPr/>
        </p:nvSpPr>
        <p:spPr>
          <a:xfrm>
            <a:off x="657225" y="1577975"/>
            <a:ext cx="7705725"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第</a:t>
            </a:r>
            <a:r>
              <a:rPr lang="zh-CN" altLang="en-US" sz="2400">
                <a:solidFill>
                  <a:srgbClr val="000000"/>
                </a:solidFill>
                <a:latin typeface="Calibri" panose="020F0502020204030204" pitchFamily="34" charset="0"/>
              </a:rPr>
              <a:t>三</a:t>
            </a:r>
            <a:r>
              <a:rPr lang="zh-CN" altLang="zh-CN" sz="2400">
                <a:solidFill>
                  <a:srgbClr val="000000"/>
                </a:solidFill>
                <a:latin typeface="Calibri" panose="020F0502020204030204" pitchFamily="34" charset="0"/>
              </a:rPr>
              <a:t>步</a:t>
            </a:r>
            <a:r>
              <a:rPr lang="zh-CN" altLang="en-US"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考虑数据流和数据存储</a:t>
            </a:r>
            <a:endParaRPr lang="zh-CN" altLang="en-US"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A5D856C2-6A9B-AF44-9508-33CA81254751}"/>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DECA7F6B-CC79-B843-AC10-6A355C8FE6B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a:extLst>
              <a:ext uri="{FF2B5EF4-FFF2-40B4-BE49-F238E27FC236}">
                <a16:creationId xmlns:a16="http://schemas.microsoft.com/office/drawing/2014/main" id="{D6F7D444-CEEF-DE4E-9281-A51F95654DDD}"/>
              </a:ext>
            </a:extLst>
          </p:cNvPr>
          <p:cNvSpPr/>
          <p:nvPr/>
        </p:nvSpPr>
        <p:spPr>
          <a:xfrm rot="16200000">
            <a:off x="673100" y="2122488"/>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latin typeface="Calibri" panose="020F0502020204030204" pitchFamily="34" charset="0"/>
              </a:rPr>
              <a:t>     分析结果</a:t>
            </a:r>
          </a:p>
        </p:txBody>
      </p:sp>
      <p:pic>
        <p:nvPicPr>
          <p:cNvPr id="69634" name="图片 2">
            <a:extLst>
              <a:ext uri="{FF2B5EF4-FFF2-40B4-BE49-F238E27FC236}">
                <a16:creationId xmlns:a16="http://schemas.microsoft.com/office/drawing/2014/main" id="{1598D657-DAB3-5440-BF6E-CA86A81936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71850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1347BF8-9CBB-3D46-82A0-7FEA0123CB54}"/>
              </a:ext>
            </a:extLst>
          </p:cNvPr>
          <p:cNvSpPr txBox="1"/>
          <p:nvPr/>
        </p:nvSpPr>
        <p:spPr>
          <a:xfrm>
            <a:off x="468313" y="604838"/>
            <a:ext cx="1652587" cy="461962"/>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步骤一：</a:t>
            </a:r>
          </a:p>
        </p:txBody>
      </p:sp>
      <p:sp>
        <p:nvSpPr>
          <p:cNvPr id="7" name="1 Título">
            <a:extLst>
              <a:ext uri="{FF2B5EF4-FFF2-40B4-BE49-F238E27FC236}">
                <a16:creationId xmlns:a16="http://schemas.microsoft.com/office/drawing/2014/main" id="{B4FEEA3F-0098-C44D-A561-6EB963E8378B}"/>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7957FC41-A5DF-424A-B0EC-C67FE8D5CEEF}"/>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D36E5-8FEE-574C-A7EC-6BF3C5751D53}"/>
              </a:ext>
            </a:extLst>
          </p:cNvPr>
          <p:cNvSpPr txBox="1"/>
          <p:nvPr/>
        </p:nvSpPr>
        <p:spPr>
          <a:xfrm>
            <a:off x="981075" y="1733550"/>
            <a:ext cx="6877050" cy="831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    </a:t>
            </a:r>
            <a:r>
              <a:rPr lang="zh-CN" altLang="zh-CN" sz="2400">
                <a:solidFill>
                  <a:srgbClr val="000000"/>
                </a:solidFill>
                <a:latin typeface="宋体" panose="02010600030101010101" pitchFamily="2" charset="-122"/>
              </a:rPr>
              <a:t>把数据流图的</a:t>
            </a:r>
            <a:r>
              <a:rPr lang="en-US" altLang="zh-CN" sz="2400">
                <a:solidFill>
                  <a:srgbClr val="000000"/>
                </a:solidFill>
                <a:latin typeface="宋体" panose="02010600030101010101" pitchFamily="2" charset="-122"/>
              </a:rPr>
              <a:t>4</a:t>
            </a:r>
            <a:r>
              <a:rPr lang="zh-CN" altLang="zh-CN" sz="2400">
                <a:solidFill>
                  <a:srgbClr val="000000"/>
                </a:solidFill>
                <a:latin typeface="宋体" panose="02010600030101010101" pitchFamily="2" charset="-122"/>
              </a:rPr>
              <a:t>种成分都分离出来以后</a:t>
            </a:r>
            <a:r>
              <a:rPr lang="zh-CN" altLang="en-US" sz="2400">
                <a:solidFill>
                  <a:srgbClr val="000000"/>
                </a:solidFill>
                <a:latin typeface="宋体" panose="02010600030101010101" pitchFamily="2" charset="-122"/>
              </a:rPr>
              <a:t>（上图所示）</a:t>
            </a:r>
            <a:r>
              <a:rPr lang="zh-CN" altLang="zh-CN" sz="2400">
                <a:solidFill>
                  <a:srgbClr val="000000"/>
                </a:solidFill>
                <a:latin typeface="宋体" panose="02010600030101010101" pitchFamily="2" charset="-122"/>
              </a:rPr>
              <a:t>，就可以着手画数据流图了</a:t>
            </a:r>
            <a:endParaRPr lang="zh-CN" altLang="en-US" sz="2400">
              <a:solidFill>
                <a:srgbClr val="000000"/>
              </a:solidFill>
              <a:latin typeface="宋体" panose="02010600030101010101" pitchFamily="2" charset="-122"/>
            </a:endParaRPr>
          </a:p>
        </p:txBody>
      </p:sp>
      <p:pic>
        <p:nvPicPr>
          <p:cNvPr id="71682" name="图片 3">
            <a:extLst>
              <a:ext uri="{FF2B5EF4-FFF2-40B4-BE49-F238E27FC236}">
                <a16:creationId xmlns:a16="http://schemas.microsoft.com/office/drawing/2014/main" id="{8089E983-FE9F-0340-B164-6A22AACCC5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960813"/>
            <a:ext cx="545465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下箭头 8">
            <a:extLst>
              <a:ext uri="{FF2B5EF4-FFF2-40B4-BE49-F238E27FC236}">
                <a16:creationId xmlns:a16="http://schemas.microsoft.com/office/drawing/2014/main" id="{7B85BB37-0A42-414B-A122-55F6E95A6B64}"/>
              </a:ext>
            </a:extLst>
          </p:cNvPr>
          <p:cNvSpPr/>
          <p:nvPr/>
        </p:nvSpPr>
        <p:spPr>
          <a:xfrm>
            <a:off x="4165600" y="2924175"/>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sp>
        <p:nvSpPr>
          <p:cNvPr id="10" name="TextBox 9">
            <a:extLst>
              <a:ext uri="{FF2B5EF4-FFF2-40B4-BE49-F238E27FC236}">
                <a16:creationId xmlns:a16="http://schemas.microsoft.com/office/drawing/2014/main" id="{E5BD3CE2-64B2-8F42-8EEA-F072FA2B29ED}"/>
              </a:ext>
            </a:extLst>
          </p:cNvPr>
          <p:cNvSpPr txBox="1"/>
          <p:nvPr/>
        </p:nvSpPr>
        <p:spPr>
          <a:xfrm>
            <a:off x="395288" y="549275"/>
            <a:ext cx="16541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步骤二</a:t>
            </a:r>
            <a:r>
              <a:rPr lang="zh-CN" altLang="en-US" sz="3200">
                <a:solidFill>
                  <a:srgbClr val="000000"/>
                </a:solidFill>
                <a:latin typeface="Calibri" panose="020F0502020204030204" pitchFamily="34" charset="0"/>
              </a:rPr>
              <a:t>：</a:t>
            </a:r>
          </a:p>
        </p:txBody>
      </p:sp>
      <p:sp>
        <p:nvSpPr>
          <p:cNvPr id="8" name="1 Título">
            <a:extLst>
              <a:ext uri="{FF2B5EF4-FFF2-40B4-BE49-F238E27FC236}">
                <a16:creationId xmlns:a16="http://schemas.microsoft.com/office/drawing/2014/main" id="{B1DD748C-2154-E748-BD97-1A1E00CF562D}"/>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11" name="1 Título">
            <a:extLst>
              <a:ext uri="{FF2B5EF4-FFF2-40B4-BE49-F238E27FC236}">
                <a16:creationId xmlns:a16="http://schemas.microsoft.com/office/drawing/2014/main" id="{40885738-4B7B-F844-A517-D6DAEB3E28D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6877AA2-CC2A-6B41-87D1-2D16FC6B56B8}"/>
              </a:ext>
            </a:extLst>
          </p:cNvPr>
          <p:cNvSpPr txBox="1"/>
          <p:nvPr/>
        </p:nvSpPr>
        <p:spPr>
          <a:xfrm>
            <a:off x="346075" y="549275"/>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步骤三：</a:t>
            </a:r>
          </a:p>
        </p:txBody>
      </p:sp>
      <p:sp>
        <p:nvSpPr>
          <p:cNvPr id="11" name="TextBox 10">
            <a:extLst>
              <a:ext uri="{FF2B5EF4-FFF2-40B4-BE49-F238E27FC236}">
                <a16:creationId xmlns:a16="http://schemas.microsoft.com/office/drawing/2014/main" id="{D15CE44E-602D-424C-AE3A-1428A9C56177}"/>
              </a:ext>
            </a:extLst>
          </p:cNvPr>
          <p:cNvSpPr txBox="1"/>
          <p:nvPr/>
        </p:nvSpPr>
        <p:spPr>
          <a:xfrm>
            <a:off x="200025" y="1868488"/>
            <a:ext cx="1800225" cy="15700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把基本系统模型细化，描绘系统的主要功能</a:t>
            </a:r>
            <a:endParaRPr lang="zh-CN" altLang="en-US" sz="2400">
              <a:solidFill>
                <a:srgbClr val="000000"/>
              </a:solidFill>
              <a:latin typeface="Calibri" panose="020F0502020204030204" pitchFamily="34" charset="0"/>
            </a:endParaRPr>
          </a:p>
        </p:txBody>
      </p:sp>
      <p:sp>
        <p:nvSpPr>
          <p:cNvPr id="12" name="下箭头 11">
            <a:extLst>
              <a:ext uri="{FF2B5EF4-FFF2-40B4-BE49-F238E27FC236}">
                <a16:creationId xmlns:a16="http://schemas.microsoft.com/office/drawing/2014/main" id="{7F2181BB-7ED5-9647-937B-642956ABF6B9}"/>
              </a:ext>
            </a:extLst>
          </p:cNvPr>
          <p:cNvSpPr/>
          <p:nvPr/>
        </p:nvSpPr>
        <p:spPr>
          <a:xfrm rot="16200000">
            <a:off x="2286794" y="22391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73732" name="图片 2">
            <a:extLst>
              <a:ext uri="{FF2B5EF4-FFF2-40B4-BE49-F238E27FC236}">
                <a16:creationId xmlns:a16="http://schemas.microsoft.com/office/drawing/2014/main" id="{2236B6EE-AA48-8046-A258-DAA0D9400B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7038" y="1512888"/>
            <a:ext cx="5997575"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A2A844CC-A723-3E41-89E1-6D5AE08AA04F}"/>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989F8B66-8153-E942-8D09-3D66646AA4A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1 Título">
            <a:extLst>
              <a:ext uri="{FF2B5EF4-FFF2-40B4-BE49-F238E27FC236}">
                <a16:creationId xmlns:a16="http://schemas.microsoft.com/office/drawing/2014/main" id="{C3F0B6CD-3115-D04B-BF99-760E1F96BE3B}"/>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 </a:t>
            </a:r>
            <a:r>
              <a:rPr lang="zh-CN" altLang="en-US" sz="2400">
                <a:solidFill>
                  <a:srgbClr val="D9D9D9"/>
                </a:solidFill>
                <a:latin typeface="宋体" panose="02010600030101010101" pitchFamily="2" charset="-122"/>
              </a:rPr>
              <a:t>可行性研究的任务</a:t>
            </a:r>
          </a:p>
        </p:txBody>
      </p:sp>
      <p:sp>
        <p:nvSpPr>
          <p:cNvPr id="7" name="1 Título">
            <a:extLst>
              <a:ext uri="{FF2B5EF4-FFF2-40B4-BE49-F238E27FC236}">
                <a16:creationId xmlns:a16="http://schemas.microsoft.com/office/drawing/2014/main" id="{C6B8D72F-CEC0-9245-9331-4B7A78152B07}"/>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2291" name="矩形 4">
            <a:extLst>
              <a:ext uri="{FF2B5EF4-FFF2-40B4-BE49-F238E27FC236}">
                <a16:creationId xmlns:a16="http://schemas.microsoft.com/office/drawing/2014/main" id="{D823A7D1-26AA-8343-8563-773C86722DA5}"/>
              </a:ext>
            </a:extLst>
          </p:cNvPr>
          <p:cNvSpPr>
            <a:spLocks noChangeArrowheads="1"/>
          </p:cNvSpPr>
          <p:nvPr/>
        </p:nvSpPr>
        <p:spPr bwMode="auto">
          <a:xfrm>
            <a:off x="900113" y="1462088"/>
            <a:ext cx="789305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97DC5F94-EBAC-F441-8AA3-9D97AF643B04}"/>
              </a:ext>
            </a:extLst>
          </p:cNvPr>
          <p:cNvSpPr/>
          <p:nvPr/>
        </p:nvSpPr>
        <p:spPr>
          <a:xfrm>
            <a:off x="862013" y="14287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9C63A4B6-99A3-BE43-8464-3B60444BAA07}"/>
              </a:ext>
            </a:extLst>
          </p:cNvPr>
          <p:cNvSpPr/>
          <p:nvPr/>
        </p:nvSpPr>
        <p:spPr>
          <a:xfrm rot="5400000">
            <a:off x="269876" y="151447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85A70C30-B1BA-D147-A351-E600C12D085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D347E6-9BA7-C144-AE13-415FB1A01A2E}"/>
              </a:ext>
            </a:extLst>
          </p:cNvPr>
          <p:cNvSpPr txBox="1"/>
          <p:nvPr/>
        </p:nvSpPr>
        <p:spPr>
          <a:xfrm>
            <a:off x="200025" y="539750"/>
            <a:ext cx="165258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步骤四：</a:t>
            </a:r>
          </a:p>
        </p:txBody>
      </p:sp>
      <p:sp>
        <p:nvSpPr>
          <p:cNvPr id="11" name="TextBox 10">
            <a:extLst>
              <a:ext uri="{FF2B5EF4-FFF2-40B4-BE49-F238E27FC236}">
                <a16:creationId xmlns:a16="http://schemas.microsoft.com/office/drawing/2014/main" id="{C7CC04A9-89FD-7C48-B5B0-A923124D4C29}"/>
              </a:ext>
            </a:extLst>
          </p:cNvPr>
          <p:cNvSpPr txBox="1"/>
          <p:nvPr/>
        </p:nvSpPr>
        <p:spPr>
          <a:xfrm>
            <a:off x="200025" y="2349500"/>
            <a:ext cx="1800225" cy="19383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对功能级数据流图中描绘的系统主要功能进一步细化</a:t>
            </a:r>
            <a:endParaRPr lang="zh-CN" altLang="en-US" sz="2400">
              <a:solidFill>
                <a:srgbClr val="000000"/>
              </a:solidFill>
              <a:latin typeface="Calibri" panose="020F0502020204030204" pitchFamily="34" charset="0"/>
            </a:endParaRPr>
          </a:p>
        </p:txBody>
      </p:sp>
      <p:sp>
        <p:nvSpPr>
          <p:cNvPr id="12" name="下箭头 11">
            <a:extLst>
              <a:ext uri="{FF2B5EF4-FFF2-40B4-BE49-F238E27FC236}">
                <a16:creationId xmlns:a16="http://schemas.microsoft.com/office/drawing/2014/main" id="{5AD0C18B-33EF-9A4B-A2D3-5C8EC4C200B8}"/>
              </a:ext>
            </a:extLst>
          </p:cNvPr>
          <p:cNvSpPr/>
          <p:nvPr/>
        </p:nvSpPr>
        <p:spPr>
          <a:xfrm rot="16200000">
            <a:off x="2086769" y="29503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75780" name="图片 1">
            <a:extLst>
              <a:ext uri="{FF2B5EF4-FFF2-40B4-BE49-F238E27FC236}">
                <a16:creationId xmlns:a16="http://schemas.microsoft.com/office/drawing/2014/main" id="{A474990B-9811-CE44-A686-E75ACD3E33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624363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F7B2E2AA-F381-9340-BE9D-1BC02EC28C1F}"/>
              </a:ext>
            </a:extLst>
          </p:cNvPr>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a16="http://schemas.microsoft.com/office/drawing/2014/main" id="{F7DDD518-2722-3345-A991-3C19809F7736}"/>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FBD0038-7A06-DD4E-8C0D-CF888D3CDB82}"/>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77826" name="标题 3">
            <a:extLst>
              <a:ext uri="{FF2B5EF4-FFF2-40B4-BE49-F238E27FC236}">
                <a16:creationId xmlns:a16="http://schemas.microsoft.com/office/drawing/2014/main" id="{4EB1185D-3BC9-4047-9523-14B84EFFEE0B}"/>
              </a:ext>
            </a:extLst>
          </p:cNvPr>
          <p:cNvSpPr>
            <a:spLocks noGrp="1"/>
          </p:cNvSpPr>
          <p:nvPr>
            <p:ph type="title"/>
          </p:nvPr>
        </p:nvSpPr>
        <p:spPr>
          <a:xfrm>
            <a:off x="158750" y="1588"/>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9" name="圆角矩形 8">
            <a:extLst>
              <a:ext uri="{FF2B5EF4-FFF2-40B4-BE49-F238E27FC236}">
                <a16:creationId xmlns:a16="http://schemas.microsoft.com/office/drawing/2014/main" id="{0C50717F-0F74-B045-B67C-3F02F64E98D2}"/>
              </a:ext>
            </a:extLst>
          </p:cNvPr>
          <p:cNvSpPr/>
          <p:nvPr/>
        </p:nvSpPr>
        <p:spPr>
          <a:xfrm>
            <a:off x="921901"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en-US" altLang="zh-CN" sz="2400">
                <a:latin typeface="Calibri" panose="020F0502020204030204" pitchFamily="34" charset="0"/>
              </a:rPr>
              <a:t>         </a:t>
            </a:r>
            <a:r>
              <a:rPr lang="zh-CN" altLang="zh-CN" sz="2400">
                <a:latin typeface="Calibri" panose="020F0502020204030204" pitchFamily="34" charset="0"/>
              </a:rPr>
              <a:t>数据流图中每个成分的命名是否恰当，直接影响数据流图的可理解性。因此，给这些成分起名字时应该仔细推敲。</a:t>
            </a:r>
            <a:endParaRPr lang="zh-CN" altLang="en-US" sz="2400">
              <a:latin typeface="宋体" panose="02010600030101010101" pitchFamily="2" charset="-122"/>
            </a:endParaRPr>
          </a:p>
        </p:txBody>
      </p:sp>
      <p:sp>
        <p:nvSpPr>
          <p:cNvPr id="10" name="TextBox 9">
            <a:extLst>
              <a:ext uri="{FF2B5EF4-FFF2-40B4-BE49-F238E27FC236}">
                <a16:creationId xmlns:a16="http://schemas.microsoft.com/office/drawing/2014/main" id="{828EA4AA-A0C1-4742-9FB6-5CA2C7C4C3C6}"/>
              </a:ext>
            </a:extLst>
          </p:cNvPr>
          <p:cNvSpPr txBox="1"/>
          <p:nvPr/>
        </p:nvSpPr>
        <p:spPr>
          <a:xfrm>
            <a:off x="506413" y="14128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2.4.3</a:t>
            </a:r>
            <a:r>
              <a:rPr lang="zh-CN" altLang="en-US" sz="3200" b="1" dirty="0">
                <a:solidFill>
                  <a:schemeClr val="tx1"/>
                </a:solidFill>
                <a:latin typeface="+mn-ea"/>
              </a:rPr>
              <a:t> </a:t>
            </a:r>
            <a:r>
              <a:rPr lang="zh-CN" altLang="en-US" sz="3200" b="1" dirty="0">
                <a:solidFill>
                  <a:schemeClr val="tx1"/>
                </a:solidFill>
              </a:rPr>
              <a:t> 命名</a:t>
            </a:r>
          </a:p>
        </p:txBody>
      </p:sp>
      <p:sp>
        <p:nvSpPr>
          <p:cNvPr id="7" name="1 Título">
            <a:extLst>
              <a:ext uri="{FF2B5EF4-FFF2-40B4-BE49-F238E27FC236}">
                <a16:creationId xmlns:a16="http://schemas.microsoft.com/office/drawing/2014/main" id="{6A0FB54B-868C-0340-A6F0-600B582BCB5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C983D854-25FF-B046-8EA2-41CFE3E41E43}"/>
              </a:ext>
            </a:extLst>
          </p:cNvPr>
          <p:cNvSpPr>
            <a:spLocks noGrp="1"/>
          </p:cNvSpPr>
          <p:nvPr>
            <p:ph type="title"/>
          </p:nvPr>
        </p:nvSpPr>
        <p:spPr>
          <a:xfrm>
            <a:off x="246063" y="0"/>
            <a:ext cx="8229600" cy="1143000"/>
          </a:xfrm>
        </p:spPr>
        <p:txBody>
          <a:bodyPr/>
          <a:lstStyle/>
          <a:p>
            <a:r>
              <a:rPr lang="en-US" altLang="zh-CN" b="1">
                <a:latin typeface="宋体" panose="02010600030101010101" pitchFamily="2" charset="-122"/>
              </a:rPr>
              <a:t>2.4 </a:t>
            </a:r>
            <a:r>
              <a:rPr lang="zh-CN" altLang="en-US" b="1"/>
              <a:t>数据流图</a:t>
            </a:r>
          </a:p>
        </p:txBody>
      </p:sp>
      <p:sp>
        <p:nvSpPr>
          <p:cNvPr id="10" name="TextBox 9">
            <a:extLst>
              <a:ext uri="{FF2B5EF4-FFF2-40B4-BE49-F238E27FC236}">
                <a16:creationId xmlns:a16="http://schemas.microsoft.com/office/drawing/2014/main" id="{F79AE34C-2D55-CA4D-A567-371F6953D713}"/>
              </a:ext>
            </a:extLst>
          </p:cNvPr>
          <p:cNvSpPr txBox="1"/>
          <p:nvPr/>
        </p:nvSpPr>
        <p:spPr>
          <a:xfrm>
            <a:off x="581025" y="1682750"/>
            <a:ext cx="47958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数据流命名时应注意的问题</a:t>
            </a:r>
            <a:endParaRPr lang="zh-CN" altLang="en-US" sz="2400" b="1">
              <a:latin typeface="Calibri" panose="020F0502020204030204" pitchFamily="34" charset="0"/>
            </a:endParaRPr>
          </a:p>
        </p:txBody>
      </p:sp>
      <p:sp>
        <p:nvSpPr>
          <p:cNvPr id="11" name="TextBox 10">
            <a:extLst>
              <a:ext uri="{FF2B5EF4-FFF2-40B4-BE49-F238E27FC236}">
                <a16:creationId xmlns:a16="http://schemas.microsoft.com/office/drawing/2014/main" id="{F07F35FF-DB5B-8945-B5B5-79D2541244DA}"/>
              </a:ext>
            </a:extLst>
          </p:cNvPr>
          <p:cNvSpPr txBox="1"/>
          <p:nvPr/>
        </p:nvSpPr>
        <p:spPr>
          <a:xfrm>
            <a:off x="581025" y="2682875"/>
            <a:ext cx="7894638"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Calibri" panose="020F0502020204030204" pitchFamily="34" charset="0"/>
              <a:buAutoNum type="arabicPeriod"/>
              <a:defRPr/>
            </a:pPr>
            <a:r>
              <a:rPr lang="zh-CN" altLang="en-US" sz="2400">
                <a:solidFill>
                  <a:srgbClr val="000000"/>
                </a:solidFill>
                <a:latin typeface="宋体" panose="02010600030101010101" pitchFamily="2" charset="-122"/>
              </a:rPr>
              <a:t>名字应代表整个数据流的内容，而不是仅仅反映它的某些成分</a:t>
            </a:r>
          </a:p>
          <a:p>
            <a:pPr eaLnBrk="1" hangingPunct="1">
              <a:buFont typeface="Calibri" panose="020F0502020204030204" pitchFamily="34" charset="0"/>
              <a:buAutoNum type="arabicPeriod"/>
              <a:defRPr/>
            </a:pPr>
            <a:r>
              <a:rPr lang="zh-CN" altLang="en-US" sz="2400">
                <a:solidFill>
                  <a:srgbClr val="000000"/>
                </a:solidFill>
                <a:latin typeface="宋体" panose="02010600030101010101" pitchFamily="2" charset="-122"/>
              </a:rPr>
              <a:t>不要使用空洞的、缺乏具体含义的名字</a:t>
            </a:r>
          </a:p>
          <a:p>
            <a:pPr eaLnBrk="1" hangingPunct="1">
              <a:buFont typeface="Calibri" panose="020F0502020204030204" pitchFamily="34" charset="0"/>
              <a:buAutoNum type="arabicPeriod"/>
              <a:defRPr/>
            </a:pPr>
            <a:r>
              <a:rPr lang="zh-CN" altLang="zh-CN" sz="2400">
                <a:solidFill>
                  <a:srgbClr val="000000"/>
                </a:solidFill>
                <a:latin typeface="宋体" panose="02010600030101010101" pitchFamily="2" charset="-122"/>
              </a:rPr>
              <a:t>在为某个数据流</a:t>
            </a:r>
            <a:r>
              <a:rPr lang="en-US" altLang="zh-CN"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或数据存储</a:t>
            </a:r>
            <a:r>
              <a:rPr lang="en-US" altLang="zh-CN"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起名字时遇到了困难，则很可能是因为对数据流图分解不恰当造成的，应该试试重新分解</a:t>
            </a:r>
            <a:endParaRPr lang="zh-CN" altLang="en-US" sz="2400">
              <a:solidFill>
                <a:srgbClr val="000000"/>
              </a:solidFill>
              <a:latin typeface="宋体" panose="02010600030101010101" pitchFamily="2" charset="-122"/>
            </a:endParaRPr>
          </a:p>
        </p:txBody>
      </p:sp>
      <p:sp>
        <p:nvSpPr>
          <p:cNvPr id="7" name="1 Título">
            <a:extLst>
              <a:ext uri="{FF2B5EF4-FFF2-40B4-BE49-F238E27FC236}">
                <a16:creationId xmlns:a16="http://schemas.microsoft.com/office/drawing/2014/main" id="{2DD526B4-4C88-5344-96A7-8D7A7143EF5B}"/>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9" name="1 Título">
            <a:extLst>
              <a:ext uri="{FF2B5EF4-FFF2-40B4-BE49-F238E27FC236}">
                <a16:creationId xmlns:a16="http://schemas.microsoft.com/office/drawing/2014/main" id="{D1885BB0-78B8-5A4D-83AB-8BD20450687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B34C8865-7B48-BF47-93AA-DB3E6629FCD9}"/>
              </a:ext>
            </a:extLst>
          </p:cNvPr>
          <p:cNvSpPr>
            <a:spLocks noGrp="1"/>
          </p:cNvSpPr>
          <p:nvPr>
            <p:ph type="title"/>
          </p:nvPr>
        </p:nvSpPr>
        <p:spPr>
          <a:xfrm>
            <a:off x="431800" y="0"/>
            <a:ext cx="8229600" cy="1143000"/>
          </a:xfrm>
        </p:spPr>
        <p:txBody>
          <a:bodyPr/>
          <a:lstStyle/>
          <a:p>
            <a:r>
              <a:rPr lang="en-US" altLang="zh-CN" b="1">
                <a:latin typeface="宋体" panose="02010600030101010101" pitchFamily="2" charset="-122"/>
              </a:rPr>
              <a:t>2.4</a:t>
            </a:r>
            <a:r>
              <a:rPr lang="en-US" altLang="zh-CN" b="1"/>
              <a:t> </a:t>
            </a:r>
            <a:r>
              <a:rPr lang="zh-CN" altLang="en-US" b="1"/>
              <a:t>数据流图</a:t>
            </a:r>
          </a:p>
        </p:txBody>
      </p:sp>
      <p:sp>
        <p:nvSpPr>
          <p:cNvPr id="10" name="TextBox 9">
            <a:extLst>
              <a:ext uri="{FF2B5EF4-FFF2-40B4-BE49-F238E27FC236}">
                <a16:creationId xmlns:a16="http://schemas.microsoft.com/office/drawing/2014/main" id="{DAA0B7F9-C3C2-DC4C-A6BB-1E232A9F510B}"/>
              </a:ext>
            </a:extLst>
          </p:cNvPr>
          <p:cNvSpPr txBox="1"/>
          <p:nvPr/>
        </p:nvSpPr>
        <p:spPr>
          <a:xfrm>
            <a:off x="431800" y="1531938"/>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为处理命名时应注意的问题</a:t>
            </a:r>
            <a:endParaRPr lang="zh-CN" altLang="en-US" sz="2400" b="1">
              <a:solidFill>
                <a:srgbClr val="17375E"/>
              </a:solidFill>
              <a:latin typeface="Calibri" panose="020F0502020204030204" pitchFamily="34" charset="0"/>
            </a:endParaRPr>
          </a:p>
        </p:txBody>
      </p:sp>
      <p:sp>
        <p:nvSpPr>
          <p:cNvPr id="4" name="TextBox 3">
            <a:extLst>
              <a:ext uri="{FF2B5EF4-FFF2-40B4-BE49-F238E27FC236}">
                <a16:creationId xmlns:a16="http://schemas.microsoft.com/office/drawing/2014/main" id="{B30A08B2-7E3F-5546-854C-6E913C502D5A}"/>
              </a:ext>
            </a:extLst>
          </p:cNvPr>
          <p:cNvSpPr txBox="1"/>
          <p:nvPr/>
        </p:nvSpPr>
        <p:spPr>
          <a:xfrm>
            <a:off x="479425" y="2393950"/>
            <a:ext cx="8288338" cy="3048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通常先为数据流命名，然后再为与之相关联的处理命名。</a:t>
            </a:r>
            <a:endParaRPr lang="en-US" altLang="zh-CN"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名字应该反映整个处理的功能，而不是它的一部分功能</a:t>
            </a:r>
            <a:r>
              <a:rPr lang="zh-CN" altLang="en-US" sz="2400">
                <a:solidFill>
                  <a:srgbClr val="000000"/>
                </a:solidFill>
                <a:latin typeface="Calibri" panose="020F0502020204030204" pitchFamily="34" charset="0"/>
              </a:rPr>
              <a:t>。</a:t>
            </a:r>
            <a:endParaRPr lang="en-US" altLang="zh-CN"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名字最好由一个具体的及物动词加上一个具体的宾语组成。</a:t>
            </a:r>
            <a:endParaRPr lang="zh-CN" altLang="en-US"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通常名字中仅包括一个动词，如果必须用两个动词才能描述整个处理的功能，则把这个处理再分解成两个处理可能更恰当些。</a:t>
            </a:r>
            <a:endParaRPr lang="zh-CN" altLang="en-US" sz="2400">
              <a:solidFill>
                <a:srgbClr val="000000"/>
              </a:solidFill>
              <a:latin typeface="Calibri" panose="020F0502020204030204" pitchFamily="34" charset="0"/>
            </a:endParaRPr>
          </a:p>
          <a:p>
            <a:pPr eaLnBrk="1" hangingPunct="1">
              <a:buFont typeface="Calibri" panose="020F0502020204030204" pitchFamily="34" charset="0"/>
              <a:buAutoNum type="arabicPeriod"/>
              <a:defRPr/>
            </a:pPr>
            <a:r>
              <a:rPr lang="zh-CN" altLang="zh-CN" sz="2400">
                <a:solidFill>
                  <a:srgbClr val="000000"/>
                </a:solidFill>
                <a:latin typeface="Calibri" panose="020F0502020204030204" pitchFamily="34" charset="0"/>
              </a:rPr>
              <a:t>如果在为某个处理命名时遇到困难，则很可能是发现了分解不当的迹象，应考虑重新分解。</a:t>
            </a:r>
            <a:endParaRPr lang="zh-CN" altLang="en-US" sz="2400">
              <a:solidFill>
                <a:srgbClr val="000000"/>
              </a:solidFill>
              <a:latin typeface="Calibri" panose="020F0502020204030204" pitchFamily="34" charset="0"/>
            </a:endParaRPr>
          </a:p>
        </p:txBody>
      </p:sp>
      <p:sp>
        <p:nvSpPr>
          <p:cNvPr id="7" name="1 Título">
            <a:extLst>
              <a:ext uri="{FF2B5EF4-FFF2-40B4-BE49-F238E27FC236}">
                <a16:creationId xmlns:a16="http://schemas.microsoft.com/office/drawing/2014/main" id="{2251F57E-292A-5C4B-BA22-A3568B290F7C}"/>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9" name="1 Título">
            <a:extLst>
              <a:ext uri="{FF2B5EF4-FFF2-40B4-BE49-F238E27FC236}">
                <a16:creationId xmlns:a16="http://schemas.microsoft.com/office/drawing/2014/main" id="{F716DF59-4596-5D44-B957-55BFA00ECF9D}"/>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89A1902-2EFC-F446-9BD6-0EDD4679ED83}"/>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2.4.4  </a:t>
            </a:r>
            <a:r>
              <a:rPr lang="zh-CN" altLang="en-US" sz="2400" dirty="0">
                <a:solidFill>
                  <a:srgbClr val="D9D9D9"/>
                </a:solidFill>
                <a:latin typeface="+mn-ea"/>
                <a:ea typeface="+mn-ea"/>
              </a:rPr>
              <a:t>用途</a:t>
            </a:r>
          </a:p>
        </p:txBody>
      </p:sp>
      <p:sp>
        <p:nvSpPr>
          <p:cNvPr id="83970" name="标题 3">
            <a:extLst>
              <a:ext uri="{FF2B5EF4-FFF2-40B4-BE49-F238E27FC236}">
                <a16:creationId xmlns:a16="http://schemas.microsoft.com/office/drawing/2014/main" id="{0FD0DE90-DAD7-AE45-9059-97CB532E2489}"/>
              </a:ext>
            </a:extLst>
          </p:cNvPr>
          <p:cNvSpPr>
            <a:spLocks noGrp="1"/>
          </p:cNvSpPr>
          <p:nvPr>
            <p:ph type="title"/>
          </p:nvPr>
        </p:nvSpPr>
        <p:spPr>
          <a:xfrm>
            <a:off x="295275" y="28575"/>
            <a:ext cx="8229600" cy="1143000"/>
          </a:xfrm>
        </p:spPr>
        <p:txBody>
          <a:bodyPr/>
          <a:lstStyle/>
          <a:p>
            <a:r>
              <a:rPr lang="en-US" altLang="zh-CN" b="1">
                <a:latin typeface="宋体" panose="02010600030101010101" pitchFamily="2" charset="-122"/>
              </a:rPr>
              <a:t>2.4 </a:t>
            </a:r>
            <a:r>
              <a:rPr lang="zh-CN" altLang="en-US" b="1"/>
              <a:t>数据流图</a:t>
            </a:r>
          </a:p>
        </p:txBody>
      </p:sp>
      <p:sp>
        <p:nvSpPr>
          <p:cNvPr id="11" name="圆角矩形 10">
            <a:extLst>
              <a:ext uri="{FF2B5EF4-FFF2-40B4-BE49-F238E27FC236}">
                <a16:creationId xmlns:a16="http://schemas.microsoft.com/office/drawing/2014/main" id="{046B8E8F-CC7B-CC41-A102-65991BDD4983}"/>
              </a:ext>
            </a:extLst>
          </p:cNvPr>
          <p:cNvSpPr/>
          <p:nvPr/>
        </p:nvSpPr>
        <p:spPr>
          <a:xfrm>
            <a:off x="295275" y="224948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画数据流图的基本目的是利用它作为交流信息的工具。</a:t>
            </a:r>
            <a:endParaRPr lang="en-US" altLang="zh-CN" sz="2400">
              <a:solidFill>
                <a:srgbClr val="000000"/>
              </a:solidFill>
              <a:latin typeface="宋体" panose="02010600030101010101" pitchFamily="2" charset="-122"/>
            </a:endParaRPr>
          </a:p>
          <a:p>
            <a:pPr eaLnBrk="1" hangingPunct="1">
              <a:defRPr/>
            </a:pPr>
            <a:endParaRPr lang="en-US" altLang="zh-CN" sz="2400">
              <a:solidFill>
                <a:srgbClr val="000000"/>
              </a:solidFill>
              <a:latin typeface="宋体" panose="02010600030101010101" pitchFamily="2" charset="-122"/>
            </a:endParaRPr>
          </a:p>
          <a:p>
            <a:pPr eaLnBrk="1" hangingPunct="1">
              <a:defRPr/>
            </a:pPr>
            <a:r>
              <a:rPr lang="en-US" altLang="zh-CN" sz="2400">
                <a:solidFill>
                  <a:srgbClr val="000000"/>
                </a:solidFill>
                <a:latin typeface="宋体" panose="02010600030101010101" pitchFamily="2" charset="-122"/>
              </a:rPr>
              <a:t>2</a:t>
            </a:r>
            <a:r>
              <a:rPr lang="zh-CN" altLang="en-US"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数据流图的另一个主要用途是作为分析和设计的工具</a:t>
            </a:r>
            <a:r>
              <a:rPr lang="zh-CN" altLang="en-US" sz="2400">
                <a:solidFill>
                  <a:srgbClr val="000000"/>
                </a:solidFill>
                <a:latin typeface="宋体" panose="02010600030101010101" pitchFamily="2" charset="-122"/>
              </a:rPr>
              <a:t>。</a:t>
            </a:r>
            <a:endParaRPr lang="en-US" altLang="zh-CN" sz="2400">
              <a:solidFill>
                <a:srgbClr val="000000"/>
              </a:solidFill>
              <a:latin typeface="宋体" panose="02010600030101010101" pitchFamily="2" charset="-122"/>
            </a:endParaRPr>
          </a:p>
          <a:p>
            <a:pPr eaLnBrk="1" hangingPunct="1">
              <a:defRPr/>
            </a:pPr>
            <a:endParaRPr lang="en-US" altLang="zh-CN" sz="2400">
              <a:solidFill>
                <a:srgbClr val="000000"/>
              </a:solidFill>
              <a:latin typeface="宋体" panose="02010600030101010101" pitchFamily="2" charset="-122"/>
            </a:endParaRPr>
          </a:p>
          <a:p>
            <a:pPr eaLnBrk="1" hangingPunct="1">
              <a:defRPr/>
            </a:pPr>
            <a:r>
              <a:rPr lang="en-US" altLang="zh-CN" sz="2400">
                <a:solidFill>
                  <a:srgbClr val="000000"/>
                </a:solidFill>
                <a:latin typeface="宋体" panose="02010600030101010101" pitchFamily="2" charset="-122"/>
              </a:rPr>
              <a:t>3</a:t>
            </a:r>
            <a:r>
              <a:rPr lang="zh-CN" altLang="en-US" sz="2400">
                <a:solidFill>
                  <a:srgbClr val="000000"/>
                </a:solidFill>
                <a:latin typeface="宋体" panose="02010600030101010101" pitchFamily="2" charset="-122"/>
              </a:rPr>
              <a:t>、</a:t>
            </a:r>
            <a:r>
              <a:rPr lang="zh-CN" altLang="zh-CN" sz="2400">
                <a:solidFill>
                  <a:srgbClr val="000000"/>
                </a:solidFill>
                <a:latin typeface="宋体" panose="02010600030101010101" pitchFamily="2" charset="-122"/>
              </a:rPr>
              <a:t>数据流图辅助物理系统的设计时，以图中不同处理的定时要求为指南，能够在数据流图上画出许多组自动化边界，每组自动化边界可能意味着一个不同的物理系统</a:t>
            </a:r>
            <a:endParaRPr lang="zh-CN" altLang="en-US" sz="2400">
              <a:solidFill>
                <a:srgbClr val="9AE73D"/>
              </a:solidFill>
              <a:latin typeface="宋体" panose="02010600030101010101" pitchFamily="2" charset="-122"/>
            </a:endParaRPr>
          </a:p>
        </p:txBody>
      </p:sp>
      <p:sp>
        <p:nvSpPr>
          <p:cNvPr id="12" name="TextBox 11">
            <a:extLst>
              <a:ext uri="{FF2B5EF4-FFF2-40B4-BE49-F238E27FC236}">
                <a16:creationId xmlns:a16="http://schemas.microsoft.com/office/drawing/2014/main" id="{4320BB05-EB8D-3D4D-9214-1A99BD9AEDDE}"/>
              </a:ext>
            </a:extLst>
          </p:cNvPr>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2.4.4</a:t>
            </a:r>
            <a:r>
              <a:rPr lang="zh-CN" altLang="en-US" sz="3200" b="1" dirty="0">
                <a:solidFill>
                  <a:schemeClr val="tx1"/>
                </a:solidFill>
                <a:latin typeface="+mn-ea"/>
              </a:rPr>
              <a:t> </a:t>
            </a:r>
            <a:r>
              <a:rPr lang="zh-CN" altLang="en-US" sz="3200" b="1" dirty="0">
                <a:solidFill>
                  <a:schemeClr val="tx1"/>
                </a:solidFill>
              </a:rPr>
              <a:t> 用途</a:t>
            </a:r>
          </a:p>
        </p:txBody>
      </p:sp>
      <p:sp>
        <p:nvSpPr>
          <p:cNvPr id="7" name="1 Título">
            <a:extLst>
              <a:ext uri="{FF2B5EF4-FFF2-40B4-BE49-F238E27FC236}">
                <a16:creationId xmlns:a16="http://schemas.microsoft.com/office/drawing/2014/main" id="{E1C687C4-83E3-8046-AB29-420FEB4BFF5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D83EA8E1-8B9D-1644-AF77-71001E4DFE90}"/>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 </a:t>
            </a:r>
            <a:r>
              <a:rPr lang="zh-CN" altLang="en-US" sz="2400" dirty="0">
                <a:solidFill>
                  <a:srgbClr val="D9D9D9"/>
                </a:solidFill>
                <a:latin typeface="+mn-ea"/>
                <a:ea typeface="+mn-ea"/>
              </a:rPr>
              <a:t>数据字典</a:t>
            </a:r>
          </a:p>
        </p:txBody>
      </p:sp>
      <p:sp>
        <p:nvSpPr>
          <p:cNvPr id="7" name="1 Título">
            <a:extLst>
              <a:ext uri="{FF2B5EF4-FFF2-40B4-BE49-F238E27FC236}">
                <a16:creationId xmlns:a16="http://schemas.microsoft.com/office/drawing/2014/main" id="{C1783319-EF63-9148-B557-3E03DAE74333}"/>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86019" name="矩形 4">
            <a:extLst>
              <a:ext uri="{FF2B5EF4-FFF2-40B4-BE49-F238E27FC236}">
                <a16:creationId xmlns:a16="http://schemas.microsoft.com/office/drawing/2014/main" id="{2C0FAE96-7DBB-E14F-825F-7A4A381C1953}"/>
              </a:ext>
            </a:extLst>
          </p:cNvPr>
          <p:cNvSpPr>
            <a:spLocks noChangeArrowheads="1"/>
          </p:cNvSpPr>
          <p:nvPr/>
        </p:nvSpPr>
        <p:spPr bwMode="auto">
          <a:xfrm>
            <a:off x="900113" y="119697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AF6E5E57-430A-4A43-81F4-E9749C2CD7F9}"/>
              </a:ext>
            </a:extLst>
          </p:cNvPr>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62E814F9-B5F8-CA44-A2E1-577C336C37D2}"/>
              </a:ext>
            </a:extLst>
          </p:cNvPr>
          <p:cNvSpPr/>
          <p:nvPr/>
        </p:nvSpPr>
        <p:spPr>
          <a:xfrm rot="5400000">
            <a:off x="269876" y="41624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757462F2-C6C8-F747-B375-B9346BB6D1B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15C05BCD-8BD1-F04B-93FA-1C8ED9070C39}"/>
              </a:ext>
            </a:extLst>
          </p:cNvPr>
          <p:cNvSpPr>
            <a:spLocks noGrp="1"/>
          </p:cNvSpPr>
          <p:nvPr>
            <p:ph type="title"/>
          </p:nvPr>
        </p:nvSpPr>
        <p:spPr>
          <a:xfrm>
            <a:off x="268288"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TextBox 6">
            <a:extLst>
              <a:ext uri="{FF2B5EF4-FFF2-40B4-BE49-F238E27FC236}">
                <a16:creationId xmlns:a16="http://schemas.microsoft.com/office/drawing/2014/main" id="{313B3858-BC38-3149-A1C4-FD46887A424E}"/>
              </a:ext>
            </a:extLst>
          </p:cNvPr>
          <p:cNvSpPr txBox="1"/>
          <p:nvPr/>
        </p:nvSpPr>
        <p:spPr>
          <a:xfrm>
            <a:off x="582613" y="1557338"/>
            <a:ext cx="13970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b="1" dirty="0">
                <a:solidFill>
                  <a:schemeClr val="tx2">
                    <a:lumMod val="75000"/>
                  </a:schemeClr>
                </a:solidFill>
              </a:rPr>
              <a:t>概念</a:t>
            </a:r>
          </a:p>
        </p:txBody>
      </p:sp>
      <p:sp>
        <p:nvSpPr>
          <p:cNvPr id="12" name="圆角矩形 11">
            <a:extLst>
              <a:ext uri="{FF2B5EF4-FFF2-40B4-BE49-F238E27FC236}">
                <a16:creationId xmlns:a16="http://schemas.microsoft.com/office/drawing/2014/main" id="{526627EE-A60E-AE42-BD6D-F1B361149B5E}"/>
              </a:ext>
            </a:extLst>
          </p:cNvPr>
          <p:cNvSpPr/>
          <p:nvPr/>
        </p:nvSpPr>
        <p:spPr>
          <a:xfrm>
            <a:off x="576353" y="278092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en-US" altLang="zh-CN" sz="2400">
                <a:latin typeface="Calibri" panose="020F0502020204030204" pitchFamily="34" charset="0"/>
              </a:rPr>
              <a:t>         </a:t>
            </a:r>
            <a:r>
              <a:rPr lang="zh-CN" altLang="zh-CN" sz="2400">
                <a:latin typeface="Calibri" panose="020F0502020204030204" pitchFamily="34" charset="0"/>
              </a:rPr>
              <a:t>数据字典是关于数据的信息的集合，也就是对数据流图中包含的所有元素的定义的集合。</a:t>
            </a:r>
          </a:p>
        </p:txBody>
      </p:sp>
      <p:sp>
        <p:nvSpPr>
          <p:cNvPr id="9" name="1 Título">
            <a:extLst>
              <a:ext uri="{FF2B5EF4-FFF2-40B4-BE49-F238E27FC236}">
                <a16:creationId xmlns:a16="http://schemas.microsoft.com/office/drawing/2014/main" id="{0A15DF18-CD8E-3B49-866C-44C32367DFC9}"/>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 </a:t>
            </a:r>
            <a:r>
              <a:rPr lang="zh-CN" altLang="en-US" sz="2400" dirty="0">
                <a:solidFill>
                  <a:srgbClr val="D9D9D9"/>
                </a:solidFill>
                <a:latin typeface="+mn-ea"/>
                <a:ea typeface="+mn-ea"/>
              </a:rPr>
              <a:t>数据字典</a:t>
            </a:r>
          </a:p>
        </p:txBody>
      </p:sp>
      <p:sp>
        <p:nvSpPr>
          <p:cNvPr id="10" name="1 Título">
            <a:extLst>
              <a:ext uri="{FF2B5EF4-FFF2-40B4-BE49-F238E27FC236}">
                <a16:creationId xmlns:a16="http://schemas.microsoft.com/office/drawing/2014/main" id="{90142553-CEC5-8248-B195-59CAC3A91F9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55D74ED-83F4-A94B-8C02-E62E2295BD6C}"/>
              </a:ext>
            </a:extLst>
          </p:cNvPr>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2.5.1 </a:t>
            </a:r>
            <a:r>
              <a:rPr lang="zh-CN" altLang="en-US" sz="2400" dirty="0">
                <a:solidFill>
                  <a:srgbClr val="D9D9D9"/>
                </a:solidFill>
                <a:latin typeface="+mn-ea"/>
                <a:ea typeface="+mn-ea"/>
              </a:rPr>
              <a:t>内容</a:t>
            </a:r>
          </a:p>
        </p:txBody>
      </p:sp>
      <p:sp>
        <p:nvSpPr>
          <p:cNvPr id="8" name="标题 3">
            <a:extLst>
              <a:ext uri="{FF2B5EF4-FFF2-40B4-BE49-F238E27FC236}">
                <a16:creationId xmlns:a16="http://schemas.microsoft.com/office/drawing/2014/main" id="{556F44F1-4811-F54C-97FD-7E1F045A677D}"/>
              </a:ext>
            </a:extLst>
          </p:cNvPr>
          <p:cNvSpPr>
            <a:spLocks noGrp="1"/>
          </p:cNvSpPr>
          <p:nvPr>
            <p:ph type="title"/>
          </p:nvPr>
        </p:nvSpPr>
        <p:spPr>
          <a:xfrm>
            <a:off x="323850" y="0"/>
            <a:ext cx="8229600" cy="1143000"/>
          </a:xfrm>
        </p:spPr>
        <p:txBody>
          <a:bodyPr/>
          <a:lstStyle/>
          <a:p>
            <a:pPr>
              <a:defRPr/>
            </a:pPr>
            <a:r>
              <a:rPr lang="en-US" altLang="zh-CN" b="1" dirty="0">
                <a:latin typeface="+mn-ea"/>
                <a:ea typeface="+mn-ea"/>
              </a:rPr>
              <a:t>2.5 </a:t>
            </a:r>
            <a:r>
              <a:rPr lang="zh-CN" altLang="en-US" b="1" dirty="0"/>
              <a:t>数据字典</a:t>
            </a:r>
          </a:p>
        </p:txBody>
      </p:sp>
      <p:sp>
        <p:nvSpPr>
          <p:cNvPr id="7" name="TextBox 6">
            <a:extLst>
              <a:ext uri="{FF2B5EF4-FFF2-40B4-BE49-F238E27FC236}">
                <a16:creationId xmlns:a16="http://schemas.microsoft.com/office/drawing/2014/main" id="{D44985B0-DE24-0D40-92E9-904CBE9D01AC}"/>
              </a:ext>
            </a:extLst>
          </p:cNvPr>
          <p:cNvSpPr txBox="1"/>
          <p:nvPr/>
        </p:nvSpPr>
        <p:spPr>
          <a:xfrm>
            <a:off x="500063" y="1412875"/>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2.5.1</a:t>
            </a:r>
            <a:r>
              <a:rPr lang="zh-CN" altLang="en-US" sz="3200" b="1" dirty="0">
                <a:solidFill>
                  <a:schemeClr val="tx1"/>
                </a:solidFill>
                <a:latin typeface="+mn-ea"/>
              </a:rPr>
              <a:t> 内容</a:t>
            </a:r>
          </a:p>
        </p:txBody>
      </p:sp>
      <p:graphicFrame>
        <p:nvGraphicFramePr>
          <p:cNvPr id="3" name="图示 2">
            <a:extLst>
              <a:ext uri="{FF2B5EF4-FFF2-40B4-BE49-F238E27FC236}">
                <a16:creationId xmlns:a16="http://schemas.microsoft.com/office/drawing/2014/main" id="{42CEED59-569B-C84A-A8F2-1D32F987CAE4}"/>
              </a:ext>
            </a:extLst>
          </p:cNvPr>
          <p:cNvGraphicFramePr/>
          <p:nvPr/>
        </p:nvGraphicFramePr>
        <p:xfrm>
          <a:off x="2627784" y="18184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0117" name="TextBox 1">
            <a:extLst>
              <a:ext uri="{FF2B5EF4-FFF2-40B4-BE49-F238E27FC236}">
                <a16:creationId xmlns:a16="http://schemas.microsoft.com/office/drawing/2014/main" id="{BB481790-A1BF-6E40-AC24-E2F98A91D4E0}"/>
              </a:ext>
            </a:extLst>
          </p:cNvPr>
          <p:cNvSpPr txBox="1">
            <a:spLocks noChangeArrowheads="1"/>
          </p:cNvSpPr>
          <p:nvPr/>
        </p:nvSpPr>
        <p:spPr bwMode="auto">
          <a:xfrm>
            <a:off x="433388" y="2924175"/>
            <a:ext cx="27701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一般说来，数据字典应该由对下列</a:t>
            </a:r>
            <a:r>
              <a:rPr lang="en-US" altLang="zh-CN" sz="2400">
                <a:latin typeface="宋体" panose="02010600030101010101" pitchFamily="2" charset="-122"/>
              </a:rPr>
              <a:t>4</a:t>
            </a:r>
            <a:r>
              <a:rPr lang="zh-CN" altLang="zh-CN" sz="2400">
                <a:latin typeface="宋体" panose="02010600030101010101" pitchFamily="2" charset="-122"/>
              </a:rPr>
              <a:t>类元素的定义组成。</a:t>
            </a:r>
            <a:endParaRPr lang="zh-CN" altLang="en-US" sz="2400">
              <a:latin typeface="宋体" panose="02010600030101010101" pitchFamily="2" charset="-122"/>
            </a:endParaRPr>
          </a:p>
        </p:txBody>
      </p:sp>
      <p:sp>
        <p:nvSpPr>
          <p:cNvPr id="9" name="1 Título">
            <a:extLst>
              <a:ext uri="{FF2B5EF4-FFF2-40B4-BE49-F238E27FC236}">
                <a16:creationId xmlns:a16="http://schemas.microsoft.com/office/drawing/2014/main" id="{05A31472-7E4A-E14B-8E42-BC0372E189B7}"/>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1A776AE-4B5F-BA45-A92E-0E3E4270B3F8}"/>
              </a:ext>
            </a:extLst>
          </p:cNvPr>
          <p:cNvSpPr/>
          <p:nvPr/>
        </p:nvSpPr>
        <p:spPr>
          <a:xfrm>
            <a:off x="323850" y="1412875"/>
            <a:ext cx="7920038" cy="8636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宋体" panose="02010600030101010101" pitchFamily="2" charset="-122"/>
              </a:rPr>
              <a:t>数据元素的别名就是该元素的其他等价的名字，出现别名主要有下述</a:t>
            </a:r>
            <a:r>
              <a:rPr lang="en-US" altLang="zh-CN" sz="2400">
                <a:solidFill>
                  <a:srgbClr val="000000"/>
                </a:solidFill>
                <a:latin typeface="宋体" panose="02010600030101010101" pitchFamily="2" charset="-122"/>
              </a:rPr>
              <a:t>3</a:t>
            </a:r>
            <a:r>
              <a:rPr lang="zh-CN" altLang="zh-CN" sz="2400">
                <a:solidFill>
                  <a:srgbClr val="000000"/>
                </a:solidFill>
                <a:latin typeface="宋体" panose="02010600030101010101" pitchFamily="2" charset="-122"/>
              </a:rPr>
              <a:t>个原因</a:t>
            </a:r>
            <a:r>
              <a:rPr lang="zh-CN" altLang="en-US" sz="2400">
                <a:solidFill>
                  <a:srgbClr val="000000"/>
                </a:solidFill>
                <a:latin typeface="宋体" panose="02010600030101010101" pitchFamily="2" charset="-122"/>
              </a:rPr>
              <a:t>：</a:t>
            </a:r>
            <a:endParaRPr lang="zh-CN" altLang="zh-CN" sz="2400">
              <a:solidFill>
                <a:srgbClr val="000000"/>
              </a:solidFill>
              <a:latin typeface="宋体" panose="02010600030101010101" pitchFamily="2" charset="-122"/>
            </a:endParaRPr>
          </a:p>
        </p:txBody>
      </p:sp>
      <p:graphicFrame>
        <p:nvGraphicFramePr>
          <p:cNvPr id="2" name="图示 1">
            <a:extLst>
              <a:ext uri="{FF2B5EF4-FFF2-40B4-BE49-F238E27FC236}">
                <a16:creationId xmlns:a16="http://schemas.microsoft.com/office/drawing/2014/main" id="{1C3FD382-10E6-EB41-A163-6EE2E51074B9}"/>
              </a:ext>
            </a:extLst>
          </p:cNvPr>
          <p:cNvGraphicFramePr/>
          <p:nvPr/>
        </p:nvGraphicFramePr>
        <p:xfrm>
          <a:off x="539552" y="2708920"/>
          <a:ext cx="7460511"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a:extLst>
              <a:ext uri="{FF2B5EF4-FFF2-40B4-BE49-F238E27FC236}">
                <a16:creationId xmlns:a16="http://schemas.microsoft.com/office/drawing/2014/main" id="{6017A763-D178-764F-B158-882B37B3C53F}"/>
              </a:ext>
            </a:extLst>
          </p:cNvPr>
          <p:cNvSpPr>
            <a:spLocks noGrp="1"/>
          </p:cNvSpPr>
          <p:nvPr>
            <p:ph type="title"/>
          </p:nvPr>
        </p:nvSpPr>
        <p:spPr>
          <a:xfrm>
            <a:off x="323850" y="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1 Título">
            <a:extLst>
              <a:ext uri="{FF2B5EF4-FFF2-40B4-BE49-F238E27FC236}">
                <a16:creationId xmlns:a16="http://schemas.microsoft.com/office/drawing/2014/main" id="{2BA82221-DC33-E341-8AE0-E39FE1469027}"/>
              </a:ext>
            </a:extLst>
          </p:cNvPr>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2.5.1 </a:t>
            </a:r>
            <a:r>
              <a:rPr lang="zh-CN" altLang="en-US" sz="2400" dirty="0">
                <a:solidFill>
                  <a:srgbClr val="D9D9D9"/>
                </a:solidFill>
                <a:latin typeface="+mn-ea"/>
                <a:ea typeface="+mn-ea"/>
              </a:rPr>
              <a:t>内容</a:t>
            </a:r>
          </a:p>
        </p:txBody>
      </p:sp>
      <p:sp>
        <p:nvSpPr>
          <p:cNvPr id="8" name="1 Título">
            <a:extLst>
              <a:ext uri="{FF2B5EF4-FFF2-40B4-BE49-F238E27FC236}">
                <a16:creationId xmlns:a16="http://schemas.microsoft.com/office/drawing/2014/main" id="{22728636-17B4-8A4C-9F75-1B14DC8C771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1 Título">
            <a:extLst>
              <a:ext uri="{FF2B5EF4-FFF2-40B4-BE49-F238E27FC236}">
                <a16:creationId xmlns:a16="http://schemas.microsoft.com/office/drawing/2014/main" id="{672D5D66-16DF-1A4A-B632-58169F2086A9}"/>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2.5.2 </a:t>
            </a:r>
            <a:r>
              <a:rPr lang="zh-CN" altLang="en-US" sz="2400">
                <a:solidFill>
                  <a:srgbClr val="D9D9D9"/>
                </a:solidFill>
                <a:latin typeface="宋体" panose="02010600030101010101" pitchFamily="2" charset="-122"/>
              </a:rPr>
              <a:t>定义数据的方法</a:t>
            </a:r>
          </a:p>
        </p:txBody>
      </p:sp>
      <p:sp>
        <p:nvSpPr>
          <p:cNvPr id="8" name="标题 3">
            <a:extLst>
              <a:ext uri="{FF2B5EF4-FFF2-40B4-BE49-F238E27FC236}">
                <a16:creationId xmlns:a16="http://schemas.microsoft.com/office/drawing/2014/main" id="{CB12FA4E-EC58-CD4D-836C-AF5DCA3FDE5A}"/>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9" name="矩形 8">
            <a:extLst>
              <a:ext uri="{FF2B5EF4-FFF2-40B4-BE49-F238E27FC236}">
                <a16:creationId xmlns:a16="http://schemas.microsoft.com/office/drawing/2014/main" id="{F2BA1A31-0500-D742-9203-C2DB3F0ACA04}"/>
              </a:ext>
            </a:extLst>
          </p:cNvPr>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宋体" panose="02010600030101010101" pitchFamily="2" charset="-122"/>
              </a:rPr>
              <a:t>由数据元素组成数据的方式只有下述</a:t>
            </a:r>
            <a:r>
              <a:rPr lang="en-US" altLang="zh-CN" sz="2400">
                <a:solidFill>
                  <a:srgbClr val="000000"/>
                </a:solidFill>
                <a:latin typeface="宋体" panose="02010600030101010101" pitchFamily="2" charset="-122"/>
              </a:rPr>
              <a:t>3</a:t>
            </a:r>
            <a:r>
              <a:rPr lang="zh-CN" altLang="zh-CN" sz="2400">
                <a:solidFill>
                  <a:srgbClr val="000000"/>
                </a:solidFill>
                <a:latin typeface="宋体" panose="02010600030101010101" pitchFamily="2" charset="-122"/>
              </a:rPr>
              <a:t>种基本类型：</a:t>
            </a:r>
          </a:p>
        </p:txBody>
      </p:sp>
      <p:graphicFrame>
        <p:nvGraphicFramePr>
          <p:cNvPr id="10" name="图示 9">
            <a:extLst>
              <a:ext uri="{FF2B5EF4-FFF2-40B4-BE49-F238E27FC236}">
                <a16:creationId xmlns:a16="http://schemas.microsoft.com/office/drawing/2014/main" id="{05E452C4-7AC9-E14E-8194-275220302397}"/>
              </a:ext>
            </a:extLst>
          </p:cNvPr>
          <p:cNvGraphicFramePr/>
          <p:nvPr/>
        </p:nvGraphicFramePr>
        <p:xfrm>
          <a:off x="1030228" y="2852936"/>
          <a:ext cx="6926148"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0B04873E-574C-6E44-9BCD-33D99458116E}"/>
              </a:ext>
            </a:extLst>
          </p:cNvPr>
          <p:cNvSpPr txBox="1"/>
          <p:nvPr/>
        </p:nvSpPr>
        <p:spPr>
          <a:xfrm>
            <a:off x="477838" y="1301750"/>
            <a:ext cx="45259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2.5.2 </a:t>
            </a:r>
            <a:r>
              <a:rPr lang="zh-CN" altLang="en-US" sz="3200" b="1">
                <a:latin typeface="Calibri" panose="020F0502020204030204" pitchFamily="34" charset="0"/>
              </a:rPr>
              <a:t>定义数据的方法</a:t>
            </a:r>
            <a:endParaRPr lang="zh-CN" altLang="en-US" sz="3200" b="1">
              <a:latin typeface="宋体" panose="02010600030101010101" pitchFamily="2" charset="-122"/>
            </a:endParaRPr>
          </a:p>
        </p:txBody>
      </p:sp>
      <p:sp>
        <p:nvSpPr>
          <p:cNvPr id="12" name="1 Título">
            <a:extLst>
              <a:ext uri="{FF2B5EF4-FFF2-40B4-BE49-F238E27FC236}">
                <a16:creationId xmlns:a16="http://schemas.microsoft.com/office/drawing/2014/main" id="{58B9D71E-D5A4-2347-9E34-9B4854B007D1}"/>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A802-06EE-C241-8BE5-3266D6C3D84C}"/>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3879A568-4412-3B4E-A382-D7ED2F495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430" y="1687134"/>
            <a:ext cx="8723723" cy="3888432"/>
          </a:xfrm>
        </p:spPr>
      </p:pic>
      <p:sp>
        <p:nvSpPr>
          <p:cNvPr id="4" name="标题 3">
            <a:extLst>
              <a:ext uri="{FF2B5EF4-FFF2-40B4-BE49-F238E27FC236}">
                <a16:creationId xmlns:a16="http://schemas.microsoft.com/office/drawing/2014/main" id="{64669418-0A78-3A45-9040-9EAD356D3CA3}"/>
              </a:ext>
            </a:extLst>
          </p:cNvPr>
          <p:cNvSpPr txBox="1">
            <a:spLocks/>
          </p:cNvSpPr>
          <p:nvPr/>
        </p:nvSpPr>
        <p:spPr bwMode="auto">
          <a:xfrm>
            <a:off x="468313" y="19050"/>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2.1 </a:t>
            </a:r>
            <a:r>
              <a:rPr lang="zh-CN" altLang="en-US" b="1">
                <a:latin typeface="宋体" panose="02010600030101010101" pitchFamily="2" charset="-122"/>
              </a:rPr>
              <a:t>可行性研究</a:t>
            </a:r>
            <a:r>
              <a:rPr lang="zh-CN" altLang="en-US" b="1"/>
              <a:t>的任务</a:t>
            </a:r>
            <a:endParaRPr lang="zh-CN" altLang="en-US" b="1" dirty="0"/>
          </a:p>
        </p:txBody>
      </p:sp>
      <p:sp>
        <p:nvSpPr>
          <p:cNvPr id="5" name="1 Título">
            <a:extLst>
              <a:ext uri="{FF2B5EF4-FFF2-40B4-BE49-F238E27FC236}">
                <a16:creationId xmlns:a16="http://schemas.microsoft.com/office/drawing/2014/main" id="{4418AAE0-63E8-8143-B83A-4F4376244E10}"/>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6" name="1 Título">
            <a:extLst>
              <a:ext uri="{FF2B5EF4-FFF2-40B4-BE49-F238E27FC236}">
                <a16:creationId xmlns:a16="http://schemas.microsoft.com/office/drawing/2014/main" id="{1B12A080-369D-044B-849B-6C01BC641D6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240483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33CD65C6-BCFA-0E4E-ACBA-A4D677D59679}"/>
              </a:ext>
            </a:extLst>
          </p:cNvPr>
          <p:cNvSpPr>
            <a:spLocks noGrp="1"/>
          </p:cNvSpPr>
          <p:nvPr>
            <p:ph type="title"/>
          </p:nvPr>
        </p:nvSpPr>
        <p:spPr>
          <a:xfrm>
            <a:off x="323850" y="190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11" name="TextBox 10">
            <a:extLst>
              <a:ext uri="{FF2B5EF4-FFF2-40B4-BE49-F238E27FC236}">
                <a16:creationId xmlns:a16="http://schemas.microsoft.com/office/drawing/2014/main" id="{3C3BFF52-88FC-0447-95B2-8807B3C998FC}"/>
              </a:ext>
            </a:extLst>
          </p:cNvPr>
          <p:cNvSpPr txBox="1"/>
          <p:nvPr/>
        </p:nvSpPr>
        <p:spPr>
          <a:xfrm>
            <a:off x="395288" y="1463675"/>
            <a:ext cx="2982912"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3200">
                <a:solidFill>
                  <a:srgbClr val="000000"/>
                </a:solidFill>
                <a:latin typeface="Calibri" panose="020F0502020204030204" pitchFamily="34" charset="0"/>
              </a:rPr>
              <a:t>第</a:t>
            </a:r>
            <a:r>
              <a:rPr lang="en-US" altLang="zh-CN" sz="3200">
                <a:solidFill>
                  <a:srgbClr val="000000"/>
                </a:solidFill>
                <a:latin typeface="Calibri" panose="020F0502020204030204" pitchFamily="34" charset="0"/>
              </a:rPr>
              <a:t>4</a:t>
            </a:r>
            <a:r>
              <a:rPr lang="zh-CN" altLang="zh-CN" sz="3200">
                <a:solidFill>
                  <a:srgbClr val="000000"/>
                </a:solidFill>
                <a:latin typeface="Calibri" panose="020F0502020204030204" pitchFamily="34" charset="0"/>
              </a:rPr>
              <a:t>种关系算符</a:t>
            </a:r>
            <a:endParaRPr lang="zh-CN" altLang="en-US" sz="3200">
              <a:solidFill>
                <a:srgbClr val="000000"/>
              </a:solidFill>
              <a:latin typeface="Calibri" panose="020F0502020204030204" pitchFamily="34" charset="0"/>
            </a:endParaRPr>
          </a:p>
        </p:txBody>
      </p:sp>
      <p:sp>
        <p:nvSpPr>
          <p:cNvPr id="96259" name="TextBox 3">
            <a:extLst>
              <a:ext uri="{FF2B5EF4-FFF2-40B4-BE49-F238E27FC236}">
                <a16:creationId xmlns:a16="http://schemas.microsoft.com/office/drawing/2014/main" id="{A4ABACD1-63E3-8849-9BE5-1242A4F6A537}"/>
              </a:ext>
            </a:extLst>
          </p:cNvPr>
          <p:cNvSpPr txBox="1">
            <a:spLocks noChangeArrowheads="1"/>
          </p:cNvSpPr>
          <p:nvPr/>
        </p:nvSpPr>
        <p:spPr bwMode="auto">
          <a:xfrm>
            <a:off x="468313" y="2428875"/>
            <a:ext cx="8207375"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意思是等价于</a:t>
            </a:r>
            <a:r>
              <a:rPr lang="en-US" altLang="zh-CN" sz="2400">
                <a:latin typeface="宋体" panose="02010600030101010101" pitchFamily="2" charset="-122"/>
              </a:rPr>
              <a:t>(</a:t>
            </a:r>
            <a:r>
              <a:rPr lang="zh-CN" altLang="zh-CN" sz="2400">
                <a:latin typeface="宋体" panose="02010600030101010101" pitchFamily="2" charset="-122"/>
              </a:rPr>
              <a:t>或定义为</a:t>
            </a:r>
            <a:r>
              <a:rPr lang="en-US" altLang="zh-CN" sz="2400">
                <a:latin typeface="宋体" panose="02010600030101010101" pitchFamily="2" charset="-122"/>
              </a:rPr>
              <a:t>)</a:t>
            </a:r>
            <a:r>
              <a:rPr lang="zh-CN" altLang="zh-CN" sz="2400">
                <a:latin typeface="宋体" panose="02010600030101010101" pitchFamily="2" charset="-122"/>
              </a:rPr>
              <a:t>；</a:t>
            </a:r>
          </a:p>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意思是和</a:t>
            </a:r>
            <a:r>
              <a:rPr lang="en-US" altLang="zh-CN" sz="2400">
                <a:latin typeface="宋体" panose="02010600030101010101" pitchFamily="2" charset="-122"/>
              </a:rPr>
              <a:t>(</a:t>
            </a:r>
            <a:r>
              <a:rPr lang="zh-CN" altLang="zh-CN" sz="2400">
                <a:latin typeface="宋体" panose="02010600030101010101" pitchFamily="2" charset="-122"/>
              </a:rPr>
              <a:t>即连接两个分量</a:t>
            </a:r>
            <a:r>
              <a:rPr lang="en-US" altLang="zh-CN" sz="2400">
                <a:latin typeface="宋体" panose="02010600030101010101" pitchFamily="2" charset="-122"/>
              </a:rPr>
              <a:t>)</a:t>
            </a:r>
            <a:r>
              <a:rPr lang="zh-CN" altLang="zh-CN" sz="2400">
                <a:latin typeface="宋体" panose="02010600030101010101" pitchFamily="2" charset="-122"/>
              </a:rPr>
              <a:t>；</a:t>
            </a:r>
          </a:p>
          <a:p>
            <a:pPr eaLnBrk="1" hangingPunct="1">
              <a:lnSpc>
                <a:spcPts val="3700"/>
              </a:lnSpc>
              <a:spcBef>
                <a:spcPct val="0"/>
              </a:spcBef>
              <a:buFontTx/>
              <a:buNone/>
            </a:pPr>
            <a:r>
              <a:rPr lang="zh-CN" altLang="zh-CN" sz="2400">
                <a:latin typeface="宋体" panose="02010600030101010101" pitchFamily="2" charset="-122"/>
              </a:rPr>
              <a:t>［］意思是或</a:t>
            </a:r>
            <a:r>
              <a:rPr lang="en-US" altLang="zh-CN" sz="2400">
                <a:latin typeface="宋体" panose="02010600030101010101" pitchFamily="2" charset="-122"/>
              </a:rPr>
              <a:t>(</a:t>
            </a:r>
            <a:r>
              <a:rPr lang="zh-CN" altLang="zh-CN" sz="2400">
                <a:latin typeface="宋体" panose="02010600030101010101" pitchFamily="2" charset="-122"/>
              </a:rPr>
              <a:t>即从方括弧内列出的若干个分量中选择一个</a:t>
            </a:r>
            <a:r>
              <a:rPr lang="en-US" altLang="zh-CN" sz="2400">
                <a:latin typeface="宋体" panose="02010600030101010101" pitchFamily="2" charset="-122"/>
              </a:rPr>
              <a:t>)</a:t>
            </a:r>
            <a:r>
              <a:rPr lang="zh-CN" altLang="zh-CN" sz="2400">
                <a:latin typeface="宋体" panose="02010600030101010101" pitchFamily="2" charset="-122"/>
              </a:rPr>
              <a:t>，通常用“</a:t>
            </a:r>
            <a:r>
              <a:rPr lang="en-US" altLang="zh-CN" sz="2400">
                <a:latin typeface="宋体" panose="02010600030101010101" pitchFamily="2" charset="-122"/>
              </a:rPr>
              <a:t>|</a:t>
            </a:r>
            <a:r>
              <a:rPr lang="zh-CN" altLang="zh-CN" sz="2400">
                <a:latin typeface="宋体" panose="02010600030101010101" pitchFamily="2" charset="-122"/>
              </a:rPr>
              <a:t>”号隔开供选择的分量；</a:t>
            </a:r>
          </a:p>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意思是重复</a:t>
            </a:r>
            <a:r>
              <a:rPr lang="en-US" altLang="zh-CN" sz="2400">
                <a:latin typeface="宋体" panose="02010600030101010101" pitchFamily="2" charset="-122"/>
              </a:rPr>
              <a:t>(</a:t>
            </a:r>
            <a:r>
              <a:rPr lang="zh-CN" altLang="zh-CN" sz="2400">
                <a:latin typeface="宋体" panose="02010600030101010101" pitchFamily="2" charset="-122"/>
              </a:rPr>
              <a:t>即重复花括弧内的分量</a:t>
            </a:r>
            <a:r>
              <a:rPr lang="en-US" altLang="zh-CN" sz="2400">
                <a:latin typeface="宋体" panose="02010600030101010101" pitchFamily="2" charset="-122"/>
              </a:rPr>
              <a:t>)</a:t>
            </a:r>
            <a:r>
              <a:rPr lang="zh-CN" altLang="zh-CN" sz="2400">
                <a:latin typeface="宋体" panose="02010600030101010101" pitchFamily="2" charset="-122"/>
              </a:rPr>
              <a:t>；</a:t>
            </a:r>
          </a:p>
          <a:p>
            <a:pPr eaLnBrk="1" hangingPunct="1">
              <a:lnSpc>
                <a:spcPts val="3700"/>
              </a:lnSpc>
              <a:spcBef>
                <a:spcPct val="0"/>
              </a:spcBef>
              <a:buFontTx/>
              <a:buNone/>
            </a:pPr>
            <a:r>
              <a:rPr lang="en-US" altLang="zh-CN" sz="2400">
                <a:latin typeface="宋体" panose="02010600030101010101" pitchFamily="2" charset="-122"/>
              </a:rPr>
              <a:t>()</a:t>
            </a:r>
            <a:r>
              <a:rPr lang="zh-CN" altLang="zh-CN" sz="2400">
                <a:latin typeface="宋体" panose="02010600030101010101" pitchFamily="2" charset="-122"/>
              </a:rPr>
              <a:t>意思是可选</a:t>
            </a:r>
            <a:r>
              <a:rPr lang="en-US" altLang="zh-CN" sz="2400">
                <a:latin typeface="宋体" panose="02010600030101010101" pitchFamily="2" charset="-122"/>
              </a:rPr>
              <a:t>(</a:t>
            </a:r>
            <a:r>
              <a:rPr lang="zh-CN" altLang="zh-CN" sz="2400">
                <a:latin typeface="宋体" panose="02010600030101010101" pitchFamily="2" charset="-122"/>
              </a:rPr>
              <a:t>即圆括弧里的分量可有可无</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96260" name="1 Título">
            <a:extLst>
              <a:ext uri="{FF2B5EF4-FFF2-40B4-BE49-F238E27FC236}">
                <a16:creationId xmlns:a16="http://schemas.microsoft.com/office/drawing/2014/main" id="{027F89D2-455A-DA45-A0CD-0AC127CAB79A}"/>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2.5.2 </a:t>
            </a:r>
            <a:r>
              <a:rPr lang="zh-CN" altLang="en-US" sz="2400">
                <a:solidFill>
                  <a:srgbClr val="D9D9D9"/>
                </a:solidFill>
                <a:latin typeface="宋体" panose="02010600030101010101" pitchFamily="2" charset="-122"/>
              </a:rPr>
              <a:t>定义数据的方法</a:t>
            </a:r>
          </a:p>
        </p:txBody>
      </p:sp>
      <p:sp>
        <p:nvSpPr>
          <p:cNvPr id="9" name="1 Título">
            <a:extLst>
              <a:ext uri="{FF2B5EF4-FFF2-40B4-BE49-F238E27FC236}">
                <a16:creationId xmlns:a16="http://schemas.microsoft.com/office/drawing/2014/main" id="{E69F5E7C-3677-274A-9D5E-5B0E8D960E8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009E8E96-4E3F-8F49-AA74-9580DC833A9F}"/>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2.5.3  </a:t>
            </a:r>
            <a:r>
              <a:rPr lang="zh-CN" altLang="en-US" sz="2400" dirty="0">
                <a:solidFill>
                  <a:srgbClr val="D9D9D9"/>
                </a:solidFill>
                <a:latin typeface="+mn-ea"/>
                <a:ea typeface="+mn-ea"/>
              </a:rPr>
              <a:t>数据字典的用途</a:t>
            </a:r>
          </a:p>
        </p:txBody>
      </p:sp>
      <p:sp>
        <p:nvSpPr>
          <p:cNvPr id="8" name="标题 3">
            <a:extLst>
              <a:ext uri="{FF2B5EF4-FFF2-40B4-BE49-F238E27FC236}">
                <a16:creationId xmlns:a16="http://schemas.microsoft.com/office/drawing/2014/main" id="{BA637DAA-9037-AC49-A40D-0ACBD5BDBD88}"/>
              </a:ext>
            </a:extLst>
          </p:cNvPr>
          <p:cNvSpPr>
            <a:spLocks noGrp="1"/>
          </p:cNvSpPr>
          <p:nvPr>
            <p:ph type="title"/>
          </p:nvPr>
        </p:nvSpPr>
        <p:spPr>
          <a:xfrm>
            <a:off x="3238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TextBox 6">
            <a:extLst>
              <a:ext uri="{FF2B5EF4-FFF2-40B4-BE49-F238E27FC236}">
                <a16:creationId xmlns:a16="http://schemas.microsoft.com/office/drawing/2014/main" id="{B8F594E5-18E5-A34A-B10C-CD3C28C538F5}"/>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2.5.3</a:t>
            </a:r>
            <a:r>
              <a:rPr lang="zh-CN" altLang="en-US" sz="3200" b="1" dirty="0">
                <a:solidFill>
                  <a:schemeClr val="tx1"/>
                </a:solidFill>
                <a:latin typeface="+mn-ea"/>
              </a:rPr>
              <a:t>  数据字典的用途</a:t>
            </a:r>
          </a:p>
        </p:txBody>
      </p:sp>
      <p:graphicFrame>
        <p:nvGraphicFramePr>
          <p:cNvPr id="2" name="图示 1">
            <a:extLst>
              <a:ext uri="{FF2B5EF4-FFF2-40B4-BE49-F238E27FC236}">
                <a16:creationId xmlns:a16="http://schemas.microsoft.com/office/drawing/2014/main" id="{14FC351C-2CFF-CB46-9858-54B76888CF19}"/>
              </a:ext>
            </a:extLst>
          </p:cNvPr>
          <p:cNvGraphicFramePr/>
          <p:nvPr/>
        </p:nvGraphicFramePr>
        <p:xfrm>
          <a:off x="574956" y="2420888"/>
          <a:ext cx="7512496"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a:extLst>
              <a:ext uri="{FF2B5EF4-FFF2-40B4-BE49-F238E27FC236}">
                <a16:creationId xmlns:a16="http://schemas.microsoft.com/office/drawing/2014/main" id="{1643583F-DB66-7D49-93D7-2F6B814C1CE6}"/>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1 Título">
            <a:extLst>
              <a:ext uri="{FF2B5EF4-FFF2-40B4-BE49-F238E27FC236}">
                <a16:creationId xmlns:a16="http://schemas.microsoft.com/office/drawing/2014/main" id="{F2E717A4-0FD6-1A48-B3B7-2DA19DBCD66E}"/>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2.5.4  </a:t>
            </a:r>
            <a:r>
              <a:rPr lang="zh-CN" altLang="en-US" sz="2400">
                <a:solidFill>
                  <a:srgbClr val="D9D9D9"/>
                </a:solidFill>
                <a:latin typeface="宋体" panose="02010600030101010101" pitchFamily="2" charset="-122"/>
              </a:rPr>
              <a:t>数据字典的实现</a:t>
            </a:r>
          </a:p>
        </p:txBody>
      </p:sp>
      <p:sp>
        <p:nvSpPr>
          <p:cNvPr id="8" name="标题 3">
            <a:extLst>
              <a:ext uri="{FF2B5EF4-FFF2-40B4-BE49-F238E27FC236}">
                <a16:creationId xmlns:a16="http://schemas.microsoft.com/office/drawing/2014/main" id="{564A90E8-B7A1-CE4B-ACED-189D84704968}"/>
              </a:ext>
            </a:extLst>
          </p:cNvPr>
          <p:cNvSpPr>
            <a:spLocks noGrp="1"/>
          </p:cNvSpPr>
          <p:nvPr>
            <p:ph type="title"/>
          </p:nvPr>
        </p:nvSpPr>
        <p:spPr>
          <a:xfrm>
            <a:off x="87313" y="0"/>
            <a:ext cx="8229600" cy="1143000"/>
          </a:xfrm>
        </p:spPr>
        <p:txBody>
          <a:bodyPr/>
          <a:lstStyle/>
          <a:p>
            <a:pPr>
              <a:defRPr/>
            </a:pPr>
            <a:r>
              <a:rPr lang="en-US" altLang="zh-CN" b="1" dirty="0">
                <a:latin typeface="+mn-ea"/>
                <a:ea typeface="+mn-ea"/>
              </a:rPr>
              <a:t>2.5 </a:t>
            </a:r>
            <a:r>
              <a:rPr lang="zh-CN" altLang="en-US" b="1" dirty="0"/>
              <a:t>数据字典</a:t>
            </a:r>
          </a:p>
        </p:txBody>
      </p:sp>
      <p:sp>
        <p:nvSpPr>
          <p:cNvPr id="9" name="圆角矩形 8">
            <a:extLst>
              <a:ext uri="{FF2B5EF4-FFF2-40B4-BE49-F238E27FC236}">
                <a16:creationId xmlns:a16="http://schemas.microsoft.com/office/drawing/2014/main" id="{DE8C28B3-4381-264D-82DE-DF2546BD3634}"/>
              </a:ext>
            </a:extLst>
          </p:cNvPr>
          <p:cNvSpPr/>
          <p:nvPr/>
        </p:nvSpPr>
        <p:spPr>
          <a:xfrm>
            <a:off x="536159" y="2335808"/>
            <a:ext cx="7780257" cy="188528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zh-CN" sz="2400">
                <a:latin typeface="宋体" panose="02010600030101010101" pitchFamily="2" charset="-122"/>
              </a:rPr>
              <a:t>目前，数据字典几乎总是作为</a:t>
            </a:r>
            <a:r>
              <a:rPr lang="en-US" altLang="zh-CN" sz="2400">
                <a:latin typeface="宋体" panose="02010600030101010101" pitchFamily="2" charset="-122"/>
              </a:rPr>
              <a:t>CASE</a:t>
            </a:r>
            <a:r>
              <a:rPr lang="zh-CN" altLang="zh-CN" sz="2400">
                <a:latin typeface="宋体" panose="02010600030101010101" pitchFamily="2" charset="-122"/>
              </a:rPr>
              <a:t>“结构化分析与设计工具”的一部分实现的。在开发大型软件系统的过程中，数据字典的规模和复杂程度迅速增加，人工维护数据字典几乎是不可能的。</a:t>
            </a:r>
          </a:p>
        </p:txBody>
      </p:sp>
      <p:sp>
        <p:nvSpPr>
          <p:cNvPr id="10" name="TextBox 9">
            <a:extLst>
              <a:ext uri="{FF2B5EF4-FFF2-40B4-BE49-F238E27FC236}">
                <a16:creationId xmlns:a16="http://schemas.microsoft.com/office/drawing/2014/main" id="{9BCD8BA4-4B40-F747-84CD-0C529717BCEA}"/>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2.5.4</a:t>
            </a:r>
            <a:r>
              <a:rPr lang="zh-CN" altLang="en-US" sz="3200" b="1">
                <a:latin typeface="宋体" panose="02010600030101010101" pitchFamily="2" charset="-122"/>
              </a:rPr>
              <a:t>  数据字典的实现</a:t>
            </a:r>
          </a:p>
        </p:txBody>
      </p:sp>
      <p:sp>
        <p:nvSpPr>
          <p:cNvPr id="7" name="1 Título">
            <a:extLst>
              <a:ext uri="{FF2B5EF4-FFF2-40B4-BE49-F238E27FC236}">
                <a16:creationId xmlns:a16="http://schemas.microsoft.com/office/drawing/2014/main" id="{11F18E44-6BFF-0647-AD5D-D4FC3788282C}"/>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28665932-2A20-FF46-9821-A9B9635E817B}"/>
              </a:ext>
            </a:extLst>
          </p:cNvPr>
          <p:cNvSpPr>
            <a:spLocks noGrp="1"/>
          </p:cNvSpPr>
          <p:nvPr>
            <p:ph type="title"/>
          </p:nvPr>
        </p:nvSpPr>
        <p:spPr>
          <a:xfrm>
            <a:off x="3111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9" name="圆角矩形 8">
            <a:extLst>
              <a:ext uri="{FF2B5EF4-FFF2-40B4-BE49-F238E27FC236}">
                <a16:creationId xmlns:a16="http://schemas.microsoft.com/office/drawing/2014/main" id="{BEF01D6D-5ED5-8B4F-BE25-6240371EC781}"/>
              </a:ext>
            </a:extLst>
          </p:cNvPr>
          <p:cNvSpPr/>
          <p:nvPr/>
        </p:nvSpPr>
        <p:spPr>
          <a:xfrm>
            <a:off x="467544" y="2060848"/>
            <a:ext cx="7780257" cy="260536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zh-CN" altLang="zh-CN" sz="2400">
                <a:latin typeface="宋体" panose="02010600030101010101" pitchFamily="2" charset="-122"/>
              </a:rPr>
              <a:t>在开发小型软件系统时暂时没有数据字典处理程序，建议采用卡片形式书写数据字典，每张卡片上保存描述一个数据的信息。</a:t>
            </a:r>
            <a:endParaRPr lang="en-US" altLang="zh-CN" sz="2400">
              <a:latin typeface="宋体" panose="02010600030101010101" pitchFamily="2" charset="-122"/>
            </a:endParaRPr>
          </a:p>
          <a:p>
            <a:pPr eaLnBrk="1" hangingPunct="1">
              <a:lnSpc>
                <a:spcPts val="3600"/>
              </a:lnSpc>
              <a:defRPr/>
            </a:pPr>
            <a:r>
              <a:rPr lang="zh-CN" altLang="zh-CN" sz="2400">
                <a:latin typeface="宋体" panose="02010600030101010101" pitchFamily="2" charset="-122"/>
              </a:rPr>
              <a:t>下面给出第</a:t>
            </a:r>
            <a:r>
              <a:rPr lang="en-US" altLang="zh-CN" sz="2400">
                <a:latin typeface="宋体" panose="02010600030101010101" pitchFamily="2" charset="-122"/>
              </a:rPr>
              <a:t>2.4</a:t>
            </a:r>
            <a:r>
              <a:rPr lang="zh-CN" altLang="zh-CN" sz="2400">
                <a:latin typeface="宋体" panose="02010600030101010101" pitchFamily="2" charset="-122"/>
              </a:rPr>
              <a:t>节的例子中几个数据元素的数据字典卡片，以具体说明数据字典卡片中上述几项内容的含义。</a:t>
            </a:r>
          </a:p>
        </p:txBody>
      </p:sp>
      <p:sp>
        <p:nvSpPr>
          <p:cNvPr id="10" name="TextBox 9">
            <a:extLst>
              <a:ext uri="{FF2B5EF4-FFF2-40B4-BE49-F238E27FC236}">
                <a16:creationId xmlns:a16="http://schemas.microsoft.com/office/drawing/2014/main" id="{9405D3CC-A66D-D346-B861-15E35E25C835}"/>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2.5.4</a:t>
            </a:r>
            <a:r>
              <a:rPr lang="zh-CN" altLang="en-US" sz="3200" b="1">
                <a:latin typeface="宋体" panose="02010600030101010101" pitchFamily="2" charset="-122"/>
              </a:rPr>
              <a:t>  数据字典的实现</a:t>
            </a:r>
          </a:p>
        </p:txBody>
      </p:sp>
      <p:sp>
        <p:nvSpPr>
          <p:cNvPr id="102406" name="1 Título">
            <a:extLst>
              <a:ext uri="{FF2B5EF4-FFF2-40B4-BE49-F238E27FC236}">
                <a16:creationId xmlns:a16="http://schemas.microsoft.com/office/drawing/2014/main" id="{AC56BF77-2755-744C-9DBB-847599D7D2F7}"/>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2.5.4  </a:t>
            </a:r>
            <a:r>
              <a:rPr lang="zh-CN" altLang="en-US" sz="2400">
                <a:solidFill>
                  <a:srgbClr val="D9D9D9"/>
                </a:solidFill>
                <a:latin typeface="宋体" panose="02010600030101010101" pitchFamily="2" charset="-122"/>
              </a:rPr>
              <a:t>数据字典的实现</a:t>
            </a:r>
          </a:p>
        </p:txBody>
      </p:sp>
      <p:sp>
        <p:nvSpPr>
          <p:cNvPr id="11" name="1 Título">
            <a:extLst>
              <a:ext uri="{FF2B5EF4-FFF2-40B4-BE49-F238E27FC236}">
                <a16:creationId xmlns:a16="http://schemas.microsoft.com/office/drawing/2014/main" id="{DFAC63E2-B31D-0C44-93D9-79FD5D51241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图片 1">
            <a:extLst>
              <a:ext uri="{FF2B5EF4-FFF2-40B4-BE49-F238E27FC236}">
                <a16:creationId xmlns:a16="http://schemas.microsoft.com/office/drawing/2014/main" id="{3CE2BD94-7EF7-3A47-B28E-EA23C20C9F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79525"/>
            <a:ext cx="7488238"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0" name="1 Título">
            <a:extLst>
              <a:ext uri="{FF2B5EF4-FFF2-40B4-BE49-F238E27FC236}">
                <a16:creationId xmlns:a16="http://schemas.microsoft.com/office/drawing/2014/main" id="{6287F719-91BB-A846-B0D9-4A40837FC00A}"/>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2.5.4  </a:t>
            </a:r>
            <a:r>
              <a:rPr lang="zh-CN" altLang="en-US" sz="2400">
                <a:solidFill>
                  <a:srgbClr val="D9D9D9"/>
                </a:solidFill>
                <a:latin typeface="宋体" panose="02010600030101010101" pitchFamily="2" charset="-122"/>
              </a:rPr>
              <a:t>数据字典的实现</a:t>
            </a:r>
          </a:p>
        </p:txBody>
      </p:sp>
      <p:sp>
        <p:nvSpPr>
          <p:cNvPr id="8" name="1 Título">
            <a:extLst>
              <a:ext uri="{FF2B5EF4-FFF2-40B4-BE49-F238E27FC236}">
                <a16:creationId xmlns:a16="http://schemas.microsoft.com/office/drawing/2014/main" id="{0F5720D3-00D8-C347-8481-3FE2E547CE99}"/>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9" name="标题 3">
            <a:extLst>
              <a:ext uri="{FF2B5EF4-FFF2-40B4-BE49-F238E27FC236}">
                <a16:creationId xmlns:a16="http://schemas.microsoft.com/office/drawing/2014/main" id="{CAD6023E-ABDE-E542-85F4-D741CEF716CE}"/>
              </a:ext>
            </a:extLst>
          </p:cNvPr>
          <p:cNvSpPr>
            <a:spLocks noGrp="1"/>
          </p:cNvSpPr>
          <p:nvPr>
            <p:ph type="title"/>
          </p:nvPr>
        </p:nvSpPr>
        <p:spPr>
          <a:xfrm>
            <a:off x="3111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BCB92BD-F8E6-2946-9C4C-CE95F00D3979}"/>
              </a:ext>
            </a:extLst>
          </p:cNvPr>
          <p:cNvSpPr txBox="1">
            <a:spLocks/>
          </p:cNvSpPr>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a:t>
            </a:r>
          </a:p>
        </p:txBody>
      </p:sp>
      <p:sp>
        <p:nvSpPr>
          <p:cNvPr id="7" name="1 Título">
            <a:extLst>
              <a:ext uri="{FF2B5EF4-FFF2-40B4-BE49-F238E27FC236}">
                <a16:creationId xmlns:a16="http://schemas.microsoft.com/office/drawing/2014/main" id="{82557B79-387A-9E41-BDAA-C38F0AF234A9}"/>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06499" name="矩形 4">
            <a:extLst>
              <a:ext uri="{FF2B5EF4-FFF2-40B4-BE49-F238E27FC236}">
                <a16:creationId xmlns:a16="http://schemas.microsoft.com/office/drawing/2014/main" id="{AF17BC52-9C35-7A40-BE99-A66AB3B06464}"/>
              </a:ext>
            </a:extLst>
          </p:cNvPr>
          <p:cNvSpPr>
            <a:spLocks noChangeArrowheads="1"/>
          </p:cNvSpPr>
          <p:nvPr/>
        </p:nvSpPr>
        <p:spPr bwMode="auto">
          <a:xfrm>
            <a:off x="900113" y="1533525"/>
            <a:ext cx="789305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0000"/>
              </a:lnSpc>
              <a:spcBef>
                <a:spcPct val="50000"/>
              </a:spcBef>
              <a:buFontTx/>
              <a:buNone/>
            </a:pPr>
            <a:r>
              <a:rPr kumimoji="1" lang="en-US" altLang="zh-CN" sz="2800" b="1">
                <a:latin typeface="宋体" panose="02010600030101010101" pitchFamily="2" charset="-122"/>
              </a:rPr>
              <a:t>2.1 </a:t>
            </a:r>
            <a:r>
              <a:rPr kumimoji="1" lang="zh-CN" altLang="en-US" sz="2800" b="1">
                <a:latin typeface="宋体" panose="02010600030101010101" pitchFamily="2" charset="-122"/>
              </a:rPr>
              <a:t>可行性研究的任务</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2.2 </a:t>
            </a:r>
            <a:r>
              <a:rPr kumimoji="1" lang="zh-CN" altLang="en-US" sz="2800" b="1">
                <a:latin typeface="宋体" panose="02010600030101010101" pitchFamily="2" charset="-122"/>
              </a:rPr>
              <a:t>可行性研究过程</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2.3 </a:t>
            </a:r>
            <a:r>
              <a:rPr kumimoji="1" lang="zh-CN" altLang="en-US" sz="2800" b="1">
                <a:latin typeface="宋体" panose="02010600030101010101" pitchFamily="2" charset="-122"/>
              </a:rPr>
              <a:t>系统流程图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2.4 </a:t>
            </a:r>
            <a:r>
              <a:rPr kumimoji="1" lang="zh-CN" altLang="en-US" sz="2800" b="1">
                <a:latin typeface="宋体" panose="02010600030101010101" pitchFamily="2" charset="-122"/>
              </a:rPr>
              <a:t>数据流图</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2.5 </a:t>
            </a:r>
            <a:r>
              <a:rPr kumimoji="1" lang="zh-CN" altLang="en-US" sz="2800" b="1">
                <a:latin typeface="宋体" panose="02010600030101010101" pitchFamily="2" charset="-122"/>
              </a:rPr>
              <a:t>数据字典</a:t>
            </a:r>
            <a:endParaRPr kumimoji="1" lang="en-US" altLang="zh-CN" sz="2800" b="1">
              <a:latin typeface="宋体" panose="02010600030101010101" pitchFamily="2" charset="-122"/>
            </a:endParaRPr>
          </a:p>
          <a:p>
            <a:pPr eaLnBrk="1" hangingPunct="1">
              <a:lnSpc>
                <a:spcPct val="120000"/>
              </a:lnSpc>
              <a:spcBef>
                <a:spcPct val="50000"/>
              </a:spcBef>
              <a:buFontTx/>
              <a:buNone/>
            </a:pPr>
            <a:r>
              <a:rPr kumimoji="1" lang="en-US" altLang="zh-CN" sz="2800" b="1">
                <a:latin typeface="宋体" panose="02010600030101010101" pitchFamily="2" charset="-122"/>
              </a:rPr>
              <a:t>2.6 </a:t>
            </a:r>
            <a:r>
              <a:rPr kumimoji="1" lang="zh-CN" altLang="en-US" sz="2800" b="1">
                <a:latin typeface="宋体" panose="02010600030101010101" pitchFamily="2" charset="-122"/>
              </a:rPr>
              <a:t>成本</a:t>
            </a:r>
            <a:r>
              <a:rPr kumimoji="1" lang="en-US" altLang="zh-CN" sz="2800" b="1">
                <a:latin typeface="宋体" panose="02010600030101010101" pitchFamily="2" charset="-122"/>
              </a:rPr>
              <a:t>/</a:t>
            </a:r>
            <a:r>
              <a:rPr kumimoji="1" lang="zh-CN" altLang="en-US" sz="2800" b="1">
                <a:latin typeface="宋体" panose="02010600030101010101" pitchFamily="2" charset="-122"/>
              </a:rPr>
              <a:t>效益分析</a:t>
            </a:r>
            <a:endParaRPr kumimoji="1" lang="en-US" altLang="zh-CN" sz="2800" b="1">
              <a:latin typeface="宋体" panose="02010600030101010101" pitchFamily="2" charset="-122"/>
            </a:endParaRPr>
          </a:p>
        </p:txBody>
      </p:sp>
      <p:sp>
        <p:nvSpPr>
          <p:cNvPr id="6" name="矩形 5">
            <a:extLst>
              <a:ext uri="{FF2B5EF4-FFF2-40B4-BE49-F238E27FC236}">
                <a16:creationId xmlns:a16="http://schemas.microsoft.com/office/drawing/2014/main" id="{1F75E2BB-2D82-C049-A5D4-E12409195D7F}"/>
              </a:ext>
            </a:extLst>
          </p:cNvPr>
          <p:cNvSpPr/>
          <p:nvPr/>
        </p:nvSpPr>
        <p:spPr>
          <a:xfrm>
            <a:off x="862013" y="52101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053E0BF4-C69D-414E-8483-5A04A72C0960}"/>
              </a:ext>
            </a:extLst>
          </p:cNvPr>
          <p:cNvSpPr/>
          <p:nvPr/>
        </p:nvSpPr>
        <p:spPr>
          <a:xfrm rot="5400000">
            <a:off x="269876" y="52959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6A76127D-FA6C-464B-AE3A-FC948E61CF0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1 Título">
            <a:extLst>
              <a:ext uri="{FF2B5EF4-FFF2-40B4-BE49-F238E27FC236}">
                <a16:creationId xmlns:a16="http://schemas.microsoft.com/office/drawing/2014/main" id="{2DA160FF-D8EF-214D-A6EC-04BF348A40F9}"/>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2.6.1  </a:t>
            </a:r>
            <a:r>
              <a:rPr lang="zh-CN" altLang="en-US" sz="2400">
                <a:solidFill>
                  <a:srgbClr val="D9D9D9"/>
                </a:solidFill>
                <a:latin typeface="宋体" panose="02010600030101010101" pitchFamily="2" charset="-122"/>
              </a:rPr>
              <a:t>成本估计</a:t>
            </a:r>
          </a:p>
        </p:txBody>
      </p:sp>
      <p:sp>
        <p:nvSpPr>
          <p:cNvPr id="8" name="标题 3">
            <a:extLst>
              <a:ext uri="{FF2B5EF4-FFF2-40B4-BE49-F238E27FC236}">
                <a16:creationId xmlns:a16="http://schemas.microsoft.com/office/drawing/2014/main" id="{D06FB510-8873-EC48-AC52-0ECD6CB29296}"/>
              </a:ext>
            </a:extLst>
          </p:cNvPr>
          <p:cNvSpPr>
            <a:spLocks noGrp="1"/>
          </p:cNvSpPr>
          <p:nvPr>
            <p:ph type="title"/>
          </p:nvPr>
        </p:nvSpPr>
        <p:spPr>
          <a:xfrm>
            <a:off x="360363" y="53975"/>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9" name="圆角矩形 8">
            <a:extLst>
              <a:ext uri="{FF2B5EF4-FFF2-40B4-BE49-F238E27FC236}">
                <a16:creationId xmlns:a16="http://schemas.microsoft.com/office/drawing/2014/main" id="{83819E7E-AE96-A848-93C6-60B806C709C4}"/>
              </a:ext>
            </a:extLst>
          </p:cNvPr>
          <p:cNvSpPr/>
          <p:nvPr/>
        </p:nvSpPr>
        <p:spPr>
          <a:xfrm>
            <a:off x="360862" y="2204864"/>
            <a:ext cx="7780257"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zh-CN" sz="2400">
                <a:latin typeface="宋体" panose="02010600030101010101" pitchFamily="2" charset="-122"/>
              </a:rPr>
              <a:t>软件开发成本主要表现为人力消耗</a:t>
            </a:r>
            <a:r>
              <a:rPr lang="en-US" altLang="zh-CN" sz="2400">
                <a:latin typeface="宋体" panose="02010600030101010101" pitchFamily="2" charset="-122"/>
              </a:rPr>
              <a:t>(</a:t>
            </a:r>
            <a:r>
              <a:rPr lang="zh-CN" altLang="zh-CN" sz="2400">
                <a:latin typeface="宋体" panose="02010600030101010101" pitchFamily="2" charset="-122"/>
              </a:rPr>
              <a:t>乘以平均工资则得到开发费用</a:t>
            </a:r>
            <a:r>
              <a:rPr lang="en-US" altLang="zh-CN" sz="2400">
                <a:latin typeface="宋体" panose="02010600030101010101" pitchFamily="2" charset="-122"/>
              </a:rPr>
              <a:t>)</a:t>
            </a:r>
            <a:r>
              <a:rPr lang="zh-CN" altLang="zh-CN" sz="2400">
                <a:latin typeface="宋体" panose="02010600030101010101" pitchFamily="2" charset="-122"/>
              </a:rPr>
              <a:t>。成本估计不是精确的科学，因此应该使用几种不同的估计技术以便相互校验。</a:t>
            </a:r>
            <a:endParaRPr lang="en-US" altLang="zh-CN" sz="2400">
              <a:latin typeface="宋体" panose="02010600030101010101" pitchFamily="2" charset="-122"/>
            </a:endParaRPr>
          </a:p>
          <a:p>
            <a:pPr eaLnBrk="1" hangingPunct="1">
              <a:lnSpc>
                <a:spcPts val="3700"/>
              </a:lnSpc>
              <a:defRPr/>
            </a:pPr>
            <a:r>
              <a:rPr lang="zh-CN" altLang="zh-CN" sz="2400">
                <a:latin typeface="宋体" panose="02010600030101010101" pitchFamily="2" charset="-122"/>
              </a:rPr>
              <a:t>下面简单介绍</a:t>
            </a:r>
            <a:r>
              <a:rPr lang="en-US" altLang="zh-CN" sz="2400">
                <a:latin typeface="宋体" panose="02010600030101010101" pitchFamily="2" charset="-122"/>
              </a:rPr>
              <a:t>3</a:t>
            </a:r>
            <a:r>
              <a:rPr lang="zh-CN" altLang="zh-CN" sz="2400">
                <a:latin typeface="宋体" panose="02010600030101010101" pitchFamily="2" charset="-122"/>
              </a:rPr>
              <a:t>种估算技术。</a:t>
            </a:r>
          </a:p>
        </p:txBody>
      </p:sp>
      <p:sp>
        <p:nvSpPr>
          <p:cNvPr id="10" name="TextBox 9">
            <a:extLst>
              <a:ext uri="{FF2B5EF4-FFF2-40B4-BE49-F238E27FC236}">
                <a16:creationId xmlns:a16="http://schemas.microsoft.com/office/drawing/2014/main" id="{04D62B80-B982-5B44-9714-D815D0A9D385}"/>
              </a:ext>
            </a:extLst>
          </p:cNvPr>
          <p:cNvSpPr txBox="1"/>
          <p:nvPr/>
        </p:nvSpPr>
        <p:spPr>
          <a:xfrm>
            <a:off x="395288" y="1412875"/>
            <a:ext cx="3240087"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2.6.1</a:t>
            </a:r>
            <a:r>
              <a:rPr lang="zh-CN" altLang="en-US" sz="3200" b="1">
                <a:latin typeface="宋体" panose="02010600030101010101" pitchFamily="2" charset="-122"/>
              </a:rPr>
              <a:t> </a:t>
            </a:r>
            <a:r>
              <a:rPr lang="zh-CN" altLang="en-US" sz="3200" b="1">
                <a:latin typeface="Calibri" panose="020F0502020204030204" pitchFamily="34" charset="0"/>
              </a:rPr>
              <a:t> 成本估计</a:t>
            </a:r>
          </a:p>
        </p:txBody>
      </p:sp>
      <p:sp>
        <p:nvSpPr>
          <p:cNvPr id="108551" name="TextBox 1">
            <a:extLst>
              <a:ext uri="{FF2B5EF4-FFF2-40B4-BE49-F238E27FC236}">
                <a16:creationId xmlns:a16="http://schemas.microsoft.com/office/drawing/2014/main" id="{230EE544-A346-0D46-9D88-63D6AECFCFD4}"/>
              </a:ext>
            </a:extLst>
          </p:cNvPr>
          <p:cNvSpPr txBox="1">
            <a:spLocks noChangeArrowheads="1"/>
          </p:cNvSpPr>
          <p:nvPr/>
        </p:nvSpPr>
        <p:spPr bwMode="auto">
          <a:xfrm>
            <a:off x="1258888" y="4221163"/>
            <a:ext cx="5400675"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 typeface="Calibri" panose="020F0502020204030204" pitchFamily="34" charset="0"/>
              <a:buAutoNum type="arabicPeriod"/>
            </a:pPr>
            <a:r>
              <a:rPr lang="zh-CN" altLang="en-US" sz="2400"/>
              <a:t>代码行技术</a:t>
            </a:r>
          </a:p>
          <a:p>
            <a:pPr eaLnBrk="1" hangingPunct="1">
              <a:lnSpc>
                <a:spcPts val="3700"/>
              </a:lnSpc>
              <a:spcBef>
                <a:spcPct val="0"/>
              </a:spcBef>
              <a:buFont typeface="Calibri" panose="020F0502020204030204" pitchFamily="34" charset="0"/>
              <a:buAutoNum type="arabicPeriod"/>
            </a:pPr>
            <a:r>
              <a:rPr lang="zh-CN" altLang="en-US" sz="2400"/>
              <a:t>任务分解技术</a:t>
            </a:r>
          </a:p>
          <a:p>
            <a:pPr eaLnBrk="1" hangingPunct="1">
              <a:lnSpc>
                <a:spcPts val="3700"/>
              </a:lnSpc>
              <a:spcBef>
                <a:spcPct val="0"/>
              </a:spcBef>
              <a:buFont typeface="Calibri" panose="020F0502020204030204" pitchFamily="34" charset="0"/>
              <a:buAutoNum type="arabicPeriod"/>
            </a:pPr>
            <a:r>
              <a:rPr lang="zh-CN" altLang="en-US" sz="2400"/>
              <a:t>自动估计成本技术</a:t>
            </a:r>
          </a:p>
        </p:txBody>
      </p:sp>
      <p:sp>
        <p:nvSpPr>
          <p:cNvPr id="11" name="1 Título">
            <a:extLst>
              <a:ext uri="{FF2B5EF4-FFF2-40B4-BE49-F238E27FC236}">
                <a16:creationId xmlns:a16="http://schemas.microsoft.com/office/drawing/2014/main" id="{6B2260F8-6DA1-7041-9E89-4F5A28DBA8F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id="{1125CD95-9FDA-D64C-8670-CBA1D8F2527A}"/>
              </a:ext>
            </a:extLst>
          </p:cNvPr>
          <p:cNvSpPr>
            <a:spLocks noGrp="1"/>
          </p:cNvSpPr>
          <p:nvPr>
            <p:ph type="title"/>
          </p:nvPr>
        </p:nvSpPr>
        <p:spPr>
          <a:xfrm>
            <a:off x="360363" y="53975"/>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11" name="矩形 10">
            <a:extLst>
              <a:ext uri="{FF2B5EF4-FFF2-40B4-BE49-F238E27FC236}">
                <a16:creationId xmlns:a16="http://schemas.microsoft.com/office/drawing/2014/main" id="{4724DBFF-060B-8748-A73B-C9BE09946B07}"/>
              </a:ext>
            </a:extLst>
          </p:cNvPr>
          <p:cNvSpPr/>
          <p:nvPr/>
        </p:nvSpPr>
        <p:spPr>
          <a:xfrm>
            <a:off x="331788" y="1557338"/>
            <a:ext cx="8272462" cy="10080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任务分解技术最常用的办法是按开发阶段划分任务。典型环境下各个开发阶段需要使用的人力的百分比大致如</a:t>
            </a:r>
            <a:r>
              <a:rPr lang="zh-CN" altLang="en-US" sz="2400">
                <a:solidFill>
                  <a:srgbClr val="000000"/>
                </a:solidFill>
                <a:latin typeface="Calibri" panose="020F0502020204030204" pitchFamily="34" charset="0"/>
              </a:rPr>
              <a:t>下表</a:t>
            </a:r>
            <a:r>
              <a:rPr lang="zh-CN" altLang="zh-CN" sz="2400">
                <a:solidFill>
                  <a:srgbClr val="000000"/>
                </a:solidFill>
                <a:latin typeface="Calibri" panose="020F0502020204030204" pitchFamily="34" charset="0"/>
              </a:rPr>
              <a:t>所示</a:t>
            </a:r>
            <a:r>
              <a:rPr lang="en-US" altLang="zh-CN" sz="2400">
                <a:solidFill>
                  <a:srgbClr val="000000"/>
                </a:solidFill>
                <a:latin typeface="Calibri" panose="020F0502020204030204" pitchFamily="34" charset="0"/>
              </a:rPr>
              <a:t>:</a:t>
            </a:r>
            <a:endParaRPr lang="zh-CN" altLang="zh-CN" sz="2400">
              <a:solidFill>
                <a:srgbClr val="000000"/>
              </a:solidFill>
              <a:latin typeface="Calibri" panose="020F0502020204030204" pitchFamily="34" charset="0"/>
            </a:endParaRPr>
          </a:p>
        </p:txBody>
      </p:sp>
      <p:pic>
        <p:nvPicPr>
          <p:cNvPr id="110595" name="图片 2">
            <a:extLst>
              <a:ext uri="{FF2B5EF4-FFF2-40B4-BE49-F238E27FC236}">
                <a16:creationId xmlns:a16="http://schemas.microsoft.com/office/drawing/2014/main" id="{70AB8313-35D4-934D-B4D5-94B0590F5DED}"/>
              </a:ext>
            </a:extLst>
          </p:cNvPr>
          <p:cNvPicPr>
            <a:picLocks noChangeAspect="1"/>
          </p:cNvPicPr>
          <p:nvPr/>
        </p:nvPicPr>
        <p:blipFill>
          <a:blip r:embed="rId3">
            <a:extLst>
              <a:ext uri="{28A0092B-C50C-407E-A947-70E740481C1C}">
                <a14:useLocalDpi xmlns:a14="http://schemas.microsoft.com/office/drawing/2010/main" val="0"/>
              </a:ext>
            </a:extLst>
          </a:blip>
          <a:srcRect t="4630"/>
          <a:stretch>
            <a:fillRect/>
          </a:stretch>
        </p:blipFill>
        <p:spPr bwMode="auto">
          <a:xfrm>
            <a:off x="263525" y="3213100"/>
            <a:ext cx="8408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1 Título">
            <a:extLst>
              <a:ext uri="{FF2B5EF4-FFF2-40B4-BE49-F238E27FC236}">
                <a16:creationId xmlns:a16="http://schemas.microsoft.com/office/drawing/2014/main" id="{188E575F-5EFB-2241-8D3A-635062301F66}"/>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2.6.1  </a:t>
            </a:r>
            <a:r>
              <a:rPr lang="zh-CN" altLang="en-US" sz="2400">
                <a:solidFill>
                  <a:srgbClr val="D9D9D9"/>
                </a:solidFill>
                <a:latin typeface="宋体" panose="02010600030101010101" pitchFamily="2" charset="-122"/>
              </a:rPr>
              <a:t>成本估计</a:t>
            </a:r>
          </a:p>
        </p:txBody>
      </p:sp>
      <p:sp>
        <p:nvSpPr>
          <p:cNvPr id="9" name="1 Título">
            <a:extLst>
              <a:ext uri="{FF2B5EF4-FFF2-40B4-BE49-F238E27FC236}">
                <a16:creationId xmlns:a16="http://schemas.microsoft.com/office/drawing/2014/main" id="{F41B244E-CFD7-324E-BF1D-73FD2791D08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7F3D2E28-7508-CA46-AD66-C8A6EA450731}"/>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8" name="标题 3">
            <a:extLst>
              <a:ext uri="{FF2B5EF4-FFF2-40B4-BE49-F238E27FC236}">
                <a16:creationId xmlns:a16="http://schemas.microsoft.com/office/drawing/2014/main" id="{1F2DCE9E-3D82-4D47-8361-EEF8B617A017}"/>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9" name="矩形 8">
            <a:extLst>
              <a:ext uri="{FF2B5EF4-FFF2-40B4-BE49-F238E27FC236}">
                <a16:creationId xmlns:a16="http://schemas.microsoft.com/office/drawing/2014/main" id="{45D66A56-88CD-CE41-AED0-A3A77CECA900}"/>
              </a:ext>
            </a:extLst>
          </p:cNvPr>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成本</a:t>
            </a:r>
            <a:r>
              <a:rPr lang="en-US" altLang="zh-CN"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效益</a:t>
            </a:r>
            <a:r>
              <a:rPr lang="zh-CN" altLang="en-US" sz="2400">
                <a:solidFill>
                  <a:srgbClr val="000000"/>
                </a:solidFill>
                <a:latin typeface="Calibri" panose="020F0502020204030204" pitchFamily="34" charset="0"/>
              </a:rPr>
              <a:t>分析方法主要从四个方面考虑</a:t>
            </a:r>
            <a:endParaRPr lang="zh-CN" altLang="zh-CN" sz="2400">
              <a:solidFill>
                <a:srgbClr val="000000"/>
              </a:solidFill>
              <a:latin typeface="Calibri" panose="020F0502020204030204" pitchFamily="34" charset="0"/>
            </a:endParaRPr>
          </a:p>
        </p:txBody>
      </p:sp>
      <p:sp>
        <p:nvSpPr>
          <p:cNvPr id="12" name="TextBox 11">
            <a:extLst>
              <a:ext uri="{FF2B5EF4-FFF2-40B4-BE49-F238E27FC236}">
                <a16:creationId xmlns:a16="http://schemas.microsoft.com/office/drawing/2014/main" id="{FC6E1071-E3B4-B846-8D44-93B8F7D6D09C}"/>
              </a:ext>
            </a:extLst>
          </p:cNvPr>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2.6.2 </a:t>
            </a:r>
            <a:r>
              <a:rPr lang="en-US" altLang="zh-CN" sz="3200" b="1" dirty="0">
                <a:solidFill>
                  <a:schemeClr val="tx1"/>
                </a:solidFill>
              </a:rPr>
              <a:t> </a:t>
            </a:r>
            <a:r>
              <a:rPr lang="zh-CN" altLang="en-US" sz="3200" b="1" dirty="0">
                <a:solidFill>
                  <a:schemeClr val="tx1"/>
                </a:solidFill>
              </a:rPr>
              <a:t>成本</a:t>
            </a:r>
            <a:r>
              <a:rPr lang="en-US" altLang="zh-CN" sz="3200" b="1" dirty="0">
                <a:solidFill>
                  <a:schemeClr val="tx1"/>
                </a:solidFill>
                <a:latin typeface="+mj-ea"/>
                <a:ea typeface="+mj-ea"/>
              </a:rPr>
              <a:t>/</a:t>
            </a:r>
            <a:r>
              <a:rPr lang="zh-CN" altLang="en-US" sz="3200" b="1" dirty="0">
                <a:solidFill>
                  <a:schemeClr val="tx1"/>
                </a:solidFill>
              </a:rPr>
              <a:t>效益分析的方法</a:t>
            </a:r>
          </a:p>
        </p:txBody>
      </p:sp>
      <p:sp>
        <p:nvSpPr>
          <p:cNvPr id="112645" name="TextBox 1">
            <a:extLst>
              <a:ext uri="{FF2B5EF4-FFF2-40B4-BE49-F238E27FC236}">
                <a16:creationId xmlns:a16="http://schemas.microsoft.com/office/drawing/2014/main" id="{2F1F167B-30BF-AE4B-B153-DB4E8BB88744}"/>
              </a:ext>
            </a:extLst>
          </p:cNvPr>
          <p:cNvSpPr txBox="1">
            <a:spLocks noChangeArrowheads="1"/>
          </p:cNvSpPr>
          <p:nvPr/>
        </p:nvSpPr>
        <p:spPr bwMode="auto">
          <a:xfrm>
            <a:off x="739775" y="2949575"/>
            <a:ext cx="7551738"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SzPct val="70000"/>
              <a:buFont typeface="Wingdings" pitchFamily="2" charset="2"/>
              <a:buChar char="l"/>
            </a:pPr>
            <a:r>
              <a:rPr lang="zh-CN" altLang="en-US" sz="2400"/>
              <a:t>货币的时间价值</a:t>
            </a:r>
          </a:p>
          <a:p>
            <a:pPr eaLnBrk="1" hangingPunct="1">
              <a:lnSpc>
                <a:spcPts val="3700"/>
              </a:lnSpc>
              <a:spcBef>
                <a:spcPct val="0"/>
              </a:spcBef>
              <a:buSzPct val="70000"/>
              <a:buFont typeface="Wingdings" pitchFamily="2" charset="2"/>
              <a:buChar char="l"/>
            </a:pPr>
            <a:r>
              <a:rPr lang="zh-CN" altLang="en-US" sz="2400"/>
              <a:t>投资回收期</a:t>
            </a:r>
          </a:p>
          <a:p>
            <a:pPr eaLnBrk="1" hangingPunct="1">
              <a:lnSpc>
                <a:spcPts val="3700"/>
              </a:lnSpc>
              <a:spcBef>
                <a:spcPct val="0"/>
              </a:spcBef>
              <a:buSzPct val="70000"/>
              <a:buFont typeface="Wingdings" pitchFamily="2" charset="2"/>
              <a:buChar char="l"/>
            </a:pPr>
            <a:r>
              <a:rPr lang="zh-CN" altLang="en-US" sz="2400"/>
              <a:t>纯收入</a:t>
            </a:r>
          </a:p>
          <a:p>
            <a:pPr eaLnBrk="1" hangingPunct="1">
              <a:lnSpc>
                <a:spcPts val="3700"/>
              </a:lnSpc>
              <a:spcBef>
                <a:spcPct val="0"/>
              </a:spcBef>
              <a:buSzPct val="70000"/>
              <a:buFont typeface="Wingdings" pitchFamily="2" charset="2"/>
              <a:buChar char="l"/>
            </a:pPr>
            <a:r>
              <a:rPr lang="zh-CN" altLang="en-US" sz="2400"/>
              <a:t>投资回收率</a:t>
            </a:r>
          </a:p>
        </p:txBody>
      </p:sp>
      <p:sp>
        <p:nvSpPr>
          <p:cNvPr id="10" name="1 Título">
            <a:extLst>
              <a:ext uri="{FF2B5EF4-FFF2-40B4-BE49-F238E27FC236}">
                <a16:creationId xmlns:a16="http://schemas.microsoft.com/office/drawing/2014/main" id="{80E99AB0-80FD-804C-83AE-5B778C696F9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F32D355-A231-8645-98F6-7983828362F4}"/>
              </a:ext>
            </a:extLst>
          </p:cNvPr>
          <p:cNvSpPr/>
          <p:nvPr/>
        </p:nvSpPr>
        <p:spPr>
          <a:xfrm>
            <a:off x="387350"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货币的时间价值</a:t>
            </a:r>
            <a:endParaRPr lang="zh-CN" altLang="zh-CN" sz="2400">
              <a:solidFill>
                <a:srgbClr val="000000"/>
              </a:solidFill>
              <a:latin typeface="Calibri" panose="020F0502020204030204" pitchFamily="34" charset="0"/>
            </a:endParaRPr>
          </a:p>
        </p:txBody>
      </p:sp>
      <p:sp>
        <p:nvSpPr>
          <p:cNvPr id="114690" name="TextBox 2">
            <a:extLst>
              <a:ext uri="{FF2B5EF4-FFF2-40B4-BE49-F238E27FC236}">
                <a16:creationId xmlns:a16="http://schemas.microsoft.com/office/drawing/2014/main" id="{B95E5BD7-F4EC-BB4B-A739-51449683015B}"/>
              </a:ext>
            </a:extLst>
          </p:cNvPr>
          <p:cNvSpPr txBox="1">
            <a:spLocks noChangeArrowheads="1"/>
          </p:cNvSpPr>
          <p:nvPr/>
        </p:nvSpPr>
        <p:spPr bwMode="auto">
          <a:xfrm>
            <a:off x="427038" y="2278063"/>
            <a:ext cx="7962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latin typeface="宋体" panose="02010600030101010101" pitchFamily="2" charset="-122"/>
              </a:rPr>
              <a:t>通常用利率的形式表示货币的时间价值。假设年利率为</a:t>
            </a:r>
            <a:r>
              <a:rPr lang="en-US" altLang="zh-CN" sz="2400">
                <a:latin typeface="宋体" panose="02010600030101010101" pitchFamily="2" charset="-122"/>
              </a:rPr>
              <a:t>i</a:t>
            </a:r>
            <a:r>
              <a:rPr lang="zh-CN" altLang="zh-CN" sz="2400">
                <a:latin typeface="宋体" panose="02010600030101010101" pitchFamily="2" charset="-122"/>
              </a:rPr>
              <a:t>，如果现在存入</a:t>
            </a:r>
            <a:r>
              <a:rPr lang="en-US" altLang="zh-CN" sz="2400">
                <a:latin typeface="宋体" panose="02010600030101010101" pitchFamily="2" charset="-122"/>
              </a:rPr>
              <a:t>P</a:t>
            </a:r>
            <a:r>
              <a:rPr lang="zh-CN" altLang="zh-CN" sz="2400">
                <a:latin typeface="宋体" panose="02010600030101010101" pitchFamily="2" charset="-122"/>
              </a:rPr>
              <a:t>元，则</a:t>
            </a:r>
            <a:r>
              <a:rPr lang="en-US" altLang="zh-CN" sz="2400">
                <a:latin typeface="宋体" panose="02010600030101010101" pitchFamily="2" charset="-122"/>
              </a:rPr>
              <a:t>n</a:t>
            </a:r>
            <a:r>
              <a:rPr lang="zh-CN" altLang="zh-CN" sz="2400">
                <a:latin typeface="宋体" panose="02010600030101010101" pitchFamily="2" charset="-122"/>
              </a:rPr>
              <a:t>年后可以得到的钱数为：</a:t>
            </a:r>
            <a:endParaRPr lang="zh-CN" altLang="en-US" sz="2400">
              <a:latin typeface="宋体" panose="02010600030101010101" pitchFamily="2" charset="-122"/>
            </a:endParaRPr>
          </a:p>
        </p:txBody>
      </p:sp>
      <p:sp>
        <p:nvSpPr>
          <p:cNvPr id="114691" name="TextBox 3">
            <a:extLst>
              <a:ext uri="{FF2B5EF4-FFF2-40B4-BE49-F238E27FC236}">
                <a16:creationId xmlns:a16="http://schemas.microsoft.com/office/drawing/2014/main" id="{D3E6F7F7-0214-BA46-B289-AFA35B55876B}"/>
              </a:ext>
            </a:extLst>
          </p:cNvPr>
          <p:cNvSpPr txBox="1">
            <a:spLocks noChangeArrowheads="1"/>
          </p:cNvSpPr>
          <p:nvPr/>
        </p:nvSpPr>
        <p:spPr bwMode="auto">
          <a:xfrm>
            <a:off x="2497138" y="3398838"/>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F=P(1+i)n</a:t>
            </a:r>
            <a:endParaRPr lang="zh-CN" altLang="en-US" sz="2400"/>
          </a:p>
        </p:txBody>
      </p:sp>
      <p:sp>
        <p:nvSpPr>
          <p:cNvPr id="114692" name="TextBox 11">
            <a:extLst>
              <a:ext uri="{FF2B5EF4-FFF2-40B4-BE49-F238E27FC236}">
                <a16:creationId xmlns:a16="http://schemas.microsoft.com/office/drawing/2014/main" id="{2A869DE6-71EF-9144-A806-1B523383781C}"/>
              </a:ext>
            </a:extLst>
          </p:cNvPr>
          <p:cNvSpPr txBox="1">
            <a:spLocks noChangeArrowheads="1"/>
          </p:cNvSpPr>
          <p:nvPr/>
        </p:nvSpPr>
        <p:spPr bwMode="auto">
          <a:xfrm>
            <a:off x="568325" y="4119563"/>
            <a:ext cx="79644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这也就是</a:t>
            </a:r>
            <a:r>
              <a:rPr lang="en-US" altLang="zh-CN" sz="2400"/>
              <a:t>P</a:t>
            </a:r>
            <a:r>
              <a:rPr lang="zh-CN" altLang="zh-CN" sz="2400"/>
              <a:t>元钱在</a:t>
            </a:r>
            <a:r>
              <a:rPr lang="en-US" altLang="zh-CN" sz="2400"/>
              <a:t>n</a:t>
            </a:r>
            <a:r>
              <a:rPr lang="zh-CN" altLang="zh-CN" sz="2400"/>
              <a:t>年后的价值。反之，如果</a:t>
            </a:r>
            <a:r>
              <a:rPr lang="en-US" altLang="zh-CN" sz="2400"/>
              <a:t>n</a:t>
            </a:r>
            <a:r>
              <a:rPr lang="zh-CN" altLang="zh-CN" sz="2400"/>
              <a:t>年后能收入</a:t>
            </a:r>
            <a:r>
              <a:rPr lang="en-US" altLang="zh-CN" sz="2400"/>
              <a:t>F</a:t>
            </a:r>
            <a:r>
              <a:rPr lang="zh-CN" altLang="zh-CN" sz="2400"/>
              <a:t>元钱，那么这些钱的现在价值是</a:t>
            </a:r>
            <a:r>
              <a:rPr lang="zh-CN" altLang="en-US" sz="2400"/>
              <a:t>：</a:t>
            </a:r>
            <a:endParaRPr lang="zh-CN" altLang="en-US" sz="2400">
              <a:latin typeface="宋体" panose="02010600030101010101" pitchFamily="2" charset="-122"/>
            </a:endParaRPr>
          </a:p>
        </p:txBody>
      </p:sp>
      <p:sp>
        <p:nvSpPr>
          <p:cNvPr id="114693" name="TextBox 12">
            <a:extLst>
              <a:ext uri="{FF2B5EF4-FFF2-40B4-BE49-F238E27FC236}">
                <a16:creationId xmlns:a16="http://schemas.microsoft.com/office/drawing/2014/main" id="{5DD75081-5C80-084F-B60A-E6151FFA975A}"/>
              </a:ext>
            </a:extLst>
          </p:cNvPr>
          <p:cNvSpPr txBox="1">
            <a:spLocks noChangeArrowheads="1"/>
          </p:cNvSpPr>
          <p:nvPr/>
        </p:nvSpPr>
        <p:spPr bwMode="auto">
          <a:xfrm>
            <a:off x="2520950" y="5343525"/>
            <a:ext cx="194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P=F/(1+i)n</a:t>
            </a:r>
            <a:endParaRPr lang="zh-CN" altLang="en-US" sz="2400"/>
          </a:p>
        </p:txBody>
      </p:sp>
      <p:sp>
        <p:nvSpPr>
          <p:cNvPr id="10" name="标题 3">
            <a:extLst>
              <a:ext uri="{FF2B5EF4-FFF2-40B4-BE49-F238E27FC236}">
                <a16:creationId xmlns:a16="http://schemas.microsoft.com/office/drawing/2014/main" id="{649F0A4B-3D2C-CA4A-90EE-ACECA126498B}"/>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11" name="1 Título">
            <a:extLst>
              <a:ext uri="{FF2B5EF4-FFF2-40B4-BE49-F238E27FC236}">
                <a16:creationId xmlns:a16="http://schemas.microsoft.com/office/drawing/2014/main" id="{77F86265-656E-8B4F-83DF-BC50F98DF3EE}"/>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5" name="1 Título">
            <a:extLst>
              <a:ext uri="{FF2B5EF4-FFF2-40B4-BE49-F238E27FC236}">
                <a16:creationId xmlns:a16="http://schemas.microsoft.com/office/drawing/2014/main" id="{F38883D8-3407-9449-9CC1-D2DC955D3D8E}"/>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F3AF-4053-964B-9907-50FBC1212AD2}"/>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C862DE81-94B5-904F-B84C-5CA7945C18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50673"/>
            <a:ext cx="7920880" cy="4525963"/>
          </a:xfrm>
        </p:spPr>
      </p:pic>
      <p:sp>
        <p:nvSpPr>
          <p:cNvPr id="4" name="1 Título">
            <a:extLst>
              <a:ext uri="{FF2B5EF4-FFF2-40B4-BE49-F238E27FC236}">
                <a16:creationId xmlns:a16="http://schemas.microsoft.com/office/drawing/2014/main" id="{6F6FB725-9E17-DB44-9BBA-00E87F713ADD}"/>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5" name="标题 3">
            <a:extLst>
              <a:ext uri="{FF2B5EF4-FFF2-40B4-BE49-F238E27FC236}">
                <a16:creationId xmlns:a16="http://schemas.microsoft.com/office/drawing/2014/main" id="{D386D1FC-76F4-EC4A-9360-FBEFE018885A}"/>
              </a:ext>
            </a:extLst>
          </p:cNvPr>
          <p:cNvSpPr txBox="1">
            <a:spLocks/>
          </p:cNvSpPr>
          <p:nvPr/>
        </p:nvSpPr>
        <p:spPr bwMode="auto">
          <a:xfrm>
            <a:off x="468313" y="19050"/>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2.1 </a:t>
            </a:r>
            <a:r>
              <a:rPr lang="zh-CN" altLang="en-US" b="1">
                <a:latin typeface="宋体" panose="02010600030101010101" pitchFamily="2" charset="-122"/>
              </a:rPr>
              <a:t>可行性研究</a:t>
            </a:r>
            <a:r>
              <a:rPr lang="zh-CN" altLang="en-US" b="1"/>
              <a:t>的任务</a:t>
            </a:r>
            <a:endParaRPr lang="zh-CN" altLang="en-US" b="1" dirty="0"/>
          </a:p>
        </p:txBody>
      </p:sp>
      <p:sp>
        <p:nvSpPr>
          <p:cNvPr id="6" name="1 Título">
            <a:extLst>
              <a:ext uri="{FF2B5EF4-FFF2-40B4-BE49-F238E27FC236}">
                <a16:creationId xmlns:a16="http://schemas.microsoft.com/office/drawing/2014/main" id="{295EE419-C6C2-9845-9E8C-C75C164346ED}"/>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9" name="Rectangle 8">
            <a:extLst>
              <a:ext uri="{FF2B5EF4-FFF2-40B4-BE49-F238E27FC236}">
                <a16:creationId xmlns:a16="http://schemas.microsoft.com/office/drawing/2014/main" id="{CF3E67C9-A933-2144-A387-FC63A46EA879}"/>
              </a:ext>
            </a:extLst>
          </p:cNvPr>
          <p:cNvSpPr/>
          <p:nvPr/>
        </p:nvSpPr>
        <p:spPr>
          <a:xfrm>
            <a:off x="6362700" y="5589240"/>
            <a:ext cx="216974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0723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217FB02-C03D-D647-870E-8B16A81134A4}"/>
              </a:ext>
            </a:extLst>
          </p:cNvPr>
          <p:cNvSpPr/>
          <p:nvPr/>
        </p:nvSpPr>
        <p:spPr>
          <a:xfrm>
            <a:off x="541338" y="1268413"/>
            <a:ext cx="2446337"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货币的时间价值</a:t>
            </a:r>
            <a:endParaRPr lang="zh-CN" altLang="zh-CN" sz="2400">
              <a:solidFill>
                <a:srgbClr val="000000"/>
              </a:solidFill>
              <a:latin typeface="Calibri" panose="020F0502020204030204" pitchFamily="34" charset="0"/>
            </a:endParaRPr>
          </a:p>
        </p:txBody>
      </p:sp>
      <p:sp>
        <p:nvSpPr>
          <p:cNvPr id="116738" name="TextBox 2">
            <a:extLst>
              <a:ext uri="{FF2B5EF4-FFF2-40B4-BE49-F238E27FC236}">
                <a16:creationId xmlns:a16="http://schemas.microsoft.com/office/drawing/2014/main" id="{19F0B006-18CB-BF4E-B8C0-3D9C69B8FC24}"/>
              </a:ext>
            </a:extLst>
          </p:cNvPr>
          <p:cNvSpPr txBox="1">
            <a:spLocks noChangeArrowheads="1"/>
          </p:cNvSpPr>
          <p:nvPr/>
        </p:nvSpPr>
        <p:spPr bwMode="auto">
          <a:xfrm>
            <a:off x="352425" y="2092325"/>
            <a:ext cx="82772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 </a:t>
            </a:r>
            <a:r>
              <a:rPr lang="zh-CN" altLang="zh-CN" sz="2400"/>
              <a:t>例如，修改一个已有的库存清单系统，使它能在每天送给采购员一份订货报表。修改已有的库存清单程序并且编写产生报表的程序，估计共需</a:t>
            </a:r>
            <a:r>
              <a:rPr lang="en-US" altLang="zh-CN" sz="2400"/>
              <a:t>5000</a:t>
            </a:r>
            <a:r>
              <a:rPr lang="zh-CN" altLang="zh-CN" sz="2400"/>
              <a:t>元；系统修改后能及时订货，这将消除零件短缺问题，估计因此每年可以节省</a:t>
            </a:r>
            <a:r>
              <a:rPr lang="en-US" altLang="zh-CN" sz="2400"/>
              <a:t>2500</a:t>
            </a:r>
            <a:r>
              <a:rPr lang="zh-CN" altLang="zh-CN" sz="2400"/>
              <a:t>元，</a:t>
            </a:r>
            <a:r>
              <a:rPr lang="en-US" altLang="zh-CN" sz="2400"/>
              <a:t>5</a:t>
            </a:r>
            <a:r>
              <a:rPr lang="zh-CN" altLang="zh-CN" sz="2400"/>
              <a:t>年共可节省</a:t>
            </a:r>
            <a:r>
              <a:rPr lang="en-US" altLang="zh-CN" sz="2400"/>
              <a:t>12500</a:t>
            </a:r>
            <a:r>
              <a:rPr lang="zh-CN" altLang="zh-CN" sz="2400"/>
              <a:t>元。但是，不能简单地把</a:t>
            </a:r>
            <a:r>
              <a:rPr lang="en-US" altLang="zh-CN" sz="2400"/>
              <a:t>5000</a:t>
            </a:r>
            <a:r>
              <a:rPr lang="zh-CN" altLang="zh-CN" sz="2400"/>
              <a:t>元和</a:t>
            </a:r>
            <a:r>
              <a:rPr lang="en-US" altLang="zh-CN" sz="2400"/>
              <a:t>12500</a:t>
            </a:r>
            <a:r>
              <a:rPr lang="zh-CN" altLang="zh-CN" sz="2400"/>
              <a:t>元相比较，因为前者是现在投资的钱，后者是若干年以后节省的钱。</a:t>
            </a:r>
            <a:endParaRPr lang="zh-CN" altLang="en-US" sz="2400">
              <a:latin typeface="宋体" panose="02010600030101010101" pitchFamily="2" charset="-122"/>
            </a:endParaRPr>
          </a:p>
        </p:txBody>
      </p:sp>
      <p:sp>
        <p:nvSpPr>
          <p:cNvPr id="116739" name="TextBox 10">
            <a:extLst>
              <a:ext uri="{FF2B5EF4-FFF2-40B4-BE49-F238E27FC236}">
                <a16:creationId xmlns:a16="http://schemas.microsoft.com/office/drawing/2014/main" id="{0C64DC02-4BFD-BD4D-B004-455FA77F062C}"/>
              </a:ext>
            </a:extLst>
          </p:cNvPr>
          <p:cNvSpPr txBox="1">
            <a:spLocks noChangeArrowheads="1"/>
          </p:cNvSpPr>
          <p:nvPr/>
        </p:nvSpPr>
        <p:spPr bwMode="auto">
          <a:xfrm>
            <a:off x="412750" y="4770438"/>
            <a:ext cx="83359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t> </a:t>
            </a:r>
            <a:r>
              <a:rPr lang="zh-CN" altLang="zh-CN" sz="2400"/>
              <a:t>假定年利率为</a:t>
            </a:r>
            <a:r>
              <a:rPr lang="en-US" altLang="zh-CN" sz="2400"/>
              <a:t>12%</a:t>
            </a:r>
            <a:r>
              <a:rPr lang="zh-CN" altLang="zh-CN" sz="2400"/>
              <a:t>，利用上面计算货币现在价值的公式可以算出修改库存清单系统后每年预计节省的钱的现在价值，如</a:t>
            </a:r>
            <a:r>
              <a:rPr lang="zh-CN" altLang="en-US" sz="2400"/>
              <a:t>下表</a:t>
            </a:r>
            <a:r>
              <a:rPr lang="zh-CN" altLang="zh-CN" sz="2400"/>
              <a:t>所示。</a:t>
            </a:r>
            <a:endParaRPr lang="zh-CN" altLang="en-US" sz="2400">
              <a:latin typeface="宋体" panose="02010600030101010101" pitchFamily="2" charset="-122"/>
            </a:endParaRPr>
          </a:p>
        </p:txBody>
      </p:sp>
      <p:sp>
        <p:nvSpPr>
          <p:cNvPr id="10" name="标题 3">
            <a:extLst>
              <a:ext uri="{FF2B5EF4-FFF2-40B4-BE49-F238E27FC236}">
                <a16:creationId xmlns:a16="http://schemas.microsoft.com/office/drawing/2014/main" id="{9B9A0A61-5A2B-0346-827F-5FF7629413CD}"/>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j-ea"/>
              </a:rPr>
              <a:t>/</a:t>
            </a:r>
            <a:r>
              <a:rPr lang="zh-CN" altLang="en-US" b="1" dirty="0"/>
              <a:t>效益分析</a:t>
            </a:r>
          </a:p>
        </p:txBody>
      </p:sp>
      <p:sp>
        <p:nvSpPr>
          <p:cNvPr id="8" name="1 Título">
            <a:extLst>
              <a:ext uri="{FF2B5EF4-FFF2-40B4-BE49-F238E27FC236}">
                <a16:creationId xmlns:a16="http://schemas.microsoft.com/office/drawing/2014/main" id="{2B528609-F81A-1341-ADC4-8481FAFE5FA3}"/>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3" name="1 Título">
            <a:extLst>
              <a:ext uri="{FF2B5EF4-FFF2-40B4-BE49-F238E27FC236}">
                <a16:creationId xmlns:a16="http://schemas.microsoft.com/office/drawing/2014/main" id="{427F4A45-3726-FB44-BD32-4FA07602315A}"/>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ABFE6FC-6893-2241-810A-E97FC304121F}"/>
              </a:ext>
            </a:extLst>
          </p:cNvPr>
          <p:cNvSpPr/>
          <p:nvPr/>
        </p:nvSpPr>
        <p:spPr>
          <a:xfrm>
            <a:off x="541338" y="1412875"/>
            <a:ext cx="2446337" cy="64770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货币的时间价值</a:t>
            </a:r>
            <a:endParaRPr lang="zh-CN" altLang="zh-CN" sz="2400">
              <a:solidFill>
                <a:srgbClr val="000000"/>
              </a:solidFill>
              <a:latin typeface="Calibri" panose="020F0502020204030204" pitchFamily="34" charset="0"/>
            </a:endParaRPr>
          </a:p>
        </p:txBody>
      </p:sp>
      <p:pic>
        <p:nvPicPr>
          <p:cNvPr id="118786" name="图片 1">
            <a:extLst>
              <a:ext uri="{FF2B5EF4-FFF2-40B4-BE49-F238E27FC236}">
                <a16:creationId xmlns:a16="http://schemas.microsoft.com/office/drawing/2014/main" id="{40369342-FD7D-7C49-916E-B984CC6695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852738"/>
            <a:ext cx="78057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3">
            <a:extLst>
              <a:ext uri="{FF2B5EF4-FFF2-40B4-BE49-F238E27FC236}">
                <a16:creationId xmlns:a16="http://schemas.microsoft.com/office/drawing/2014/main" id="{1304174E-3BAF-724C-AB6D-1195B73F433D}"/>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j-ea"/>
              </a:rPr>
              <a:t>/</a:t>
            </a:r>
            <a:r>
              <a:rPr lang="zh-CN" altLang="en-US" b="1" dirty="0"/>
              <a:t>效益分析</a:t>
            </a:r>
          </a:p>
        </p:txBody>
      </p:sp>
      <p:sp>
        <p:nvSpPr>
          <p:cNvPr id="7" name="1 Título">
            <a:extLst>
              <a:ext uri="{FF2B5EF4-FFF2-40B4-BE49-F238E27FC236}">
                <a16:creationId xmlns:a16="http://schemas.microsoft.com/office/drawing/2014/main" id="{95DB9254-0BA2-2545-A72F-3D762CA10FE4}"/>
              </a:ext>
            </a:extLst>
          </p:cNvPr>
          <p:cNvSpPr txBox="1">
            <a:spLocks/>
          </p:cNvSpPr>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1" name="1 Título">
            <a:extLst>
              <a:ext uri="{FF2B5EF4-FFF2-40B4-BE49-F238E27FC236}">
                <a16:creationId xmlns:a16="http://schemas.microsoft.com/office/drawing/2014/main" id="{2B386881-7AAE-014C-AE99-F77CDCF73D6B}"/>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a:extLst>
              <a:ext uri="{FF2B5EF4-FFF2-40B4-BE49-F238E27FC236}">
                <a16:creationId xmlns:a16="http://schemas.microsoft.com/office/drawing/2014/main" id="{6A8B4C19-27CD-BB41-A05B-FEAF51CD9B91}"/>
              </a:ext>
            </a:extLst>
          </p:cNvPr>
          <p:cNvSpPr>
            <a:spLocks noGrp="1"/>
          </p:cNvSpPr>
          <p:nvPr>
            <p:ph type="title"/>
          </p:nvPr>
        </p:nvSpPr>
        <p:spPr/>
        <p:txBody>
          <a:bodyPr/>
          <a:lstStyle/>
          <a:p>
            <a:r>
              <a:rPr lang="zh-CN" altLang="en-US" b="1"/>
              <a:t>本章小结</a:t>
            </a:r>
          </a:p>
        </p:txBody>
      </p:sp>
      <p:sp>
        <p:nvSpPr>
          <p:cNvPr id="120834" name="内容占位符 2">
            <a:extLst>
              <a:ext uri="{FF2B5EF4-FFF2-40B4-BE49-F238E27FC236}">
                <a16:creationId xmlns:a16="http://schemas.microsoft.com/office/drawing/2014/main" id="{C847AC57-824E-414D-9F47-5049CAF7319E}"/>
              </a:ext>
            </a:extLst>
          </p:cNvPr>
          <p:cNvSpPr>
            <a:spLocks noGrp="1"/>
          </p:cNvSpPr>
          <p:nvPr>
            <p:ph idx="1"/>
          </p:nvPr>
        </p:nvSpPr>
        <p:spPr>
          <a:xfrm>
            <a:off x="611188" y="1700213"/>
            <a:ext cx="8229600" cy="3024187"/>
          </a:xfrm>
        </p:spPr>
        <p:txBody>
          <a:bodyPr/>
          <a:lstStyle/>
          <a:p>
            <a:pPr marL="0" indent="0">
              <a:lnSpc>
                <a:spcPts val="4000"/>
              </a:lnSpc>
              <a:buFont typeface="Arial" panose="020B0604020202020204" pitchFamily="34" charset="0"/>
              <a:buNone/>
            </a:pPr>
            <a:r>
              <a:rPr lang="en-US" altLang="zh-CN" sz="2400" dirty="0">
                <a:latin typeface="宋体" panose="02010600030101010101" pitchFamily="2" charset="-122"/>
              </a:rPr>
              <a:t>1.</a:t>
            </a:r>
            <a:r>
              <a:rPr lang="zh-CN" altLang="en-US" sz="2400" dirty="0">
                <a:latin typeface="宋体" panose="02010600030101010101" pitchFamily="2" charset="-122"/>
              </a:rPr>
              <a:t>了解可行性研究的必要性，以及如何进行可行性研究</a:t>
            </a:r>
            <a:endParaRPr lang="en-US" altLang="zh-CN" sz="2400" dirty="0">
              <a:latin typeface="宋体" panose="02010600030101010101" pitchFamily="2" charset="-122"/>
            </a:endParaRPr>
          </a:p>
          <a:p>
            <a:pPr marL="0" indent="0">
              <a:lnSpc>
                <a:spcPts val="4000"/>
              </a:lnSpc>
              <a:buFont typeface="Arial" panose="020B0604020202020204" pitchFamily="34" charset="0"/>
              <a:buNone/>
            </a:pPr>
            <a:r>
              <a:rPr lang="en-US" altLang="zh-CN" sz="2400" dirty="0">
                <a:latin typeface="宋体" panose="02010600030101010101" pitchFamily="2" charset="-122"/>
              </a:rPr>
              <a:t>2.</a:t>
            </a:r>
            <a:r>
              <a:rPr lang="zh-CN" altLang="en-US" sz="2400" dirty="0">
                <a:latin typeface="宋体" panose="02010600030101010101" pitchFamily="2" charset="-122"/>
              </a:rPr>
              <a:t>学习系统流程图、数据流图</a:t>
            </a:r>
            <a:endParaRPr lang="en-US" altLang="zh-CN" sz="2400" dirty="0">
              <a:latin typeface="宋体" panose="02010600030101010101" pitchFamily="2" charset="-122"/>
            </a:endParaRPr>
          </a:p>
          <a:p>
            <a:pPr marL="0" indent="0">
              <a:lnSpc>
                <a:spcPts val="4000"/>
              </a:lnSpc>
              <a:buFont typeface="Arial" panose="020B0604020202020204" pitchFamily="34" charset="0"/>
              <a:buNone/>
            </a:pPr>
            <a:r>
              <a:rPr lang="en-US" altLang="zh-CN" sz="2400" dirty="0">
                <a:latin typeface="宋体" panose="02010600030101010101" pitchFamily="2" charset="-122"/>
              </a:rPr>
              <a:t>3.</a:t>
            </a:r>
            <a:r>
              <a:rPr lang="zh-CN" altLang="en-US" sz="2400" dirty="0">
                <a:latin typeface="宋体" panose="02010600030101010101" pitchFamily="2" charset="-122"/>
              </a:rPr>
              <a:t>学习数据字典的概念、用途及实现</a:t>
            </a:r>
            <a:endParaRPr lang="en-US" altLang="zh-CN" sz="2400" dirty="0">
              <a:latin typeface="宋体" panose="02010600030101010101" pitchFamily="2" charset="-122"/>
            </a:endParaRPr>
          </a:p>
          <a:p>
            <a:pPr marL="0" indent="0">
              <a:lnSpc>
                <a:spcPts val="4000"/>
              </a:lnSpc>
              <a:buFont typeface="Arial" panose="020B0604020202020204" pitchFamily="34" charset="0"/>
              <a:buNone/>
            </a:pPr>
            <a:r>
              <a:rPr lang="en-US" altLang="zh-CN" sz="2400" dirty="0">
                <a:latin typeface="宋体" panose="02010600030101010101" pitchFamily="2" charset="-122"/>
              </a:rPr>
              <a:t>4.</a:t>
            </a:r>
            <a:r>
              <a:rPr lang="zh-CN" altLang="en-US" sz="2400" dirty="0">
                <a:latin typeface="宋体" panose="02010600030101010101" pitchFamily="2" charset="-122"/>
              </a:rPr>
              <a:t>成本</a:t>
            </a:r>
            <a:r>
              <a:rPr lang="en-US" altLang="zh-CN" sz="2400" dirty="0">
                <a:latin typeface="宋体" panose="02010600030101010101" pitchFamily="2" charset="-122"/>
              </a:rPr>
              <a:t>/</a:t>
            </a:r>
            <a:r>
              <a:rPr lang="zh-CN" altLang="en-US" sz="2400" dirty="0">
                <a:latin typeface="宋体" panose="02010600030101010101" pitchFamily="2" charset="-122"/>
              </a:rPr>
              <a:t>效益分析方法</a:t>
            </a:r>
          </a:p>
        </p:txBody>
      </p:sp>
      <p:sp>
        <p:nvSpPr>
          <p:cNvPr id="120835" name="1 Título">
            <a:extLst>
              <a:ext uri="{FF2B5EF4-FFF2-40B4-BE49-F238E27FC236}">
                <a16:creationId xmlns:a16="http://schemas.microsoft.com/office/drawing/2014/main" id="{304134DD-2E34-AF4B-A887-A84EEF8730B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7" name="1 Título">
            <a:extLst>
              <a:ext uri="{FF2B5EF4-FFF2-40B4-BE49-F238E27FC236}">
                <a16:creationId xmlns:a16="http://schemas.microsoft.com/office/drawing/2014/main" id="{0726B9F3-4EF1-354E-972F-7AF88D5EEF16}"/>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9F5F-D20A-A440-B7EF-17602DBE465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328AC9C-4E4D-714A-94AB-CDA8F62FC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0808"/>
            <a:ext cx="8229600" cy="3634099"/>
          </a:xfrm>
        </p:spPr>
      </p:pic>
      <p:sp>
        <p:nvSpPr>
          <p:cNvPr id="6" name="1 Título">
            <a:extLst>
              <a:ext uri="{FF2B5EF4-FFF2-40B4-BE49-F238E27FC236}">
                <a16:creationId xmlns:a16="http://schemas.microsoft.com/office/drawing/2014/main" id="{D327BC92-AD8D-2D4B-97A2-B2CF876B539B}"/>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7" name="标题 3">
            <a:extLst>
              <a:ext uri="{FF2B5EF4-FFF2-40B4-BE49-F238E27FC236}">
                <a16:creationId xmlns:a16="http://schemas.microsoft.com/office/drawing/2014/main" id="{5755E786-21EF-E34C-A30B-94482FA4B591}"/>
              </a:ext>
            </a:extLst>
          </p:cNvPr>
          <p:cNvSpPr txBox="1">
            <a:spLocks/>
          </p:cNvSpPr>
          <p:nvPr/>
        </p:nvSpPr>
        <p:spPr bwMode="auto">
          <a:xfrm>
            <a:off x="468313" y="19050"/>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2.1 </a:t>
            </a:r>
            <a:r>
              <a:rPr lang="zh-CN" altLang="en-US" b="1">
                <a:latin typeface="宋体" panose="02010600030101010101" pitchFamily="2" charset="-122"/>
              </a:rPr>
              <a:t>可行性研究</a:t>
            </a:r>
            <a:r>
              <a:rPr lang="zh-CN" altLang="en-US" b="1"/>
              <a:t>的任务</a:t>
            </a:r>
            <a:endParaRPr lang="zh-CN" altLang="en-US" b="1" dirty="0"/>
          </a:p>
        </p:txBody>
      </p:sp>
      <p:sp>
        <p:nvSpPr>
          <p:cNvPr id="8" name="1 Título">
            <a:extLst>
              <a:ext uri="{FF2B5EF4-FFF2-40B4-BE49-F238E27FC236}">
                <a16:creationId xmlns:a16="http://schemas.microsoft.com/office/drawing/2014/main" id="{8EB98CC6-BA45-9245-A33E-4B7EC2401805}"/>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15725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B905-B708-8741-80B7-69BF8C0F071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E1124B4-60FB-8342-A1AE-349F8DF33A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3630705"/>
          </a:xfrm>
        </p:spPr>
      </p:pic>
      <p:sp>
        <p:nvSpPr>
          <p:cNvPr id="6" name="1 Título">
            <a:extLst>
              <a:ext uri="{FF2B5EF4-FFF2-40B4-BE49-F238E27FC236}">
                <a16:creationId xmlns:a16="http://schemas.microsoft.com/office/drawing/2014/main" id="{73081540-56D1-1C48-B96C-59175882ED8C}"/>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7" name="标题 3">
            <a:extLst>
              <a:ext uri="{FF2B5EF4-FFF2-40B4-BE49-F238E27FC236}">
                <a16:creationId xmlns:a16="http://schemas.microsoft.com/office/drawing/2014/main" id="{9F72E373-82F3-CB44-8AB2-9B5A814AADF2}"/>
              </a:ext>
            </a:extLst>
          </p:cNvPr>
          <p:cNvSpPr txBox="1">
            <a:spLocks/>
          </p:cNvSpPr>
          <p:nvPr/>
        </p:nvSpPr>
        <p:spPr bwMode="auto">
          <a:xfrm>
            <a:off x="468313" y="19050"/>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2.1 </a:t>
            </a:r>
            <a:r>
              <a:rPr lang="zh-CN" altLang="en-US" b="1">
                <a:latin typeface="宋体" panose="02010600030101010101" pitchFamily="2" charset="-122"/>
              </a:rPr>
              <a:t>可行性研究</a:t>
            </a:r>
            <a:r>
              <a:rPr lang="zh-CN" altLang="en-US" b="1"/>
              <a:t>的任务</a:t>
            </a:r>
            <a:endParaRPr lang="zh-CN" altLang="en-US" b="1" dirty="0"/>
          </a:p>
        </p:txBody>
      </p:sp>
      <p:sp>
        <p:nvSpPr>
          <p:cNvPr id="8" name="1 Título">
            <a:extLst>
              <a:ext uri="{FF2B5EF4-FFF2-40B4-BE49-F238E27FC236}">
                <a16:creationId xmlns:a16="http://schemas.microsoft.com/office/drawing/2014/main" id="{0EEB68A1-9FBC-474A-BF42-FDBD31A65B6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9568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A629-8AD8-624E-AF53-9F476F0F03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42E649-BB08-744A-8BD5-91390C7D499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68F9B2E-6917-E44A-BF23-72119FDDA059}"/>
              </a:ext>
            </a:extLst>
          </p:cNvPr>
          <p:cNvPicPr>
            <a:picLocks noChangeAspect="1"/>
          </p:cNvPicPr>
          <p:nvPr/>
        </p:nvPicPr>
        <p:blipFill rotWithShape="1">
          <a:blip r:embed="rId2"/>
          <a:srcRect t="15160"/>
          <a:stretch/>
        </p:blipFill>
        <p:spPr>
          <a:xfrm>
            <a:off x="683568" y="1296387"/>
            <a:ext cx="7571184" cy="4804685"/>
          </a:xfrm>
          <a:prstGeom prst="rect">
            <a:avLst/>
          </a:prstGeom>
        </p:spPr>
      </p:pic>
      <p:sp>
        <p:nvSpPr>
          <p:cNvPr id="5" name="1 Título">
            <a:extLst>
              <a:ext uri="{FF2B5EF4-FFF2-40B4-BE49-F238E27FC236}">
                <a16:creationId xmlns:a16="http://schemas.microsoft.com/office/drawing/2014/main" id="{A885AFA1-648F-D147-B231-49620E3EC379}"/>
              </a:ext>
            </a:extLst>
          </p:cNvPr>
          <p:cNvSpPr txBox="1">
            <a:spLocks/>
          </p:cNvSpPr>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2.1</a:t>
            </a:r>
            <a:r>
              <a:rPr lang="zh-CN" altLang="en-US" sz="2400">
                <a:solidFill>
                  <a:srgbClr val="D9D9D9"/>
                </a:solidFill>
                <a:latin typeface="宋体" panose="02010600030101010101" pitchFamily="2" charset="-122"/>
              </a:rPr>
              <a:t>可行性研究的任务</a:t>
            </a:r>
          </a:p>
        </p:txBody>
      </p:sp>
      <p:sp>
        <p:nvSpPr>
          <p:cNvPr id="6" name="标题 3">
            <a:extLst>
              <a:ext uri="{FF2B5EF4-FFF2-40B4-BE49-F238E27FC236}">
                <a16:creationId xmlns:a16="http://schemas.microsoft.com/office/drawing/2014/main" id="{38DD0C67-FF2D-0C42-9715-C2BE5ED07663}"/>
              </a:ext>
            </a:extLst>
          </p:cNvPr>
          <p:cNvSpPr txBox="1">
            <a:spLocks/>
          </p:cNvSpPr>
          <p:nvPr/>
        </p:nvSpPr>
        <p:spPr bwMode="auto">
          <a:xfrm>
            <a:off x="468313" y="19050"/>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2.1 </a:t>
            </a:r>
            <a:r>
              <a:rPr lang="zh-CN" altLang="en-US" b="1">
                <a:latin typeface="宋体" panose="02010600030101010101" pitchFamily="2" charset="-122"/>
              </a:rPr>
              <a:t>可行性研究</a:t>
            </a:r>
            <a:r>
              <a:rPr lang="zh-CN" altLang="en-US" b="1"/>
              <a:t>的任务</a:t>
            </a:r>
            <a:endParaRPr lang="zh-CN" altLang="en-US" b="1" dirty="0"/>
          </a:p>
        </p:txBody>
      </p:sp>
      <p:sp>
        <p:nvSpPr>
          <p:cNvPr id="7" name="1 Título">
            <a:extLst>
              <a:ext uri="{FF2B5EF4-FFF2-40B4-BE49-F238E27FC236}">
                <a16:creationId xmlns:a16="http://schemas.microsoft.com/office/drawing/2014/main" id="{DF8569B2-644A-7F47-A7D4-B107B4768824}"/>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8949376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6600</TotalTime>
  <Words>7079</Words>
  <Application>Microsoft Macintosh PowerPoint</Application>
  <PresentationFormat>On-screen Show (4:3)</PresentationFormat>
  <Paragraphs>507</Paragraphs>
  <Slides>62</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宋体</vt:lpstr>
      <vt:lpstr>Arial</vt:lpstr>
      <vt:lpstr>Calibri</vt:lpstr>
      <vt:lpstr>Wingdings</vt:lpstr>
      <vt:lpstr>Tema de Office</vt:lpstr>
      <vt:lpstr>PowerPoint Presentation</vt:lpstr>
      <vt:lpstr>第2章可行性研究</vt:lpstr>
      <vt:lpstr>主要内容</vt:lpstr>
      <vt:lpstr>主要内容</vt:lpstr>
      <vt:lpstr>PowerPoint Presentation</vt:lpstr>
      <vt:lpstr>PowerPoint Presentation</vt:lpstr>
      <vt:lpstr>PowerPoint Presentation</vt:lpstr>
      <vt:lpstr>PowerPoint Presentation</vt:lpstr>
      <vt:lpstr>PowerPoint Presentation</vt:lpstr>
      <vt:lpstr>2.1 可行性研究的任务</vt:lpstr>
      <vt:lpstr>2.1 可行性研究的任务</vt:lpstr>
      <vt:lpstr>主要内容</vt:lpstr>
      <vt:lpstr>2.2 可行性研究过程</vt:lpstr>
      <vt:lpstr>2.2 可行性研究过程</vt:lpstr>
      <vt:lpstr>2.2 可行性研究过程</vt:lpstr>
      <vt:lpstr>2.2 可行性研究过程</vt:lpstr>
      <vt:lpstr>2.2 可行性研究过程</vt:lpstr>
      <vt:lpstr>2.2 可行性研究过程</vt:lpstr>
      <vt:lpstr>2.2 可行性研究过程</vt:lpstr>
      <vt:lpstr>第2章可行性研究</vt:lpstr>
      <vt:lpstr>2.3 系统流程图</vt:lpstr>
      <vt:lpstr>2.3 系统流程图</vt:lpstr>
      <vt:lpstr>2.3 系统流程图</vt:lpstr>
      <vt:lpstr>PowerPoint Presentation</vt:lpstr>
      <vt:lpstr>2.3 系统流程图</vt:lpstr>
      <vt:lpstr>2.3 系统流程图</vt:lpstr>
      <vt:lpstr>PowerPoint Presentation</vt:lpstr>
      <vt:lpstr>2.3 系统流程图</vt:lpstr>
      <vt:lpstr>主要内容</vt:lpstr>
      <vt:lpstr>2.4 数据流图</vt:lpstr>
      <vt:lpstr>2.4 数据流图</vt:lpstr>
      <vt:lpstr>PowerPoint Presentation</vt:lpstr>
      <vt:lpstr>2.4 数据流图</vt:lpstr>
      <vt:lpstr>2.4 数据流图</vt:lpstr>
      <vt:lpstr>2.4 数据流图</vt:lpstr>
      <vt:lpstr>2.4 数据流图</vt:lpstr>
      <vt:lpstr>PowerPoint Presentation</vt:lpstr>
      <vt:lpstr>PowerPoint Presentation</vt:lpstr>
      <vt:lpstr>PowerPoint Presentation</vt:lpstr>
      <vt:lpstr>PowerPoint Presentation</vt:lpstr>
      <vt:lpstr>2.4 数据流图</vt:lpstr>
      <vt:lpstr>2.4 数据流图</vt:lpstr>
      <vt:lpstr>2.4 数据流图</vt:lpstr>
      <vt:lpstr>2.4 数据流图</vt:lpstr>
      <vt:lpstr>主要内容</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主要内容</vt:lpstr>
      <vt:lpstr>2.6 成本/效益分析</vt:lpstr>
      <vt:lpstr>2.6 成本/效益分析</vt:lpstr>
      <vt:lpstr>2.6 成本/效益分析</vt:lpstr>
      <vt:lpstr>2.6 成本/效益分析</vt:lpstr>
      <vt:lpstr>2.6 成本/效益分析</vt:lpstr>
      <vt:lpstr>2.6 成本/效益分析</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854</cp:revision>
  <dcterms:created xsi:type="dcterms:W3CDTF">2010-06-24T19:27:56Z</dcterms:created>
  <dcterms:modified xsi:type="dcterms:W3CDTF">2025-03-05T15:46:48Z</dcterms:modified>
</cp:coreProperties>
</file>