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compatMode="1" saveSubsetFonts="1">
  <p:sldMasterIdLst>
    <p:sldMasterId id="2147483648" r:id="rId1"/>
  </p:sldMasterIdLst>
  <p:notesMasterIdLst>
    <p:notesMasterId r:id="rId88"/>
  </p:notesMasterIdLst>
  <p:sldIdLst>
    <p:sldId id="1222" r:id="rId2"/>
    <p:sldId id="1223" r:id="rId3"/>
    <p:sldId id="2500" r:id="rId4"/>
    <p:sldId id="2501" r:id="rId5"/>
    <p:sldId id="2502" r:id="rId6"/>
    <p:sldId id="2503" r:id="rId7"/>
    <p:sldId id="2504" r:id="rId8"/>
    <p:sldId id="2505" r:id="rId9"/>
    <p:sldId id="2506" r:id="rId10"/>
    <p:sldId id="2537" r:id="rId11"/>
    <p:sldId id="2538" r:id="rId12"/>
    <p:sldId id="2509" r:id="rId13"/>
    <p:sldId id="2528" r:id="rId14"/>
    <p:sldId id="2510" r:id="rId15"/>
    <p:sldId id="2512" r:id="rId16"/>
    <p:sldId id="2513" r:id="rId17"/>
    <p:sldId id="2514" r:id="rId18"/>
    <p:sldId id="2515" r:id="rId19"/>
    <p:sldId id="2516" r:id="rId20"/>
    <p:sldId id="2517" r:id="rId21"/>
    <p:sldId id="2522" r:id="rId22"/>
    <p:sldId id="2529" r:id="rId23"/>
    <p:sldId id="2526" r:id="rId24"/>
    <p:sldId id="1224" r:id="rId25"/>
    <p:sldId id="1225" r:id="rId26"/>
    <p:sldId id="1226" r:id="rId27"/>
    <p:sldId id="1227" r:id="rId28"/>
    <p:sldId id="1228" r:id="rId29"/>
    <p:sldId id="1229" r:id="rId30"/>
    <p:sldId id="1230" r:id="rId31"/>
    <p:sldId id="1231" r:id="rId32"/>
    <p:sldId id="1232" r:id="rId33"/>
    <p:sldId id="1233" r:id="rId34"/>
    <p:sldId id="1234" r:id="rId35"/>
    <p:sldId id="1235" r:id="rId36"/>
    <p:sldId id="1236" r:id="rId37"/>
    <p:sldId id="1237" r:id="rId38"/>
    <p:sldId id="1238" r:id="rId39"/>
    <p:sldId id="1239" r:id="rId40"/>
    <p:sldId id="1240" r:id="rId41"/>
    <p:sldId id="1241" r:id="rId42"/>
    <p:sldId id="1242" r:id="rId43"/>
    <p:sldId id="1243" r:id="rId44"/>
    <p:sldId id="1244" r:id="rId45"/>
    <p:sldId id="1245" r:id="rId46"/>
    <p:sldId id="1246" r:id="rId47"/>
    <p:sldId id="1247" r:id="rId48"/>
    <p:sldId id="1248" r:id="rId49"/>
    <p:sldId id="1249" r:id="rId50"/>
    <p:sldId id="1250" r:id="rId51"/>
    <p:sldId id="1251" r:id="rId52"/>
    <p:sldId id="1252" r:id="rId53"/>
    <p:sldId id="1253" r:id="rId54"/>
    <p:sldId id="1254" r:id="rId55"/>
    <p:sldId id="1255" r:id="rId56"/>
    <p:sldId id="1256" r:id="rId57"/>
    <p:sldId id="1257" r:id="rId58"/>
    <p:sldId id="1258" r:id="rId59"/>
    <p:sldId id="1259" r:id="rId60"/>
    <p:sldId id="1260" r:id="rId61"/>
    <p:sldId id="1261" r:id="rId62"/>
    <p:sldId id="1262" r:id="rId63"/>
    <p:sldId id="1263" r:id="rId64"/>
    <p:sldId id="1264" r:id="rId65"/>
    <p:sldId id="1265" r:id="rId66"/>
    <p:sldId id="1266" r:id="rId67"/>
    <p:sldId id="1267" r:id="rId68"/>
    <p:sldId id="1268" r:id="rId69"/>
    <p:sldId id="1269" r:id="rId70"/>
    <p:sldId id="1270" r:id="rId71"/>
    <p:sldId id="1271" r:id="rId72"/>
    <p:sldId id="1272" r:id="rId73"/>
    <p:sldId id="1273" r:id="rId74"/>
    <p:sldId id="1274" r:id="rId75"/>
    <p:sldId id="1275" r:id="rId76"/>
    <p:sldId id="1276" r:id="rId77"/>
    <p:sldId id="1277" r:id="rId78"/>
    <p:sldId id="1278" r:id="rId79"/>
    <p:sldId id="1279" r:id="rId80"/>
    <p:sldId id="1280" r:id="rId81"/>
    <p:sldId id="1281" r:id="rId82"/>
    <p:sldId id="1282" r:id="rId83"/>
    <p:sldId id="1283" r:id="rId84"/>
    <p:sldId id="1284" r:id="rId85"/>
    <p:sldId id="1285" r:id="rId86"/>
    <p:sldId id="1286" r:id="rId87"/>
  </p:sldIdLst>
  <p:sldSz cx="9144000" cy="6858000" type="screen4x3"/>
  <p:notesSz cx="6858000" cy="9144000"/>
  <p:defaultTextStyle>
    <a:defPPr>
      <a:defRPr lang="es-ES"/>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F2DE63D5-997A-4646-A377-4702673A728D}" styleName="浅色样式 2 - 强调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1FECB4D8-DB02-4DC6-A0A2-4F2EBAE1DC90}" styleName="中度样式 1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1773" autoAdjust="0"/>
    <p:restoredTop sz="96410" autoAdjust="0"/>
  </p:normalViewPr>
  <p:slideViewPr>
    <p:cSldViewPr>
      <p:cViewPr varScale="1">
        <p:scale>
          <a:sx n="124" d="100"/>
          <a:sy n="124" d="100"/>
        </p:scale>
        <p:origin x="416" y="184"/>
      </p:cViewPr>
      <p:guideLst>
        <p:guide orient="horz" pos="2160"/>
        <p:guide pos="2880"/>
      </p:guideLst>
    </p:cSldViewPr>
  </p:slideViewPr>
  <p:notesTextViewPr>
    <p:cViewPr>
      <p:scale>
        <a:sx n="1" d="1"/>
        <a:sy n="1" d="1"/>
      </p:scale>
      <p:origin x="0" y="0"/>
    </p:cViewPr>
  </p:notesTextViewPr>
  <p:sorterViewPr>
    <p:cViewPr>
      <p:scale>
        <a:sx n="100" d="100"/>
        <a:sy n="100" d="100"/>
      </p:scale>
      <p:origin x="0" y="8574"/>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presProps" Target="pres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viewProps" Target="viewProps.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notesMaster" Target="notesMasters/notesMaster1.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ableStyles" Target="tableStyle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6ABA7BE7-5AD3-5E48-9582-36E96159ABEC}"/>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charset="0"/>
                <a:ea typeface="宋体" charset="-122"/>
              </a:defRPr>
            </a:lvl1pPr>
          </a:lstStyle>
          <a:p>
            <a:pPr>
              <a:defRPr/>
            </a:pPr>
            <a:endParaRPr lang="zh-CN" altLang="en-US"/>
          </a:p>
        </p:txBody>
      </p:sp>
      <p:sp>
        <p:nvSpPr>
          <p:cNvPr id="3" name="日期占位符 2">
            <a:extLst>
              <a:ext uri="{FF2B5EF4-FFF2-40B4-BE49-F238E27FC236}">
                <a16:creationId xmlns:a16="http://schemas.microsoft.com/office/drawing/2014/main" id="{291FC279-6702-134F-B035-3CF16AC1FF57}"/>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atin typeface="Arial" charset="0"/>
                <a:ea typeface="宋体" charset="-122"/>
              </a:defRPr>
            </a:lvl1pPr>
          </a:lstStyle>
          <a:p>
            <a:pPr>
              <a:defRPr/>
            </a:pPr>
            <a:fld id="{E9398545-6282-6C48-84D5-D4C083577976}" type="datetimeFigureOut">
              <a:rPr lang="zh-CN" altLang="en-US"/>
              <a:pPr>
                <a:defRPr/>
              </a:pPr>
              <a:t>2025/4/26</a:t>
            </a:fld>
            <a:endParaRPr lang="zh-CN" altLang="en-US"/>
          </a:p>
        </p:txBody>
      </p:sp>
      <p:sp>
        <p:nvSpPr>
          <p:cNvPr id="4" name="幻灯片图像占位符 3">
            <a:extLst>
              <a:ext uri="{FF2B5EF4-FFF2-40B4-BE49-F238E27FC236}">
                <a16:creationId xmlns:a16="http://schemas.microsoft.com/office/drawing/2014/main" id="{1F8ACBB3-E0D5-2E47-B317-944DCA327901}"/>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a:extLst>
              <a:ext uri="{FF2B5EF4-FFF2-40B4-BE49-F238E27FC236}">
                <a16:creationId xmlns:a16="http://schemas.microsoft.com/office/drawing/2014/main" id="{5D8894DA-EE2D-6947-85CC-702DB032ADB9}"/>
              </a:ext>
            </a:extLst>
          </p:cNvPr>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a:extLst>
              <a:ext uri="{FF2B5EF4-FFF2-40B4-BE49-F238E27FC236}">
                <a16:creationId xmlns:a16="http://schemas.microsoft.com/office/drawing/2014/main" id="{C0F23641-3E67-5142-87EA-19D67382A563}"/>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charset="0"/>
                <a:ea typeface="宋体" charset="-122"/>
              </a:defRPr>
            </a:lvl1pPr>
          </a:lstStyle>
          <a:p>
            <a:pPr>
              <a:defRPr/>
            </a:pPr>
            <a:endParaRPr lang="zh-CN" altLang="en-US"/>
          </a:p>
        </p:txBody>
      </p:sp>
      <p:sp>
        <p:nvSpPr>
          <p:cNvPr id="7" name="灯片编号占位符 6">
            <a:extLst>
              <a:ext uri="{FF2B5EF4-FFF2-40B4-BE49-F238E27FC236}">
                <a16:creationId xmlns:a16="http://schemas.microsoft.com/office/drawing/2014/main" id="{161676D2-603E-494C-9EB5-4393CB09D97C}"/>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721F37CC-0913-ED48-99D2-C607F8E5564D}"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幻灯片图像占位符 1">
            <a:extLst>
              <a:ext uri="{FF2B5EF4-FFF2-40B4-BE49-F238E27FC236}">
                <a16:creationId xmlns:a16="http://schemas.microsoft.com/office/drawing/2014/main" id="{6CB3D257-F59B-3747-8188-5C2CCAA8085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6" name="备注占位符 2">
            <a:extLst>
              <a:ext uri="{FF2B5EF4-FFF2-40B4-BE49-F238E27FC236}">
                <a16:creationId xmlns:a16="http://schemas.microsoft.com/office/drawing/2014/main" id="{81A166E8-F25B-6A45-8D94-D9D757CA9DD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1267" name="灯片编号占位符 3">
            <a:extLst>
              <a:ext uri="{FF2B5EF4-FFF2-40B4-BE49-F238E27FC236}">
                <a16:creationId xmlns:a16="http://schemas.microsoft.com/office/drawing/2014/main" id="{9B9E50DA-2783-3944-B925-533537BEE24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CA17636-E12A-A14C-B3D6-29642625C16F}" type="slidenum">
              <a:rPr lang="zh-CN" altLang="en-US" smtClean="0"/>
              <a:pPr/>
              <a:t>0</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幻灯片图像占位符 1">
            <a:extLst>
              <a:ext uri="{FF2B5EF4-FFF2-40B4-BE49-F238E27FC236}">
                <a16:creationId xmlns:a16="http://schemas.microsoft.com/office/drawing/2014/main" id="{3511A76D-FF24-9C4D-95F1-2C52574649D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6" name="备注占位符 2">
            <a:extLst>
              <a:ext uri="{FF2B5EF4-FFF2-40B4-BE49-F238E27FC236}">
                <a16:creationId xmlns:a16="http://schemas.microsoft.com/office/drawing/2014/main" id="{D92144AB-C39A-5049-86EA-39AB0290271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1747" name="灯片编号占位符 3">
            <a:extLst>
              <a:ext uri="{FF2B5EF4-FFF2-40B4-BE49-F238E27FC236}">
                <a16:creationId xmlns:a16="http://schemas.microsoft.com/office/drawing/2014/main" id="{FA7114C0-141E-0948-B2B0-238982868CC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986AF8C-5C57-814D-9019-3BB160B6AF91}" type="slidenum">
              <a:rPr lang="zh-CN" altLang="en-US" smtClean="0"/>
              <a:pPr/>
              <a:t>32</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幻灯片图像占位符 1">
            <a:extLst>
              <a:ext uri="{FF2B5EF4-FFF2-40B4-BE49-F238E27FC236}">
                <a16:creationId xmlns:a16="http://schemas.microsoft.com/office/drawing/2014/main" id="{6AAECFD3-7807-2D43-BF54-C960CE4D076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4" name="备注占位符 2">
            <a:extLst>
              <a:ext uri="{FF2B5EF4-FFF2-40B4-BE49-F238E27FC236}">
                <a16:creationId xmlns:a16="http://schemas.microsoft.com/office/drawing/2014/main" id="{F18B5800-30B1-B94E-857E-DC31A8438E5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3795" name="灯片编号占位符 3">
            <a:extLst>
              <a:ext uri="{FF2B5EF4-FFF2-40B4-BE49-F238E27FC236}">
                <a16:creationId xmlns:a16="http://schemas.microsoft.com/office/drawing/2014/main" id="{96EE5CE5-604B-0442-814A-2B5469C904C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81DDE5E-95AB-7B41-BDE8-ED211AA6DFA0}" type="slidenum">
              <a:rPr lang="zh-CN" altLang="en-US" smtClean="0"/>
              <a:pPr/>
              <a:t>33</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幻灯片图像占位符 1">
            <a:extLst>
              <a:ext uri="{FF2B5EF4-FFF2-40B4-BE49-F238E27FC236}">
                <a16:creationId xmlns:a16="http://schemas.microsoft.com/office/drawing/2014/main" id="{2B0A0DCB-AF63-AA41-A86D-2BE407DA0D1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2" name="备注占位符 2">
            <a:extLst>
              <a:ext uri="{FF2B5EF4-FFF2-40B4-BE49-F238E27FC236}">
                <a16:creationId xmlns:a16="http://schemas.microsoft.com/office/drawing/2014/main" id="{21262381-F8DA-8B4B-BB7B-A3C27E3C3E0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5843" name="灯片编号占位符 3">
            <a:extLst>
              <a:ext uri="{FF2B5EF4-FFF2-40B4-BE49-F238E27FC236}">
                <a16:creationId xmlns:a16="http://schemas.microsoft.com/office/drawing/2014/main" id="{7F769C1C-6A0C-4D4F-BF22-15F90105715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C7BBA4D-DDFB-834A-9E20-C40B91F6F2C6}" type="slidenum">
              <a:rPr lang="zh-CN" altLang="en-US" smtClean="0"/>
              <a:pPr/>
              <a:t>34</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幻灯片图像占位符 1">
            <a:extLst>
              <a:ext uri="{FF2B5EF4-FFF2-40B4-BE49-F238E27FC236}">
                <a16:creationId xmlns:a16="http://schemas.microsoft.com/office/drawing/2014/main" id="{0EAC9EB9-5F56-FE42-8E27-1D618206740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0" name="备注占位符 2">
            <a:extLst>
              <a:ext uri="{FF2B5EF4-FFF2-40B4-BE49-F238E27FC236}">
                <a16:creationId xmlns:a16="http://schemas.microsoft.com/office/drawing/2014/main" id="{877C3AAB-9AFB-E34A-AAA1-8400D4CCCB2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7891" name="灯片编号占位符 3">
            <a:extLst>
              <a:ext uri="{FF2B5EF4-FFF2-40B4-BE49-F238E27FC236}">
                <a16:creationId xmlns:a16="http://schemas.microsoft.com/office/drawing/2014/main" id="{3AB4F9E2-74B8-B44E-AD76-B0D46843C3A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3F68BFE-0614-244C-A6D4-0C78584AA75D}" type="slidenum">
              <a:rPr lang="zh-CN" altLang="en-US" smtClean="0"/>
              <a:pPr/>
              <a:t>35</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幻灯片图像占位符 1">
            <a:extLst>
              <a:ext uri="{FF2B5EF4-FFF2-40B4-BE49-F238E27FC236}">
                <a16:creationId xmlns:a16="http://schemas.microsoft.com/office/drawing/2014/main" id="{E34571B2-AA4B-0B45-B736-9F85EA891AA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8" name="备注占位符 2">
            <a:extLst>
              <a:ext uri="{FF2B5EF4-FFF2-40B4-BE49-F238E27FC236}">
                <a16:creationId xmlns:a16="http://schemas.microsoft.com/office/drawing/2014/main" id="{1F8161D3-8CBF-2F4D-81C9-6E5787D61A5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9939" name="灯片编号占位符 3">
            <a:extLst>
              <a:ext uri="{FF2B5EF4-FFF2-40B4-BE49-F238E27FC236}">
                <a16:creationId xmlns:a16="http://schemas.microsoft.com/office/drawing/2014/main" id="{B26C9295-074D-D841-8FE7-7B1514BDA04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554522C-C7A6-8D47-9784-507C24457DAE}" type="slidenum">
              <a:rPr lang="zh-CN" altLang="en-US" smtClean="0"/>
              <a:pPr/>
              <a:t>36</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幻灯片图像占位符 1">
            <a:extLst>
              <a:ext uri="{FF2B5EF4-FFF2-40B4-BE49-F238E27FC236}">
                <a16:creationId xmlns:a16="http://schemas.microsoft.com/office/drawing/2014/main" id="{D34036FA-2679-FF48-BBB2-5AA0B4CAA01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6" name="备注占位符 2">
            <a:extLst>
              <a:ext uri="{FF2B5EF4-FFF2-40B4-BE49-F238E27FC236}">
                <a16:creationId xmlns:a16="http://schemas.microsoft.com/office/drawing/2014/main" id="{FE3684D3-8DC8-E646-B93A-8664AA0FD4A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1987" name="灯片编号占位符 3">
            <a:extLst>
              <a:ext uri="{FF2B5EF4-FFF2-40B4-BE49-F238E27FC236}">
                <a16:creationId xmlns:a16="http://schemas.microsoft.com/office/drawing/2014/main" id="{4BA23249-DFB3-7340-81EB-D962C273CF6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CEE8C9E-8A8F-F841-97B8-76CDD5A75A70}" type="slidenum">
              <a:rPr lang="zh-CN" altLang="en-US" smtClean="0"/>
              <a:pPr/>
              <a:t>37</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幻灯片图像占位符 1">
            <a:extLst>
              <a:ext uri="{FF2B5EF4-FFF2-40B4-BE49-F238E27FC236}">
                <a16:creationId xmlns:a16="http://schemas.microsoft.com/office/drawing/2014/main" id="{26CFAE66-EE95-AF44-B06A-CF9B8AD1BF6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4" name="备注占位符 2">
            <a:extLst>
              <a:ext uri="{FF2B5EF4-FFF2-40B4-BE49-F238E27FC236}">
                <a16:creationId xmlns:a16="http://schemas.microsoft.com/office/drawing/2014/main" id="{9D41542F-948C-1444-8D8A-EC4A8F6BBD3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4035" name="灯片编号占位符 3">
            <a:extLst>
              <a:ext uri="{FF2B5EF4-FFF2-40B4-BE49-F238E27FC236}">
                <a16:creationId xmlns:a16="http://schemas.microsoft.com/office/drawing/2014/main" id="{554DFA3D-A037-7D47-B925-DF05B8E3B07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01A6CCD-4826-6B43-B02F-866C38E17FEC}" type="slidenum">
              <a:rPr lang="zh-CN" altLang="en-US" smtClean="0"/>
              <a:pPr/>
              <a:t>38</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幻灯片图像占位符 1">
            <a:extLst>
              <a:ext uri="{FF2B5EF4-FFF2-40B4-BE49-F238E27FC236}">
                <a16:creationId xmlns:a16="http://schemas.microsoft.com/office/drawing/2014/main" id="{117511D7-A748-8248-93C4-1670857408A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2" name="备注占位符 2">
            <a:extLst>
              <a:ext uri="{FF2B5EF4-FFF2-40B4-BE49-F238E27FC236}">
                <a16:creationId xmlns:a16="http://schemas.microsoft.com/office/drawing/2014/main" id="{88CF7566-CCE5-7649-BFA5-41FE7FBEB75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6083" name="灯片编号占位符 3">
            <a:extLst>
              <a:ext uri="{FF2B5EF4-FFF2-40B4-BE49-F238E27FC236}">
                <a16:creationId xmlns:a16="http://schemas.microsoft.com/office/drawing/2014/main" id="{D469E777-FBD9-804C-8334-17518E36B09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EF302D1-ED4C-EC45-8F7C-AE7FE15DA57B}" type="slidenum">
              <a:rPr lang="zh-CN" altLang="en-US" smtClean="0"/>
              <a:pPr/>
              <a:t>39</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幻灯片图像占位符 1">
            <a:extLst>
              <a:ext uri="{FF2B5EF4-FFF2-40B4-BE49-F238E27FC236}">
                <a16:creationId xmlns:a16="http://schemas.microsoft.com/office/drawing/2014/main" id="{39D91C6E-88E4-0E4D-9805-0F0C35138B9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0" name="备注占位符 2">
            <a:extLst>
              <a:ext uri="{FF2B5EF4-FFF2-40B4-BE49-F238E27FC236}">
                <a16:creationId xmlns:a16="http://schemas.microsoft.com/office/drawing/2014/main" id="{98FDBA0B-650D-0544-8356-E9119739A71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8131" name="灯片编号占位符 3">
            <a:extLst>
              <a:ext uri="{FF2B5EF4-FFF2-40B4-BE49-F238E27FC236}">
                <a16:creationId xmlns:a16="http://schemas.microsoft.com/office/drawing/2014/main" id="{BE7F755E-AE58-734B-8C25-C4747B207A7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2E990F2-7A73-4543-927C-5BD3AEB344C6}" type="slidenum">
              <a:rPr lang="zh-CN" altLang="en-US" smtClean="0"/>
              <a:pPr/>
              <a:t>40</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幻灯片图像占位符 1">
            <a:extLst>
              <a:ext uri="{FF2B5EF4-FFF2-40B4-BE49-F238E27FC236}">
                <a16:creationId xmlns:a16="http://schemas.microsoft.com/office/drawing/2014/main" id="{1A8BDFCD-6B0C-D84D-A259-CF084FF5530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8" name="备注占位符 2">
            <a:extLst>
              <a:ext uri="{FF2B5EF4-FFF2-40B4-BE49-F238E27FC236}">
                <a16:creationId xmlns:a16="http://schemas.microsoft.com/office/drawing/2014/main" id="{9BDF3F98-EB21-3049-9421-90BF0291362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0179" name="灯片编号占位符 3">
            <a:extLst>
              <a:ext uri="{FF2B5EF4-FFF2-40B4-BE49-F238E27FC236}">
                <a16:creationId xmlns:a16="http://schemas.microsoft.com/office/drawing/2014/main" id="{8A61143D-D347-0B46-BBEF-A3FB3576F53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3C30C9F-E21C-414A-B341-0521FD6CE1CB}" type="slidenum">
              <a:rPr lang="zh-CN" altLang="en-US" smtClean="0"/>
              <a:pPr/>
              <a:t>41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幻灯片图像占位符 1">
            <a:extLst>
              <a:ext uri="{FF2B5EF4-FFF2-40B4-BE49-F238E27FC236}">
                <a16:creationId xmlns:a16="http://schemas.microsoft.com/office/drawing/2014/main" id="{D904C744-1A6A-DB43-B26E-708B95010B5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8" name="备注占位符 2">
            <a:extLst>
              <a:ext uri="{FF2B5EF4-FFF2-40B4-BE49-F238E27FC236}">
                <a16:creationId xmlns:a16="http://schemas.microsoft.com/office/drawing/2014/main" id="{2803B484-6961-C54F-A234-513CC56F74C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a:p>
        </p:txBody>
      </p:sp>
      <p:sp>
        <p:nvSpPr>
          <p:cNvPr id="14339" name="灯片编号占位符 3">
            <a:extLst>
              <a:ext uri="{FF2B5EF4-FFF2-40B4-BE49-F238E27FC236}">
                <a16:creationId xmlns:a16="http://schemas.microsoft.com/office/drawing/2014/main" id="{263E0985-06E8-B34B-94B5-F4B6DAB7427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FCB42F5-0CC3-6541-9F68-A9285CEA22CB}" type="slidenum">
              <a:rPr lang="zh-CN" altLang="en-US" smtClean="0"/>
              <a:pPr/>
              <a:t>23</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幻灯片图像占位符 1">
            <a:extLst>
              <a:ext uri="{FF2B5EF4-FFF2-40B4-BE49-F238E27FC236}">
                <a16:creationId xmlns:a16="http://schemas.microsoft.com/office/drawing/2014/main" id="{ECB061CA-937A-E042-A857-93379B547C1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6" name="备注占位符 2">
            <a:extLst>
              <a:ext uri="{FF2B5EF4-FFF2-40B4-BE49-F238E27FC236}">
                <a16:creationId xmlns:a16="http://schemas.microsoft.com/office/drawing/2014/main" id="{319B1A1B-8453-6345-96D6-F7382188467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1</a:t>
            </a:r>
            <a:r>
              <a:rPr lang="zh-CN" altLang="en-US"/>
              <a:t>、</a:t>
            </a:r>
            <a:r>
              <a:rPr lang="zh-CN" altLang="zh-CN"/>
              <a:t>当创建</a:t>
            </a:r>
            <a:r>
              <a:rPr lang="en-US" altLang="zh-CN"/>
              <a:t>A</a:t>
            </a:r>
            <a:r>
              <a:rPr lang="zh-CN" altLang="zh-CN"/>
              <a:t>类的实例</a:t>
            </a:r>
            <a:r>
              <a:rPr lang="en-US" altLang="zh-CN"/>
              <a:t>a1</a:t>
            </a:r>
            <a:r>
              <a:rPr lang="zh-CN" altLang="zh-CN"/>
              <a:t>的时候，</a:t>
            </a:r>
            <a:r>
              <a:rPr lang="en-US" altLang="zh-CN"/>
              <a:t>a1</a:t>
            </a:r>
            <a:r>
              <a:rPr lang="zh-CN" altLang="zh-CN"/>
              <a:t>以</a:t>
            </a:r>
            <a:r>
              <a:rPr lang="en-US" altLang="zh-CN"/>
              <a:t>A</a:t>
            </a:r>
            <a:r>
              <a:rPr lang="zh-CN" altLang="zh-CN"/>
              <a:t>类为样板建立实例变量</a:t>
            </a:r>
            <a:r>
              <a:rPr lang="en-US" altLang="zh-CN"/>
              <a:t>(</a:t>
            </a:r>
            <a:r>
              <a:rPr lang="zh-CN" altLang="zh-CN"/>
              <a:t>在内存中分配所需要的空间</a:t>
            </a:r>
            <a:r>
              <a:rPr lang="en-US" altLang="zh-CN"/>
              <a:t>)</a:t>
            </a:r>
            <a:r>
              <a:rPr lang="zh-CN" altLang="zh-CN"/>
              <a:t>，但是它并不从</a:t>
            </a:r>
            <a:r>
              <a:rPr lang="en-US" altLang="zh-CN"/>
              <a:t>A</a:t>
            </a:r>
            <a:r>
              <a:rPr lang="zh-CN" altLang="zh-CN"/>
              <a:t>类中复制所定义的方法。</a:t>
            </a:r>
          </a:p>
          <a:p>
            <a:r>
              <a:rPr lang="en-US" altLang="zh-CN"/>
              <a:t>2</a:t>
            </a:r>
            <a:r>
              <a:rPr lang="zh-CN" altLang="en-US"/>
              <a:t>、</a:t>
            </a:r>
            <a:r>
              <a:rPr lang="zh-CN" altLang="zh-CN"/>
              <a:t>当创建</a:t>
            </a:r>
            <a:r>
              <a:rPr lang="en-US" altLang="zh-CN"/>
              <a:t>B</a:t>
            </a:r>
            <a:r>
              <a:rPr lang="zh-CN" altLang="zh-CN"/>
              <a:t>类的实例</a:t>
            </a:r>
            <a:r>
              <a:rPr lang="en-US" altLang="zh-CN"/>
              <a:t>b1</a:t>
            </a:r>
            <a:r>
              <a:rPr lang="zh-CN" altLang="zh-CN"/>
              <a:t>的时候，</a:t>
            </a:r>
            <a:r>
              <a:rPr lang="en-US" altLang="zh-CN"/>
              <a:t>b1</a:t>
            </a:r>
            <a:r>
              <a:rPr lang="zh-CN" altLang="zh-CN"/>
              <a:t>既要以</a:t>
            </a:r>
            <a:r>
              <a:rPr lang="en-US" altLang="zh-CN"/>
              <a:t>B</a:t>
            </a:r>
            <a:r>
              <a:rPr lang="zh-CN" altLang="zh-CN"/>
              <a:t>类为样板建立实例变量，又要以</a:t>
            </a:r>
            <a:r>
              <a:rPr lang="en-US" altLang="zh-CN"/>
              <a:t>A</a:t>
            </a:r>
            <a:r>
              <a:rPr lang="zh-CN" altLang="zh-CN"/>
              <a:t>类为样板建立实例变量，</a:t>
            </a:r>
            <a:r>
              <a:rPr lang="en-US" altLang="zh-CN"/>
              <a:t>b1</a:t>
            </a:r>
            <a:r>
              <a:rPr lang="zh-CN" altLang="zh-CN"/>
              <a:t>所能执行的操作既有</a:t>
            </a:r>
            <a:r>
              <a:rPr lang="en-US" altLang="zh-CN"/>
              <a:t>B</a:t>
            </a:r>
            <a:r>
              <a:rPr lang="zh-CN" altLang="zh-CN"/>
              <a:t>类中定义的方法，又有</a:t>
            </a:r>
            <a:r>
              <a:rPr lang="en-US" altLang="zh-CN"/>
              <a:t>A</a:t>
            </a:r>
            <a:r>
              <a:rPr lang="zh-CN" altLang="zh-CN"/>
              <a:t>类中定义的方法，这就是继承。当然，如果</a:t>
            </a:r>
            <a:r>
              <a:rPr lang="en-US" altLang="zh-CN"/>
              <a:t>B</a:t>
            </a:r>
            <a:r>
              <a:rPr lang="zh-CN" altLang="zh-CN"/>
              <a:t>类中又定义了和</a:t>
            </a:r>
            <a:r>
              <a:rPr lang="en-US" altLang="zh-CN"/>
              <a:t>A</a:t>
            </a:r>
            <a:r>
              <a:rPr lang="zh-CN" altLang="zh-CN"/>
              <a:t>类中同名的数据或操作，则</a:t>
            </a:r>
            <a:r>
              <a:rPr lang="en-US" altLang="zh-CN"/>
              <a:t>b1</a:t>
            </a:r>
            <a:r>
              <a:rPr lang="zh-CN" altLang="zh-CN"/>
              <a:t>仅使用</a:t>
            </a:r>
            <a:r>
              <a:rPr lang="en-US" altLang="zh-CN"/>
              <a:t>B</a:t>
            </a:r>
            <a:r>
              <a:rPr lang="zh-CN" altLang="zh-CN"/>
              <a:t>类中定义的这个数据或操作，除非采用特别措施，否则</a:t>
            </a:r>
            <a:r>
              <a:rPr lang="en-US" altLang="zh-CN"/>
              <a:t>A</a:t>
            </a:r>
            <a:r>
              <a:rPr lang="zh-CN" altLang="zh-CN"/>
              <a:t>类中与之同名的数据或操作在</a:t>
            </a:r>
            <a:r>
              <a:rPr lang="en-US" altLang="zh-CN"/>
              <a:t>b1</a:t>
            </a:r>
            <a:r>
              <a:rPr lang="zh-CN" altLang="zh-CN"/>
              <a:t>中就不能使用。</a:t>
            </a:r>
            <a:endParaRPr lang="zh-CN" altLang="en-US"/>
          </a:p>
        </p:txBody>
      </p:sp>
      <p:sp>
        <p:nvSpPr>
          <p:cNvPr id="52227" name="灯片编号占位符 3">
            <a:extLst>
              <a:ext uri="{FF2B5EF4-FFF2-40B4-BE49-F238E27FC236}">
                <a16:creationId xmlns:a16="http://schemas.microsoft.com/office/drawing/2014/main" id="{16519A28-28E0-1847-AB46-145E06017BA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1E2AF00-A011-3D45-A99C-55F7CB8C7D52}" type="slidenum">
              <a:rPr lang="zh-CN" altLang="en-US" smtClean="0"/>
              <a:pPr/>
              <a:t>42</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幻灯片图像占位符 1">
            <a:extLst>
              <a:ext uri="{FF2B5EF4-FFF2-40B4-BE49-F238E27FC236}">
                <a16:creationId xmlns:a16="http://schemas.microsoft.com/office/drawing/2014/main" id="{171EB654-9E24-DA4D-8677-2AE7978937D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4" name="备注占位符 2">
            <a:extLst>
              <a:ext uri="{FF2B5EF4-FFF2-40B4-BE49-F238E27FC236}">
                <a16:creationId xmlns:a16="http://schemas.microsoft.com/office/drawing/2014/main" id="{06BEB7B7-E5E1-B245-82AB-36954ACFA6E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4275" name="灯片编号占位符 3">
            <a:extLst>
              <a:ext uri="{FF2B5EF4-FFF2-40B4-BE49-F238E27FC236}">
                <a16:creationId xmlns:a16="http://schemas.microsoft.com/office/drawing/2014/main" id="{797E0692-01D3-D44A-B568-B180857306F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760981B-A0C8-0342-BE1B-50AE6A6462A8}" type="slidenum">
              <a:rPr lang="zh-CN" altLang="en-US" smtClean="0"/>
              <a:pPr/>
              <a:t>43</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幻灯片图像占位符 1">
            <a:extLst>
              <a:ext uri="{FF2B5EF4-FFF2-40B4-BE49-F238E27FC236}">
                <a16:creationId xmlns:a16="http://schemas.microsoft.com/office/drawing/2014/main" id="{09C6E888-892F-FA42-B7F6-8FCFF8E4AC6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2" name="备注占位符 2">
            <a:extLst>
              <a:ext uri="{FF2B5EF4-FFF2-40B4-BE49-F238E27FC236}">
                <a16:creationId xmlns:a16="http://schemas.microsoft.com/office/drawing/2014/main" id="{9CA0ACE4-CC89-BF4C-88D6-D543CDD6A6A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1</a:t>
            </a:r>
            <a:r>
              <a:rPr lang="zh-CN" altLang="en-US"/>
              <a:t>、</a:t>
            </a:r>
            <a:r>
              <a:rPr lang="zh-CN" altLang="en-US" b="1"/>
              <a:t>多态性：</a:t>
            </a:r>
            <a:r>
              <a:rPr lang="zh-CN" altLang="zh-CN"/>
              <a:t>在</a:t>
            </a:r>
            <a:r>
              <a:rPr lang="en-US" altLang="zh-CN"/>
              <a:t>C++</a:t>
            </a:r>
            <a:r>
              <a:rPr lang="zh-CN" altLang="zh-CN"/>
              <a:t>语言中，多态性是通过虚函数来实现的。在类等级不同层次中可以说明名字、参数特征和返回值类型都相同的虚拟成员函数，而不同层次的类中的虚函数实现算法各不相同。虚函数机制使得程序员能在一个类等级中使用相同函数的多个不同版本，在运行时刻才根据接收消息的对象所属于的类，决定到底执行哪个特定的版本，这称为动态联编，也叫滞后联编。</a:t>
            </a:r>
            <a:endParaRPr lang="en-US" altLang="zh-CN"/>
          </a:p>
          <a:p>
            <a:r>
              <a:rPr lang="en-US" altLang="zh-CN"/>
              <a:t>2</a:t>
            </a:r>
            <a:r>
              <a:rPr lang="zh-CN" altLang="en-US"/>
              <a:t>、</a:t>
            </a:r>
            <a:r>
              <a:rPr lang="zh-CN" altLang="en-US" b="1"/>
              <a:t>重载：</a:t>
            </a:r>
            <a:r>
              <a:rPr lang="zh-CN" altLang="zh-CN"/>
              <a:t>在</a:t>
            </a:r>
            <a:r>
              <a:rPr lang="en-US" altLang="zh-CN"/>
              <a:t>C++</a:t>
            </a:r>
            <a:r>
              <a:rPr lang="zh-CN" altLang="zh-CN"/>
              <a:t>语言中函数重载是通过静态联编</a:t>
            </a:r>
            <a:r>
              <a:rPr lang="en-US" altLang="zh-CN"/>
              <a:t>(</a:t>
            </a:r>
            <a:r>
              <a:rPr lang="zh-CN" altLang="zh-CN"/>
              <a:t>也叫先前联编</a:t>
            </a:r>
            <a:r>
              <a:rPr lang="en-US" altLang="zh-CN"/>
              <a:t>)</a:t>
            </a:r>
            <a:r>
              <a:rPr lang="zh-CN" altLang="zh-CN"/>
              <a:t>实现的，也就是在编译时根据函数变元的个数和类型，决定到底使用函数的哪个实现代码；对于重载的运算符，同样是在编译时根据被操作数的类型，决定使用该算符的哪种语义。</a:t>
            </a:r>
            <a:endParaRPr lang="zh-CN" altLang="en-US" b="1"/>
          </a:p>
        </p:txBody>
      </p:sp>
      <p:sp>
        <p:nvSpPr>
          <p:cNvPr id="56323" name="灯片编号占位符 3">
            <a:extLst>
              <a:ext uri="{FF2B5EF4-FFF2-40B4-BE49-F238E27FC236}">
                <a16:creationId xmlns:a16="http://schemas.microsoft.com/office/drawing/2014/main" id="{55559044-0B0C-D846-985E-3300DF72E2E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B595E85-FA9E-D844-8A9A-945308E2576B}" type="slidenum">
              <a:rPr lang="zh-CN" altLang="en-US" smtClean="0"/>
              <a:pPr/>
              <a:t>44</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幻灯片图像占位符 1">
            <a:extLst>
              <a:ext uri="{FF2B5EF4-FFF2-40B4-BE49-F238E27FC236}">
                <a16:creationId xmlns:a16="http://schemas.microsoft.com/office/drawing/2014/main" id="{A7F35939-1901-7745-A86D-F9C3762A7C3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0" name="备注占位符 2">
            <a:extLst>
              <a:ext uri="{FF2B5EF4-FFF2-40B4-BE49-F238E27FC236}">
                <a16:creationId xmlns:a16="http://schemas.microsoft.com/office/drawing/2014/main" id="{1624F9E0-7989-E747-B32F-ADC31B247DA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a:p>
        </p:txBody>
      </p:sp>
      <p:sp>
        <p:nvSpPr>
          <p:cNvPr id="58371" name="灯片编号占位符 3">
            <a:extLst>
              <a:ext uri="{FF2B5EF4-FFF2-40B4-BE49-F238E27FC236}">
                <a16:creationId xmlns:a16="http://schemas.microsoft.com/office/drawing/2014/main" id="{4E5379D2-3A9C-E74D-A9BA-1905D7C3BC6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2BEAF71-36E0-3847-83E5-5D6DE6EDC31B}" type="slidenum">
              <a:rPr lang="zh-CN" altLang="en-US" smtClean="0"/>
              <a:pPr/>
              <a:t>45</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幻灯片图像占位符 1">
            <a:extLst>
              <a:ext uri="{FF2B5EF4-FFF2-40B4-BE49-F238E27FC236}">
                <a16:creationId xmlns:a16="http://schemas.microsoft.com/office/drawing/2014/main" id="{9E2F0662-C03B-154B-B90B-11DC3D506D1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8" name="备注占位符 2">
            <a:extLst>
              <a:ext uri="{FF2B5EF4-FFF2-40B4-BE49-F238E27FC236}">
                <a16:creationId xmlns:a16="http://schemas.microsoft.com/office/drawing/2014/main" id="{90C4F857-D81D-0046-9814-355686C0916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0419" name="灯片编号占位符 3">
            <a:extLst>
              <a:ext uri="{FF2B5EF4-FFF2-40B4-BE49-F238E27FC236}">
                <a16:creationId xmlns:a16="http://schemas.microsoft.com/office/drawing/2014/main" id="{23BE86F8-12AF-6F4E-84AB-3D21FB6C3DE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E1ADEBD-0964-9D45-BBB2-B728B6E5EF2D}" type="slidenum">
              <a:rPr lang="zh-CN" altLang="en-US" smtClean="0"/>
              <a:pPr/>
              <a:t>46</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幻灯片图像占位符 1">
            <a:extLst>
              <a:ext uri="{FF2B5EF4-FFF2-40B4-BE49-F238E27FC236}">
                <a16:creationId xmlns:a16="http://schemas.microsoft.com/office/drawing/2014/main" id="{9824C65E-ABDC-884F-B56C-A0B0BC30E43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6" name="备注占位符 2">
            <a:extLst>
              <a:ext uri="{FF2B5EF4-FFF2-40B4-BE49-F238E27FC236}">
                <a16:creationId xmlns:a16="http://schemas.microsoft.com/office/drawing/2014/main" id="{950BF6DA-130A-EA40-B10E-7085E429D25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2467" name="灯片编号占位符 3">
            <a:extLst>
              <a:ext uri="{FF2B5EF4-FFF2-40B4-BE49-F238E27FC236}">
                <a16:creationId xmlns:a16="http://schemas.microsoft.com/office/drawing/2014/main" id="{4F51BC97-2B03-C24E-B787-CED9874B7F6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1549E4D-048C-E243-B6E9-6F2482815078}" type="slidenum">
              <a:rPr lang="zh-CN" altLang="en-US" smtClean="0"/>
              <a:pPr/>
              <a:t>47</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幻灯片图像占位符 1">
            <a:extLst>
              <a:ext uri="{FF2B5EF4-FFF2-40B4-BE49-F238E27FC236}">
                <a16:creationId xmlns:a16="http://schemas.microsoft.com/office/drawing/2014/main" id="{3ED82652-42B2-6545-AFC6-DBCC24B1754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4" name="备注占位符 2">
            <a:extLst>
              <a:ext uri="{FF2B5EF4-FFF2-40B4-BE49-F238E27FC236}">
                <a16:creationId xmlns:a16="http://schemas.microsoft.com/office/drawing/2014/main" id="{01158111-9D07-7044-8D82-E595D5CFC85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a:p>
        </p:txBody>
      </p:sp>
      <p:sp>
        <p:nvSpPr>
          <p:cNvPr id="64515" name="灯片编号占位符 3">
            <a:extLst>
              <a:ext uri="{FF2B5EF4-FFF2-40B4-BE49-F238E27FC236}">
                <a16:creationId xmlns:a16="http://schemas.microsoft.com/office/drawing/2014/main" id="{271E4D7E-8529-3F4F-A20B-BF863AD7FA9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8ACA8AF-76CB-BA45-91D6-0AABCC311D27}" type="slidenum">
              <a:rPr lang="zh-CN" altLang="en-US" smtClean="0"/>
              <a:pPr/>
              <a:t>48</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幻灯片图像占位符 1">
            <a:extLst>
              <a:ext uri="{FF2B5EF4-FFF2-40B4-BE49-F238E27FC236}">
                <a16:creationId xmlns:a16="http://schemas.microsoft.com/office/drawing/2014/main" id="{20AF9BD0-6AC7-D44C-8B5B-4BBD89A0F3C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2" name="备注占位符 2">
            <a:extLst>
              <a:ext uri="{FF2B5EF4-FFF2-40B4-BE49-F238E27FC236}">
                <a16:creationId xmlns:a16="http://schemas.microsoft.com/office/drawing/2014/main" id="{4C2C8013-8B8F-CF4B-A8B4-8CF5567432E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6563" name="灯片编号占位符 3">
            <a:extLst>
              <a:ext uri="{FF2B5EF4-FFF2-40B4-BE49-F238E27FC236}">
                <a16:creationId xmlns:a16="http://schemas.microsoft.com/office/drawing/2014/main" id="{07817DF1-4E55-A640-A398-10C782C6E75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5C76877-CA27-F541-94DD-5AE9AA1AFBB2}" type="slidenum">
              <a:rPr lang="zh-CN" altLang="en-US" smtClean="0"/>
              <a:pPr/>
              <a:t>49</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幻灯片图像占位符 1">
            <a:extLst>
              <a:ext uri="{FF2B5EF4-FFF2-40B4-BE49-F238E27FC236}">
                <a16:creationId xmlns:a16="http://schemas.microsoft.com/office/drawing/2014/main" id="{FA89FD95-1A14-9A43-91B4-F4B4C9322F9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10" name="备注占位符 2">
            <a:extLst>
              <a:ext uri="{FF2B5EF4-FFF2-40B4-BE49-F238E27FC236}">
                <a16:creationId xmlns:a16="http://schemas.microsoft.com/office/drawing/2014/main" id="{26C82381-3B81-3845-BDE6-73D6667F315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类的</a:t>
            </a:r>
            <a:r>
              <a:rPr lang="zh-CN" altLang="zh-CN"/>
              <a:t>名字应该是富于描述性的、简洁的而且无二义性的。</a:t>
            </a:r>
          </a:p>
          <a:p>
            <a:endParaRPr lang="zh-CN" altLang="en-US"/>
          </a:p>
        </p:txBody>
      </p:sp>
      <p:sp>
        <p:nvSpPr>
          <p:cNvPr id="68611" name="灯片编号占位符 3">
            <a:extLst>
              <a:ext uri="{FF2B5EF4-FFF2-40B4-BE49-F238E27FC236}">
                <a16:creationId xmlns:a16="http://schemas.microsoft.com/office/drawing/2014/main" id="{79BEE261-3794-A24B-8A5B-630991FF70E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04DDB6F-7264-BD43-82E7-629E038E7D3E}" type="slidenum">
              <a:rPr lang="zh-CN" altLang="en-US" smtClean="0"/>
              <a:pPr/>
              <a:t>50</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幻灯片图像占位符 1">
            <a:extLst>
              <a:ext uri="{FF2B5EF4-FFF2-40B4-BE49-F238E27FC236}">
                <a16:creationId xmlns:a16="http://schemas.microsoft.com/office/drawing/2014/main" id="{0FC1EF78-53DD-4042-A56B-40641FC5879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0658" name="备注占位符 2">
            <a:extLst>
              <a:ext uri="{FF2B5EF4-FFF2-40B4-BE49-F238E27FC236}">
                <a16:creationId xmlns:a16="http://schemas.microsoft.com/office/drawing/2014/main" id="{E55E5E76-0368-C742-B4FB-A97C5D2183A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0659" name="灯片编号占位符 3">
            <a:extLst>
              <a:ext uri="{FF2B5EF4-FFF2-40B4-BE49-F238E27FC236}">
                <a16:creationId xmlns:a16="http://schemas.microsoft.com/office/drawing/2014/main" id="{AB3E865C-1F11-0F4D-BFB9-918F63ACA29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1117E2E5-7C62-8349-A4D6-379F790C4CCD}" type="slidenum">
              <a:rPr lang="zh-CN" altLang="en-US" smtClean="0"/>
              <a:pPr/>
              <a:t>51</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幻灯片图像占位符 1">
            <a:extLst>
              <a:ext uri="{FF2B5EF4-FFF2-40B4-BE49-F238E27FC236}">
                <a16:creationId xmlns:a16="http://schemas.microsoft.com/office/drawing/2014/main" id="{373733CE-720D-9F4D-B3DD-661D405F116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6" name="备注占位符 2">
            <a:extLst>
              <a:ext uri="{FF2B5EF4-FFF2-40B4-BE49-F238E27FC236}">
                <a16:creationId xmlns:a16="http://schemas.microsoft.com/office/drawing/2014/main" id="{A6C5D069-1A27-0D45-BEFA-95005B202A3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a:p>
        </p:txBody>
      </p:sp>
      <p:sp>
        <p:nvSpPr>
          <p:cNvPr id="16387" name="灯片编号占位符 3">
            <a:extLst>
              <a:ext uri="{FF2B5EF4-FFF2-40B4-BE49-F238E27FC236}">
                <a16:creationId xmlns:a16="http://schemas.microsoft.com/office/drawing/2014/main" id="{FB5AF70B-DBA1-4147-8C08-2646819E041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EAED00D-81D0-B84B-8660-99739D3FD2C2}" type="slidenum">
              <a:rPr lang="zh-CN" altLang="en-US" smtClean="0"/>
              <a:pPr/>
              <a:t>24</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幻灯片图像占位符 1">
            <a:extLst>
              <a:ext uri="{FF2B5EF4-FFF2-40B4-BE49-F238E27FC236}">
                <a16:creationId xmlns:a16="http://schemas.microsoft.com/office/drawing/2014/main" id="{A0555057-C7A9-A548-B766-1851AAC21CB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2706" name="备注占位符 2">
            <a:extLst>
              <a:ext uri="{FF2B5EF4-FFF2-40B4-BE49-F238E27FC236}">
                <a16:creationId xmlns:a16="http://schemas.microsoft.com/office/drawing/2014/main" id="{BAE4FD18-BB2E-C742-BC97-0DAE7D204CE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2707" name="灯片编号占位符 3">
            <a:extLst>
              <a:ext uri="{FF2B5EF4-FFF2-40B4-BE49-F238E27FC236}">
                <a16:creationId xmlns:a16="http://schemas.microsoft.com/office/drawing/2014/main" id="{3AD34780-E2AF-A44B-9367-2BD256E43A6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F730D2A-D73B-A84B-AA96-BDCFB6897FB2}" type="slidenum">
              <a:rPr lang="zh-CN" altLang="en-US" smtClean="0"/>
              <a:pPr/>
              <a:t>52</a:t>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幻灯片图像占位符 1">
            <a:extLst>
              <a:ext uri="{FF2B5EF4-FFF2-40B4-BE49-F238E27FC236}">
                <a16:creationId xmlns:a16="http://schemas.microsoft.com/office/drawing/2014/main" id="{A4FCA033-AA77-5B4D-9B85-31AE98BBEF1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4754" name="备注占位符 2">
            <a:extLst>
              <a:ext uri="{FF2B5EF4-FFF2-40B4-BE49-F238E27FC236}">
                <a16:creationId xmlns:a16="http://schemas.microsoft.com/office/drawing/2014/main" id="{97EA0927-1319-CB42-B78E-33FE2752F05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4755" name="灯片编号占位符 3">
            <a:extLst>
              <a:ext uri="{FF2B5EF4-FFF2-40B4-BE49-F238E27FC236}">
                <a16:creationId xmlns:a16="http://schemas.microsoft.com/office/drawing/2014/main" id="{120BF17F-000D-F94A-85E8-FAF5C047B38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78C6918-E125-214F-8989-8D1EB3B3EDE5}" type="slidenum">
              <a:rPr lang="zh-CN" altLang="en-US" smtClean="0"/>
              <a:pPr/>
              <a:t>53</a:t>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幻灯片图像占位符 1">
            <a:extLst>
              <a:ext uri="{FF2B5EF4-FFF2-40B4-BE49-F238E27FC236}">
                <a16:creationId xmlns:a16="http://schemas.microsoft.com/office/drawing/2014/main" id="{6B608F02-05BB-F247-847B-7670830CF1D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6802" name="备注占位符 2">
            <a:extLst>
              <a:ext uri="{FF2B5EF4-FFF2-40B4-BE49-F238E27FC236}">
                <a16:creationId xmlns:a16="http://schemas.microsoft.com/office/drawing/2014/main" id="{78B14911-0F2C-BE41-B3F5-651A6D0CFA3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1</a:t>
            </a:r>
            <a:r>
              <a:rPr lang="zh-CN" altLang="en-US"/>
              <a:t>、</a:t>
            </a:r>
            <a:r>
              <a:rPr lang="zh-CN" altLang="en-US" b="1"/>
              <a:t>关联</a:t>
            </a:r>
            <a:r>
              <a:rPr lang="en-US" altLang="zh-CN"/>
              <a:t>---</a:t>
            </a:r>
            <a:r>
              <a:rPr lang="zh-CN" altLang="zh-CN"/>
              <a:t>例如，作家使用计算机，人们就认为在作家和计算机之间存在某种语义连接，因此，在类图中应该在作家类和计算机类之间建立关联关系。</a:t>
            </a:r>
            <a:endParaRPr lang="zh-CN" altLang="en-US"/>
          </a:p>
        </p:txBody>
      </p:sp>
      <p:sp>
        <p:nvSpPr>
          <p:cNvPr id="76803" name="灯片编号占位符 3">
            <a:extLst>
              <a:ext uri="{FF2B5EF4-FFF2-40B4-BE49-F238E27FC236}">
                <a16:creationId xmlns:a16="http://schemas.microsoft.com/office/drawing/2014/main" id="{73AB5288-3BC2-3741-9E69-ADCE6A3E4CF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B8F94EC-3234-EC46-9615-3B6FAAF3AE77}" type="slidenum">
              <a:rPr lang="zh-CN" altLang="en-US" smtClean="0"/>
              <a:pPr/>
              <a:t>54</a:t>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幻灯片图像占位符 1">
            <a:extLst>
              <a:ext uri="{FF2B5EF4-FFF2-40B4-BE49-F238E27FC236}">
                <a16:creationId xmlns:a16="http://schemas.microsoft.com/office/drawing/2014/main" id="{2D262398-64FA-EB4F-86E3-3E1E5E92A1D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8850" name="备注占位符 2">
            <a:extLst>
              <a:ext uri="{FF2B5EF4-FFF2-40B4-BE49-F238E27FC236}">
                <a16:creationId xmlns:a16="http://schemas.microsoft.com/office/drawing/2014/main" id="{535705D9-B8AB-B44A-BE67-4045CDA48B3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8851" name="灯片编号占位符 3">
            <a:extLst>
              <a:ext uri="{FF2B5EF4-FFF2-40B4-BE49-F238E27FC236}">
                <a16:creationId xmlns:a16="http://schemas.microsoft.com/office/drawing/2014/main" id="{12B29C2D-B971-CE41-8B2D-F3F838D21B9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23FF2E9-D7E8-FC4C-82FD-2D6743390BBC}" type="slidenum">
              <a:rPr lang="zh-CN" altLang="en-US" smtClean="0"/>
              <a:pPr/>
              <a:t>55</a:t>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幻灯片图像占位符 1">
            <a:extLst>
              <a:ext uri="{FF2B5EF4-FFF2-40B4-BE49-F238E27FC236}">
                <a16:creationId xmlns:a16="http://schemas.microsoft.com/office/drawing/2014/main" id="{38BEC534-8FDB-0B4E-A39E-12A4C566175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0898" name="备注占位符 2">
            <a:extLst>
              <a:ext uri="{FF2B5EF4-FFF2-40B4-BE49-F238E27FC236}">
                <a16:creationId xmlns:a16="http://schemas.microsoft.com/office/drawing/2014/main" id="{5402ADF3-F71F-D847-8438-5B83BAB6B9F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0899" name="灯片编号占位符 3">
            <a:extLst>
              <a:ext uri="{FF2B5EF4-FFF2-40B4-BE49-F238E27FC236}">
                <a16:creationId xmlns:a16="http://schemas.microsoft.com/office/drawing/2014/main" id="{4ECFF0B3-6510-C148-9079-A8DF89D66F3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B3DB4A3-E9AB-A94D-A81B-ADD823C6787A}" type="slidenum">
              <a:rPr lang="zh-CN" altLang="en-US" smtClean="0"/>
              <a:pPr/>
              <a:t>56</a:t>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幻灯片图像占位符 1">
            <a:extLst>
              <a:ext uri="{FF2B5EF4-FFF2-40B4-BE49-F238E27FC236}">
                <a16:creationId xmlns:a16="http://schemas.microsoft.com/office/drawing/2014/main" id="{656A441F-2ED1-324B-8911-C52CFDC63B2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2946" name="备注占位符 2">
            <a:extLst>
              <a:ext uri="{FF2B5EF4-FFF2-40B4-BE49-F238E27FC236}">
                <a16:creationId xmlns:a16="http://schemas.microsoft.com/office/drawing/2014/main" id="{791F092D-BACF-7F4E-AB99-E4F164BCC62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在上图中，</a:t>
            </a:r>
            <a:r>
              <a:rPr lang="zh-CN" altLang="zh-CN"/>
              <a:t>查找一个文件的方法就是，首先定下目录，然后在该目录内查找指定的文件名。</a:t>
            </a:r>
            <a:endParaRPr lang="zh-CN" altLang="en-US"/>
          </a:p>
        </p:txBody>
      </p:sp>
      <p:sp>
        <p:nvSpPr>
          <p:cNvPr id="82947" name="灯片编号占位符 3">
            <a:extLst>
              <a:ext uri="{FF2B5EF4-FFF2-40B4-BE49-F238E27FC236}">
                <a16:creationId xmlns:a16="http://schemas.microsoft.com/office/drawing/2014/main" id="{7A5AC9BC-EE29-5940-A690-53B0D087948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FCD2810-B964-1F4A-BF12-0D8BBA5A3BE7}" type="slidenum">
              <a:rPr lang="zh-CN" altLang="en-US" smtClean="0"/>
              <a:pPr/>
              <a:t>57</a:t>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幻灯片图像占位符 1">
            <a:extLst>
              <a:ext uri="{FF2B5EF4-FFF2-40B4-BE49-F238E27FC236}">
                <a16:creationId xmlns:a16="http://schemas.microsoft.com/office/drawing/2014/main" id="{D0FBB5A0-8FF2-EB4F-A43D-F5D2D8ED53D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4994" name="备注占位符 2">
            <a:extLst>
              <a:ext uri="{FF2B5EF4-FFF2-40B4-BE49-F238E27FC236}">
                <a16:creationId xmlns:a16="http://schemas.microsoft.com/office/drawing/2014/main" id="{C623A663-12D9-1E41-859F-BB098668C8B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4995" name="灯片编号占位符 3">
            <a:extLst>
              <a:ext uri="{FF2B5EF4-FFF2-40B4-BE49-F238E27FC236}">
                <a16:creationId xmlns:a16="http://schemas.microsoft.com/office/drawing/2014/main" id="{F7B2C713-B6B7-9C44-90EE-3BA613D6571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C4962E4-1DBD-2F4A-B02A-E50712C92F36}" type="slidenum">
              <a:rPr lang="zh-CN" altLang="en-US" smtClean="0"/>
              <a:pPr/>
              <a:t>58</a:t>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幻灯片图像占位符 1">
            <a:extLst>
              <a:ext uri="{FF2B5EF4-FFF2-40B4-BE49-F238E27FC236}">
                <a16:creationId xmlns:a16="http://schemas.microsoft.com/office/drawing/2014/main" id="{63881EFB-651F-2C4B-9829-3AA3CF30CA3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7042" name="备注占位符 2">
            <a:extLst>
              <a:ext uri="{FF2B5EF4-FFF2-40B4-BE49-F238E27FC236}">
                <a16:creationId xmlns:a16="http://schemas.microsoft.com/office/drawing/2014/main" id="{5259E4A4-2224-9848-971B-904E87355A0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7043" name="灯片编号占位符 3">
            <a:extLst>
              <a:ext uri="{FF2B5EF4-FFF2-40B4-BE49-F238E27FC236}">
                <a16:creationId xmlns:a16="http://schemas.microsoft.com/office/drawing/2014/main" id="{F7206480-6834-614D-BB59-B6B5808782A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F155C81-B7B3-ED45-92F8-DD18DE22DCE6}" type="slidenum">
              <a:rPr lang="zh-CN" altLang="en-US" smtClean="0"/>
              <a:pPr/>
              <a:t>59</a:t>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幻灯片图像占位符 1">
            <a:extLst>
              <a:ext uri="{FF2B5EF4-FFF2-40B4-BE49-F238E27FC236}">
                <a16:creationId xmlns:a16="http://schemas.microsoft.com/office/drawing/2014/main" id="{304C9F3A-3A3D-C240-9608-744ED4AA9A9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0" name="备注占位符 2">
            <a:extLst>
              <a:ext uri="{FF2B5EF4-FFF2-40B4-BE49-F238E27FC236}">
                <a16:creationId xmlns:a16="http://schemas.microsoft.com/office/drawing/2014/main" id="{31E64264-021A-C142-8A08-C941CEEEDCC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9091" name="灯片编号占位符 3">
            <a:extLst>
              <a:ext uri="{FF2B5EF4-FFF2-40B4-BE49-F238E27FC236}">
                <a16:creationId xmlns:a16="http://schemas.microsoft.com/office/drawing/2014/main" id="{69565005-89CD-C046-9B38-7F3433A1294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1F0EDA8B-1963-4F4D-9C12-44E3081C2FAC}" type="slidenum">
              <a:rPr lang="zh-CN" altLang="en-US" smtClean="0"/>
              <a:pPr/>
              <a:t>60</a:t>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幻灯片图像占位符 1">
            <a:extLst>
              <a:ext uri="{FF2B5EF4-FFF2-40B4-BE49-F238E27FC236}">
                <a16:creationId xmlns:a16="http://schemas.microsoft.com/office/drawing/2014/main" id="{959F94D2-FD76-264E-8D1C-AAEFE671A6D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1138" name="备注占位符 2">
            <a:extLst>
              <a:ext uri="{FF2B5EF4-FFF2-40B4-BE49-F238E27FC236}">
                <a16:creationId xmlns:a16="http://schemas.microsoft.com/office/drawing/2014/main" id="{BC1E0130-2CBB-E24D-A2F6-D0C7120850E6}"/>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zh-CN">
                <a:latin typeface="宋体" panose="02010600030101010101" pitchFamily="2" charset="-122"/>
              </a:rPr>
              <a:t>普通泛化与</a:t>
            </a:r>
            <a:r>
              <a:rPr lang="en-US" altLang="zh-CN">
                <a:latin typeface="宋体" panose="02010600030101010101" pitchFamily="2" charset="-122"/>
              </a:rPr>
              <a:t>9.2.2</a:t>
            </a:r>
            <a:r>
              <a:rPr lang="zh-CN" altLang="zh-CN">
                <a:latin typeface="宋体" panose="02010600030101010101" pitchFamily="2" charset="-122"/>
              </a:rPr>
              <a:t>节中讲过的继承基本相同</a:t>
            </a:r>
            <a:r>
              <a:rPr lang="zh-CN" altLang="en-US">
                <a:latin typeface="宋体" panose="02010600030101010101" pitchFamily="2" charset="-122"/>
              </a:rPr>
              <a:t>。</a:t>
            </a:r>
            <a:endParaRPr lang="en-US" altLang="zh-CN">
              <a:latin typeface="宋体" panose="02010600030101010101" pitchFamily="2" charset="-122"/>
            </a:endParaRPr>
          </a:p>
          <a:p>
            <a:endParaRPr lang="zh-CN" altLang="en-US"/>
          </a:p>
        </p:txBody>
      </p:sp>
      <p:sp>
        <p:nvSpPr>
          <p:cNvPr id="91139" name="灯片编号占位符 3">
            <a:extLst>
              <a:ext uri="{FF2B5EF4-FFF2-40B4-BE49-F238E27FC236}">
                <a16:creationId xmlns:a16="http://schemas.microsoft.com/office/drawing/2014/main" id="{FE18CED0-6F2F-8A4D-827B-F3CE271BDF7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1E233B4-6980-254D-B756-219FB5317A95}" type="slidenum">
              <a:rPr lang="zh-CN" altLang="en-US" smtClean="0"/>
              <a:pPr/>
              <a:t>61</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幻灯片图像占位符 1">
            <a:extLst>
              <a:ext uri="{FF2B5EF4-FFF2-40B4-BE49-F238E27FC236}">
                <a16:creationId xmlns:a16="http://schemas.microsoft.com/office/drawing/2014/main" id="{E701884C-4BA3-D644-BAE9-4EFBFD86551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8" name="备注占位符 2">
            <a:extLst>
              <a:ext uri="{FF2B5EF4-FFF2-40B4-BE49-F238E27FC236}">
                <a16:creationId xmlns:a16="http://schemas.microsoft.com/office/drawing/2014/main" id="{2B193F67-8930-C345-B5F1-5CB0D47BD0B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1</a:t>
            </a:r>
            <a:r>
              <a:rPr lang="zh-CN" altLang="en-US"/>
              <a:t>、</a:t>
            </a:r>
            <a:r>
              <a:rPr lang="zh-CN" altLang="zh-CN"/>
              <a:t>面向对象方法用对象分解取代了传统方法的功能分解。</a:t>
            </a:r>
            <a:endParaRPr lang="en-US" altLang="zh-CN"/>
          </a:p>
          <a:p>
            <a:r>
              <a:rPr lang="en-US" altLang="zh-CN"/>
              <a:t>2</a:t>
            </a:r>
            <a:r>
              <a:rPr lang="zh-CN" altLang="en-US"/>
              <a:t>、</a:t>
            </a:r>
            <a:r>
              <a:rPr lang="zh-CN" altLang="zh-CN"/>
              <a:t>每当建立该对象类的一个新实例时，就按照类中对数据的定义为这个新对象生成一组专用的数据，以便描述该对象独特的属性值。类中定义的方法，是允许施加于该类对象上的操作，是该类所有对象共享的，并不需要为每个对象都复制操作的代码。</a:t>
            </a:r>
            <a:endParaRPr lang="en-US" altLang="zh-CN"/>
          </a:p>
          <a:p>
            <a:r>
              <a:rPr lang="en-US" altLang="zh-CN"/>
              <a:t>3</a:t>
            </a:r>
            <a:r>
              <a:rPr lang="zh-CN" altLang="en-US"/>
              <a:t>、</a:t>
            </a:r>
            <a:r>
              <a:rPr lang="zh-CN" altLang="zh-CN"/>
              <a:t>在这种层次结构中，通常下层的派生类自动具有和上层的基类相同的特性</a:t>
            </a:r>
            <a:r>
              <a:rPr lang="en-US" altLang="zh-CN"/>
              <a:t>(</a:t>
            </a:r>
            <a:r>
              <a:rPr lang="zh-CN" altLang="zh-CN"/>
              <a:t>包括数据和方法</a:t>
            </a:r>
            <a:r>
              <a:rPr lang="en-US" altLang="zh-CN"/>
              <a:t>)</a:t>
            </a:r>
            <a:r>
              <a:rPr lang="zh-CN" altLang="zh-CN"/>
              <a:t>，这种现象称为继承</a:t>
            </a:r>
            <a:r>
              <a:rPr lang="en-US" altLang="zh-CN"/>
              <a:t>(inheritance)</a:t>
            </a:r>
            <a:r>
              <a:rPr lang="zh-CN" altLang="zh-CN"/>
              <a:t>。但是，如果在派生类中对某些特性又做了重新描述，则在派生类中的这些特性将以新描述为准，也就是说，低层的特性将屏蔽高层的同名特性。</a:t>
            </a:r>
            <a:endParaRPr lang="en-US" altLang="zh-CN"/>
          </a:p>
          <a:p>
            <a:r>
              <a:rPr lang="en-US" altLang="zh-CN"/>
              <a:t>4</a:t>
            </a:r>
            <a:r>
              <a:rPr lang="zh-CN" altLang="en-US"/>
              <a:t>、</a:t>
            </a:r>
            <a:r>
              <a:rPr lang="zh-CN" altLang="zh-CN"/>
              <a:t>一切局部于该对象的私有信息，都被封装在该对象类的定义中，就好像装在一个不透明的黑盒子中一样，在外界是看不见的，更不能直接使用，这就是“封装性”。</a:t>
            </a:r>
            <a:endParaRPr lang="zh-CN" altLang="en-US"/>
          </a:p>
        </p:txBody>
      </p:sp>
      <p:sp>
        <p:nvSpPr>
          <p:cNvPr id="19459" name="灯片编号占位符 3">
            <a:extLst>
              <a:ext uri="{FF2B5EF4-FFF2-40B4-BE49-F238E27FC236}">
                <a16:creationId xmlns:a16="http://schemas.microsoft.com/office/drawing/2014/main" id="{F0FD937E-A6C7-5143-A671-DDE3DE4043E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B7E5A14-7C85-BC47-99B3-DA4C322CFF4F}" type="slidenum">
              <a:rPr lang="zh-CN" altLang="en-US" smtClean="0"/>
              <a:pPr/>
              <a:t>26</a:t>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幻灯片图像占位符 1">
            <a:extLst>
              <a:ext uri="{FF2B5EF4-FFF2-40B4-BE49-F238E27FC236}">
                <a16:creationId xmlns:a16="http://schemas.microsoft.com/office/drawing/2014/main" id="{AD187B1E-5F97-9F44-AA8D-3F90845D55F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3186" name="备注占位符 2">
            <a:extLst>
              <a:ext uri="{FF2B5EF4-FFF2-40B4-BE49-F238E27FC236}">
                <a16:creationId xmlns:a16="http://schemas.microsoft.com/office/drawing/2014/main" id="{F30293DB-1899-5F4A-87DF-6FCC69D0DB2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3187" name="灯片编号占位符 3">
            <a:extLst>
              <a:ext uri="{FF2B5EF4-FFF2-40B4-BE49-F238E27FC236}">
                <a16:creationId xmlns:a16="http://schemas.microsoft.com/office/drawing/2014/main" id="{004D1CA6-B375-284E-AEF9-66E47993CC1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60EA8A5-CFC5-DB4A-910C-3E982306A553}" type="slidenum">
              <a:rPr lang="zh-CN" altLang="en-US" smtClean="0"/>
              <a:pPr/>
              <a:t>62</a:t>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幻灯片图像占位符 1">
            <a:extLst>
              <a:ext uri="{FF2B5EF4-FFF2-40B4-BE49-F238E27FC236}">
                <a16:creationId xmlns:a16="http://schemas.microsoft.com/office/drawing/2014/main" id="{5A48022B-79C9-5E44-A01C-0ABE12E6A57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5234" name="备注占位符 2">
            <a:extLst>
              <a:ext uri="{FF2B5EF4-FFF2-40B4-BE49-F238E27FC236}">
                <a16:creationId xmlns:a16="http://schemas.microsoft.com/office/drawing/2014/main" id="{DE7EF1E2-4946-B94C-A2DC-CF17B90EB8A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上图</a:t>
            </a:r>
            <a:r>
              <a:rPr lang="zh-CN" altLang="zh-CN"/>
              <a:t>给出一个比较复杂的类图示例，这个例子综合应用了前面讲过的许多概念和图示符号。</a:t>
            </a:r>
            <a:r>
              <a:rPr lang="zh-CN" altLang="en-US"/>
              <a:t>上图</a:t>
            </a:r>
            <a:r>
              <a:rPr lang="zh-CN" altLang="zh-CN"/>
              <a:t>表明，一幅工程蓝图由许多图形组成，图形可以是直线、圆、多边形或组合图，而多边形由直线组成，组合图由各种线型混合而成。</a:t>
            </a:r>
            <a:endParaRPr lang="zh-CN" altLang="en-US"/>
          </a:p>
        </p:txBody>
      </p:sp>
      <p:sp>
        <p:nvSpPr>
          <p:cNvPr id="95235" name="灯片编号占位符 3">
            <a:extLst>
              <a:ext uri="{FF2B5EF4-FFF2-40B4-BE49-F238E27FC236}">
                <a16:creationId xmlns:a16="http://schemas.microsoft.com/office/drawing/2014/main" id="{B34108A4-6900-D045-92BC-BCDAA52D0E7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CB532D8-940C-2E41-8F06-22EB43E2CCD9}" type="slidenum">
              <a:rPr lang="zh-CN" altLang="en-US" smtClean="0"/>
              <a:pPr/>
              <a:t>63</a:t>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幻灯片图像占位符 1">
            <a:extLst>
              <a:ext uri="{FF2B5EF4-FFF2-40B4-BE49-F238E27FC236}">
                <a16:creationId xmlns:a16="http://schemas.microsoft.com/office/drawing/2014/main" id="{94776543-C2A1-6141-B43B-AAE8288A0D9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7282" name="备注占位符 2">
            <a:extLst>
              <a:ext uri="{FF2B5EF4-FFF2-40B4-BE49-F238E27FC236}">
                <a16:creationId xmlns:a16="http://schemas.microsoft.com/office/drawing/2014/main" id="{421AF7E1-9CAC-0645-AE15-7A5AA10D519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7283" name="灯片编号占位符 3">
            <a:extLst>
              <a:ext uri="{FF2B5EF4-FFF2-40B4-BE49-F238E27FC236}">
                <a16:creationId xmlns:a16="http://schemas.microsoft.com/office/drawing/2014/main" id="{7B5550FE-BA99-2A43-8B94-20007993C70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1F7704F-F9A0-FE4F-A308-6D2495A3F990}" type="slidenum">
              <a:rPr lang="zh-CN" altLang="en-US" smtClean="0"/>
              <a:pPr/>
              <a:t>64</a:t>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幻灯片图像占位符 1">
            <a:extLst>
              <a:ext uri="{FF2B5EF4-FFF2-40B4-BE49-F238E27FC236}">
                <a16:creationId xmlns:a16="http://schemas.microsoft.com/office/drawing/2014/main" id="{ABE7D885-A282-234D-915F-58F5C2B13B6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9330" name="备注占位符 2">
            <a:extLst>
              <a:ext uri="{FF2B5EF4-FFF2-40B4-BE49-F238E27FC236}">
                <a16:creationId xmlns:a16="http://schemas.microsoft.com/office/drawing/2014/main" id="{05561CD6-FB5E-3B48-829F-A9CF2F4D001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9331" name="灯片编号占位符 3">
            <a:extLst>
              <a:ext uri="{FF2B5EF4-FFF2-40B4-BE49-F238E27FC236}">
                <a16:creationId xmlns:a16="http://schemas.microsoft.com/office/drawing/2014/main" id="{65FF5CAC-BB3A-EC4A-82FA-93E1A17009A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30A5249-9285-BD40-BED1-16E526CF4749}" type="slidenum">
              <a:rPr lang="zh-CN" altLang="en-US" smtClean="0"/>
              <a:pPr/>
              <a:t>65</a:t>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幻灯片图像占位符 1">
            <a:extLst>
              <a:ext uri="{FF2B5EF4-FFF2-40B4-BE49-F238E27FC236}">
                <a16:creationId xmlns:a16="http://schemas.microsoft.com/office/drawing/2014/main" id="{B677AB00-5A8F-B849-8B09-9223727F37C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1378" name="备注占位符 2">
            <a:extLst>
              <a:ext uri="{FF2B5EF4-FFF2-40B4-BE49-F238E27FC236}">
                <a16:creationId xmlns:a16="http://schemas.microsoft.com/office/drawing/2014/main" id="{D6C01C07-95FE-6F41-808C-F18EA2EB591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依赖关系：</a:t>
            </a:r>
            <a:r>
              <a:rPr lang="zh-CN" altLang="zh-CN"/>
              <a:t>例如，一个类使用另一个类的对象作为操作的参数，一个类用另一个类的对象作为它的数据成员，一个类向另一个类发消息等，这样的两个类之间都存在依赖关系。</a:t>
            </a:r>
            <a:endParaRPr lang="zh-CN" altLang="en-US"/>
          </a:p>
        </p:txBody>
      </p:sp>
      <p:sp>
        <p:nvSpPr>
          <p:cNvPr id="101379" name="灯片编号占位符 3">
            <a:extLst>
              <a:ext uri="{FF2B5EF4-FFF2-40B4-BE49-F238E27FC236}">
                <a16:creationId xmlns:a16="http://schemas.microsoft.com/office/drawing/2014/main" id="{70B572D0-758F-564B-AEC1-C55A8CD0C58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598F2C2-C6F9-1545-A5AF-BB4BA50D7C16}" type="slidenum">
              <a:rPr lang="zh-CN" altLang="en-US" smtClean="0"/>
              <a:pPr/>
              <a:t>66</a:t>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幻灯片图像占位符 1">
            <a:extLst>
              <a:ext uri="{FF2B5EF4-FFF2-40B4-BE49-F238E27FC236}">
                <a16:creationId xmlns:a16="http://schemas.microsoft.com/office/drawing/2014/main" id="{04431E55-2F44-8E4A-BAC8-38ADEE4FA40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3426" name="备注占位符 2">
            <a:extLst>
              <a:ext uri="{FF2B5EF4-FFF2-40B4-BE49-F238E27FC236}">
                <a16:creationId xmlns:a16="http://schemas.microsoft.com/office/drawing/2014/main" id="{9412C488-8CF8-2D47-837A-D33874B6358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3427" name="灯片编号占位符 3">
            <a:extLst>
              <a:ext uri="{FF2B5EF4-FFF2-40B4-BE49-F238E27FC236}">
                <a16:creationId xmlns:a16="http://schemas.microsoft.com/office/drawing/2014/main" id="{07AB4240-EEF8-7D4F-B63C-54B6F5F4286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1DCA57B-54DA-D94D-A196-F9FC5551028F}" type="slidenum">
              <a:rPr lang="zh-CN" altLang="en-US" smtClean="0"/>
              <a:pPr/>
              <a:t>67</a:t>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幻灯片图像占位符 1">
            <a:extLst>
              <a:ext uri="{FF2B5EF4-FFF2-40B4-BE49-F238E27FC236}">
                <a16:creationId xmlns:a16="http://schemas.microsoft.com/office/drawing/2014/main" id="{EAD2E6B3-2EB2-614F-84C5-51170EFDF3C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5474" name="备注占位符 2">
            <a:extLst>
              <a:ext uri="{FF2B5EF4-FFF2-40B4-BE49-F238E27FC236}">
                <a16:creationId xmlns:a16="http://schemas.microsoft.com/office/drawing/2014/main" id="{E75A4263-2B5F-AC4E-AC55-E9EB02F76AE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a:p>
        </p:txBody>
      </p:sp>
      <p:sp>
        <p:nvSpPr>
          <p:cNvPr id="105475" name="灯片编号占位符 3">
            <a:extLst>
              <a:ext uri="{FF2B5EF4-FFF2-40B4-BE49-F238E27FC236}">
                <a16:creationId xmlns:a16="http://schemas.microsoft.com/office/drawing/2014/main" id="{39306E6B-988D-8E4B-99EF-DCB2B9526EC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3A7398D-985A-234C-996B-C1A62B8FA8A5}" type="slidenum">
              <a:rPr lang="zh-CN" altLang="en-US" smtClean="0"/>
              <a:pPr/>
              <a:t>68</a:t>
            </a:fld>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幻灯片图像占位符 1">
            <a:extLst>
              <a:ext uri="{FF2B5EF4-FFF2-40B4-BE49-F238E27FC236}">
                <a16:creationId xmlns:a16="http://schemas.microsoft.com/office/drawing/2014/main" id="{193DEC60-E888-7749-91E8-B728FC4D7D0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7522" name="备注占位符 2">
            <a:extLst>
              <a:ext uri="{FF2B5EF4-FFF2-40B4-BE49-F238E27FC236}">
                <a16:creationId xmlns:a16="http://schemas.microsoft.com/office/drawing/2014/main" id="{C243D9C8-05AA-F249-BF69-62B06709AA9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7523" name="灯片编号占位符 3">
            <a:extLst>
              <a:ext uri="{FF2B5EF4-FFF2-40B4-BE49-F238E27FC236}">
                <a16:creationId xmlns:a16="http://schemas.microsoft.com/office/drawing/2014/main" id="{327AB4D6-80AD-E44C-B119-9CD5BFF8F2D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4EE2120-F457-BE42-A075-BA80022FF99E}" type="slidenum">
              <a:rPr lang="zh-CN" altLang="en-US" smtClean="0"/>
              <a:pPr/>
              <a:t>69</a:t>
            </a:fld>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幻灯片图像占位符 1">
            <a:extLst>
              <a:ext uri="{FF2B5EF4-FFF2-40B4-BE49-F238E27FC236}">
                <a16:creationId xmlns:a16="http://schemas.microsoft.com/office/drawing/2014/main" id="{795DA6C6-3847-1248-B05B-603EBD268A4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9570" name="备注占位符 2">
            <a:extLst>
              <a:ext uri="{FF2B5EF4-FFF2-40B4-BE49-F238E27FC236}">
                <a16:creationId xmlns:a16="http://schemas.microsoft.com/office/drawing/2014/main" id="{0D8B422E-9017-944B-AE0E-FE3A502A65F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9571" name="灯片编号占位符 3">
            <a:extLst>
              <a:ext uri="{FF2B5EF4-FFF2-40B4-BE49-F238E27FC236}">
                <a16:creationId xmlns:a16="http://schemas.microsoft.com/office/drawing/2014/main" id="{74895C72-EC77-8949-81A2-F434A80CF5D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305002B-9E0C-3142-9294-CBC5E5C49545}" type="slidenum">
              <a:rPr lang="zh-CN" altLang="en-US" smtClean="0"/>
              <a:pPr/>
              <a:t>70</a:t>
            </a:fld>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幻灯片图像占位符 1">
            <a:extLst>
              <a:ext uri="{FF2B5EF4-FFF2-40B4-BE49-F238E27FC236}">
                <a16:creationId xmlns:a16="http://schemas.microsoft.com/office/drawing/2014/main" id="{046EBF9B-3C3C-4B41-BE07-8F1546BD309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1618" name="备注占位符 2">
            <a:extLst>
              <a:ext uri="{FF2B5EF4-FFF2-40B4-BE49-F238E27FC236}">
                <a16:creationId xmlns:a16="http://schemas.microsoft.com/office/drawing/2014/main" id="{A75EDF44-D939-DD4C-ABBD-CFFA29AED4E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a:p>
        </p:txBody>
      </p:sp>
      <p:sp>
        <p:nvSpPr>
          <p:cNvPr id="111619" name="灯片编号占位符 3">
            <a:extLst>
              <a:ext uri="{FF2B5EF4-FFF2-40B4-BE49-F238E27FC236}">
                <a16:creationId xmlns:a16="http://schemas.microsoft.com/office/drawing/2014/main" id="{AE1805C5-061C-6440-A032-A3C208EC718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0254106-6BED-4044-9D61-C77FABA499A1}" type="slidenum">
              <a:rPr lang="zh-CN" altLang="en-US" smtClean="0"/>
              <a:pPr/>
              <a:t>71</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幻灯片图像占位符 1">
            <a:extLst>
              <a:ext uri="{FF2B5EF4-FFF2-40B4-BE49-F238E27FC236}">
                <a16:creationId xmlns:a16="http://schemas.microsoft.com/office/drawing/2014/main" id="{A586F05B-B79B-AB4E-95A5-97255C06976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6" name="备注占位符 2">
            <a:extLst>
              <a:ext uri="{FF2B5EF4-FFF2-40B4-BE49-F238E27FC236}">
                <a16:creationId xmlns:a16="http://schemas.microsoft.com/office/drawing/2014/main" id="{65BBA3F0-E0B1-4043-8F85-DFC175515F1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1</a:t>
            </a:r>
            <a:r>
              <a:rPr lang="zh-CN" altLang="en-US"/>
              <a:t>、</a:t>
            </a:r>
            <a:r>
              <a:rPr lang="zh-CN" altLang="zh-CN"/>
              <a:t>传统的程序设计技术忽略了数据和操作之间的内在联系，用这种方法所设计出来的软件系统其解空间与问题空间并不一致，令人感到难于理解。</a:t>
            </a:r>
            <a:endParaRPr lang="zh-CN" altLang="en-US"/>
          </a:p>
        </p:txBody>
      </p:sp>
      <p:sp>
        <p:nvSpPr>
          <p:cNvPr id="21507" name="灯片编号占位符 3">
            <a:extLst>
              <a:ext uri="{FF2B5EF4-FFF2-40B4-BE49-F238E27FC236}">
                <a16:creationId xmlns:a16="http://schemas.microsoft.com/office/drawing/2014/main" id="{668187FF-10FC-664C-A296-3ACA8BD1E46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1A9B04DD-5358-9240-A2B2-F7C97C82AE43}" type="slidenum">
              <a:rPr lang="zh-CN" altLang="en-US" smtClean="0"/>
              <a:pPr/>
              <a:t>27</a:t>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幻灯片图像占位符 1">
            <a:extLst>
              <a:ext uri="{FF2B5EF4-FFF2-40B4-BE49-F238E27FC236}">
                <a16:creationId xmlns:a16="http://schemas.microsoft.com/office/drawing/2014/main" id="{7624EE8F-90F5-5D44-B229-57CE293D12E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3666" name="备注占位符 2">
            <a:extLst>
              <a:ext uri="{FF2B5EF4-FFF2-40B4-BE49-F238E27FC236}">
                <a16:creationId xmlns:a16="http://schemas.microsoft.com/office/drawing/2014/main" id="{9839628E-42F5-AE40-9D6D-C0526AE0E90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13667" name="灯片编号占位符 3">
            <a:extLst>
              <a:ext uri="{FF2B5EF4-FFF2-40B4-BE49-F238E27FC236}">
                <a16:creationId xmlns:a16="http://schemas.microsoft.com/office/drawing/2014/main" id="{86BE1DA4-4250-0342-BBF2-56FC01E8BF1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00D0459-E337-204A-A3D8-664E63EB4A98}" type="slidenum">
              <a:rPr lang="zh-CN" altLang="en-US" smtClean="0"/>
              <a:pPr/>
              <a:t>72</a:t>
            </a:fld>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幻灯片图像占位符 1">
            <a:extLst>
              <a:ext uri="{FF2B5EF4-FFF2-40B4-BE49-F238E27FC236}">
                <a16:creationId xmlns:a16="http://schemas.microsoft.com/office/drawing/2014/main" id="{A807C832-BB7C-2740-B8D7-6B8096B61C1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5714" name="备注占位符 2">
            <a:extLst>
              <a:ext uri="{FF2B5EF4-FFF2-40B4-BE49-F238E27FC236}">
                <a16:creationId xmlns:a16="http://schemas.microsoft.com/office/drawing/2014/main" id="{8D2A5B77-43F9-4748-B0C0-4B1D519AEEC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15715" name="灯片编号占位符 3">
            <a:extLst>
              <a:ext uri="{FF2B5EF4-FFF2-40B4-BE49-F238E27FC236}">
                <a16:creationId xmlns:a16="http://schemas.microsoft.com/office/drawing/2014/main" id="{749A0C11-1714-C649-A9B5-0526B1A77B6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1E468E3-6C84-0C4E-B44E-73E254F70537}" type="slidenum">
              <a:rPr lang="zh-CN" altLang="en-US" smtClean="0"/>
              <a:pPr/>
              <a:t>73</a:t>
            </a:fld>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幻灯片图像占位符 1">
            <a:extLst>
              <a:ext uri="{FF2B5EF4-FFF2-40B4-BE49-F238E27FC236}">
                <a16:creationId xmlns:a16="http://schemas.microsoft.com/office/drawing/2014/main" id="{16CDD3FE-517F-704A-B33A-61BF5BACA9D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7762" name="备注占位符 2">
            <a:extLst>
              <a:ext uri="{FF2B5EF4-FFF2-40B4-BE49-F238E27FC236}">
                <a16:creationId xmlns:a16="http://schemas.microsoft.com/office/drawing/2014/main" id="{D267E375-5820-CA46-8929-5E5FB633255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17763" name="灯片编号占位符 3">
            <a:extLst>
              <a:ext uri="{FF2B5EF4-FFF2-40B4-BE49-F238E27FC236}">
                <a16:creationId xmlns:a16="http://schemas.microsoft.com/office/drawing/2014/main" id="{0B69C029-AD03-3E43-ABCC-9C6F3E816C0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28F28BC-3206-7C45-AA49-1526815B108C}" type="slidenum">
              <a:rPr lang="zh-CN" altLang="en-US" smtClean="0"/>
              <a:pPr/>
              <a:t>74</a:t>
            </a:fld>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幻灯片图像占位符 1">
            <a:extLst>
              <a:ext uri="{FF2B5EF4-FFF2-40B4-BE49-F238E27FC236}">
                <a16:creationId xmlns:a16="http://schemas.microsoft.com/office/drawing/2014/main" id="{57945C03-4E6A-E543-B1BC-80F4086BC05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9810" name="备注占位符 2">
            <a:extLst>
              <a:ext uri="{FF2B5EF4-FFF2-40B4-BE49-F238E27FC236}">
                <a16:creationId xmlns:a16="http://schemas.microsoft.com/office/drawing/2014/main" id="{9FA829EF-444C-9F4A-B7E1-3B398A46BFD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19811" name="灯片编号占位符 3">
            <a:extLst>
              <a:ext uri="{FF2B5EF4-FFF2-40B4-BE49-F238E27FC236}">
                <a16:creationId xmlns:a16="http://schemas.microsoft.com/office/drawing/2014/main" id="{111DA663-E2C6-6540-A664-2EB1513202B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C7F79C4-B0FB-394A-BA7F-1924F530F084}" type="slidenum">
              <a:rPr lang="zh-CN" altLang="en-US" smtClean="0"/>
              <a:pPr/>
              <a:t>75</a:t>
            </a:fld>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幻灯片图像占位符 1">
            <a:extLst>
              <a:ext uri="{FF2B5EF4-FFF2-40B4-BE49-F238E27FC236}">
                <a16:creationId xmlns:a16="http://schemas.microsoft.com/office/drawing/2014/main" id="{BD3E9805-5C95-5D4C-9ADC-8672EC9E232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1858" name="备注占位符 2">
            <a:extLst>
              <a:ext uri="{FF2B5EF4-FFF2-40B4-BE49-F238E27FC236}">
                <a16:creationId xmlns:a16="http://schemas.microsoft.com/office/drawing/2014/main" id="{2A0DCB85-F416-BF46-B64D-32B9537D060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latin typeface="宋体" panose="02010600030101010101" pitchFamily="2" charset="-122"/>
              </a:rPr>
              <a:t>1</a:t>
            </a:r>
            <a:r>
              <a:rPr lang="zh-CN" altLang="en-US">
                <a:latin typeface="宋体" panose="02010600030101010101" pitchFamily="2" charset="-122"/>
              </a:rPr>
              <a:t>、</a:t>
            </a:r>
            <a:r>
              <a:rPr lang="zh-CN" altLang="zh-CN" b="1">
                <a:solidFill>
                  <a:srgbClr val="C00000"/>
                </a:solidFill>
                <a:latin typeface="宋体" panose="02010600030101010101" pitchFamily="2" charset="-122"/>
              </a:rPr>
              <a:t>行为者</a:t>
            </a:r>
            <a:r>
              <a:rPr lang="zh-CN" altLang="zh-CN" b="1">
                <a:latin typeface="宋体" panose="02010600030101010101" pitchFamily="2" charset="-122"/>
              </a:rPr>
              <a:t>代表一种角色</a:t>
            </a:r>
            <a:r>
              <a:rPr lang="en-US" altLang="zh-CN">
                <a:latin typeface="宋体" panose="02010600030101010101" pitchFamily="2" charset="-122"/>
              </a:rPr>
              <a:t>—</a:t>
            </a:r>
            <a:r>
              <a:rPr lang="zh-CN" altLang="zh-CN">
                <a:latin typeface="宋体" panose="02010600030101010101" pitchFamily="2" charset="-122"/>
              </a:rPr>
              <a:t>例如，在自动售货机系统中，使用售货功能的人既可以是张三（买矿泉水）也可以是李四（买可乐），但是不能把张三或李四这样的个体对象称为行为者。</a:t>
            </a:r>
            <a:endParaRPr lang="en-US" altLang="zh-CN">
              <a:latin typeface="宋体" panose="02010600030101010101" pitchFamily="2" charset="-122"/>
            </a:endParaRPr>
          </a:p>
          <a:p>
            <a:r>
              <a:rPr lang="en-US" altLang="zh-CN">
                <a:latin typeface="宋体" panose="02010600030101010101" pitchFamily="2" charset="-122"/>
              </a:rPr>
              <a:t>2</a:t>
            </a:r>
            <a:r>
              <a:rPr lang="zh-CN" altLang="en-US">
                <a:latin typeface="宋体" panose="02010600030101010101" pitchFamily="2" charset="-122"/>
              </a:rPr>
              <a:t>、</a:t>
            </a:r>
            <a:r>
              <a:rPr lang="zh-CN" altLang="zh-CN" b="1">
                <a:latin typeface="宋体" panose="02010600030101010101" pitchFamily="2" charset="-122"/>
              </a:rPr>
              <a:t>一个具体的人可以充当多种不同角色</a:t>
            </a:r>
            <a:r>
              <a:rPr lang="en-US" altLang="zh-CN">
                <a:latin typeface="宋体" panose="02010600030101010101" pitchFamily="2" charset="-122"/>
              </a:rPr>
              <a:t>—</a:t>
            </a:r>
            <a:r>
              <a:rPr lang="zh-CN" altLang="zh-CN">
                <a:latin typeface="宋体" panose="02010600030101010101" pitchFamily="2" charset="-122"/>
              </a:rPr>
              <a:t>例如，某个人既可以为售货机添加商品（执行供货功能），又可以把售货机中的钱取走（执行取货款功能）。</a:t>
            </a:r>
          </a:p>
          <a:p>
            <a:endParaRPr lang="zh-CN" altLang="en-US"/>
          </a:p>
        </p:txBody>
      </p:sp>
      <p:sp>
        <p:nvSpPr>
          <p:cNvPr id="121859" name="灯片编号占位符 3">
            <a:extLst>
              <a:ext uri="{FF2B5EF4-FFF2-40B4-BE49-F238E27FC236}">
                <a16:creationId xmlns:a16="http://schemas.microsoft.com/office/drawing/2014/main" id="{1E37C105-8D65-4A4C-99AC-7127245A931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EA776BA-7081-AC43-B679-E327E1569773}" type="slidenum">
              <a:rPr lang="zh-CN" altLang="en-US" smtClean="0"/>
              <a:pPr/>
              <a:t>76</a:t>
            </a:fld>
            <a:endParaRPr lang="zh-C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5" name="幻灯片图像占位符 1">
            <a:extLst>
              <a:ext uri="{FF2B5EF4-FFF2-40B4-BE49-F238E27FC236}">
                <a16:creationId xmlns:a16="http://schemas.microsoft.com/office/drawing/2014/main" id="{057A5079-3342-CD4D-8852-F832271F022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3906" name="备注占位符 2">
            <a:extLst>
              <a:ext uri="{FF2B5EF4-FFF2-40B4-BE49-F238E27FC236}">
                <a16:creationId xmlns:a16="http://schemas.microsoft.com/office/drawing/2014/main" id="{2125E9F6-EBE3-C748-ABD5-C2420319F79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3907" name="灯片编号占位符 3">
            <a:extLst>
              <a:ext uri="{FF2B5EF4-FFF2-40B4-BE49-F238E27FC236}">
                <a16:creationId xmlns:a16="http://schemas.microsoft.com/office/drawing/2014/main" id="{20E9316B-FEBE-164B-AFE8-888792E1255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7C21E95-80FA-4142-BC3E-5DEE5D731A5D}" type="slidenum">
              <a:rPr lang="zh-CN" altLang="en-US" smtClean="0"/>
              <a:pPr/>
              <a:t>77</a:t>
            </a:fld>
            <a:endParaRPr lang="zh-CN"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3" name="幻灯片图像占位符 1">
            <a:extLst>
              <a:ext uri="{FF2B5EF4-FFF2-40B4-BE49-F238E27FC236}">
                <a16:creationId xmlns:a16="http://schemas.microsoft.com/office/drawing/2014/main" id="{C8CCA8B2-79B3-3844-B0BF-F2B8025728B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5954" name="备注占位符 2">
            <a:extLst>
              <a:ext uri="{FF2B5EF4-FFF2-40B4-BE49-F238E27FC236}">
                <a16:creationId xmlns:a16="http://schemas.microsoft.com/office/drawing/2014/main" id="{9C09FCB3-8BDD-A146-A2CC-3409F55B52B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5955" name="灯片编号占位符 3">
            <a:extLst>
              <a:ext uri="{FF2B5EF4-FFF2-40B4-BE49-F238E27FC236}">
                <a16:creationId xmlns:a16="http://schemas.microsoft.com/office/drawing/2014/main" id="{6EA4CCF4-EFA4-E344-9841-9D70205A75C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276FD6A-D0DB-0C47-A6B6-F655BB490C7D}" type="slidenum">
              <a:rPr lang="zh-CN" altLang="en-US" smtClean="0"/>
              <a:pPr/>
              <a:t>78</a:t>
            </a:fld>
            <a:endParaRPr lang="zh-CN"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1" name="幻灯片图像占位符 1">
            <a:extLst>
              <a:ext uri="{FF2B5EF4-FFF2-40B4-BE49-F238E27FC236}">
                <a16:creationId xmlns:a16="http://schemas.microsoft.com/office/drawing/2014/main" id="{C24C5026-4170-B746-AE93-09A6BBCE65E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8002" name="备注占位符 2">
            <a:extLst>
              <a:ext uri="{FF2B5EF4-FFF2-40B4-BE49-F238E27FC236}">
                <a16:creationId xmlns:a16="http://schemas.microsoft.com/office/drawing/2014/main" id="{12A211E8-B81F-0447-BAE6-4657DD0084E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8003" name="灯片编号占位符 3">
            <a:extLst>
              <a:ext uri="{FF2B5EF4-FFF2-40B4-BE49-F238E27FC236}">
                <a16:creationId xmlns:a16="http://schemas.microsoft.com/office/drawing/2014/main" id="{2442A227-4347-4148-8D85-E585123CFC3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7A1E101-CFA7-6240-B460-9A1F9EC2C6CA}" type="slidenum">
              <a:rPr lang="zh-CN" altLang="en-US" smtClean="0"/>
              <a:pPr/>
              <a:t>79</a:t>
            </a:fld>
            <a:endParaRPr lang="zh-CN"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49" name="幻灯片图像占位符 1">
            <a:extLst>
              <a:ext uri="{FF2B5EF4-FFF2-40B4-BE49-F238E27FC236}">
                <a16:creationId xmlns:a16="http://schemas.microsoft.com/office/drawing/2014/main" id="{E4C381FF-5378-2C4F-8B1B-71361AA851F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0050" name="备注占位符 2">
            <a:extLst>
              <a:ext uri="{FF2B5EF4-FFF2-40B4-BE49-F238E27FC236}">
                <a16:creationId xmlns:a16="http://schemas.microsoft.com/office/drawing/2014/main" id="{63A40AB2-42F5-FA43-B340-241834D6CD3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30051" name="灯片编号占位符 3">
            <a:extLst>
              <a:ext uri="{FF2B5EF4-FFF2-40B4-BE49-F238E27FC236}">
                <a16:creationId xmlns:a16="http://schemas.microsoft.com/office/drawing/2014/main" id="{B9412880-9898-CD43-9259-3FFD7F7252C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AC8698F-9612-8549-AC28-262C789A5DFB}" type="slidenum">
              <a:rPr lang="zh-CN" altLang="en-US" smtClean="0"/>
              <a:pPr/>
              <a:t>80</a:t>
            </a:fld>
            <a:endParaRPr lang="zh-CN"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7" name="幻灯片图像占位符 1">
            <a:extLst>
              <a:ext uri="{FF2B5EF4-FFF2-40B4-BE49-F238E27FC236}">
                <a16:creationId xmlns:a16="http://schemas.microsoft.com/office/drawing/2014/main" id="{A093C667-31BC-BC47-A3AB-DBE260851E5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2098" name="备注占位符 2">
            <a:extLst>
              <a:ext uri="{FF2B5EF4-FFF2-40B4-BE49-F238E27FC236}">
                <a16:creationId xmlns:a16="http://schemas.microsoft.com/office/drawing/2014/main" id="{30350AA9-6F7B-B645-B388-E4408CE9F4D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32099" name="灯片编号占位符 3">
            <a:extLst>
              <a:ext uri="{FF2B5EF4-FFF2-40B4-BE49-F238E27FC236}">
                <a16:creationId xmlns:a16="http://schemas.microsoft.com/office/drawing/2014/main" id="{5C7844B0-BEA2-3E47-9177-D0C66CA7C9D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59D9671-0982-1B44-BB23-065C9BF79B68}" type="slidenum">
              <a:rPr lang="zh-CN" altLang="en-US" smtClean="0"/>
              <a:pPr/>
              <a:t>81</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幻灯片图像占位符 1">
            <a:extLst>
              <a:ext uri="{FF2B5EF4-FFF2-40B4-BE49-F238E27FC236}">
                <a16:creationId xmlns:a16="http://schemas.microsoft.com/office/drawing/2014/main" id="{7F8452BB-D79B-3946-8BE4-63AA78279BA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4" name="备注占位符 2">
            <a:extLst>
              <a:ext uri="{FF2B5EF4-FFF2-40B4-BE49-F238E27FC236}">
                <a16:creationId xmlns:a16="http://schemas.microsoft.com/office/drawing/2014/main" id="{791686DD-1D5D-7948-B3ED-5047AFFEA79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1</a:t>
            </a:r>
            <a:r>
              <a:rPr lang="zh-CN" altLang="en-US"/>
              <a:t>、稳定性：</a:t>
            </a:r>
            <a:r>
              <a:rPr lang="zh-CN" altLang="zh-CN"/>
              <a:t>传统的软件开发方法以算法为核心，开发过程基于功能分析和功能分解。用传统方法所建立起来的软件系统的结构紧密依赖于系统所要完成的功能，当功能需求发生变化时将引起软件结构的整体修改。事实上，用户需求变化大部分是针对功能的，因此，这样的软件系统是不稳定的。</a:t>
            </a:r>
            <a:endParaRPr lang="en-US" altLang="zh-CN"/>
          </a:p>
          <a:p>
            <a:r>
              <a:rPr lang="en-US" altLang="zh-CN"/>
              <a:t>2</a:t>
            </a:r>
            <a:r>
              <a:rPr lang="zh-CN" altLang="en-US"/>
              <a:t>、可重用性：</a:t>
            </a:r>
            <a:r>
              <a:rPr lang="zh-CN" altLang="zh-CN"/>
              <a:t>传统的软件重用技术是利用标准函数库，也就是试图用标准函数库中的函数作为“预制件”来建造新的软件系统。但是，标准函数缺乏必要的“柔性”，不能适应不同应用场合的不同需要，并不是理想的可重用的软件成分。</a:t>
            </a:r>
            <a:endParaRPr lang="en-US" altLang="zh-CN"/>
          </a:p>
          <a:p>
            <a:r>
              <a:rPr lang="en-US" altLang="zh-CN"/>
              <a:t>3</a:t>
            </a:r>
            <a:r>
              <a:rPr lang="zh-CN" altLang="en-US"/>
              <a:t>、可重用性：</a:t>
            </a:r>
            <a:r>
              <a:rPr lang="zh-CN" altLang="zh-CN"/>
              <a:t>继承性机制使得子类不仅可以重用其父类的数据结构和程序代码，而且可以在父类代码的基础上方便地修改和扩充，这种修改并不影响对原有类的使用。</a:t>
            </a:r>
            <a:endParaRPr lang="zh-CN" altLang="en-US"/>
          </a:p>
        </p:txBody>
      </p:sp>
      <p:sp>
        <p:nvSpPr>
          <p:cNvPr id="23555" name="灯片编号占位符 3">
            <a:extLst>
              <a:ext uri="{FF2B5EF4-FFF2-40B4-BE49-F238E27FC236}">
                <a16:creationId xmlns:a16="http://schemas.microsoft.com/office/drawing/2014/main" id="{F1FF74AF-FA52-4E45-AC62-6AE2E40BA49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00F8C83-FE2A-6244-A9FC-EC993DA5734F}" type="slidenum">
              <a:rPr lang="zh-CN" altLang="en-US" smtClean="0"/>
              <a:pPr/>
              <a:t>28</a:t>
            </a:fld>
            <a:endParaRPr lang="zh-CN"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5" name="幻灯片图像占位符 1">
            <a:extLst>
              <a:ext uri="{FF2B5EF4-FFF2-40B4-BE49-F238E27FC236}">
                <a16:creationId xmlns:a16="http://schemas.microsoft.com/office/drawing/2014/main" id="{541255F1-1762-874C-AAD9-2367000113E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4146" name="备注占位符 2">
            <a:extLst>
              <a:ext uri="{FF2B5EF4-FFF2-40B4-BE49-F238E27FC236}">
                <a16:creationId xmlns:a16="http://schemas.microsoft.com/office/drawing/2014/main" id="{BAE471F5-F328-4845-8FD1-8BAC9537152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a:p>
        </p:txBody>
      </p:sp>
      <p:sp>
        <p:nvSpPr>
          <p:cNvPr id="134147" name="灯片编号占位符 3">
            <a:extLst>
              <a:ext uri="{FF2B5EF4-FFF2-40B4-BE49-F238E27FC236}">
                <a16:creationId xmlns:a16="http://schemas.microsoft.com/office/drawing/2014/main" id="{C5B43F4F-2665-D046-8CFE-219C9B9A18F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F5E481F-B249-E34C-9AE3-9AB3FB96DDA8}" type="slidenum">
              <a:rPr lang="zh-CN" altLang="en-US" smtClean="0"/>
              <a:pPr/>
              <a:t>82</a:t>
            </a:fld>
            <a:endParaRPr lang="zh-CN" alt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3" name="幻灯片图像占位符 1">
            <a:extLst>
              <a:ext uri="{FF2B5EF4-FFF2-40B4-BE49-F238E27FC236}">
                <a16:creationId xmlns:a16="http://schemas.microsoft.com/office/drawing/2014/main" id="{8A20867B-94AC-394D-AC56-73D07516E38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6194" name="备注占位符 2">
            <a:extLst>
              <a:ext uri="{FF2B5EF4-FFF2-40B4-BE49-F238E27FC236}">
                <a16:creationId xmlns:a16="http://schemas.microsoft.com/office/drawing/2014/main" id="{1C8B9FA3-6228-B347-B418-24E606A16DB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36195" name="灯片编号占位符 3">
            <a:extLst>
              <a:ext uri="{FF2B5EF4-FFF2-40B4-BE49-F238E27FC236}">
                <a16:creationId xmlns:a16="http://schemas.microsoft.com/office/drawing/2014/main" id="{F1F9934D-1931-A64A-B2CF-F3AA3AF5EE0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5984175-B4D9-674E-A0AF-8FFFB34E480A}" type="slidenum">
              <a:rPr lang="zh-CN" altLang="en-US" smtClean="0"/>
              <a:pPr/>
              <a:t>83</a:t>
            </a:fld>
            <a:endParaRPr lang="zh-CN" alt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1" name="幻灯片图像占位符 1">
            <a:extLst>
              <a:ext uri="{FF2B5EF4-FFF2-40B4-BE49-F238E27FC236}">
                <a16:creationId xmlns:a16="http://schemas.microsoft.com/office/drawing/2014/main" id="{FFF0A428-11F1-BD47-9D6C-3E84C9CE609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8242" name="备注占位符 2">
            <a:extLst>
              <a:ext uri="{FF2B5EF4-FFF2-40B4-BE49-F238E27FC236}">
                <a16:creationId xmlns:a16="http://schemas.microsoft.com/office/drawing/2014/main" id="{8D39A0E3-C360-8E4A-9CA1-B6F2B9B1C07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38243" name="灯片编号占位符 3">
            <a:extLst>
              <a:ext uri="{FF2B5EF4-FFF2-40B4-BE49-F238E27FC236}">
                <a16:creationId xmlns:a16="http://schemas.microsoft.com/office/drawing/2014/main" id="{7510AB58-29CB-904B-AB81-5B3E5136D8C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A98590E-E1D9-9E41-BC8E-4A5FA76FCC10}" type="slidenum">
              <a:rPr lang="zh-CN" altLang="en-US" smtClean="0"/>
              <a:pPr/>
              <a:t>84</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幻灯片图像占位符 1">
            <a:extLst>
              <a:ext uri="{FF2B5EF4-FFF2-40B4-BE49-F238E27FC236}">
                <a16:creationId xmlns:a16="http://schemas.microsoft.com/office/drawing/2014/main" id="{46C67A78-7F00-F842-A072-94B311D3ECF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2" name="备注占位符 2">
            <a:extLst>
              <a:ext uri="{FF2B5EF4-FFF2-40B4-BE49-F238E27FC236}">
                <a16:creationId xmlns:a16="http://schemas.microsoft.com/office/drawing/2014/main" id="{C76C5A88-88EA-7F4D-ABC7-2D42EE7DC2C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1</a:t>
            </a:r>
            <a:r>
              <a:rPr lang="zh-CN" altLang="en-US"/>
              <a:t>、</a:t>
            </a:r>
            <a:r>
              <a:rPr lang="zh-CN" altLang="en-US" b="1"/>
              <a:t>可维护性好</a:t>
            </a:r>
            <a:r>
              <a:rPr lang="en-US" altLang="zh-CN" b="1"/>
              <a:t>—</a:t>
            </a:r>
            <a:r>
              <a:rPr lang="zh-CN" altLang="en-US" b="1"/>
              <a:t>比较容易理解</a:t>
            </a:r>
            <a:r>
              <a:rPr lang="zh-CN" altLang="en-US"/>
              <a:t>：</a:t>
            </a:r>
            <a:r>
              <a:rPr lang="zh-CN" altLang="zh-CN"/>
              <a:t>面向对象的软件技术符合人们习惯的思维方式，用这种方法所建立的软件系统的结构与问题空间的结构基本一致。因此，面向对象的软件系统比较容易理解。</a:t>
            </a:r>
            <a:endParaRPr lang="en-US" altLang="zh-CN"/>
          </a:p>
          <a:p>
            <a:r>
              <a:rPr lang="en-US" altLang="zh-CN"/>
              <a:t>2</a:t>
            </a:r>
            <a:r>
              <a:rPr lang="zh-CN" altLang="en-US"/>
              <a:t>、</a:t>
            </a:r>
            <a:r>
              <a:rPr lang="zh-CN" altLang="en-US" b="1"/>
              <a:t>可维护性好</a:t>
            </a:r>
            <a:r>
              <a:rPr lang="en-US" altLang="zh-CN" b="1"/>
              <a:t>—</a:t>
            </a:r>
            <a:r>
              <a:rPr lang="zh-CN" altLang="en-US" b="1"/>
              <a:t>易于测试和调试</a:t>
            </a:r>
            <a:r>
              <a:rPr lang="zh-CN" altLang="en-US"/>
              <a:t>：</a:t>
            </a:r>
            <a:r>
              <a:rPr lang="zh-CN" altLang="zh-CN"/>
              <a:t>对面向对象的软件进行维护，主要通过从已有类派生出一些新类来实现。因此，维护后的测试和调试工作也主要围绕这些新派生出来的类进行。类是独立性很强的模块，向类的实例发消息即可运行它，观察它是否能正确地完成要求它做的工作，对类的测试通常比较容易实现，如果发现错误也往往集中在类的内部，比较容易调试。</a:t>
            </a:r>
            <a:endParaRPr lang="zh-CN" altLang="en-US"/>
          </a:p>
        </p:txBody>
      </p:sp>
      <p:sp>
        <p:nvSpPr>
          <p:cNvPr id="25603" name="灯片编号占位符 3">
            <a:extLst>
              <a:ext uri="{FF2B5EF4-FFF2-40B4-BE49-F238E27FC236}">
                <a16:creationId xmlns:a16="http://schemas.microsoft.com/office/drawing/2014/main" id="{4A004E6D-7446-7741-B012-D5F68C3DF22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05E199B-A3D5-4945-B02A-92417ABAAE79}" type="slidenum">
              <a:rPr lang="zh-CN" altLang="en-US" smtClean="0"/>
              <a:pPr/>
              <a:t>29</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幻灯片图像占位符 1">
            <a:extLst>
              <a:ext uri="{FF2B5EF4-FFF2-40B4-BE49-F238E27FC236}">
                <a16:creationId xmlns:a16="http://schemas.microsoft.com/office/drawing/2014/main" id="{C5C60792-AF5D-CA4D-9793-1BAD24BA6FB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0" name="备注占位符 2">
            <a:extLst>
              <a:ext uri="{FF2B5EF4-FFF2-40B4-BE49-F238E27FC236}">
                <a16:creationId xmlns:a16="http://schemas.microsoft.com/office/drawing/2014/main" id="{83C42D37-DF33-494F-966E-094F96F0163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a:p>
        </p:txBody>
      </p:sp>
      <p:sp>
        <p:nvSpPr>
          <p:cNvPr id="27651" name="灯片编号占位符 3">
            <a:extLst>
              <a:ext uri="{FF2B5EF4-FFF2-40B4-BE49-F238E27FC236}">
                <a16:creationId xmlns:a16="http://schemas.microsoft.com/office/drawing/2014/main" id="{FE21DBB0-491A-1241-86A0-82CE5177532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4645870-E81D-B948-990C-159D4EA5B13B}" type="slidenum">
              <a:rPr lang="zh-CN" altLang="en-US" smtClean="0"/>
              <a:pPr/>
              <a:t>30</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幻灯片图像占位符 1">
            <a:extLst>
              <a:ext uri="{FF2B5EF4-FFF2-40B4-BE49-F238E27FC236}">
                <a16:creationId xmlns:a16="http://schemas.microsoft.com/office/drawing/2014/main" id="{463F62BE-5988-294D-978D-31EE1B9E3AE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8" name="备注占位符 2">
            <a:extLst>
              <a:ext uri="{FF2B5EF4-FFF2-40B4-BE49-F238E27FC236}">
                <a16:creationId xmlns:a16="http://schemas.microsoft.com/office/drawing/2014/main" id="{6711CB75-6532-7941-A13A-D35F360C368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9699" name="灯片编号占位符 3">
            <a:extLst>
              <a:ext uri="{FF2B5EF4-FFF2-40B4-BE49-F238E27FC236}">
                <a16:creationId xmlns:a16="http://schemas.microsoft.com/office/drawing/2014/main" id="{6F489D97-D9BE-F44A-9862-F2B77E30613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CACF804-02BA-4E41-B76B-169C0F325481}" type="slidenum">
              <a:rPr lang="zh-CN" altLang="en-US" smtClean="0"/>
              <a:pPr/>
              <a:t>31</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4" name="Imagen 5">
            <a:extLst>
              <a:ext uri="{FF2B5EF4-FFF2-40B4-BE49-F238E27FC236}">
                <a16:creationId xmlns:a16="http://schemas.microsoft.com/office/drawing/2014/main" id="{4EE2B88E-9E2F-DB40-AC04-6C45A34B015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969000" y="6021388"/>
            <a:ext cx="763588"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p>
        </p:txBody>
      </p:sp>
      <p:sp>
        <p:nvSpPr>
          <p:cNvPr id="5" name="3 Marcador de fecha">
            <a:extLst>
              <a:ext uri="{FF2B5EF4-FFF2-40B4-BE49-F238E27FC236}">
                <a16:creationId xmlns:a16="http://schemas.microsoft.com/office/drawing/2014/main" id="{572788DE-2995-324A-8537-4468E25EDE59}"/>
              </a:ext>
            </a:extLst>
          </p:cNvPr>
          <p:cNvSpPr>
            <a:spLocks noGrp="1"/>
          </p:cNvSpPr>
          <p:nvPr>
            <p:ph type="dt" sz="half" idx="10"/>
          </p:nvPr>
        </p:nvSpPr>
        <p:spPr/>
        <p:txBody>
          <a:bodyPr/>
          <a:lstStyle>
            <a:lvl1pPr>
              <a:defRPr/>
            </a:lvl1pPr>
          </a:lstStyle>
          <a:p>
            <a:pPr>
              <a:defRPr/>
            </a:pPr>
            <a:fld id="{7547C0EC-CF91-234B-953C-F88E91EB7BF7}" type="datetime1">
              <a:rPr lang="es-ES" altLang="zh-CN"/>
              <a:pPr>
                <a:defRPr/>
              </a:pPr>
              <a:t>26/4/25</a:t>
            </a:fld>
            <a:endParaRPr lang="es-ES" altLang="zh-CN"/>
          </a:p>
        </p:txBody>
      </p:sp>
      <p:sp>
        <p:nvSpPr>
          <p:cNvPr id="6" name="4 Marcador de pie de página">
            <a:extLst>
              <a:ext uri="{FF2B5EF4-FFF2-40B4-BE49-F238E27FC236}">
                <a16:creationId xmlns:a16="http://schemas.microsoft.com/office/drawing/2014/main" id="{11218D91-4372-A448-BBC6-47CB6FE57F91}"/>
              </a:ext>
            </a:extLst>
          </p:cNvPr>
          <p:cNvSpPr>
            <a:spLocks noGrp="1"/>
          </p:cNvSpPr>
          <p:nvPr>
            <p:ph type="ftr" sz="quarter" idx="11"/>
          </p:nvPr>
        </p:nvSpPr>
        <p:spPr/>
        <p:txBody>
          <a:bodyPr/>
          <a:lstStyle>
            <a:lvl1pPr>
              <a:defRPr/>
            </a:lvl1pPr>
          </a:lstStyle>
          <a:p>
            <a:pPr>
              <a:defRPr/>
            </a:pPr>
            <a:endParaRPr lang="es-ES" altLang="zh-CN"/>
          </a:p>
        </p:txBody>
      </p:sp>
      <p:sp>
        <p:nvSpPr>
          <p:cNvPr id="7" name="5 Marcador de número de diapositiva">
            <a:extLst>
              <a:ext uri="{FF2B5EF4-FFF2-40B4-BE49-F238E27FC236}">
                <a16:creationId xmlns:a16="http://schemas.microsoft.com/office/drawing/2014/main" id="{1315722F-213A-F445-B1CA-292A537C5146}"/>
              </a:ext>
            </a:extLst>
          </p:cNvPr>
          <p:cNvSpPr>
            <a:spLocks noGrp="1"/>
          </p:cNvSpPr>
          <p:nvPr>
            <p:ph type="sldNum" sz="quarter" idx="12"/>
          </p:nvPr>
        </p:nvSpPr>
        <p:spPr/>
        <p:txBody>
          <a:bodyPr/>
          <a:lstStyle>
            <a:lvl1pPr>
              <a:defRPr/>
            </a:lvl1pPr>
          </a:lstStyle>
          <a:p>
            <a:pPr>
              <a:defRPr/>
            </a:pPr>
            <a:fld id="{67BD4837-5B68-5645-A9D9-53B4E7689BF2}" type="slidenum">
              <a:rPr lang="es-ES" altLang="zh-CN"/>
              <a:pPr>
                <a:defRPr/>
              </a:pPr>
              <a:t>‹#›</a:t>
            </a:fld>
            <a:endParaRPr lang="es-ES" altLang="zh-CN"/>
          </a:p>
        </p:txBody>
      </p:sp>
    </p:spTree>
    <p:extLst>
      <p:ext uri="{BB962C8B-B14F-4D97-AF65-F5344CB8AC3E}">
        <p14:creationId xmlns:p14="http://schemas.microsoft.com/office/powerpoint/2010/main" val="1443604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4" name="46 Recortar rectángulo de esquina del mismo lado">
            <a:extLst>
              <a:ext uri="{FF2B5EF4-FFF2-40B4-BE49-F238E27FC236}">
                <a16:creationId xmlns:a16="http://schemas.microsoft.com/office/drawing/2014/main" id="{D5C4A1EC-9D6F-1843-AA3C-05D77D1BE89F}"/>
              </a:ext>
            </a:extLst>
          </p:cNvPr>
          <p:cNvSpPr/>
          <p:nvPr userDrawn="1"/>
        </p:nvSpPr>
        <p:spPr>
          <a:xfrm>
            <a:off x="8348663" y="0"/>
            <a:ext cx="431800" cy="433388"/>
          </a:xfrm>
          <a:prstGeom prst="snip2SameRect">
            <a:avLst/>
          </a:prstGeom>
          <a:gradFill>
            <a:gsLst>
              <a:gs pos="0">
                <a:srgbClr val="C00000"/>
              </a:gs>
              <a:gs pos="80000">
                <a:srgbClr val="70201E"/>
              </a:gs>
              <a:gs pos="100000">
                <a:schemeClr val="accent2">
                  <a:shade val="94000"/>
                  <a:satMod val="135000"/>
                </a:schemeClr>
              </a:gs>
            </a:gsLst>
          </a:gradFill>
        </p:spPr>
        <p:style>
          <a:lnRef idx="1">
            <a:schemeClr val="accent2"/>
          </a:lnRef>
          <a:fillRef idx="3">
            <a:schemeClr val="accent2"/>
          </a:fillRef>
          <a:effectRef idx="2">
            <a:schemeClr val="accent2"/>
          </a:effectRef>
          <a:fontRef idx="minor">
            <a:schemeClr val="lt1"/>
          </a:fontRef>
        </p:style>
        <p:txBody>
          <a:bodyPr anchor="ctr"/>
          <a:lstStyle/>
          <a:p>
            <a:pPr eaLnBrk="1" hangingPunct="1">
              <a:defRPr/>
            </a:pPr>
            <a:endParaRPr lang="es-ES" altLang="zh-CN" dirty="0"/>
          </a:p>
        </p:txBody>
      </p:sp>
      <p:sp>
        <p:nvSpPr>
          <p:cNvPr id="5" name="5 Marcador de número de diapositiva">
            <a:extLst>
              <a:ext uri="{FF2B5EF4-FFF2-40B4-BE49-F238E27FC236}">
                <a16:creationId xmlns:a16="http://schemas.microsoft.com/office/drawing/2014/main" id="{A61F9916-F156-8542-88E7-E7829F2F63D5}"/>
              </a:ext>
            </a:extLst>
          </p:cNvPr>
          <p:cNvSpPr txBox="1">
            <a:spLocks/>
          </p:cNvSpPr>
          <p:nvPr userDrawn="1"/>
        </p:nvSpPr>
        <p:spPr>
          <a:xfrm>
            <a:off x="8204200" y="68263"/>
            <a:ext cx="576263" cy="365125"/>
          </a:xfrm>
          <a:prstGeom prst="rect">
            <a:avLst/>
          </a:prstGeom>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defRPr/>
            </a:pPr>
            <a:fld id="{C7D5CD43-D991-AD4C-A34F-E334A6CA2CE0}" type="slidenum">
              <a:rPr lang="es-ES" altLang="zh-CN" sz="2000" b="1" smtClean="0">
                <a:solidFill>
                  <a:schemeClr val="bg1"/>
                </a:solidFill>
                <a:latin typeface="Calibri" panose="020F0502020204030204" pitchFamily="34" charset="0"/>
              </a:rPr>
              <a:pPr algn="r" eaLnBrk="1" hangingPunct="1">
                <a:defRPr/>
              </a:pPr>
              <a:t>‹#›</a:t>
            </a:fld>
            <a:endParaRPr lang="es-ES" altLang="zh-CN" sz="2000" b="1">
              <a:solidFill>
                <a:schemeClr val="bg1"/>
              </a:solidFill>
              <a:latin typeface="Calibri" panose="020F0502020204030204" pitchFamily="34" charset="0"/>
            </a:endParaRPr>
          </a:p>
        </p:txBody>
      </p:sp>
      <p:pic>
        <p:nvPicPr>
          <p:cNvPr id="6" name="Imagen 5">
            <a:extLst>
              <a:ext uri="{FF2B5EF4-FFF2-40B4-BE49-F238E27FC236}">
                <a16:creationId xmlns:a16="http://schemas.microsoft.com/office/drawing/2014/main" id="{08428179-275D-0F46-8668-18DF2EE5DA86}"/>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969000" y="6021388"/>
            <a:ext cx="763588"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3 Marcador de fecha">
            <a:extLst>
              <a:ext uri="{FF2B5EF4-FFF2-40B4-BE49-F238E27FC236}">
                <a16:creationId xmlns:a16="http://schemas.microsoft.com/office/drawing/2014/main" id="{C325FE24-7D5B-5B4E-A58E-F66B3ED5FFB7}"/>
              </a:ext>
            </a:extLst>
          </p:cNvPr>
          <p:cNvSpPr>
            <a:spLocks noGrp="1"/>
          </p:cNvSpPr>
          <p:nvPr>
            <p:ph type="dt" sz="half" idx="10"/>
          </p:nvPr>
        </p:nvSpPr>
        <p:spPr/>
        <p:txBody>
          <a:bodyPr/>
          <a:lstStyle>
            <a:lvl1pPr>
              <a:defRPr/>
            </a:lvl1pPr>
          </a:lstStyle>
          <a:p>
            <a:pPr>
              <a:defRPr/>
            </a:pPr>
            <a:fld id="{37C65B94-FE79-0A4D-B5E2-011D642CF9EF}" type="datetime1">
              <a:rPr lang="es-ES" altLang="zh-CN"/>
              <a:pPr>
                <a:defRPr/>
              </a:pPr>
              <a:t>26/4/25</a:t>
            </a:fld>
            <a:endParaRPr lang="es-ES" altLang="zh-CN" dirty="0"/>
          </a:p>
        </p:txBody>
      </p:sp>
      <p:sp>
        <p:nvSpPr>
          <p:cNvPr id="8" name="4 Marcador de pie de página">
            <a:extLst>
              <a:ext uri="{FF2B5EF4-FFF2-40B4-BE49-F238E27FC236}">
                <a16:creationId xmlns:a16="http://schemas.microsoft.com/office/drawing/2014/main" id="{6A5B0FFA-D710-9F43-BC47-9236B99FDFE0}"/>
              </a:ext>
            </a:extLst>
          </p:cNvPr>
          <p:cNvSpPr>
            <a:spLocks noGrp="1"/>
          </p:cNvSpPr>
          <p:nvPr>
            <p:ph type="ftr" sz="quarter" idx="11"/>
          </p:nvPr>
        </p:nvSpPr>
        <p:spPr/>
        <p:txBody>
          <a:bodyPr/>
          <a:lstStyle>
            <a:lvl1pPr>
              <a:defRPr/>
            </a:lvl1pPr>
          </a:lstStyle>
          <a:p>
            <a:pPr>
              <a:defRPr/>
            </a:pPr>
            <a:endParaRPr lang="es-ES" altLang="zh-CN"/>
          </a:p>
        </p:txBody>
      </p:sp>
    </p:spTree>
    <p:extLst>
      <p:ext uri="{BB962C8B-B14F-4D97-AF65-F5344CB8AC3E}">
        <p14:creationId xmlns:p14="http://schemas.microsoft.com/office/powerpoint/2010/main" val="8806535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2">
    <p:spTree>
      <p:nvGrpSpPr>
        <p:cNvPr id="1" name=""/>
        <p:cNvGrpSpPr/>
        <p:nvPr/>
      </p:nvGrpSpPr>
      <p:grpSpPr>
        <a:xfrm>
          <a:off x="0" y="0"/>
          <a:ext cx="0" cy="0"/>
          <a:chOff x="0" y="0"/>
          <a:chExt cx="0" cy="0"/>
        </a:xfrm>
      </p:grpSpPr>
      <p:sp>
        <p:nvSpPr>
          <p:cNvPr id="2" name="46 Recortar rectángulo de esquina del mismo lado">
            <a:extLst>
              <a:ext uri="{FF2B5EF4-FFF2-40B4-BE49-F238E27FC236}">
                <a16:creationId xmlns:a16="http://schemas.microsoft.com/office/drawing/2014/main" id="{9BBCD9F4-7A48-BA4B-8AE0-8FFF93D99693}"/>
              </a:ext>
            </a:extLst>
          </p:cNvPr>
          <p:cNvSpPr/>
          <p:nvPr userDrawn="1"/>
        </p:nvSpPr>
        <p:spPr>
          <a:xfrm>
            <a:off x="8348663" y="0"/>
            <a:ext cx="431800" cy="433388"/>
          </a:xfrm>
          <a:prstGeom prst="snip2SameRect">
            <a:avLst/>
          </a:prstGeom>
          <a:gradFill>
            <a:gsLst>
              <a:gs pos="0">
                <a:srgbClr val="C00000"/>
              </a:gs>
              <a:gs pos="80000">
                <a:srgbClr val="70201E"/>
              </a:gs>
              <a:gs pos="100000">
                <a:schemeClr val="accent2">
                  <a:shade val="94000"/>
                  <a:satMod val="135000"/>
                </a:schemeClr>
              </a:gs>
            </a:gsLst>
          </a:gradFill>
        </p:spPr>
        <p:style>
          <a:lnRef idx="1">
            <a:schemeClr val="accent2"/>
          </a:lnRef>
          <a:fillRef idx="3">
            <a:schemeClr val="accent2"/>
          </a:fillRef>
          <a:effectRef idx="2">
            <a:schemeClr val="accent2"/>
          </a:effectRef>
          <a:fontRef idx="minor">
            <a:schemeClr val="lt1"/>
          </a:fontRef>
        </p:style>
        <p:txBody>
          <a:bodyPr anchor="ctr"/>
          <a:lstStyle/>
          <a:p>
            <a:pPr eaLnBrk="1" hangingPunct="1">
              <a:defRPr/>
            </a:pPr>
            <a:endParaRPr lang="es-ES" altLang="zh-CN" dirty="0"/>
          </a:p>
        </p:txBody>
      </p:sp>
      <p:sp>
        <p:nvSpPr>
          <p:cNvPr id="3" name="5 Marcador de número de diapositiva">
            <a:extLst>
              <a:ext uri="{FF2B5EF4-FFF2-40B4-BE49-F238E27FC236}">
                <a16:creationId xmlns:a16="http://schemas.microsoft.com/office/drawing/2014/main" id="{3667C558-DC67-0742-BEAC-74059EC24CC9}"/>
              </a:ext>
            </a:extLst>
          </p:cNvPr>
          <p:cNvSpPr txBox="1">
            <a:spLocks/>
          </p:cNvSpPr>
          <p:nvPr userDrawn="1"/>
        </p:nvSpPr>
        <p:spPr>
          <a:xfrm>
            <a:off x="8204200" y="66675"/>
            <a:ext cx="576263" cy="365125"/>
          </a:xfrm>
          <a:prstGeom prst="rect">
            <a:avLst/>
          </a:prstGeom>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defRPr/>
            </a:pPr>
            <a:fld id="{EB773B33-7CC8-0B4A-BB61-95ACC8D44DB0}" type="slidenum">
              <a:rPr lang="es-ES" altLang="zh-CN" sz="2000" b="1" smtClean="0">
                <a:solidFill>
                  <a:schemeClr val="bg1"/>
                </a:solidFill>
                <a:latin typeface="Calibri" panose="020F0502020204030204" pitchFamily="34" charset="0"/>
              </a:rPr>
              <a:pPr algn="r" eaLnBrk="1" hangingPunct="1">
                <a:defRPr/>
              </a:pPr>
              <a:t>‹#›</a:t>
            </a:fld>
            <a:endParaRPr lang="es-ES" altLang="zh-CN" sz="2000" b="1">
              <a:solidFill>
                <a:schemeClr val="bg1"/>
              </a:solidFill>
              <a:latin typeface="Calibri" panose="020F0502020204030204" pitchFamily="34" charset="0"/>
            </a:endParaRPr>
          </a:p>
        </p:txBody>
      </p:sp>
      <p:pic>
        <p:nvPicPr>
          <p:cNvPr id="4" name="Imagen 5">
            <a:extLst>
              <a:ext uri="{FF2B5EF4-FFF2-40B4-BE49-F238E27FC236}">
                <a16:creationId xmlns:a16="http://schemas.microsoft.com/office/drawing/2014/main" id="{87E7A1A2-809B-E649-AAFD-E49ECC16DA80}"/>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969000" y="6021388"/>
            <a:ext cx="763588"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1 Título">
            <a:extLst>
              <a:ext uri="{FF2B5EF4-FFF2-40B4-BE49-F238E27FC236}">
                <a16:creationId xmlns:a16="http://schemas.microsoft.com/office/drawing/2014/main" id="{C0B9C434-132C-1C44-8C74-F43E1162424A}"/>
              </a:ext>
            </a:extLst>
          </p:cNvPr>
          <p:cNvSpPr txBox="1">
            <a:spLocks/>
          </p:cNvSpPr>
          <p:nvPr userDrawn="1"/>
        </p:nvSpPr>
        <p:spPr bwMode="auto">
          <a:xfrm>
            <a:off x="0" y="6261100"/>
            <a:ext cx="25558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1</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defRPr/>
            </a:pPr>
            <a:r>
              <a:rPr lang="zh-CN" altLang="en-US" sz="2400">
                <a:solidFill>
                  <a:srgbClr val="D9D9D9"/>
                </a:solidFill>
                <a:latin typeface="宋体" panose="02010600030101010101" pitchFamily="2" charset="-122"/>
              </a:rPr>
              <a:t>软件工程学概述</a:t>
            </a:r>
          </a:p>
        </p:txBody>
      </p:sp>
      <p:sp>
        <p:nvSpPr>
          <p:cNvPr id="6" name="4 Marcador de pie de página">
            <a:extLst>
              <a:ext uri="{FF2B5EF4-FFF2-40B4-BE49-F238E27FC236}">
                <a16:creationId xmlns:a16="http://schemas.microsoft.com/office/drawing/2014/main" id="{56852285-60DB-6A43-882B-617B52D0659A}"/>
              </a:ext>
            </a:extLst>
          </p:cNvPr>
          <p:cNvSpPr>
            <a:spLocks noGrp="1"/>
          </p:cNvSpPr>
          <p:nvPr>
            <p:ph type="ftr" sz="quarter" idx="10"/>
          </p:nvPr>
        </p:nvSpPr>
        <p:spPr/>
        <p:txBody>
          <a:bodyPr/>
          <a:lstStyle>
            <a:lvl1pPr>
              <a:defRPr/>
            </a:lvl1pPr>
          </a:lstStyle>
          <a:p>
            <a:pPr>
              <a:defRPr/>
            </a:pPr>
            <a:endParaRPr lang="es-ES" altLang="zh-CN"/>
          </a:p>
        </p:txBody>
      </p:sp>
    </p:spTree>
    <p:extLst>
      <p:ext uri="{BB962C8B-B14F-4D97-AF65-F5344CB8AC3E}">
        <p14:creationId xmlns:p14="http://schemas.microsoft.com/office/powerpoint/2010/main" val="8204426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zhangjie">
    <p:spTree>
      <p:nvGrpSpPr>
        <p:cNvPr id="1" name=""/>
        <p:cNvGrpSpPr/>
        <p:nvPr/>
      </p:nvGrpSpPr>
      <p:grpSpPr>
        <a:xfrm>
          <a:off x="0" y="0"/>
          <a:ext cx="0" cy="0"/>
          <a:chOff x="0" y="0"/>
          <a:chExt cx="0" cy="0"/>
        </a:xfrm>
      </p:grpSpPr>
      <p:sp>
        <p:nvSpPr>
          <p:cNvPr id="2" name="46 Recortar rectángulo de esquina del mismo lado">
            <a:extLst>
              <a:ext uri="{FF2B5EF4-FFF2-40B4-BE49-F238E27FC236}">
                <a16:creationId xmlns:a16="http://schemas.microsoft.com/office/drawing/2014/main" id="{5DA8DB24-CAF9-DB49-A05C-A2FB3A9410D8}"/>
              </a:ext>
            </a:extLst>
          </p:cNvPr>
          <p:cNvSpPr/>
          <p:nvPr userDrawn="1"/>
        </p:nvSpPr>
        <p:spPr>
          <a:xfrm>
            <a:off x="8348663" y="0"/>
            <a:ext cx="431800" cy="433388"/>
          </a:xfrm>
          <a:prstGeom prst="snip2SameRect">
            <a:avLst/>
          </a:prstGeom>
          <a:gradFill>
            <a:gsLst>
              <a:gs pos="0">
                <a:srgbClr val="C00000"/>
              </a:gs>
              <a:gs pos="80000">
                <a:srgbClr val="70201E"/>
              </a:gs>
              <a:gs pos="100000">
                <a:schemeClr val="accent2">
                  <a:shade val="94000"/>
                  <a:satMod val="135000"/>
                </a:schemeClr>
              </a:gs>
            </a:gsLst>
          </a:gradFill>
        </p:spPr>
        <p:style>
          <a:lnRef idx="1">
            <a:schemeClr val="accent2"/>
          </a:lnRef>
          <a:fillRef idx="3">
            <a:schemeClr val="accent2"/>
          </a:fillRef>
          <a:effectRef idx="2">
            <a:schemeClr val="accent2"/>
          </a:effectRef>
          <a:fontRef idx="minor">
            <a:schemeClr val="lt1"/>
          </a:fontRef>
        </p:style>
        <p:txBody>
          <a:bodyPr anchor="ctr"/>
          <a:lstStyle/>
          <a:p>
            <a:pPr eaLnBrk="1" hangingPunct="1">
              <a:defRPr/>
            </a:pPr>
            <a:endParaRPr lang="es-ES" altLang="zh-CN" dirty="0"/>
          </a:p>
        </p:txBody>
      </p:sp>
      <p:sp>
        <p:nvSpPr>
          <p:cNvPr id="3" name="5 Marcador de número de diapositiva">
            <a:extLst>
              <a:ext uri="{FF2B5EF4-FFF2-40B4-BE49-F238E27FC236}">
                <a16:creationId xmlns:a16="http://schemas.microsoft.com/office/drawing/2014/main" id="{97D2541F-E561-5949-A032-ABA9B72DA791}"/>
              </a:ext>
            </a:extLst>
          </p:cNvPr>
          <p:cNvSpPr txBox="1">
            <a:spLocks/>
          </p:cNvSpPr>
          <p:nvPr userDrawn="1"/>
        </p:nvSpPr>
        <p:spPr>
          <a:xfrm>
            <a:off x="8204200" y="66675"/>
            <a:ext cx="576263" cy="365125"/>
          </a:xfrm>
          <a:prstGeom prst="rect">
            <a:avLst/>
          </a:prstGeom>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defRPr/>
            </a:pPr>
            <a:fld id="{DC6D0C5C-674B-654A-8A2E-82EE39751ED3}" type="slidenum">
              <a:rPr lang="es-ES" altLang="zh-CN" sz="2000" b="1" smtClean="0">
                <a:solidFill>
                  <a:schemeClr val="bg1"/>
                </a:solidFill>
                <a:latin typeface="Calibri" panose="020F0502020204030204" pitchFamily="34" charset="0"/>
              </a:rPr>
              <a:pPr algn="r" eaLnBrk="1" hangingPunct="1">
                <a:defRPr/>
              </a:pPr>
              <a:t>‹#›</a:t>
            </a:fld>
            <a:endParaRPr lang="es-ES" altLang="zh-CN" sz="2000" b="1">
              <a:solidFill>
                <a:schemeClr val="bg1"/>
              </a:solidFill>
              <a:latin typeface="Calibri" panose="020F0502020204030204" pitchFamily="34" charset="0"/>
            </a:endParaRPr>
          </a:p>
        </p:txBody>
      </p:sp>
      <p:pic>
        <p:nvPicPr>
          <p:cNvPr id="4" name="Imagen 5">
            <a:extLst>
              <a:ext uri="{FF2B5EF4-FFF2-40B4-BE49-F238E27FC236}">
                <a16:creationId xmlns:a16="http://schemas.microsoft.com/office/drawing/2014/main" id="{A5CD2D77-062E-5646-AFEC-64CECE9B1C30}"/>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969000" y="6021388"/>
            <a:ext cx="763588"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11">
            <a:extLst>
              <a:ext uri="{FF2B5EF4-FFF2-40B4-BE49-F238E27FC236}">
                <a16:creationId xmlns:a16="http://schemas.microsoft.com/office/drawing/2014/main" id="{5F7F02E2-76A0-8742-97DD-6715BA6C4DA5}"/>
              </a:ext>
            </a:extLst>
          </p:cNvPr>
          <p:cNvSpPr>
            <a:spLocks noChangeArrowheads="1"/>
          </p:cNvSpPr>
          <p:nvPr userDrawn="1"/>
        </p:nvSpPr>
        <p:spPr bwMode="auto">
          <a:xfrm>
            <a:off x="-19050" y="6059488"/>
            <a:ext cx="2955925"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a:solidFill>
                  <a:srgbClr val="D9D9D9"/>
                </a:solidFill>
                <a:latin typeface="宋体" panose="02010600030101010101" pitchFamily="2" charset="-122"/>
              </a:rPr>
              <a:t> 第</a:t>
            </a:r>
            <a:r>
              <a:rPr lang="en-US" altLang="zh-CN" sz="2400">
                <a:solidFill>
                  <a:srgbClr val="D9D9D9"/>
                </a:solidFill>
                <a:latin typeface="宋体" panose="02010600030101010101" pitchFamily="2" charset="-122"/>
              </a:rPr>
              <a:t>9</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defRPr/>
            </a:pPr>
            <a:r>
              <a:rPr lang="zh-CN" altLang="en-US" sz="2400">
                <a:solidFill>
                  <a:srgbClr val="D9D9D9"/>
                </a:solidFill>
                <a:latin typeface="宋体" panose="02010600030101010101" pitchFamily="2" charset="-122"/>
              </a:rPr>
              <a:t>面向对象方法学引论</a:t>
            </a:r>
          </a:p>
        </p:txBody>
      </p:sp>
      <p:sp>
        <p:nvSpPr>
          <p:cNvPr id="6" name="4 Marcador de pie de página">
            <a:extLst>
              <a:ext uri="{FF2B5EF4-FFF2-40B4-BE49-F238E27FC236}">
                <a16:creationId xmlns:a16="http://schemas.microsoft.com/office/drawing/2014/main" id="{3539425C-E589-3743-9B7D-90AF4C8D5BD5}"/>
              </a:ext>
            </a:extLst>
          </p:cNvPr>
          <p:cNvSpPr>
            <a:spLocks noGrp="1"/>
          </p:cNvSpPr>
          <p:nvPr>
            <p:ph type="ftr" sz="quarter" idx="10"/>
          </p:nvPr>
        </p:nvSpPr>
        <p:spPr/>
        <p:txBody>
          <a:bodyPr/>
          <a:lstStyle>
            <a:lvl1pPr>
              <a:defRPr/>
            </a:lvl1pPr>
          </a:lstStyle>
          <a:p>
            <a:pPr>
              <a:defRPr/>
            </a:pPr>
            <a:endParaRPr lang="es-ES" altLang="zh-CN"/>
          </a:p>
        </p:txBody>
      </p:sp>
    </p:spTree>
    <p:extLst>
      <p:ext uri="{BB962C8B-B14F-4D97-AF65-F5344CB8AC3E}">
        <p14:creationId xmlns:p14="http://schemas.microsoft.com/office/powerpoint/2010/main" val="32747532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45879856"/>
      </p:ext>
    </p:extLst>
  </p:cSld>
  <p:clrMapOvr>
    <a:masterClrMapping/>
  </p:clrMapOvr>
  <p:transition>
    <p:fade thruBlk="1"/>
  </p:transition>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7"/>
          <a:srcRect/>
          <a:stretch>
            <a:fillRect/>
          </a:stretch>
        </a:blipFill>
        <a:effectLst/>
      </p:bgPr>
    </p:bg>
    <p:spTree>
      <p:nvGrpSpPr>
        <p:cNvPr id="1" name=""/>
        <p:cNvGrpSpPr/>
        <p:nvPr/>
      </p:nvGrpSpPr>
      <p:grpSpPr>
        <a:xfrm>
          <a:off x="0" y="0"/>
          <a:ext cx="0" cy="0"/>
          <a:chOff x="0" y="0"/>
          <a:chExt cx="0" cy="0"/>
        </a:xfrm>
      </p:grpSpPr>
      <p:sp>
        <p:nvSpPr>
          <p:cNvPr id="1026" name="1 Marcador de título">
            <a:extLst>
              <a:ext uri="{FF2B5EF4-FFF2-40B4-BE49-F238E27FC236}">
                <a16:creationId xmlns:a16="http://schemas.microsoft.com/office/drawing/2014/main" id="{E64245AF-BEF5-C748-90B1-2418CE1EF456}"/>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s-ES" altLang="zh-CN"/>
              <a:t>Haga clic para modificar el estilo de título del patrón</a:t>
            </a:r>
          </a:p>
        </p:txBody>
      </p:sp>
      <p:sp>
        <p:nvSpPr>
          <p:cNvPr id="1027" name="2 Marcador de texto">
            <a:extLst>
              <a:ext uri="{FF2B5EF4-FFF2-40B4-BE49-F238E27FC236}">
                <a16:creationId xmlns:a16="http://schemas.microsoft.com/office/drawing/2014/main" id="{5AEA189C-C68F-3547-9916-F817D111110D}"/>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s-ES" altLang="zh-CN"/>
              <a:t>Haga clic para modificar el estilo de texto del patrón</a:t>
            </a:r>
          </a:p>
          <a:p>
            <a:pPr lvl="1"/>
            <a:r>
              <a:rPr lang="es-ES" altLang="zh-CN"/>
              <a:t>Segundo nivel</a:t>
            </a:r>
          </a:p>
          <a:p>
            <a:pPr lvl="2"/>
            <a:r>
              <a:rPr lang="es-ES" altLang="zh-CN"/>
              <a:t>Tercer nivel</a:t>
            </a:r>
          </a:p>
          <a:p>
            <a:pPr lvl="3"/>
            <a:r>
              <a:rPr lang="es-ES" altLang="zh-CN"/>
              <a:t>Cuarto nivel</a:t>
            </a:r>
          </a:p>
          <a:p>
            <a:pPr lvl="4"/>
            <a:r>
              <a:rPr lang="es-ES" altLang="zh-CN"/>
              <a:t>Quinto nivel</a:t>
            </a:r>
          </a:p>
        </p:txBody>
      </p:sp>
      <p:sp>
        <p:nvSpPr>
          <p:cNvPr id="4" name="3 Marcador de fecha">
            <a:extLst>
              <a:ext uri="{FF2B5EF4-FFF2-40B4-BE49-F238E27FC236}">
                <a16:creationId xmlns:a16="http://schemas.microsoft.com/office/drawing/2014/main" id="{43DA2A77-7FDF-E54C-A98C-42DEEEF9EEA7}"/>
              </a:ext>
            </a:extLst>
          </p:cNvPr>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eaLnBrk="1" hangingPunct="1">
              <a:defRPr sz="1200">
                <a:solidFill>
                  <a:srgbClr val="898989"/>
                </a:solidFill>
                <a:latin typeface="Calibri" pitchFamily="34" charset="0"/>
                <a:ea typeface="宋体" charset="-122"/>
              </a:defRPr>
            </a:lvl1pPr>
          </a:lstStyle>
          <a:p>
            <a:pPr>
              <a:defRPr/>
            </a:pPr>
            <a:fld id="{8CDA7FBF-971D-9346-9FE2-C1BBAD2AAA82}" type="datetime1">
              <a:rPr lang="es-ES" altLang="zh-CN"/>
              <a:pPr>
                <a:defRPr/>
              </a:pPr>
              <a:t>26/4/25</a:t>
            </a:fld>
            <a:endParaRPr lang="es-ES" altLang="zh-CN" dirty="0"/>
          </a:p>
        </p:txBody>
      </p:sp>
      <p:sp>
        <p:nvSpPr>
          <p:cNvPr id="5" name="4 Marcador de pie de página">
            <a:extLst>
              <a:ext uri="{FF2B5EF4-FFF2-40B4-BE49-F238E27FC236}">
                <a16:creationId xmlns:a16="http://schemas.microsoft.com/office/drawing/2014/main" id="{BBBF7B1F-3A58-AA45-B264-AD8C0BBD9185}"/>
              </a:ext>
            </a:extLst>
          </p:cNvPr>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eaLnBrk="1" hangingPunct="1">
              <a:defRPr sz="1200">
                <a:solidFill>
                  <a:srgbClr val="898989"/>
                </a:solidFill>
                <a:latin typeface="Calibri" pitchFamily="34" charset="0"/>
                <a:ea typeface="宋体" charset="-122"/>
              </a:defRPr>
            </a:lvl1pPr>
          </a:lstStyle>
          <a:p>
            <a:pPr>
              <a:defRPr/>
            </a:pPr>
            <a:endParaRPr lang="es-ES" altLang="zh-CN"/>
          </a:p>
        </p:txBody>
      </p:sp>
      <p:sp>
        <p:nvSpPr>
          <p:cNvPr id="6" name="5 Marcador de número de diapositiva">
            <a:extLst>
              <a:ext uri="{FF2B5EF4-FFF2-40B4-BE49-F238E27FC236}">
                <a16:creationId xmlns:a16="http://schemas.microsoft.com/office/drawing/2014/main" id="{4217F8E7-106C-9E44-BD26-5FC58766DD01}"/>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anose="020F0502020204030204" pitchFamily="34" charset="0"/>
              </a:defRPr>
            </a:lvl1pPr>
          </a:lstStyle>
          <a:p>
            <a:pPr>
              <a:defRPr/>
            </a:pPr>
            <a:fld id="{E530B7EE-151E-324F-8833-A9E392A3EF94}" type="slidenum">
              <a:rPr lang="es-ES" altLang="zh-CN"/>
              <a:pPr>
                <a:defRPr/>
              </a:pPr>
              <a:t>‹#›</a:t>
            </a:fld>
            <a:endParaRPr lang="es-ES" altLang="zh-CN"/>
          </a:p>
        </p:txBody>
      </p:sp>
      <p:pic>
        <p:nvPicPr>
          <p:cNvPr id="1031" name="Imagen 5">
            <a:extLst>
              <a:ext uri="{FF2B5EF4-FFF2-40B4-BE49-F238E27FC236}">
                <a16:creationId xmlns:a16="http://schemas.microsoft.com/office/drawing/2014/main" id="{E7067F72-41F8-7647-B689-4D25CB105119}"/>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2411413" y="5875338"/>
            <a:ext cx="762000"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2" name="Imagen 5">
            <a:extLst>
              <a:ext uri="{FF2B5EF4-FFF2-40B4-BE49-F238E27FC236}">
                <a16:creationId xmlns:a16="http://schemas.microsoft.com/office/drawing/2014/main" id="{5A6C4491-8580-244C-A38E-8F49D5061A96}"/>
              </a:ext>
            </a:extLst>
          </p:cNvPr>
          <p:cNvPicPr>
            <a:picLocks noChangeAspect="1" noChangeArrowheads="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5969000" y="6021388"/>
            <a:ext cx="763588"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916" r:id="rId1"/>
    <p:sldLayoutId id="2147483917" r:id="rId2"/>
    <p:sldLayoutId id="2147483918" r:id="rId3"/>
    <p:sldLayoutId id="2147483920" r:id="rId4"/>
    <p:sldLayoutId id="2147483921" r:id="rId5"/>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slide" Target="slide35.xml"/><Relationship Id="rId5" Type="http://schemas.openxmlformats.org/officeDocument/2006/relationships/slide" Target="slide24.xml"/><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slide" Target="slide35.xml"/><Relationship Id="rId5" Type="http://schemas.openxmlformats.org/officeDocument/2006/relationships/slide" Target="slide24.xml"/><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slide" Target="slide35.xml"/><Relationship Id="rId5" Type="http://schemas.openxmlformats.org/officeDocument/2006/relationships/slide" Target="slide24.xml"/><Relationship Id="rId4" Type="http://schemas.openxmlformats.org/officeDocument/2006/relationships/image" Target="../media/image3.png"/></Relationships>
</file>

<file path=ppt/slides/_rels/slide3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4.xml"/><Relationship Id="rId6" Type="http://schemas.openxmlformats.org/officeDocument/2006/relationships/slide" Target="slide35.xml"/><Relationship Id="rId5" Type="http://schemas.openxmlformats.org/officeDocument/2006/relationships/slide" Target="slide24.xml"/><Relationship Id="rId4" Type="http://schemas.openxmlformats.org/officeDocument/2006/relationships/image" Target="../media/image3.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4.xml"/><Relationship Id="rId6" Type="http://schemas.openxmlformats.org/officeDocument/2006/relationships/slide" Target="slide35.xml"/><Relationship Id="rId5" Type="http://schemas.openxmlformats.org/officeDocument/2006/relationships/slide" Target="slide24.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6.xml"/><Relationship Id="rId1" Type="http://schemas.openxmlformats.org/officeDocument/2006/relationships/slideLayout" Target="../slideLayouts/slideLayout4.xml"/><Relationship Id="rId6" Type="http://schemas.openxmlformats.org/officeDocument/2006/relationships/slide" Target="slide35.xml"/><Relationship Id="rId5" Type="http://schemas.openxmlformats.org/officeDocument/2006/relationships/slide" Target="slide24.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9.xml"/><Relationship Id="rId1" Type="http://schemas.openxmlformats.org/officeDocument/2006/relationships/slideLayout" Target="../slideLayouts/slideLayout4.xml"/><Relationship Id="rId6" Type="http://schemas.openxmlformats.org/officeDocument/2006/relationships/slide" Target="slide35.xml"/><Relationship Id="rId5" Type="http://schemas.openxmlformats.org/officeDocument/2006/relationships/slide" Target="slide24.xml"/><Relationship Id="rId4" Type="http://schemas.openxmlformats.org/officeDocument/2006/relationships/image" Target="../media/image3.png"/></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1.xml"/><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0.xml"/><Relationship Id="rId1" Type="http://schemas.openxmlformats.org/officeDocument/2006/relationships/slideLayout" Target="../slideLayouts/slideLayout4.xml"/><Relationship Id="rId6" Type="http://schemas.openxmlformats.org/officeDocument/2006/relationships/slide" Target="slide35.xml"/><Relationship Id="rId5" Type="http://schemas.openxmlformats.org/officeDocument/2006/relationships/slide" Target="slide24.xml"/><Relationship Id="rId4" Type="http://schemas.openxmlformats.org/officeDocument/2006/relationships/image" Target="../media/image3.png"/></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2 Subtítulo">
            <a:extLst>
              <a:ext uri="{FF2B5EF4-FFF2-40B4-BE49-F238E27FC236}">
                <a16:creationId xmlns:a16="http://schemas.microsoft.com/office/drawing/2014/main" id="{C401A054-4C7A-4442-9349-FD365E5B778E}"/>
              </a:ext>
            </a:extLst>
          </p:cNvPr>
          <p:cNvSpPr>
            <a:spLocks noGrp="1"/>
          </p:cNvSpPr>
          <p:nvPr>
            <p:ph type="subTitle" idx="1"/>
          </p:nvPr>
        </p:nvSpPr>
        <p:spPr>
          <a:xfrm>
            <a:off x="1187450" y="1916113"/>
            <a:ext cx="7488238" cy="792162"/>
          </a:xfrm>
        </p:spPr>
        <p:txBody>
          <a:bodyPr/>
          <a:lstStyle/>
          <a:p>
            <a:pPr eaLnBrk="1" hangingPunct="1"/>
            <a:r>
              <a:rPr lang="zh-CN" altLang="en-US" sz="5400" b="1">
                <a:solidFill>
                  <a:schemeClr val="tx1"/>
                </a:solidFill>
                <a:latin typeface="宋体" panose="02010600030101010101" pitchFamily="2" charset="-122"/>
              </a:rPr>
              <a:t>软件工程导论（第</a:t>
            </a:r>
            <a:r>
              <a:rPr lang="en-US" altLang="zh-CN" sz="5400" b="1">
                <a:solidFill>
                  <a:schemeClr val="tx1"/>
                </a:solidFill>
                <a:latin typeface="宋体" panose="02010600030101010101" pitchFamily="2" charset="-122"/>
              </a:rPr>
              <a:t>6</a:t>
            </a:r>
            <a:r>
              <a:rPr lang="zh-CN" altLang="en-US" sz="5400" b="1">
                <a:solidFill>
                  <a:schemeClr val="tx1"/>
                </a:solidFill>
                <a:latin typeface="宋体" panose="02010600030101010101" pitchFamily="2" charset="-122"/>
              </a:rPr>
              <a:t>版）</a:t>
            </a:r>
            <a:endParaRPr lang="es-ES" altLang="zh-CN" sz="5400">
              <a:solidFill>
                <a:schemeClr val="tx1"/>
              </a:solidFill>
              <a:latin typeface="宋体" panose="02010600030101010101" pitchFamily="2" charset="-122"/>
            </a:endParaRPr>
          </a:p>
        </p:txBody>
      </p:sp>
      <p:sp>
        <p:nvSpPr>
          <p:cNvPr id="10242" name="5 CuadroTexto">
            <a:extLst>
              <a:ext uri="{FF2B5EF4-FFF2-40B4-BE49-F238E27FC236}">
                <a16:creationId xmlns:a16="http://schemas.microsoft.com/office/drawing/2014/main" id="{69E730AA-E144-FC41-B22F-9D1392CF433E}"/>
              </a:ext>
            </a:extLst>
          </p:cNvPr>
          <p:cNvSpPr txBox="1">
            <a:spLocks noChangeArrowheads="1"/>
          </p:cNvSpPr>
          <p:nvPr/>
        </p:nvSpPr>
        <p:spPr bwMode="auto">
          <a:xfrm>
            <a:off x="1619250" y="3629025"/>
            <a:ext cx="6697663"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4000" b="1">
                <a:latin typeface="宋体" panose="02010600030101010101" pitchFamily="2" charset="-122"/>
              </a:rPr>
              <a:t>第</a:t>
            </a:r>
            <a:r>
              <a:rPr lang="en-US" altLang="zh-CN" sz="4000" b="1">
                <a:latin typeface="宋体" panose="02010600030101010101" pitchFamily="2" charset="-122"/>
              </a:rPr>
              <a:t>9</a:t>
            </a:r>
            <a:r>
              <a:rPr lang="zh-CN" altLang="en-US" sz="4000" b="1">
                <a:latin typeface="宋体" panose="02010600030101010101" pitchFamily="2" charset="-122"/>
              </a:rPr>
              <a:t>章  面向对象方法学引论</a:t>
            </a:r>
            <a:endParaRPr lang="en-US" altLang="zh-CN" sz="4000" b="1">
              <a:latin typeface="宋体" panose="02010600030101010101" pitchFamily="2" charset="-122"/>
            </a:endParaRPr>
          </a:p>
        </p:txBody>
      </p:sp>
      <p:sp>
        <p:nvSpPr>
          <p:cNvPr id="4" name="等腰三角形 3">
            <a:extLst>
              <a:ext uri="{FF2B5EF4-FFF2-40B4-BE49-F238E27FC236}">
                <a16:creationId xmlns:a16="http://schemas.microsoft.com/office/drawing/2014/main" id="{5AD2C074-C5CC-8544-AFAA-A782545542C6}"/>
              </a:ext>
            </a:extLst>
          </p:cNvPr>
          <p:cNvSpPr/>
          <p:nvPr/>
        </p:nvSpPr>
        <p:spPr>
          <a:xfrm rot="5400000">
            <a:off x="991393" y="3717132"/>
            <a:ext cx="773113" cy="628650"/>
          </a:xfrm>
          <a:prstGeom prst="triangle">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2">
            <a:extLst>
              <a:ext uri="{FF2B5EF4-FFF2-40B4-BE49-F238E27FC236}">
                <a16:creationId xmlns:a16="http://schemas.microsoft.com/office/drawing/2014/main" id="{3F6908DC-7D56-054F-8C03-F6BAFAAA763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01138"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771537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3" name="Picture 1">
            <a:extLst>
              <a:ext uri="{FF2B5EF4-FFF2-40B4-BE49-F238E27FC236}">
                <a16:creationId xmlns:a16="http://schemas.microsoft.com/office/drawing/2014/main" id="{6F0D94EC-9064-8A47-A95F-44ED4467239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355600"/>
            <a:ext cx="9144000" cy="573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954431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3">
            <a:extLst>
              <a:ext uri="{FF2B5EF4-FFF2-40B4-BE49-F238E27FC236}">
                <a16:creationId xmlns:a16="http://schemas.microsoft.com/office/drawing/2014/main" id="{4CA19B7E-B8AB-914A-931B-E47A40AF9FC6}"/>
              </a:ext>
            </a:extLst>
          </p:cNvPr>
          <p:cNvSpPr>
            <a:spLocks noChangeArrowheads="1"/>
          </p:cNvSpPr>
          <p:nvPr/>
        </p:nvSpPr>
        <p:spPr bwMode="auto">
          <a:xfrm>
            <a:off x="395288" y="765175"/>
            <a:ext cx="82296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marL="342900" indent="-342900" eaLnBrk="0" hangingPunct="0">
              <a:defRPr kumimoji="1" sz="24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accent2"/>
                </a:solidFill>
                <a:latin typeface="Times New Roman" panose="02020603050405020304" pitchFamily="18" charset="0"/>
                <a:ea typeface="宋体" panose="02010600030101010101" pitchFamily="2" charset="-122"/>
              </a:defRPr>
            </a:lvl9pPr>
          </a:lstStyle>
          <a:p>
            <a:pPr>
              <a:lnSpc>
                <a:spcPct val="80000"/>
              </a:lnSpc>
              <a:spcBef>
                <a:spcPct val="20000"/>
              </a:spcBef>
              <a:buClr>
                <a:schemeClr val="tx1"/>
              </a:buClr>
              <a:buSzPct val="70000"/>
              <a:buFont typeface="Wingdings" pitchFamily="2" charset="2"/>
              <a:buChar char="l"/>
            </a:pPr>
            <a:r>
              <a:rPr lang="zh-CN" altLang="en-US" sz="2800" dirty="0">
                <a:solidFill>
                  <a:schemeClr val="tx1"/>
                </a:solidFill>
                <a:latin typeface="楷体_GB2312" pitchFamily="49" charset="-122"/>
                <a:ea typeface="楷体_GB2312" pitchFamily="49" charset="-122"/>
              </a:rPr>
              <a:t>不管什么</a:t>
            </a:r>
            <a:r>
              <a:rPr lang="en-US" altLang="zh-CN" sz="2800" dirty="0">
                <a:solidFill>
                  <a:schemeClr val="tx1"/>
                </a:solidFill>
                <a:latin typeface="楷体_GB2312" pitchFamily="49" charset="-122"/>
                <a:ea typeface="楷体_GB2312" pitchFamily="49" charset="-122"/>
              </a:rPr>
              <a:t>OO</a:t>
            </a:r>
            <a:r>
              <a:rPr lang="zh-CN" altLang="en-US" sz="2800" dirty="0">
                <a:solidFill>
                  <a:schemeClr val="tx1"/>
                </a:solidFill>
                <a:latin typeface="楷体_GB2312" pitchFamily="49" charset="-122"/>
                <a:ea typeface="楷体_GB2312" pitchFamily="49" charset="-122"/>
              </a:rPr>
              <a:t>，直接编码，把功能实现了项目就是成功；</a:t>
            </a:r>
            <a:endParaRPr lang="en-US" altLang="zh-CN" sz="2800" dirty="0">
              <a:solidFill>
                <a:schemeClr val="tx1"/>
              </a:solidFill>
              <a:latin typeface="楷体_GB2312" pitchFamily="49" charset="-122"/>
              <a:ea typeface="楷体_GB2312" pitchFamily="49" charset="-122"/>
            </a:endParaRPr>
          </a:p>
          <a:p>
            <a:pPr>
              <a:lnSpc>
                <a:spcPct val="80000"/>
              </a:lnSpc>
              <a:spcBef>
                <a:spcPct val="20000"/>
              </a:spcBef>
              <a:buClr>
                <a:schemeClr val="tx1"/>
              </a:buClr>
              <a:buSzPct val="70000"/>
              <a:buFont typeface="Wingdings" pitchFamily="2" charset="2"/>
              <a:buChar char="l"/>
            </a:pPr>
            <a:r>
              <a:rPr lang="zh-CN" altLang="en-US" sz="2800" dirty="0">
                <a:solidFill>
                  <a:schemeClr val="tx1"/>
                </a:solidFill>
                <a:latin typeface="楷体_GB2312" pitchFamily="49" charset="-122"/>
                <a:ea typeface="楷体_GB2312" pitchFamily="49" charset="-122"/>
              </a:rPr>
              <a:t>理解了几个面向对象的典型概念</a:t>
            </a:r>
            <a:r>
              <a:rPr lang="en-US" altLang="zh-CN" sz="2800" dirty="0">
                <a:solidFill>
                  <a:schemeClr val="tx1"/>
                </a:solidFill>
                <a:ea typeface="楷体_GB2312" pitchFamily="49" charset="-122"/>
              </a:rPr>
              <a:t>——</a:t>
            </a:r>
            <a:r>
              <a:rPr lang="zh-CN" altLang="en-US" sz="2800" dirty="0">
                <a:solidFill>
                  <a:schemeClr val="tx1"/>
                </a:solidFill>
                <a:latin typeface="楷体_GB2312" pitchFamily="49" charset="-122"/>
                <a:ea typeface="楷体_GB2312" pitchFamily="49" charset="-122"/>
              </a:rPr>
              <a:t>封装，继承，模式。囫囵吞枣，不管实际效率如何就开始应用，为</a:t>
            </a:r>
            <a:r>
              <a:rPr lang="en-US" altLang="zh-CN" sz="2800" dirty="0">
                <a:solidFill>
                  <a:schemeClr val="tx1"/>
                </a:solidFill>
                <a:latin typeface="楷体_GB2312" pitchFamily="49" charset="-122"/>
                <a:ea typeface="楷体_GB2312" pitchFamily="49" charset="-122"/>
              </a:rPr>
              <a:t>OO</a:t>
            </a:r>
            <a:r>
              <a:rPr lang="zh-CN" altLang="en-US" sz="2800" dirty="0">
                <a:solidFill>
                  <a:schemeClr val="tx1"/>
                </a:solidFill>
                <a:latin typeface="楷体_GB2312" pitchFamily="49" charset="-122"/>
                <a:ea typeface="楷体_GB2312" pitchFamily="49" charset="-122"/>
              </a:rPr>
              <a:t>而</a:t>
            </a:r>
            <a:r>
              <a:rPr lang="en-US" altLang="zh-CN" sz="2800" dirty="0">
                <a:solidFill>
                  <a:schemeClr val="tx1"/>
                </a:solidFill>
                <a:latin typeface="楷体_GB2312" pitchFamily="49" charset="-122"/>
                <a:ea typeface="楷体_GB2312" pitchFamily="49" charset="-122"/>
              </a:rPr>
              <a:t>OO</a:t>
            </a:r>
            <a:r>
              <a:rPr lang="zh-CN" altLang="en-US" sz="2800" dirty="0">
                <a:solidFill>
                  <a:schemeClr val="tx1"/>
                </a:solidFill>
                <a:latin typeface="楷体_GB2312" pitchFamily="49" charset="-122"/>
                <a:ea typeface="楷体_GB2312" pitchFamily="49" charset="-122"/>
              </a:rPr>
              <a:t>；</a:t>
            </a:r>
            <a:endParaRPr lang="en-US" altLang="zh-CN" sz="2800" dirty="0">
              <a:solidFill>
                <a:schemeClr val="tx1"/>
              </a:solidFill>
              <a:latin typeface="楷体_GB2312" pitchFamily="49" charset="-122"/>
              <a:ea typeface="楷体_GB2312" pitchFamily="49" charset="-122"/>
            </a:endParaRPr>
          </a:p>
          <a:p>
            <a:pPr>
              <a:lnSpc>
                <a:spcPct val="80000"/>
              </a:lnSpc>
              <a:spcBef>
                <a:spcPct val="20000"/>
              </a:spcBef>
              <a:buClr>
                <a:schemeClr val="tx1"/>
              </a:buClr>
              <a:buSzPct val="70000"/>
              <a:buFont typeface="Wingdings" pitchFamily="2" charset="2"/>
              <a:buChar char="l"/>
            </a:pPr>
            <a:r>
              <a:rPr lang="zh-CN" altLang="en-US" sz="2800" dirty="0">
                <a:solidFill>
                  <a:schemeClr val="tx1"/>
                </a:solidFill>
                <a:latin typeface="楷体_GB2312" pitchFamily="49" charset="-122"/>
                <a:ea typeface="楷体_GB2312" pitchFamily="49" charset="-122"/>
              </a:rPr>
              <a:t>在设计阶段摆出一副</a:t>
            </a:r>
            <a:r>
              <a:rPr lang="en-US" altLang="zh-CN" sz="2800" dirty="0">
                <a:solidFill>
                  <a:schemeClr val="tx1"/>
                </a:solidFill>
                <a:latin typeface="楷体_GB2312" pitchFamily="49" charset="-122"/>
                <a:ea typeface="楷体_GB2312" pitchFamily="49" charset="-122"/>
              </a:rPr>
              <a:t>OOAD</a:t>
            </a:r>
            <a:r>
              <a:rPr lang="zh-CN" altLang="en-US" sz="2800" dirty="0">
                <a:solidFill>
                  <a:schemeClr val="tx1"/>
                </a:solidFill>
                <a:latin typeface="楷体_GB2312" pitchFamily="49" charset="-122"/>
                <a:ea typeface="楷体_GB2312" pitchFamily="49" charset="-122"/>
              </a:rPr>
              <a:t>的架子，进入编码实现就逐步把</a:t>
            </a:r>
            <a:r>
              <a:rPr lang="en-US" altLang="zh-CN" sz="2800" dirty="0">
                <a:solidFill>
                  <a:schemeClr val="tx1"/>
                </a:solidFill>
                <a:latin typeface="楷体_GB2312" pitchFamily="49" charset="-122"/>
                <a:ea typeface="楷体_GB2312" pitchFamily="49" charset="-122"/>
              </a:rPr>
              <a:t>OO</a:t>
            </a:r>
            <a:r>
              <a:rPr lang="zh-CN" altLang="en-US" sz="2800" dirty="0">
                <a:solidFill>
                  <a:schemeClr val="tx1"/>
                </a:solidFill>
                <a:latin typeface="楷体_GB2312" pitchFamily="49" charset="-122"/>
                <a:ea typeface="楷体_GB2312" pitchFamily="49" charset="-122"/>
              </a:rPr>
              <a:t>放到了一边，</a:t>
            </a:r>
            <a:r>
              <a:rPr lang="en-US" altLang="zh-CN" sz="2800" dirty="0">
                <a:solidFill>
                  <a:schemeClr val="tx1"/>
                </a:solidFill>
                <a:latin typeface="楷体_GB2312" pitchFamily="49" charset="-122"/>
                <a:ea typeface="楷体_GB2312" pitchFamily="49" charset="-122"/>
              </a:rPr>
              <a:t>OO</a:t>
            </a:r>
            <a:r>
              <a:rPr lang="zh-CN" altLang="en-US" sz="2800" dirty="0">
                <a:solidFill>
                  <a:schemeClr val="tx1"/>
                </a:solidFill>
                <a:latin typeface="楷体_GB2312" pitchFamily="49" charset="-122"/>
                <a:ea typeface="楷体_GB2312" pitchFamily="49" charset="-122"/>
              </a:rPr>
              <a:t>与实践分离；</a:t>
            </a:r>
            <a:endParaRPr lang="en-US" altLang="zh-CN" sz="2800" dirty="0">
              <a:solidFill>
                <a:schemeClr val="tx1"/>
              </a:solidFill>
              <a:latin typeface="楷体_GB2312" pitchFamily="49" charset="-122"/>
              <a:ea typeface="楷体_GB2312" pitchFamily="49" charset="-122"/>
            </a:endParaRPr>
          </a:p>
          <a:p>
            <a:pPr>
              <a:lnSpc>
                <a:spcPct val="80000"/>
              </a:lnSpc>
              <a:spcBef>
                <a:spcPct val="20000"/>
              </a:spcBef>
              <a:buClr>
                <a:schemeClr val="tx1"/>
              </a:buClr>
              <a:buSzPct val="70000"/>
              <a:buFont typeface="Wingdings" pitchFamily="2" charset="2"/>
              <a:buChar char="l"/>
            </a:pPr>
            <a:r>
              <a:rPr lang="zh-CN" altLang="en-US" sz="2800" dirty="0">
                <a:solidFill>
                  <a:schemeClr val="tx1"/>
                </a:solidFill>
                <a:latin typeface="楷体_GB2312" pitchFamily="49" charset="-122"/>
                <a:ea typeface="楷体_GB2312" pitchFamily="49" charset="-122"/>
              </a:rPr>
              <a:t>基本掌握</a:t>
            </a:r>
            <a:r>
              <a:rPr lang="en-US" altLang="zh-CN" sz="2800" dirty="0">
                <a:solidFill>
                  <a:schemeClr val="tx1"/>
                </a:solidFill>
                <a:latin typeface="楷体_GB2312" pitchFamily="49" charset="-122"/>
                <a:ea typeface="楷体_GB2312" pitchFamily="49" charset="-122"/>
              </a:rPr>
              <a:t>OO</a:t>
            </a:r>
            <a:r>
              <a:rPr lang="zh-CN" altLang="en-US" sz="2800" dirty="0">
                <a:solidFill>
                  <a:schemeClr val="tx1"/>
                </a:solidFill>
                <a:latin typeface="楷体_GB2312" pitchFamily="49" charset="-122"/>
                <a:ea typeface="楷体_GB2312" pitchFamily="49" charset="-122"/>
              </a:rPr>
              <a:t>理论，在具体应用中能大量使用</a:t>
            </a:r>
            <a:r>
              <a:rPr lang="en-US" altLang="zh-CN" sz="2800" dirty="0">
                <a:solidFill>
                  <a:schemeClr val="tx1"/>
                </a:solidFill>
                <a:latin typeface="楷体_GB2312" pitchFamily="49" charset="-122"/>
                <a:ea typeface="楷体_GB2312" pitchFamily="49" charset="-122"/>
              </a:rPr>
              <a:t>OO</a:t>
            </a:r>
            <a:r>
              <a:rPr lang="zh-CN" altLang="en-US" sz="2800" dirty="0">
                <a:solidFill>
                  <a:schemeClr val="tx1"/>
                </a:solidFill>
                <a:latin typeface="楷体_GB2312" pitchFamily="49" charset="-122"/>
                <a:ea typeface="楷体_GB2312" pitchFamily="49" charset="-122"/>
              </a:rPr>
              <a:t>技术来进行系统分析和程序设计；</a:t>
            </a:r>
            <a:endParaRPr lang="en-US" altLang="zh-CN" sz="2800" dirty="0">
              <a:solidFill>
                <a:schemeClr val="tx1"/>
              </a:solidFill>
              <a:latin typeface="楷体_GB2312" pitchFamily="49" charset="-122"/>
              <a:ea typeface="楷体_GB2312" pitchFamily="49" charset="-122"/>
            </a:endParaRPr>
          </a:p>
          <a:p>
            <a:pPr>
              <a:lnSpc>
                <a:spcPct val="80000"/>
              </a:lnSpc>
              <a:spcBef>
                <a:spcPct val="20000"/>
              </a:spcBef>
              <a:buClr>
                <a:schemeClr val="tx1"/>
              </a:buClr>
              <a:buSzPct val="70000"/>
              <a:buFont typeface="Wingdings" pitchFamily="2" charset="2"/>
              <a:buChar char="l"/>
            </a:pPr>
            <a:r>
              <a:rPr lang="zh-CN" altLang="en-US" sz="2800" dirty="0">
                <a:solidFill>
                  <a:schemeClr val="tx1"/>
                </a:solidFill>
                <a:latin typeface="楷体_GB2312" pitchFamily="49" charset="-122"/>
                <a:ea typeface="楷体_GB2312" pitchFamily="49" charset="-122"/>
              </a:rPr>
              <a:t>把</a:t>
            </a:r>
            <a:r>
              <a:rPr lang="en-US" altLang="zh-CN" sz="2800" dirty="0">
                <a:solidFill>
                  <a:schemeClr val="tx1"/>
                </a:solidFill>
                <a:latin typeface="楷体_GB2312" pitchFamily="49" charset="-122"/>
                <a:ea typeface="楷体_GB2312" pitchFamily="49" charset="-122"/>
              </a:rPr>
              <a:t>OO</a:t>
            </a:r>
            <a:r>
              <a:rPr lang="zh-CN" altLang="en-US" sz="2800" dirty="0">
                <a:solidFill>
                  <a:schemeClr val="tx1"/>
                </a:solidFill>
                <a:latin typeface="楷体_GB2312" pitchFamily="49" charset="-122"/>
                <a:ea typeface="楷体_GB2312" pitchFamily="49" charset="-122"/>
              </a:rPr>
              <a:t>思想融会贯通，不管用不用</a:t>
            </a:r>
            <a:r>
              <a:rPr lang="en-US" altLang="zh-CN" sz="2800" dirty="0">
                <a:solidFill>
                  <a:schemeClr val="tx1"/>
                </a:solidFill>
                <a:latin typeface="楷体_GB2312" pitchFamily="49" charset="-122"/>
                <a:ea typeface="楷体_GB2312" pitchFamily="49" charset="-122"/>
              </a:rPr>
              <a:t>OO</a:t>
            </a:r>
            <a:r>
              <a:rPr lang="zh-CN" altLang="en-US" sz="2800" dirty="0">
                <a:solidFill>
                  <a:schemeClr val="tx1"/>
                </a:solidFill>
                <a:latin typeface="楷体_GB2312" pitchFamily="49" charset="-122"/>
                <a:ea typeface="楷体_GB2312" pitchFamily="49" charset="-122"/>
              </a:rPr>
              <a:t>技术，都能选择最佳设计和实现方法。</a:t>
            </a:r>
            <a:endParaRPr lang="en-US" altLang="zh-CN" sz="2800" dirty="0">
              <a:solidFill>
                <a:schemeClr val="tx1"/>
              </a:solidFill>
              <a:latin typeface="楷体_GB2312" pitchFamily="49" charset="-122"/>
              <a:ea typeface="楷体_GB2312" pitchFamily="49" charset="-122"/>
            </a:endParaRPr>
          </a:p>
          <a:p>
            <a:pPr>
              <a:lnSpc>
                <a:spcPct val="110000"/>
              </a:lnSpc>
              <a:spcBef>
                <a:spcPct val="20000"/>
              </a:spcBef>
              <a:buClr>
                <a:schemeClr val="tx1"/>
              </a:buClr>
              <a:buSzPct val="70000"/>
              <a:buFont typeface="Wingdings" pitchFamily="2" charset="2"/>
              <a:buNone/>
            </a:pPr>
            <a:r>
              <a:rPr lang="en-US" altLang="zh-CN" sz="2800" i="1" dirty="0">
                <a:solidFill>
                  <a:schemeClr val="tx1"/>
                </a:solidFill>
                <a:ea typeface="幼圆" pitchFamily="49" charset="-122"/>
              </a:rPr>
              <a:t>			</a:t>
            </a:r>
            <a:r>
              <a:rPr lang="en-US" altLang="zh-CN" sz="2800" i="1" dirty="0">
                <a:solidFill>
                  <a:srgbClr val="0000FF"/>
                </a:solidFill>
                <a:ea typeface="幼圆" pitchFamily="49" charset="-122"/>
              </a:rPr>
              <a:t>	</a:t>
            </a:r>
            <a:r>
              <a:rPr lang="en-US" altLang="zh-CN" i="1" dirty="0">
                <a:solidFill>
                  <a:srgbClr val="0000FF"/>
                </a:solidFill>
                <a:ea typeface="幼圆" pitchFamily="49" charset="-122"/>
              </a:rPr>
              <a:t>——</a:t>
            </a:r>
            <a:r>
              <a:rPr lang="en-US" altLang="zh-CN" dirty="0">
                <a:solidFill>
                  <a:srgbClr val="0000FF"/>
                </a:solidFill>
                <a:ea typeface="幼圆" pitchFamily="49" charset="-122"/>
              </a:rPr>
              <a:t>《</a:t>
            </a:r>
            <a:r>
              <a:rPr lang="zh-CN" altLang="en-US" dirty="0">
                <a:solidFill>
                  <a:srgbClr val="0000FF"/>
                </a:solidFill>
                <a:ea typeface="幼圆" pitchFamily="49" charset="-122"/>
              </a:rPr>
              <a:t>道法自然</a:t>
            </a:r>
            <a:r>
              <a:rPr lang="en-US" altLang="zh-CN" dirty="0">
                <a:solidFill>
                  <a:srgbClr val="0000FF"/>
                </a:solidFill>
                <a:ea typeface="幼圆" pitchFamily="49" charset="-122"/>
              </a:rPr>
              <a:t>——</a:t>
            </a:r>
            <a:r>
              <a:rPr lang="zh-CN" altLang="en-US" dirty="0">
                <a:solidFill>
                  <a:srgbClr val="0000FF"/>
                </a:solidFill>
                <a:ea typeface="幼圆" pitchFamily="49" charset="-122"/>
              </a:rPr>
              <a:t>面向对象实践》，</a:t>
            </a:r>
            <a:r>
              <a:rPr lang="en-US" altLang="en-US" b="0" dirty="0">
                <a:solidFill>
                  <a:srgbClr val="0000FF"/>
                </a:solidFill>
                <a:latin typeface="宋体" panose="02010600030101010101" pitchFamily="2" charset="-122"/>
              </a:rPr>
              <a:t>王咏武，王咏刚，电子工业出版社，</a:t>
            </a:r>
            <a:r>
              <a:rPr lang="en-US" altLang="ja-JP" b="0" dirty="0">
                <a:solidFill>
                  <a:srgbClr val="0000FF"/>
                </a:solidFill>
                <a:latin typeface="宋体" panose="02010600030101010101" pitchFamily="2" charset="-122"/>
              </a:rPr>
              <a:t>2004 </a:t>
            </a:r>
            <a:r>
              <a:rPr lang="en-US" altLang="en-US" b="0" dirty="0">
                <a:solidFill>
                  <a:srgbClr val="0000FF"/>
                </a:solidFill>
                <a:latin typeface="宋体" panose="02010600030101010101" pitchFamily="2" charset="-122"/>
              </a:rPr>
              <a:t>年</a:t>
            </a:r>
            <a:r>
              <a:rPr lang="en-US" altLang="ja-JP" b="0" dirty="0">
                <a:solidFill>
                  <a:srgbClr val="0000FF"/>
                </a:solidFill>
                <a:latin typeface="宋体" panose="02010600030101010101" pitchFamily="2" charset="-122"/>
              </a:rPr>
              <a:t>10</a:t>
            </a:r>
            <a:r>
              <a:rPr lang="en-US" altLang="en-US" b="0" dirty="0">
                <a:solidFill>
                  <a:srgbClr val="0000FF"/>
                </a:solidFill>
                <a:latin typeface="宋体" panose="02010600030101010101" pitchFamily="2" charset="-122"/>
              </a:rPr>
              <a:t>月。</a:t>
            </a:r>
            <a:endParaRPr lang="en-US" altLang="zh-CN" b="0" u="sng" dirty="0">
              <a:solidFill>
                <a:srgbClr val="0000FF"/>
              </a:solidFill>
              <a:latin typeface="宋体" panose="02010600030101010101" pitchFamily="2" charset="-122"/>
            </a:endParaRPr>
          </a:p>
        </p:txBody>
      </p:sp>
      <p:sp>
        <p:nvSpPr>
          <p:cNvPr id="14338" name="Rectangle 2">
            <a:extLst>
              <a:ext uri="{FF2B5EF4-FFF2-40B4-BE49-F238E27FC236}">
                <a16:creationId xmlns:a16="http://schemas.microsoft.com/office/drawing/2014/main" id="{46340EAB-F54A-0547-A035-78753DE9E79A}"/>
              </a:ext>
            </a:extLst>
          </p:cNvPr>
          <p:cNvSpPr>
            <a:spLocks noGrp="1" noChangeArrowheads="1"/>
          </p:cNvSpPr>
          <p:nvPr>
            <p:ph type="title"/>
          </p:nvPr>
        </p:nvSpPr>
        <p:spPr/>
        <p:txBody>
          <a:bodyPr/>
          <a:lstStyle/>
          <a:p>
            <a:r>
              <a:rPr lang="zh-CN" altLang="en-US"/>
              <a:t>中国的软件开发一线人员们</a:t>
            </a:r>
            <a:r>
              <a:rPr lang="en-US" altLang="zh-CN"/>
              <a:t>……</a:t>
            </a:r>
          </a:p>
        </p:txBody>
      </p:sp>
    </p:spTree>
    <p:extLst>
      <p:ext uri="{BB962C8B-B14F-4D97-AF65-F5344CB8AC3E}">
        <p14:creationId xmlns:p14="http://schemas.microsoft.com/office/powerpoint/2010/main" val="35654389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3">
            <a:extLst>
              <a:ext uri="{FF2B5EF4-FFF2-40B4-BE49-F238E27FC236}">
                <a16:creationId xmlns:a16="http://schemas.microsoft.com/office/drawing/2014/main" id="{80E6DD8F-5F24-5B40-8C0B-95A85F136664}"/>
              </a:ext>
            </a:extLst>
          </p:cNvPr>
          <p:cNvSpPr>
            <a:spLocks noGrp="1" noChangeArrowheads="1"/>
          </p:cNvSpPr>
          <p:nvPr>
            <p:ph type="body" idx="4294967295"/>
          </p:nvPr>
        </p:nvSpPr>
        <p:spPr>
          <a:xfrm>
            <a:off x="457200" y="1143000"/>
            <a:ext cx="8229600" cy="4343400"/>
          </a:xfrm>
        </p:spPr>
        <p:txBody>
          <a:bodyPr/>
          <a:lstStyle/>
          <a:p>
            <a:r>
              <a:rPr lang="zh-CN" altLang="en-US">
                <a:ea typeface="楷体_GB2312" pitchFamily="49" charset="-122"/>
              </a:rPr>
              <a:t>面向对象不仅仅是一种程序开发方法</a:t>
            </a:r>
            <a:endParaRPr lang="en-US" altLang="zh-CN">
              <a:ea typeface="楷体_GB2312" pitchFamily="49" charset="-122"/>
            </a:endParaRPr>
          </a:p>
          <a:p>
            <a:pPr lvl="1"/>
            <a:r>
              <a:rPr lang="zh-CN" altLang="en-US">
                <a:ea typeface="楷体_GB2312" pitchFamily="49" charset="-122"/>
              </a:rPr>
              <a:t>使用面向对象程序设计语言</a:t>
            </a:r>
            <a:endParaRPr lang="en-US" altLang="zh-CN">
              <a:ea typeface="楷体_GB2312" pitchFamily="49" charset="-122"/>
            </a:endParaRPr>
          </a:p>
          <a:p>
            <a:pPr lvl="1"/>
            <a:r>
              <a:rPr lang="zh-CN" altLang="en-US">
                <a:ea typeface="楷体_GB2312" pitchFamily="49" charset="-122"/>
              </a:rPr>
              <a:t>使用对象、类、继承、封装、消息等基本概念进行编程</a:t>
            </a:r>
            <a:endParaRPr lang="en-US" altLang="zh-CN">
              <a:ea typeface="楷体_GB2312" pitchFamily="49" charset="-122"/>
            </a:endParaRPr>
          </a:p>
          <a:p>
            <a:r>
              <a:rPr lang="zh-CN" altLang="en-US">
                <a:ea typeface="楷体_GB2312" pitchFamily="49" charset="-122"/>
              </a:rPr>
              <a:t>面向对象是一种软件方法学</a:t>
            </a:r>
            <a:endParaRPr lang="en-US" altLang="zh-CN">
              <a:ea typeface="楷体_GB2312" pitchFamily="49" charset="-122"/>
            </a:endParaRPr>
          </a:p>
          <a:p>
            <a:pPr lvl="1"/>
            <a:r>
              <a:rPr lang="zh-CN" altLang="en-US">
                <a:ea typeface="楷体_GB2312" pitchFamily="49" charset="-122"/>
              </a:rPr>
              <a:t>如何看待软件系统与现实世界的关系</a:t>
            </a:r>
            <a:endParaRPr lang="en-US" altLang="zh-CN">
              <a:ea typeface="楷体_GB2312" pitchFamily="49" charset="-122"/>
            </a:endParaRPr>
          </a:p>
          <a:p>
            <a:pPr lvl="1"/>
            <a:r>
              <a:rPr lang="zh-CN" altLang="en-US">
                <a:ea typeface="楷体_GB2312" pitchFamily="49" charset="-122"/>
              </a:rPr>
              <a:t>以什么观点进行求解</a:t>
            </a:r>
            <a:endParaRPr lang="en-US" altLang="zh-CN">
              <a:ea typeface="楷体_GB2312" pitchFamily="49" charset="-122"/>
            </a:endParaRPr>
          </a:p>
          <a:p>
            <a:pPr lvl="1"/>
            <a:r>
              <a:rPr lang="zh-CN" altLang="en-US">
                <a:ea typeface="楷体_GB2312" pitchFamily="49" charset="-122"/>
              </a:rPr>
              <a:t>如何进行系统构造</a:t>
            </a:r>
            <a:endParaRPr lang="en-US" altLang="zh-CN">
              <a:ea typeface="楷体_GB2312" pitchFamily="49" charset="-122"/>
            </a:endParaRPr>
          </a:p>
        </p:txBody>
      </p:sp>
      <p:sp>
        <p:nvSpPr>
          <p:cNvPr id="15362" name="Rectangle 2">
            <a:extLst>
              <a:ext uri="{FF2B5EF4-FFF2-40B4-BE49-F238E27FC236}">
                <a16:creationId xmlns:a16="http://schemas.microsoft.com/office/drawing/2014/main" id="{C9F63164-E3DD-7647-A909-72CF3E2FD6EA}"/>
              </a:ext>
            </a:extLst>
          </p:cNvPr>
          <p:cNvSpPr txBox="1">
            <a:spLocks noChangeArrowheads="1"/>
          </p:cNvSpPr>
          <p:nvPr/>
        </p:nvSpPr>
        <p:spPr bwMode="auto">
          <a:xfrm>
            <a:off x="1692275" y="0"/>
            <a:ext cx="7353300"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accent2"/>
                </a:solidFill>
                <a:latin typeface="Times New Roman" panose="02020603050405020304" pitchFamily="18" charset="0"/>
                <a:ea typeface="宋体" panose="02010600030101010101" pitchFamily="2" charset="-122"/>
              </a:defRPr>
            </a:lvl9pPr>
          </a:lstStyle>
          <a:p>
            <a:pPr algn="ctr"/>
            <a:r>
              <a:rPr lang="zh-CN" altLang="en-US" sz="4000">
                <a:solidFill>
                  <a:srgbClr val="FF3300"/>
                </a:solidFill>
                <a:ea typeface="华文新魏" panose="02010800040101010101" pitchFamily="2" charset="-122"/>
              </a:rPr>
              <a:t>什么是面向对象？</a:t>
            </a:r>
            <a:endParaRPr lang="en-US" altLang="zh-CN" sz="4000">
              <a:solidFill>
                <a:srgbClr val="FF3300"/>
              </a:solidFill>
              <a:ea typeface="华文新魏" panose="02010800040101010101" pitchFamily="2" charset="-122"/>
            </a:endParaRPr>
          </a:p>
        </p:txBody>
      </p:sp>
    </p:spTree>
    <p:extLst>
      <p:ext uri="{BB962C8B-B14F-4D97-AF65-F5344CB8AC3E}">
        <p14:creationId xmlns:p14="http://schemas.microsoft.com/office/powerpoint/2010/main" val="1469648235"/>
      </p:ext>
    </p:extLst>
  </p:cSld>
  <p:clrMapOvr>
    <a:masterClrMapping/>
  </p:clrMapOvr>
  <p:transition>
    <p:fade thruBlk="1"/>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5" name="Picture 4">
            <a:extLst>
              <a:ext uri="{FF2B5EF4-FFF2-40B4-BE49-F238E27FC236}">
                <a16:creationId xmlns:a16="http://schemas.microsoft.com/office/drawing/2014/main" id="{748765D8-0519-1A41-A8F2-6C9DB3EA0C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750" y="692150"/>
            <a:ext cx="8075613" cy="531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6" name="Rectangle 5">
            <a:extLst>
              <a:ext uri="{FF2B5EF4-FFF2-40B4-BE49-F238E27FC236}">
                <a16:creationId xmlns:a16="http://schemas.microsoft.com/office/drawing/2014/main" id="{A02A78AB-927C-B34E-A030-71D04657EE88}"/>
              </a:ext>
            </a:extLst>
          </p:cNvPr>
          <p:cNvSpPr>
            <a:spLocks noChangeArrowheads="1"/>
          </p:cNvSpPr>
          <p:nvPr/>
        </p:nvSpPr>
        <p:spPr bwMode="auto">
          <a:xfrm>
            <a:off x="4870450" y="5702300"/>
            <a:ext cx="3733800" cy="304800"/>
          </a:xfrm>
          <a:prstGeom prst="rect">
            <a:avLst/>
          </a:prstGeom>
          <a:solidFill>
            <a:srgbClr val="FFFF00"/>
          </a:solidFill>
          <a:ln w="9525">
            <a:solidFill>
              <a:srgbClr val="FFFF00"/>
            </a:solidFill>
            <a:miter lim="800000"/>
            <a:headEnd/>
            <a:tailEnd/>
          </a:ln>
        </p:spPr>
        <p:txBody>
          <a:bodyPr wrap="none" anchor="ctr"/>
          <a:lstStyle>
            <a:lvl1pPr eaLnBrk="0" hangingPunct="0">
              <a:defRPr kumimoji="1" sz="24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accent2"/>
                </a:solidFill>
                <a:latin typeface="Times New Roman" panose="02020603050405020304" pitchFamily="18" charset="0"/>
                <a:ea typeface="宋体" panose="02010600030101010101" pitchFamily="2" charset="-122"/>
              </a:defRPr>
            </a:lvl9pPr>
          </a:lstStyle>
          <a:p>
            <a:pPr algn="ctr" eaLnBrk="1" hangingPunct="1"/>
            <a:endParaRPr kumimoji="0" lang="en-US" altLang="zh-CN" sz="1800" b="0">
              <a:solidFill>
                <a:srgbClr val="FFFF00"/>
              </a:solidFill>
              <a:latin typeface="Garamond" panose="02020404030301010803" pitchFamily="18" charset="0"/>
            </a:endParaRPr>
          </a:p>
        </p:txBody>
      </p:sp>
    </p:spTree>
    <p:extLst>
      <p:ext uri="{BB962C8B-B14F-4D97-AF65-F5344CB8AC3E}">
        <p14:creationId xmlns:p14="http://schemas.microsoft.com/office/powerpoint/2010/main" val="5215118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Content Placeholder 2">
            <a:extLst>
              <a:ext uri="{FF2B5EF4-FFF2-40B4-BE49-F238E27FC236}">
                <a16:creationId xmlns:a16="http://schemas.microsoft.com/office/drawing/2014/main" id="{413CB401-90D4-CB4D-B7B2-836DDDE93199}"/>
              </a:ext>
            </a:extLst>
          </p:cNvPr>
          <p:cNvSpPr>
            <a:spLocks noGrp="1"/>
          </p:cNvSpPr>
          <p:nvPr>
            <p:ph idx="4294967295"/>
          </p:nvPr>
        </p:nvSpPr>
        <p:spPr>
          <a:xfrm>
            <a:off x="-720725" y="1125538"/>
            <a:ext cx="9864725" cy="5486400"/>
          </a:xfrm>
        </p:spPr>
        <p:txBody>
          <a:bodyPr/>
          <a:lstStyle/>
          <a:p>
            <a:pPr lvl="2">
              <a:buFontTx/>
              <a:buNone/>
            </a:pPr>
            <a:r>
              <a:rPr lang="en-US" altLang="zh-CN" sz="2800">
                <a:ea typeface="楷体_GB2312" pitchFamily="49" charset="-122"/>
              </a:rPr>
              <a:t>1</a:t>
            </a:r>
            <a:r>
              <a:rPr lang="zh-CN" altLang="en-US" sz="2800">
                <a:ea typeface="楷体_GB2312" pitchFamily="49" charset="-122"/>
              </a:rPr>
              <a:t>、从问题域中客观存在的事物出发来构造软件系统：</a:t>
            </a:r>
          </a:p>
          <a:p>
            <a:pPr lvl="2">
              <a:buFontTx/>
              <a:buNone/>
            </a:pPr>
            <a:r>
              <a:rPr lang="zh-CN" altLang="en-US" sz="2800">
                <a:ea typeface="楷体_GB2312" pitchFamily="49" charset="-122"/>
              </a:rPr>
              <a:t>（</a:t>
            </a:r>
            <a:r>
              <a:rPr lang="en-US" altLang="zh-CN" sz="2800">
                <a:ea typeface="楷体_GB2312" pitchFamily="49" charset="-122"/>
              </a:rPr>
              <a:t>1</a:t>
            </a:r>
            <a:r>
              <a:rPr lang="zh-CN" altLang="en-US" sz="2800">
                <a:ea typeface="楷体_GB2312" pitchFamily="49" charset="-122"/>
              </a:rPr>
              <a:t>）用</a:t>
            </a:r>
            <a:r>
              <a:rPr lang="zh-CN" altLang="en-US" sz="2800">
                <a:solidFill>
                  <a:srgbClr val="FF0000"/>
                </a:solidFill>
                <a:ea typeface="楷体_GB2312" pitchFamily="49" charset="-122"/>
              </a:rPr>
              <a:t>对象</a:t>
            </a:r>
            <a:r>
              <a:rPr lang="zh-CN" altLang="en-US" sz="2800">
                <a:ea typeface="楷体_GB2312" pitchFamily="49" charset="-122"/>
              </a:rPr>
              <a:t>（系统中用来描述客观事物的一个实体）作为对这些事物的抽象表示，并以此作为</a:t>
            </a:r>
            <a:r>
              <a:rPr lang="zh-CN" altLang="en-US" sz="2800">
                <a:solidFill>
                  <a:srgbClr val="3399FF"/>
                </a:solidFill>
                <a:ea typeface="楷体_GB2312" pitchFamily="49" charset="-122"/>
              </a:rPr>
              <a:t>系统的基本构成单位</a:t>
            </a:r>
            <a:r>
              <a:rPr lang="zh-CN" altLang="en-US" sz="2800">
                <a:ea typeface="楷体_GB2312" pitchFamily="49" charset="-122"/>
              </a:rPr>
              <a:t>；</a:t>
            </a:r>
          </a:p>
          <a:p>
            <a:pPr lvl="2">
              <a:buFontTx/>
              <a:buNone/>
            </a:pPr>
            <a:r>
              <a:rPr lang="zh-CN" altLang="en-US" sz="2800">
                <a:ea typeface="楷体_GB2312" pitchFamily="49" charset="-122"/>
              </a:rPr>
              <a:t>（</a:t>
            </a:r>
            <a:r>
              <a:rPr lang="en-US" altLang="zh-CN" sz="2800">
                <a:ea typeface="楷体_GB2312" pitchFamily="49" charset="-122"/>
              </a:rPr>
              <a:t>2</a:t>
            </a:r>
            <a:r>
              <a:rPr lang="zh-CN" altLang="en-US" sz="2800">
                <a:ea typeface="楷体_GB2312" pitchFamily="49" charset="-122"/>
              </a:rPr>
              <a:t>）事物的静态特征用对象的</a:t>
            </a:r>
            <a:r>
              <a:rPr lang="zh-CN" altLang="en-US" sz="2800">
                <a:solidFill>
                  <a:srgbClr val="FF0000"/>
                </a:solidFill>
                <a:ea typeface="楷体_GB2312" pitchFamily="49" charset="-122"/>
              </a:rPr>
              <a:t>属性</a:t>
            </a:r>
            <a:r>
              <a:rPr lang="zh-CN" altLang="en-US" sz="2800">
                <a:ea typeface="楷体_GB2312" pitchFamily="49" charset="-122"/>
              </a:rPr>
              <a:t>表示；</a:t>
            </a:r>
          </a:p>
          <a:p>
            <a:pPr lvl="2">
              <a:buFontTx/>
              <a:buNone/>
            </a:pPr>
            <a:r>
              <a:rPr lang="zh-CN" altLang="en-US" sz="2800">
                <a:ea typeface="楷体_GB2312" pitchFamily="49" charset="-122"/>
              </a:rPr>
              <a:t>（</a:t>
            </a:r>
            <a:r>
              <a:rPr lang="en-US" altLang="zh-CN" sz="2800">
                <a:ea typeface="楷体_GB2312" pitchFamily="49" charset="-122"/>
              </a:rPr>
              <a:t>3</a:t>
            </a:r>
            <a:r>
              <a:rPr lang="zh-CN" altLang="en-US" sz="2800">
                <a:ea typeface="楷体_GB2312" pitchFamily="49" charset="-122"/>
              </a:rPr>
              <a:t>）事物的动态特征（即事物的行为）用对象的</a:t>
            </a:r>
            <a:r>
              <a:rPr lang="zh-CN" altLang="en-US" sz="2800">
                <a:solidFill>
                  <a:srgbClr val="FF0000"/>
                </a:solidFill>
                <a:ea typeface="楷体_GB2312" pitchFamily="49" charset="-122"/>
              </a:rPr>
              <a:t>操作</a:t>
            </a:r>
            <a:r>
              <a:rPr lang="zh-CN" altLang="en-US" sz="2800">
                <a:ea typeface="楷体_GB2312" pitchFamily="49" charset="-122"/>
              </a:rPr>
              <a:t>表示；</a:t>
            </a:r>
            <a:endParaRPr lang="en-US" altLang="zh-CN" sz="2800">
              <a:ea typeface="楷体_GB2312" pitchFamily="49" charset="-122"/>
            </a:endParaRPr>
          </a:p>
        </p:txBody>
      </p:sp>
      <p:sp>
        <p:nvSpPr>
          <p:cNvPr id="17410" name="Slide Number Placeholder 3">
            <a:extLst>
              <a:ext uri="{FF2B5EF4-FFF2-40B4-BE49-F238E27FC236}">
                <a16:creationId xmlns:a16="http://schemas.microsoft.com/office/drawing/2014/main" id="{C96CF7FD-63CB-AA42-AFBF-3BDF678FC0A8}"/>
              </a:ext>
            </a:extLst>
          </p:cNvPr>
          <p:cNvSpPr txBox="1">
            <a:spLocks noGrp="1"/>
          </p:cNvSpPr>
          <p:nvPr/>
        </p:nvSpPr>
        <p:spPr bwMode="auto">
          <a:xfrm>
            <a:off x="8499475" y="6524625"/>
            <a:ext cx="536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eaLnBrk="0" hangingPunct="0">
              <a:defRPr kumimoji="1" sz="24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accent2"/>
                </a:solidFill>
                <a:latin typeface="Times New Roman" panose="02020603050405020304" pitchFamily="18" charset="0"/>
                <a:ea typeface="宋体" panose="02010600030101010101" pitchFamily="2" charset="-122"/>
              </a:defRPr>
            </a:lvl9pPr>
          </a:lstStyle>
          <a:p>
            <a:pPr algn="r" eaLnBrk="1" hangingPunct="1"/>
            <a:fld id="{267AA155-9E6A-DB44-87F2-1EA8B214185B}" type="slidenum">
              <a:rPr lang="en-US" altLang="zh-CN" sz="1400" b="0">
                <a:solidFill>
                  <a:schemeClr val="tx1"/>
                </a:solidFill>
                <a:ea typeface="幼圆" pitchFamily="49" charset="-122"/>
              </a:rPr>
              <a:pPr algn="r" eaLnBrk="1" hangingPunct="1"/>
              <a:t>14</a:t>
            </a:fld>
            <a:endParaRPr lang="en-US" altLang="zh-CN" sz="1400" b="0">
              <a:solidFill>
                <a:schemeClr val="tx1"/>
              </a:solidFill>
              <a:ea typeface="幼圆" pitchFamily="49" charset="-122"/>
            </a:endParaRPr>
          </a:p>
        </p:txBody>
      </p:sp>
      <p:sp>
        <p:nvSpPr>
          <p:cNvPr id="17411" name="Title 1">
            <a:extLst>
              <a:ext uri="{FF2B5EF4-FFF2-40B4-BE49-F238E27FC236}">
                <a16:creationId xmlns:a16="http://schemas.microsoft.com/office/drawing/2014/main" id="{CFDD0199-9E36-5545-B2B4-46E686DBA9DA}"/>
              </a:ext>
            </a:extLst>
          </p:cNvPr>
          <p:cNvSpPr>
            <a:spLocks noGrp="1"/>
          </p:cNvSpPr>
          <p:nvPr>
            <p:ph type="title" idx="4294967295"/>
          </p:nvPr>
        </p:nvSpPr>
        <p:spPr/>
        <p:txBody>
          <a:bodyPr/>
          <a:lstStyle/>
          <a:p>
            <a:r>
              <a:rPr lang="zh-CN" altLang="en-US"/>
              <a:t>面向对象方法的主要特点</a:t>
            </a:r>
            <a:endParaRPr lang="en-US" altLang="zh-CN"/>
          </a:p>
        </p:txBody>
      </p:sp>
    </p:spTree>
    <p:extLst>
      <p:ext uri="{BB962C8B-B14F-4D97-AF65-F5344CB8AC3E}">
        <p14:creationId xmlns:p14="http://schemas.microsoft.com/office/powerpoint/2010/main" val="2676692220"/>
      </p:ext>
    </p:extLst>
  </p:cSld>
  <p:clrMapOvr>
    <a:masterClrMapping/>
  </p:clrMapOvr>
  <p:transition>
    <p:fade thruBlk="1"/>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Content Placeholder 2">
            <a:extLst>
              <a:ext uri="{FF2B5EF4-FFF2-40B4-BE49-F238E27FC236}">
                <a16:creationId xmlns:a16="http://schemas.microsoft.com/office/drawing/2014/main" id="{3C939A33-197C-7046-8B47-4C6F4020C93B}"/>
              </a:ext>
            </a:extLst>
          </p:cNvPr>
          <p:cNvSpPr>
            <a:spLocks noGrp="1"/>
          </p:cNvSpPr>
          <p:nvPr>
            <p:ph idx="4294967295"/>
          </p:nvPr>
        </p:nvSpPr>
        <p:spPr>
          <a:xfrm>
            <a:off x="0" y="1340768"/>
            <a:ext cx="8243888" cy="4248820"/>
          </a:xfrm>
        </p:spPr>
        <p:txBody>
          <a:bodyPr/>
          <a:lstStyle/>
          <a:p>
            <a:pPr lvl="2">
              <a:buFontTx/>
              <a:buNone/>
            </a:pPr>
            <a:r>
              <a:rPr lang="en-US" altLang="zh-CN" sz="2800" dirty="0">
                <a:ea typeface="楷体_GB2312" pitchFamily="49" charset="-122"/>
              </a:rPr>
              <a:t>2</a:t>
            </a:r>
            <a:r>
              <a:rPr lang="zh-CN" altLang="en-US" sz="2800" dirty="0">
                <a:ea typeface="楷体_GB2312" pitchFamily="49" charset="-122"/>
              </a:rPr>
              <a:t>、对象的属性和操作结合为一体，构成一个独立的实体，对外屏蔽其内部细节（</a:t>
            </a:r>
            <a:r>
              <a:rPr lang="zh-CN" altLang="en-US" sz="2800" dirty="0">
                <a:solidFill>
                  <a:srgbClr val="FF0000"/>
                </a:solidFill>
                <a:ea typeface="楷体_GB2312" pitchFamily="49" charset="-122"/>
              </a:rPr>
              <a:t>封装</a:t>
            </a:r>
            <a:r>
              <a:rPr lang="zh-CN" altLang="en-US" sz="2800" dirty="0">
                <a:ea typeface="楷体_GB2312" pitchFamily="49" charset="-122"/>
              </a:rPr>
              <a:t>）；</a:t>
            </a:r>
            <a:endParaRPr lang="en-US" altLang="zh-CN" sz="2800" dirty="0">
              <a:ea typeface="楷体_GB2312" pitchFamily="49" charset="-122"/>
            </a:endParaRPr>
          </a:p>
          <a:p>
            <a:pPr lvl="2">
              <a:buFontTx/>
              <a:buNone/>
            </a:pPr>
            <a:r>
              <a:rPr lang="en-US" altLang="zh-CN" sz="2800" dirty="0">
                <a:ea typeface="楷体_GB2312" pitchFamily="49" charset="-122"/>
              </a:rPr>
              <a:t>3</a:t>
            </a:r>
            <a:r>
              <a:rPr lang="zh-CN" altLang="en-US" sz="2800" dirty="0">
                <a:ea typeface="楷体_GB2312" pitchFamily="49" charset="-122"/>
              </a:rPr>
              <a:t>、对事物进行</a:t>
            </a:r>
            <a:r>
              <a:rPr lang="zh-CN" altLang="en-US" sz="2800" dirty="0">
                <a:solidFill>
                  <a:srgbClr val="FF0000"/>
                </a:solidFill>
                <a:ea typeface="楷体_GB2312" pitchFamily="49" charset="-122"/>
              </a:rPr>
              <a:t>分类</a:t>
            </a:r>
            <a:r>
              <a:rPr lang="zh-CN" altLang="en-US" sz="2800" dirty="0">
                <a:ea typeface="楷体_GB2312" pitchFamily="49" charset="-122"/>
              </a:rPr>
              <a:t>，把具有相同属性和相同操作的对象归为一类，</a:t>
            </a:r>
            <a:r>
              <a:rPr lang="zh-CN" altLang="en-US" sz="2800" dirty="0">
                <a:solidFill>
                  <a:srgbClr val="FF0000"/>
                </a:solidFill>
                <a:ea typeface="楷体_GB2312" pitchFamily="49" charset="-122"/>
              </a:rPr>
              <a:t>类</a:t>
            </a:r>
            <a:r>
              <a:rPr lang="zh-CN" altLang="en-US" sz="2800" dirty="0">
                <a:ea typeface="楷体_GB2312" pitchFamily="49" charset="-122"/>
              </a:rPr>
              <a:t>是这些对象的抽象描述，每个对象是它的类的一个实例。</a:t>
            </a:r>
            <a:endParaRPr lang="en-US" altLang="zh-CN" sz="2800" dirty="0">
              <a:ea typeface="楷体_GB2312" pitchFamily="49" charset="-122"/>
            </a:endParaRPr>
          </a:p>
          <a:p>
            <a:pPr>
              <a:buFont typeface="Wingdings" pitchFamily="2" charset="2"/>
              <a:buNone/>
            </a:pPr>
            <a:endParaRPr lang="en-US" altLang="zh-CN" dirty="0">
              <a:ea typeface="楷体_GB2312" pitchFamily="49" charset="-122"/>
            </a:endParaRPr>
          </a:p>
        </p:txBody>
      </p:sp>
      <p:sp>
        <p:nvSpPr>
          <p:cNvPr id="18434" name="Slide Number Placeholder 3">
            <a:extLst>
              <a:ext uri="{FF2B5EF4-FFF2-40B4-BE49-F238E27FC236}">
                <a16:creationId xmlns:a16="http://schemas.microsoft.com/office/drawing/2014/main" id="{6C75E734-EC41-2D4C-B4D1-AD2700067FBD}"/>
              </a:ext>
            </a:extLst>
          </p:cNvPr>
          <p:cNvSpPr txBox="1">
            <a:spLocks noGrp="1"/>
          </p:cNvSpPr>
          <p:nvPr/>
        </p:nvSpPr>
        <p:spPr bwMode="auto">
          <a:xfrm>
            <a:off x="8499475" y="6524625"/>
            <a:ext cx="536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eaLnBrk="0" hangingPunct="0">
              <a:defRPr kumimoji="1" sz="24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accent2"/>
                </a:solidFill>
                <a:latin typeface="Times New Roman" panose="02020603050405020304" pitchFamily="18" charset="0"/>
                <a:ea typeface="宋体" panose="02010600030101010101" pitchFamily="2" charset="-122"/>
              </a:defRPr>
            </a:lvl9pPr>
          </a:lstStyle>
          <a:p>
            <a:pPr algn="r" eaLnBrk="1" hangingPunct="1"/>
            <a:fld id="{623FAE53-5520-E64B-A1FA-9871193F39A5}" type="slidenum">
              <a:rPr lang="en-US" altLang="zh-CN" sz="1400" b="0">
                <a:solidFill>
                  <a:schemeClr val="tx1"/>
                </a:solidFill>
                <a:ea typeface="幼圆" pitchFamily="49" charset="-122"/>
              </a:rPr>
              <a:pPr algn="r" eaLnBrk="1" hangingPunct="1"/>
              <a:t>15</a:t>
            </a:fld>
            <a:endParaRPr lang="en-US" altLang="zh-CN" sz="1400" b="0">
              <a:solidFill>
                <a:schemeClr val="tx1"/>
              </a:solidFill>
              <a:ea typeface="幼圆" pitchFamily="49" charset="-122"/>
            </a:endParaRPr>
          </a:p>
        </p:txBody>
      </p:sp>
      <p:pic>
        <p:nvPicPr>
          <p:cNvPr id="18435" name="Picture 5">
            <a:extLst>
              <a:ext uri="{FF2B5EF4-FFF2-40B4-BE49-F238E27FC236}">
                <a16:creationId xmlns:a16="http://schemas.microsoft.com/office/drawing/2014/main" id="{7F027A7E-E681-0B4E-8451-91FF60A2DD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4293096"/>
            <a:ext cx="6477000" cy="161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6" name="Title 1">
            <a:extLst>
              <a:ext uri="{FF2B5EF4-FFF2-40B4-BE49-F238E27FC236}">
                <a16:creationId xmlns:a16="http://schemas.microsoft.com/office/drawing/2014/main" id="{0AC5C6A6-D2CE-9C44-B751-30994F4BCDA8}"/>
              </a:ext>
            </a:extLst>
          </p:cNvPr>
          <p:cNvSpPr>
            <a:spLocks noGrp="1"/>
          </p:cNvSpPr>
          <p:nvPr>
            <p:ph type="title" idx="4294967295"/>
          </p:nvPr>
        </p:nvSpPr>
        <p:spPr/>
        <p:txBody>
          <a:bodyPr/>
          <a:lstStyle/>
          <a:p>
            <a:r>
              <a:rPr lang="zh-CN" altLang="en-US"/>
              <a:t>面向对象方法的主要特点</a:t>
            </a:r>
            <a:r>
              <a:rPr lang="en-US" altLang="zh-CN"/>
              <a:t>(</a:t>
            </a:r>
            <a:r>
              <a:rPr lang="zh-CN" altLang="en-US"/>
              <a:t>续</a:t>
            </a:r>
            <a:r>
              <a:rPr lang="en-US" altLang="zh-CN"/>
              <a:t>)</a:t>
            </a:r>
          </a:p>
        </p:txBody>
      </p:sp>
    </p:spTree>
    <p:extLst>
      <p:ext uri="{BB962C8B-B14F-4D97-AF65-F5344CB8AC3E}">
        <p14:creationId xmlns:p14="http://schemas.microsoft.com/office/powerpoint/2010/main" val="999990308"/>
      </p:ext>
    </p:extLst>
  </p:cSld>
  <p:clrMapOvr>
    <a:masterClrMapping/>
  </p:clrMapOvr>
  <p:transition>
    <p:fade thruBlk="1"/>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Content Placeholder 2">
            <a:extLst>
              <a:ext uri="{FF2B5EF4-FFF2-40B4-BE49-F238E27FC236}">
                <a16:creationId xmlns:a16="http://schemas.microsoft.com/office/drawing/2014/main" id="{536690DE-61D5-D545-B985-35C2D053099E}"/>
              </a:ext>
            </a:extLst>
          </p:cNvPr>
          <p:cNvSpPr>
            <a:spLocks noGrp="1"/>
          </p:cNvSpPr>
          <p:nvPr>
            <p:ph idx="4294967295"/>
          </p:nvPr>
        </p:nvSpPr>
        <p:spPr>
          <a:xfrm>
            <a:off x="-324544" y="1268760"/>
            <a:ext cx="9217025" cy="4824412"/>
          </a:xfrm>
        </p:spPr>
        <p:txBody>
          <a:bodyPr/>
          <a:lstStyle/>
          <a:p>
            <a:pPr lvl="2">
              <a:buFontTx/>
              <a:buNone/>
            </a:pPr>
            <a:r>
              <a:rPr lang="en-US" altLang="zh-CN" dirty="0">
                <a:latin typeface="楷体_GB2312" pitchFamily="49" charset="-122"/>
                <a:ea typeface="楷体_GB2312" pitchFamily="49" charset="-122"/>
              </a:rPr>
              <a:t>4</a:t>
            </a:r>
            <a:r>
              <a:rPr lang="zh-CN" altLang="en-US" dirty="0">
                <a:latin typeface="楷体_GB2312" pitchFamily="49" charset="-122"/>
                <a:ea typeface="楷体_GB2312" pitchFamily="49" charset="-122"/>
              </a:rPr>
              <a:t>、通过在不同程度上运用</a:t>
            </a:r>
            <a:r>
              <a:rPr lang="zh-CN" altLang="en-US" dirty="0">
                <a:solidFill>
                  <a:srgbClr val="FF0000"/>
                </a:solidFill>
                <a:latin typeface="楷体_GB2312" pitchFamily="49" charset="-122"/>
                <a:ea typeface="楷体_GB2312" pitchFamily="49" charset="-122"/>
              </a:rPr>
              <a:t>抽象</a:t>
            </a:r>
            <a:r>
              <a:rPr lang="zh-CN" altLang="en-US" dirty="0">
                <a:latin typeface="楷体_GB2312" pitchFamily="49" charset="-122"/>
                <a:ea typeface="楷体_GB2312" pitchFamily="49" charset="-122"/>
              </a:rPr>
              <a:t>的原则（</a:t>
            </a:r>
            <a:r>
              <a:rPr lang="zh-CN" altLang="en-US" dirty="0">
                <a:solidFill>
                  <a:srgbClr val="3333CC"/>
                </a:solidFill>
                <a:latin typeface="楷体_GB2312" pitchFamily="49" charset="-122"/>
                <a:ea typeface="楷体_GB2312" pitchFamily="49" charset="-122"/>
              </a:rPr>
              <a:t>较多或较少地忽略事物之间的差异</a:t>
            </a:r>
            <a:r>
              <a:rPr lang="en-US" altLang="zh-CN" dirty="0">
                <a:latin typeface="楷体_GB2312" pitchFamily="49" charset="-122"/>
                <a:ea typeface="楷体_GB2312" pitchFamily="49" charset="-122"/>
              </a:rPr>
              <a:t> </a:t>
            </a:r>
            <a:r>
              <a:rPr lang="zh-CN" altLang="en-US" dirty="0">
                <a:latin typeface="楷体_GB2312" pitchFamily="49" charset="-122"/>
                <a:ea typeface="楷体_GB2312" pitchFamily="49" charset="-122"/>
              </a:rPr>
              <a:t>），可以得到较一般的类和较特殊的类。特殊类</a:t>
            </a:r>
            <a:r>
              <a:rPr lang="zh-CN" altLang="en-US" dirty="0">
                <a:solidFill>
                  <a:srgbClr val="FF0000"/>
                </a:solidFill>
                <a:latin typeface="楷体_GB2312" pitchFamily="49" charset="-122"/>
                <a:ea typeface="楷体_GB2312" pitchFamily="49" charset="-122"/>
              </a:rPr>
              <a:t>继承</a:t>
            </a:r>
            <a:r>
              <a:rPr lang="zh-CN" altLang="en-US" dirty="0">
                <a:latin typeface="楷体_GB2312" pitchFamily="49" charset="-122"/>
                <a:ea typeface="楷体_GB2312" pitchFamily="49" charset="-122"/>
              </a:rPr>
              <a:t>一般类的属性和操作，面向对象方法支持对这种继承关系的描述和实现，从而简化系统的构造过程及其文档。</a:t>
            </a:r>
            <a:endParaRPr lang="en-US" altLang="zh-CN" dirty="0">
              <a:latin typeface="楷体_GB2312" pitchFamily="49" charset="-122"/>
              <a:ea typeface="楷体_GB2312" pitchFamily="49" charset="-122"/>
            </a:endParaRPr>
          </a:p>
          <a:p>
            <a:pPr>
              <a:buFont typeface="Wingdings" pitchFamily="2" charset="2"/>
              <a:buNone/>
            </a:pPr>
            <a:endParaRPr lang="en-US" altLang="zh-CN" dirty="0">
              <a:latin typeface="楷体_GB2312" pitchFamily="49" charset="-122"/>
              <a:ea typeface="楷体_GB2312" pitchFamily="49" charset="-122"/>
            </a:endParaRPr>
          </a:p>
        </p:txBody>
      </p:sp>
      <p:sp>
        <p:nvSpPr>
          <p:cNvPr id="19458" name="Slide Number Placeholder 3">
            <a:extLst>
              <a:ext uri="{FF2B5EF4-FFF2-40B4-BE49-F238E27FC236}">
                <a16:creationId xmlns:a16="http://schemas.microsoft.com/office/drawing/2014/main" id="{D4377382-21DB-F84F-906D-CDA56885432A}"/>
              </a:ext>
            </a:extLst>
          </p:cNvPr>
          <p:cNvSpPr txBox="1">
            <a:spLocks noGrp="1"/>
          </p:cNvSpPr>
          <p:nvPr/>
        </p:nvSpPr>
        <p:spPr bwMode="auto">
          <a:xfrm>
            <a:off x="8499475" y="6524625"/>
            <a:ext cx="536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eaLnBrk="0" hangingPunct="0">
              <a:defRPr kumimoji="1" sz="24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accent2"/>
                </a:solidFill>
                <a:latin typeface="Times New Roman" panose="02020603050405020304" pitchFamily="18" charset="0"/>
                <a:ea typeface="宋体" panose="02010600030101010101" pitchFamily="2" charset="-122"/>
              </a:defRPr>
            </a:lvl9pPr>
          </a:lstStyle>
          <a:p>
            <a:pPr algn="r" eaLnBrk="1" hangingPunct="1"/>
            <a:fld id="{3447EA5C-7CB2-3243-8FEE-097D3F350955}" type="slidenum">
              <a:rPr lang="en-US" altLang="zh-CN" sz="1400" b="0">
                <a:solidFill>
                  <a:schemeClr val="tx1"/>
                </a:solidFill>
                <a:ea typeface="幼圆" pitchFamily="49" charset="-122"/>
              </a:rPr>
              <a:pPr algn="r" eaLnBrk="1" hangingPunct="1"/>
              <a:t>16</a:t>
            </a:fld>
            <a:endParaRPr lang="en-US" altLang="zh-CN" sz="1400" b="0">
              <a:solidFill>
                <a:schemeClr val="tx1"/>
              </a:solidFill>
              <a:ea typeface="幼圆" pitchFamily="49" charset="-122"/>
            </a:endParaRPr>
          </a:p>
        </p:txBody>
      </p:sp>
      <p:pic>
        <p:nvPicPr>
          <p:cNvPr id="19459" name="Picture 4">
            <a:extLst>
              <a:ext uri="{FF2B5EF4-FFF2-40B4-BE49-F238E27FC236}">
                <a16:creationId xmlns:a16="http://schemas.microsoft.com/office/drawing/2014/main" id="{55D5F251-B9AE-5C47-8DBE-86BF62E40C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3204549"/>
            <a:ext cx="6972895" cy="3653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0" name="Title 1">
            <a:extLst>
              <a:ext uri="{FF2B5EF4-FFF2-40B4-BE49-F238E27FC236}">
                <a16:creationId xmlns:a16="http://schemas.microsoft.com/office/drawing/2014/main" id="{7BE01325-ACF4-3948-943C-B62025ACB891}"/>
              </a:ext>
            </a:extLst>
          </p:cNvPr>
          <p:cNvSpPr>
            <a:spLocks noGrp="1"/>
          </p:cNvSpPr>
          <p:nvPr>
            <p:ph type="title" idx="4294967295"/>
          </p:nvPr>
        </p:nvSpPr>
        <p:spPr/>
        <p:txBody>
          <a:bodyPr/>
          <a:lstStyle/>
          <a:p>
            <a:r>
              <a:rPr lang="zh-CN" altLang="en-US" dirty="0"/>
              <a:t>面向对象方法的主要特点</a:t>
            </a:r>
            <a:r>
              <a:rPr lang="en-US" altLang="zh-CN" dirty="0"/>
              <a:t>(</a:t>
            </a:r>
            <a:r>
              <a:rPr lang="zh-CN" altLang="en-US" dirty="0"/>
              <a:t>续</a:t>
            </a:r>
            <a:r>
              <a:rPr lang="en-US" altLang="zh-CN" dirty="0"/>
              <a:t>)</a:t>
            </a:r>
          </a:p>
        </p:txBody>
      </p:sp>
    </p:spTree>
    <p:extLst>
      <p:ext uri="{BB962C8B-B14F-4D97-AF65-F5344CB8AC3E}">
        <p14:creationId xmlns:p14="http://schemas.microsoft.com/office/powerpoint/2010/main" val="310171277"/>
      </p:ext>
    </p:extLst>
  </p:cSld>
  <p:clrMapOvr>
    <a:masterClrMapping/>
  </p:clrMapOvr>
  <p:transition>
    <p:fade thruBlk="1"/>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Content Placeholder 2">
            <a:extLst>
              <a:ext uri="{FF2B5EF4-FFF2-40B4-BE49-F238E27FC236}">
                <a16:creationId xmlns:a16="http://schemas.microsoft.com/office/drawing/2014/main" id="{598101AB-30C8-EA44-996C-FEBC1A0E75AD}"/>
              </a:ext>
            </a:extLst>
          </p:cNvPr>
          <p:cNvSpPr>
            <a:spLocks noGrp="1"/>
          </p:cNvSpPr>
          <p:nvPr>
            <p:ph idx="4294967295"/>
          </p:nvPr>
        </p:nvSpPr>
        <p:spPr>
          <a:xfrm>
            <a:off x="0" y="762000"/>
            <a:ext cx="8748713" cy="4824413"/>
          </a:xfrm>
        </p:spPr>
        <p:txBody>
          <a:bodyPr/>
          <a:lstStyle/>
          <a:p>
            <a:pPr lvl="2">
              <a:buFontTx/>
              <a:buNone/>
            </a:pPr>
            <a:r>
              <a:rPr lang="en-US" altLang="zh-CN" sz="2800">
                <a:ea typeface="楷体_GB2312" pitchFamily="49" charset="-122"/>
              </a:rPr>
              <a:t>5</a:t>
            </a:r>
            <a:r>
              <a:rPr lang="zh-CN" altLang="en-US" sz="2800">
                <a:ea typeface="楷体_GB2312" pitchFamily="49" charset="-122"/>
              </a:rPr>
              <a:t>、复杂的对象可以用简单的对象作为其构成部分（</a:t>
            </a:r>
            <a:r>
              <a:rPr lang="zh-CN" altLang="en-US" sz="2800">
                <a:solidFill>
                  <a:srgbClr val="FF0000"/>
                </a:solidFill>
                <a:ea typeface="楷体_GB2312" pitchFamily="49" charset="-122"/>
              </a:rPr>
              <a:t>聚合</a:t>
            </a:r>
            <a:r>
              <a:rPr lang="zh-CN" altLang="en-US">
                <a:ea typeface="楷体_GB2312" pitchFamily="49" charset="-122"/>
              </a:rPr>
              <a:t>）</a:t>
            </a:r>
            <a:endParaRPr lang="en-US" altLang="zh-CN">
              <a:ea typeface="楷体_GB2312" pitchFamily="49" charset="-122"/>
            </a:endParaRPr>
          </a:p>
          <a:p>
            <a:pPr>
              <a:buFont typeface="Wingdings" pitchFamily="2" charset="2"/>
              <a:buNone/>
            </a:pPr>
            <a:endParaRPr lang="en-US" altLang="zh-CN">
              <a:ea typeface="楷体_GB2312" pitchFamily="49" charset="-122"/>
            </a:endParaRPr>
          </a:p>
        </p:txBody>
      </p:sp>
      <p:sp>
        <p:nvSpPr>
          <p:cNvPr id="20482" name="Slide Number Placeholder 3">
            <a:extLst>
              <a:ext uri="{FF2B5EF4-FFF2-40B4-BE49-F238E27FC236}">
                <a16:creationId xmlns:a16="http://schemas.microsoft.com/office/drawing/2014/main" id="{1341D25A-44C3-9E47-9190-A922C6DD609F}"/>
              </a:ext>
            </a:extLst>
          </p:cNvPr>
          <p:cNvSpPr txBox="1">
            <a:spLocks noGrp="1"/>
          </p:cNvSpPr>
          <p:nvPr/>
        </p:nvSpPr>
        <p:spPr bwMode="auto">
          <a:xfrm>
            <a:off x="8499475" y="6524625"/>
            <a:ext cx="536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eaLnBrk="0" hangingPunct="0">
              <a:defRPr kumimoji="1" sz="24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accent2"/>
                </a:solidFill>
                <a:latin typeface="Times New Roman" panose="02020603050405020304" pitchFamily="18" charset="0"/>
                <a:ea typeface="宋体" panose="02010600030101010101" pitchFamily="2" charset="-122"/>
              </a:defRPr>
            </a:lvl9pPr>
          </a:lstStyle>
          <a:p>
            <a:pPr algn="r" eaLnBrk="1" hangingPunct="1"/>
            <a:fld id="{4D21E926-6934-9A4E-98B8-D90AA4208311}" type="slidenum">
              <a:rPr lang="en-US" altLang="zh-CN" sz="1400" b="0">
                <a:solidFill>
                  <a:schemeClr val="tx1"/>
                </a:solidFill>
                <a:ea typeface="幼圆" pitchFamily="49" charset="-122"/>
              </a:rPr>
              <a:pPr algn="r" eaLnBrk="1" hangingPunct="1"/>
              <a:t>17</a:t>
            </a:fld>
            <a:endParaRPr lang="en-US" altLang="zh-CN" sz="1400" b="0">
              <a:solidFill>
                <a:schemeClr val="tx1"/>
              </a:solidFill>
              <a:ea typeface="幼圆" pitchFamily="49" charset="-122"/>
            </a:endParaRPr>
          </a:p>
        </p:txBody>
      </p:sp>
      <p:pic>
        <p:nvPicPr>
          <p:cNvPr id="20483" name="Picture 5">
            <a:extLst>
              <a:ext uri="{FF2B5EF4-FFF2-40B4-BE49-F238E27FC236}">
                <a16:creationId xmlns:a16="http://schemas.microsoft.com/office/drawing/2014/main" id="{1D673779-CA08-124C-9604-01F44BAE40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057400"/>
            <a:ext cx="7704138" cy="3605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4" name="Title 1">
            <a:extLst>
              <a:ext uri="{FF2B5EF4-FFF2-40B4-BE49-F238E27FC236}">
                <a16:creationId xmlns:a16="http://schemas.microsoft.com/office/drawing/2014/main" id="{6D79E40A-A682-6B4C-B1FA-926324410694}"/>
              </a:ext>
            </a:extLst>
          </p:cNvPr>
          <p:cNvSpPr>
            <a:spLocks noGrp="1"/>
          </p:cNvSpPr>
          <p:nvPr>
            <p:ph type="title" idx="4294967295"/>
          </p:nvPr>
        </p:nvSpPr>
        <p:spPr>
          <a:xfrm>
            <a:off x="1547813" y="0"/>
            <a:ext cx="7353300" cy="823913"/>
          </a:xfrm>
        </p:spPr>
        <p:txBody>
          <a:bodyPr/>
          <a:lstStyle/>
          <a:p>
            <a:r>
              <a:rPr lang="zh-CN" altLang="en-US"/>
              <a:t>面向对象方法的主要特点</a:t>
            </a:r>
            <a:r>
              <a:rPr lang="en-US" altLang="zh-CN"/>
              <a:t>(</a:t>
            </a:r>
            <a:r>
              <a:rPr lang="zh-CN" altLang="en-US"/>
              <a:t>续</a:t>
            </a:r>
            <a:r>
              <a:rPr lang="en-US" altLang="zh-CN"/>
              <a:t>)</a:t>
            </a:r>
          </a:p>
        </p:txBody>
      </p:sp>
    </p:spTree>
    <p:extLst>
      <p:ext uri="{BB962C8B-B14F-4D97-AF65-F5344CB8AC3E}">
        <p14:creationId xmlns:p14="http://schemas.microsoft.com/office/powerpoint/2010/main" val="3593231193"/>
      </p:ext>
    </p:extLst>
  </p:cSld>
  <p:clrMapOvr>
    <a:masterClrMapping/>
  </p:clrMapOvr>
  <p:transition>
    <p:fade thruBlk="1"/>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a:extLst>
              <a:ext uri="{FF2B5EF4-FFF2-40B4-BE49-F238E27FC236}">
                <a16:creationId xmlns:a16="http://schemas.microsoft.com/office/drawing/2014/main" id="{7491DFF8-C38A-8040-9997-ACA0885F4D3B}"/>
              </a:ext>
            </a:extLst>
          </p:cNvPr>
          <p:cNvSpPr>
            <a:spLocks noGrp="1"/>
          </p:cNvSpPr>
          <p:nvPr>
            <p:ph type="title" idx="4294967295"/>
          </p:nvPr>
        </p:nvSpPr>
        <p:spPr/>
        <p:txBody>
          <a:bodyPr/>
          <a:lstStyle/>
          <a:p>
            <a:endParaRPr lang="en-US" altLang="zh-CN"/>
          </a:p>
        </p:txBody>
      </p:sp>
      <p:sp>
        <p:nvSpPr>
          <p:cNvPr id="21506" name="Slide Number Placeholder 3">
            <a:extLst>
              <a:ext uri="{FF2B5EF4-FFF2-40B4-BE49-F238E27FC236}">
                <a16:creationId xmlns:a16="http://schemas.microsoft.com/office/drawing/2014/main" id="{C6C10497-B4BC-034D-8555-F4F3B622A2D8}"/>
              </a:ext>
            </a:extLst>
          </p:cNvPr>
          <p:cNvSpPr txBox="1">
            <a:spLocks noGrp="1"/>
          </p:cNvSpPr>
          <p:nvPr/>
        </p:nvSpPr>
        <p:spPr bwMode="auto">
          <a:xfrm>
            <a:off x="8499475" y="6524625"/>
            <a:ext cx="536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eaLnBrk="0" hangingPunct="0">
              <a:defRPr kumimoji="1" sz="24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accent2"/>
                </a:solidFill>
                <a:latin typeface="Times New Roman" panose="02020603050405020304" pitchFamily="18" charset="0"/>
                <a:ea typeface="宋体" panose="02010600030101010101" pitchFamily="2" charset="-122"/>
              </a:defRPr>
            </a:lvl9pPr>
          </a:lstStyle>
          <a:p>
            <a:pPr algn="r" eaLnBrk="1" hangingPunct="1"/>
            <a:fld id="{F3EF8079-1538-644C-A612-45C55B137300}" type="slidenum">
              <a:rPr lang="en-US" altLang="zh-CN" sz="1400" b="0">
                <a:solidFill>
                  <a:schemeClr val="tx1"/>
                </a:solidFill>
                <a:ea typeface="幼圆" pitchFamily="49" charset="-122"/>
              </a:rPr>
              <a:pPr algn="r" eaLnBrk="1" hangingPunct="1"/>
              <a:t>18</a:t>
            </a:fld>
            <a:endParaRPr lang="en-US" altLang="zh-CN" sz="1400" b="0">
              <a:solidFill>
                <a:schemeClr val="tx1"/>
              </a:solidFill>
              <a:ea typeface="幼圆" pitchFamily="49" charset="-122"/>
            </a:endParaRPr>
          </a:p>
        </p:txBody>
      </p:sp>
      <p:pic>
        <p:nvPicPr>
          <p:cNvPr id="21507" name="Content Placeholder 4">
            <a:extLst>
              <a:ext uri="{FF2B5EF4-FFF2-40B4-BE49-F238E27FC236}">
                <a16:creationId xmlns:a16="http://schemas.microsoft.com/office/drawing/2014/main" id="{28928329-EAB0-0443-A386-4102A79A6B92}"/>
              </a:ext>
            </a:extLst>
          </p:cNvPr>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rcRect t="-21902" b="-21902"/>
          <a:stretch>
            <a:fillRect/>
          </a:stretch>
        </p:blipFill>
        <p:spPr>
          <a:xfrm>
            <a:off x="595312" y="818356"/>
            <a:ext cx="8172450" cy="5221288"/>
          </a:xfrm>
        </p:spPr>
      </p:pic>
    </p:spTree>
    <p:extLst>
      <p:ext uri="{BB962C8B-B14F-4D97-AF65-F5344CB8AC3E}">
        <p14:creationId xmlns:p14="http://schemas.microsoft.com/office/powerpoint/2010/main" val="4284334984"/>
      </p:ext>
    </p:extLst>
  </p:cSld>
  <p:clrMapOvr>
    <a:masterClrMapping/>
  </p:clrMapOvr>
  <p:transition>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标题 1">
            <a:extLst>
              <a:ext uri="{FF2B5EF4-FFF2-40B4-BE49-F238E27FC236}">
                <a16:creationId xmlns:a16="http://schemas.microsoft.com/office/drawing/2014/main" id="{55EC22FA-F926-E143-B17B-EEA40E39ACB3}"/>
              </a:ext>
            </a:extLst>
          </p:cNvPr>
          <p:cNvSpPr>
            <a:spLocks noGrp="1"/>
          </p:cNvSpPr>
          <p:nvPr>
            <p:ph type="title" idx="4294967295"/>
          </p:nvPr>
        </p:nvSpPr>
        <p:spPr>
          <a:xfrm>
            <a:off x="427038" y="41275"/>
            <a:ext cx="8229600" cy="1143000"/>
          </a:xfrm>
        </p:spPr>
        <p:txBody>
          <a:bodyPr/>
          <a:lstStyle/>
          <a:p>
            <a:pPr eaLnBrk="1" hangingPunct="1"/>
            <a:r>
              <a:rPr lang="zh-CN" altLang="en-US" b="1">
                <a:latin typeface="宋体" panose="02010600030101010101" pitchFamily="2" charset="-122"/>
              </a:rPr>
              <a:t>第</a:t>
            </a:r>
            <a:r>
              <a:rPr lang="en-US" altLang="zh-CN" b="1">
                <a:latin typeface="宋体" panose="02010600030101010101" pitchFamily="2" charset="-122"/>
              </a:rPr>
              <a:t>9</a:t>
            </a:r>
            <a:r>
              <a:rPr lang="zh-CN" altLang="en-US" b="1">
                <a:latin typeface="宋体" panose="02010600030101010101" pitchFamily="2" charset="-122"/>
              </a:rPr>
              <a:t>章 面向对象方法学引论</a:t>
            </a:r>
            <a:endParaRPr lang="en-US" altLang="zh-CN" b="1">
              <a:latin typeface="宋体" panose="02010600030101010101" pitchFamily="2" charset="-122"/>
            </a:endParaRPr>
          </a:p>
        </p:txBody>
      </p:sp>
      <p:sp>
        <p:nvSpPr>
          <p:cNvPr id="12290" name="内容占位符 2">
            <a:extLst>
              <a:ext uri="{FF2B5EF4-FFF2-40B4-BE49-F238E27FC236}">
                <a16:creationId xmlns:a16="http://schemas.microsoft.com/office/drawing/2014/main" id="{13709AF2-A68E-3642-8026-CEB25ED99BC3}"/>
              </a:ext>
            </a:extLst>
          </p:cNvPr>
          <p:cNvSpPr>
            <a:spLocks noGrp="1"/>
          </p:cNvSpPr>
          <p:nvPr>
            <p:ph idx="4294967295"/>
          </p:nvPr>
        </p:nvSpPr>
        <p:spPr>
          <a:xfrm>
            <a:off x="323850" y="1184275"/>
            <a:ext cx="8435975" cy="4525963"/>
          </a:xfrm>
        </p:spPr>
        <p:txBody>
          <a:bodyPr/>
          <a:lstStyle/>
          <a:p>
            <a:pPr marL="0" indent="0">
              <a:lnSpc>
                <a:spcPts val="3000"/>
              </a:lnSpc>
              <a:buFont typeface="Arial" panose="020B0604020202020204" pitchFamily="34" charset="0"/>
              <a:buNone/>
            </a:pPr>
            <a:r>
              <a:rPr lang="zh-CN" altLang="en-US" sz="2400"/>
              <a:t>         </a:t>
            </a:r>
            <a:r>
              <a:rPr lang="zh-CN" altLang="en-US" sz="2400">
                <a:latin typeface="宋体" panose="02010600030101010101" pitchFamily="2" charset="-122"/>
              </a:rPr>
              <a:t>面向对象技术强调在软件开发过程中面向客观世界或问题域中的事物，采用人类在认识客观世界的过程中普遍运用的思维方法，直观、自然地描述客观世界中的有关事物。</a:t>
            </a:r>
            <a:endParaRPr lang="en-US" altLang="zh-CN" sz="2400">
              <a:latin typeface="宋体" panose="02010600030101010101" pitchFamily="2" charset="-122"/>
            </a:endParaRPr>
          </a:p>
          <a:p>
            <a:pPr marL="0" indent="0">
              <a:lnSpc>
                <a:spcPts val="3000"/>
              </a:lnSpc>
              <a:buFont typeface="Arial" panose="020B0604020202020204" pitchFamily="34" charset="0"/>
              <a:buNone/>
            </a:pPr>
            <a:r>
              <a:rPr lang="zh-CN" altLang="en-US" sz="2400">
                <a:latin typeface="宋体" panose="02010600030101010101" pitchFamily="2" charset="-122"/>
              </a:rPr>
              <a:t>    面向对象的分析方法是利用面向对象的信息建模概念，如实体、关系、属性等，同时运用封装、继承、多态等机制来构造模拟现实系统的方法。</a:t>
            </a:r>
            <a:endParaRPr lang="en-US" altLang="zh-CN" sz="2400">
              <a:latin typeface="宋体" panose="02010600030101010101" pitchFamily="2" charset="-122"/>
            </a:endParaRPr>
          </a:p>
          <a:p>
            <a:pPr marL="0" indent="0">
              <a:lnSpc>
                <a:spcPts val="3000"/>
              </a:lnSpc>
              <a:buFont typeface="Arial" panose="020B0604020202020204" pitchFamily="34" charset="0"/>
              <a:buNone/>
            </a:pPr>
            <a:r>
              <a:rPr lang="zh-CN" altLang="en-US" sz="2400">
                <a:latin typeface="宋体" panose="02010600030101010101" pitchFamily="2" charset="-122"/>
              </a:rPr>
              <a:t>    传统的结构化设计方法的基本点是面向过程，系统被分解成若干个过程。而面向对象的方法是采用构造模型的观点，在系统的开发过程中，各个步骤的共同的目标是建造一个问题域的模型。在面向对象的设计中，初始元素是对象，然后将具有共同特征的对象归纳成类，组织类之间的等级关系，构造类库。在应用时，在类库中选择相应的类。</a:t>
            </a:r>
          </a:p>
        </p:txBody>
      </p:sp>
      <p:sp>
        <p:nvSpPr>
          <p:cNvPr id="5" name="1 Título">
            <a:extLst>
              <a:ext uri="{FF2B5EF4-FFF2-40B4-BE49-F238E27FC236}">
                <a16:creationId xmlns:a16="http://schemas.microsoft.com/office/drawing/2014/main" id="{864FB302-3C1B-E642-A318-AD5E413E7A82}"/>
              </a:ext>
            </a:extLst>
          </p:cNvPr>
          <p:cNvSpPr txBox="1">
            <a:spLocks/>
          </p:cNvSpPr>
          <p:nvPr/>
        </p:nvSpPr>
        <p:spPr bwMode="auto">
          <a:xfrm>
            <a:off x="2843213" y="623411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mn-ea"/>
                <a:ea typeface="+mn-ea"/>
              </a:rPr>
              <a:t>引言</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Content Placeholder 2">
            <a:extLst>
              <a:ext uri="{FF2B5EF4-FFF2-40B4-BE49-F238E27FC236}">
                <a16:creationId xmlns:a16="http://schemas.microsoft.com/office/drawing/2014/main" id="{D7240FE7-0F3A-7144-9E11-1D3A0C559552}"/>
              </a:ext>
            </a:extLst>
          </p:cNvPr>
          <p:cNvSpPr>
            <a:spLocks noGrp="1"/>
          </p:cNvSpPr>
          <p:nvPr>
            <p:ph idx="4294967295"/>
          </p:nvPr>
        </p:nvSpPr>
        <p:spPr>
          <a:xfrm>
            <a:off x="-324544" y="1417638"/>
            <a:ext cx="9468544" cy="4532312"/>
          </a:xfrm>
        </p:spPr>
        <p:txBody>
          <a:bodyPr/>
          <a:lstStyle/>
          <a:p>
            <a:pPr lvl="2">
              <a:buFontTx/>
              <a:buNone/>
            </a:pPr>
            <a:r>
              <a:rPr lang="en-US" altLang="zh-CN" dirty="0">
                <a:ea typeface="楷体_GB2312" pitchFamily="49" charset="-122"/>
              </a:rPr>
              <a:t>6</a:t>
            </a:r>
            <a:r>
              <a:rPr lang="zh-CN" altLang="en-US" dirty="0">
                <a:ea typeface="楷体_GB2312" pitchFamily="49" charset="-122"/>
              </a:rPr>
              <a:t>、对象之间只能通过</a:t>
            </a:r>
            <a:r>
              <a:rPr lang="zh-CN" altLang="en-US" dirty="0">
                <a:solidFill>
                  <a:srgbClr val="FF0000"/>
                </a:solidFill>
                <a:ea typeface="楷体_GB2312" pitchFamily="49" charset="-122"/>
              </a:rPr>
              <a:t>消息</a:t>
            </a:r>
            <a:r>
              <a:rPr lang="zh-CN" altLang="en-US" dirty="0">
                <a:ea typeface="楷体_GB2312" pitchFamily="49" charset="-122"/>
              </a:rPr>
              <a:t>进行通信（不允许一个对象直接使用另一个对象的属性），以实现对象之间的动态联系。</a:t>
            </a:r>
            <a:endParaRPr lang="en-US" altLang="zh-CN" dirty="0">
              <a:ea typeface="楷体_GB2312" pitchFamily="49" charset="-122"/>
            </a:endParaRPr>
          </a:p>
          <a:p>
            <a:pPr lvl="2">
              <a:buFontTx/>
              <a:buNone/>
            </a:pPr>
            <a:r>
              <a:rPr lang="en-US" altLang="zh-CN" dirty="0">
                <a:ea typeface="楷体_GB2312" pitchFamily="49" charset="-122"/>
              </a:rPr>
              <a:t>7</a:t>
            </a:r>
            <a:r>
              <a:rPr lang="zh-CN" altLang="en-US" dirty="0">
                <a:ea typeface="楷体_GB2312" pitchFamily="49" charset="-122"/>
              </a:rPr>
              <a:t>、用</a:t>
            </a:r>
            <a:r>
              <a:rPr lang="zh-CN" altLang="en-US" dirty="0">
                <a:solidFill>
                  <a:srgbClr val="FF0000"/>
                </a:solidFill>
                <a:ea typeface="楷体_GB2312" pitchFamily="49" charset="-122"/>
              </a:rPr>
              <a:t>关联</a:t>
            </a:r>
            <a:r>
              <a:rPr lang="zh-CN" altLang="en-US" dirty="0">
                <a:ea typeface="楷体_GB2312" pitchFamily="49" charset="-122"/>
              </a:rPr>
              <a:t>表达类之间的静态关系。</a:t>
            </a:r>
            <a:endParaRPr lang="en-US" altLang="zh-CN" dirty="0">
              <a:ea typeface="楷体_GB2312" pitchFamily="49" charset="-122"/>
            </a:endParaRPr>
          </a:p>
          <a:p>
            <a:pPr lvl="2"/>
            <a:endParaRPr lang="en-US" altLang="zh-CN" dirty="0">
              <a:solidFill>
                <a:srgbClr val="FF0000"/>
              </a:solidFill>
              <a:ea typeface="楷体_GB2312" pitchFamily="49" charset="-122"/>
            </a:endParaRPr>
          </a:p>
          <a:p>
            <a:pPr lvl="2"/>
            <a:endParaRPr lang="en-US" altLang="zh-CN" b="0" dirty="0">
              <a:solidFill>
                <a:srgbClr val="FF0000"/>
              </a:solidFill>
            </a:endParaRPr>
          </a:p>
          <a:p>
            <a:pPr lvl="2"/>
            <a:endParaRPr lang="en-US" altLang="zh-CN" b="0" dirty="0">
              <a:solidFill>
                <a:srgbClr val="FF0000"/>
              </a:solidFill>
            </a:endParaRPr>
          </a:p>
          <a:p>
            <a:pPr lvl="2"/>
            <a:endParaRPr lang="en-US" altLang="zh-CN" b="0" dirty="0">
              <a:solidFill>
                <a:srgbClr val="FF0000"/>
              </a:solidFill>
            </a:endParaRPr>
          </a:p>
          <a:p>
            <a:pPr lvl="2"/>
            <a:endParaRPr lang="en-US" altLang="zh-CN" b="0" dirty="0">
              <a:solidFill>
                <a:srgbClr val="FF0000"/>
              </a:solidFill>
            </a:endParaRPr>
          </a:p>
          <a:p>
            <a:pPr lvl="2">
              <a:buFontTx/>
              <a:buNone/>
            </a:pPr>
            <a:r>
              <a:rPr lang="en-US" altLang="zh-CN" b="0" dirty="0">
                <a:solidFill>
                  <a:srgbClr val="FF0000"/>
                </a:solidFill>
              </a:rPr>
              <a:t>				</a:t>
            </a:r>
          </a:p>
          <a:p>
            <a:pPr lvl="2">
              <a:buFontTx/>
              <a:buNone/>
            </a:pPr>
            <a:r>
              <a:rPr lang="en-US" altLang="zh-CN" b="0" dirty="0">
                <a:solidFill>
                  <a:srgbClr val="FF0000"/>
                </a:solidFill>
              </a:rPr>
              <a:t>				</a:t>
            </a:r>
            <a:r>
              <a:rPr lang="zh-CN" altLang="en-US" b="0" dirty="0">
                <a:solidFill>
                  <a:srgbClr val="FF0000"/>
                </a:solidFill>
              </a:rPr>
              <a:t>例：教师指导学生论文</a:t>
            </a:r>
            <a:endParaRPr lang="en-US" altLang="zh-CN" b="0" dirty="0">
              <a:solidFill>
                <a:srgbClr val="FF0000"/>
              </a:solidFill>
            </a:endParaRPr>
          </a:p>
          <a:p>
            <a:pPr lvl="2">
              <a:buFontTx/>
              <a:buNone/>
            </a:pPr>
            <a:endParaRPr lang="en-US" altLang="zh-CN" b="0" dirty="0">
              <a:solidFill>
                <a:srgbClr val="FF0000"/>
              </a:solidFill>
            </a:endParaRPr>
          </a:p>
          <a:p>
            <a:pPr lvl="2"/>
            <a:endParaRPr lang="en-US" altLang="zh-CN" b="0" dirty="0">
              <a:ea typeface="楷体_GB2312" pitchFamily="49" charset="-122"/>
            </a:endParaRPr>
          </a:p>
          <a:p>
            <a:pPr>
              <a:buFont typeface="Wingdings" pitchFamily="2" charset="2"/>
              <a:buNone/>
            </a:pPr>
            <a:endParaRPr lang="en-US" altLang="zh-CN" dirty="0"/>
          </a:p>
        </p:txBody>
      </p:sp>
      <p:sp>
        <p:nvSpPr>
          <p:cNvPr id="22530" name="Slide Number Placeholder 3">
            <a:extLst>
              <a:ext uri="{FF2B5EF4-FFF2-40B4-BE49-F238E27FC236}">
                <a16:creationId xmlns:a16="http://schemas.microsoft.com/office/drawing/2014/main" id="{4A6D9D2D-33EE-8D44-8C4F-1227121F9ADC}"/>
              </a:ext>
            </a:extLst>
          </p:cNvPr>
          <p:cNvSpPr txBox="1">
            <a:spLocks noGrp="1"/>
          </p:cNvSpPr>
          <p:nvPr/>
        </p:nvSpPr>
        <p:spPr bwMode="auto">
          <a:xfrm>
            <a:off x="8499475" y="6524625"/>
            <a:ext cx="536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eaLnBrk="0" hangingPunct="0">
              <a:defRPr kumimoji="1" sz="24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accent2"/>
                </a:solidFill>
                <a:latin typeface="Times New Roman" panose="02020603050405020304" pitchFamily="18" charset="0"/>
                <a:ea typeface="宋体" panose="02010600030101010101" pitchFamily="2" charset="-122"/>
              </a:defRPr>
            </a:lvl9pPr>
          </a:lstStyle>
          <a:p>
            <a:pPr algn="r" eaLnBrk="1" hangingPunct="1"/>
            <a:fld id="{C9121E01-6DF3-E442-92EE-482C2D922AED}" type="slidenum">
              <a:rPr lang="en-US" altLang="zh-CN" sz="1400" b="0">
                <a:solidFill>
                  <a:schemeClr val="tx1"/>
                </a:solidFill>
                <a:ea typeface="幼圆" pitchFamily="49" charset="-122"/>
              </a:rPr>
              <a:pPr algn="r" eaLnBrk="1" hangingPunct="1"/>
              <a:t>19</a:t>
            </a:fld>
            <a:endParaRPr lang="en-US" altLang="zh-CN" sz="1400" b="0">
              <a:solidFill>
                <a:schemeClr val="tx1"/>
              </a:solidFill>
              <a:ea typeface="幼圆" pitchFamily="49" charset="-122"/>
            </a:endParaRPr>
          </a:p>
        </p:txBody>
      </p:sp>
      <p:pic>
        <p:nvPicPr>
          <p:cNvPr id="22531" name="Picture 55">
            <a:extLst>
              <a:ext uri="{FF2B5EF4-FFF2-40B4-BE49-F238E27FC236}">
                <a16:creationId xmlns:a16="http://schemas.microsoft.com/office/drawing/2014/main" id="{5F8542B6-973C-AD4B-A4B4-0DB223C7A0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7824" y="3321834"/>
            <a:ext cx="3600450" cy="168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2" name="Title 1">
            <a:extLst>
              <a:ext uri="{FF2B5EF4-FFF2-40B4-BE49-F238E27FC236}">
                <a16:creationId xmlns:a16="http://schemas.microsoft.com/office/drawing/2014/main" id="{401E1926-87D3-CB4B-A66C-8C49F9F2D417}"/>
              </a:ext>
            </a:extLst>
          </p:cNvPr>
          <p:cNvSpPr>
            <a:spLocks noGrp="1"/>
          </p:cNvSpPr>
          <p:nvPr>
            <p:ph type="title" idx="4294967295"/>
          </p:nvPr>
        </p:nvSpPr>
        <p:spPr/>
        <p:txBody>
          <a:bodyPr/>
          <a:lstStyle/>
          <a:p>
            <a:r>
              <a:rPr lang="zh-CN" altLang="en-US"/>
              <a:t>面向对象方法的主要特点</a:t>
            </a:r>
            <a:r>
              <a:rPr lang="en-US" altLang="zh-CN"/>
              <a:t>(</a:t>
            </a:r>
            <a:r>
              <a:rPr lang="zh-CN" altLang="en-US"/>
              <a:t>续</a:t>
            </a:r>
            <a:r>
              <a:rPr lang="en-US" altLang="zh-CN"/>
              <a:t>)</a:t>
            </a:r>
          </a:p>
        </p:txBody>
      </p:sp>
    </p:spTree>
    <p:extLst>
      <p:ext uri="{BB962C8B-B14F-4D97-AF65-F5344CB8AC3E}">
        <p14:creationId xmlns:p14="http://schemas.microsoft.com/office/powerpoint/2010/main" val="664159047"/>
      </p:ext>
    </p:extLst>
  </p:cSld>
  <p:clrMapOvr>
    <a:masterClrMapping/>
  </p:clrMapOvr>
  <p:transition>
    <p:fade thruBlk="1"/>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a:extLst>
              <a:ext uri="{FF2B5EF4-FFF2-40B4-BE49-F238E27FC236}">
                <a16:creationId xmlns:a16="http://schemas.microsoft.com/office/drawing/2014/main" id="{3CE4DF34-64FF-9D47-8192-695D7C16DD9C}"/>
              </a:ext>
            </a:extLst>
          </p:cNvPr>
          <p:cNvSpPr>
            <a:spLocks noGrp="1" noChangeArrowheads="1"/>
          </p:cNvSpPr>
          <p:nvPr>
            <p:ph type="title" idx="4294967295"/>
          </p:nvPr>
        </p:nvSpPr>
        <p:spPr/>
        <p:txBody>
          <a:bodyPr/>
          <a:lstStyle/>
          <a:p>
            <a:r>
              <a:rPr lang="zh-CN" altLang="en-US"/>
              <a:t>面向对象方法的基本思想</a:t>
            </a:r>
            <a:endParaRPr lang="en-US" altLang="zh-CN"/>
          </a:p>
        </p:txBody>
      </p:sp>
      <p:sp>
        <p:nvSpPr>
          <p:cNvPr id="23554" name="Rectangle 3">
            <a:extLst>
              <a:ext uri="{FF2B5EF4-FFF2-40B4-BE49-F238E27FC236}">
                <a16:creationId xmlns:a16="http://schemas.microsoft.com/office/drawing/2014/main" id="{185D34CA-D38A-8048-BC34-3417343999B8}"/>
              </a:ext>
            </a:extLst>
          </p:cNvPr>
          <p:cNvSpPr>
            <a:spLocks noGrp="1" noChangeArrowheads="1"/>
          </p:cNvSpPr>
          <p:nvPr>
            <p:ph type="body" idx="4294967295"/>
          </p:nvPr>
        </p:nvSpPr>
        <p:spPr/>
        <p:txBody>
          <a:bodyPr/>
          <a:lstStyle/>
          <a:p>
            <a:r>
              <a:rPr lang="zh-CN" altLang="en-US" sz="2400">
                <a:solidFill>
                  <a:schemeClr val="accent2"/>
                </a:solidFill>
                <a:ea typeface="楷体_GB2312" pitchFamily="49" charset="-122"/>
              </a:rPr>
              <a:t>从现实世界中客观存在的事物出发建立软件系统</a:t>
            </a:r>
            <a:endParaRPr lang="en-US" altLang="zh-CN" sz="2400">
              <a:solidFill>
                <a:schemeClr val="accent2"/>
              </a:solidFill>
              <a:ea typeface="楷体_GB2312" pitchFamily="49" charset="-122"/>
            </a:endParaRPr>
          </a:p>
          <a:p>
            <a:pPr lvl="1"/>
            <a:r>
              <a:rPr lang="zh-CN" altLang="en-US" sz="2400">
                <a:ea typeface="楷体_GB2312" pitchFamily="49" charset="-122"/>
              </a:rPr>
              <a:t>强调直接以问题域（现实世界）中的事物为中心来思考问题、认识问题，并根据这些事物的本质特征，把它们抽象地表示为系统中的对象，作为系统的基本构成单位。这可以使系统直接映射问题域，保持问题域中事物及其相互关系的本来面貌。</a:t>
            </a:r>
            <a:endParaRPr lang="en-US" altLang="zh-CN" sz="2400">
              <a:ea typeface="楷体_GB2312" pitchFamily="49" charset="-122"/>
            </a:endParaRPr>
          </a:p>
          <a:p>
            <a:r>
              <a:rPr lang="zh-CN" altLang="en-US" sz="2400">
                <a:solidFill>
                  <a:schemeClr val="accent2"/>
                </a:solidFill>
                <a:ea typeface="楷体_GB2312" pitchFamily="49" charset="-122"/>
              </a:rPr>
              <a:t>充分运用人类日常的思维方法</a:t>
            </a:r>
            <a:endParaRPr lang="en-US" altLang="zh-CN" sz="2400">
              <a:solidFill>
                <a:schemeClr val="accent2"/>
              </a:solidFill>
              <a:ea typeface="楷体_GB2312" pitchFamily="49" charset="-122"/>
            </a:endParaRPr>
          </a:p>
          <a:p>
            <a:pPr lvl="1"/>
            <a:r>
              <a:rPr lang="zh-CN" altLang="en-US" sz="2400">
                <a:ea typeface="楷体_GB2312" pitchFamily="49" charset="-122"/>
              </a:rPr>
              <a:t>强调运用人类在日常的逻辑思维中经常采用的思想方法与原则，例如抽象、分类、继承、聚合、封装、关联等等。这使得软件开发者能更有效地思考问题，并以其他人也能看得懂的方式把自己的认识表达出来。</a:t>
            </a:r>
            <a:endParaRPr lang="en-US" altLang="zh-CN" sz="2400">
              <a:ea typeface="楷体_GB2312" pitchFamily="49" charset="-122"/>
            </a:endParaRPr>
          </a:p>
        </p:txBody>
      </p:sp>
    </p:spTree>
    <p:extLst>
      <p:ext uri="{BB962C8B-B14F-4D97-AF65-F5344CB8AC3E}">
        <p14:creationId xmlns:p14="http://schemas.microsoft.com/office/powerpoint/2010/main" val="2241507973"/>
      </p:ext>
    </p:extLst>
  </p:cSld>
  <p:clrMapOvr>
    <a:masterClrMapping/>
  </p:clrMapOvr>
  <p:transition>
    <p:fade thruBlk="1"/>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a:extLst>
              <a:ext uri="{FF2B5EF4-FFF2-40B4-BE49-F238E27FC236}">
                <a16:creationId xmlns:a16="http://schemas.microsoft.com/office/drawing/2014/main" id="{F031C676-AEF5-9D4B-AC5B-0EFA538ADC0B}"/>
              </a:ext>
            </a:extLst>
          </p:cNvPr>
          <p:cNvSpPr>
            <a:spLocks noGrp="1" noChangeArrowheads="1"/>
          </p:cNvSpPr>
          <p:nvPr>
            <p:ph type="title" idx="4294967295"/>
          </p:nvPr>
        </p:nvSpPr>
        <p:spPr/>
        <p:txBody>
          <a:bodyPr/>
          <a:lstStyle/>
          <a:p>
            <a:endParaRPr lang="en-US" altLang="zh-CN"/>
          </a:p>
        </p:txBody>
      </p:sp>
      <p:sp>
        <p:nvSpPr>
          <p:cNvPr id="24578" name="Rectangle 3">
            <a:extLst>
              <a:ext uri="{FF2B5EF4-FFF2-40B4-BE49-F238E27FC236}">
                <a16:creationId xmlns:a16="http://schemas.microsoft.com/office/drawing/2014/main" id="{D7B0420B-B5F6-F14D-9B1A-6A5877AF3E23}"/>
              </a:ext>
            </a:extLst>
          </p:cNvPr>
          <p:cNvSpPr>
            <a:spLocks noGrp="1" noChangeArrowheads="1"/>
          </p:cNvSpPr>
          <p:nvPr>
            <p:ph type="body" idx="4294967295"/>
          </p:nvPr>
        </p:nvSpPr>
        <p:spPr/>
        <p:txBody>
          <a:bodyPr/>
          <a:lstStyle/>
          <a:p>
            <a:r>
              <a:rPr lang="en-US" altLang="zh-CN" sz="2800"/>
              <a:t>《</a:t>
            </a:r>
            <a:r>
              <a:rPr lang="zh-CN" altLang="en-US" sz="2800"/>
              <a:t>软件工程百科全书</a:t>
            </a:r>
            <a:r>
              <a:rPr lang="en-US" altLang="zh-CN" sz="2800"/>
              <a:t>》</a:t>
            </a:r>
            <a:r>
              <a:rPr lang="en-US" altLang="zh-CN" sz="2800" b="0"/>
              <a:t>, L.M.Northrop , 1994</a:t>
            </a:r>
            <a:endParaRPr lang="en-US" altLang="zh-CN" sz="2800"/>
          </a:p>
          <a:p>
            <a:pPr lvl="1">
              <a:buFont typeface="Wingdings" pitchFamily="2" charset="2"/>
              <a:buNone/>
            </a:pPr>
            <a:r>
              <a:rPr lang="zh-CN" altLang="en-US" sz="2400">
                <a:ea typeface="楷体_GB2312" pitchFamily="49" charset="-122"/>
              </a:rPr>
              <a:t>　尽管面向对象语言正取得令人振奋的发展，但编程并不是软件开发问题的主要根源。需求分析与设计问题更为普遍并且更值得解决。因此面向对象开发技术的焦点不应该只对准编程阶段，而应更全面地对准软件工程的其他阶段。</a:t>
            </a:r>
            <a:r>
              <a:rPr lang="zh-CN" altLang="en-US" sz="2400">
                <a:solidFill>
                  <a:srgbClr val="FF0000"/>
                </a:solidFill>
                <a:ea typeface="楷体_GB2312" pitchFamily="49" charset="-122"/>
              </a:rPr>
              <a:t>面向对象方法真正意义深远的目标是它适合于解决分析与设计期间的复杂性并实现分析与设计的复用。</a:t>
            </a:r>
            <a:r>
              <a:rPr lang="zh-CN" altLang="en-US" sz="2400">
                <a:ea typeface="楷体_GB2312" pitchFamily="49" charset="-122"/>
              </a:rPr>
              <a:t>面向对象的开发不仅仅是编程，必须在整个软件生命周期采用一种全新的方法，这一观点已被人们所接受。</a:t>
            </a:r>
            <a:endParaRPr lang="en-US" altLang="zh-CN" sz="2400">
              <a:ea typeface="楷体_GB2312" pitchFamily="49" charset="-122"/>
            </a:endParaRPr>
          </a:p>
        </p:txBody>
      </p:sp>
    </p:spTree>
    <p:extLst>
      <p:ext uri="{BB962C8B-B14F-4D97-AF65-F5344CB8AC3E}">
        <p14:creationId xmlns:p14="http://schemas.microsoft.com/office/powerpoint/2010/main" val="3507647928"/>
      </p:ext>
    </p:extLst>
  </p:cSld>
  <p:clrMapOvr>
    <a:masterClrMapping/>
  </p:clrMapOvr>
  <p:transition>
    <p:fade thruBlk="1"/>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a:extLst>
              <a:ext uri="{FF2B5EF4-FFF2-40B4-BE49-F238E27FC236}">
                <a16:creationId xmlns:a16="http://schemas.microsoft.com/office/drawing/2014/main" id="{6D64DD92-4974-F647-88A8-57CDAD4C3D1D}"/>
              </a:ext>
            </a:extLst>
          </p:cNvPr>
          <p:cNvSpPr>
            <a:spLocks noChangeArrowheads="1"/>
          </p:cNvSpPr>
          <p:nvPr/>
        </p:nvSpPr>
        <p:spPr bwMode="auto">
          <a:xfrm>
            <a:off x="1970088" y="115888"/>
            <a:ext cx="7173912" cy="823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rIns="0" anchor="ctr"/>
          <a:lstStyle>
            <a:lvl1pPr eaLnBrk="0" hangingPunct="0">
              <a:defRPr kumimoji="1" sz="24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accent2"/>
                </a:solidFill>
                <a:latin typeface="Times New Roman" panose="02020603050405020304" pitchFamily="18" charset="0"/>
                <a:ea typeface="宋体" panose="02010600030101010101" pitchFamily="2" charset="-122"/>
              </a:defRPr>
            </a:lvl9pPr>
          </a:lstStyle>
          <a:p>
            <a:pPr algn="ctr"/>
            <a:r>
              <a:rPr lang="zh-CN" altLang="en-US" sz="4000">
                <a:solidFill>
                  <a:srgbClr val="FF3300"/>
                </a:solidFill>
                <a:ea typeface="华文新魏" panose="02010800040101010101" pitchFamily="2" charset="-122"/>
              </a:rPr>
              <a:t>面向对象方法学习什么？</a:t>
            </a:r>
            <a:endParaRPr lang="en-US" altLang="zh-CN" sz="4000">
              <a:solidFill>
                <a:srgbClr val="FF3300"/>
              </a:solidFill>
              <a:ea typeface="华文新魏" panose="02010800040101010101" pitchFamily="2" charset="-122"/>
            </a:endParaRPr>
          </a:p>
        </p:txBody>
      </p:sp>
      <p:sp>
        <p:nvSpPr>
          <p:cNvPr id="25602" name="Rectangle 3">
            <a:extLst>
              <a:ext uri="{FF2B5EF4-FFF2-40B4-BE49-F238E27FC236}">
                <a16:creationId xmlns:a16="http://schemas.microsoft.com/office/drawing/2014/main" id="{50AD9499-B87B-5240-8E05-104BC7B06E2B}"/>
              </a:ext>
            </a:extLst>
          </p:cNvPr>
          <p:cNvSpPr>
            <a:spLocks noChangeArrowheads="1"/>
          </p:cNvSpPr>
          <p:nvPr/>
        </p:nvSpPr>
        <p:spPr bwMode="auto">
          <a:xfrm>
            <a:off x="684213" y="1125538"/>
            <a:ext cx="8064500" cy="482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marL="342900" indent="-342900" eaLnBrk="0" hangingPunct="0">
              <a:defRPr kumimoji="1" sz="24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accent2"/>
                </a:solidFill>
                <a:latin typeface="Times New Roman" panose="02020603050405020304" pitchFamily="18" charset="0"/>
                <a:ea typeface="宋体" panose="02010600030101010101" pitchFamily="2" charset="-122"/>
              </a:defRPr>
            </a:lvl9pPr>
          </a:lstStyle>
          <a:p>
            <a:pPr lvl="1">
              <a:lnSpc>
                <a:spcPct val="110000"/>
              </a:lnSpc>
              <a:spcBef>
                <a:spcPct val="20000"/>
              </a:spcBef>
              <a:buClr>
                <a:schemeClr val="tx1"/>
              </a:buClr>
              <a:buSzPct val="70000"/>
              <a:buFont typeface="Wingdings" pitchFamily="2" charset="2"/>
              <a:buChar char="Ø"/>
            </a:pPr>
            <a:r>
              <a:rPr lang="zh-CN" altLang="en-US" sz="3200" b="0">
                <a:solidFill>
                  <a:schemeClr val="tx1"/>
                </a:solidFill>
                <a:ea typeface="幼圆" pitchFamily="49" charset="-122"/>
              </a:rPr>
              <a:t>基本知识</a:t>
            </a:r>
            <a:endParaRPr lang="en-US" altLang="zh-CN" sz="3200">
              <a:solidFill>
                <a:srgbClr val="663300"/>
              </a:solidFill>
              <a:ea typeface="幼圆" pitchFamily="49" charset="-122"/>
            </a:endParaRPr>
          </a:p>
          <a:p>
            <a:pPr lvl="2">
              <a:lnSpc>
                <a:spcPct val="110000"/>
              </a:lnSpc>
              <a:spcBef>
                <a:spcPct val="20000"/>
              </a:spcBef>
              <a:buClr>
                <a:schemeClr val="tx1"/>
              </a:buClr>
              <a:buFontTx/>
              <a:buChar char="•"/>
            </a:pPr>
            <a:r>
              <a:rPr lang="zh-CN" altLang="en-US" b="0">
                <a:solidFill>
                  <a:schemeClr val="tx1"/>
                </a:solidFill>
                <a:ea typeface="幼圆" pitchFamily="49" charset="-122"/>
              </a:rPr>
              <a:t>清晰、准确、熟练地掌握面向对象方法的主要思想、基本概念与原则。</a:t>
            </a:r>
            <a:endParaRPr lang="en-US" altLang="zh-CN">
              <a:solidFill>
                <a:srgbClr val="663300"/>
              </a:solidFill>
              <a:ea typeface="幼圆" pitchFamily="49" charset="-122"/>
            </a:endParaRPr>
          </a:p>
          <a:p>
            <a:pPr lvl="1">
              <a:lnSpc>
                <a:spcPct val="110000"/>
              </a:lnSpc>
              <a:spcBef>
                <a:spcPct val="20000"/>
              </a:spcBef>
              <a:buClr>
                <a:schemeClr val="tx1"/>
              </a:buClr>
              <a:buSzPct val="70000"/>
              <a:buFont typeface="Wingdings" pitchFamily="2" charset="2"/>
              <a:buChar char="Ø"/>
            </a:pPr>
            <a:r>
              <a:rPr lang="zh-CN" altLang="en-US" sz="3200" b="0">
                <a:solidFill>
                  <a:schemeClr val="tx1"/>
                </a:solidFill>
                <a:ea typeface="幼圆" pitchFamily="49" charset="-122"/>
              </a:rPr>
              <a:t>面向对象的分析（</a:t>
            </a:r>
            <a:r>
              <a:rPr lang="en-US" altLang="zh-CN" sz="3200" b="0">
                <a:solidFill>
                  <a:schemeClr val="tx1"/>
                </a:solidFill>
                <a:ea typeface="幼圆" pitchFamily="49" charset="-122"/>
              </a:rPr>
              <a:t>OOA</a:t>
            </a:r>
            <a:r>
              <a:rPr lang="zh-CN" altLang="en-US" sz="3200" b="0">
                <a:solidFill>
                  <a:schemeClr val="tx1"/>
                </a:solidFill>
                <a:ea typeface="幼圆" pitchFamily="49" charset="-122"/>
              </a:rPr>
              <a:t>）</a:t>
            </a:r>
            <a:endParaRPr lang="en-US" altLang="zh-CN" sz="3200">
              <a:solidFill>
                <a:srgbClr val="663300"/>
              </a:solidFill>
              <a:ea typeface="幼圆" pitchFamily="49" charset="-122"/>
            </a:endParaRPr>
          </a:p>
          <a:p>
            <a:pPr lvl="1">
              <a:lnSpc>
                <a:spcPct val="110000"/>
              </a:lnSpc>
              <a:spcBef>
                <a:spcPct val="20000"/>
              </a:spcBef>
              <a:buClr>
                <a:schemeClr val="tx1"/>
              </a:buClr>
              <a:buSzPct val="70000"/>
              <a:buFont typeface="Wingdings" pitchFamily="2" charset="2"/>
              <a:buChar char="Ø"/>
            </a:pPr>
            <a:r>
              <a:rPr lang="zh-CN" altLang="en-US" sz="3200" b="0">
                <a:solidFill>
                  <a:schemeClr val="tx1"/>
                </a:solidFill>
                <a:ea typeface="幼圆" pitchFamily="49" charset="-122"/>
              </a:rPr>
              <a:t>面向对象的设计（</a:t>
            </a:r>
            <a:r>
              <a:rPr lang="en-US" altLang="zh-CN" sz="3200" b="0">
                <a:solidFill>
                  <a:schemeClr val="tx1"/>
                </a:solidFill>
                <a:ea typeface="幼圆" pitchFamily="49" charset="-122"/>
              </a:rPr>
              <a:t>OOD</a:t>
            </a:r>
            <a:r>
              <a:rPr lang="zh-CN" altLang="en-US" sz="3200" b="0">
                <a:solidFill>
                  <a:schemeClr val="tx1"/>
                </a:solidFill>
                <a:ea typeface="幼圆" pitchFamily="49" charset="-122"/>
              </a:rPr>
              <a:t>）</a:t>
            </a:r>
            <a:endParaRPr lang="en-US" altLang="zh-CN" sz="3200">
              <a:solidFill>
                <a:srgbClr val="663300"/>
              </a:solidFill>
              <a:ea typeface="幼圆" pitchFamily="49" charset="-122"/>
            </a:endParaRPr>
          </a:p>
          <a:p>
            <a:pPr lvl="2">
              <a:lnSpc>
                <a:spcPct val="110000"/>
              </a:lnSpc>
              <a:spcBef>
                <a:spcPct val="20000"/>
              </a:spcBef>
              <a:buClr>
                <a:schemeClr val="tx1"/>
              </a:buClr>
              <a:buFontTx/>
              <a:buChar char="•"/>
            </a:pPr>
            <a:r>
              <a:rPr lang="zh-CN" altLang="en-US" b="0">
                <a:solidFill>
                  <a:schemeClr val="tx1"/>
                </a:solidFill>
                <a:ea typeface="幼圆" pitchFamily="49" charset="-122"/>
              </a:rPr>
              <a:t>了解</a:t>
            </a:r>
            <a:r>
              <a:rPr lang="en-US" altLang="zh-CN" b="0">
                <a:solidFill>
                  <a:schemeClr val="tx1"/>
                </a:solidFill>
                <a:ea typeface="幼圆" pitchFamily="49" charset="-122"/>
              </a:rPr>
              <a:t>OOA</a:t>
            </a:r>
            <a:r>
              <a:rPr lang="zh-CN" altLang="en-US" b="0">
                <a:solidFill>
                  <a:schemeClr val="tx1"/>
                </a:solidFill>
                <a:ea typeface="幼圆" pitchFamily="49" charset="-122"/>
              </a:rPr>
              <a:t>和</a:t>
            </a:r>
            <a:r>
              <a:rPr lang="en-US" altLang="zh-CN" b="0">
                <a:solidFill>
                  <a:schemeClr val="tx1"/>
                </a:solidFill>
                <a:ea typeface="幼圆" pitchFamily="49" charset="-122"/>
              </a:rPr>
              <a:t>OOD</a:t>
            </a:r>
            <a:r>
              <a:rPr lang="zh-CN" altLang="en-US" b="0">
                <a:solidFill>
                  <a:schemeClr val="tx1"/>
                </a:solidFill>
                <a:ea typeface="幼圆" pitchFamily="49" charset="-122"/>
              </a:rPr>
              <a:t>的主要概念与操作过程，会应用。</a:t>
            </a:r>
            <a:endParaRPr lang="en-US" altLang="zh-CN">
              <a:solidFill>
                <a:srgbClr val="663300"/>
              </a:solidFill>
              <a:ea typeface="幼圆" pitchFamily="49" charset="-122"/>
            </a:endParaRPr>
          </a:p>
          <a:p>
            <a:pPr lvl="1">
              <a:lnSpc>
                <a:spcPct val="110000"/>
              </a:lnSpc>
              <a:spcBef>
                <a:spcPct val="20000"/>
              </a:spcBef>
              <a:buClr>
                <a:schemeClr val="tx1"/>
              </a:buClr>
              <a:buSzPct val="70000"/>
              <a:buFont typeface="Wingdings" pitchFamily="2" charset="2"/>
              <a:buChar char="Ø"/>
            </a:pPr>
            <a:r>
              <a:rPr lang="zh-CN" altLang="en-US" sz="3200" b="0">
                <a:solidFill>
                  <a:schemeClr val="tx1"/>
                </a:solidFill>
                <a:ea typeface="幼圆" pitchFamily="49" charset="-122"/>
              </a:rPr>
              <a:t>面向对象的程序设计（</a:t>
            </a:r>
            <a:r>
              <a:rPr lang="en-US" altLang="zh-CN" sz="3200" b="0">
                <a:solidFill>
                  <a:schemeClr val="tx1"/>
                </a:solidFill>
                <a:ea typeface="幼圆" pitchFamily="49" charset="-122"/>
              </a:rPr>
              <a:t>OOP</a:t>
            </a:r>
            <a:r>
              <a:rPr lang="zh-CN" altLang="en-US" sz="3200" b="0">
                <a:solidFill>
                  <a:schemeClr val="tx1"/>
                </a:solidFill>
                <a:ea typeface="幼圆" pitchFamily="49" charset="-122"/>
              </a:rPr>
              <a:t>）</a:t>
            </a:r>
            <a:endParaRPr lang="en-US" altLang="zh-CN" sz="3200" b="0">
              <a:solidFill>
                <a:schemeClr val="tx1"/>
              </a:solidFill>
              <a:ea typeface="幼圆" pitchFamily="49" charset="-122"/>
            </a:endParaRPr>
          </a:p>
          <a:p>
            <a:pPr lvl="2">
              <a:lnSpc>
                <a:spcPct val="110000"/>
              </a:lnSpc>
              <a:spcBef>
                <a:spcPct val="20000"/>
              </a:spcBef>
              <a:buClr>
                <a:schemeClr val="tx1"/>
              </a:buClr>
              <a:buFontTx/>
              <a:buChar char="•"/>
            </a:pPr>
            <a:r>
              <a:rPr lang="zh-CN" altLang="en-US" b="0">
                <a:solidFill>
                  <a:schemeClr val="tx1"/>
                </a:solidFill>
                <a:ea typeface="幼圆" pitchFamily="49" charset="-122"/>
              </a:rPr>
              <a:t>了解</a:t>
            </a:r>
            <a:r>
              <a:rPr lang="en-US" altLang="zh-CN" b="0">
                <a:solidFill>
                  <a:schemeClr val="tx1"/>
                </a:solidFill>
                <a:ea typeface="幼圆" pitchFamily="49" charset="-122"/>
              </a:rPr>
              <a:t>OOP</a:t>
            </a:r>
            <a:r>
              <a:rPr lang="zh-CN" altLang="en-US" b="0">
                <a:solidFill>
                  <a:schemeClr val="tx1"/>
                </a:solidFill>
                <a:ea typeface="幼圆" pitchFamily="49" charset="-122"/>
              </a:rPr>
              <a:t>的基本思想，学会用</a:t>
            </a:r>
            <a:r>
              <a:rPr lang="en-US" altLang="zh-CN" b="0">
                <a:solidFill>
                  <a:schemeClr val="tx1"/>
                </a:solidFill>
                <a:ea typeface="幼圆" pitchFamily="49" charset="-122"/>
              </a:rPr>
              <a:t>C++</a:t>
            </a:r>
            <a:r>
              <a:rPr lang="zh-CN" altLang="en-US" b="0">
                <a:solidFill>
                  <a:schemeClr val="tx1"/>
                </a:solidFill>
                <a:ea typeface="幼圆" pitchFamily="49" charset="-122"/>
              </a:rPr>
              <a:t>语言实现用面向对象的分析与设计方法建立的系统模型。</a:t>
            </a:r>
            <a:endParaRPr lang="en-US" altLang="zh-CN">
              <a:solidFill>
                <a:schemeClr val="tx1"/>
              </a:solidFill>
              <a:ea typeface="幼圆" pitchFamily="49" charset="-122"/>
            </a:endParaRPr>
          </a:p>
        </p:txBody>
      </p:sp>
    </p:spTree>
    <p:extLst>
      <p:ext uri="{BB962C8B-B14F-4D97-AF65-F5344CB8AC3E}">
        <p14:creationId xmlns:p14="http://schemas.microsoft.com/office/powerpoint/2010/main" val="12977962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a:extLst>
              <a:ext uri="{FF2B5EF4-FFF2-40B4-BE49-F238E27FC236}">
                <a16:creationId xmlns:a16="http://schemas.microsoft.com/office/drawing/2014/main" id="{7A20875A-37F3-064D-B5EC-32FA60B403B0}"/>
              </a:ext>
            </a:extLst>
          </p:cNvPr>
          <p:cNvSpPr txBox="1">
            <a:spLocks/>
          </p:cNvSpPr>
          <p:nvPr/>
        </p:nvSpPr>
        <p:spPr>
          <a:xfrm>
            <a:off x="739775" y="682625"/>
            <a:ext cx="7577138" cy="86360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lnSpc>
                <a:spcPts val="5760"/>
              </a:lnSpc>
              <a:spcBef>
                <a:spcPts val="0"/>
              </a:spcBef>
              <a:spcAft>
                <a:spcPts val="0"/>
              </a:spcAft>
              <a:defRPr/>
            </a:pPr>
            <a:r>
              <a:rPr lang="zh-CN" altLang="en-US" b="1" dirty="0">
                <a:latin typeface="+mn-ea"/>
                <a:ea typeface="+mn-ea"/>
              </a:rPr>
              <a:t>主要内容</a:t>
            </a:r>
            <a:endParaRPr lang="es-HN" b="1" dirty="0">
              <a:latin typeface="+mn-ea"/>
              <a:ea typeface="+mn-ea"/>
            </a:endParaRPr>
          </a:p>
        </p:txBody>
      </p:sp>
      <p:sp>
        <p:nvSpPr>
          <p:cNvPr id="13314" name="2 Subtítulo">
            <a:extLst>
              <a:ext uri="{FF2B5EF4-FFF2-40B4-BE49-F238E27FC236}">
                <a16:creationId xmlns:a16="http://schemas.microsoft.com/office/drawing/2014/main" id="{1660537F-97DA-284A-94E4-00E7A84FEC69}"/>
              </a:ext>
            </a:extLst>
          </p:cNvPr>
          <p:cNvSpPr txBox="1">
            <a:spLocks/>
          </p:cNvSpPr>
          <p:nvPr/>
        </p:nvSpPr>
        <p:spPr bwMode="auto">
          <a:xfrm>
            <a:off x="250825" y="6234113"/>
            <a:ext cx="2017713"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buFont typeface="Arial" panose="020B0604020202020204" pitchFamily="34" charset="0"/>
              <a:buNone/>
            </a:pPr>
            <a:endParaRPr lang="es-ES" altLang="zh-CN" sz="2000">
              <a:solidFill>
                <a:srgbClr val="BFBFBF"/>
              </a:solidFill>
            </a:endParaRPr>
          </a:p>
        </p:txBody>
      </p:sp>
      <p:sp>
        <p:nvSpPr>
          <p:cNvPr id="7172" name="1 Título">
            <a:extLst>
              <a:ext uri="{FF2B5EF4-FFF2-40B4-BE49-F238E27FC236}">
                <a16:creationId xmlns:a16="http://schemas.microsoft.com/office/drawing/2014/main" id="{24BF175C-EA45-8E46-9091-F3F870AB373D}"/>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mn-ea"/>
                <a:ea typeface="+mn-ea"/>
              </a:rPr>
              <a:t>主要内容</a:t>
            </a:r>
          </a:p>
        </p:txBody>
      </p:sp>
      <p:pic>
        <p:nvPicPr>
          <p:cNvPr id="13316" name="Imagen 5">
            <a:extLst>
              <a:ext uri="{FF2B5EF4-FFF2-40B4-BE49-F238E27FC236}">
                <a16:creationId xmlns:a16="http://schemas.microsoft.com/office/drawing/2014/main" id="{F06A4108-54E1-EE4A-AACA-CA050D0098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413" y="5875338"/>
            <a:ext cx="762000"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7" name="Imagen 5">
            <a:extLst>
              <a:ext uri="{FF2B5EF4-FFF2-40B4-BE49-F238E27FC236}">
                <a16:creationId xmlns:a16="http://schemas.microsoft.com/office/drawing/2014/main" id="{07836554-500E-8346-B485-013FCD08376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69000" y="6021388"/>
            <a:ext cx="763588"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8" name="TextBox 3">
            <a:hlinkClick r:id="rId5" action="ppaction://hlinksldjump"/>
            <a:extLst>
              <a:ext uri="{FF2B5EF4-FFF2-40B4-BE49-F238E27FC236}">
                <a16:creationId xmlns:a16="http://schemas.microsoft.com/office/drawing/2014/main" id="{01AEE4E1-805E-4E47-84AE-B210114C15A7}"/>
              </a:ext>
            </a:extLst>
          </p:cNvPr>
          <p:cNvSpPr txBox="1">
            <a:spLocks noChangeArrowheads="1"/>
          </p:cNvSpPr>
          <p:nvPr/>
        </p:nvSpPr>
        <p:spPr bwMode="auto">
          <a:xfrm>
            <a:off x="1071563" y="2071688"/>
            <a:ext cx="19288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13319" name="TextBox 4">
            <a:hlinkClick r:id="rId6" action="ppaction://hlinksldjump"/>
            <a:extLst>
              <a:ext uri="{FF2B5EF4-FFF2-40B4-BE49-F238E27FC236}">
                <a16:creationId xmlns:a16="http://schemas.microsoft.com/office/drawing/2014/main" id="{A3C5B385-F2B2-CA4B-A085-AFF3056BADFC}"/>
              </a:ext>
            </a:extLst>
          </p:cNvPr>
          <p:cNvSpPr txBox="1">
            <a:spLocks noChangeArrowheads="1"/>
          </p:cNvSpPr>
          <p:nvPr/>
        </p:nvSpPr>
        <p:spPr bwMode="auto">
          <a:xfrm>
            <a:off x="1000125" y="27146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13320" name="TextBox 5">
            <a:extLst>
              <a:ext uri="{FF2B5EF4-FFF2-40B4-BE49-F238E27FC236}">
                <a16:creationId xmlns:a16="http://schemas.microsoft.com/office/drawing/2014/main" id="{25459EEC-F405-D947-A743-BA4C5B9EB141}"/>
              </a:ext>
            </a:extLst>
          </p:cNvPr>
          <p:cNvSpPr txBox="1">
            <a:spLocks noChangeArrowheads="1"/>
          </p:cNvSpPr>
          <p:nvPr/>
        </p:nvSpPr>
        <p:spPr bwMode="auto">
          <a:xfrm>
            <a:off x="1000125" y="32861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13321" name="TextBox 6">
            <a:extLst>
              <a:ext uri="{FF2B5EF4-FFF2-40B4-BE49-F238E27FC236}">
                <a16:creationId xmlns:a16="http://schemas.microsoft.com/office/drawing/2014/main" id="{FABC1760-B3E0-2848-91EF-99A5AC756772}"/>
              </a:ext>
            </a:extLst>
          </p:cNvPr>
          <p:cNvSpPr txBox="1">
            <a:spLocks noChangeArrowheads="1"/>
          </p:cNvSpPr>
          <p:nvPr/>
        </p:nvSpPr>
        <p:spPr bwMode="auto">
          <a:xfrm>
            <a:off x="1000125" y="38576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13322" name="Rectangle 3">
            <a:extLst>
              <a:ext uri="{FF2B5EF4-FFF2-40B4-BE49-F238E27FC236}">
                <a16:creationId xmlns:a16="http://schemas.microsoft.com/office/drawing/2014/main" id="{E5742E63-CF10-9B41-955F-54E83F5C7FFF}"/>
              </a:ext>
            </a:extLst>
          </p:cNvPr>
          <p:cNvSpPr txBox="1">
            <a:spLocks noChangeArrowheads="1"/>
          </p:cNvSpPr>
          <p:nvPr/>
        </p:nvSpPr>
        <p:spPr bwMode="auto">
          <a:xfrm>
            <a:off x="642938" y="1819275"/>
            <a:ext cx="7889875" cy="367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 typeface="Wingdings" pitchFamily="2" charset="2"/>
              <a:buNone/>
            </a:pPr>
            <a:r>
              <a:rPr kumimoji="1" lang="en-US" altLang="zh-CN" sz="2400" b="1">
                <a:solidFill>
                  <a:srgbClr val="3C3C77"/>
                </a:solidFill>
                <a:latin typeface="宋体" panose="02010600030101010101" pitchFamily="2" charset="-122"/>
              </a:rPr>
              <a:t>   </a:t>
            </a:r>
            <a:r>
              <a:rPr kumimoji="1" lang="en-US" altLang="zh-CN" sz="2400" b="1">
                <a:latin typeface="宋体" panose="02010600030101010101" pitchFamily="2" charset="-122"/>
              </a:rPr>
              <a:t>9.1   </a:t>
            </a:r>
            <a:r>
              <a:rPr kumimoji="1" lang="zh-CN" altLang="en-US" sz="2400" b="1">
                <a:latin typeface="宋体" panose="02010600030101010101" pitchFamily="2" charset="-122"/>
              </a:rPr>
              <a:t>面向对象方法学概述</a:t>
            </a:r>
            <a:endParaRPr kumimoji="1" lang="en-US" altLang="zh-CN" sz="2400" b="1">
              <a:latin typeface="宋体" panose="02010600030101010101" pitchFamily="2" charset="-122"/>
            </a:endParaRPr>
          </a:p>
          <a:p>
            <a:pPr eaLnBrk="1" hangingPunct="1">
              <a:spcBef>
                <a:spcPct val="50000"/>
              </a:spcBef>
              <a:buFont typeface="Wingdings" pitchFamily="2" charset="2"/>
              <a:buNone/>
            </a:pPr>
            <a:r>
              <a:rPr kumimoji="1" lang="en-US" altLang="zh-CN" sz="2400" b="1">
                <a:latin typeface="宋体" panose="02010600030101010101" pitchFamily="2" charset="-122"/>
              </a:rPr>
              <a:t>   9.2   </a:t>
            </a:r>
            <a:r>
              <a:rPr kumimoji="1" lang="zh-CN" altLang="en-US" sz="2400" b="1">
                <a:latin typeface="宋体" panose="02010600030101010101" pitchFamily="2" charset="-122"/>
              </a:rPr>
              <a:t>面向对象的概念</a:t>
            </a:r>
            <a:endParaRPr kumimoji="1" lang="en-US" altLang="zh-CN" sz="2400" b="1">
              <a:latin typeface="宋体" panose="02010600030101010101" pitchFamily="2" charset="-122"/>
            </a:endParaRPr>
          </a:p>
          <a:p>
            <a:pPr eaLnBrk="1" hangingPunct="1">
              <a:spcBef>
                <a:spcPct val="50000"/>
              </a:spcBef>
              <a:buFont typeface="Wingdings" pitchFamily="2" charset="2"/>
              <a:buNone/>
            </a:pPr>
            <a:r>
              <a:rPr kumimoji="1" lang="en-US" altLang="zh-CN" sz="2400" b="1">
                <a:latin typeface="宋体" panose="02010600030101010101" pitchFamily="2" charset="-122"/>
              </a:rPr>
              <a:t>   9.3   </a:t>
            </a:r>
            <a:r>
              <a:rPr kumimoji="1" lang="zh-CN" altLang="en-US" sz="2400" b="1">
                <a:latin typeface="宋体" panose="02010600030101010101" pitchFamily="2" charset="-122"/>
              </a:rPr>
              <a:t>面向对象模型</a:t>
            </a:r>
            <a:endParaRPr kumimoji="1" lang="en-US" altLang="zh-CN" sz="2400" b="1">
              <a:latin typeface="宋体" panose="02010600030101010101" pitchFamily="2" charset="-122"/>
            </a:endParaRPr>
          </a:p>
          <a:p>
            <a:pPr eaLnBrk="1" hangingPunct="1">
              <a:spcBef>
                <a:spcPct val="50000"/>
              </a:spcBef>
              <a:buFont typeface="Wingdings" pitchFamily="2" charset="2"/>
              <a:buNone/>
            </a:pPr>
            <a:r>
              <a:rPr kumimoji="1" lang="en-US" altLang="zh-CN" sz="2400" b="1">
                <a:latin typeface="宋体" panose="02010600030101010101" pitchFamily="2" charset="-122"/>
              </a:rPr>
              <a:t>   9.4   </a:t>
            </a:r>
            <a:r>
              <a:rPr kumimoji="1" lang="zh-CN" altLang="en-US" sz="2400" b="1">
                <a:latin typeface="宋体" panose="02010600030101010101" pitchFamily="2" charset="-122"/>
              </a:rPr>
              <a:t>对象模型</a:t>
            </a:r>
            <a:endParaRPr kumimoji="1" lang="en-US" altLang="zh-CN" sz="2400" b="1">
              <a:latin typeface="宋体" panose="02010600030101010101" pitchFamily="2" charset="-122"/>
            </a:endParaRPr>
          </a:p>
          <a:p>
            <a:pPr eaLnBrk="1" hangingPunct="1">
              <a:spcBef>
                <a:spcPct val="50000"/>
              </a:spcBef>
              <a:buFont typeface="Wingdings" pitchFamily="2" charset="2"/>
              <a:buNone/>
            </a:pPr>
            <a:r>
              <a:rPr kumimoji="1" lang="en-US" altLang="zh-CN" sz="2400" b="1">
                <a:latin typeface="宋体" panose="02010600030101010101" pitchFamily="2" charset="-122"/>
              </a:rPr>
              <a:t>   9.5   </a:t>
            </a:r>
            <a:r>
              <a:rPr kumimoji="1" lang="zh-CN" altLang="en-US" sz="2400" b="1">
                <a:latin typeface="宋体" panose="02010600030101010101" pitchFamily="2" charset="-122"/>
              </a:rPr>
              <a:t>动态模型</a:t>
            </a:r>
            <a:endParaRPr kumimoji="1" lang="en-US" altLang="zh-CN" sz="2400" b="1">
              <a:latin typeface="宋体" panose="02010600030101010101" pitchFamily="2" charset="-122"/>
            </a:endParaRPr>
          </a:p>
          <a:p>
            <a:pPr eaLnBrk="1" hangingPunct="1">
              <a:spcBef>
                <a:spcPct val="50000"/>
              </a:spcBef>
              <a:buFont typeface="Wingdings" pitchFamily="2" charset="2"/>
              <a:buNone/>
            </a:pPr>
            <a:r>
              <a:rPr kumimoji="1" lang="en-US" altLang="zh-CN" sz="2400" b="1">
                <a:latin typeface="宋体" panose="02010600030101010101" pitchFamily="2" charset="-122"/>
              </a:rPr>
              <a:t>   9.6   </a:t>
            </a:r>
            <a:r>
              <a:rPr kumimoji="1" lang="zh-CN" altLang="en-US" sz="2400" b="1">
                <a:latin typeface="宋体" panose="02010600030101010101" pitchFamily="2" charset="-122"/>
              </a:rPr>
              <a:t>功能模型</a:t>
            </a:r>
            <a:endParaRPr kumimoji="1" lang="en-US" altLang="zh-CN" sz="2400" b="1">
              <a:latin typeface="宋体" panose="02010600030101010101" pitchFamily="2" charset="-122"/>
            </a:endParaRPr>
          </a:p>
          <a:p>
            <a:pPr eaLnBrk="1" hangingPunct="1">
              <a:spcBef>
                <a:spcPct val="50000"/>
              </a:spcBef>
              <a:buFont typeface="Wingdings" pitchFamily="2" charset="2"/>
              <a:buNone/>
            </a:pPr>
            <a:r>
              <a:rPr kumimoji="1" lang="en-US" altLang="zh-CN" sz="2400" b="1">
                <a:latin typeface="宋体" panose="02010600030101010101" pitchFamily="2" charset="-122"/>
              </a:rPr>
              <a:t>   9.7   3</a:t>
            </a:r>
            <a:r>
              <a:rPr kumimoji="1" lang="zh-CN" altLang="en-US" sz="2400" b="1">
                <a:latin typeface="宋体" panose="02010600030101010101" pitchFamily="2" charset="-122"/>
              </a:rPr>
              <a:t>种模型之间的关系</a:t>
            </a:r>
            <a:r>
              <a:rPr kumimoji="1" lang="en-US" altLang="zh-CN" sz="2400" b="1">
                <a:solidFill>
                  <a:srgbClr val="3C3C77"/>
                </a:solidFill>
                <a:latin typeface="宋体" panose="02010600030101010101" pitchFamily="2" charset="-122"/>
              </a:rPr>
              <a:t> </a:t>
            </a:r>
            <a:endParaRPr kumimoji="1" lang="zh-CN" altLang="en-US" sz="2400" b="1">
              <a:solidFill>
                <a:srgbClr val="3C3C77"/>
              </a:solidFill>
              <a:latin typeface="宋体" panose="02010600030101010101" pitchFamily="2" charset="-122"/>
            </a:endParaRPr>
          </a:p>
        </p:txBody>
      </p:sp>
    </p:spTree>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a:extLst>
              <a:ext uri="{FF2B5EF4-FFF2-40B4-BE49-F238E27FC236}">
                <a16:creationId xmlns:a16="http://schemas.microsoft.com/office/drawing/2014/main" id="{A08E1FD9-34D9-C344-84A7-9AA284A7846D}"/>
              </a:ext>
            </a:extLst>
          </p:cNvPr>
          <p:cNvSpPr txBox="1">
            <a:spLocks/>
          </p:cNvSpPr>
          <p:nvPr/>
        </p:nvSpPr>
        <p:spPr>
          <a:xfrm>
            <a:off x="739775" y="682625"/>
            <a:ext cx="7577138" cy="86360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lnSpc>
                <a:spcPts val="5760"/>
              </a:lnSpc>
              <a:spcBef>
                <a:spcPts val="0"/>
              </a:spcBef>
              <a:spcAft>
                <a:spcPts val="0"/>
              </a:spcAft>
              <a:defRPr/>
            </a:pPr>
            <a:r>
              <a:rPr lang="zh-CN" altLang="en-US" b="1" dirty="0">
                <a:latin typeface="+mn-ea"/>
                <a:ea typeface="+mn-ea"/>
              </a:rPr>
              <a:t>主要内容</a:t>
            </a:r>
            <a:endParaRPr lang="es-HN" b="1" dirty="0">
              <a:latin typeface="+mn-ea"/>
              <a:ea typeface="+mn-ea"/>
            </a:endParaRPr>
          </a:p>
        </p:txBody>
      </p:sp>
      <p:sp>
        <p:nvSpPr>
          <p:cNvPr id="15362" name="2 Subtítulo">
            <a:extLst>
              <a:ext uri="{FF2B5EF4-FFF2-40B4-BE49-F238E27FC236}">
                <a16:creationId xmlns:a16="http://schemas.microsoft.com/office/drawing/2014/main" id="{72C03632-4C51-F841-952A-9BE46B68F5DA}"/>
              </a:ext>
            </a:extLst>
          </p:cNvPr>
          <p:cNvSpPr txBox="1">
            <a:spLocks/>
          </p:cNvSpPr>
          <p:nvPr/>
        </p:nvSpPr>
        <p:spPr bwMode="auto">
          <a:xfrm>
            <a:off x="250825" y="6234113"/>
            <a:ext cx="2017713"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buFont typeface="Arial" panose="020B0604020202020204" pitchFamily="34" charset="0"/>
              <a:buNone/>
            </a:pPr>
            <a:endParaRPr lang="es-ES" altLang="zh-CN" sz="2000">
              <a:solidFill>
                <a:srgbClr val="BFBFBF"/>
              </a:solidFill>
            </a:endParaRPr>
          </a:p>
        </p:txBody>
      </p:sp>
      <p:pic>
        <p:nvPicPr>
          <p:cNvPr id="15363" name="Imagen 5">
            <a:extLst>
              <a:ext uri="{FF2B5EF4-FFF2-40B4-BE49-F238E27FC236}">
                <a16:creationId xmlns:a16="http://schemas.microsoft.com/office/drawing/2014/main" id="{41E58B0B-0741-934B-B183-34318EBD08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413" y="5875338"/>
            <a:ext cx="762000"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4" name="Imagen 5">
            <a:extLst>
              <a:ext uri="{FF2B5EF4-FFF2-40B4-BE49-F238E27FC236}">
                <a16:creationId xmlns:a16="http://schemas.microsoft.com/office/drawing/2014/main" id="{9222ED3A-8862-8548-8CE0-E62F580545B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69000" y="6021388"/>
            <a:ext cx="763588"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5" name="TextBox 3">
            <a:hlinkClick r:id="rId5" action="ppaction://hlinksldjump"/>
            <a:extLst>
              <a:ext uri="{FF2B5EF4-FFF2-40B4-BE49-F238E27FC236}">
                <a16:creationId xmlns:a16="http://schemas.microsoft.com/office/drawing/2014/main" id="{CECAE8E1-6DA7-2646-BC5C-4B9E59061B80}"/>
              </a:ext>
            </a:extLst>
          </p:cNvPr>
          <p:cNvSpPr txBox="1">
            <a:spLocks noChangeArrowheads="1"/>
          </p:cNvSpPr>
          <p:nvPr/>
        </p:nvSpPr>
        <p:spPr bwMode="auto">
          <a:xfrm>
            <a:off x="1071563" y="2071688"/>
            <a:ext cx="19288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15366" name="TextBox 4">
            <a:hlinkClick r:id="rId6" action="ppaction://hlinksldjump"/>
            <a:extLst>
              <a:ext uri="{FF2B5EF4-FFF2-40B4-BE49-F238E27FC236}">
                <a16:creationId xmlns:a16="http://schemas.microsoft.com/office/drawing/2014/main" id="{DF43FDE7-E991-C44F-A8DB-DA2136F5CD94}"/>
              </a:ext>
            </a:extLst>
          </p:cNvPr>
          <p:cNvSpPr txBox="1">
            <a:spLocks noChangeArrowheads="1"/>
          </p:cNvSpPr>
          <p:nvPr/>
        </p:nvSpPr>
        <p:spPr bwMode="auto">
          <a:xfrm>
            <a:off x="1000125" y="27146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15367" name="TextBox 5">
            <a:extLst>
              <a:ext uri="{FF2B5EF4-FFF2-40B4-BE49-F238E27FC236}">
                <a16:creationId xmlns:a16="http://schemas.microsoft.com/office/drawing/2014/main" id="{24E17340-7236-344D-9D80-37839F9776B3}"/>
              </a:ext>
            </a:extLst>
          </p:cNvPr>
          <p:cNvSpPr txBox="1">
            <a:spLocks noChangeArrowheads="1"/>
          </p:cNvSpPr>
          <p:nvPr/>
        </p:nvSpPr>
        <p:spPr bwMode="auto">
          <a:xfrm>
            <a:off x="1000125" y="32861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15368" name="TextBox 6">
            <a:extLst>
              <a:ext uri="{FF2B5EF4-FFF2-40B4-BE49-F238E27FC236}">
                <a16:creationId xmlns:a16="http://schemas.microsoft.com/office/drawing/2014/main" id="{D24EE9C5-4C91-4F4D-9C3E-C8507E2D7E89}"/>
              </a:ext>
            </a:extLst>
          </p:cNvPr>
          <p:cNvSpPr txBox="1">
            <a:spLocks noChangeArrowheads="1"/>
          </p:cNvSpPr>
          <p:nvPr/>
        </p:nvSpPr>
        <p:spPr bwMode="auto">
          <a:xfrm>
            <a:off x="1000125" y="38576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15369" name="Rectangle 3">
            <a:extLst>
              <a:ext uri="{FF2B5EF4-FFF2-40B4-BE49-F238E27FC236}">
                <a16:creationId xmlns:a16="http://schemas.microsoft.com/office/drawing/2014/main" id="{BFA368DD-1A58-634F-88A4-9692852D3CA0}"/>
              </a:ext>
            </a:extLst>
          </p:cNvPr>
          <p:cNvSpPr txBox="1">
            <a:spLocks noChangeArrowheads="1"/>
          </p:cNvSpPr>
          <p:nvPr/>
        </p:nvSpPr>
        <p:spPr bwMode="auto">
          <a:xfrm>
            <a:off x="642938" y="1819275"/>
            <a:ext cx="7889875" cy="367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 typeface="Wingdings" pitchFamily="2" charset="2"/>
              <a:buNone/>
            </a:pPr>
            <a:r>
              <a:rPr kumimoji="1" lang="en-US" altLang="zh-CN" sz="2400" b="1">
                <a:solidFill>
                  <a:srgbClr val="3C3C77"/>
                </a:solidFill>
                <a:latin typeface="宋体" panose="02010600030101010101" pitchFamily="2" charset="-122"/>
              </a:rPr>
              <a:t>   </a:t>
            </a:r>
            <a:r>
              <a:rPr kumimoji="1" lang="en-US" altLang="zh-CN" sz="2400" b="1">
                <a:latin typeface="宋体" panose="02010600030101010101" pitchFamily="2" charset="-122"/>
              </a:rPr>
              <a:t>9.1   </a:t>
            </a:r>
            <a:r>
              <a:rPr kumimoji="1" lang="zh-CN" altLang="en-US" sz="2400" b="1">
                <a:latin typeface="宋体" panose="02010600030101010101" pitchFamily="2" charset="-122"/>
              </a:rPr>
              <a:t>面向对象方法学概述</a:t>
            </a:r>
            <a:endParaRPr kumimoji="1" lang="en-US" altLang="zh-CN" sz="2400" b="1">
              <a:latin typeface="宋体" panose="02010600030101010101" pitchFamily="2" charset="-122"/>
            </a:endParaRPr>
          </a:p>
          <a:p>
            <a:pPr eaLnBrk="1" hangingPunct="1">
              <a:spcBef>
                <a:spcPct val="50000"/>
              </a:spcBef>
              <a:buFont typeface="Wingdings" pitchFamily="2" charset="2"/>
              <a:buNone/>
            </a:pPr>
            <a:r>
              <a:rPr kumimoji="1" lang="en-US" altLang="zh-CN" sz="2400" b="1">
                <a:latin typeface="宋体" panose="02010600030101010101" pitchFamily="2" charset="-122"/>
              </a:rPr>
              <a:t>   9.2   </a:t>
            </a:r>
            <a:r>
              <a:rPr kumimoji="1" lang="zh-CN" altLang="en-US" sz="2400" b="1">
                <a:latin typeface="宋体" panose="02010600030101010101" pitchFamily="2" charset="-122"/>
              </a:rPr>
              <a:t>面向对象的概念</a:t>
            </a:r>
            <a:endParaRPr kumimoji="1" lang="en-US" altLang="zh-CN" sz="2400" b="1">
              <a:latin typeface="宋体" panose="02010600030101010101" pitchFamily="2" charset="-122"/>
            </a:endParaRPr>
          </a:p>
          <a:p>
            <a:pPr eaLnBrk="1" hangingPunct="1">
              <a:spcBef>
                <a:spcPct val="50000"/>
              </a:spcBef>
              <a:buFont typeface="Wingdings" pitchFamily="2" charset="2"/>
              <a:buNone/>
            </a:pPr>
            <a:r>
              <a:rPr kumimoji="1" lang="en-US" altLang="zh-CN" sz="2400" b="1">
                <a:latin typeface="宋体" panose="02010600030101010101" pitchFamily="2" charset="-122"/>
              </a:rPr>
              <a:t>   9.3   </a:t>
            </a:r>
            <a:r>
              <a:rPr kumimoji="1" lang="zh-CN" altLang="en-US" sz="2400" b="1">
                <a:latin typeface="宋体" panose="02010600030101010101" pitchFamily="2" charset="-122"/>
              </a:rPr>
              <a:t>面向对象模型</a:t>
            </a:r>
            <a:endParaRPr kumimoji="1" lang="en-US" altLang="zh-CN" sz="2400" b="1">
              <a:latin typeface="宋体" panose="02010600030101010101" pitchFamily="2" charset="-122"/>
            </a:endParaRPr>
          </a:p>
          <a:p>
            <a:pPr eaLnBrk="1" hangingPunct="1">
              <a:spcBef>
                <a:spcPct val="50000"/>
              </a:spcBef>
              <a:buFont typeface="Wingdings" pitchFamily="2" charset="2"/>
              <a:buNone/>
            </a:pPr>
            <a:r>
              <a:rPr kumimoji="1" lang="en-US" altLang="zh-CN" sz="2400" b="1">
                <a:latin typeface="宋体" panose="02010600030101010101" pitchFamily="2" charset="-122"/>
              </a:rPr>
              <a:t>   9.4   </a:t>
            </a:r>
            <a:r>
              <a:rPr kumimoji="1" lang="zh-CN" altLang="en-US" sz="2400" b="1">
                <a:latin typeface="宋体" panose="02010600030101010101" pitchFamily="2" charset="-122"/>
              </a:rPr>
              <a:t>对象模型</a:t>
            </a:r>
            <a:endParaRPr kumimoji="1" lang="en-US" altLang="zh-CN" sz="2400" b="1">
              <a:latin typeface="宋体" panose="02010600030101010101" pitchFamily="2" charset="-122"/>
            </a:endParaRPr>
          </a:p>
          <a:p>
            <a:pPr eaLnBrk="1" hangingPunct="1">
              <a:spcBef>
                <a:spcPct val="50000"/>
              </a:spcBef>
              <a:buFont typeface="Wingdings" pitchFamily="2" charset="2"/>
              <a:buNone/>
            </a:pPr>
            <a:r>
              <a:rPr kumimoji="1" lang="en-US" altLang="zh-CN" sz="2400" b="1">
                <a:latin typeface="宋体" panose="02010600030101010101" pitchFamily="2" charset="-122"/>
              </a:rPr>
              <a:t>   9.5   </a:t>
            </a:r>
            <a:r>
              <a:rPr kumimoji="1" lang="zh-CN" altLang="en-US" sz="2400" b="1">
                <a:latin typeface="宋体" panose="02010600030101010101" pitchFamily="2" charset="-122"/>
              </a:rPr>
              <a:t>动态模型</a:t>
            </a:r>
            <a:endParaRPr kumimoji="1" lang="en-US" altLang="zh-CN" sz="2400" b="1">
              <a:latin typeface="宋体" panose="02010600030101010101" pitchFamily="2" charset="-122"/>
            </a:endParaRPr>
          </a:p>
          <a:p>
            <a:pPr eaLnBrk="1" hangingPunct="1">
              <a:spcBef>
                <a:spcPct val="50000"/>
              </a:spcBef>
              <a:buFont typeface="Wingdings" pitchFamily="2" charset="2"/>
              <a:buNone/>
            </a:pPr>
            <a:r>
              <a:rPr kumimoji="1" lang="en-US" altLang="zh-CN" sz="2400" b="1">
                <a:latin typeface="宋体" panose="02010600030101010101" pitchFamily="2" charset="-122"/>
              </a:rPr>
              <a:t>   9.6   </a:t>
            </a:r>
            <a:r>
              <a:rPr kumimoji="1" lang="zh-CN" altLang="en-US" sz="2400" b="1">
                <a:latin typeface="宋体" panose="02010600030101010101" pitchFamily="2" charset="-122"/>
              </a:rPr>
              <a:t>功能模型</a:t>
            </a:r>
            <a:endParaRPr kumimoji="1" lang="en-US" altLang="zh-CN" sz="2400" b="1">
              <a:latin typeface="宋体" panose="02010600030101010101" pitchFamily="2" charset="-122"/>
            </a:endParaRPr>
          </a:p>
          <a:p>
            <a:pPr eaLnBrk="1" hangingPunct="1">
              <a:spcBef>
                <a:spcPct val="50000"/>
              </a:spcBef>
              <a:buFont typeface="Wingdings" pitchFamily="2" charset="2"/>
              <a:buNone/>
            </a:pPr>
            <a:r>
              <a:rPr kumimoji="1" lang="en-US" altLang="zh-CN" sz="2400" b="1">
                <a:latin typeface="宋体" panose="02010600030101010101" pitchFamily="2" charset="-122"/>
              </a:rPr>
              <a:t>   9.7   3</a:t>
            </a:r>
            <a:r>
              <a:rPr kumimoji="1" lang="zh-CN" altLang="en-US" sz="2400" b="1">
                <a:latin typeface="宋体" panose="02010600030101010101" pitchFamily="2" charset="-122"/>
              </a:rPr>
              <a:t>种模型之间的关系</a:t>
            </a:r>
            <a:r>
              <a:rPr kumimoji="1" lang="en-US" altLang="zh-CN" sz="2400" b="1">
                <a:solidFill>
                  <a:srgbClr val="3C3C77"/>
                </a:solidFill>
                <a:latin typeface="宋体" panose="02010600030101010101" pitchFamily="2" charset="-122"/>
              </a:rPr>
              <a:t> </a:t>
            </a:r>
            <a:endParaRPr kumimoji="1" lang="zh-CN" altLang="en-US" sz="2400" b="1">
              <a:solidFill>
                <a:srgbClr val="3C3C77"/>
              </a:solidFill>
              <a:latin typeface="宋体" panose="02010600030101010101" pitchFamily="2" charset="-122"/>
            </a:endParaRPr>
          </a:p>
        </p:txBody>
      </p:sp>
      <p:sp>
        <p:nvSpPr>
          <p:cNvPr id="15370" name="1 Título">
            <a:extLst>
              <a:ext uri="{FF2B5EF4-FFF2-40B4-BE49-F238E27FC236}">
                <a16:creationId xmlns:a16="http://schemas.microsoft.com/office/drawing/2014/main" id="{36FFE958-1064-3647-AC50-7740DDCB432E}"/>
              </a:ext>
            </a:extLst>
          </p:cNvPr>
          <p:cNvSpPr txBox="1">
            <a:spLocks/>
          </p:cNvSpPr>
          <p:nvPr/>
        </p:nvSpPr>
        <p:spPr bwMode="auto">
          <a:xfrm>
            <a:off x="2989263" y="6275388"/>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9.1 </a:t>
            </a:r>
            <a:r>
              <a:rPr lang="zh-CN" altLang="en-US" sz="2400">
                <a:solidFill>
                  <a:srgbClr val="D9D9D9"/>
                </a:solidFill>
                <a:latin typeface="宋体" panose="02010600030101010101" pitchFamily="2" charset="-122"/>
              </a:rPr>
              <a:t>面向对象方法学概述</a:t>
            </a:r>
          </a:p>
        </p:txBody>
      </p:sp>
      <p:sp>
        <p:nvSpPr>
          <p:cNvPr id="14" name="矩形 13">
            <a:extLst>
              <a:ext uri="{FF2B5EF4-FFF2-40B4-BE49-F238E27FC236}">
                <a16:creationId xmlns:a16="http://schemas.microsoft.com/office/drawing/2014/main" id="{2157FA32-6F39-D846-8B9D-CB5563F8403C}"/>
              </a:ext>
            </a:extLst>
          </p:cNvPr>
          <p:cNvSpPr/>
          <p:nvPr/>
        </p:nvSpPr>
        <p:spPr>
          <a:xfrm>
            <a:off x="927100" y="1773238"/>
            <a:ext cx="7461250"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5" name="等腰三角形 14">
            <a:extLst>
              <a:ext uri="{FF2B5EF4-FFF2-40B4-BE49-F238E27FC236}">
                <a16:creationId xmlns:a16="http://schemas.microsoft.com/office/drawing/2014/main" id="{3B0B6810-31C5-104F-B043-C1E1FC43267C}"/>
              </a:ext>
            </a:extLst>
          </p:cNvPr>
          <p:cNvSpPr/>
          <p:nvPr/>
        </p:nvSpPr>
        <p:spPr>
          <a:xfrm rot="5400000">
            <a:off x="335756" y="1859757"/>
            <a:ext cx="538163" cy="4318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Tree>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1 Título">
            <a:extLst>
              <a:ext uri="{FF2B5EF4-FFF2-40B4-BE49-F238E27FC236}">
                <a16:creationId xmlns:a16="http://schemas.microsoft.com/office/drawing/2014/main" id="{2A1F7A1A-C13D-1148-85EB-1939C34BE215}"/>
              </a:ext>
            </a:extLst>
          </p:cNvPr>
          <p:cNvSpPr txBox="1">
            <a:spLocks/>
          </p:cNvSpPr>
          <p:nvPr/>
        </p:nvSpPr>
        <p:spPr bwMode="auto">
          <a:xfrm>
            <a:off x="3059113" y="6237288"/>
            <a:ext cx="41560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9.1.1 </a:t>
            </a:r>
            <a:r>
              <a:rPr lang="zh-CN" altLang="en-US" sz="2400">
                <a:solidFill>
                  <a:srgbClr val="D9D9D9"/>
                </a:solidFill>
                <a:latin typeface="宋体" panose="02010600030101010101" pitchFamily="2" charset="-122"/>
              </a:rPr>
              <a:t>面向对象方法学的要点</a:t>
            </a:r>
          </a:p>
        </p:txBody>
      </p:sp>
      <p:sp>
        <p:nvSpPr>
          <p:cNvPr id="17410" name="标题 3">
            <a:extLst>
              <a:ext uri="{FF2B5EF4-FFF2-40B4-BE49-F238E27FC236}">
                <a16:creationId xmlns:a16="http://schemas.microsoft.com/office/drawing/2014/main" id="{0F143E0A-8C81-C04B-9030-E623F6353EF4}"/>
              </a:ext>
            </a:extLst>
          </p:cNvPr>
          <p:cNvSpPr>
            <a:spLocks noGrp="1"/>
          </p:cNvSpPr>
          <p:nvPr>
            <p:ph type="title" idx="4294967295"/>
          </p:nvPr>
        </p:nvSpPr>
        <p:spPr>
          <a:xfrm>
            <a:off x="0" y="-26988"/>
            <a:ext cx="8229600" cy="1143001"/>
          </a:xfrm>
        </p:spPr>
        <p:txBody>
          <a:bodyPr/>
          <a:lstStyle/>
          <a:p>
            <a:r>
              <a:rPr lang="en-US" altLang="zh-CN" b="1">
                <a:latin typeface="宋体" panose="02010600030101010101" pitchFamily="2" charset="-122"/>
              </a:rPr>
              <a:t>9.1</a:t>
            </a:r>
            <a:r>
              <a:rPr lang="en-US" altLang="zh-CN" b="1"/>
              <a:t>  </a:t>
            </a:r>
            <a:r>
              <a:rPr lang="zh-CN" altLang="en-US" b="1"/>
              <a:t>面向对象方法学概述</a:t>
            </a:r>
          </a:p>
        </p:txBody>
      </p:sp>
      <p:sp>
        <p:nvSpPr>
          <p:cNvPr id="17411" name="内容占位符 4">
            <a:extLst>
              <a:ext uri="{FF2B5EF4-FFF2-40B4-BE49-F238E27FC236}">
                <a16:creationId xmlns:a16="http://schemas.microsoft.com/office/drawing/2014/main" id="{39709809-4D3C-164A-804F-9343D151107B}"/>
              </a:ext>
            </a:extLst>
          </p:cNvPr>
          <p:cNvSpPr>
            <a:spLocks noGrp="1"/>
          </p:cNvSpPr>
          <p:nvPr>
            <p:ph idx="4294967295"/>
          </p:nvPr>
        </p:nvSpPr>
        <p:spPr>
          <a:xfrm>
            <a:off x="374650" y="981075"/>
            <a:ext cx="8229600" cy="604838"/>
          </a:xfrm>
        </p:spPr>
        <p:txBody>
          <a:bodyPr/>
          <a:lstStyle/>
          <a:p>
            <a:pPr marL="0" indent="0">
              <a:buFont typeface="Arial" panose="020B0604020202020204" pitchFamily="34" charset="0"/>
              <a:buNone/>
            </a:pPr>
            <a:r>
              <a:rPr lang="en-US" altLang="zh-CN" b="1">
                <a:latin typeface="宋体" panose="02010600030101010101" pitchFamily="2" charset="-122"/>
              </a:rPr>
              <a:t>9.1.1.</a:t>
            </a:r>
            <a:r>
              <a:rPr lang="zh-CN" altLang="en-US" b="1"/>
              <a:t>面向对象方法学的要点</a:t>
            </a:r>
          </a:p>
        </p:txBody>
      </p:sp>
      <p:sp>
        <p:nvSpPr>
          <p:cNvPr id="17412" name="TextBox 7">
            <a:extLst>
              <a:ext uri="{FF2B5EF4-FFF2-40B4-BE49-F238E27FC236}">
                <a16:creationId xmlns:a16="http://schemas.microsoft.com/office/drawing/2014/main" id="{1A1368DB-437B-244E-9EAF-BCA8A40F70AB}"/>
              </a:ext>
            </a:extLst>
          </p:cNvPr>
          <p:cNvSpPr txBox="1">
            <a:spLocks noChangeArrowheads="1"/>
          </p:cNvSpPr>
          <p:nvPr/>
        </p:nvSpPr>
        <p:spPr bwMode="auto">
          <a:xfrm>
            <a:off x="539750" y="1773238"/>
            <a:ext cx="8135938" cy="3906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3000"/>
              </a:lnSpc>
              <a:spcBef>
                <a:spcPct val="0"/>
              </a:spcBef>
              <a:buFontTx/>
              <a:buNone/>
            </a:pPr>
            <a:r>
              <a:rPr lang="en-US" altLang="zh-CN" sz="2300">
                <a:latin typeface="宋体" panose="02010600030101010101" pitchFamily="2" charset="-122"/>
              </a:rPr>
              <a:t>    </a:t>
            </a:r>
            <a:r>
              <a:rPr lang="zh-CN" altLang="zh-CN" sz="2300" b="1">
                <a:solidFill>
                  <a:srgbClr val="C00000"/>
                </a:solidFill>
                <a:latin typeface="宋体" panose="02010600030101010101" pitchFamily="2" charset="-122"/>
              </a:rPr>
              <a:t>面向对象方法学</a:t>
            </a:r>
            <a:r>
              <a:rPr lang="zh-CN" altLang="zh-CN" sz="2300">
                <a:latin typeface="宋体" panose="02010600030101010101" pitchFamily="2" charset="-122"/>
              </a:rPr>
              <a:t>的要点面向对象方法学的出发点和基本原则，是尽可能模拟人类习惯的思维方式，使开发软件的方法与过程尽可能接近人类认识世界解决问题的方法与过程，也就是使描述问题的问题空间</a:t>
            </a:r>
            <a:r>
              <a:rPr lang="en-US" altLang="zh-CN" sz="2300">
                <a:latin typeface="宋体" panose="02010600030101010101" pitchFamily="2" charset="-122"/>
              </a:rPr>
              <a:t>(</a:t>
            </a:r>
            <a:r>
              <a:rPr lang="zh-CN" altLang="zh-CN" sz="2300">
                <a:latin typeface="宋体" panose="02010600030101010101" pitchFamily="2" charset="-122"/>
              </a:rPr>
              <a:t>也称为问题域</a:t>
            </a:r>
            <a:r>
              <a:rPr lang="en-US" altLang="zh-CN" sz="2300">
                <a:latin typeface="宋体" panose="02010600030101010101" pitchFamily="2" charset="-122"/>
              </a:rPr>
              <a:t>)</a:t>
            </a:r>
            <a:r>
              <a:rPr lang="zh-CN" altLang="zh-CN" sz="2300">
                <a:latin typeface="宋体" panose="02010600030101010101" pitchFamily="2" charset="-122"/>
              </a:rPr>
              <a:t>与实现解法的解空间</a:t>
            </a:r>
            <a:r>
              <a:rPr lang="en-US" altLang="zh-CN" sz="2300">
                <a:latin typeface="宋体" panose="02010600030101010101" pitchFamily="2" charset="-122"/>
              </a:rPr>
              <a:t>(</a:t>
            </a:r>
            <a:r>
              <a:rPr lang="zh-CN" altLang="zh-CN" sz="2300">
                <a:latin typeface="宋体" panose="02010600030101010101" pitchFamily="2" charset="-122"/>
              </a:rPr>
              <a:t>也称为求解域</a:t>
            </a:r>
            <a:r>
              <a:rPr lang="en-US" altLang="zh-CN" sz="2300">
                <a:latin typeface="宋体" panose="02010600030101010101" pitchFamily="2" charset="-122"/>
              </a:rPr>
              <a:t>)</a:t>
            </a:r>
            <a:r>
              <a:rPr lang="zh-CN" altLang="zh-CN" sz="2300">
                <a:latin typeface="宋体" panose="02010600030101010101" pitchFamily="2" charset="-122"/>
              </a:rPr>
              <a:t>在结构上尽可能一致。</a:t>
            </a:r>
            <a:endParaRPr lang="en-US" altLang="zh-CN" sz="2300">
              <a:latin typeface="宋体" panose="02010600030101010101" pitchFamily="2" charset="-122"/>
            </a:endParaRPr>
          </a:p>
          <a:p>
            <a:pPr eaLnBrk="1" hangingPunct="1">
              <a:lnSpc>
                <a:spcPts val="3000"/>
              </a:lnSpc>
              <a:spcBef>
                <a:spcPct val="0"/>
              </a:spcBef>
              <a:buFontTx/>
              <a:buNone/>
            </a:pPr>
            <a:r>
              <a:rPr lang="en-US" altLang="zh-CN" sz="2300">
                <a:latin typeface="宋体" panose="02010600030101010101" pitchFamily="2" charset="-122"/>
              </a:rPr>
              <a:t>    </a:t>
            </a:r>
            <a:r>
              <a:rPr lang="zh-CN" altLang="zh-CN" sz="2300" b="1">
                <a:solidFill>
                  <a:srgbClr val="C00000"/>
                </a:solidFill>
                <a:latin typeface="宋体" panose="02010600030101010101" pitchFamily="2" charset="-122"/>
              </a:rPr>
              <a:t>面向对象方法</a:t>
            </a:r>
            <a:r>
              <a:rPr lang="zh-CN" altLang="zh-CN" sz="2300">
                <a:latin typeface="宋体" panose="02010600030101010101" pitchFamily="2" charset="-122"/>
              </a:rPr>
              <a:t>把对象作为由数据及可以施加在这些数据上的操作所构成的统一体。对象与传统的数据有本质区别，它不是被动地等待外界对它施加操作，相反，它是进行处理的主体。必须发消息请求对象主动地执行它的某些操作，处理它的私有数据，而不能从外界直接对它的私有数据进行操作。</a:t>
            </a:r>
            <a:endParaRPr lang="zh-CN" altLang="en-US" sz="2300">
              <a:latin typeface="宋体" panose="02010600030101010101" pitchFamily="2"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标题 3">
            <a:extLst>
              <a:ext uri="{FF2B5EF4-FFF2-40B4-BE49-F238E27FC236}">
                <a16:creationId xmlns:a16="http://schemas.microsoft.com/office/drawing/2014/main" id="{FAAB9148-7BDE-464A-859D-1E0017C40348}"/>
              </a:ext>
            </a:extLst>
          </p:cNvPr>
          <p:cNvSpPr>
            <a:spLocks noGrp="1"/>
          </p:cNvSpPr>
          <p:nvPr>
            <p:ph type="title" idx="4294967295"/>
          </p:nvPr>
        </p:nvSpPr>
        <p:spPr>
          <a:xfrm>
            <a:off x="0" y="-26988"/>
            <a:ext cx="8229600" cy="1143001"/>
          </a:xfrm>
        </p:spPr>
        <p:txBody>
          <a:bodyPr/>
          <a:lstStyle/>
          <a:p>
            <a:r>
              <a:rPr lang="en-US" altLang="zh-CN" b="1">
                <a:latin typeface="宋体" panose="02010600030101010101" pitchFamily="2" charset="-122"/>
              </a:rPr>
              <a:t>9.1</a:t>
            </a:r>
            <a:r>
              <a:rPr lang="en-US" altLang="zh-CN" b="1"/>
              <a:t>  </a:t>
            </a:r>
            <a:r>
              <a:rPr lang="zh-CN" altLang="en-US" b="1"/>
              <a:t>面向对象方法学概述</a:t>
            </a:r>
          </a:p>
        </p:txBody>
      </p:sp>
      <p:sp>
        <p:nvSpPr>
          <p:cNvPr id="18434" name="TextBox 7">
            <a:extLst>
              <a:ext uri="{FF2B5EF4-FFF2-40B4-BE49-F238E27FC236}">
                <a16:creationId xmlns:a16="http://schemas.microsoft.com/office/drawing/2014/main" id="{98A404C0-7AC8-5944-B4A8-B1DFFDE8B22D}"/>
              </a:ext>
            </a:extLst>
          </p:cNvPr>
          <p:cNvSpPr txBox="1">
            <a:spLocks noChangeArrowheads="1"/>
          </p:cNvSpPr>
          <p:nvPr/>
        </p:nvSpPr>
        <p:spPr bwMode="auto">
          <a:xfrm>
            <a:off x="250825" y="927100"/>
            <a:ext cx="8651875" cy="3509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6477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2900"/>
              </a:lnSpc>
              <a:spcBef>
                <a:spcPct val="0"/>
              </a:spcBef>
              <a:buFontTx/>
              <a:buNone/>
            </a:pPr>
            <a:r>
              <a:rPr lang="zh-CN" altLang="zh-CN" sz="2400">
                <a:latin typeface="宋体" panose="02010600030101010101" pitchFamily="2" charset="-122"/>
              </a:rPr>
              <a:t>面向对象方法具有下述</a:t>
            </a:r>
            <a:r>
              <a:rPr lang="en-US" altLang="zh-CN" sz="2400">
                <a:latin typeface="宋体" panose="02010600030101010101" pitchFamily="2" charset="-122"/>
              </a:rPr>
              <a:t>4</a:t>
            </a:r>
            <a:r>
              <a:rPr lang="zh-CN" altLang="zh-CN" sz="2400">
                <a:latin typeface="宋体" panose="02010600030101010101" pitchFamily="2" charset="-122"/>
              </a:rPr>
              <a:t>个要点</a:t>
            </a:r>
            <a:r>
              <a:rPr lang="zh-CN" altLang="en-US" sz="2400">
                <a:latin typeface="宋体" panose="02010600030101010101" pitchFamily="2" charset="-122"/>
              </a:rPr>
              <a:t>：</a:t>
            </a:r>
            <a:endParaRPr lang="en-US" altLang="zh-CN" sz="2400">
              <a:latin typeface="宋体" panose="02010600030101010101" pitchFamily="2" charset="-122"/>
            </a:endParaRPr>
          </a:p>
          <a:p>
            <a:pPr>
              <a:lnSpc>
                <a:spcPts val="2900"/>
              </a:lnSpc>
              <a:spcBef>
                <a:spcPct val="0"/>
              </a:spcBef>
              <a:buFontTx/>
              <a:buNone/>
            </a:pPr>
            <a:r>
              <a:rPr lang="en-US" altLang="zh-CN" sz="2400">
                <a:latin typeface="宋体" panose="02010600030101010101" pitchFamily="2" charset="-122"/>
              </a:rPr>
              <a:t>(1)</a:t>
            </a:r>
            <a:r>
              <a:rPr lang="zh-CN" altLang="zh-CN" sz="2400">
                <a:latin typeface="宋体" panose="02010600030101010101" pitchFamily="2" charset="-122"/>
              </a:rPr>
              <a:t>面向对象的软件系统是由对象组成的，软件中的任何元素都是对象，复杂的软件对象由比较简单的对象组合而成。</a:t>
            </a:r>
            <a:endParaRPr lang="en-US" altLang="zh-CN" sz="2400">
              <a:latin typeface="宋体" panose="02010600030101010101" pitchFamily="2" charset="-122"/>
            </a:endParaRPr>
          </a:p>
          <a:p>
            <a:pPr>
              <a:lnSpc>
                <a:spcPts val="2900"/>
              </a:lnSpc>
              <a:spcBef>
                <a:spcPct val="0"/>
              </a:spcBef>
              <a:buFontTx/>
              <a:buNone/>
            </a:pPr>
            <a:r>
              <a:rPr lang="en-US" altLang="zh-CN" sz="2400">
                <a:latin typeface="宋体" panose="02010600030101010101" pitchFamily="2" charset="-122"/>
              </a:rPr>
              <a:t>(2)</a:t>
            </a:r>
            <a:r>
              <a:rPr lang="zh-CN" altLang="zh-CN" sz="2400">
                <a:latin typeface="宋体" panose="02010600030101010101" pitchFamily="2" charset="-122"/>
              </a:rPr>
              <a:t>把所有对象都划分成各种对象类</a:t>
            </a:r>
            <a:r>
              <a:rPr lang="en-US" altLang="zh-CN" sz="2400">
                <a:latin typeface="宋体" panose="02010600030101010101" pitchFamily="2" charset="-122"/>
              </a:rPr>
              <a:t>(</a:t>
            </a:r>
            <a:r>
              <a:rPr lang="zh-CN" altLang="zh-CN" sz="2400">
                <a:latin typeface="宋体" panose="02010600030101010101" pitchFamily="2" charset="-122"/>
              </a:rPr>
              <a:t>简称为类</a:t>
            </a:r>
            <a:r>
              <a:rPr lang="en-US" altLang="zh-CN" sz="2400">
                <a:latin typeface="宋体" panose="02010600030101010101" pitchFamily="2" charset="-122"/>
              </a:rPr>
              <a:t>,class)</a:t>
            </a:r>
            <a:r>
              <a:rPr lang="zh-CN" altLang="zh-CN" sz="2400">
                <a:latin typeface="宋体" panose="02010600030101010101" pitchFamily="2" charset="-122"/>
              </a:rPr>
              <a:t>，每个对象类都定义了一组数据和一组方法。数据用于表示对象的静态属性，是对象的状态信息。</a:t>
            </a:r>
            <a:endParaRPr lang="en-US" altLang="zh-CN" sz="2400">
              <a:latin typeface="宋体" panose="02010600030101010101" pitchFamily="2" charset="-122"/>
            </a:endParaRPr>
          </a:p>
          <a:p>
            <a:pPr>
              <a:lnSpc>
                <a:spcPts val="2900"/>
              </a:lnSpc>
              <a:spcBef>
                <a:spcPct val="0"/>
              </a:spcBef>
              <a:buFontTx/>
              <a:buNone/>
            </a:pPr>
            <a:r>
              <a:rPr lang="en-US" altLang="zh-CN" sz="2400">
                <a:latin typeface="宋体" panose="02010600030101010101" pitchFamily="2" charset="-122"/>
              </a:rPr>
              <a:t>(3)</a:t>
            </a:r>
            <a:r>
              <a:rPr lang="zh-CN" altLang="zh-CN" sz="2400">
                <a:latin typeface="宋体" panose="02010600030101010101" pitchFamily="2" charset="-122"/>
              </a:rPr>
              <a:t>按照子类</a:t>
            </a:r>
            <a:r>
              <a:rPr lang="en-US" altLang="zh-CN" sz="2400">
                <a:latin typeface="宋体" panose="02010600030101010101" pitchFamily="2" charset="-122"/>
              </a:rPr>
              <a:t>(</a:t>
            </a:r>
            <a:r>
              <a:rPr lang="zh-CN" altLang="zh-CN" sz="2400">
                <a:latin typeface="宋体" panose="02010600030101010101" pitchFamily="2" charset="-122"/>
              </a:rPr>
              <a:t>或称为派生类</a:t>
            </a:r>
            <a:r>
              <a:rPr lang="en-US" altLang="zh-CN" sz="2400">
                <a:latin typeface="宋体" panose="02010600030101010101" pitchFamily="2" charset="-122"/>
              </a:rPr>
              <a:t>)</a:t>
            </a:r>
            <a:r>
              <a:rPr lang="zh-CN" altLang="zh-CN" sz="2400">
                <a:latin typeface="宋体" panose="02010600030101010101" pitchFamily="2" charset="-122"/>
              </a:rPr>
              <a:t>与父类</a:t>
            </a:r>
            <a:r>
              <a:rPr lang="en-US" altLang="zh-CN" sz="2400">
                <a:latin typeface="宋体" panose="02010600030101010101" pitchFamily="2" charset="-122"/>
              </a:rPr>
              <a:t>(</a:t>
            </a:r>
            <a:r>
              <a:rPr lang="zh-CN" altLang="zh-CN" sz="2400">
                <a:latin typeface="宋体" panose="02010600030101010101" pitchFamily="2" charset="-122"/>
              </a:rPr>
              <a:t>或称为基类</a:t>
            </a:r>
            <a:r>
              <a:rPr lang="en-US" altLang="zh-CN" sz="2400">
                <a:latin typeface="宋体" panose="02010600030101010101" pitchFamily="2" charset="-122"/>
              </a:rPr>
              <a:t>)</a:t>
            </a:r>
            <a:r>
              <a:rPr lang="zh-CN" altLang="zh-CN" sz="2400">
                <a:latin typeface="宋体" panose="02010600030101010101" pitchFamily="2" charset="-122"/>
              </a:rPr>
              <a:t>的关系，把若干个对象类组成一个层次结构的系统</a:t>
            </a:r>
            <a:r>
              <a:rPr lang="en-US" altLang="zh-CN" sz="2400">
                <a:latin typeface="宋体" panose="02010600030101010101" pitchFamily="2" charset="-122"/>
              </a:rPr>
              <a:t>(</a:t>
            </a:r>
            <a:r>
              <a:rPr lang="zh-CN" altLang="zh-CN" sz="2400">
                <a:latin typeface="宋体" panose="02010600030101010101" pitchFamily="2" charset="-122"/>
              </a:rPr>
              <a:t>也称为类等级</a:t>
            </a:r>
            <a:r>
              <a:rPr lang="en-US" altLang="zh-CN" sz="2400">
                <a:latin typeface="宋体" panose="02010600030101010101" pitchFamily="2" charset="-122"/>
              </a:rPr>
              <a:t>)</a:t>
            </a:r>
            <a:r>
              <a:rPr lang="zh-CN" altLang="zh-CN" sz="2400">
                <a:latin typeface="宋体" panose="02010600030101010101" pitchFamily="2" charset="-122"/>
              </a:rPr>
              <a:t>。</a:t>
            </a:r>
            <a:endParaRPr lang="en-US" altLang="zh-CN" sz="2400">
              <a:latin typeface="宋体" panose="02010600030101010101" pitchFamily="2" charset="-122"/>
            </a:endParaRPr>
          </a:p>
          <a:p>
            <a:pPr>
              <a:lnSpc>
                <a:spcPts val="2900"/>
              </a:lnSpc>
              <a:spcBef>
                <a:spcPct val="0"/>
              </a:spcBef>
              <a:buFontTx/>
              <a:buNone/>
            </a:pPr>
            <a:r>
              <a:rPr lang="en-US" altLang="zh-CN" sz="2400">
                <a:latin typeface="宋体" panose="02010600030101010101" pitchFamily="2" charset="-122"/>
              </a:rPr>
              <a:t>(4)</a:t>
            </a:r>
            <a:r>
              <a:rPr lang="zh-CN" altLang="zh-CN" sz="2400">
                <a:latin typeface="宋体" panose="02010600030101010101" pitchFamily="2" charset="-122"/>
              </a:rPr>
              <a:t>对象彼此之间仅能通过传递消息互相联系。</a:t>
            </a:r>
            <a:endParaRPr lang="en-US" altLang="zh-CN" sz="2400">
              <a:latin typeface="宋体" panose="02010600030101010101" pitchFamily="2" charset="-122"/>
            </a:endParaRPr>
          </a:p>
        </p:txBody>
      </p:sp>
      <p:sp>
        <p:nvSpPr>
          <p:cNvPr id="18435" name="文本框 1">
            <a:extLst>
              <a:ext uri="{FF2B5EF4-FFF2-40B4-BE49-F238E27FC236}">
                <a16:creationId xmlns:a16="http://schemas.microsoft.com/office/drawing/2014/main" id="{1B527FF6-631B-034B-A505-0B22C21750BD}"/>
              </a:ext>
            </a:extLst>
          </p:cNvPr>
          <p:cNvSpPr txBox="1">
            <a:spLocks noChangeArrowheads="1"/>
          </p:cNvSpPr>
          <p:nvPr/>
        </p:nvSpPr>
        <p:spPr bwMode="auto">
          <a:xfrm>
            <a:off x="250825" y="4379913"/>
            <a:ext cx="8723313" cy="1528762"/>
          </a:xfrm>
          <a:prstGeom prst="rect">
            <a:avLst/>
          </a:prstGeom>
          <a:noFill/>
          <a:ln w="25400">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2800"/>
              </a:lnSpc>
              <a:spcBef>
                <a:spcPct val="0"/>
              </a:spcBef>
              <a:buFontTx/>
              <a:buNone/>
            </a:pPr>
            <a:r>
              <a:rPr lang="en-US" altLang="zh-CN" sz="2400">
                <a:latin typeface="宋体" panose="02010600030101010101" pitchFamily="2" charset="-122"/>
              </a:rPr>
              <a:t>    </a:t>
            </a:r>
            <a:r>
              <a:rPr lang="zh-CN" altLang="zh-CN" sz="2400">
                <a:latin typeface="宋体" panose="02010600030101010101" pitchFamily="2" charset="-122"/>
              </a:rPr>
              <a:t>面向对象的方法学可以用下列方程来概括：</a:t>
            </a:r>
            <a:r>
              <a:rPr lang="en-US" altLang="zh-CN" sz="2400">
                <a:latin typeface="宋体" panose="02010600030101010101" pitchFamily="2" charset="-122"/>
              </a:rPr>
              <a:t>OO=objects+</a:t>
            </a:r>
          </a:p>
          <a:p>
            <a:pPr eaLnBrk="1" hangingPunct="1">
              <a:lnSpc>
                <a:spcPts val="2800"/>
              </a:lnSpc>
              <a:spcBef>
                <a:spcPct val="0"/>
              </a:spcBef>
              <a:buFontTx/>
              <a:buNone/>
            </a:pPr>
            <a:r>
              <a:rPr lang="en-US" altLang="zh-CN" sz="2400">
                <a:latin typeface="宋体" panose="02010600030101010101" pitchFamily="2" charset="-122"/>
              </a:rPr>
              <a:t>classes+</a:t>
            </a:r>
            <a:r>
              <a:rPr lang="en-US" altLang="zh-CN" sz="2400">
                <a:latin typeface="宋体" panose="02010600030101010101" pitchFamily="2" charset="-122"/>
                <a:cs typeface="Times New Roman" panose="02020603050405020304" pitchFamily="18" charset="0"/>
              </a:rPr>
              <a:t>Inheritance+communication with messages</a:t>
            </a:r>
            <a:r>
              <a:rPr lang="zh-CN" altLang="en-US" sz="2400">
                <a:latin typeface="宋体" panose="02010600030101010101" pitchFamily="2" charset="-122"/>
                <a:cs typeface="Times New Roman" panose="02020603050405020304" pitchFamily="18" charset="0"/>
              </a:rPr>
              <a:t>，即，既使用对象又使用类和继承等机制，且对象之间仅能通过传递消息实现彼此通信。</a:t>
            </a:r>
          </a:p>
        </p:txBody>
      </p:sp>
      <p:sp>
        <p:nvSpPr>
          <p:cNvPr id="18436" name="1 Título">
            <a:extLst>
              <a:ext uri="{FF2B5EF4-FFF2-40B4-BE49-F238E27FC236}">
                <a16:creationId xmlns:a16="http://schemas.microsoft.com/office/drawing/2014/main" id="{8D0ED666-20AD-1D4E-9B9A-6EB0F62B6B72}"/>
              </a:ext>
            </a:extLst>
          </p:cNvPr>
          <p:cNvSpPr txBox="1">
            <a:spLocks/>
          </p:cNvSpPr>
          <p:nvPr/>
        </p:nvSpPr>
        <p:spPr bwMode="auto">
          <a:xfrm>
            <a:off x="3132138" y="6265863"/>
            <a:ext cx="41560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9.1.1 </a:t>
            </a:r>
            <a:r>
              <a:rPr lang="zh-CN" altLang="en-US" sz="2400">
                <a:solidFill>
                  <a:srgbClr val="D9D9D9"/>
                </a:solidFill>
                <a:latin typeface="宋体" panose="02010600030101010101" pitchFamily="2" charset="-122"/>
              </a:rPr>
              <a:t>面向对象方法学的要点</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标题 3">
            <a:extLst>
              <a:ext uri="{FF2B5EF4-FFF2-40B4-BE49-F238E27FC236}">
                <a16:creationId xmlns:a16="http://schemas.microsoft.com/office/drawing/2014/main" id="{0D8AA3D9-FECD-F94E-A866-6F31FB42C598}"/>
              </a:ext>
            </a:extLst>
          </p:cNvPr>
          <p:cNvSpPr>
            <a:spLocks noGrp="1"/>
          </p:cNvSpPr>
          <p:nvPr>
            <p:ph type="title" idx="4294967295"/>
          </p:nvPr>
        </p:nvSpPr>
        <p:spPr>
          <a:xfrm>
            <a:off x="0" y="-26988"/>
            <a:ext cx="8229600" cy="1143001"/>
          </a:xfrm>
        </p:spPr>
        <p:txBody>
          <a:bodyPr/>
          <a:lstStyle/>
          <a:p>
            <a:r>
              <a:rPr lang="en-US" altLang="zh-CN" b="1">
                <a:latin typeface="宋体" panose="02010600030101010101" pitchFamily="2" charset="-122"/>
              </a:rPr>
              <a:t>9.1</a:t>
            </a:r>
            <a:r>
              <a:rPr lang="en-US" altLang="zh-CN" b="1"/>
              <a:t>  </a:t>
            </a:r>
            <a:r>
              <a:rPr lang="zh-CN" altLang="en-US" b="1"/>
              <a:t>面向对象方法学概述</a:t>
            </a:r>
          </a:p>
        </p:txBody>
      </p:sp>
      <p:sp>
        <p:nvSpPr>
          <p:cNvPr id="20482" name="内容占位符 4">
            <a:extLst>
              <a:ext uri="{FF2B5EF4-FFF2-40B4-BE49-F238E27FC236}">
                <a16:creationId xmlns:a16="http://schemas.microsoft.com/office/drawing/2014/main" id="{368658B0-25C4-DF45-8F6B-7916D56DC20B}"/>
              </a:ext>
            </a:extLst>
          </p:cNvPr>
          <p:cNvSpPr>
            <a:spLocks noGrp="1"/>
          </p:cNvSpPr>
          <p:nvPr>
            <p:ph idx="4294967295"/>
          </p:nvPr>
        </p:nvSpPr>
        <p:spPr>
          <a:xfrm>
            <a:off x="323850" y="1000125"/>
            <a:ext cx="8229600" cy="604838"/>
          </a:xfrm>
        </p:spPr>
        <p:txBody>
          <a:bodyPr/>
          <a:lstStyle/>
          <a:p>
            <a:pPr marL="0" indent="0">
              <a:buFont typeface="Arial" panose="020B0604020202020204" pitchFamily="34" charset="0"/>
              <a:buNone/>
            </a:pPr>
            <a:r>
              <a:rPr lang="en-US" altLang="zh-CN" b="1">
                <a:latin typeface="宋体" panose="02010600030101010101" pitchFamily="2" charset="-122"/>
              </a:rPr>
              <a:t>9.1.2.</a:t>
            </a:r>
            <a:r>
              <a:rPr lang="zh-CN" altLang="en-US" b="1"/>
              <a:t>面向对象方法学的优点</a:t>
            </a:r>
          </a:p>
        </p:txBody>
      </p:sp>
      <p:sp>
        <p:nvSpPr>
          <p:cNvPr id="20483" name="TextBox 7">
            <a:extLst>
              <a:ext uri="{FF2B5EF4-FFF2-40B4-BE49-F238E27FC236}">
                <a16:creationId xmlns:a16="http://schemas.microsoft.com/office/drawing/2014/main" id="{F470FBE0-D33B-CB44-AB33-00A28967C3B1}"/>
              </a:ext>
            </a:extLst>
          </p:cNvPr>
          <p:cNvSpPr txBox="1">
            <a:spLocks noChangeArrowheads="1"/>
          </p:cNvSpPr>
          <p:nvPr/>
        </p:nvSpPr>
        <p:spPr bwMode="auto">
          <a:xfrm>
            <a:off x="395288" y="1604963"/>
            <a:ext cx="8569325" cy="440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3000"/>
              </a:lnSpc>
              <a:spcBef>
                <a:spcPts val="1200"/>
              </a:spcBef>
              <a:spcAft>
                <a:spcPts val="600"/>
              </a:spcAft>
              <a:buFontTx/>
              <a:buNone/>
            </a:pPr>
            <a:r>
              <a:rPr lang="en-US" altLang="zh-CN" sz="2400" b="1">
                <a:latin typeface="宋体" panose="02010600030101010101" pitchFamily="2" charset="-122"/>
              </a:rPr>
              <a:t>1.</a:t>
            </a:r>
            <a:r>
              <a:rPr lang="zh-CN" altLang="en-US" sz="2400" b="1">
                <a:latin typeface="宋体" panose="02010600030101010101" pitchFamily="2" charset="-122"/>
              </a:rPr>
              <a:t>与人类习惯的思维方法一致</a:t>
            </a:r>
            <a:endParaRPr lang="en-US" altLang="zh-CN" sz="2400" b="1">
              <a:latin typeface="宋体" panose="02010600030101010101" pitchFamily="2" charset="-122"/>
            </a:endParaRPr>
          </a:p>
          <a:p>
            <a:pPr eaLnBrk="1" hangingPunct="1">
              <a:lnSpc>
                <a:spcPts val="3000"/>
              </a:lnSpc>
              <a:spcBef>
                <a:spcPct val="0"/>
              </a:spcBef>
              <a:buSzPct val="70000"/>
              <a:buFont typeface="Wingdings" pitchFamily="2" charset="2"/>
              <a:buChar char="l"/>
            </a:pPr>
            <a:r>
              <a:rPr lang="zh-CN" altLang="zh-CN" sz="2400">
                <a:latin typeface="宋体" panose="02010600030101010101" pitchFamily="2" charset="-122"/>
              </a:rPr>
              <a:t>面向对象的软件技术以对象为核心，用这种技术开发出的软件系统由对象组成。对象是由描述内部状态表示静态属性的数据，以及可以对这些数据施加的操作</a:t>
            </a:r>
            <a:r>
              <a:rPr lang="en-US" altLang="zh-CN" sz="2400">
                <a:latin typeface="宋体" panose="02010600030101010101" pitchFamily="2" charset="-122"/>
              </a:rPr>
              <a:t>(</a:t>
            </a:r>
            <a:r>
              <a:rPr lang="zh-CN" altLang="zh-CN" sz="2400">
                <a:latin typeface="宋体" panose="02010600030101010101" pitchFamily="2" charset="-122"/>
              </a:rPr>
              <a:t>对象的动态行为</a:t>
            </a:r>
            <a:r>
              <a:rPr lang="en-US" altLang="zh-CN" sz="2400">
                <a:latin typeface="宋体" panose="02010600030101010101" pitchFamily="2" charset="-122"/>
              </a:rPr>
              <a:t>)</a:t>
            </a:r>
            <a:r>
              <a:rPr lang="zh-CN" altLang="zh-CN" sz="2400">
                <a:latin typeface="宋体" panose="02010600030101010101" pitchFamily="2" charset="-122"/>
              </a:rPr>
              <a:t>，封装在一起所构成的统一体。</a:t>
            </a:r>
            <a:endParaRPr lang="en-US" altLang="zh-CN" sz="2400">
              <a:latin typeface="宋体" panose="02010600030101010101" pitchFamily="2" charset="-122"/>
            </a:endParaRPr>
          </a:p>
          <a:p>
            <a:pPr eaLnBrk="1" hangingPunct="1">
              <a:lnSpc>
                <a:spcPts val="3000"/>
              </a:lnSpc>
              <a:spcBef>
                <a:spcPct val="0"/>
              </a:spcBef>
              <a:buSzPct val="70000"/>
              <a:buFont typeface="Wingdings" pitchFamily="2" charset="2"/>
              <a:buChar char="l"/>
            </a:pPr>
            <a:r>
              <a:rPr lang="zh-CN" altLang="zh-CN" sz="2400">
                <a:latin typeface="宋体" panose="02010600030101010101" pitchFamily="2" charset="-122"/>
              </a:rPr>
              <a:t>面向对象的设计方法基本原理是，使用现实世界的概念抽象地思考问题从而自然地解决问题。</a:t>
            </a:r>
            <a:endParaRPr lang="en-US" altLang="zh-CN" sz="2400">
              <a:latin typeface="宋体" panose="02010600030101010101" pitchFamily="2" charset="-122"/>
            </a:endParaRPr>
          </a:p>
          <a:p>
            <a:pPr eaLnBrk="1" hangingPunct="1">
              <a:lnSpc>
                <a:spcPts val="3000"/>
              </a:lnSpc>
              <a:spcBef>
                <a:spcPct val="0"/>
              </a:spcBef>
              <a:buSzPct val="70000"/>
              <a:buFont typeface="Wingdings" pitchFamily="2" charset="2"/>
              <a:buChar char="l"/>
            </a:pPr>
            <a:r>
              <a:rPr lang="zh-CN" altLang="zh-CN" sz="2400">
                <a:latin typeface="宋体" panose="02010600030101010101" pitchFamily="2" charset="-122"/>
              </a:rPr>
              <a:t>面向对象方法学的基本原则是按照人类习惯的思维方法建立问题域的模型，开发出尽可能直观、自然地表现求解方法的软件系统。面向对象的软件系统中使用的对象，是对客观世界中实体的抽象。</a:t>
            </a:r>
            <a:endParaRPr lang="zh-CN" altLang="en-US" sz="2400" b="1">
              <a:latin typeface="宋体" panose="02010600030101010101" pitchFamily="2" charset="-122"/>
            </a:endParaRPr>
          </a:p>
        </p:txBody>
      </p:sp>
      <p:sp>
        <p:nvSpPr>
          <p:cNvPr id="20484" name="1 Título">
            <a:extLst>
              <a:ext uri="{FF2B5EF4-FFF2-40B4-BE49-F238E27FC236}">
                <a16:creationId xmlns:a16="http://schemas.microsoft.com/office/drawing/2014/main" id="{1470351D-CEEC-5541-965D-C42CA4D2E17F}"/>
              </a:ext>
            </a:extLst>
          </p:cNvPr>
          <p:cNvSpPr txBox="1">
            <a:spLocks/>
          </p:cNvSpPr>
          <p:nvPr/>
        </p:nvSpPr>
        <p:spPr bwMode="auto">
          <a:xfrm>
            <a:off x="3059113" y="6256338"/>
            <a:ext cx="41560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9.1.2 </a:t>
            </a:r>
            <a:r>
              <a:rPr lang="zh-CN" altLang="en-US" sz="2400">
                <a:solidFill>
                  <a:srgbClr val="D9D9D9"/>
                </a:solidFill>
                <a:latin typeface="宋体" panose="02010600030101010101" pitchFamily="2" charset="-122"/>
              </a:rPr>
              <a:t>面向对象方法学的优点</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标题 3">
            <a:extLst>
              <a:ext uri="{FF2B5EF4-FFF2-40B4-BE49-F238E27FC236}">
                <a16:creationId xmlns:a16="http://schemas.microsoft.com/office/drawing/2014/main" id="{FFC9FD6E-D696-0447-8658-985043B7945F}"/>
              </a:ext>
            </a:extLst>
          </p:cNvPr>
          <p:cNvSpPr>
            <a:spLocks noGrp="1"/>
          </p:cNvSpPr>
          <p:nvPr>
            <p:ph type="title" idx="4294967295"/>
          </p:nvPr>
        </p:nvSpPr>
        <p:spPr>
          <a:xfrm>
            <a:off x="0" y="-26988"/>
            <a:ext cx="8229600" cy="1143001"/>
          </a:xfrm>
        </p:spPr>
        <p:txBody>
          <a:bodyPr/>
          <a:lstStyle/>
          <a:p>
            <a:r>
              <a:rPr lang="en-US" altLang="zh-CN" b="1">
                <a:latin typeface="宋体" panose="02010600030101010101" pitchFamily="2" charset="-122"/>
              </a:rPr>
              <a:t>9.1</a:t>
            </a:r>
            <a:r>
              <a:rPr lang="en-US" altLang="zh-CN" b="1"/>
              <a:t>  </a:t>
            </a:r>
            <a:r>
              <a:rPr lang="zh-CN" altLang="en-US" b="1"/>
              <a:t>面向对象方法学概述</a:t>
            </a:r>
          </a:p>
        </p:txBody>
      </p:sp>
      <p:sp>
        <p:nvSpPr>
          <p:cNvPr id="22530" name="TextBox 7">
            <a:extLst>
              <a:ext uri="{FF2B5EF4-FFF2-40B4-BE49-F238E27FC236}">
                <a16:creationId xmlns:a16="http://schemas.microsoft.com/office/drawing/2014/main" id="{249BF616-828C-4748-8861-5D3DCA6685F3}"/>
              </a:ext>
            </a:extLst>
          </p:cNvPr>
          <p:cNvSpPr txBox="1">
            <a:spLocks noChangeArrowheads="1"/>
          </p:cNvSpPr>
          <p:nvPr/>
        </p:nvSpPr>
        <p:spPr bwMode="auto">
          <a:xfrm>
            <a:off x="395288" y="889000"/>
            <a:ext cx="8569325" cy="232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2800"/>
              </a:lnSpc>
              <a:spcBef>
                <a:spcPct val="0"/>
              </a:spcBef>
              <a:spcAft>
                <a:spcPts val="600"/>
              </a:spcAft>
              <a:buFontTx/>
              <a:buNone/>
            </a:pPr>
            <a:r>
              <a:rPr lang="en-US" altLang="zh-CN" sz="2400" b="1">
                <a:latin typeface="宋体" panose="02010600030101010101" pitchFamily="2" charset="-122"/>
              </a:rPr>
              <a:t>2.</a:t>
            </a:r>
            <a:r>
              <a:rPr lang="zh-CN" altLang="en-US" sz="2400" b="1">
                <a:latin typeface="宋体" panose="02010600030101010101" pitchFamily="2" charset="-122"/>
              </a:rPr>
              <a:t>稳定性好</a:t>
            </a:r>
            <a:endParaRPr lang="en-US" altLang="zh-CN" sz="2400" b="1">
              <a:latin typeface="宋体" panose="02010600030101010101" pitchFamily="2" charset="-122"/>
            </a:endParaRPr>
          </a:p>
          <a:p>
            <a:pPr eaLnBrk="1" hangingPunct="1">
              <a:lnSpc>
                <a:spcPts val="2800"/>
              </a:lnSpc>
              <a:spcBef>
                <a:spcPct val="0"/>
              </a:spcBef>
              <a:buFontTx/>
              <a:buNone/>
            </a:pPr>
            <a:r>
              <a:rPr lang="en-US" altLang="zh-CN" sz="2400">
                <a:latin typeface="宋体" panose="02010600030101010101" pitchFamily="2" charset="-122"/>
              </a:rPr>
              <a:t>    </a:t>
            </a:r>
            <a:r>
              <a:rPr lang="zh-CN" altLang="zh-CN" sz="2300">
                <a:latin typeface="宋体" panose="02010600030101010101" pitchFamily="2" charset="-122"/>
              </a:rPr>
              <a:t>面向对象的软件系统的结构是根据问题领域的模型建立起来的，而不是基于对系统应完成的功能的分解，所以，当对系统的功能需求变化时并不会引起软件结构的整体变化，往往仅需要作一些局部性的修改。由于现实世界中的实体是相对稳定的，因此，以对象为中心构造的软件系统也是比较</a:t>
            </a:r>
            <a:r>
              <a:rPr lang="zh-CN" altLang="zh-CN" sz="2300" b="1">
                <a:latin typeface="宋体" panose="02010600030101010101" pitchFamily="2" charset="-122"/>
              </a:rPr>
              <a:t>稳定</a:t>
            </a:r>
            <a:r>
              <a:rPr lang="zh-CN" altLang="zh-CN" sz="2300">
                <a:latin typeface="宋体" panose="02010600030101010101" pitchFamily="2" charset="-122"/>
              </a:rPr>
              <a:t>的。</a:t>
            </a:r>
            <a:endParaRPr lang="en-US" altLang="zh-CN" sz="2300">
              <a:latin typeface="宋体" panose="02010600030101010101" pitchFamily="2" charset="-122"/>
            </a:endParaRPr>
          </a:p>
        </p:txBody>
      </p:sp>
      <p:sp>
        <p:nvSpPr>
          <p:cNvPr id="22531" name="文本框 1">
            <a:extLst>
              <a:ext uri="{FF2B5EF4-FFF2-40B4-BE49-F238E27FC236}">
                <a16:creationId xmlns:a16="http://schemas.microsoft.com/office/drawing/2014/main" id="{7F90F7C3-DDE7-3145-BB88-E3FB2780AD29}"/>
              </a:ext>
            </a:extLst>
          </p:cNvPr>
          <p:cNvSpPr txBox="1">
            <a:spLocks noChangeArrowheads="1"/>
          </p:cNvSpPr>
          <p:nvPr/>
        </p:nvSpPr>
        <p:spPr bwMode="auto">
          <a:xfrm>
            <a:off x="395288" y="3124200"/>
            <a:ext cx="8424862" cy="304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2800"/>
              </a:lnSpc>
              <a:spcBef>
                <a:spcPts val="600"/>
              </a:spcBef>
              <a:spcAft>
                <a:spcPts val="600"/>
              </a:spcAft>
              <a:buFontTx/>
              <a:buNone/>
            </a:pPr>
            <a:r>
              <a:rPr lang="en-US" altLang="zh-CN" sz="2400" b="1">
                <a:latin typeface="宋体" panose="02010600030101010101" pitchFamily="2" charset="-122"/>
              </a:rPr>
              <a:t>3.</a:t>
            </a:r>
            <a:r>
              <a:rPr lang="zh-CN" altLang="en-US" sz="2400" b="1">
                <a:latin typeface="宋体" panose="02010600030101010101" pitchFamily="2" charset="-122"/>
              </a:rPr>
              <a:t>可重用性好</a:t>
            </a:r>
            <a:endParaRPr lang="en-US" altLang="zh-CN" sz="2400" b="1">
              <a:latin typeface="宋体" panose="02010600030101010101" pitchFamily="2" charset="-122"/>
            </a:endParaRPr>
          </a:p>
          <a:p>
            <a:pPr eaLnBrk="1" hangingPunct="1">
              <a:lnSpc>
                <a:spcPts val="2800"/>
              </a:lnSpc>
              <a:spcBef>
                <a:spcPct val="0"/>
              </a:spcBef>
              <a:buFontTx/>
              <a:buNone/>
            </a:pPr>
            <a:r>
              <a:rPr lang="en-US" altLang="zh-CN" sz="2400">
                <a:latin typeface="宋体" panose="02010600030101010101" pitchFamily="2" charset="-122"/>
              </a:rPr>
              <a:t>    </a:t>
            </a:r>
            <a:r>
              <a:rPr lang="zh-CN" altLang="zh-CN" sz="2300">
                <a:latin typeface="宋体" panose="02010600030101010101" pitchFamily="2" charset="-122"/>
              </a:rPr>
              <a:t>对象固有的封装性和信息隐藏机制，使得对象的内部实现与外界隔离，具有较强的独立性。对象是比较理想的模块和可重用的软件成分。</a:t>
            </a:r>
            <a:endParaRPr lang="en-US" altLang="zh-CN" sz="2300">
              <a:latin typeface="宋体" panose="02010600030101010101" pitchFamily="2" charset="-122"/>
            </a:endParaRPr>
          </a:p>
          <a:p>
            <a:pPr eaLnBrk="1" hangingPunct="1">
              <a:lnSpc>
                <a:spcPts val="2800"/>
              </a:lnSpc>
              <a:spcBef>
                <a:spcPct val="0"/>
              </a:spcBef>
              <a:buFontTx/>
              <a:buNone/>
            </a:pPr>
            <a:r>
              <a:rPr lang="en-US" altLang="zh-CN" sz="2300">
                <a:latin typeface="宋体" panose="02010600030101010101" pitchFamily="2" charset="-122"/>
              </a:rPr>
              <a:t>    </a:t>
            </a:r>
            <a:r>
              <a:rPr lang="zh-CN" altLang="zh-CN" sz="2300">
                <a:latin typeface="宋体" panose="02010600030101010101" pitchFamily="2" charset="-122"/>
              </a:rPr>
              <a:t>面向对象的软件技术在利用可重用的软件成分构造新的软件系统时，有很大的灵活性。有两种方法可以重复使用一个对象类：一种方法是创建该类的实例，从而直接使用它；另一种方法是从它派生出一个满足当前需要的新类。</a:t>
            </a:r>
            <a:endParaRPr lang="en-US" altLang="zh-CN" sz="2300" b="1">
              <a:latin typeface="宋体" panose="02010600030101010101" pitchFamily="2" charset="-122"/>
            </a:endParaRPr>
          </a:p>
        </p:txBody>
      </p:sp>
      <p:sp>
        <p:nvSpPr>
          <p:cNvPr id="22532" name="1 Título">
            <a:extLst>
              <a:ext uri="{FF2B5EF4-FFF2-40B4-BE49-F238E27FC236}">
                <a16:creationId xmlns:a16="http://schemas.microsoft.com/office/drawing/2014/main" id="{A33FB71C-E124-B94D-97AE-449D01ABD63C}"/>
              </a:ext>
            </a:extLst>
          </p:cNvPr>
          <p:cNvSpPr txBox="1">
            <a:spLocks/>
          </p:cNvSpPr>
          <p:nvPr/>
        </p:nvSpPr>
        <p:spPr bwMode="auto">
          <a:xfrm>
            <a:off x="2916238" y="6237288"/>
            <a:ext cx="41560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9.1.2 </a:t>
            </a:r>
            <a:r>
              <a:rPr lang="zh-CN" altLang="en-US" sz="2400">
                <a:solidFill>
                  <a:srgbClr val="D9D9D9"/>
                </a:solidFill>
                <a:latin typeface="宋体" panose="02010600030101010101" pitchFamily="2" charset="-122"/>
              </a:rPr>
              <a:t>面向对象方法学的优点</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2">
            <a:extLst>
              <a:ext uri="{FF2B5EF4-FFF2-40B4-BE49-F238E27FC236}">
                <a16:creationId xmlns:a16="http://schemas.microsoft.com/office/drawing/2014/main" id="{0D218809-58D7-2942-A259-9815C6B7A32F}"/>
              </a:ext>
            </a:extLst>
          </p:cNvPr>
          <p:cNvSpPr>
            <a:spLocks noChangeArrowheads="1"/>
          </p:cNvSpPr>
          <p:nvPr/>
        </p:nvSpPr>
        <p:spPr bwMode="auto">
          <a:xfrm>
            <a:off x="304800" y="1773238"/>
            <a:ext cx="8686800" cy="323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eaLnBrk="0" hangingPunct="0">
              <a:defRPr kumimoji="1" sz="24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accent2"/>
                </a:solidFill>
                <a:latin typeface="Times New Roman" panose="02020603050405020304" pitchFamily="18" charset="0"/>
                <a:ea typeface="宋体" panose="02010600030101010101" pitchFamily="2" charset="-122"/>
              </a:defRPr>
            </a:lvl9pPr>
          </a:lstStyle>
          <a:p>
            <a:pPr>
              <a:spcBef>
                <a:spcPct val="50000"/>
              </a:spcBef>
            </a:pPr>
            <a:r>
              <a:rPr lang="en-US" altLang="zh-CN">
                <a:solidFill>
                  <a:schemeClr val="tx1"/>
                </a:solidFill>
                <a:ea typeface="楷体_GB2312" pitchFamily="49" charset="-122"/>
              </a:rPr>
              <a:t>1</a:t>
            </a:r>
            <a:r>
              <a:rPr lang="zh-CN" altLang="en-US">
                <a:solidFill>
                  <a:schemeClr val="tx1"/>
                </a:solidFill>
                <a:ea typeface="楷体_GB2312" pitchFamily="49" charset="-122"/>
              </a:rPr>
              <a:t>、引言</a:t>
            </a:r>
            <a:endParaRPr lang="en-US" altLang="zh-CN">
              <a:solidFill>
                <a:schemeClr val="tx1"/>
              </a:solidFill>
              <a:ea typeface="楷体_GB2312" pitchFamily="49" charset="-122"/>
            </a:endParaRPr>
          </a:p>
          <a:p>
            <a:pPr>
              <a:spcBef>
                <a:spcPct val="50000"/>
              </a:spcBef>
            </a:pPr>
            <a:r>
              <a:rPr lang="en-US" altLang="zh-CN">
                <a:solidFill>
                  <a:schemeClr val="tx1"/>
                </a:solidFill>
                <a:ea typeface="楷体_GB2312" pitchFamily="49" charset="-122"/>
              </a:rPr>
              <a:t>      1</a:t>
            </a:r>
            <a:r>
              <a:rPr lang="zh-CN" altLang="en-US">
                <a:solidFill>
                  <a:schemeClr val="tx1"/>
                </a:solidFill>
                <a:ea typeface="楷体_GB2312" pitchFamily="49" charset="-122"/>
              </a:rPr>
              <a:t>）面向对象方法发展概述</a:t>
            </a:r>
            <a:endParaRPr lang="en-US" altLang="zh-CN">
              <a:solidFill>
                <a:schemeClr val="tx1"/>
              </a:solidFill>
              <a:ea typeface="楷体_GB2312" pitchFamily="49" charset="-122"/>
            </a:endParaRPr>
          </a:p>
          <a:p>
            <a:pPr>
              <a:spcBef>
                <a:spcPct val="50000"/>
              </a:spcBef>
            </a:pPr>
            <a:r>
              <a:rPr lang="en-US" altLang="zh-CN">
                <a:solidFill>
                  <a:schemeClr val="tx1"/>
                </a:solidFill>
                <a:ea typeface="楷体_GB2312" pitchFamily="49" charset="-122"/>
              </a:rPr>
              <a:t>      </a:t>
            </a:r>
            <a:r>
              <a:rPr lang="zh-CN" altLang="en-US">
                <a:solidFill>
                  <a:schemeClr val="tx1"/>
                </a:solidFill>
                <a:ea typeface="楷体_GB2312" pitchFamily="49" charset="-122"/>
              </a:rPr>
              <a:t>面向对象方法是一种以对象、对象关系等来构造软件系统模型的系统化方法。</a:t>
            </a:r>
            <a:endParaRPr lang="en-US" altLang="zh-CN">
              <a:solidFill>
                <a:schemeClr val="tx1"/>
              </a:solidFill>
              <a:ea typeface="楷体_GB2312" pitchFamily="49" charset="-122"/>
            </a:endParaRPr>
          </a:p>
          <a:p>
            <a:pPr>
              <a:spcBef>
                <a:spcPct val="50000"/>
              </a:spcBef>
            </a:pPr>
            <a:r>
              <a:rPr lang="en-US" altLang="zh-CN">
                <a:solidFill>
                  <a:schemeClr val="tx1"/>
                </a:solidFill>
                <a:ea typeface="楷体_GB2312" pitchFamily="49" charset="-122"/>
              </a:rPr>
              <a:t>        </a:t>
            </a:r>
            <a:r>
              <a:rPr lang="zh-CN" altLang="en-US">
                <a:solidFill>
                  <a:schemeClr val="tx1"/>
                </a:solidFill>
                <a:ea typeface="楷体_GB2312" pitchFamily="49" charset="-122"/>
              </a:rPr>
              <a:t>面向对象方法的世界观：一切系统都是由对象构成的，它们的相互作用、相互影响，构成了大千世界的各式各样系统。</a:t>
            </a:r>
            <a:endParaRPr lang="en-US" altLang="zh-CN">
              <a:solidFill>
                <a:schemeClr val="tx1"/>
              </a:solidFill>
              <a:ea typeface="楷体_GB2312" pitchFamily="49" charset="-122"/>
            </a:endParaRPr>
          </a:p>
        </p:txBody>
      </p:sp>
      <p:sp>
        <p:nvSpPr>
          <p:cNvPr id="5122" name="Text Box 3">
            <a:extLst>
              <a:ext uri="{FF2B5EF4-FFF2-40B4-BE49-F238E27FC236}">
                <a16:creationId xmlns:a16="http://schemas.microsoft.com/office/drawing/2014/main" id="{2618CB86-161C-764D-B5B3-6B5AE520FC0F}"/>
              </a:ext>
            </a:extLst>
          </p:cNvPr>
          <p:cNvSpPr txBox="1">
            <a:spLocks noChangeArrowheads="1"/>
          </p:cNvSpPr>
          <p:nvPr/>
        </p:nvSpPr>
        <p:spPr bwMode="auto">
          <a:xfrm>
            <a:off x="323850" y="692150"/>
            <a:ext cx="8569325" cy="173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eaLnBrk="0" hangingPunct="0">
              <a:defRPr kumimoji="1" sz="24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accent2"/>
                </a:solidFill>
                <a:latin typeface="Times New Roman" panose="02020603050405020304" pitchFamily="18" charset="0"/>
                <a:ea typeface="宋体" panose="02010600030101010101" pitchFamily="2" charset="-122"/>
              </a:defRPr>
            </a:lvl9pPr>
          </a:lstStyle>
          <a:p>
            <a:pPr>
              <a:lnSpc>
                <a:spcPct val="90000"/>
              </a:lnSpc>
              <a:spcBef>
                <a:spcPct val="50000"/>
              </a:spcBef>
            </a:pPr>
            <a:r>
              <a:rPr lang="zh-CN" altLang="en-US" sz="2800" dirty="0">
                <a:solidFill>
                  <a:schemeClr val="tx1"/>
                </a:solidFill>
              </a:rPr>
              <a:t>面向对象方法</a:t>
            </a:r>
            <a:endParaRPr lang="en-US" altLang="zh-CN" sz="2800" dirty="0">
              <a:solidFill>
                <a:schemeClr val="tx1"/>
              </a:solidFill>
            </a:endParaRPr>
          </a:p>
          <a:p>
            <a:pPr>
              <a:spcBef>
                <a:spcPct val="50000"/>
              </a:spcBef>
            </a:pPr>
            <a:r>
              <a:rPr lang="en-US" altLang="zh-CN" dirty="0">
                <a:solidFill>
                  <a:schemeClr val="tx1"/>
                </a:solidFill>
                <a:ea typeface="楷体_GB2312" pitchFamily="49" charset="-122"/>
              </a:rPr>
              <a:t>                                   ——</a:t>
            </a:r>
            <a:r>
              <a:rPr lang="zh-CN" altLang="en-US" dirty="0">
                <a:solidFill>
                  <a:schemeClr val="tx1"/>
                </a:solidFill>
                <a:ea typeface="楷体_GB2312" pitchFamily="49" charset="-122"/>
              </a:rPr>
              <a:t>一种特定的软件开发方法学</a:t>
            </a:r>
            <a:endParaRPr lang="en-US" altLang="zh-CN" dirty="0">
              <a:solidFill>
                <a:schemeClr val="tx1"/>
              </a:solidFill>
              <a:ea typeface="楷体_GB2312" pitchFamily="49" charset="-122"/>
            </a:endParaRPr>
          </a:p>
          <a:p>
            <a:pPr>
              <a:lnSpc>
                <a:spcPct val="90000"/>
              </a:lnSpc>
              <a:spcBef>
                <a:spcPct val="50000"/>
              </a:spcBef>
            </a:pPr>
            <a:endParaRPr lang="en-US" altLang="zh-CN" sz="3200" b="0" dirty="0">
              <a:solidFill>
                <a:srgbClr val="FFFF00"/>
              </a:solidFill>
            </a:endParaRPr>
          </a:p>
        </p:txBody>
      </p:sp>
      <p:sp>
        <p:nvSpPr>
          <p:cNvPr id="5123" name="Rectangle 5">
            <a:extLst>
              <a:ext uri="{FF2B5EF4-FFF2-40B4-BE49-F238E27FC236}">
                <a16:creationId xmlns:a16="http://schemas.microsoft.com/office/drawing/2014/main" id="{77C42ADD-542B-024A-A14C-E53ED1FB1E02}"/>
              </a:ext>
            </a:extLst>
          </p:cNvPr>
          <p:cNvSpPr>
            <a:spLocks noChangeArrowheads="1"/>
          </p:cNvSpPr>
          <p:nvPr/>
        </p:nvSpPr>
        <p:spPr bwMode="auto">
          <a:xfrm>
            <a:off x="1116013" y="5300663"/>
            <a:ext cx="6875462"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accent2"/>
                </a:solidFill>
                <a:latin typeface="Times New Roman" panose="02020603050405020304" pitchFamily="18" charset="0"/>
                <a:ea typeface="宋体" panose="02010600030101010101" pitchFamily="2" charset="-122"/>
              </a:defRPr>
            </a:lvl9pPr>
          </a:lstStyle>
          <a:p>
            <a:pPr algn="ctr" eaLnBrk="1" hangingPunct="1"/>
            <a:r>
              <a:rPr kumimoji="0" lang="zh-CN" altLang="en-US">
                <a:solidFill>
                  <a:srgbClr val="800000"/>
                </a:solidFill>
                <a:ea typeface="楷体_GB2312" pitchFamily="49" charset="-122"/>
              </a:rPr>
              <a:t>对象是软件界从</a:t>
            </a:r>
            <a:r>
              <a:rPr kumimoji="0" lang="en-US" altLang="zh-CN">
                <a:solidFill>
                  <a:srgbClr val="800000"/>
                </a:solidFill>
                <a:ea typeface="楷体_GB2312" pitchFamily="49" charset="-122"/>
              </a:rPr>
              <a:t>70</a:t>
            </a:r>
            <a:r>
              <a:rPr kumimoji="0" lang="zh-CN" altLang="en-US">
                <a:solidFill>
                  <a:srgbClr val="800000"/>
                </a:solidFill>
                <a:ea typeface="楷体_GB2312" pitchFamily="49" charset="-122"/>
              </a:rPr>
              <a:t>年代以来最激动人心的革新。</a:t>
            </a:r>
            <a:endParaRPr kumimoji="0" lang="en-US" altLang="zh-CN">
              <a:solidFill>
                <a:srgbClr val="800000"/>
              </a:solidFill>
              <a:ea typeface="楷体_GB2312" pitchFamily="49" charset="-122"/>
            </a:endParaRPr>
          </a:p>
          <a:p>
            <a:pPr algn="ctr" eaLnBrk="1" hangingPunct="1"/>
            <a:r>
              <a:rPr kumimoji="0" lang="en-US" altLang="zh-CN">
                <a:solidFill>
                  <a:srgbClr val="800000"/>
                </a:solidFill>
                <a:ea typeface="楷体_GB2312" pitchFamily="49" charset="-122"/>
              </a:rPr>
              <a:t>—— </a:t>
            </a:r>
            <a:r>
              <a:rPr kumimoji="0" lang="en-US" altLang="zh-CN" i="1">
                <a:solidFill>
                  <a:srgbClr val="800000"/>
                </a:solidFill>
                <a:ea typeface="楷体_GB2312" pitchFamily="49" charset="-122"/>
              </a:rPr>
              <a:t>Maurice Wilkes ,Turing Awards Winner, 1996</a:t>
            </a:r>
            <a:r>
              <a:rPr kumimoji="0" lang="en-US" altLang="zh-CN">
                <a:ea typeface="楷体_GB2312" pitchFamily="49" charset="-122"/>
              </a:rPr>
              <a:t> </a:t>
            </a:r>
          </a:p>
        </p:txBody>
      </p:sp>
    </p:spTree>
    <p:extLst>
      <p:ext uri="{BB962C8B-B14F-4D97-AF65-F5344CB8AC3E}">
        <p14:creationId xmlns:p14="http://schemas.microsoft.com/office/powerpoint/2010/main" val="171788247"/>
      </p:ext>
    </p:extLst>
  </p:cSld>
  <p:clrMapOvr>
    <a:masterClrMapping/>
  </p:clrMapOvr>
  <p:transition>
    <p:fade thruBlk="1"/>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标题 3">
            <a:extLst>
              <a:ext uri="{FF2B5EF4-FFF2-40B4-BE49-F238E27FC236}">
                <a16:creationId xmlns:a16="http://schemas.microsoft.com/office/drawing/2014/main" id="{B79F5311-36C0-4643-81D7-C67C0BD77C23}"/>
              </a:ext>
            </a:extLst>
          </p:cNvPr>
          <p:cNvSpPr>
            <a:spLocks noGrp="1"/>
          </p:cNvSpPr>
          <p:nvPr>
            <p:ph type="title" idx="4294967295"/>
          </p:nvPr>
        </p:nvSpPr>
        <p:spPr>
          <a:xfrm>
            <a:off x="0" y="44450"/>
            <a:ext cx="8229600" cy="1143000"/>
          </a:xfrm>
        </p:spPr>
        <p:txBody>
          <a:bodyPr/>
          <a:lstStyle/>
          <a:p>
            <a:r>
              <a:rPr lang="en-US" altLang="zh-CN" b="1">
                <a:latin typeface="宋体" panose="02010600030101010101" pitchFamily="2" charset="-122"/>
              </a:rPr>
              <a:t>9.1 </a:t>
            </a:r>
            <a:r>
              <a:rPr lang="zh-CN" altLang="en-US" b="1"/>
              <a:t>面向对象方法学概述</a:t>
            </a:r>
          </a:p>
        </p:txBody>
      </p:sp>
      <p:sp>
        <p:nvSpPr>
          <p:cNvPr id="24578" name="TextBox 7">
            <a:extLst>
              <a:ext uri="{FF2B5EF4-FFF2-40B4-BE49-F238E27FC236}">
                <a16:creationId xmlns:a16="http://schemas.microsoft.com/office/drawing/2014/main" id="{438649D2-AECD-5744-98E1-7818A333B059}"/>
              </a:ext>
            </a:extLst>
          </p:cNvPr>
          <p:cNvSpPr txBox="1">
            <a:spLocks noChangeArrowheads="1"/>
          </p:cNvSpPr>
          <p:nvPr/>
        </p:nvSpPr>
        <p:spPr bwMode="auto">
          <a:xfrm>
            <a:off x="539750" y="1166813"/>
            <a:ext cx="8353425" cy="2478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3000"/>
              </a:lnSpc>
              <a:spcBef>
                <a:spcPct val="0"/>
              </a:spcBef>
              <a:spcAft>
                <a:spcPts val="600"/>
              </a:spcAft>
              <a:buFontTx/>
              <a:buNone/>
            </a:pPr>
            <a:r>
              <a:rPr lang="en-US" altLang="zh-CN" sz="2400" b="1">
                <a:latin typeface="宋体" panose="02010600030101010101" pitchFamily="2" charset="-122"/>
              </a:rPr>
              <a:t>4.</a:t>
            </a:r>
            <a:r>
              <a:rPr lang="zh-CN" altLang="en-US" sz="2400" b="1">
                <a:latin typeface="宋体" panose="02010600030101010101" pitchFamily="2" charset="-122"/>
              </a:rPr>
              <a:t>较易开发大型软件产品</a:t>
            </a:r>
            <a:endParaRPr lang="en-US" altLang="zh-CN" sz="2400" b="1">
              <a:latin typeface="宋体" panose="02010600030101010101" pitchFamily="2" charset="-122"/>
            </a:endParaRPr>
          </a:p>
          <a:p>
            <a:pPr eaLnBrk="1" hangingPunct="1">
              <a:lnSpc>
                <a:spcPts val="3000"/>
              </a:lnSpc>
              <a:spcBef>
                <a:spcPct val="0"/>
              </a:spcBef>
              <a:buFontTx/>
              <a:buNone/>
            </a:pPr>
            <a:r>
              <a:rPr lang="en-US" altLang="zh-CN" sz="2000">
                <a:latin typeface="Arial" panose="020B0604020202020204" pitchFamily="34" charset="0"/>
              </a:rPr>
              <a:t>       </a:t>
            </a:r>
            <a:r>
              <a:rPr lang="zh-CN" altLang="zh-CN" sz="2400">
                <a:latin typeface="Arial" panose="020B0604020202020204" pitchFamily="34" charset="0"/>
              </a:rPr>
              <a:t>用面向对象方法学开发软件时，构成软件系统的每个对象就像一个微型程序，有自己的数据、操作、功能和用途，因此，可以把一个大型软件产品分解成一系列本质上相互独立的小产品来处理，这就不仅降低了开发的技术难度，而且也使得对开发工作的管理</a:t>
            </a:r>
            <a:r>
              <a:rPr lang="zh-CN" altLang="en-US" sz="2400">
                <a:latin typeface="Arial" panose="020B0604020202020204" pitchFamily="34" charset="0"/>
              </a:rPr>
              <a:t>比较</a:t>
            </a:r>
            <a:r>
              <a:rPr lang="zh-CN" altLang="zh-CN" sz="2400">
                <a:latin typeface="Arial" panose="020B0604020202020204" pitchFamily="34" charset="0"/>
              </a:rPr>
              <a:t>容易。</a:t>
            </a:r>
            <a:endParaRPr lang="en-US" altLang="zh-CN" sz="2400">
              <a:latin typeface="Arial" panose="020B0604020202020204" pitchFamily="34" charset="0"/>
            </a:endParaRPr>
          </a:p>
        </p:txBody>
      </p:sp>
      <p:sp>
        <p:nvSpPr>
          <p:cNvPr id="24579" name="TextBox 7">
            <a:extLst>
              <a:ext uri="{FF2B5EF4-FFF2-40B4-BE49-F238E27FC236}">
                <a16:creationId xmlns:a16="http://schemas.microsoft.com/office/drawing/2014/main" id="{36A25E1E-0CD8-D244-A85A-99C2C39134C4}"/>
              </a:ext>
            </a:extLst>
          </p:cNvPr>
          <p:cNvSpPr txBox="1">
            <a:spLocks noChangeArrowheads="1"/>
          </p:cNvSpPr>
          <p:nvPr/>
        </p:nvSpPr>
        <p:spPr bwMode="auto">
          <a:xfrm>
            <a:off x="498475" y="3681413"/>
            <a:ext cx="8147050" cy="227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3000"/>
              </a:lnSpc>
              <a:spcBef>
                <a:spcPct val="0"/>
              </a:spcBef>
              <a:spcAft>
                <a:spcPts val="600"/>
              </a:spcAft>
              <a:buFontTx/>
              <a:buNone/>
            </a:pPr>
            <a:r>
              <a:rPr lang="en-US" altLang="zh-CN" sz="2400" b="1">
                <a:latin typeface="宋体" panose="02010600030101010101" pitchFamily="2" charset="-122"/>
              </a:rPr>
              <a:t>5.</a:t>
            </a:r>
            <a:r>
              <a:rPr lang="zh-CN" altLang="en-US" sz="2400" b="1">
                <a:latin typeface="宋体" panose="02010600030101010101" pitchFamily="2" charset="-122"/>
              </a:rPr>
              <a:t>可维护性好</a:t>
            </a:r>
            <a:endParaRPr lang="en-US" altLang="zh-CN" sz="2400" b="1">
              <a:latin typeface="宋体" panose="02010600030101010101" pitchFamily="2" charset="-122"/>
            </a:endParaRPr>
          </a:p>
          <a:p>
            <a:pPr eaLnBrk="1" hangingPunct="1">
              <a:lnSpc>
                <a:spcPts val="3000"/>
              </a:lnSpc>
              <a:spcBef>
                <a:spcPct val="0"/>
              </a:spcBef>
              <a:spcAft>
                <a:spcPts val="600"/>
              </a:spcAft>
              <a:buFontTx/>
              <a:buAutoNum type="arabicParenBoth"/>
            </a:pPr>
            <a:r>
              <a:rPr lang="zh-CN" altLang="zh-CN" sz="2400">
                <a:latin typeface="宋体" panose="02010600030101010101" pitchFamily="2" charset="-122"/>
              </a:rPr>
              <a:t>面向对象的软件稳定性比较好。</a:t>
            </a:r>
            <a:endParaRPr lang="en-US" altLang="zh-CN" sz="2400">
              <a:latin typeface="宋体" panose="02010600030101010101" pitchFamily="2" charset="-122"/>
            </a:endParaRPr>
          </a:p>
          <a:p>
            <a:pPr eaLnBrk="1" hangingPunct="1">
              <a:lnSpc>
                <a:spcPts val="3000"/>
              </a:lnSpc>
              <a:spcBef>
                <a:spcPct val="0"/>
              </a:spcBef>
              <a:spcAft>
                <a:spcPts val="600"/>
              </a:spcAft>
              <a:buFontTx/>
              <a:buAutoNum type="arabicParenBoth"/>
            </a:pPr>
            <a:r>
              <a:rPr lang="zh-CN" altLang="zh-CN" sz="2400">
                <a:latin typeface="宋体" panose="02010600030101010101" pitchFamily="2" charset="-122"/>
              </a:rPr>
              <a:t>面向对象的软件比较容易修改。</a:t>
            </a:r>
            <a:endParaRPr lang="en-US" altLang="zh-CN" sz="2400">
              <a:latin typeface="宋体" panose="02010600030101010101" pitchFamily="2" charset="-122"/>
            </a:endParaRPr>
          </a:p>
          <a:p>
            <a:pPr eaLnBrk="1" hangingPunct="1">
              <a:lnSpc>
                <a:spcPts val="3000"/>
              </a:lnSpc>
              <a:spcBef>
                <a:spcPct val="0"/>
              </a:spcBef>
              <a:spcAft>
                <a:spcPts val="600"/>
              </a:spcAft>
              <a:buFontTx/>
              <a:buAutoNum type="arabicParenBoth"/>
            </a:pPr>
            <a:r>
              <a:rPr lang="zh-CN" altLang="zh-CN" sz="2400">
                <a:latin typeface="宋体" panose="02010600030101010101" pitchFamily="2" charset="-122"/>
              </a:rPr>
              <a:t>面向对象的软件比较容易理解。</a:t>
            </a:r>
            <a:endParaRPr lang="en-US" altLang="zh-CN" sz="2400">
              <a:latin typeface="宋体" panose="02010600030101010101" pitchFamily="2" charset="-122"/>
            </a:endParaRPr>
          </a:p>
          <a:p>
            <a:pPr eaLnBrk="1" hangingPunct="1">
              <a:lnSpc>
                <a:spcPts val="3000"/>
              </a:lnSpc>
              <a:spcBef>
                <a:spcPct val="0"/>
              </a:spcBef>
              <a:spcAft>
                <a:spcPts val="600"/>
              </a:spcAft>
              <a:buFontTx/>
              <a:buAutoNum type="arabicParenBoth"/>
            </a:pPr>
            <a:r>
              <a:rPr lang="zh-CN" altLang="zh-CN" sz="2400">
                <a:latin typeface="宋体" panose="02010600030101010101" pitchFamily="2" charset="-122"/>
              </a:rPr>
              <a:t>易于测试和调试。</a:t>
            </a:r>
            <a:endParaRPr lang="en-US" altLang="zh-CN" sz="2400" b="1">
              <a:latin typeface="宋体" panose="02010600030101010101" pitchFamily="2" charset="-122"/>
            </a:endParaRPr>
          </a:p>
        </p:txBody>
      </p:sp>
      <p:sp>
        <p:nvSpPr>
          <p:cNvPr id="24580" name="1 Título">
            <a:extLst>
              <a:ext uri="{FF2B5EF4-FFF2-40B4-BE49-F238E27FC236}">
                <a16:creationId xmlns:a16="http://schemas.microsoft.com/office/drawing/2014/main" id="{FD027C69-387A-414D-BD9D-62FDB50A6C63}"/>
              </a:ext>
            </a:extLst>
          </p:cNvPr>
          <p:cNvSpPr txBox="1">
            <a:spLocks/>
          </p:cNvSpPr>
          <p:nvPr/>
        </p:nvSpPr>
        <p:spPr bwMode="auto">
          <a:xfrm>
            <a:off x="3152775" y="6291263"/>
            <a:ext cx="41560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9.1.2 </a:t>
            </a:r>
            <a:r>
              <a:rPr lang="zh-CN" altLang="en-US" sz="2400">
                <a:solidFill>
                  <a:srgbClr val="D9D9D9"/>
                </a:solidFill>
                <a:latin typeface="宋体" panose="02010600030101010101" pitchFamily="2" charset="-122"/>
              </a:rPr>
              <a:t>面向对象方法学的优点</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a:extLst>
              <a:ext uri="{FF2B5EF4-FFF2-40B4-BE49-F238E27FC236}">
                <a16:creationId xmlns:a16="http://schemas.microsoft.com/office/drawing/2014/main" id="{4F015327-2E1B-7D49-A47C-26A3251CA163}"/>
              </a:ext>
            </a:extLst>
          </p:cNvPr>
          <p:cNvSpPr txBox="1">
            <a:spLocks/>
          </p:cNvSpPr>
          <p:nvPr/>
        </p:nvSpPr>
        <p:spPr>
          <a:xfrm>
            <a:off x="739775" y="682625"/>
            <a:ext cx="7577138" cy="86360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lnSpc>
                <a:spcPts val="5760"/>
              </a:lnSpc>
              <a:spcBef>
                <a:spcPts val="0"/>
              </a:spcBef>
              <a:spcAft>
                <a:spcPts val="0"/>
              </a:spcAft>
              <a:defRPr/>
            </a:pPr>
            <a:r>
              <a:rPr lang="zh-CN" altLang="en-US" b="1" dirty="0">
                <a:latin typeface="+mn-ea"/>
                <a:ea typeface="+mn-ea"/>
              </a:rPr>
              <a:t>主要内容</a:t>
            </a:r>
            <a:endParaRPr lang="es-HN" b="1" dirty="0">
              <a:latin typeface="+mn-ea"/>
              <a:ea typeface="+mn-ea"/>
            </a:endParaRPr>
          </a:p>
        </p:txBody>
      </p:sp>
      <p:sp>
        <p:nvSpPr>
          <p:cNvPr id="26626" name="2 Subtítulo">
            <a:extLst>
              <a:ext uri="{FF2B5EF4-FFF2-40B4-BE49-F238E27FC236}">
                <a16:creationId xmlns:a16="http://schemas.microsoft.com/office/drawing/2014/main" id="{0E78AD40-EC7C-8B43-9DA1-9242A7644281}"/>
              </a:ext>
            </a:extLst>
          </p:cNvPr>
          <p:cNvSpPr txBox="1">
            <a:spLocks/>
          </p:cNvSpPr>
          <p:nvPr/>
        </p:nvSpPr>
        <p:spPr bwMode="auto">
          <a:xfrm>
            <a:off x="250825" y="6234113"/>
            <a:ext cx="2017713"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buFont typeface="Arial" panose="020B0604020202020204" pitchFamily="34" charset="0"/>
              <a:buNone/>
            </a:pPr>
            <a:endParaRPr lang="es-ES" altLang="zh-CN" sz="2000">
              <a:solidFill>
                <a:srgbClr val="BFBFBF"/>
              </a:solidFill>
            </a:endParaRPr>
          </a:p>
        </p:txBody>
      </p:sp>
      <p:pic>
        <p:nvPicPr>
          <p:cNvPr id="26627" name="Imagen 5">
            <a:extLst>
              <a:ext uri="{FF2B5EF4-FFF2-40B4-BE49-F238E27FC236}">
                <a16:creationId xmlns:a16="http://schemas.microsoft.com/office/drawing/2014/main" id="{BA31F396-F660-5F4C-BCBF-EBC0A9639D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413" y="5875338"/>
            <a:ext cx="762000"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28" name="Imagen 5">
            <a:extLst>
              <a:ext uri="{FF2B5EF4-FFF2-40B4-BE49-F238E27FC236}">
                <a16:creationId xmlns:a16="http://schemas.microsoft.com/office/drawing/2014/main" id="{337B0E48-53FE-1B40-BC9C-E6943784ABD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69000" y="6021388"/>
            <a:ext cx="763588"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29" name="TextBox 3">
            <a:hlinkClick r:id="rId5" action="ppaction://hlinksldjump"/>
            <a:extLst>
              <a:ext uri="{FF2B5EF4-FFF2-40B4-BE49-F238E27FC236}">
                <a16:creationId xmlns:a16="http://schemas.microsoft.com/office/drawing/2014/main" id="{BD028911-CA19-B44E-BB60-3FB3C0EE3467}"/>
              </a:ext>
            </a:extLst>
          </p:cNvPr>
          <p:cNvSpPr txBox="1">
            <a:spLocks noChangeArrowheads="1"/>
          </p:cNvSpPr>
          <p:nvPr/>
        </p:nvSpPr>
        <p:spPr bwMode="auto">
          <a:xfrm>
            <a:off x="1071563" y="2071688"/>
            <a:ext cx="19288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26630" name="TextBox 4">
            <a:hlinkClick r:id="rId6" action="ppaction://hlinksldjump"/>
            <a:extLst>
              <a:ext uri="{FF2B5EF4-FFF2-40B4-BE49-F238E27FC236}">
                <a16:creationId xmlns:a16="http://schemas.microsoft.com/office/drawing/2014/main" id="{E1769A75-C4D7-984B-9E8D-BD78079080A5}"/>
              </a:ext>
            </a:extLst>
          </p:cNvPr>
          <p:cNvSpPr txBox="1">
            <a:spLocks noChangeArrowheads="1"/>
          </p:cNvSpPr>
          <p:nvPr/>
        </p:nvSpPr>
        <p:spPr bwMode="auto">
          <a:xfrm>
            <a:off x="1000125" y="27146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26631" name="TextBox 5">
            <a:extLst>
              <a:ext uri="{FF2B5EF4-FFF2-40B4-BE49-F238E27FC236}">
                <a16:creationId xmlns:a16="http://schemas.microsoft.com/office/drawing/2014/main" id="{020EF40C-6838-7043-A9FC-3D6114818A15}"/>
              </a:ext>
            </a:extLst>
          </p:cNvPr>
          <p:cNvSpPr txBox="1">
            <a:spLocks noChangeArrowheads="1"/>
          </p:cNvSpPr>
          <p:nvPr/>
        </p:nvSpPr>
        <p:spPr bwMode="auto">
          <a:xfrm>
            <a:off x="1000125" y="32861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26632" name="TextBox 6">
            <a:extLst>
              <a:ext uri="{FF2B5EF4-FFF2-40B4-BE49-F238E27FC236}">
                <a16:creationId xmlns:a16="http://schemas.microsoft.com/office/drawing/2014/main" id="{685ED9CB-9D06-1044-87A4-7CE804C8315D}"/>
              </a:ext>
            </a:extLst>
          </p:cNvPr>
          <p:cNvSpPr txBox="1">
            <a:spLocks noChangeArrowheads="1"/>
          </p:cNvSpPr>
          <p:nvPr/>
        </p:nvSpPr>
        <p:spPr bwMode="auto">
          <a:xfrm>
            <a:off x="1000125" y="38576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26633" name="Rectangle 3">
            <a:extLst>
              <a:ext uri="{FF2B5EF4-FFF2-40B4-BE49-F238E27FC236}">
                <a16:creationId xmlns:a16="http://schemas.microsoft.com/office/drawing/2014/main" id="{0DBCE26C-7471-AA4D-9BB3-F8304212FAD5}"/>
              </a:ext>
            </a:extLst>
          </p:cNvPr>
          <p:cNvSpPr txBox="1">
            <a:spLocks noChangeArrowheads="1"/>
          </p:cNvSpPr>
          <p:nvPr/>
        </p:nvSpPr>
        <p:spPr bwMode="auto">
          <a:xfrm>
            <a:off x="642938" y="1819275"/>
            <a:ext cx="7889875" cy="367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 typeface="Wingdings" pitchFamily="2" charset="2"/>
              <a:buNone/>
            </a:pPr>
            <a:r>
              <a:rPr kumimoji="1" lang="en-US" altLang="zh-CN" sz="2400" b="1">
                <a:solidFill>
                  <a:srgbClr val="3C3C77"/>
                </a:solidFill>
                <a:latin typeface="宋体" panose="02010600030101010101" pitchFamily="2" charset="-122"/>
              </a:rPr>
              <a:t>   </a:t>
            </a:r>
            <a:r>
              <a:rPr kumimoji="1" lang="en-US" altLang="zh-CN" sz="2400" b="1">
                <a:latin typeface="宋体" panose="02010600030101010101" pitchFamily="2" charset="-122"/>
              </a:rPr>
              <a:t>9.1   </a:t>
            </a:r>
            <a:r>
              <a:rPr kumimoji="1" lang="zh-CN" altLang="en-US" sz="2400" b="1">
                <a:latin typeface="宋体" panose="02010600030101010101" pitchFamily="2" charset="-122"/>
              </a:rPr>
              <a:t>面向对象方法学概述</a:t>
            </a:r>
            <a:endParaRPr kumimoji="1" lang="en-US" altLang="zh-CN" sz="2400" b="1">
              <a:latin typeface="宋体" panose="02010600030101010101" pitchFamily="2" charset="-122"/>
            </a:endParaRPr>
          </a:p>
          <a:p>
            <a:pPr eaLnBrk="1" hangingPunct="1">
              <a:spcBef>
                <a:spcPct val="50000"/>
              </a:spcBef>
              <a:buFont typeface="Wingdings" pitchFamily="2" charset="2"/>
              <a:buNone/>
            </a:pPr>
            <a:r>
              <a:rPr kumimoji="1" lang="en-US" altLang="zh-CN" sz="2400" b="1">
                <a:latin typeface="宋体" panose="02010600030101010101" pitchFamily="2" charset="-122"/>
              </a:rPr>
              <a:t>   9.2   </a:t>
            </a:r>
            <a:r>
              <a:rPr kumimoji="1" lang="zh-CN" altLang="en-US" sz="2400" b="1">
                <a:latin typeface="宋体" panose="02010600030101010101" pitchFamily="2" charset="-122"/>
              </a:rPr>
              <a:t>面向对象的概念</a:t>
            </a:r>
            <a:endParaRPr kumimoji="1" lang="en-US" altLang="zh-CN" sz="2400" b="1">
              <a:latin typeface="宋体" panose="02010600030101010101" pitchFamily="2" charset="-122"/>
            </a:endParaRPr>
          </a:p>
          <a:p>
            <a:pPr eaLnBrk="1" hangingPunct="1">
              <a:spcBef>
                <a:spcPct val="50000"/>
              </a:spcBef>
              <a:buFont typeface="Wingdings" pitchFamily="2" charset="2"/>
              <a:buNone/>
            </a:pPr>
            <a:r>
              <a:rPr kumimoji="1" lang="en-US" altLang="zh-CN" sz="2400" b="1">
                <a:latin typeface="宋体" panose="02010600030101010101" pitchFamily="2" charset="-122"/>
              </a:rPr>
              <a:t>   9.3   </a:t>
            </a:r>
            <a:r>
              <a:rPr kumimoji="1" lang="zh-CN" altLang="en-US" sz="2400" b="1">
                <a:latin typeface="宋体" panose="02010600030101010101" pitchFamily="2" charset="-122"/>
              </a:rPr>
              <a:t>面向对象模型</a:t>
            </a:r>
            <a:endParaRPr kumimoji="1" lang="en-US" altLang="zh-CN" sz="2400" b="1">
              <a:latin typeface="宋体" panose="02010600030101010101" pitchFamily="2" charset="-122"/>
            </a:endParaRPr>
          </a:p>
          <a:p>
            <a:pPr eaLnBrk="1" hangingPunct="1">
              <a:spcBef>
                <a:spcPct val="50000"/>
              </a:spcBef>
              <a:buFont typeface="Wingdings" pitchFamily="2" charset="2"/>
              <a:buNone/>
            </a:pPr>
            <a:r>
              <a:rPr kumimoji="1" lang="en-US" altLang="zh-CN" sz="2400" b="1">
                <a:latin typeface="宋体" panose="02010600030101010101" pitchFamily="2" charset="-122"/>
              </a:rPr>
              <a:t>   9.4   </a:t>
            </a:r>
            <a:r>
              <a:rPr kumimoji="1" lang="zh-CN" altLang="en-US" sz="2400" b="1">
                <a:latin typeface="宋体" panose="02010600030101010101" pitchFamily="2" charset="-122"/>
              </a:rPr>
              <a:t>对象模型</a:t>
            </a:r>
            <a:endParaRPr kumimoji="1" lang="en-US" altLang="zh-CN" sz="2400" b="1">
              <a:latin typeface="宋体" panose="02010600030101010101" pitchFamily="2" charset="-122"/>
            </a:endParaRPr>
          </a:p>
          <a:p>
            <a:pPr eaLnBrk="1" hangingPunct="1">
              <a:spcBef>
                <a:spcPct val="50000"/>
              </a:spcBef>
              <a:buFont typeface="Wingdings" pitchFamily="2" charset="2"/>
              <a:buNone/>
            </a:pPr>
            <a:r>
              <a:rPr kumimoji="1" lang="en-US" altLang="zh-CN" sz="2400" b="1">
                <a:latin typeface="宋体" panose="02010600030101010101" pitchFamily="2" charset="-122"/>
              </a:rPr>
              <a:t>   9.5   </a:t>
            </a:r>
            <a:r>
              <a:rPr kumimoji="1" lang="zh-CN" altLang="en-US" sz="2400" b="1">
                <a:latin typeface="宋体" panose="02010600030101010101" pitchFamily="2" charset="-122"/>
              </a:rPr>
              <a:t>动态模型</a:t>
            </a:r>
            <a:endParaRPr kumimoji="1" lang="en-US" altLang="zh-CN" sz="2400" b="1">
              <a:latin typeface="宋体" panose="02010600030101010101" pitchFamily="2" charset="-122"/>
            </a:endParaRPr>
          </a:p>
          <a:p>
            <a:pPr eaLnBrk="1" hangingPunct="1">
              <a:spcBef>
                <a:spcPct val="50000"/>
              </a:spcBef>
              <a:buFont typeface="Wingdings" pitchFamily="2" charset="2"/>
              <a:buNone/>
            </a:pPr>
            <a:r>
              <a:rPr kumimoji="1" lang="en-US" altLang="zh-CN" sz="2400" b="1">
                <a:latin typeface="宋体" panose="02010600030101010101" pitchFamily="2" charset="-122"/>
              </a:rPr>
              <a:t>   9.6   </a:t>
            </a:r>
            <a:r>
              <a:rPr kumimoji="1" lang="zh-CN" altLang="en-US" sz="2400" b="1">
                <a:latin typeface="宋体" panose="02010600030101010101" pitchFamily="2" charset="-122"/>
              </a:rPr>
              <a:t>功能模型</a:t>
            </a:r>
            <a:endParaRPr kumimoji="1" lang="en-US" altLang="zh-CN" sz="2400" b="1">
              <a:latin typeface="宋体" panose="02010600030101010101" pitchFamily="2" charset="-122"/>
            </a:endParaRPr>
          </a:p>
          <a:p>
            <a:pPr eaLnBrk="1" hangingPunct="1">
              <a:spcBef>
                <a:spcPct val="50000"/>
              </a:spcBef>
              <a:buFont typeface="Wingdings" pitchFamily="2" charset="2"/>
              <a:buNone/>
            </a:pPr>
            <a:r>
              <a:rPr kumimoji="1" lang="en-US" altLang="zh-CN" sz="2400" b="1">
                <a:latin typeface="宋体" panose="02010600030101010101" pitchFamily="2" charset="-122"/>
              </a:rPr>
              <a:t>   9.7   3</a:t>
            </a:r>
            <a:r>
              <a:rPr kumimoji="1" lang="zh-CN" altLang="en-US" sz="2400" b="1">
                <a:latin typeface="宋体" panose="02010600030101010101" pitchFamily="2" charset="-122"/>
              </a:rPr>
              <a:t>种模型之间的关系</a:t>
            </a:r>
            <a:r>
              <a:rPr kumimoji="1" lang="en-US" altLang="zh-CN" sz="2400" b="1">
                <a:solidFill>
                  <a:srgbClr val="3C3C77"/>
                </a:solidFill>
                <a:latin typeface="宋体" panose="02010600030101010101" pitchFamily="2" charset="-122"/>
              </a:rPr>
              <a:t> </a:t>
            </a:r>
            <a:endParaRPr kumimoji="1" lang="zh-CN" altLang="en-US" sz="2400" b="1">
              <a:solidFill>
                <a:srgbClr val="3C3C77"/>
              </a:solidFill>
              <a:latin typeface="宋体" panose="02010600030101010101" pitchFamily="2" charset="-122"/>
            </a:endParaRPr>
          </a:p>
        </p:txBody>
      </p:sp>
      <p:sp>
        <p:nvSpPr>
          <p:cNvPr id="26634" name="1 Título">
            <a:extLst>
              <a:ext uri="{FF2B5EF4-FFF2-40B4-BE49-F238E27FC236}">
                <a16:creationId xmlns:a16="http://schemas.microsoft.com/office/drawing/2014/main" id="{6EA9BED7-3E28-3D43-9E51-5ACDBBE51DF7}"/>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9.2 </a:t>
            </a:r>
            <a:r>
              <a:rPr lang="zh-CN" altLang="en-US" sz="2400">
                <a:solidFill>
                  <a:srgbClr val="D9D9D9"/>
                </a:solidFill>
                <a:latin typeface="宋体" panose="02010600030101010101" pitchFamily="2" charset="-122"/>
              </a:rPr>
              <a:t>面向对象的概念</a:t>
            </a:r>
          </a:p>
        </p:txBody>
      </p:sp>
      <p:sp>
        <p:nvSpPr>
          <p:cNvPr id="14" name="矩形 13">
            <a:extLst>
              <a:ext uri="{FF2B5EF4-FFF2-40B4-BE49-F238E27FC236}">
                <a16:creationId xmlns:a16="http://schemas.microsoft.com/office/drawing/2014/main" id="{DE6CFA81-50A1-2C40-B956-A216F8F6D391}"/>
              </a:ext>
            </a:extLst>
          </p:cNvPr>
          <p:cNvSpPr/>
          <p:nvPr/>
        </p:nvSpPr>
        <p:spPr>
          <a:xfrm>
            <a:off x="927100" y="2352675"/>
            <a:ext cx="7461250"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5" name="等腰三角形 14">
            <a:extLst>
              <a:ext uri="{FF2B5EF4-FFF2-40B4-BE49-F238E27FC236}">
                <a16:creationId xmlns:a16="http://schemas.microsoft.com/office/drawing/2014/main" id="{C5212847-8F23-9247-BB3B-05A63BAEE704}"/>
              </a:ext>
            </a:extLst>
          </p:cNvPr>
          <p:cNvSpPr/>
          <p:nvPr/>
        </p:nvSpPr>
        <p:spPr>
          <a:xfrm rot="5400000">
            <a:off x="335757" y="2439194"/>
            <a:ext cx="538162" cy="4318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Tree>
  </p:cSld>
  <p:clrMapOvr>
    <a:masterClrMapping/>
  </p:clrMapOvr>
  <p:transition spd="slow"/>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1 Título">
            <a:extLst>
              <a:ext uri="{FF2B5EF4-FFF2-40B4-BE49-F238E27FC236}">
                <a16:creationId xmlns:a16="http://schemas.microsoft.com/office/drawing/2014/main" id="{BBC9592F-9A58-7347-9806-5C51BF6FFBAC}"/>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9.2.1 </a:t>
            </a:r>
            <a:r>
              <a:rPr lang="zh-CN" altLang="en-US" sz="2400">
                <a:solidFill>
                  <a:srgbClr val="D9D9D9"/>
                </a:solidFill>
                <a:latin typeface="宋体" panose="02010600030101010101" pitchFamily="2" charset="-122"/>
              </a:rPr>
              <a:t>对象</a:t>
            </a:r>
          </a:p>
        </p:txBody>
      </p:sp>
      <p:sp>
        <p:nvSpPr>
          <p:cNvPr id="28674" name="标题 3">
            <a:extLst>
              <a:ext uri="{FF2B5EF4-FFF2-40B4-BE49-F238E27FC236}">
                <a16:creationId xmlns:a16="http://schemas.microsoft.com/office/drawing/2014/main" id="{B68D0884-93FB-C34D-BDD9-348DCA4589FD}"/>
              </a:ext>
            </a:extLst>
          </p:cNvPr>
          <p:cNvSpPr>
            <a:spLocks noGrp="1"/>
          </p:cNvSpPr>
          <p:nvPr>
            <p:ph type="title" idx="4294967295"/>
          </p:nvPr>
        </p:nvSpPr>
        <p:spPr>
          <a:xfrm>
            <a:off x="0" y="-26988"/>
            <a:ext cx="8229600" cy="1143001"/>
          </a:xfrm>
        </p:spPr>
        <p:txBody>
          <a:bodyPr/>
          <a:lstStyle/>
          <a:p>
            <a:r>
              <a:rPr lang="en-US" altLang="zh-CN" b="1">
                <a:latin typeface="宋体" panose="02010600030101010101" pitchFamily="2" charset="-122"/>
              </a:rPr>
              <a:t>9.2</a:t>
            </a:r>
            <a:r>
              <a:rPr lang="en-US" altLang="zh-CN" b="1"/>
              <a:t>  </a:t>
            </a:r>
            <a:r>
              <a:rPr lang="zh-CN" altLang="en-US" b="1"/>
              <a:t>面向对象的概念</a:t>
            </a:r>
          </a:p>
        </p:txBody>
      </p:sp>
      <p:sp>
        <p:nvSpPr>
          <p:cNvPr id="28675" name="内容占位符 4">
            <a:extLst>
              <a:ext uri="{FF2B5EF4-FFF2-40B4-BE49-F238E27FC236}">
                <a16:creationId xmlns:a16="http://schemas.microsoft.com/office/drawing/2014/main" id="{7625CF6E-8540-E341-ABD6-FAC08C660D6B}"/>
              </a:ext>
            </a:extLst>
          </p:cNvPr>
          <p:cNvSpPr>
            <a:spLocks noGrp="1"/>
          </p:cNvSpPr>
          <p:nvPr>
            <p:ph idx="4294967295"/>
          </p:nvPr>
        </p:nvSpPr>
        <p:spPr>
          <a:xfrm>
            <a:off x="395288" y="1116013"/>
            <a:ext cx="8229600" cy="603250"/>
          </a:xfrm>
        </p:spPr>
        <p:txBody>
          <a:bodyPr/>
          <a:lstStyle/>
          <a:p>
            <a:pPr marL="0" indent="0">
              <a:buFont typeface="Arial" panose="020B0604020202020204" pitchFamily="34" charset="0"/>
              <a:buNone/>
            </a:pPr>
            <a:r>
              <a:rPr lang="en-US" altLang="zh-CN" b="1">
                <a:latin typeface="宋体" panose="02010600030101010101" pitchFamily="2" charset="-122"/>
              </a:rPr>
              <a:t>9.2.1.</a:t>
            </a:r>
            <a:r>
              <a:rPr lang="zh-CN" altLang="en-US" b="1"/>
              <a:t>对象</a:t>
            </a:r>
          </a:p>
        </p:txBody>
      </p:sp>
      <p:sp>
        <p:nvSpPr>
          <p:cNvPr id="28676" name="TextBox 7">
            <a:extLst>
              <a:ext uri="{FF2B5EF4-FFF2-40B4-BE49-F238E27FC236}">
                <a16:creationId xmlns:a16="http://schemas.microsoft.com/office/drawing/2014/main" id="{F9A93A3C-798B-3D42-9129-E91EE4CFA93E}"/>
              </a:ext>
            </a:extLst>
          </p:cNvPr>
          <p:cNvSpPr txBox="1">
            <a:spLocks noChangeArrowheads="1"/>
          </p:cNvSpPr>
          <p:nvPr/>
        </p:nvSpPr>
        <p:spPr bwMode="auto">
          <a:xfrm>
            <a:off x="323850" y="1898650"/>
            <a:ext cx="8424863" cy="209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3000"/>
              </a:lnSpc>
              <a:spcBef>
                <a:spcPct val="0"/>
              </a:spcBef>
              <a:spcAft>
                <a:spcPts val="600"/>
              </a:spcAft>
              <a:buFontTx/>
              <a:buNone/>
            </a:pPr>
            <a:r>
              <a:rPr lang="en-US" altLang="zh-CN" sz="2000">
                <a:latin typeface="Arial" panose="020B0604020202020204" pitchFamily="34" charset="0"/>
              </a:rPr>
              <a:t>       </a:t>
            </a:r>
            <a:r>
              <a:rPr lang="zh-CN" altLang="zh-CN" sz="2400">
                <a:latin typeface="宋体" panose="02010600030101010101" pitchFamily="2" charset="-122"/>
              </a:rPr>
              <a:t>面向对象方法学中的</a:t>
            </a:r>
            <a:r>
              <a:rPr lang="zh-CN" altLang="zh-CN" sz="2400" b="1">
                <a:solidFill>
                  <a:srgbClr val="C00000"/>
                </a:solidFill>
                <a:latin typeface="宋体" panose="02010600030101010101" pitchFamily="2" charset="-122"/>
              </a:rPr>
              <a:t>对象</a:t>
            </a:r>
            <a:r>
              <a:rPr lang="zh-CN" altLang="zh-CN" sz="2400">
                <a:latin typeface="宋体" panose="02010600030101010101" pitchFamily="2" charset="-122"/>
              </a:rPr>
              <a:t>是由描述该对象属性的数据以及可以对这些数据施加的所有操作封装在一起构成的统一体。对象可以作的操作表示它的动态行为，在面向对象分析和面向对象设计中，通常把对象的操作称为服务或方法。</a:t>
            </a:r>
            <a:endParaRPr lang="en-US" altLang="zh-CN" sz="2400">
              <a:latin typeface="宋体" panose="02010600030101010101" pitchFamily="2" charset="-122"/>
            </a:endParaRPr>
          </a:p>
          <a:p>
            <a:pPr eaLnBrk="1" hangingPunct="1">
              <a:lnSpc>
                <a:spcPts val="3000"/>
              </a:lnSpc>
              <a:spcBef>
                <a:spcPct val="0"/>
              </a:spcBef>
              <a:spcAft>
                <a:spcPts val="600"/>
              </a:spcAft>
              <a:buFontTx/>
              <a:buNone/>
            </a:pPr>
            <a:r>
              <a:rPr lang="en-US" altLang="zh-CN" sz="2400" b="1">
                <a:latin typeface="宋体" panose="02010600030101010101" pitchFamily="2" charset="-122"/>
              </a:rPr>
              <a:t>1.</a:t>
            </a:r>
            <a:r>
              <a:rPr lang="zh-CN" altLang="en-US" sz="2400" b="1">
                <a:latin typeface="宋体" panose="02010600030101010101" pitchFamily="2" charset="-122"/>
              </a:rPr>
              <a:t>对象的形象表示</a:t>
            </a:r>
            <a:endParaRPr lang="en-US" altLang="zh-CN" sz="2400" b="1">
              <a:latin typeface="宋体" panose="02010600030101010101" pitchFamily="2" charset="-122"/>
            </a:endParaRPr>
          </a:p>
        </p:txBody>
      </p:sp>
      <p:pic>
        <p:nvPicPr>
          <p:cNvPr id="28677" name="图片 1">
            <a:extLst>
              <a:ext uri="{FF2B5EF4-FFF2-40B4-BE49-F238E27FC236}">
                <a16:creationId xmlns:a16="http://schemas.microsoft.com/office/drawing/2014/main" id="{5FEA74E0-9772-4541-978E-8303E446FE7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818063" y="4159250"/>
            <a:ext cx="3806825" cy="1487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8" name="文本框 2">
            <a:extLst>
              <a:ext uri="{FF2B5EF4-FFF2-40B4-BE49-F238E27FC236}">
                <a16:creationId xmlns:a16="http://schemas.microsoft.com/office/drawing/2014/main" id="{AA15D432-39A7-D04E-A6AF-26ED2F08B0F3}"/>
              </a:ext>
            </a:extLst>
          </p:cNvPr>
          <p:cNvSpPr txBox="1">
            <a:spLocks noChangeArrowheads="1"/>
          </p:cNvSpPr>
          <p:nvPr/>
        </p:nvSpPr>
        <p:spPr bwMode="auto">
          <a:xfrm>
            <a:off x="395288" y="4398963"/>
            <a:ext cx="4176712"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zh-CN" altLang="en-US" sz="2400">
                <a:latin typeface="宋体" panose="02010600030101010101" pitchFamily="2" charset="-122"/>
              </a:rPr>
              <a:t>    右图为对象的形象表示，形象地描绘了具有</a:t>
            </a:r>
            <a:r>
              <a:rPr lang="en-US" altLang="zh-CN" sz="2400">
                <a:latin typeface="宋体" panose="02010600030101010101" pitchFamily="2" charset="-122"/>
              </a:rPr>
              <a:t>3</a:t>
            </a:r>
            <a:r>
              <a:rPr lang="zh-CN" altLang="en-US" sz="2400">
                <a:latin typeface="宋体" panose="02010600030101010101" pitchFamily="2" charset="-122"/>
              </a:rPr>
              <a:t>个操作的对象。</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标题 3">
            <a:extLst>
              <a:ext uri="{FF2B5EF4-FFF2-40B4-BE49-F238E27FC236}">
                <a16:creationId xmlns:a16="http://schemas.microsoft.com/office/drawing/2014/main" id="{A869E850-3EBE-E745-BC4B-B6A531A8A78C}"/>
              </a:ext>
            </a:extLst>
          </p:cNvPr>
          <p:cNvSpPr>
            <a:spLocks noGrp="1"/>
          </p:cNvSpPr>
          <p:nvPr>
            <p:ph type="title" idx="4294967295"/>
          </p:nvPr>
        </p:nvSpPr>
        <p:spPr>
          <a:xfrm>
            <a:off x="0" y="-26988"/>
            <a:ext cx="8229600" cy="1143001"/>
          </a:xfrm>
        </p:spPr>
        <p:txBody>
          <a:bodyPr/>
          <a:lstStyle/>
          <a:p>
            <a:r>
              <a:rPr lang="en-US" altLang="zh-CN" b="1">
                <a:latin typeface="宋体" panose="02010600030101010101" pitchFamily="2" charset="-122"/>
              </a:rPr>
              <a:t>9.2</a:t>
            </a:r>
            <a:r>
              <a:rPr lang="en-US" altLang="zh-CN" b="1"/>
              <a:t>  </a:t>
            </a:r>
            <a:r>
              <a:rPr lang="zh-CN" altLang="en-US" b="1"/>
              <a:t>面向对象的概念</a:t>
            </a:r>
          </a:p>
        </p:txBody>
      </p:sp>
      <p:sp>
        <p:nvSpPr>
          <p:cNvPr id="30722" name="TextBox 7">
            <a:extLst>
              <a:ext uri="{FF2B5EF4-FFF2-40B4-BE49-F238E27FC236}">
                <a16:creationId xmlns:a16="http://schemas.microsoft.com/office/drawing/2014/main" id="{080CDB5F-3358-2440-93B6-53E2F4C040D0}"/>
              </a:ext>
            </a:extLst>
          </p:cNvPr>
          <p:cNvSpPr txBox="1">
            <a:spLocks noChangeArrowheads="1"/>
          </p:cNvSpPr>
          <p:nvPr/>
        </p:nvSpPr>
        <p:spPr bwMode="auto">
          <a:xfrm>
            <a:off x="528638" y="1081088"/>
            <a:ext cx="8147050" cy="494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3000"/>
              </a:lnSpc>
              <a:spcBef>
                <a:spcPct val="0"/>
              </a:spcBef>
              <a:spcAft>
                <a:spcPts val="600"/>
              </a:spcAft>
              <a:buFontTx/>
              <a:buNone/>
            </a:pPr>
            <a:r>
              <a:rPr lang="en-US" altLang="zh-CN" sz="2400" b="1">
                <a:latin typeface="宋体" panose="02010600030101010101" pitchFamily="2" charset="-122"/>
              </a:rPr>
              <a:t>1.</a:t>
            </a:r>
            <a:r>
              <a:rPr lang="zh-CN" altLang="en-US" sz="2400" b="1">
                <a:latin typeface="宋体" panose="02010600030101010101" pitchFamily="2" charset="-122"/>
              </a:rPr>
              <a:t>对象的形象表示</a:t>
            </a:r>
            <a:endParaRPr lang="en-US" altLang="zh-CN" sz="2400" b="1">
              <a:latin typeface="宋体" panose="02010600030101010101" pitchFamily="2" charset="-122"/>
            </a:endParaRPr>
          </a:p>
          <a:p>
            <a:pPr eaLnBrk="1" hangingPunct="1">
              <a:lnSpc>
                <a:spcPts val="3000"/>
              </a:lnSpc>
              <a:spcBef>
                <a:spcPct val="0"/>
              </a:spcBef>
              <a:spcAft>
                <a:spcPts val="600"/>
              </a:spcAft>
              <a:buFontTx/>
              <a:buNone/>
            </a:pPr>
            <a:r>
              <a:rPr lang="en-US" altLang="zh-CN" sz="2000">
                <a:latin typeface="Arial" panose="020B0604020202020204" pitchFamily="34" charset="0"/>
              </a:rPr>
              <a:t>       </a:t>
            </a:r>
            <a:r>
              <a:rPr lang="zh-CN" altLang="zh-CN" sz="2400">
                <a:latin typeface="宋体" panose="02010600030101010101" pitchFamily="2" charset="-122"/>
              </a:rPr>
              <a:t>一个对象很像一台录音机。实现对象操作的代码和数据是隐藏在对象内部的，一个对象好像是一个黑盒子，表示它内部状态的数据和实现各个操作的代码及局部数据，都被封装在这个黑盒子内部，在外面是看不见的，更不能从外面去访问或修改这些数据或代码。</a:t>
            </a:r>
            <a:endParaRPr lang="en-US" altLang="zh-CN" sz="2400">
              <a:latin typeface="宋体" panose="02010600030101010101" pitchFamily="2" charset="-122"/>
            </a:endParaRPr>
          </a:p>
          <a:p>
            <a:pPr eaLnBrk="1" hangingPunct="1">
              <a:lnSpc>
                <a:spcPts val="3000"/>
              </a:lnSpc>
              <a:spcBef>
                <a:spcPct val="0"/>
              </a:spcBef>
              <a:spcAft>
                <a:spcPts val="600"/>
              </a:spcAft>
              <a:buFontTx/>
              <a:buNone/>
            </a:pPr>
            <a:r>
              <a:rPr lang="en-US" altLang="zh-CN" sz="2400">
                <a:latin typeface="宋体" panose="02010600030101010101" pitchFamily="2" charset="-122"/>
              </a:rPr>
              <a:t>    </a:t>
            </a:r>
            <a:r>
              <a:rPr lang="zh-CN" altLang="zh-CN" sz="2400">
                <a:latin typeface="宋体" panose="02010600030101010101" pitchFamily="2" charset="-122"/>
              </a:rPr>
              <a:t>使用对象时只需知道它向外界提供的接口形式而无须知道它的内部实现算法，不仅使得对象的使用变得非常简单、方便，而且具有很高的安全性和可靠性。</a:t>
            </a:r>
            <a:endParaRPr lang="en-US" altLang="zh-CN" sz="2400">
              <a:latin typeface="宋体" panose="02010600030101010101" pitchFamily="2" charset="-122"/>
            </a:endParaRPr>
          </a:p>
          <a:p>
            <a:pPr eaLnBrk="1" hangingPunct="1">
              <a:lnSpc>
                <a:spcPts val="3000"/>
              </a:lnSpc>
              <a:spcBef>
                <a:spcPct val="0"/>
              </a:spcBef>
              <a:spcAft>
                <a:spcPts val="600"/>
              </a:spcAft>
              <a:buFontTx/>
              <a:buNone/>
            </a:pPr>
            <a:r>
              <a:rPr lang="en-US" altLang="zh-CN" sz="2400">
                <a:latin typeface="宋体" panose="02010600030101010101" pitchFamily="2" charset="-122"/>
              </a:rPr>
              <a:t>    </a:t>
            </a:r>
            <a:r>
              <a:rPr lang="zh-CN" altLang="zh-CN" sz="2400">
                <a:latin typeface="宋体" panose="02010600030101010101" pitchFamily="2" charset="-122"/>
              </a:rPr>
              <a:t>对象内部的数据只能通过对象的公有方法</a:t>
            </a:r>
            <a:r>
              <a:rPr lang="en-US" altLang="zh-CN" sz="2400">
                <a:latin typeface="宋体" panose="02010600030101010101" pitchFamily="2" charset="-122"/>
              </a:rPr>
              <a:t>(</a:t>
            </a:r>
            <a:r>
              <a:rPr lang="zh-CN" altLang="zh-CN" sz="2400">
                <a:latin typeface="宋体" panose="02010600030101010101" pitchFamily="2" charset="-122"/>
              </a:rPr>
              <a:t>如</a:t>
            </a:r>
            <a:r>
              <a:rPr lang="en-US" altLang="zh-CN" sz="2400">
                <a:latin typeface="宋体" panose="02010600030101010101" pitchFamily="2" charset="-122"/>
              </a:rPr>
              <a:t>C++</a:t>
            </a:r>
            <a:r>
              <a:rPr lang="zh-CN" altLang="zh-CN" sz="2400">
                <a:latin typeface="宋体" panose="02010600030101010101" pitchFamily="2" charset="-122"/>
              </a:rPr>
              <a:t>的公有成员函数</a:t>
            </a:r>
            <a:r>
              <a:rPr lang="en-US" altLang="zh-CN" sz="2400">
                <a:latin typeface="宋体" panose="02010600030101010101" pitchFamily="2" charset="-122"/>
              </a:rPr>
              <a:t>)</a:t>
            </a:r>
            <a:r>
              <a:rPr lang="zh-CN" altLang="zh-CN" sz="2400">
                <a:latin typeface="宋体" panose="02010600030101010101" pitchFamily="2" charset="-122"/>
              </a:rPr>
              <a:t>来访问或处理，这就保证了对这些数据的访问或处理，在任何时候都是使用统一的方法进行的</a:t>
            </a:r>
            <a:r>
              <a:rPr lang="zh-CN" altLang="en-US" sz="2400">
                <a:latin typeface="宋体" panose="02010600030101010101" pitchFamily="2" charset="-122"/>
              </a:rPr>
              <a:t>。</a:t>
            </a:r>
            <a:endParaRPr lang="en-US" altLang="zh-CN" sz="2400" b="1">
              <a:latin typeface="宋体" panose="02010600030101010101" pitchFamily="2" charset="-122"/>
            </a:endParaRPr>
          </a:p>
        </p:txBody>
      </p:sp>
      <p:sp>
        <p:nvSpPr>
          <p:cNvPr id="30723" name="1 Título">
            <a:extLst>
              <a:ext uri="{FF2B5EF4-FFF2-40B4-BE49-F238E27FC236}">
                <a16:creationId xmlns:a16="http://schemas.microsoft.com/office/drawing/2014/main" id="{643E714E-9346-AB49-B323-25D99D427896}"/>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9.2.1 </a:t>
            </a:r>
            <a:r>
              <a:rPr lang="zh-CN" altLang="en-US" sz="2400">
                <a:solidFill>
                  <a:srgbClr val="D9D9D9"/>
                </a:solidFill>
                <a:latin typeface="宋体" panose="02010600030101010101" pitchFamily="2" charset="-122"/>
              </a:rPr>
              <a:t>对象</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标题 3">
            <a:extLst>
              <a:ext uri="{FF2B5EF4-FFF2-40B4-BE49-F238E27FC236}">
                <a16:creationId xmlns:a16="http://schemas.microsoft.com/office/drawing/2014/main" id="{58C74E82-7D35-8245-A000-35F80721638A}"/>
              </a:ext>
            </a:extLst>
          </p:cNvPr>
          <p:cNvSpPr>
            <a:spLocks noGrp="1"/>
          </p:cNvSpPr>
          <p:nvPr>
            <p:ph type="title" idx="4294967295"/>
          </p:nvPr>
        </p:nvSpPr>
        <p:spPr>
          <a:xfrm>
            <a:off x="0" y="-26988"/>
            <a:ext cx="8229600" cy="1143001"/>
          </a:xfrm>
        </p:spPr>
        <p:txBody>
          <a:bodyPr/>
          <a:lstStyle/>
          <a:p>
            <a:r>
              <a:rPr lang="en-US" altLang="zh-CN" b="1">
                <a:latin typeface="宋体" panose="02010600030101010101" pitchFamily="2" charset="-122"/>
              </a:rPr>
              <a:t>9.2 </a:t>
            </a:r>
            <a:r>
              <a:rPr lang="zh-CN" altLang="en-US" b="1"/>
              <a:t>面向对象的概念</a:t>
            </a:r>
          </a:p>
        </p:txBody>
      </p:sp>
      <p:sp>
        <p:nvSpPr>
          <p:cNvPr id="32770" name="TextBox 7">
            <a:extLst>
              <a:ext uri="{FF2B5EF4-FFF2-40B4-BE49-F238E27FC236}">
                <a16:creationId xmlns:a16="http://schemas.microsoft.com/office/drawing/2014/main" id="{E9B09C45-C028-FA41-ABC0-5DFDFC645F10}"/>
              </a:ext>
            </a:extLst>
          </p:cNvPr>
          <p:cNvSpPr txBox="1">
            <a:spLocks noChangeArrowheads="1"/>
          </p:cNvSpPr>
          <p:nvPr/>
        </p:nvSpPr>
        <p:spPr bwMode="auto">
          <a:xfrm>
            <a:off x="395288" y="1268413"/>
            <a:ext cx="8424862" cy="4402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3000"/>
              </a:lnSpc>
              <a:spcBef>
                <a:spcPct val="0"/>
              </a:spcBef>
              <a:spcAft>
                <a:spcPts val="600"/>
              </a:spcAft>
              <a:buFontTx/>
              <a:buNone/>
            </a:pPr>
            <a:r>
              <a:rPr lang="en-US" altLang="zh-CN" sz="2400" b="1">
                <a:latin typeface="宋体" panose="02010600030101010101" pitchFamily="2" charset="-122"/>
              </a:rPr>
              <a:t>2.</a:t>
            </a:r>
            <a:r>
              <a:rPr lang="zh-CN" altLang="en-US" sz="2400" b="1">
                <a:latin typeface="宋体" panose="02010600030101010101" pitchFamily="2" charset="-122"/>
              </a:rPr>
              <a:t>对象的定义</a:t>
            </a:r>
            <a:endParaRPr lang="en-US" altLang="zh-CN" sz="2400" b="1">
              <a:latin typeface="宋体" panose="02010600030101010101" pitchFamily="2" charset="-122"/>
            </a:endParaRPr>
          </a:p>
          <a:p>
            <a:pPr eaLnBrk="1" hangingPunct="1">
              <a:lnSpc>
                <a:spcPts val="3000"/>
              </a:lnSpc>
              <a:spcBef>
                <a:spcPct val="0"/>
              </a:spcBef>
              <a:buFontTx/>
              <a:buNone/>
            </a:pPr>
            <a:r>
              <a:rPr lang="en-US" altLang="zh-CN" sz="2400">
                <a:latin typeface="Arial" panose="020B0604020202020204" pitchFamily="34" charset="0"/>
              </a:rPr>
              <a:t>       </a:t>
            </a:r>
            <a:r>
              <a:rPr lang="zh-CN" altLang="zh-CN" sz="2400">
                <a:latin typeface="宋体" panose="02010600030101010101" pitchFamily="2" charset="-122"/>
              </a:rPr>
              <a:t>人们从不同角度给出对象的不同定义</a:t>
            </a:r>
            <a:r>
              <a:rPr lang="zh-CN" altLang="en-US" sz="2400">
                <a:latin typeface="宋体" panose="02010600030101010101" pitchFamily="2" charset="-122"/>
              </a:rPr>
              <a:t>如下</a:t>
            </a:r>
            <a:r>
              <a:rPr lang="en-US" altLang="zh-CN" sz="2400">
                <a:latin typeface="宋体" panose="02010600030101010101" pitchFamily="2" charset="-122"/>
              </a:rPr>
              <a:t>:</a:t>
            </a:r>
            <a:r>
              <a:rPr lang="en-US" altLang="zh-CN" sz="2400">
                <a:latin typeface="宋体" panose="02010600030101010101" pitchFamily="2" charset="-122"/>
                <a:sym typeface="Wingdings" pitchFamily="2" charset="2"/>
              </a:rPr>
              <a:t>(</a:t>
            </a:r>
            <a:r>
              <a:rPr lang="zh-CN" altLang="en-US" sz="2400">
                <a:latin typeface="宋体" panose="02010600030101010101" pitchFamily="2" charset="-122"/>
                <a:sym typeface="Wingdings" pitchFamily="2" charset="2"/>
              </a:rPr>
              <a:t>含义相同</a:t>
            </a:r>
            <a:r>
              <a:rPr lang="en-US" altLang="zh-CN" sz="2400">
                <a:latin typeface="宋体" panose="02010600030101010101" pitchFamily="2" charset="-122"/>
                <a:sym typeface="Wingdings" pitchFamily="2" charset="2"/>
              </a:rPr>
              <a:t>)</a:t>
            </a:r>
            <a:endParaRPr lang="en-US" altLang="zh-CN" sz="2400">
              <a:latin typeface="宋体" panose="02010600030101010101" pitchFamily="2" charset="-122"/>
            </a:endParaRPr>
          </a:p>
          <a:p>
            <a:pPr>
              <a:lnSpc>
                <a:spcPts val="3000"/>
              </a:lnSpc>
              <a:spcBef>
                <a:spcPct val="0"/>
              </a:spcBef>
              <a:buFontTx/>
              <a:buNone/>
            </a:pPr>
            <a:r>
              <a:rPr lang="en-US" altLang="zh-CN" sz="2400">
                <a:latin typeface="宋体" panose="02010600030101010101" pitchFamily="2" charset="-122"/>
              </a:rPr>
              <a:t>    (1) </a:t>
            </a:r>
            <a:r>
              <a:rPr lang="zh-CN" altLang="zh-CN" sz="2400" b="1">
                <a:latin typeface="宋体" panose="02010600030101010101" pitchFamily="2" charset="-122"/>
              </a:rPr>
              <a:t>定义</a:t>
            </a:r>
            <a:r>
              <a:rPr lang="en-US" altLang="zh-CN" sz="2400" b="1">
                <a:latin typeface="宋体" panose="02010600030101010101" pitchFamily="2" charset="-122"/>
              </a:rPr>
              <a:t>1</a:t>
            </a:r>
            <a:r>
              <a:rPr lang="zh-CN" altLang="zh-CN" sz="2400">
                <a:latin typeface="宋体" panose="02010600030101010101" pitchFamily="2" charset="-122"/>
              </a:rPr>
              <a:t>： 对象是具有相同状态的一组操作的集合。</a:t>
            </a:r>
          </a:p>
          <a:p>
            <a:pPr>
              <a:lnSpc>
                <a:spcPts val="3000"/>
              </a:lnSpc>
              <a:spcBef>
                <a:spcPct val="0"/>
              </a:spcBef>
              <a:buFontTx/>
              <a:buNone/>
            </a:pPr>
            <a:r>
              <a:rPr lang="en-US" altLang="zh-CN" sz="2400">
                <a:latin typeface="宋体" panose="02010600030101010101" pitchFamily="2" charset="-122"/>
              </a:rPr>
              <a:t>    </a:t>
            </a:r>
            <a:r>
              <a:rPr lang="zh-CN" altLang="zh-CN" sz="2400">
                <a:latin typeface="宋体" panose="02010600030101010101" pitchFamily="2" charset="-122"/>
              </a:rPr>
              <a:t>这个定义主要是从面向对象程序设计的角度看“对象”。</a:t>
            </a:r>
          </a:p>
          <a:p>
            <a:pPr>
              <a:lnSpc>
                <a:spcPts val="3000"/>
              </a:lnSpc>
              <a:spcBef>
                <a:spcPct val="0"/>
              </a:spcBef>
              <a:buFontTx/>
              <a:buNone/>
            </a:pPr>
            <a:r>
              <a:rPr lang="en-US" altLang="zh-CN" sz="2400">
                <a:latin typeface="宋体" panose="02010600030101010101" pitchFamily="2" charset="-122"/>
              </a:rPr>
              <a:t>    (2) </a:t>
            </a:r>
            <a:r>
              <a:rPr lang="zh-CN" altLang="zh-CN" sz="2400" b="1">
                <a:latin typeface="宋体" panose="02010600030101010101" pitchFamily="2" charset="-122"/>
              </a:rPr>
              <a:t>定义</a:t>
            </a:r>
            <a:r>
              <a:rPr lang="en-US" altLang="zh-CN" sz="2400" b="1">
                <a:latin typeface="宋体" panose="02010600030101010101" pitchFamily="2" charset="-122"/>
              </a:rPr>
              <a:t>2</a:t>
            </a:r>
            <a:r>
              <a:rPr lang="zh-CN" altLang="zh-CN" sz="2400">
                <a:latin typeface="宋体" panose="02010600030101010101" pitchFamily="2" charset="-122"/>
              </a:rPr>
              <a:t>： 对象是对问题域中某个东西的抽象，这种抽象反映了系统保存有关这个东西的信息或与它交互的能力。也就是说，对象是对属性值和操作的封装。</a:t>
            </a:r>
          </a:p>
          <a:p>
            <a:pPr>
              <a:lnSpc>
                <a:spcPts val="3000"/>
              </a:lnSpc>
              <a:spcBef>
                <a:spcPct val="0"/>
              </a:spcBef>
              <a:buFontTx/>
              <a:buNone/>
            </a:pPr>
            <a:r>
              <a:rPr lang="en-US" altLang="zh-CN" sz="2400">
                <a:latin typeface="宋体" panose="02010600030101010101" pitchFamily="2" charset="-122"/>
              </a:rPr>
              <a:t>    </a:t>
            </a:r>
            <a:r>
              <a:rPr lang="zh-CN" altLang="zh-CN" sz="2400">
                <a:latin typeface="宋体" panose="02010600030101010101" pitchFamily="2" charset="-122"/>
              </a:rPr>
              <a:t>这个定义着重从信息模拟的角度看待“对象”。</a:t>
            </a:r>
          </a:p>
          <a:p>
            <a:pPr>
              <a:lnSpc>
                <a:spcPts val="3000"/>
              </a:lnSpc>
              <a:spcBef>
                <a:spcPct val="0"/>
              </a:spcBef>
              <a:buFontTx/>
              <a:buNone/>
            </a:pPr>
            <a:r>
              <a:rPr lang="en-US" altLang="zh-CN" sz="2400">
                <a:latin typeface="宋体" panose="02010600030101010101" pitchFamily="2" charset="-122"/>
              </a:rPr>
              <a:t>    (3) </a:t>
            </a:r>
            <a:r>
              <a:rPr lang="zh-CN" altLang="zh-CN" sz="2400" b="1">
                <a:latin typeface="宋体" panose="02010600030101010101" pitchFamily="2" charset="-122"/>
              </a:rPr>
              <a:t>定义</a:t>
            </a:r>
            <a:r>
              <a:rPr lang="en-US" altLang="zh-CN" sz="2400" b="1">
                <a:latin typeface="宋体" panose="02010600030101010101" pitchFamily="2" charset="-122"/>
              </a:rPr>
              <a:t>3</a:t>
            </a:r>
            <a:r>
              <a:rPr lang="zh-CN" altLang="zh-CN" sz="2400">
                <a:latin typeface="宋体" panose="02010600030101010101" pitchFamily="2" charset="-122"/>
              </a:rPr>
              <a:t>： 对象∷</a:t>
            </a:r>
            <a:r>
              <a:rPr lang="en-US" altLang="zh-CN" sz="2400">
                <a:latin typeface="宋体" panose="02010600030101010101" pitchFamily="2" charset="-122"/>
              </a:rPr>
              <a:t>=</a:t>
            </a:r>
            <a:r>
              <a:rPr lang="zh-CN" altLang="zh-CN" sz="2400">
                <a:latin typeface="宋体" panose="02010600030101010101" pitchFamily="2" charset="-122"/>
              </a:rPr>
              <a:t>〈</a:t>
            </a:r>
            <a:r>
              <a:rPr lang="en-US" altLang="zh-CN" sz="2400">
                <a:latin typeface="宋体" panose="02010600030101010101" pitchFamily="2" charset="-122"/>
              </a:rPr>
              <a:t>ID,MS,DS,MI</a:t>
            </a:r>
            <a:r>
              <a:rPr lang="zh-CN" altLang="zh-CN" sz="2400">
                <a:latin typeface="宋体" panose="02010600030101010101" pitchFamily="2" charset="-122"/>
              </a:rPr>
              <a:t>〉。其中，</a:t>
            </a:r>
            <a:r>
              <a:rPr lang="en-US" altLang="zh-CN" sz="2400">
                <a:latin typeface="宋体" panose="02010600030101010101" pitchFamily="2" charset="-122"/>
              </a:rPr>
              <a:t>ID</a:t>
            </a:r>
            <a:r>
              <a:rPr lang="zh-CN" altLang="zh-CN" sz="2400">
                <a:latin typeface="宋体" panose="02010600030101010101" pitchFamily="2" charset="-122"/>
              </a:rPr>
              <a:t>是对象的标识或名字，</a:t>
            </a:r>
            <a:r>
              <a:rPr lang="en-US" altLang="zh-CN" sz="2400">
                <a:latin typeface="宋体" panose="02010600030101010101" pitchFamily="2" charset="-122"/>
              </a:rPr>
              <a:t>MS</a:t>
            </a:r>
            <a:r>
              <a:rPr lang="zh-CN" altLang="zh-CN" sz="2400">
                <a:latin typeface="宋体" panose="02010600030101010101" pitchFamily="2" charset="-122"/>
              </a:rPr>
              <a:t>是对象中的操作集合，</a:t>
            </a:r>
            <a:r>
              <a:rPr lang="en-US" altLang="zh-CN" sz="2400">
                <a:latin typeface="宋体" panose="02010600030101010101" pitchFamily="2" charset="-122"/>
              </a:rPr>
              <a:t>DS</a:t>
            </a:r>
            <a:r>
              <a:rPr lang="zh-CN" altLang="zh-CN" sz="2400">
                <a:latin typeface="宋体" panose="02010600030101010101" pitchFamily="2" charset="-122"/>
              </a:rPr>
              <a:t>是对象的数据结构，</a:t>
            </a:r>
            <a:r>
              <a:rPr lang="en-US" altLang="zh-CN" sz="2400">
                <a:latin typeface="宋体" panose="02010600030101010101" pitchFamily="2" charset="-122"/>
              </a:rPr>
              <a:t>MI</a:t>
            </a:r>
            <a:r>
              <a:rPr lang="zh-CN" altLang="zh-CN" sz="2400">
                <a:latin typeface="宋体" panose="02010600030101010101" pitchFamily="2" charset="-122"/>
              </a:rPr>
              <a:t>是对象受理的消息名集合</a:t>
            </a:r>
            <a:r>
              <a:rPr lang="en-US" altLang="zh-CN" sz="2400">
                <a:latin typeface="宋体" panose="02010600030101010101" pitchFamily="2" charset="-122"/>
              </a:rPr>
              <a:t>(</a:t>
            </a:r>
            <a:r>
              <a:rPr lang="zh-CN" altLang="zh-CN" sz="2400">
                <a:latin typeface="宋体" panose="02010600030101010101" pitchFamily="2" charset="-122"/>
              </a:rPr>
              <a:t>即对外接口</a:t>
            </a:r>
            <a:r>
              <a:rPr lang="en-US" altLang="zh-CN" sz="2400">
                <a:latin typeface="宋体" panose="02010600030101010101" pitchFamily="2" charset="-122"/>
              </a:rPr>
              <a:t>)</a:t>
            </a:r>
            <a:r>
              <a:rPr lang="zh-CN" altLang="zh-CN" sz="2400">
                <a:latin typeface="宋体" panose="02010600030101010101" pitchFamily="2" charset="-122"/>
              </a:rPr>
              <a:t>。</a:t>
            </a:r>
          </a:p>
        </p:txBody>
      </p:sp>
      <p:sp>
        <p:nvSpPr>
          <p:cNvPr id="32771" name="1 Título">
            <a:extLst>
              <a:ext uri="{FF2B5EF4-FFF2-40B4-BE49-F238E27FC236}">
                <a16:creationId xmlns:a16="http://schemas.microsoft.com/office/drawing/2014/main" id="{0AB4080B-A011-A244-9098-959EF1CCD4B4}"/>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9.2.1 </a:t>
            </a:r>
            <a:r>
              <a:rPr lang="zh-CN" altLang="en-US" sz="2400">
                <a:solidFill>
                  <a:srgbClr val="D9D9D9"/>
                </a:solidFill>
                <a:latin typeface="宋体" panose="02010600030101010101" pitchFamily="2" charset="-122"/>
              </a:rPr>
              <a:t>对象</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标题 3">
            <a:extLst>
              <a:ext uri="{FF2B5EF4-FFF2-40B4-BE49-F238E27FC236}">
                <a16:creationId xmlns:a16="http://schemas.microsoft.com/office/drawing/2014/main" id="{06B688EB-26C3-9942-B10C-CAC4B84E481C}"/>
              </a:ext>
            </a:extLst>
          </p:cNvPr>
          <p:cNvSpPr>
            <a:spLocks noGrp="1"/>
          </p:cNvSpPr>
          <p:nvPr>
            <p:ph type="title" idx="4294967295"/>
          </p:nvPr>
        </p:nvSpPr>
        <p:spPr>
          <a:xfrm>
            <a:off x="0" y="-26988"/>
            <a:ext cx="8229600" cy="1143001"/>
          </a:xfrm>
        </p:spPr>
        <p:txBody>
          <a:bodyPr/>
          <a:lstStyle/>
          <a:p>
            <a:r>
              <a:rPr lang="en-US" altLang="zh-CN" b="1">
                <a:latin typeface="宋体" panose="02010600030101010101" pitchFamily="2" charset="-122"/>
              </a:rPr>
              <a:t>9.2</a:t>
            </a:r>
            <a:r>
              <a:rPr lang="en-US" altLang="zh-CN" b="1"/>
              <a:t>  </a:t>
            </a:r>
            <a:r>
              <a:rPr lang="zh-CN" altLang="en-US" b="1"/>
              <a:t>面向对象的概念</a:t>
            </a:r>
          </a:p>
        </p:txBody>
      </p:sp>
      <p:sp>
        <p:nvSpPr>
          <p:cNvPr id="34818" name="TextBox 7">
            <a:extLst>
              <a:ext uri="{FF2B5EF4-FFF2-40B4-BE49-F238E27FC236}">
                <a16:creationId xmlns:a16="http://schemas.microsoft.com/office/drawing/2014/main" id="{BD7D8FFB-FA74-2D4C-A5D2-678D2661EE97}"/>
              </a:ext>
            </a:extLst>
          </p:cNvPr>
          <p:cNvSpPr txBox="1">
            <a:spLocks noChangeArrowheads="1"/>
          </p:cNvSpPr>
          <p:nvPr/>
        </p:nvSpPr>
        <p:spPr bwMode="auto">
          <a:xfrm>
            <a:off x="539750" y="1196975"/>
            <a:ext cx="8147050" cy="209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3000"/>
              </a:lnSpc>
              <a:spcBef>
                <a:spcPct val="0"/>
              </a:spcBef>
              <a:spcAft>
                <a:spcPts val="600"/>
              </a:spcAft>
              <a:buFontTx/>
              <a:buNone/>
            </a:pPr>
            <a:r>
              <a:rPr lang="en-US" altLang="zh-CN" sz="2400" b="1">
                <a:latin typeface="宋体" panose="02010600030101010101" pitchFamily="2" charset="-122"/>
              </a:rPr>
              <a:t>2.</a:t>
            </a:r>
            <a:r>
              <a:rPr lang="zh-CN" altLang="en-US" sz="2400" b="1">
                <a:latin typeface="宋体" panose="02010600030101010101" pitchFamily="2" charset="-122"/>
              </a:rPr>
              <a:t>对象的定义</a:t>
            </a:r>
            <a:endParaRPr lang="en-US" altLang="zh-CN" sz="2400" b="1">
              <a:latin typeface="宋体" panose="02010600030101010101" pitchFamily="2" charset="-122"/>
            </a:endParaRPr>
          </a:p>
          <a:p>
            <a:pPr eaLnBrk="1" hangingPunct="1">
              <a:lnSpc>
                <a:spcPts val="3000"/>
              </a:lnSpc>
              <a:spcBef>
                <a:spcPct val="0"/>
              </a:spcBef>
              <a:spcAft>
                <a:spcPts val="600"/>
              </a:spcAft>
              <a:buFontTx/>
              <a:buNone/>
            </a:pPr>
            <a:r>
              <a:rPr lang="en-US" altLang="zh-CN" sz="2400">
                <a:latin typeface="宋体" panose="02010600030101010101" pitchFamily="2" charset="-122"/>
              </a:rPr>
              <a:t>    </a:t>
            </a:r>
            <a:r>
              <a:rPr lang="zh-CN" altLang="zh-CN" sz="2400">
                <a:latin typeface="宋体" panose="02010600030101010101" pitchFamily="2" charset="-122"/>
              </a:rPr>
              <a:t>对象是封装了数据结构及可以施加在这些数据结构上的操作的封装体，这个封装体有可以唯一地标识它的名字，而且向外界提供一组服务</a:t>
            </a:r>
            <a:r>
              <a:rPr lang="en-US" altLang="zh-CN" sz="2400">
                <a:latin typeface="宋体" panose="02010600030101010101" pitchFamily="2" charset="-122"/>
              </a:rPr>
              <a:t>(</a:t>
            </a:r>
            <a:r>
              <a:rPr lang="zh-CN" altLang="zh-CN" sz="2400">
                <a:latin typeface="宋体" panose="02010600030101010101" pitchFamily="2" charset="-122"/>
              </a:rPr>
              <a:t>即公有的操作</a:t>
            </a:r>
            <a:r>
              <a:rPr lang="en-US" altLang="zh-CN" sz="2400">
                <a:latin typeface="宋体" panose="02010600030101010101" pitchFamily="2" charset="-122"/>
              </a:rPr>
              <a:t>)</a:t>
            </a:r>
            <a:r>
              <a:rPr lang="zh-CN" altLang="zh-CN" sz="2400">
                <a:latin typeface="宋体" panose="02010600030101010101" pitchFamily="2" charset="-122"/>
              </a:rPr>
              <a:t>。对象中的数据表示对象的状态，一个对象的状态只能由该对象的操作来改变。</a:t>
            </a:r>
            <a:endParaRPr lang="en-US" altLang="zh-CN" sz="2400" b="1">
              <a:latin typeface="宋体" panose="02010600030101010101" pitchFamily="2" charset="-122"/>
            </a:endParaRPr>
          </a:p>
        </p:txBody>
      </p:sp>
      <p:pic>
        <p:nvPicPr>
          <p:cNvPr id="34819" name="图片 1">
            <a:extLst>
              <a:ext uri="{FF2B5EF4-FFF2-40B4-BE49-F238E27FC236}">
                <a16:creationId xmlns:a16="http://schemas.microsoft.com/office/drawing/2014/main" id="{F2D0F84C-E774-A04E-9935-6B2881EB680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219700" y="3832225"/>
            <a:ext cx="3384550" cy="1684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20" name="文本框 2">
            <a:extLst>
              <a:ext uri="{FF2B5EF4-FFF2-40B4-BE49-F238E27FC236}">
                <a16:creationId xmlns:a16="http://schemas.microsoft.com/office/drawing/2014/main" id="{747ECA80-C779-2945-BED6-521118798CF2}"/>
              </a:ext>
            </a:extLst>
          </p:cNvPr>
          <p:cNvSpPr txBox="1">
            <a:spLocks noChangeArrowheads="1"/>
          </p:cNvSpPr>
          <p:nvPr/>
        </p:nvSpPr>
        <p:spPr bwMode="auto">
          <a:xfrm>
            <a:off x="539750" y="3476625"/>
            <a:ext cx="4464050" cy="240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3000"/>
              </a:lnSpc>
              <a:spcBef>
                <a:spcPct val="0"/>
              </a:spcBef>
              <a:buFontTx/>
              <a:buNone/>
            </a:pPr>
            <a:r>
              <a:rPr lang="zh-CN" altLang="zh-CN" sz="2400">
                <a:latin typeface="宋体" panose="02010600030101010101" pitchFamily="2" charset="-122"/>
              </a:rPr>
              <a:t>从动态角度或对象的实现机制来看，对象是一台自动机。具有内部状态</a:t>
            </a:r>
            <a:r>
              <a:rPr lang="en-US" altLang="zh-CN" sz="2400" i="1">
                <a:latin typeface="宋体" panose="02010600030101010101" pitchFamily="2" charset="-122"/>
                <a:cs typeface="Times New Roman" panose="02020603050405020304" pitchFamily="18" charset="0"/>
              </a:rPr>
              <a:t>S</a:t>
            </a:r>
            <a:r>
              <a:rPr lang="zh-CN" altLang="zh-CN" sz="2400">
                <a:latin typeface="宋体" panose="02010600030101010101" pitchFamily="2" charset="-122"/>
              </a:rPr>
              <a:t>，操作</a:t>
            </a:r>
            <a:r>
              <a:rPr lang="en-US" altLang="zh-CN" sz="2400" i="1">
                <a:latin typeface="宋体" panose="02010600030101010101" pitchFamily="2" charset="-122"/>
              </a:rPr>
              <a:t>f</a:t>
            </a:r>
            <a:r>
              <a:rPr lang="en-US" altLang="zh-CN" sz="2400" i="1" baseline="-25000">
                <a:latin typeface="宋体" panose="02010600030101010101" pitchFamily="2" charset="-122"/>
              </a:rPr>
              <a:t>i</a:t>
            </a:r>
            <a:r>
              <a:rPr lang="en-US" altLang="zh-CN" sz="2400" i="1">
                <a:latin typeface="宋体" panose="02010600030101010101" pitchFamily="2" charset="-122"/>
              </a:rPr>
              <a:t>(i=1,2,</a:t>
            </a:r>
            <a:r>
              <a:rPr lang="zh-CN" altLang="zh-CN" sz="2400" i="1">
                <a:latin typeface="宋体" panose="02010600030101010101" pitchFamily="2" charset="-122"/>
              </a:rPr>
              <a:t>…</a:t>
            </a:r>
            <a:r>
              <a:rPr lang="en-US" altLang="zh-CN" sz="2400" i="1">
                <a:latin typeface="宋体" panose="02010600030101010101" pitchFamily="2" charset="-122"/>
              </a:rPr>
              <a:t>,n)</a:t>
            </a:r>
            <a:r>
              <a:rPr lang="zh-CN" altLang="zh-CN" sz="2400">
                <a:latin typeface="宋体" panose="02010600030101010101" pitchFamily="2" charset="-122"/>
              </a:rPr>
              <a:t>，且与操作</a:t>
            </a:r>
            <a:r>
              <a:rPr lang="en-US" altLang="zh-CN" sz="2400" i="1">
                <a:latin typeface="宋体" panose="02010600030101010101" pitchFamily="2" charset="-122"/>
              </a:rPr>
              <a:t>f</a:t>
            </a:r>
            <a:r>
              <a:rPr lang="en-US" altLang="zh-CN" sz="2400" i="1" baseline="-25000">
                <a:latin typeface="宋体" panose="02010600030101010101" pitchFamily="2" charset="-122"/>
              </a:rPr>
              <a:t>i</a:t>
            </a:r>
            <a:r>
              <a:rPr lang="zh-CN" altLang="zh-CN" sz="2400">
                <a:latin typeface="宋体" panose="02010600030101010101" pitchFamily="2" charset="-122"/>
              </a:rPr>
              <a:t>对应的状态转换函数为</a:t>
            </a:r>
            <a:r>
              <a:rPr lang="en-US" altLang="zh-CN" sz="2400" i="1">
                <a:latin typeface="宋体" panose="02010600030101010101" pitchFamily="2" charset="-122"/>
              </a:rPr>
              <a:t>g</a:t>
            </a:r>
            <a:r>
              <a:rPr lang="en-US" altLang="zh-CN" sz="2400" i="1" baseline="-25000">
                <a:latin typeface="宋体" panose="02010600030101010101" pitchFamily="2" charset="-122"/>
              </a:rPr>
              <a:t>i</a:t>
            </a:r>
            <a:r>
              <a:rPr lang="en-US" altLang="zh-CN" sz="2400" i="1">
                <a:latin typeface="宋体" panose="02010600030101010101" pitchFamily="2" charset="-122"/>
              </a:rPr>
              <a:t>(i=1,2,</a:t>
            </a:r>
            <a:r>
              <a:rPr lang="zh-CN" altLang="zh-CN" sz="2400" i="1">
                <a:latin typeface="宋体" panose="02010600030101010101" pitchFamily="2" charset="-122"/>
              </a:rPr>
              <a:t>…</a:t>
            </a:r>
            <a:r>
              <a:rPr lang="en-US" altLang="zh-CN" sz="2400" i="1">
                <a:latin typeface="宋体" panose="02010600030101010101" pitchFamily="2" charset="-122"/>
              </a:rPr>
              <a:t>,n)</a:t>
            </a:r>
            <a:r>
              <a:rPr lang="zh-CN" altLang="zh-CN" sz="2400">
                <a:latin typeface="宋体" panose="02010600030101010101" pitchFamily="2" charset="-122"/>
              </a:rPr>
              <a:t>的一个对象，可用</a:t>
            </a:r>
            <a:r>
              <a:rPr lang="zh-CN" altLang="en-US" sz="2400">
                <a:latin typeface="宋体" panose="02010600030101010101" pitchFamily="2" charset="-122"/>
              </a:rPr>
              <a:t>右图</a:t>
            </a:r>
            <a:r>
              <a:rPr lang="zh-CN" altLang="zh-CN" sz="2400">
                <a:latin typeface="宋体" panose="02010600030101010101" pitchFamily="2" charset="-122"/>
              </a:rPr>
              <a:t>所示的自动机来模拟。</a:t>
            </a:r>
            <a:endParaRPr lang="zh-CN" altLang="en-US" sz="2400">
              <a:latin typeface="宋体" panose="02010600030101010101" pitchFamily="2" charset="-122"/>
            </a:endParaRPr>
          </a:p>
        </p:txBody>
      </p:sp>
      <p:sp>
        <p:nvSpPr>
          <p:cNvPr id="34821" name="1 Título">
            <a:extLst>
              <a:ext uri="{FF2B5EF4-FFF2-40B4-BE49-F238E27FC236}">
                <a16:creationId xmlns:a16="http://schemas.microsoft.com/office/drawing/2014/main" id="{718A9BAE-40BC-294E-A98F-D476AC4DF150}"/>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9.2.1 </a:t>
            </a:r>
            <a:r>
              <a:rPr lang="zh-CN" altLang="en-US" sz="2400">
                <a:solidFill>
                  <a:srgbClr val="D9D9D9"/>
                </a:solidFill>
                <a:latin typeface="宋体" panose="02010600030101010101" pitchFamily="2" charset="-122"/>
              </a:rPr>
              <a:t>对象</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标题 3">
            <a:extLst>
              <a:ext uri="{FF2B5EF4-FFF2-40B4-BE49-F238E27FC236}">
                <a16:creationId xmlns:a16="http://schemas.microsoft.com/office/drawing/2014/main" id="{FB99047B-325C-D547-8DBB-6222DCDC709E}"/>
              </a:ext>
            </a:extLst>
          </p:cNvPr>
          <p:cNvSpPr>
            <a:spLocks noGrp="1"/>
          </p:cNvSpPr>
          <p:nvPr>
            <p:ph type="title" idx="4294967295"/>
          </p:nvPr>
        </p:nvSpPr>
        <p:spPr>
          <a:xfrm>
            <a:off x="0" y="44450"/>
            <a:ext cx="8229600" cy="1143000"/>
          </a:xfrm>
        </p:spPr>
        <p:txBody>
          <a:bodyPr/>
          <a:lstStyle/>
          <a:p>
            <a:r>
              <a:rPr lang="en-US" altLang="zh-CN" b="1">
                <a:latin typeface="宋体" panose="02010600030101010101" pitchFamily="2" charset="-122"/>
              </a:rPr>
              <a:t>9.2</a:t>
            </a:r>
            <a:r>
              <a:rPr lang="en-US" altLang="zh-CN" b="1"/>
              <a:t>  </a:t>
            </a:r>
            <a:r>
              <a:rPr lang="zh-CN" altLang="en-US" b="1"/>
              <a:t>面向对象的概念</a:t>
            </a:r>
          </a:p>
        </p:txBody>
      </p:sp>
      <p:sp>
        <p:nvSpPr>
          <p:cNvPr id="36866" name="TextBox 7">
            <a:extLst>
              <a:ext uri="{FF2B5EF4-FFF2-40B4-BE49-F238E27FC236}">
                <a16:creationId xmlns:a16="http://schemas.microsoft.com/office/drawing/2014/main" id="{88E77A71-F7A8-5E40-8EC0-2D39FCAF3491}"/>
              </a:ext>
            </a:extLst>
          </p:cNvPr>
          <p:cNvSpPr txBox="1">
            <a:spLocks noChangeArrowheads="1"/>
          </p:cNvSpPr>
          <p:nvPr/>
        </p:nvSpPr>
        <p:spPr bwMode="auto">
          <a:xfrm>
            <a:off x="395288" y="1260475"/>
            <a:ext cx="8497887" cy="440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3000"/>
              </a:lnSpc>
              <a:spcBef>
                <a:spcPct val="0"/>
              </a:spcBef>
              <a:spcAft>
                <a:spcPts val="600"/>
              </a:spcAft>
              <a:buFontTx/>
              <a:buNone/>
            </a:pPr>
            <a:r>
              <a:rPr lang="en-US" altLang="zh-CN" sz="2400" b="1">
                <a:latin typeface="宋体" panose="02010600030101010101" pitchFamily="2" charset="-122"/>
              </a:rPr>
              <a:t>3.</a:t>
            </a:r>
            <a:r>
              <a:rPr lang="zh-CN" altLang="en-US" sz="2400" b="1">
                <a:latin typeface="宋体" panose="02010600030101010101" pitchFamily="2" charset="-122"/>
              </a:rPr>
              <a:t>对象的特点</a:t>
            </a:r>
            <a:endParaRPr lang="en-US" altLang="zh-CN" sz="2400" b="1">
              <a:latin typeface="宋体" panose="02010600030101010101" pitchFamily="2" charset="-122"/>
            </a:endParaRPr>
          </a:p>
          <a:p>
            <a:pPr>
              <a:lnSpc>
                <a:spcPts val="3000"/>
              </a:lnSpc>
              <a:spcBef>
                <a:spcPct val="0"/>
              </a:spcBef>
              <a:buFontTx/>
              <a:buNone/>
            </a:pPr>
            <a:r>
              <a:rPr lang="zh-CN" altLang="zh-CN" sz="2400">
                <a:latin typeface="宋体" panose="02010600030101010101" pitchFamily="2" charset="-122"/>
              </a:rPr>
              <a:t>对象有如下一些基本特点。</a:t>
            </a:r>
          </a:p>
          <a:p>
            <a:pPr>
              <a:lnSpc>
                <a:spcPts val="3000"/>
              </a:lnSpc>
              <a:spcBef>
                <a:spcPct val="0"/>
              </a:spcBef>
              <a:buFontTx/>
              <a:buNone/>
            </a:pPr>
            <a:r>
              <a:rPr lang="en-US" altLang="zh-CN" sz="2400">
                <a:latin typeface="宋体" panose="02010600030101010101" pitchFamily="2" charset="-122"/>
              </a:rPr>
              <a:t>(1) </a:t>
            </a:r>
            <a:r>
              <a:rPr lang="zh-CN" altLang="zh-CN" sz="2400" b="1">
                <a:latin typeface="宋体" panose="02010600030101010101" pitchFamily="2" charset="-122"/>
              </a:rPr>
              <a:t>以数据为中心</a:t>
            </a:r>
            <a:r>
              <a:rPr lang="zh-CN" altLang="zh-CN" sz="2400">
                <a:latin typeface="宋体" panose="02010600030101010101" pitchFamily="2" charset="-122"/>
              </a:rPr>
              <a:t>。操作围绕对其数据所需要做的处理来设置，不设置与这些数据无关的操作，而且操作的结果往往与当时所处的状态</a:t>
            </a:r>
            <a:r>
              <a:rPr lang="en-US" altLang="zh-CN" sz="2400">
                <a:latin typeface="宋体" panose="02010600030101010101" pitchFamily="2" charset="-122"/>
              </a:rPr>
              <a:t>(</a:t>
            </a:r>
            <a:r>
              <a:rPr lang="zh-CN" altLang="zh-CN" sz="2400">
                <a:latin typeface="宋体" panose="02010600030101010101" pitchFamily="2" charset="-122"/>
              </a:rPr>
              <a:t>数据的值</a:t>
            </a:r>
            <a:r>
              <a:rPr lang="en-US" altLang="zh-CN" sz="2400">
                <a:latin typeface="宋体" panose="02010600030101010101" pitchFamily="2" charset="-122"/>
              </a:rPr>
              <a:t>)</a:t>
            </a:r>
            <a:r>
              <a:rPr lang="zh-CN" altLang="zh-CN" sz="2400">
                <a:latin typeface="宋体" panose="02010600030101010101" pitchFamily="2" charset="-122"/>
              </a:rPr>
              <a:t>有关。</a:t>
            </a:r>
          </a:p>
          <a:p>
            <a:pPr>
              <a:lnSpc>
                <a:spcPts val="3000"/>
              </a:lnSpc>
              <a:spcBef>
                <a:spcPct val="0"/>
              </a:spcBef>
              <a:buFontTx/>
              <a:buNone/>
            </a:pPr>
            <a:r>
              <a:rPr lang="en-US" altLang="zh-CN" sz="2400">
                <a:latin typeface="宋体" panose="02010600030101010101" pitchFamily="2" charset="-122"/>
              </a:rPr>
              <a:t>(2) </a:t>
            </a:r>
            <a:r>
              <a:rPr lang="zh-CN" altLang="zh-CN" sz="2400" b="1">
                <a:latin typeface="宋体" panose="02010600030101010101" pitchFamily="2" charset="-122"/>
              </a:rPr>
              <a:t>对象是主动的</a:t>
            </a:r>
            <a:r>
              <a:rPr lang="zh-CN" altLang="zh-CN" sz="2400">
                <a:latin typeface="宋体" panose="02010600030101010101" pitchFamily="2" charset="-122"/>
              </a:rPr>
              <a:t>。它是进行处理的主体。不能从外部直接加工它的私有数据，必须通过它的公有接口向对象发消息，请求它执行它的某个操作，处理它的私有数据。</a:t>
            </a:r>
          </a:p>
          <a:p>
            <a:pPr>
              <a:lnSpc>
                <a:spcPts val="3000"/>
              </a:lnSpc>
              <a:spcBef>
                <a:spcPct val="0"/>
              </a:spcBef>
              <a:buFontTx/>
              <a:buNone/>
            </a:pPr>
            <a:r>
              <a:rPr lang="en-US" altLang="zh-CN" sz="2400">
                <a:latin typeface="宋体" panose="02010600030101010101" pitchFamily="2" charset="-122"/>
              </a:rPr>
              <a:t>(3) </a:t>
            </a:r>
            <a:r>
              <a:rPr lang="zh-CN" altLang="zh-CN" sz="2400" b="1">
                <a:latin typeface="宋体" panose="02010600030101010101" pitchFamily="2" charset="-122"/>
              </a:rPr>
              <a:t>实现了数据封装</a:t>
            </a:r>
            <a:r>
              <a:rPr lang="zh-CN" altLang="zh-CN" sz="2400">
                <a:latin typeface="宋体" panose="02010600030101010101" pitchFamily="2" charset="-122"/>
              </a:rPr>
              <a:t>。对象好像是一只黑盒子，它的私有数据完全被封装在盒子内部，对外是隐藏的、不可见的，对私有数据的访问或处理只能通过公有的操作进行。</a:t>
            </a:r>
            <a:endParaRPr lang="en-US" altLang="zh-CN" sz="2400" b="1">
              <a:latin typeface="宋体" panose="02010600030101010101" pitchFamily="2" charset="-122"/>
            </a:endParaRPr>
          </a:p>
        </p:txBody>
      </p:sp>
      <p:sp>
        <p:nvSpPr>
          <p:cNvPr id="36867" name="1 Título">
            <a:extLst>
              <a:ext uri="{FF2B5EF4-FFF2-40B4-BE49-F238E27FC236}">
                <a16:creationId xmlns:a16="http://schemas.microsoft.com/office/drawing/2014/main" id="{3AC23D1B-5EE8-A34D-8DBE-C157E6DEA22F}"/>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9.2.1 </a:t>
            </a:r>
            <a:r>
              <a:rPr lang="zh-CN" altLang="en-US" sz="2400">
                <a:solidFill>
                  <a:srgbClr val="D9D9D9"/>
                </a:solidFill>
                <a:latin typeface="宋体" panose="02010600030101010101" pitchFamily="2" charset="-122"/>
              </a:rPr>
              <a:t>对象</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标题 3">
            <a:extLst>
              <a:ext uri="{FF2B5EF4-FFF2-40B4-BE49-F238E27FC236}">
                <a16:creationId xmlns:a16="http://schemas.microsoft.com/office/drawing/2014/main" id="{B010589A-D28F-494D-965B-3621D9C73E63}"/>
              </a:ext>
            </a:extLst>
          </p:cNvPr>
          <p:cNvSpPr>
            <a:spLocks noGrp="1"/>
          </p:cNvSpPr>
          <p:nvPr>
            <p:ph type="title" idx="4294967295"/>
          </p:nvPr>
        </p:nvSpPr>
        <p:spPr>
          <a:xfrm>
            <a:off x="0" y="44450"/>
            <a:ext cx="8229600" cy="1143000"/>
          </a:xfrm>
        </p:spPr>
        <p:txBody>
          <a:bodyPr/>
          <a:lstStyle/>
          <a:p>
            <a:r>
              <a:rPr lang="en-US" altLang="zh-CN" b="1">
                <a:latin typeface="宋体" panose="02010600030101010101" pitchFamily="2" charset="-122"/>
              </a:rPr>
              <a:t>9.2</a:t>
            </a:r>
            <a:r>
              <a:rPr lang="en-US" altLang="zh-CN" b="1"/>
              <a:t>  </a:t>
            </a:r>
            <a:r>
              <a:rPr lang="zh-CN" altLang="en-US" b="1"/>
              <a:t>面向对象的概念</a:t>
            </a:r>
          </a:p>
        </p:txBody>
      </p:sp>
      <p:sp>
        <p:nvSpPr>
          <p:cNvPr id="38914" name="TextBox 7">
            <a:extLst>
              <a:ext uri="{FF2B5EF4-FFF2-40B4-BE49-F238E27FC236}">
                <a16:creationId xmlns:a16="http://schemas.microsoft.com/office/drawing/2014/main" id="{D7543122-3384-A64B-B362-164F7B2CEB48}"/>
              </a:ext>
            </a:extLst>
          </p:cNvPr>
          <p:cNvSpPr txBox="1">
            <a:spLocks noChangeArrowheads="1"/>
          </p:cNvSpPr>
          <p:nvPr/>
        </p:nvSpPr>
        <p:spPr bwMode="auto">
          <a:xfrm>
            <a:off x="468313" y="1484313"/>
            <a:ext cx="8207375" cy="333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3000"/>
              </a:lnSpc>
              <a:spcBef>
                <a:spcPct val="0"/>
              </a:spcBef>
              <a:spcAft>
                <a:spcPts val="600"/>
              </a:spcAft>
              <a:buFontTx/>
              <a:buNone/>
            </a:pPr>
            <a:r>
              <a:rPr lang="en-US" altLang="zh-CN" sz="2400" b="1">
                <a:latin typeface="宋体" panose="02010600030101010101" pitchFamily="2" charset="-122"/>
              </a:rPr>
              <a:t>3.</a:t>
            </a:r>
            <a:r>
              <a:rPr lang="zh-CN" altLang="en-US" sz="2400" b="1">
                <a:latin typeface="宋体" panose="02010600030101010101" pitchFamily="2" charset="-122"/>
              </a:rPr>
              <a:t>对象的特点</a:t>
            </a:r>
            <a:endParaRPr lang="en-US" altLang="zh-CN" sz="2400" b="1">
              <a:latin typeface="宋体" panose="02010600030101010101" pitchFamily="2" charset="-122"/>
            </a:endParaRPr>
          </a:p>
          <a:p>
            <a:pPr>
              <a:lnSpc>
                <a:spcPts val="3100"/>
              </a:lnSpc>
              <a:spcBef>
                <a:spcPct val="0"/>
              </a:spcBef>
              <a:buFontTx/>
              <a:buNone/>
            </a:pPr>
            <a:r>
              <a:rPr lang="en-US" altLang="zh-CN" sz="2400" b="1">
                <a:latin typeface="宋体" panose="02010600030101010101" pitchFamily="2" charset="-122"/>
              </a:rPr>
              <a:t>(4) </a:t>
            </a:r>
            <a:r>
              <a:rPr lang="zh-CN" altLang="zh-CN" sz="2400" b="1">
                <a:latin typeface="宋体" panose="02010600030101010101" pitchFamily="2" charset="-122"/>
              </a:rPr>
              <a:t>本质上具有并行性</a:t>
            </a:r>
            <a:r>
              <a:rPr lang="zh-CN" altLang="zh-CN" sz="2400">
                <a:latin typeface="宋体" panose="02010600030101010101" pitchFamily="2" charset="-122"/>
              </a:rPr>
              <a:t>。对象是描述其内部状态的数据及可以对这些数据施加的全部操作的集合。不同对象各自独立地处理自身的数据，彼此通过发消息传递信息完成通信。</a:t>
            </a:r>
          </a:p>
          <a:p>
            <a:pPr>
              <a:lnSpc>
                <a:spcPts val="3100"/>
              </a:lnSpc>
              <a:spcBef>
                <a:spcPct val="0"/>
              </a:spcBef>
              <a:buFontTx/>
              <a:buNone/>
            </a:pPr>
            <a:r>
              <a:rPr lang="en-US" altLang="zh-CN" sz="2400" b="1">
                <a:latin typeface="宋体" panose="02010600030101010101" pitchFamily="2" charset="-122"/>
              </a:rPr>
              <a:t>(5) </a:t>
            </a:r>
            <a:r>
              <a:rPr lang="zh-CN" altLang="zh-CN" sz="2400" b="1">
                <a:latin typeface="宋体" panose="02010600030101010101" pitchFamily="2" charset="-122"/>
              </a:rPr>
              <a:t>模块独立性好</a:t>
            </a:r>
            <a:r>
              <a:rPr lang="zh-CN" altLang="zh-CN" sz="2400">
                <a:latin typeface="宋体" panose="02010600030101010101" pitchFamily="2" charset="-122"/>
              </a:rPr>
              <a:t>。对象内部各种元素彼此结合得很紧密，内聚性相当强。由于完成对象功能所需要的元素</a:t>
            </a:r>
            <a:r>
              <a:rPr lang="en-US" altLang="zh-CN" sz="2400">
                <a:latin typeface="宋体" panose="02010600030101010101" pitchFamily="2" charset="-122"/>
              </a:rPr>
              <a:t>(</a:t>
            </a:r>
            <a:r>
              <a:rPr lang="zh-CN" altLang="zh-CN" sz="2400">
                <a:latin typeface="宋体" panose="02010600030101010101" pitchFamily="2" charset="-122"/>
              </a:rPr>
              <a:t>数据和方法</a:t>
            </a:r>
            <a:r>
              <a:rPr lang="en-US" altLang="zh-CN" sz="2400">
                <a:latin typeface="宋体" panose="02010600030101010101" pitchFamily="2" charset="-122"/>
              </a:rPr>
              <a:t>)</a:t>
            </a:r>
            <a:r>
              <a:rPr lang="zh-CN" altLang="zh-CN" sz="2400">
                <a:latin typeface="宋体" panose="02010600030101010101" pitchFamily="2" charset="-122"/>
              </a:rPr>
              <a:t>基本上都被封装在对象内部，它与外界的联系自然就比较少，因此，对象之间的耦合通常比较松。</a:t>
            </a:r>
            <a:endParaRPr lang="en-US" altLang="zh-CN" sz="2400" b="1">
              <a:latin typeface="宋体" panose="02010600030101010101" pitchFamily="2" charset="-122"/>
            </a:endParaRPr>
          </a:p>
        </p:txBody>
      </p:sp>
      <p:sp>
        <p:nvSpPr>
          <p:cNvPr id="38915" name="1 Título">
            <a:extLst>
              <a:ext uri="{FF2B5EF4-FFF2-40B4-BE49-F238E27FC236}">
                <a16:creationId xmlns:a16="http://schemas.microsoft.com/office/drawing/2014/main" id="{6E247E25-7740-D742-9652-67952AC43F81}"/>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9.2.1 </a:t>
            </a:r>
            <a:r>
              <a:rPr lang="zh-CN" altLang="en-US" sz="2400">
                <a:solidFill>
                  <a:srgbClr val="D9D9D9"/>
                </a:solidFill>
                <a:latin typeface="宋体" panose="02010600030101010101" pitchFamily="2" charset="-122"/>
              </a:rPr>
              <a:t>对象</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标题 3">
            <a:extLst>
              <a:ext uri="{FF2B5EF4-FFF2-40B4-BE49-F238E27FC236}">
                <a16:creationId xmlns:a16="http://schemas.microsoft.com/office/drawing/2014/main" id="{0F9500E7-418D-5A4F-9C91-E3638257202B}"/>
              </a:ext>
            </a:extLst>
          </p:cNvPr>
          <p:cNvSpPr>
            <a:spLocks noGrp="1"/>
          </p:cNvSpPr>
          <p:nvPr>
            <p:ph type="title" idx="4294967295"/>
          </p:nvPr>
        </p:nvSpPr>
        <p:spPr>
          <a:xfrm>
            <a:off x="0" y="-26988"/>
            <a:ext cx="8229600" cy="1143001"/>
          </a:xfrm>
        </p:spPr>
        <p:txBody>
          <a:bodyPr/>
          <a:lstStyle/>
          <a:p>
            <a:r>
              <a:rPr lang="en-US" altLang="zh-CN" b="1">
                <a:latin typeface="宋体" panose="02010600030101010101" pitchFamily="2" charset="-122"/>
              </a:rPr>
              <a:t>9.2 </a:t>
            </a:r>
            <a:r>
              <a:rPr lang="zh-CN" altLang="en-US" b="1">
                <a:latin typeface="宋体" panose="02010600030101010101" pitchFamily="2" charset="-122"/>
              </a:rPr>
              <a:t>面向对象的概念</a:t>
            </a:r>
          </a:p>
        </p:txBody>
      </p:sp>
      <p:sp>
        <p:nvSpPr>
          <p:cNvPr id="26629" name="内容占位符 4">
            <a:extLst>
              <a:ext uri="{FF2B5EF4-FFF2-40B4-BE49-F238E27FC236}">
                <a16:creationId xmlns:a16="http://schemas.microsoft.com/office/drawing/2014/main" id="{12FB5A6B-F9E0-504B-A085-E3371BE7F8B2}"/>
              </a:ext>
            </a:extLst>
          </p:cNvPr>
          <p:cNvSpPr>
            <a:spLocks noGrp="1"/>
          </p:cNvSpPr>
          <p:nvPr>
            <p:ph idx="4294967295"/>
          </p:nvPr>
        </p:nvSpPr>
        <p:spPr>
          <a:xfrm>
            <a:off x="0" y="1125538"/>
            <a:ext cx="8229600" cy="603250"/>
          </a:xfrm>
        </p:spPr>
        <p:txBody>
          <a:bodyPr/>
          <a:lstStyle/>
          <a:p>
            <a:pPr marL="0" indent="0">
              <a:buFont typeface="Arial" charset="0"/>
              <a:buNone/>
              <a:defRPr/>
            </a:pPr>
            <a:r>
              <a:rPr lang="en-US" altLang="zh-CN" b="1" dirty="0">
                <a:latin typeface="+mn-ea"/>
              </a:rPr>
              <a:t>9.2.2.</a:t>
            </a:r>
            <a:r>
              <a:rPr lang="zh-CN" altLang="en-US" b="1" dirty="0"/>
              <a:t>其他概念</a:t>
            </a:r>
          </a:p>
        </p:txBody>
      </p:sp>
      <p:sp>
        <p:nvSpPr>
          <p:cNvPr id="40963" name="TextBox 7">
            <a:extLst>
              <a:ext uri="{FF2B5EF4-FFF2-40B4-BE49-F238E27FC236}">
                <a16:creationId xmlns:a16="http://schemas.microsoft.com/office/drawing/2014/main" id="{9DF76069-392A-E043-AC6B-DFDA1BE24E8B}"/>
              </a:ext>
            </a:extLst>
          </p:cNvPr>
          <p:cNvSpPr txBox="1">
            <a:spLocks noChangeArrowheads="1"/>
          </p:cNvSpPr>
          <p:nvPr/>
        </p:nvSpPr>
        <p:spPr bwMode="auto">
          <a:xfrm>
            <a:off x="539750" y="1844675"/>
            <a:ext cx="8135938" cy="209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3000"/>
              </a:lnSpc>
              <a:spcBef>
                <a:spcPct val="0"/>
              </a:spcBef>
              <a:spcAft>
                <a:spcPts val="600"/>
              </a:spcAft>
              <a:buFontTx/>
              <a:buNone/>
            </a:pPr>
            <a:r>
              <a:rPr lang="en-US" altLang="zh-CN" sz="2400" b="1">
                <a:latin typeface="宋体" panose="02010600030101010101" pitchFamily="2" charset="-122"/>
              </a:rPr>
              <a:t>1.</a:t>
            </a:r>
            <a:r>
              <a:rPr lang="zh-CN" altLang="en-US" sz="2400" b="1">
                <a:latin typeface="宋体" panose="02010600030101010101" pitchFamily="2" charset="-122"/>
              </a:rPr>
              <a:t>类（</a:t>
            </a:r>
            <a:r>
              <a:rPr lang="en-US" altLang="zh-CN" sz="2400" b="1">
                <a:latin typeface="宋体" panose="02010600030101010101" pitchFamily="2" charset="-122"/>
              </a:rPr>
              <a:t>class</a:t>
            </a:r>
            <a:r>
              <a:rPr lang="zh-CN" altLang="en-US" sz="2400" b="1">
                <a:latin typeface="宋体" panose="02010600030101010101" pitchFamily="2" charset="-122"/>
              </a:rPr>
              <a:t>）</a:t>
            </a:r>
            <a:endParaRPr lang="en-US" altLang="zh-CN" sz="2400" b="1">
              <a:latin typeface="宋体" panose="02010600030101010101" pitchFamily="2" charset="-122"/>
            </a:endParaRPr>
          </a:p>
          <a:p>
            <a:pPr eaLnBrk="1" hangingPunct="1">
              <a:lnSpc>
                <a:spcPts val="3000"/>
              </a:lnSpc>
              <a:spcBef>
                <a:spcPct val="0"/>
              </a:spcBef>
              <a:spcAft>
                <a:spcPts val="600"/>
              </a:spcAft>
              <a:buFontTx/>
              <a:buNone/>
            </a:pPr>
            <a:r>
              <a:rPr lang="zh-CN" altLang="zh-CN" sz="2400">
                <a:latin typeface="Arial" panose="020B0604020202020204" pitchFamily="34" charset="0"/>
              </a:rPr>
              <a:t>在面向对象的软件技术中，“</a:t>
            </a:r>
            <a:r>
              <a:rPr lang="zh-CN" altLang="zh-CN" sz="2400" b="1">
                <a:solidFill>
                  <a:srgbClr val="C00000"/>
                </a:solidFill>
                <a:latin typeface="Arial" panose="020B0604020202020204" pitchFamily="34" charset="0"/>
              </a:rPr>
              <a:t>类</a:t>
            </a:r>
            <a:r>
              <a:rPr lang="zh-CN" altLang="zh-CN" sz="2400">
                <a:latin typeface="Arial" panose="020B0604020202020204" pitchFamily="34" charset="0"/>
              </a:rPr>
              <a:t>”就是对具有相同数据和相同操作的一组相似对象的定义，也就是说，类是对具有相同属性和行为的一个或多个对象的描述，通常在这种描述中也包括对怎样创建该类的新对象的说明。</a:t>
            </a:r>
            <a:endParaRPr lang="en-US" altLang="zh-CN" sz="2400" b="1">
              <a:latin typeface="宋体" panose="02010600030101010101" pitchFamily="2" charset="-122"/>
            </a:endParaRPr>
          </a:p>
        </p:txBody>
      </p:sp>
      <p:sp>
        <p:nvSpPr>
          <p:cNvPr id="2" name="流程图: 联系 1">
            <a:extLst>
              <a:ext uri="{FF2B5EF4-FFF2-40B4-BE49-F238E27FC236}">
                <a16:creationId xmlns:a16="http://schemas.microsoft.com/office/drawing/2014/main" id="{C63E34B4-8E9D-AE4E-8A93-F4722B7EF378}"/>
              </a:ext>
            </a:extLst>
          </p:cNvPr>
          <p:cNvSpPr/>
          <p:nvPr/>
        </p:nvSpPr>
        <p:spPr>
          <a:xfrm>
            <a:off x="593725" y="4092575"/>
            <a:ext cx="936625" cy="936625"/>
          </a:xfrm>
          <a:prstGeom prst="flowChartConnector">
            <a:avLst/>
          </a:prstGeom>
          <a:ln>
            <a:noFill/>
          </a:ln>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eaLnBrk="1" hangingPunct="1">
              <a:defRPr/>
            </a:pPr>
            <a:endParaRPr lang="zh-CN" altLang="en-US"/>
          </a:p>
        </p:txBody>
      </p:sp>
      <p:sp>
        <p:nvSpPr>
          <p:cNvPr id="8" name="流程图: 联系 7">
            <a:extLst>
              <a:ext uri="{FF2B5EF4-FFF2-40B4-BE49-F238E27FC236}">
                <a16:creationId xmlns:a16="http://schemas.microsoft.com/office/drawing/2014/main" id="{4E6545C8-D4F2-A940-A725-A22E7AC1DC98}"/>
              </a:ext>
            </a:extLst>
          </p:cNvPr>
          <p:cNvSpPr/>
          <p:nvPr/>
        </p:nvSpPr>
        <p:spPr>
          <a:xfrm>
            <a:off x="1331913" y="4759325"/>
            <a:ext cx="1295400" cy="1260475"/>
          </a:xfrm>
          <a:prstGeom prst="flowChartConnector">
            <a:avLst/>
          </a:prstGeom>
          <a:solidFill>
            <a:schemeClr val="accent3"/>
          </a:solidFill>
          <a:ln>
            <a:noFill/>
          </a:ln>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eaLnBrk="1" hangingPunct="1">
              <a:defRPr/>
            </a:pPr>
            <a:endParaRPr lang="zh-CN" altLang="en-US">
              <a:solidFill>
                <a:srgbClr val="9AE73D"/>
              </a:solidFill>
            </a:endParaRPr>
          </a:p>
        </p:txBody>
      </p:sp>
      <p:sp>
        <p:nvSpPr>
          <p:cNvPr id="9" name="流程图: 联系 8">
            <a:extLst>
              <a:ext uri="{FF2B5EF4-FFF2-40B4-BE49-F238E27FC236}">
                <a16:creationId xmlns:a16="http://schemas.microsoft.com/office/drawing/2014/main" id="{BBAD2C07-BBFA-D44A-A14E-B2ED8E74F60B}"/>
              </a:ext>
            </a:extLst>
          </p:cNvPr>
          <p:cNvSpPr/>
          <p:nvPr/>
        </p:nvSpPr>
        <p:spPr>
          <a:xfrm>
            <a:off x="2484438" y="4083050"/>
            <a:ext cx="1223962" cy="1152525"/>
          </a:xfrm>
          <a:prstGeom prst="flowChartConnector">
            <a:avLst/>
          </a:prstGeom>
          <a:solidFill>
            <a:srgbClr val="FFC000"/>
          </a:solidFill>
          <a:ln>
            <a:noFill/>
          </a:ln>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eaLnBrk="1" hangingPunct="1">
              <a:defRPr/>
            </a:pPr>
            <a:endParaRPr lang="zh-CN" altLang="en-US">
              <a:solidFill>
                <a:srgbClr val="9AE73D"/>
              </a:solidFill>
            </a:endParaRPr>
          </a:p>
        </p:txBody>
      </p:sp>
      <p:sp>
        <p:nvSpPr>
          <p:cNvPr id="40967" name="文本框 2">
            <a:extLst>
              <a:ext uri="{FF2B5EF4-FFF2-40B4-BE49-F238E27FC236}">
                <a16:creationId xmlns:a16="http://schemas.microsoft.com/office/drawing/2014/main" id="{2583A2A7-1604-724F-B818-40609C12756A}"/>
              </a:ext>
            </a:extLst>
          </p:cNvPr>
          <p:cNvSpPr txBox="1">
            <a:spLocks noChangeArrowheads="1"/>
          </p:cNvSpPr>
          <p:nvPr/>
        </p:nvSpPr>
        <p:spPr bwMode="auto">
          <a:xfrm>
            <a:off x="3898900" y="3886200"/>
            <a:ext cx="4787900" cy="220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2800"/>
              </a:lnSpc>
              <a:spcBef>
                <a:spcPct val="0"/>
              </a:spcBef>
              <a:buFontTx/>
              <a:buNone/>
            </a:pPr>
            <a:r>
              <a:rPr lang="zh-CN" altLang="en-US" sz="2300">
                <a:latin typeface="宋体" panose="02010600030101010101" pitchFamily="2" charset="-122"/>
              </a:rPr>
              <a:t>    左图是</a:t>
            </a:r>
            <a:r>
              <a:rPr lang="en-US" altLang="zh-CN" sz="2300">
                <a:latin typeface="宋体" panose="02010600030101010101" pitchFamily="2" charset="-122"/>
              </a:rPr>
              <a:t>3</a:t>
            </a:r>
            <a:r>
              <a:rPr lang="zh-CN" altLang="zh-CN" sz="2300">
                <a:latin typeface="宋体" panose="02010600030101010101" pitchFamily="2" charset="-122"/>
              </a:rPr>
              <a:t>个圆心位置、半径大小和颜色均不相同的圆，是</a:t>
            </a:r>
            <a:r>
              <a:rPr lang="en-US" altLang="zh-CN" sz="2300">
                <a:latin typeface="宋体" panose="02010600030101010101" pitchFamily="2" charset="-122"/>
              </a:rPr>
              <a:t>3</a:t>
            </a:r>
            <a:r>
              <a:rPr lang="zh-CN" altLang="zh-CN" sz="2300">
                <a:latin typeface="宋体" panose="02010600030101010101" pitchFamily="2" charset="-122"/>
              </a:rPr>
              <a:t>个不同的对象。但是，它们都有相同的数据</a:t>
            </a:r>
            <a:r>
              <a:rPr lang="en-US" altLang="zh-CN" sz="2300">
                <a:latin typeface="宋体" panose="02010600030101010101" pitchFamily="2" charset="-122"/>
              </a:rPr>
              <a:t>(</a:t>
            </a:r>
            <a:r>
              <a:rPr lang="zh-CN" altLang="zh-CN" sz="2300">
                <a:latin typeface="宋体" panose="02010600030101010101" pitchFamily="2" charset="-122"/>
              </a:rPr>
              <a:t>圆心坐标、半径、颜色</a:t>
            </a:r>
            <a:r>
              <a:rPr lang="en-US" altLang="zh-CN" sz="2300">
                <a:latin typeface="宋体" panose="02010600030101010101" pitchFamily="2" charset="-122"/>
              </a:rPr>
              <a:t>)</a:t>
            </a:r>
            <a:r>
              <a:rPr lang="zh-CN" altLang="zh-CN" sz="2300">
                <a:latin typeface="宋体" panose="02010600030101010101" pitchFamily="2" charset="-122"/>
              </a:rPr>
              <a:t>和相同的操作。因此，它们是同一类事物，可以用“</a:t>
            </a:r>
            <a:r>
              <a:rPr lang="en-US" altLang="zh-CN" sz="2300">
                <a:latin typeface="宋体" panose="02010600030101010101" pitchFamily="2" charset="-122"/>
              </a:rPr>
              <a:t>Circle</a:t>
            </a:r>
            <a:r>
              <a:rPr lang="zh-CN" altLang="zh-CN" sz="2300">
                <a:latin typeface="宋体" panose="02010600030101010101" pitchFamily="2" charset="-122"/>
              </a:rPr>
              <a:t>类”来定义。</a:t>
            </a:r>
            <a:endParaRPr lang="zh-CN" altLang="en-US" sz="2300">
              <a:latin typeface="宋体" panose="02010600030101010101" pitchFamily="2" charset="-122"/>
            </a:endParaRPr>
          </a:p>
        </p:txBody>
      </p:sp>
      <p:sp>
        <p:nvSpPr>
          <p:cNvPr id="12" name="1 Título">
            <a:extLst>
              <a:ext uri="{FF2B5EF4-FFF2-40B4-BE49-F238E27FC236}">
                <a16:creationId xmlns:a16="http://schemas.microsoft.com/office/drawing/2014/main" id="{097B50F7-78E7-2845-905F-952F78606FB4}"/>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mn-ea"/>
                <a:ea typeface="+mn-ea"/>
              </a:rPr>
              <a:t>9.2.2 </a:t>
            </a:r>
            <a:r>
              <a:rPr lang="zh-CN" altLang="en-US" sz="2400" dirty="0">
                <a:solidFill>
                  <a:srgbClr val="D9D9D9"/>
                </a:solidFill>
                <a:latin typeface="+mn-ea"/>
                <a:ea typeface="+mn-ea"/>
              </a:rPr>
              <a:t>其他概念</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标题 3">
            <a:extLst>
              <a:ext uri="{FF2B5EF4-FFF2-40B4-BE49-F238E27FC236}">
                <a16:creationId xmlns:a16="http://schemas.microsoft.com/office/drawing/2014/main" id="{7C7CF892-E596-BE48-B7FF-7C9E7C2C6417}"/>
              </a:ext>
            </a:extLst>
          </p:cNvPr>
          <p:cNvSpPr>
            <a:spLocks noGrp="1"/>
          </p:cNvSpPr>
          <p:nvPr>
            <p:ph type="title" idx="4294967295"/>
          </p:nvPr>
        </p:nvSpPr>
        <p:spPr>
          <a:xfrm>
            <a:off x="0" y="-26988"/>
            <a:ext cx="8229600" cy="1143001"/>
          </a:xfrm>
        </p:spPr>
        <p:txBody>
          <a:bodyPr/>
          <a:lstStyle/>
          <a:p>
            <a:r>
              <a:rPr lang="en-US" altLang="zh-CN" b="1">
                <a:latin typeface="宋体" panose="02010600030101010101" pitchFamily="2" charset="-122"/>
              </a:rPr>
              <a:t>9.2 </a:t>
            </a:r>
            <a:r>
              <a:rPr lang="zh-CN" altLang="en-US" b="1"/>
              <a:t>面向对象的概念</a:t>
            </a:r>
          </a:p>
        </p:txBody>
      </p:sp>
      <p:sp>
        <p:nvSpPr>
          <p:cNvPr id="43010" name="TextBox 7">
            <a:extLst>
              <a:ext uri="{FF2B5EF4-FFF2-40B4-BE49-F238E27FC236}">
                <a16:creationId xmlns:a16="http://schemas.microsoft.com/office/drawing/2014/main" id="{CD964B7F-80D5-0143-9545-218760B0C099}"/>
              </a:ext>
            </a:extLst>
          </p:cNvPr>
          <p:cNvSpPr txBox="1">
            <a:spLocks noChangeArrowheads="1"/>
          </p:cNvSpPr>
          <p:nvPr/>
        </p:nvSpPr>
        <p:spPr bwMode="auto">
          <a:xfrm>
            <a:off x="468313" y="1484313"/>
            <a:ext cx="8351837" cy="409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3000"/>
              </a:lnSpc>
              <a:spcBef>
                <a:spcPts val="600"/>
              </a:spcBef>
              <a:spcAft>
                <a:spcPts val="1200"/>
              </a:spcAft>
              <a:buFontTx/>
              <a:buNone/>
            </a:pPr>
            <a:r>
              <a:rPr lang="en-US" altLang="zh-CN" sz="2400" b="1">
                <a:latin typeface="宋体" panose="02010600030101010101" pitchFamily="2" charset="-122"/>
              </a:rPr>
              <a:t>2.</a:t>
            </a:r>
            <a:r>
              <a:rPr lang="zh-CN" altLang="en-US" sz="2400" b="1">
                <a:latin typeface="宋体" panose="02010600030101010101" pitchFamily="2" charset="-122"/>
              </a:rPr>
              <a:t>实例（</a:t>
            </a:r>
            <a:r>
              <a:rPr lang="en-US" altLang="zh-CN" sz="2400" b="1">
                <a:latin typeface="宋体" panose="02010600030101010101" pitchFamily="2" charset="-122"/>
              </a:rPr>
              <a:t>instance</a:t>
            </a:r>
            <a:r>
              <a:rPr lang="zh-CN" altLang="en-US" sz="2400" b="1">
                <a:latin typeface="宋体" panose="02010600030101010101" pitchFamily="2" charset="-122"/>
              </a:rPr>
              <a:t>）</a:t>
            </a:r>
            <a:endParaRPr lang="en-US" altLang="zh-CN" sz="2400" b="1">
              <a:latin typeface="宋体" panose="02010600030101010101" pitchFamily="2" charset="-122"/>
            </a:endParaRPr>
          </a:p>
          <a:p>
            <a:pPr eaLnBrk="1" hangingPunct="1">
              <a:lnSpc>
                <a:spcPts val="3000"/>
              </a:lnSpc>
              <a:spcBef>
                <a:spcPct val="0"/>
              </a:spcBef>
              <a:spcAft>
                <a:spcPts val="600"/>
              </a:spcAft>
              <a:buFont typeface="Wingdings" pitchFamily="2" charset="2"/>
              <a:buChar char="l"/>
            </a:pPr>
            <a:r>
              <a:rPr lang="zh-CN" altLang="zh-CN" sz="2400" b="1">
                <a:solidFill>
                  <a:srgbClr val="C00000"/>
                </a:solidFill>
                <a:latin typeface="宋体" panose="02010600030101010101" pitchFamily="2" charset="-122"/>
              </a:rPr>
              <a:t>实例</a:t>
            </a:r>
            <a:r>
              <a:rPr lang="zh-CN" altLang="zh-CN" sz="2400">
                <a:latin typeface="宋体" panose="02010600030101010101" pitchFamily="2" charset="-122"/>
              </a:rPr>
              <a:t>就是由某个特定的类所描述的一个具体的对象。</a:t>
            </a:r>
            <a:endParaRPr lang="en-US" altLang="zh-CN" sz="2400">
              <a:latin typeface="宋体" panose="02010600030101010101" pitchFamily="2" charset="-122"/>
            </a:endParaRPr>
          </a:p>
          <a:p>
            <a:pPr eaLnBrk="1" hangingPunct="1">
              <a:lnSpc>
                <a:spcPts val="3000"/>
              </a:lnSpc>
              <a:spcBef>
                <a:spcPct val="0"/>
              </a:spcBef>
              <a:spcAft>
                <a:spcPts val="600"/>
              </a:spcAft>
              <a:buFont typeface="Wingdings" pitchFamily="2" charset="2"/>
              <a:buChar char="l"/>
            </a:pPr>
            <a:r>
              <a:rPr lang="zh-CN" altLang="zh-CN" sz="2400">
                <a:latin typeface="宋体" panose="02010600030101010101" pitchFamily="2" charset="-122"/>
              </a:rPr>
              <a:t>“对象” 既可以指一个具体的对象，也可以泛指一般的对象，但是，“实例”必然是指一个具体的对象。</a:t>
            </a:r>
            <a:endParaRPr lang="en-US" altLang="zh-CN" sz="2400" b="1">
              <a:latin typeface="宋体" panose="02010600030101010101" pitchFamily="2" charset="-122"/>
            </a:endParaRPr>
          </a:p>
          <a:p>
            <a:pPr eaLnBrk="1" hangingPunct="1">
              <a:lnSpc>
                <a:spcPts val="3000"/>
              </a:lnSpc>
              <a:spcBef>
                <a:spcPts val="600"/>
              </a:spcBef>
              <a:spcAft>
                <a:spcPts val="1200"/>
              </a:spcAft>
              <a:buFontTx/>
              <a:buNone/>
            </a:pPr>
            <a:r>
              <a:rPr lang="en-US" altLang="zh-CN" sz="2400" b="1">
                <a:latin typeface="宋体" panose="02010600030101010101" pitchFamily="2" charset="-122"/>
              </a:rPr>
              <a:t>3.</a:t>
            </a:r>
            <a:r>
              <a:rPr lang="zh-CN" altLang="en-US" sz="2400" b="1">
                <a:latin typeface="宋体" panose="02010600030101010101" pitchFamily="2" charset="-122"/>
              </a:rPr>
              <a:t>消息（</a:t>
            </a:r>
            <a:r>
              <a:rPr lang="en-US" altLang="zh-CN" sz="2400" b="1">
                <a:latin typeface="宋体" panose="02010600030101010101" pitchFamily="2" charset="-122"/>
              </a:rPr>
              <a:t>massage</a:t>
            </a:r>
            <a:r>
              <a:rPr lang="zh-CN" altLang="en-US" sz="2400" b="1">
                <a:latin typeface="宋体" panose="02010600030101010101" pitchFamily="2" charset="-122"/>
              </a:rPr>
              <a:t>）</a:t>
            </a:r>
            <a:endParaRPr lang="en-US" altLang="zh-CN" sz="2400" b="1">
              <a:latin typeface="宋体" panose="02010600030101010101" pitchFamily="2" charset="-122"/>
            </a:endParaRPr>
          </a:p>
          <a:p>
            <a:pPr>
              <a:lnSpc>
                <a:spcPts val="3000"/>
              </a:lnSpc>
              <a:spcBef>
                <a:spcPct val="0"/>
              </a:spcBef>
              <a:buFontTx/>
              <a:buNone/>
            </a:pPr>
            <a:r>
              <a:rPr lang="en-US" altLang="zh-CN" sz="2400">
                <a:latin typeface="宋体" panose="02010600030101010101" pitchFamily="2" charset="-122"/>
              </a:rPr>
              <a:t>    </a:t>
            </a:r>
            <a:r>
              <a:rPr lang="zh-CN" altLang="zh-CN" sz="2400" b="1">
                <a:solidFill>
                  <a:srgbClr val="C00000"/>
                </a:solidFill>
                <a:latin typeface="宋体" panose="02010600030101010101" pitchFamily="2" charset="-122"/>
              </a:rPr>
              <a:t>消息</a:t>
            </a:r>
            <a:r>
              <a:rPr lang="zh-CN" altLang="zh-CN" sz="2400">
                <a:latin typeface="宋体" panose="02010600030101010101" pitchFamily="2" charset="-122"/>
              </a:rPr>
              <a:t>就是要求某个对象执行在定义它的那个类中所定义的某个操作的规格说明。通常，一个消息由接收消息的对象</a:t>
            </a:r>
            <a:r>
              <a:rPr lang="zh-CN" altLang="en-US" sz="2400">
                <a:latin typeface="宋体" panose="02010600030101010101" pitchFamily="2" charset="-122"/>
              </a:rPr>
              <a:t>、</a:t>
            </a:r>
            <a:r>
              <a:rPr lang="zh-CN" altLang="zh-CN" sz="2400">
                <a:latin typeface="宋体" panose="02010600030101010101" pitchFamily="2" charset="-122"/>
              </a:rPr>
              <a:t>消息选择符</a:t>
            </a:r>
            <a:r>
              <a:rPr lang="en-US" altLang="zh-CN" sz="2400">
                <a:latin typeface="宋体" panose="02010600030101010101" pitchFamily="2" charset="-122"/>
              </a:rPr>
              <a:t>(</a:t>
            </a:r>
            <a:r>
              <a:rPr lang="zh-CN" altLang="zh-CN" sz="2400">
                <a:latin typeface="宋体" panose="02010600030101010101" pitchFamily="2" charset="-122"/>
              </a:rPr>
              <a:t>也称为消息名</a:t>
            </a:r>
            <a:r>
              <a:rPr lang="en-US" altLang="zh-CN" sz="2400">
                <a:latin typeface="宋体" panose="02010600030101010101" pitchFamily="2" charset="-122"/>
              </a:rPr>
              <a:t>) </a:t>
            </a:r>
            <a:r>
              <a:rPr lang="zh-CN" altLang="en-US" sz="2400">
                <a:latin typeface="宋体" panose="02010600030101010101" pitchFamily="2" charset="-122"/>
              </a:rPr>
              <a:t>、</a:t>
            </a:r>
            <a:r>
              <a:rPr lang="zh-CN" altLang="zh-CN" sz="2400">
                <a:latin typeface="宋体" panose="02010600030101010101" pitchFamily="2" charset="-122"/>
              </a:rPr>
              <a:t> 零个或多个变元</a:t>
            </a:r>
            <a:r>
              <a:rPr lang="en-US" altLang="zh-CN" sz="2400">
                <a:latin typeface="宋体" panose="02010600030101010101" pitchFamily="2" charset="-122"/>
              </a:rPr>
              <a:t>3</a:t>
            </a:r>
            <a:r>
              <a:rPr lang="zh-CN" altLang="zh-CN" sz="2400">
                <a:latin typeface="宋体" panose="02010600030101010101" pitchFamily="2" charset="-122"/>
              </a:rPr>
              <a:t>部分组成。</a:t>
            </a:r>
            <a:endParaRPr lang="en-US" altLang="zh-CN" sz="2400">
              <a:latin typeface="宋体" panose="02010600030101010101" pitchFamily="2" charset="-122"/>
            </a:endParaRPr>
          </a:p>
        </p:txBody>
      </p:sp>
      <p:sp>
        <p:nvSpPr>
          <p:cNvPr id="9" name="1 Título">
            <a:extLst>
              <a:ext uri="{FF2B5EF4-FFF2-40B4-BE49-F238E27FC236}">
                <a16:creationId xmlns:a16="http://schemas.microsoft.com/office/drawing/2014/main" id="{2CE547D9-9C8B-A14A-A755-9F45E6CED414}"/>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mn-ea"/>
                <a:ea typeface="+mn-ea"/>
              </a:rPr>
              <a:t>9.2.2 </a:t>
            </a:r>
            <a:r>
              <a:rPr lang="zh-CN" altLang="en-US" sz="2400" dirty="0">
                <a:solidFill>
                  <a:srgbClr val="D9D9D9"/>
                </a:solidFill>
                <a:latin typeface="+mn-ea"/>
                <a:ea typeface="+mn-ea"/>
              </a:rPr>
              <a:t>其他概念</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Text Box 2">
            <a:extLst>
              <a:ext uri="{FF2B5EF4-FFF2-40B4-BE49-F238E27FC236}">
                <a16:creationId xmlns:a16="http://schemas.microsoft.com/office/drawing/2014/main" id="{63740319-303B-5748-85E3-C0BB401FD79B}"/>
              </a:ext>
            </a:extLst>
          </p:cNvPr>
          <p:cNvSpPr txBox="1">
            <a:spLocks noChangeArrowheads="1"/>
          </p:cNvSpPr>
          <p:nvPr/>
        </p:nvSpPr>
        <p:spPr bwMode="auto">
          <a:xfrm>
            <a:off x="431800" y="549275"/>
            <a:ext cx="8712200" cy="1004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eaLnBrk="0" hangingPunct="0">
              <a:defRPr kumimoji="1" sz="24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accent2"/>
                </a:solidFill>
                <a:latin typeface="Times New Roman" panose="02020603050405020304" pitchFamily="18" charset="0"/>
                <a:ea typeface="宋体" panose="02010600030101010101" pitchFamily="2" charset="-122"/>
              </a:defRPr>
            </a:lvl9pPr>
          </a:lstStyle>
          <a:p>
            <a:pPr>
              <a:spcBef>
                <a:spcPct val="50000"/>
              </a:spcBef>
            </a:pPr>
            <a:r>
              <a:rPr lang="zh-CN" altLang="en-US">
                <a:solidFill>
                  <a:schemeClr val="tx1"/>
                </a:solidFill>
                <a:ea typeface="楷体_GB2312" pitchFamily="49" charset="-122"/>
              </a:rPr>
              <a:t>面向对象方法的发展主要经历了：</a:t>
            </a:r>
            <a:endParaRPr lang="en-US" altLang="zh-CN">
              <a:solidFill>
                <a:schemeClr val="tx1"/>
              </a:solidFill>
              <a:ea typeface="楷体_GB2312" pitchFamily="49" charset="-122"/>
            </a:endParaRPr>
          </a:p>
          <a:p>
            <a:pPr>
              <a:spcBef>
                <a:spcPct val="50000"/>
              </a:spcBef>
            </a:pPr>
            <a:r>
              <a:rPr lang="en-US" altLang="zh-CN">
                <a:solidFill>
                  <a:schemeClr val="tx1"/>
                </a:solidFill>
                <a:ea typeface="楷体_GB2312" pitchFamily="49" charset="-122"/>
              </a:rPr>
              <a:t>  </a:t>
            </a:r>
            <a:r>
              <a:rPr lang="zh-CN" altLang="en-US">
                <a:solidFill>
                  <a:schemeClr val="tx1"/>
                </a:solidFill>
                <a:ea typeface="楷体_GB2312" pitchFamily="49" charset="-122"/>
              </a:rPr>
              <a:t>（</a:t>
            </a:r>
            <a:r>
              <a:rPr lang="en-US" altLang="zh-CN">
                <a:solidFill>
                  <a:schemeClr val="tx1"/>
                </a:solidFill>
                <a:ea typeface="楷体_GB2312" pitchFamily="49" charset="-122"/>
              </a:rPr>
              <a:t>1</a:t>
            </a:r>
            <a:r>
              <a:rPr lang="zh-CN" altLang="en-US">
                <a:solidFill>
                  <a:schemeClr val="tx1"/>
                </a:solidFill>
                <a:ea typeface="楷体_GB2312" pitchFamily="49" charset="-122"/>
              </a:rPr>
              <a:t>）</a:t>
            </a:r>
            <a:r>
              <a:rPr lang="zh-CN" altLang="en-US" u="sng">
                <a:solidFill>
                  <a:schemeClr val="tx1"/>
                </a:solidFill>
                <a:ea typeface="楷体_GB2312" pitchFamily="49" charset="-122"/>
              </a:rPr>
              <a:t>支持编程的面向对象语言</a:t>
            </a:r>
            <a:endParaRPr lang="en-US" altLang="zh-CN" u="sng">
              <a:solidFill>
                <a:schemeClr val="tx1"/>
              </a:solidFill>
              <a:ea typeface="楷体_GB2312" pitchFamily="49" charset="-122"/>
            </a:endParaRPr>
          </a:p>
        </p:txBody>
      </p:sp>
      <p:sp>
        <p:nvSpPr>
          <p:cNvPr id="6146" name="Text Box 3">
            <a:extLst>
              <a:ext uri="{FF2B5EF4-FFF2-40B4-BE49-F238E27FC236}">
                <a16:creationId xmlns:a16="http://schemas.microsoft.com/office/drawing/2014/main" id="{4118242C-4989-694B-A785-CA882D2EAED0}"/>
              </a:ext>
            </a:extLst>
          </p:cNvPr>
          <p:cNvSpPr txBox="1">
            <a:spLocks noChangeArrowheads="1"/>
          </p:cNvSpPr>
          <p:nvPr/>
        </p:nvSpPr>
        <p:spPr bwMode="auto">
          <a:xfrm>
            <a:off x="0" y="1700213"/>
            <a:ext cx="9144000" cy="3478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accent2"/>
                </a:solidFill>
                <a:latin typeface="Times New Roman" panose="02020603050405020304" pitchFamily="18" charset="0"/>
                <a:ea typeface="宋体" panose="02010600030101010101" pitchFamily="2" charset="-122"/>
              </a:defRPr>
            </a:lvl1pPr>
            <a:lvl2pPr eaLnBrk="0" hangingPunct="0">
              <a:defRPr kumimoji="1" sz="24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accent2"/>
                </a:solidFill>
                <a:latin typeface="Times New Roman" panose="02020603050405020304" pitchFamily="18" charset="0"/>
                <a:ea typeface="宋体" panose="02010600030101010101" pitchFamily="2" charset="-122"/>
              </a:defRPr>
            </a:lvl9pPr>
          </a:lstStyle>
          <a:p>
            <a:pPr lvl="1" eaLnBrk="1" hangingPunct="1">
              <a:buFontTx/>
              <a:buChar char="•"/>
            </a:pPr>
            <a:r>
              <a:rPr lang="en-US" altLang="zh-CN">
                <a:solidFill>
                  <a:schemeClr val="tx1"/>
                </a:solidFill>
                <a:ea typeface="楷体_GB2312" pitchFamily="49" charset="-122"/>
              </a:rPr>
              <a:t>1967</a:t>
            </a:r>
            <a:r>
              <a:rPr lang="zh-CN" altLang="en-US">
                <a:solidFill>
                  <a:schemeClr val="tx1"/>
                </a:solidFill>
                <a:ea typeface="楷体_GB2312" pitchFamily="49" charset="-122"/>
              </a:rPr>
              <a:t>年</a:t>
            </a:r>
            <a:r>
              <a:rPr lang="en-US" altLang="zh-CN">
                <a:solidFill>
                  <a:schemeClr val="tx1"/>
                </a:solidFill>
                <a:ea typeface="楷体_GB2312" pitchFamily="49" charset="-122"/>
              </a:rPr>
              <a:t>, Dahl</a:t>
            </a:r>
            <a:r>
              <a:rPr lang="zh-CN" altLang="en-US">
                <a:solidFill>
                  <a:schemeClr val="tx1"/>
                </a:solidFill>
                <a:ea typeface="楷体_GB2312" pitchFamily="49" charset="-122"/>
              </a:rPr>
              <a:t>和</a:t>
            </a:r>
            <a:r>
              <a:rPr lang="en-US" altLang="zh-CN">
                <a:solidFill>
                  <a:schemeClr val="tx1"/>
                </a:solidFill>
                <a:ea typeface="楷体_GB2312" pitchFamily="49" charset="-122"/>
              </a:rPr>
              <a:t> Nygaard</a:t>
            </a:r>
            <a:r>
              <a:rPr lang="zh-CN" altLang="en-US">
                <a:solidFill>
                  <a:schemeClr val="tx1"/>
                </a:solidFill>
                <a:ea typeface="楷体_GB2312" pitchFamily="49" charset="-122"/>
              </a:rPr>
              <a:t>在挪威开发了第一个面向对象语言</a:t>
            </a:r>
            <a:endParaRPr lang="en-US" altLang="zh-CN">
              <a:solidFill>
                <a:schemeClr val="tx1"/>
              </a:solidFill>
              <a:ea typeface="楷体_GB2312" pitchFamily="49" charset="-122"/>
            </a:endParaRPr>
          </a:p>
          <a:p>
            <a:pPr eaLnBrk="1" hangingPunct="1"/>
            <a:r>
              <a:rPr lang="en-US" altLang="zh-CN">
                <a:solidFill>
                  <a:schemeClr val="tx1"/>
                </a:solidFill>
                <a:ea typeface="楷体_GB2312" pitchFamily="49" charset="-122"/>
              </a:rPr>
              <a:t>       </a:t>
            </a:r>
            <a:r>
              <a:rPr lang="en-US" altLang="zh-CN" sz="2000">
                <a:solidFill>
                  <a:schemeClr val="tx1"/>
                </a:solidFill>
                <a:ea typeface="楷体_GB2312" pitchFamily="49" charset="-122"/>
              </a:rPr>
              <a:t>Simula-67,  </a:t>
            </a:r>
            <a:r>
              <a:rPr lang="zh-CN" altLang="en-US" sz="2000">
                <a:solidFill>
                  <a:schemeClr val="tx1"/>
                </a:solidFill>
                <a:ea typeface="楷体_GB2312" pitchFamily="49" charset="-122"/>
              </a:rPr>
              <a:t>该语言中出现了</a:t>
            </a:r>
            <a:r>
              <a:rPr lang="zh-CN" altLang="en-US" sz="2000">
                <a:solidFill>
                  <a:srgbClr val="FF0000"/>
                </a:solidFill>
                <a:ea typeface="楷体_GB2312" pitchFamily="49" charset="-122"/>
              </a:rPr>
              <a:t>类和对象</a:t>
            </a:r>
            <a:r>
              <a:rPr lang="zh-CN" altLang="en-US" sz="2000">
                <a:solidFill>
                  <a:schemeClr val="tx1"/>
                </a:solidFill>
                <a:ea typeface="楷体_GB2312" pitchFamily="49" charset="-122"/>
              </a:rPr>
              <a:t>的概念，</a:t>
            </a:r>
            <a:endParaRPr lang="en-US" altLang="zh-CN" sz="2000">
              <a:solidFill>
                <a:schemeClr val="tx1"/>
              </a:solidFill>
              <a:ea typeface="楷体_GB2312" pitchFamily="49" charset="-122"/>
            </a:endParaRPr>
          </a:p>
          <a:p>
            <a:pPr eaLnBrk="1" hangingPunct="1"/>
            <a:r>
              <a:rPr lang="en-US" altLang="zh-CN" sz="2000">
                <a:solidFill>
                  <a:schemeClr val="tx1"/>
                </a:solidFill>
                <a:ea typeface="楷体_GB2312" pitchFamily="49" charset="-122"/>
              </a:rPr>
              <a:t>                                          </a:t>
            </a:r>
            <a:r>
              <a:rPr lang="zh-CN" altLang="en-US" sz="2000">
                <a:solidFill>
                  <a:schemeClr val="tx1"/>
                </a:solidFill>
                <a:ea typeface="楷体_GB2312" pitchFamily="49" charset="-122"/>
              </a:rPr>
              <a:t>其中类作为语言机制用于封装数据和相关操作</a:t>
            </a:r>
            <a:endParaRPr lang="en-US" altLang="zh-CN" sz="2000">
              <a:solidFill>
                <a:schemeClr val="tx1"/>
              </a:solidFill>
              <a:ea typeface="楷体_GB2312" pitchFamily="49" charset="-122"/>
            </a:endParaRPr>
          </a:p>
          <a:p>
            <a:pPr eaLnBrk="1" hangingPunct="1"/>
            <a:endParaRPr lang="zh-CN" altLang="en-US" sz="2000">
              <a:solidFill>
                <a:schemeClr val="tx1"/>
              </a:solidFill>
              <a:ea typeface="楷体_GB2312" pitchFamily="49" charset="-122"/>
            </a:endParaRPr>
          </a:p>
          <a:p>
            <a:pPr lvl="1" eaLnBrk="1" hangingPunct="1">
              <a:buFontTx/>
              <a:buChar char="•"/>
            </a:pPr>
            <a:r>
              <a:rPr lang="en-US" altLang="zh-CN">
                <a:solidFill>
                  <a:schemeClr val="tx1"/>
                </a:solidFill>
                <a:ea typeface="楷体_GB2312" pitchFamily="49" charset="-122"/>
              </a:rPr>
              <a:t>70</a:t>
            </a:r>
            <a:r>
              <a:rPr lang="zh-CN" altLang="en-US">
                <a:solidFill>
                  <a:schemeClr val="tx1"/>
                </a:solidFill>
                <a:ea typeface="楷体_GB2312" pitchFamily="49" charset="-122"/>
              </a:rPr>
              <a:t>年代中期，</a:t>
            </a:r>
            <a:r>
              <a:rPr lang="en-US" altLang="zh-CN">
                <a:solidFill>
                  <a:schemeClr val="tx1"/>
                </a:solidFill>
                <a:ea typeface="楷体_GB2312" pitchFamily="49" charset="-122"/>
              </a:rPr>
              <a:t>A.Kay</a:t>
            </a:r>
            <a:r>
              <a:rPr lang="zh-CN" altLang="en-US">
                <a:solidFill>
                  <a:schemeClr val="tx1"/>
                </a:solidFill>
                <a:ea typeface="楷体_GB2312" pitchFamily="49" charset="-122"/>
              </a:rPr>
              <a:t>在</a:t>
            </a:r>
            <a:r>
              <a:rPr lang="en-US" altLang="zh-CN">
                <a:solidFill>
                  <a:schemeClr val="tx1"/>
                </a:solidFill>
                <a:ea typeface="楷体_GB2312" pitchFamily="49" charset="-122"/>
              </a:rPr>
              <a:t>Xerox</a:t>
            </a:r>
            <a:r>
              <a:rPr lang="zh-CN" altLang="en-US">
                <a:solidFill>
                  <a:schemeClr val="tx1"/>
                </a:solidFill>
                <a:ea typeface="楷体_GB2312" pitchFamily="49" charset="-122"/>
              </a:rPr>
              <a:t>公司设计出</a:t>
            </a:r>
            <a:r>
              <a:rPr lang="en-US" altLang="zh-CN">
                <a:solidFill>
                  <a:schemeClr val="tx1"/>
                </a:solidFill>
                <a:ea typeface="楷体_GB2312" pitchFamily="49" charset="-122"/>
              </a:rPr>
              <a:t>Smalltalk</a:t>
            </a:r>
            <a:r>
              <a:rPr lang="zh-CN" altLang="en-US">
                <a:solidFill>
                  <a:schemeClr val="tx1"/>
                </a:solidFill>
                <a:ea typeface="楷体_GB2312" pitchFamily="49" charset="-122"/>
              </a:rPr>
              <a:t>语言</a:t>
            </a:r>
            <a:r>
              <a:rPr lang="en-US" altLang="zh-CN" sz="2000">
                <a:solidFill>
                  <a:srgbClr val="FF0000"/>
                </a:solidFill>
                <a:ea typeface="楷体_GB2312" pitchFamily="49" charset="-122"/>
              </a:rPr>
              <a:t>smalltalk-80</a:t>
            </a:r>
            <a:r>
              <a:rPr lang="zh-CN" altLang="en-US" sz="2000">
                <a:solidFill>
                  <a:srgbClr val="FF0000"/>
                </a:solidFill>
                <a:ea typeface="楷体_GB2312" pitchFamily="49" charset="-122"/>
              </a:rPr>
              <a:t>标志着面向对象的程序设计进入实用阶段</a:t>
            </a:r>
          </a:p>
          <a:p>
            <a:pPr lvl="1" eaLnBrk="1" hangingPunct="1"/>
            <a:r>
              <a:rPr lang="en-US" altLang="zh-CN" sz="2000">
                <a:solidFill>
                  <a:schemeClr val="tx1"/>
                </a:solidFill>
                <a:ea typeface="楷体_GB2312" pitchFamily="49" charset="-122"/>
              </a:rPr>
              <a:t>       80</a:t>
            </a:r>
            <a:r>
              <a:rPr lang="zh-CN" altLang="en-US" sz="2000">
                <a:solidFill>
                  <a:schemeClr val="tx1"/>
                </a:solidFill>
                <a:ea typeface="楷体_GB2312" pitchFamily="49" charset="-122"/>
              </a:rPr>
              <a:t>年代初，</a:t>
            </a:r>
            <a:r>
              <a:rPr lang="en-US" altLang="zh-CN" sz="2000">
                <a:solidFill>
                  <a:schemeClr val="tx1"/>
                </a:solidFill>
                <a:ea typeface="楷体_GB2312" pitchFamily="49" charset="-122"/>
              </a:rPr>
              <a:t>Smalltalk</a:t>
            </a:r>
            <a:r>
              <a:rPr lang="zh-CN" altLang="en-US" sz="2000">
                <a:solidFill>
                  <a:schemeClr val="tx1"/>
                </a:solidFill>
                <a:ea typeface="楷体_GB2312" pitchFamily="49" charset="-122"/>
              </a:rPr>
              <a:t>语言得到广泛应用；</a:t>
            </a:r>
            <a:endParaRPr lang="en-US" altLang="zh-CN" sz="2000">
              <a:solidFill>
                <a:schemeClr val="tx1"/>
              </a:solidFill>
              <a:ea typeface="楷体_GB2312" pitchFamily="49" charset="-122"/>
            </a:endParaRPr>
          </a:p>
          <a:p>
            <a:pPr eaLnBrk="1" hangingPunct="1"/>
            <a:r>
              <a:rPr lang="zh-CN" altLang="en-US" sz="2000">
                <a:solidFill>
                  <a:schemeClr val="tx1"/>
                </a:solidFill>
                <a:ea typeface="楷体_GB2312" pitchFamily="49" charset="-122"/>
              </a:rPr>
              <a:t>                                随后出现了</a:t>
            </a:r>
            <a:r>
              <a:rPr lang="en-US" altLang="zh-CN" sz="2000">
                <a:solidFill>
                  <a:schemeClr val="tx1"/>
                </a:solidFill>
                <a:ea typeface="楷体_GB2312" pitchFamily="49" charset="-122"/>
              </a:rPr>
              <a:t>Objective  C</a:t>
            </a:r>
            <a:r>
              <a:rPr lang="zh-CN" altLang="en-US" sz="2000">
                <a:solidFill>
                  <a:schemeClr val="tx1"/>
                </a:solidFill>
                <a:ea typeface="楷体_GB2312" pitchFamily="49" charset="-122"/>
              </a:rPr>
              <a:t>、</a:t>
            </a:r>
            <a:r>
              <a:rPr lang="en-US" altLang="zh-CN" sz="2000">
                <a:solidFill>
                  <a:schemeClr val="tx1"/>
                </a:solidFill>
                <a:ea typeface="楷体_GB2312" pitchFamily="49" charset="-122"/>
              </a:rPr>
              <a:t>C++</a:t>
            </a:r>
            <a:r>
              <a:rPr lang="zh-CN" altLang="en-US" sz="2000">
                <a:solidFill>
                  <a:schemeClr val="tx1"/>
                </a:solidFill>
                <a:ea typeface="楷体_GB2312" pitchFamily="49" charset="-122"/>
              </a:rPr>
              <a:t>和</a:t>
            </a:r>
            <a:r>
              <a:rPr lang="en-US" altLang="zh-CN" sz="2000">
                <a:solidFill>
                  <a:schemeClr val="tx1"/>
                </a:solidFill>
                <a:ea typeface="楷体_GB2312" pitchFamily="49" charset="-122"/>
              </a:rPr>
              <a:t>Eiffel</a:t>
            </a:r>
            <a:r>
              <a:rPr lang="zh-CN" altLang="en-US" sz="2000">
                <a:solidFill>
                  <a:schemeClr val="tx1"/>
                </a:solidFill>
                <a:ea typeface="楷体_GB2312" pitchFamily="49" charset="-122"/>
              </a:rPr>
              <a:t>等</a:t>
            </a:r>
            <a:r>
              <a:rPr lang="en-US" altLang="zh-CN" sz="2000">
                <a:solidFill>
                  <a:schemeClr val="tx1"/>
                </a:solidFill>
                <a:ea typeface="楷体_GB2312" pitchFamily="49" charset="-122"/>
              </a:rPr>
              <a:t>.</a:t>
            </a:r>
            <a:endParaRPr lang="en-US" altLang="zh-CN" sz="2000">
              <a:solidFill>
                <a:srgbClr val="FF0000"/>
              </a:solidFill>
              <a:ea typeface="楷体_GB2312" pitchFamily="49" charset="-122"/>
            </a:endParaRPr>
          </a:p>
          <a:p>
            <a:pPr lvl="1" algn="ctr" eaLnBrk="1" hangingPunct="1"/>
            <a:endParaRPr lang="en-US" altLang="zh-CN" b="0">
              <a:solidFill>
                <a:srgbClr val="FFFF00"/>
              </a:solidFill>
              <a:ea typeface="楷体_GB2312" pitchFamily="49" charset="-122"/>
            </a:endParaRPr>
          </a:p>
          <a:p>
            <a:pPr algn="ctr" eaLnBrk="1" hangingPunct="1"/>
            <a:r>
              <a:rPr lang="en-US" altLang="zh-CN">
                <a:solidFill>
                  <a:schemeClr val="tx1"/>
                </a:solidFill>
                <a:ea typeface="楷体_GB2312" pitchFamily="49" charset="-122"/>
              </a:rPr>
              <a:t> </a:t>
            </a:r>
            <a:endParaRPr lang="zh-CN" altLang="en-US">
              <a:solidFill>
                <a:schemeClr val="tx1"/>
              </a:solidFill>
              <a:ea typeface="楷体_GB2312" pitchFamily="49" charset="-122"/>
            </a:endParaRPr>
          </a:p>
        </p:txBody>
      </p:sp>
    </p:spTree>
    <p:extLst>
      <p:ext uri="{BB962C8B-B14F-4D97-AF65-F5344CB8AC3E}">
        <p14:creationId xmlns:p14="http://schemas.microsoft.com/office/powerpoint/2010/main" val="3149058473"/>
      </p:ext>
    </p:extLst>
  </p:cSld>
  <p:clrMapOvr>
    <a:masterClrMapping/>
  </p:clrMapOvr>
  <p:transition>
    <p:fade thruBlk="1"/>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标题 3">
            <a:extLst>
              <a:ext uri="{FF2B5EF4-FFF2-40B4-BE49-F238E27FC236}">
                <a16:creationId xmlns:a16="http://schemas.microsoft.com/office/drawing/2014/main" id="{2247BDE4-15D2-B242-904E-C1540FBB9813}"/>
              </a:ext>
            </a:extLst>
          </p:cNvPr>
          <p:cNvSpPr>
            <a:spLocks noGrp="1"/>
          </p:cNvSpPr>
          <p:nvPr>
            <p:ph type="title" idx="4294967295"/>
          </p:nvPr>
        </p:nvSpPr>
        <p:spPr>
          <a:xfrm>
            <a:off x="0" y="-17463"/>
            <a:ext cx="8229600" cy="1143001"/>
          </a:xfrm>
        </p:spPr>
        <p:txBody>
          <a:bodyPr/>
          <a:lstStyle/>
          <a:p>
            <a:r>
              <a:rPr lang="en-US" altLang="zh-CN" b="1">
                <a:latin typeface="宋体" panose="02010600030101010101" pitchFamily="2" charset="-122"/>
              </a:rPr>
              <a:t>9.2 </a:t>
            </a:r>
            <a:r>
              <a:rPr lang="zh-CN" altLang="en-US" b="1"/>
              <a:t>面向对象的概念</a:t>
            </a:r>
          </a:p>
        </p:txBody>
      </p:sp>
      <p:sp>
        <p:nvSpPr>
          <p:cNvPr id="45058" name="TextBox 7">
            <a:extLst>
              <a:ext uri="{FF2B5EF4-FFF2-40B4-BE49-F238E27FC236}">
                <a16:creationId xmlns:a16="http://schemas.microsoft.com/office/drawing/2014/main" id="{DFE28EF2-AB9A-D34E-8408-723D4B5C02B8}"/>
              </a:ext>
            </a:extLst>
          </p:cNvPr>
          <p:cNvSpPr txBox="1">
            <a:spLocks noChangeArrowheads="1"/>
          </p:cNvSpPr>
          <p:nvPr/>
        </p:nvSpPr>
        <p:spPr bwMode="auto">
          <a:xfrm>
            <a:off x="539750" y="1484313"/>
            <a:ext cx="8135938" cy="401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3000"/>
              </a:lnSpc>
              <a:spcBef>
                <a:spcPct val="0"/>
              </a:spcBef>
              <a:spcAft>
                <a:spcPts val="600"/>
              </a:spcAft>
              <a:buFontTx/>
              <a:buNone/>
            </a:pPr>
            <a:r>
              <a:rPr lang="en-US" altLang="zh-CN" sz="2400" b="1">
                <a:latin typeface="宋体" panose="02010600030101010101" pitchFamily="2" charset="-122"/>
              </a:rPr>
              <a:t>3.</a:t>
            </a:r>
            <a:r>
              <a:rPr lang="zh-CN" altLang="en-US" sz="2400" b="1">
                <a:latin typeface="宋体" panose="02010600030101010101" pitchFamily="2" charset="-122"/>
              </a:rPr>
              <a:t>消息（</a:t>
            </a:r>
            <a:r>
              <a:rPr lang="en-US" altLang="zh-CN" sz="2400" b="1">
                <a:latin typeface="宋体" panose="02010600030101010101" pitchFamily="2" charset="-122"/>
              </a:rPr>
              <a:t>massage</a:t>
            </a:r>
            <a:r>
              <a:rPr lang="zh-CN" altLang="en-US" sz="2400" b="1">
                <a:latin typeface="宋体" panose="02010600030101010101" pitchFamily="2" charset="-122"/>
              </a:rPr>
              <a:t>）</a:t>
            </a:r>
            <a:endParaRPr lang="en-US" altLang="zh-CN" sz="2400" b="1">
              <a:latin typeface="宋体" panose="02010600030101010101" pitchFamily="2" charset="-122"/>
            </a:endParaRPr>
          </a:p>
          <a:p>
            <a:pPr>
              <a:lnSpc>
                <a:spcPts val="3000"/>
              </a:lnSpc>
              <a:spcBef>
                <a:spcPct val="0"/>
              </a:spcBef>
              <a:buFontTx/>
              <a:buNone/>
            </a:pPr>
            <a:r>
              <a:rPr lang="en-US" altLang="zh-CN" sz="2400">
                <a:latin typeface="宋体" panose="02010600030101010101" pitchFamily="2" charset="-122"/>
              </a:rPr>
              <a:t>    </a:t>
            </a:r>
            <a:r>
              <a:rPr lang="zh-CN" altLang="zh-CN" sz="2400">
                <a:latin typeface="宋体" panose="02010600030101010101" pitchFamily="2" charset="-122"/>
              </a:rPr>
              <a:t>例如，</a:t>
            </a:r>
            <a:r>
              <a:rPr lang="en-US" altLang="zh-CN" sz="2400">
                <a:latin typeface="宋体" panose="02010600030101010101" pitchFamily="2" charset="-122"/>
              </a:rPr>
              <a:t>MyCircle</a:t>
            </a:r>
            <a:r>
              <a:rPr lang="zh-CN" altLang="zh-CN" sz="2400">
                <a:latin typeface="宋体" panose="02010600030101010101" pitchFamily="2" charset="-122"/>
              </a:rPr>
              <a:t>是一个半径为</a:t>
            </a:r>
            <a:r>
              <a:rPr lang="en-US" altLang="zh-CN" sz="2400">
                <a:latin typeface="宋体" panose="02010600030101010101" pitchFamily="2" charset="-122"/>
              </a:rPr>
              <a:t>4cm</a:t>
            </a:r>
            <a:r>
              <a:rPr lang="zh-CN" altLang="zh-CN" sz="2400">
                <a:latin typeface="宋体" panose="02010600030101010101" pitchFamily="2" charset="-122"/>
              </a:rPr>
              <a:t>、圆心位于</a:t>
            </a:r>
            <a:r>
              <a:rPr lang="en-US" altLang="zh-CN" sz="2400">
                <a:latin typeface="宋体" panose="02010600030101010101" pitchFamily="2" charset="-122"/>
              </a:rPr>
              <a:t>(100</a:t>
            </a:r>
            <a:r>
              <a:rPr lang="zh-CN" altLang="zh-CN" sz="2400">
                <a:latin typeface="宋体" panose="02010600030101010101" pitchFamily="2" charset="-122"/>
              </a:rPr>
              <a:t>，</a:t>
            </a:r>
            <a:r>
              <a:rPr lang="en-US" altLang="zh-CN" sz="2400">
                <a:latin typeface="宋体" panose="02010600030101010101" pitchFamily="2" charset="-122"/>
              </a:rPr>
              <a:t>200)</a:t>
            </a:r>
            <a:r>
              <a:rPr lang="zh-CN" altLang="zh-CN" sz="2400">
                <a:latin typeface="宋体" panose="02010600030101010101" pitchFamily="2" charset="-122"/>
              </a:rPr>
              <a:t>的</a:t>
            </a:r>
            <a:r>
              <a:rPr lang="en-US" altLang="zh-CN" sz="2400">
                <a:latin typeface="宋体" panose="02010600030101010101" pitchFamily="2" charset="-122"/>
              </a:rPr>
              <a:t>Circle</a:t>
            </a:r>
            <a:r>
              <a:rPr lang="zh-CN" altLang="zh-CN" sz="2400">
                <a:latin typeface="宋体" panose="02010600030101010101" pitchFamily="2" charset="-122"/>
              </a:rPr>
              <a:t>类的对象，也就是</a:t>
            </a:r>
            <a:r>
              <a:rPr lang="en-US" altLang="zh-CN" sz="2400">
                <a:latin typeface="宋体" panose="02010600030101010101" pitchFamily="2" charset="-122"/>
              </a:rPr>
              <a:t>Circle</a:t>
            </a:r>
            <a:r>
              <a:rPr lang="zh-CN" altLang="zh-CN" sz="2400">
                <a:latin typeface="宋体" panose="02010600030101010101" pitchFamily="2" charset="-122"/>
              </a:rPr>
              <a:t>类的一个</a:t>
            </a:r>
            <a:r>
              <a:rPr lang="zh-CN" altLang="zh-CN" sz="2400" b="1">
                <a:solidFill>
                  <a:srgbClr val="C00000"/>
                </a:solidFill>
                <a:latin typeface="宋体" panose="02010600030101010101" pitchFamily="2" charset="-122"/>
              </a:rPr>
              <a:t>实例</a:t>
            </a:r>
            <a:r>
              <a:rPr lang="zh-CN" altLang="zh-CN" sz="2400">
                <a:latin typeface="宋体" panose="02010600030101010101" pitchFamily="2" charset="-122"/>
              </a:rPr>
              <a:t>，当要求它以绿颜色在屏幕上显示自己时，在</a:t>
            </a:r>
            <a:r>
              <a:rPr lang="en-US" altLang="zh-CN" sz="2400">
                <a:latin typeface="宋体" panose="02010600030101010101" pitchFamily="2" charset="-122"/>
              </a:rPr>
              <a:t>C++</a:t>
            </a:r>
            <a:r>
              <a:rPr lang="zh-CN" altLang="zh-CN" sz="2400">
                <a:latin typeface="宋体" panose="02010600030101010101" pitchFamily="2" charset="-122"/>
              </a:rPr>
              <a:t>语言中应该向它发下列</a:t>
            </a:r>
            <a:r>
              <a:rPr lang="zh-CN" altLang="zh-CN" sz="2400" b="1">
                <a:solidFill>
                  <a:srgbClr val="C00000"/>
                </a:solidFill>
                <a:latin typeface="宋体" panose="02010600030101010101" pitchFamily="2" charset="-122"/>
              </a:rPr>
              <a:t>消息</a:t>
            </a:r>
            <a:r>
              <a:rPr lang="zh-CN" altLang="zh-CN" sz="2400">
                <a:latin typeface="宋体" panose="02010600030101010101" pitchFamily="2" charset="-122"/>
              </a:rPr>
              <a:t>：</a:t>
            </a:r>
          </a:p>
          <a:p>
            <a:pPr>
              <a:lnSpc>
                <a:spcPts val="3000"/>
              </a:lnSpc>
              <a:spcBef>
                <a:spcPct val="0"/>
              </a:spcBef>
              <a:buFontTx/>
              <a:buNone/>
            </a:pPr>
            <a:r>
              <a:rPr lang="en-US" altLang="zh-CN" sz="2400">
                <a:latin typeface="宋体" panose="02010600030101010101" pitchFamily="2" charset="-122"/>
              </a:rPr>
              <a:t>              MyCircle.Show(GREEN)</a:t>
            </a:r>
            <a:r>
              <a:rPr lang="zh-CN" altLang="zh-CN" sz="2400">
                <a:latin typeface="宋体" panose="02010600030101010101" pitchFamily="2" charset="-122"/>
              </a:rPr>
              <a:t>；</a:t>
            </a:r>
            <a:endParaRPr lang="en-US" altLang="zh-CN" sz="2400">
              <a:latin typeface="宋体" panose="02010600030101010101" pitchFamily="2" charset="-122"/>
            </a:endParaRPr>
          </a:p>
          <a:p>
            <a:pPr>
              <a:lnSpc>
                <a:spcPts val="3000"/>
              </a:lnSpc>
              <a:spcBef>
                <a:spcPct val="0"/>
              </a:spcBef>
              <a:buFontTx/>
              <a:buNone/>
            </a:pPr>
            <a:r>
              <a:rPr lang="en-US" altLang="zh-CN" sz="2400">
                <a:latin typeface="宋体" panose="02010600030101010101" pitchFamily="2" charset="-122"/>
              </a:rPr>
              <a:t>    </a:t>
            </a:r>
            <a:r>
              <a:rPr lang="zh-CN" altLang="zh-CN" sz="2400">
                <a:latin typeface="宋体" panose="02010600030101010101" pitchFamily="2" charset="-122"/>
              </a:rPr>
              <a:t>其中</a:t>
            </a:r>
            <a:r>
              <a:rPr lang="zh-CN" altLang="en-US" sz="2400">
                <a:latin typeface="宋体" panose="02010600030101010101" pitchFamily="2" charset="-122"/>
              </a:rPr>
              <a:t>，</a:t>
            </a:r>
            <a:r>
              <a:rPr lang="en-US" altLang="zh-CN" sz="2400">
                <a:latin typeface="宋体" panose="02010600030101010101" pitchFamily="2" charset="-122"/>
              </a:rPr>
              <a:t>MyCircle</a:t>
            </a:r>
            <a:r>
              <a:rPr lang="zh-CN" altLang="zh-CN" sz="2400">
                <a:latin typeface="宋体" panose="02010600030101010101" pitchFamily="2" charset="-122"/>
              </a:rPr>
              <a:t>是接收消息的对象的名字</a:t>
            </a:r>
            <a:r>
              <a:rPr lang="en-US" altLang="zh-CN" sz="2400">
                <a:latin typeface="宋体" panose="02010600030101010101" pitchFamily="2" charset="-122"/>
              </a:rPr>
              <a:t>,Show</a:t>
            </a:r>
            <a:r>
              <a:rPr lang="zh-CN" altLang="zh-CN" sz="2400">
                <a:latin typeface="宋体" panose="02010600030101010101" pitchFamily="2" charset="-122"/>
              </a:rPr>
              <a:t>是消息选择符</a:t>
            </a:r>
            <a:r>
              <a:rPr lang="en-US" altLang="zh-CN" sz="2400">
                <a:latin typeface="宋体" panose="02010600030101010101" pitchFamily="2" charset="-122"/>
              </a:rPr>
              <a:t>(</a:t>
            </a:r>
            <a:r>
              <a:rPr lang="zh-CN" altLang="zh-CN" sz="2400">
                <a:latin typeface="宋体" panose="02010600030101010101" pitchFamily="2" charset="-122"/>
              </a:rPr>
              <a:t>即消息名</a:t>
            </a:r>
            <a:r>
              <a:rPr lang="en-US" altLang="zh-CN" sz="2400">
                <a:latin typeface="宋体" panose="02010600030101010101" pitchFamily="2" charset="-122"/>
              </a:rPr>
              <a:t>)</a:t>
            </a:r>
            <a:r>
              <a:rPr lang="zh-CN" altLang="zh-CN" sz="2400">
                <a:latin typeface="宋体" panose="02010600030101010101" pitchFamily="2" charset="-122"/>
              </a:rPr>
              <a:t>，圆括号内的</a:t>
            </a:r>
            <a:r>
              <a:rPr lang="en-US" altLang="zh-CN" sz="2400">
                <a:latin typeface="宋体" panose="02010600030101010101" pitchFamily="2" charset="-122"/>
              </a:rPr>
              <a:t>GREEN</a:t>
            </a:r>
            <a:r>
              <a:rPr lang="zh-CN" altLang="zh-CN" sz="2400">
                <a:latin typeface="宋体" panose="02010600030101010101" pitchFamily="2" charset="-122"/>
              </a:rPr>
              <a:t>是消息的变元。当</a:t>
            </a:r>
            <a:r>
              <a:rPr lang="en-US" altLang="zh-CN" sz="2400">
                <a:latin typeface="宋体" panose="02010600030101010101" pitchFamily="2" charset="-122"/>
              </a:rPr>
              <a:t>MyCircle</a:t>
            </a:r>
            <a:r>
              <a:rPr lang="zh-CN" altLang="zh-CN" sz="2400">
                <a:latin typeface="宋体" panose="02010600030101010101" pitchFamily="2" charset="-122"/>
              </a:rPr>
              <a:t>接收到这个消息后，将执行在</a:t>
            </a:r>
            <a:r>
              <a:rPr lang="en-US" altLang="zh-CN" sz="2400">
                <a:latin typeface="宋体" panose="02010600030101010101" pitchFamily="2" charset="-122"/>
              </a:rPr>
              <a:t>Circle</a:t>
            </a:r>
            <a:r>
              <a:rPr lang="zh-CN" altLang="zh-CN" sz="2400">
                <a:latin typeface="宋体" panose="02010600030101010101" pitchFamily="2" charset="-122"/>
              </a:rPr>
              <a:t>类中所定义的</a:t>
            </a:r>
            <a:r>
              <a:rPr lang="en-US" altLang="zh-CN" sz="2400">
                <a:latin typeface="宋体" panose="02010600030101010101" pitchFamily="2" charset="-122"/>
              </a:rPr>
              <a:t>Show</a:t>
            </a:r>
            <a:r>
              <a:rPr lang="zh-CN" altLang="zh-CN" sz="2400">
                <a:latin typeface="宋体" panose="02010600030101010101" pitchFamily="2" charset="-122"/>
              </a:rPr>
              <a:t>操作。</a:t>
            </a:r>
            <a:endParaRPr lang="en-US" altLang="zh-CN" sz="2400">
              <a:latin typeface="宋体" panose="02010600030101010101" pitchFamily="2" charset="-122"/>
            </a:endParaRPr>
          </a:p>
        </p:txBody>
      </p:sp>
      <p:sp>
        <p:nvSpPr>
          <p:cNvPr id="9" name="1 Título">
            <a:extLst>
              <a:ext uri="{FF2B5EF4-FFF2-40B4-BE49-F238E27FC236}">
                <a16:creationId xmlns:a16="http://schemas.microsoft.com/office/drawing/2014/main" id="{C7EC8948-E545-B640-A223-A7B02DB8B2E9}"/>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mn-ea"/>
                <a:ea typeface="+mn-ea"/>
              </a:rPr>
              <a:t>9.2.2 </a:t>
            </a:r>
            <a:r>
              <a:rPr lang="zh-CN" altLang="en-US" sz="2400" dirty="0">
                <a:solidFill>
                  <a:srgbClr val="D9D9D9"/>
                </a:solidFill>
                <a:latin typeface="+mn-ea"/>
                <a:ea typeface="+mn-ea"/>
              </a:rPr>
              <a:t>其他概念</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标题 3">
            <a:extLst>
              <a:ext uri="{FF2B5EF4-FFF2-40B4-BE49-F238E27FC236}">
                <a16:creationId xmlns:a16="http://schemas.microsoft.com/office/drawing/2014/main" id="{0CF1459F-023C-1742-9730-5CFE493F85D9}"/>
              </a:ext>
            </a:extLst>
          </p:cNvPr>
          <p:cNvSpPr>
            <a:spLocks noGrp="1"/>
          </p:cNvSpPr>
          <p:nvPr>
            <p:ph type="title" idx="4294967295"/>
          </p:nvPr>
        </p:nvSpPr>
        <p:spPr>
          <a:xfrm>
            <a:off x="0" y="-26988"/>
            <a:ext cx="8229600" cy="1143001"/>
          </a:xfrm>
        </p:spPr>
        <p:txBody>
          <a:bodyPr/>
          <a:lstStyle/>
          <a:p>
            <a:r>
              <a:rPr lang="en-US" altLang="zh-CN" b="1">
                <a:latin typeface="宋体" panose="02010600030101010101" pitchFamily="2" charset="-122"/>
              </a:rPr>
              <a:t>9.2 </a:t>
            </a:r>
            <a:r>
              <a:rPr lang="zh-CN" altLang="en-US" b="1"/>
              <a:t>面向对象的概念</a:t>
            </a:r>
          </a:p>
        </p:txBody>
      </p:sp>
      <p:sp>
        <p:nvSpPr>
          <p:cNvPr id="47106" name="TextBox 7">
            <a:extLst>
              <a:ext uri="{FF2B5EF4-FFF2-40B4-BE49-F238E27FC236}">
                <a16:creationId xmlns:a16="http://schemas.microsoft.com/office/drawing/2014/main" id="{24ADE5E0-C9EB-0B4B-B728-36C41274C30B}"/>
              </a:ext>
            </a:extLst>
          </p:cNvPr>
          <p:cNvSpPr txBox="1">
            <a:spLocks noChangeArrowheads="1"/>
          </p:cNvSpPr>
          <p:nvPr/>
        </p:nvSpPr>
        <p:spPr bwMode="auto">
          <a:xfrm>
            <a:off x="539750" y="1341438"/>
            <a:ext cx="8135938" cy="432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3000"/>
              </a:lnSpc>
              <a:spcBef>
                <a:spcPts val="600"/>
              </a:spcBef>
              <a:spcAft>
                <a:spcPts val="1200"/>
              </a:spcAft>
              <a:buFontTx/>
              <a:buNone/>
            </a:pPr>
            <a:r>
              <a:rPr lang="en-US" altLang="zh-CN" sz="2400" b="1">
                <a:latin typeface="宋体" panose="02010600030101010101" pitchFamily="2" charset="-122"/>
              </a:rPr>
              <a:t>4.</a:t>
            </a:r>
            <a:r>
              <a:rPr lang="zh-CN" altLang="en-US" sz="2400" b="1">
                <a:latin typeface="宋体" panose="02010600030101010101" pitchFamily="2" charset="-122"/>
              </a:rPr>
              <a:t>方法（</a:t>
            </a:r>
            <a:r>
              <a:rPr lang="en-US" altLang="zh-CN" sz="2400" b="1">
                <a:latin typeface="宋体" panose="02010600030101010101" pitchFamily="2" charset="-122"/>
              </a:rPr>
              <a:t>method</a:t>
            </a:r>
            <a:r>
              <a:rPr lang="zh-CN" altLang="en-US" sz="2400" b="1">
                <a:latin typeface="宋体" panose="02010600030101010101" pitchFamily="2" charset="-122"/>
              </a:rPr>
              <a:t>）</a:t>
            </a:r>
            <a:endParaRPr lang="en-US" altLang="zh-CN" sz="2400" b="1">
              <a:latin typeface="宋体" panose="02010600030101010101" pitchFamily="2" charset="-122"/>
            </a:endParaRPr>
          </a:p>
          <a:p>
            <a:pPr>
              <a:lnSpc>
                <a:spcPts val="3000"/>
              </a:lnSpc>
              <a:spcBef>
                <a:spcPct val="0"/>
              </a:spcBef>
              <a:buFontTx/>
              <a:buNone/>
            </a:pPr>
            <a:r>
              <a:rPr lang="en-US" altLang="zh-CN" sz="2400" b="1">
                <a:solidFill>
                  <a:srgbClr val="C00000"/>
                </a:solidFill>
                <a:latin typeface="宋体" panose="02010600030101010101" pitchFamily="2" charset="-122"/>
              </a:rPr>
              <a:t>    </a:t>
            </a:r>
            <a:r>
              <a:rPr lang="zh-CN" altLang="zh-CN" sz="2400" b="1">
                <a:solidFill>
                  <a:srgbClr val="C00000"/>
                </a:solidFill>
                <a:latin typeface="宋体" panose="02010600030101010101" pitchFamily="2" charset="-122"/>
              </a:rPr>
              <a:t>方法</a:t>
            </a:r>
            <a:r>
              <a:rPr lang="zh-CN" altLang="zh-CN" sz="2400">
                <a:latin typeface="宋体" panose="02010600030101010101" pitchFamily="2" charset="-122"/>
              </a:rPr>
              <a:t>就是对象所能执行的操作，也就是类中所定义的服务。方法描述了对象执行操作的算法，响应消息的方法。在</a:t>
            </a:r>
            <a:r>
              <a:rPr lang="en-US" altLang="zh-CN" sz="2400">
                <a:latin typeface="宋体" panose="02010600030101010101" pitchFamily="2" charset="-122"/>
              </a:rPr>
              <a:t>C++</a:t>
            </a:r>
            <a:r>
              <a:rPr lang="zh-CN" altLang="zh-CN" sz="2400">
                <a:latin typeface="宋体" panose="02010600030101010101" pitchFamily="2" charset="-122"/>
              </a:rPr>
              <a:t>语言中把方法称为成员函数。</a:t>
            </a:r>
            <a:endParaRPr lang="en-US" altLang="zh-CN" sz="2400">
              <a:latin typeface="宋体" panose="02010600030101010101" pitchFamily="2" charset="-122"/>
            </a:endParaRPr>
          </a:p>
          <a:p>
            <a:pPr>
              <a:lnSpc>
                <a:spcPts val="3000"/>
              </a:lnSpc>
              <a:spcBef>
                <a:spcPts val="600"/>
              </a:spcBef>
              <a:spcAft>
                <a:spcPts val="1200"/>
              </a:spcAft>
              <a:buFontTx/>
              <a:buNone/>
            </a:pPr>
            <a:r>
              <a:rPr lang="en-US" altLang="zh-CN" sz="2400" b="1">
                <a:latin typeface="宋体" panose="02010600030101010101" pitchFamily="2" charset="-122"/>
              </a:rPr>
              <a:t>5.</a:t>
            </a:r>
            <a:r>
              <a:rPr lang="zh-CN" altLang="en-US" sz="2400" b="1">
                <a:latin typeface="宋体" panose="02010600030101010101" pitchFamily="2" charset="-122"/>
              </a:rPr>
              <a:t>属性（</a:t>
            </a:r>
            <a:r>
              <a:rPr lang="en-US" altLang="zh-CN" sz="2400" b="1">
                <a:latin typeface="宋体" panose="02010600030101010101" pitchFamily="2" charset="-122"/>
              </a:rPr>
              <a:t>attribute</a:t>
            </a:r>
            <a:r>
              <a:rPr lang="zh-CN" altLang="en-US" sz="2400" b="1">
                <a:latin typeface="宋体" panose="02010600030101010101" pitchFamily="2" charset="-122"/>
              </a:rPr>
              <a:t>）</a:t>
            </a:r>
            <a:endParaRPr lang="en-US" altLang="zh-CN" sz="2400" b="1">
              <a:latin typeface="宋体" panose="02010600030101010101" pitchFamily="2" charset="-122"/>
            </a:endParaRPr>
          </a:p>
          <a:p>
            <a:pPr>
              <a:lnSpc>
                <a:spcPts val="3000"/>
              </a:lnSpc>
              <a:spcBef>
                <a:spcPct val="0"/>
              </a:spcBef>
              <a:buFontTx/>
              <a:buNone/>
            </a:pPr>
            <a:r>
              <a:rPr lang="en-US" altLang="zh-CN" sz="2400">
                <a:latin typeface="宋体" panose="02010600030101010101" pitchFamily="2" charset="-122"/>
              </a:rPr>
              <a:t>    </a:t>
            </a:r>
            <a:r>
              <a:rPr lang="zh-CN" altLang="zh-CN" sz="2400" b="1">
                <a:solidFill>
                  <a:srgbClr val="C00000"/>
                </a:solidFill>
                <a:latin typeface="宋体" panose="02010600030101010101" pitchFamily="2" charset="-122"/>
              </a:rPr>
              <a:t>属性</a:t>
            </a:r>
            <a:r>
              <a:rPr lang="zh-CN" altLang="zh-CN" sz="2400">
                <a:latin typeface="宋体" panose="02010600030101010101" pitchFamily="2" charset="-122"/>
              </a:rPr>
              <a:t>就是类中所定义的数据，它是对客观世界实体所具有的性质的抽象。类的每个实例都有自己特有的属性值。在</a:t>
            </a:r>
            <a:r>
              <a:rPr lang="en-US" altLang="zh-CN" sz="2400">
                <a:latin typeface="宋体" panose="02010600030101010101" pitchFamily="2" charset="-122"/>
              </a:rPr>
              <a:t>C++</a:t>
            </a:r>
            <a:r>
              <a:rPr lang="zh-CN" altLang="zh-CN" sz="2400">
                <a:latin typeface="宋体" panose="02010600030101010101" pitchFamily="2" charset="-122"/>
              </a:rPr>
              <a:t>语言中把属性称为数据成员。</a:t>
            </a:r>
            <a:endParaRPr lang="en-US" altLang="zh-CN" sz="2400">
              <a:latin typeface="宋体" panose="02010600030101010101" pitchFamily="2" charset="-122"/>
            </a:endParaRPr>
          </a:p>
          <a:p>
            <a:pPr>
              <a:lnSpc>
                <a:spcPts val="3000"/>
              </a:lnSpc>
              <a:spcBef>
                <a:spcPct val="0"/>
              </a:spcBef>
              <a:buFontTx/>
              <a:buNone/>
            </a:pPr>
            <a:r>
              <a:rPr lang="en-US" altLang="zh-CN" sz="2400">
                <a:latin typeface="宋体" panose="02010600030101010101" pitchFamily="2" charset="-122"/>
              </a:rPr>
              <a:t>    </a:t>
            </a:r>
            <a:r>
              <a:rPr lang="zh-CN" altLang="zh-CN" sz="2400">
                <a:latin typeface="宋体" panose="02010600030101010101" pitchFamily="2" charset="-122"/>
              </a:rPr>
              <a:t>例如，</a:t>
            </a:r>
            <a:r>
              <a:rPr lang="en-US" altLang="zh-CN" sz="2400">
                <a:latin typeface="宋体" panose="02010600030101010101" pitchFamily="2" charset="-122"/>
              </a:rPr>
              <a:t>Circle</a:t>
            </a:r>
            <a:r>
              <a:rPr lang="zh-CN" altLang="zh-CN" sz="2400">
                <a:latin typeface="宋体" panose="02010600030101010101" pitchFamily="2" charset="-122"/>
              </a:rPr>
              <a:t>类中定义的代表圆心坐标、半径、颜色等的数据成员，就是圆的属性。</a:t>
            </a:r>
            <a:endParaRPr lang="en-US" altLang="zh-CN" sz="2400" b="1">
              <a:latin typeface="宋体" panose="02010600030101010101" pitchFamily="2" charset="-122"/>
            </a:endParaRPr>
          </a:p>
        </p:txBody>
      </p:sp>
      <p:sp>
        <p:nvSpPr>
          <p:cNvPr id="9" name="1 Título">
            <a:extLst>
              <a:ext uri="{FF2B5EF4-FFF2-40B4-BE49-F238E27FC236}">
                <a16:creationId xmlns:a16="http://schemas.microsoft.com/office/drawing/2014/main" id="{3EDAC3F2-467F-DF48-ADF8-67A5699634BE}"/>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mn-ea"/>
                <a:ea typeface="+mn-ea"/>
              </a:rPr>
              <a:t>9.2.2 </a:t>
            </a:r>
            <a:r>
              <a:rPr lang="zh-CN" altLang="en-US" sz="2400" dirty="0">
                <a:solidFill>
                  <a:srgbClr val="D9D9D9"/>
                </a:solidFill>
                <a:latin typeface="+mn-ea"/>
                <a:ea typeface="+mn-ea"/>
              </a:rPr>
              <a:t>其他概念</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标题 3">
            <a:extLst>
              <a:ext uri="{FF2B5EF4-FFF2-40B4-BE49-F238E27FC236}">
                <a16:creationId xmlns:a16="http://schemas.microsoft.com/office/drawing/2014/main" id="{6C1B9CFC-E432-F241-AA7D-DCE819B6338E}"/>
              </a:ext>
            </a:extLst>
          </p:cNvPr>
          <p:cNvSpPr>
            <a:spLocks noGrp="1"/>
          </p:cNvSpPr>
          <p:nvPr>
            <p:ph type="title" idx="4294967295"/>
          </p:nvPr>
        </p:nvSpPr>
        <p:spPr>
          <a:xfrm>
            <a:off x="0" y="-26988"/>
            <a:ext cx="8229600" cy="1143001"/>
          </a:xfrm>
        </p:spPr>
        <p:txBody>
          <a:bodyPr/>
          <a:lstStyle/>
          <a:p>
            <a:r>
              <a:rPr lang="en-US" altLang="zh-CN" b="1">
                <a:latin typeface="宋体" panose="02010600030101010101" pitchFamily="2" charset="-122"/>
              </a:rPr>
              <a:t>9.2 </a:t>
            </a:r>
            <a:r>
              <a:rPr lang="zh-CN" altLang="en-US" b="1"/>
              <a:t>面向对象的概念</a:t>
            </a:r>
          </a:p>
        </p:txBody>
      </p:sp>
      <p:sp>
        <p:nvSpPr>
          <p:cNvPr id="49154" name="TextBox 7">
            <a:extLst>
              <a:ext uri="{FF2B5EF4-FFF2-40B4-BE49-F238E27FC236}">
                <a16:creationId xmlns:a16="http://schemas.microsoft.com/office/drawing/2014/main" id="{7513A7CA-F81B-8F4E-9858-005A28AA1A78}"/>
              </a:ext>
            </a:extLst>
          </p:cNvPr>
          <p:cNvSpPr txBox="1">
            <a:spLocks noChangeArrowheads="1"/>
          </p:cNvSpPr>
          <p:nvPr/>
        </p:nvSpPr>
        <p:spPr bwMode="auto">
          <a:xfrm>
            <a:off x="468313" y="1268413"/>
            <a:ext cx="8280400" cy="4786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3000"/>
              </a:lnSpc>
              <a:spcBef>
                <a:spcPct val="0"/>
              </a:spcBef>
              <a:spcAft>
                <a:spcPts val="600"/>
              </a:spcAft>
              <a:buFontTx/>
              <a:buNone/>
            </a:pPr>
            <a:r>
              <a:rPr lang="en-US" altLang="zh-CN" sz="2400" b="1">
                <a:latin typeface="宋体" panose="02010600030101010101" pitchFamily="2" charset="-122"/>
              </a:rPr>
              <a:t>6.</a:t>
            </a:r>
            <a:r>
              <a:rPr lang="zh-CN" altLang="en-US" sz="2400" b="1">
                <a:latin typeface="宋体" panose="02010600030101010101" pitchFamily="2" charset="-122"/>
              </a:rPr>
              <a:t>封装（</a:t>
            </a:r>
            <a:r>
              <a:rPr lang="en-US" altLang="zh-CN" sz="2400" b="1">
                <a:latin typeface="宋体" panose="02010600030101010101" pitchFamily="2" charset="-122"/>
              </a:rPr>
              <a:t>encapsulation</a:t>
            </a:r>
            <a:r>
              <a:rPr lang="zh-CN" altLang="en-US" sz="2400" b="1">
                <a:latin typeface="宋体" panose="02010600030101010101" pitchFamily="2" charset="-122"/>
              </a:rPr>
              <a:t>）</a:t>
            </a:r>
            <a:endParaRPr lang="en-US" altLang="zh-CN" sz="2400" b="1">
              <a:latin typeface="宋体" panose="02010600030101010101" pitchFamily="2" charset="-122"/>
            </a:endParaRPr>
          </a:p>
          <a:p>
            <a:pPr>
              <a:lnSpc>
                <a:spcPts val="3000"/>
              </a:lnSpc>
              <a:spcBef>
                <a:spcPct val="0"/>
              </a:spcBef>
              <a:buFontTx/>
              <a:buNone/>
            </a:pPr>
            <a:r>
              <a:rPr lang="en-US" altLang="zh-CN" sz="2400">
                <a:latin typeface="宋体" panose="02010600030101010101" pitchFamily="2" charset="-122"/>
              </a:rPr>
              <a:t>    </a:t>
            </a:r>
            <a:r>
              <a:rPr lang="zh-CN" altLang="zh-CN" sz="2400">
                <a:latin typeface="宋体" panose="02010600030101010101" pitchFamily="2" charset="-122"/>
              </a:rPr>
              <a:t>在面向对象的程序中，</a:t>
            </a:r>
            <a:r>
              <a:rPr lang="zh-CN" altLang="en-US" sz="2400" b="1">
                <a:solidFill>
                  <a:srgbClr val="C00000"/>
                </a:solidFill>
                <a:latin typeface="宋体" panose="02010600030101010101" pitchFamily="2" charset="-122"/>
              </a:rPr>
              <a:t>封装</a:t>
            </a:r>
            <a:r>
              <a:rPr lang="zh-CN" altLang="en-US" sz="2400">
                <a:latin typeface="宋体" panose="02010600030101010101" pitchFamily="2" charset="-122"/>
              </a:rPr>
              <a:t>是指</a:t>
            </a:r>
            <a:r>
              <a:rPr lang="zh-CN" altLang="zh-CN" sz="2400">
                <a:latin typeface="宋体" panose="02010600030101010101" pitchFamily="2" charset="-122"/>
              </a:rPr>
              <a:t>把数据和实现操作的代码集中起来放在对象内部。</a:t>
            </a:r>
            <a:endParaRPr lang="en-US" altLang="zh-CN" sz="2400">
              <a:latin typeface="宋体" panose="02010600030101010101" pitchFamily="2" charset="-122"/>
            </a:endParaRPr>
          </a:p>
          <a:p>
            <a:pPr>
              <a:lnSpc>
                <a:spcPts val="3000"/>
              </a:lnSpc>
              <a:spcBef>
                <a:spcPct val="0"/>
              </a:spcBef>
              <a:buFontTx/>
              <a:buNone/>
            </a:pPr>
            <a:r>
              <a:rPr lang="en-US" altLang="zh-CN" sz="2400">
                <a:latin typeface="宋体" panose="02010600030101010101" pitchFamily="2" charset="-122"/>
              </a:rPr>
              <a:t>    </a:t>
            </a:r>
            <a:r>
              <a:rPr lang="zh-CN" altLang="zh-CN" sz="2400">
                <a:latin typeface="宋体" panose="02010600030101010101" pitchFamily="2" charset="-122"/>
              </a:rPr>
              <a:t>对象具有封装性的条件如下：</a:t>
            </a:r>
          </a:p>
          <a:p>
            <a:pPr>
              <a:lnSpc>
                <a:spcPts val="3000"/>
              </a:lnSpc>
              <a:spcBef>
                <a:spcPct val="0"/>
              </a:spcBef>
              <a:buFontTx/>
              <a:buNone/>
            </a:pPr>
            <a:r>
              <a:rPr lang="en-US" altLang="zh-CN" sz="2400">
                <a:latin typeface="宋体" panose="02010600030101010101" pitchFamily="2" charset="-122"/>
              </a:rPr>
              <a:t>    </a:t>
            </a:r>
            <a:r>
              <a:rPr lang="en-US" altLang="zh-CN" sz="2400" b="1">
                <a:latin typeface="宋体" panose="02010600030101010101" pitchFamily="2" charset="-122"/>
              </a:rPr>
              <a:t>(1) </a:t>
            </a:r>
            <a:r>
              <a:rPr lang="zh-CN" altLang="zh-CN" sz="2400" b="1">
                <a:latin typeface="宋体" panose="02010600030101010101" pitchFamily="2" charset="-122"/>
              </a:rPr>
              <a:t>有一个清晰的边界</a:t>
            </a:r>
            <a:r>
              <a:rPr lang="zh-CN" altLang="zh-CN" sz="2400">
                <a:latin typeface="宋体" panose="02010600030101010101" pitchFamily="2" charset="-122"/>
              </a:rPr>
              <a:t>。所有私有数据和实现操作的代码都被封装在这个边界内，从外面看不见更不能直接访问。</a:t>
            </a:r>
          </a:p>
          <a:p>
            <a:pPr>
              <a:lnSpc>
                <a:spcPts val="3000"/>
              </a:lnSpc>
              <a:spcBef>
                <a:spcPct val="0"/>
              </a:spcBef>
              <a:buFontTx/>
              <a:buNone/>
            </a:pPr>
            <a:r>
              <a:rPr lang="en-US" altLang="zh-CN" sz="2400">
                <a:latin typeface="宋体" panose="02010600030101010101" pitchFamily="2" charset="-122"/>
              </a:rPr>
              <a:t>    </a:t>
            </a:r>
            <a:r>
              <a:rPr lang="en-US" altLang="zh-CN" sz="2400" b="1">
                <a:latin typeface="宋体" panose="02010600030101010101" pitchFamily="2" charset="-122"/>
              </a:rPr>
              <a:t>(2) </a:t>
            </a:r>
            <a:r>
              <a:rPr lang="zh-CN" altLang="zh-CN" sz="2400" b="1">
                <a:latin typeface="宋体" panose="02010600030101010101" pitchFamily="2" charset="-122"/>
              </a:rPr>
              <a:t>有确定的接口（即协议）</a:t>
            </a:r>
            <a:r>
              <a:rPr lang="zh-CN" altLang="zh-CN" sz="2400">
                <a:latin typeface="宋体" panose="02010600030101010101" pitchFamily="2" charset="-122"/>
              </a:rPr>
              <a:t>。这些接口就是对象可以接受的消息，只能通过向对象发送消息来使用它。</a:t>
            </a:r>
          </a:p>
          <a:p>
            <a:pPr>
              <a:lnSpc>
                <a:spcPts val="3000"/>
              </a:lnSpc>
              <a:spcBef>
                <a:spcPct val="0"/>
              </a:spcBef>
              <a:buFontTx/>
              <a:buNone/>
            </a:pPr>
            <a:r>
              <a:rPr lang="en-US" altLang="zh-CN" sz="2400">
                <a:latin typeface="宋体" panose="02010600030101010101" pitchFamily="2" charset="-122"/>
              </a:rPr>
              <a:t>    </a:t>
            </a:r>
            <a:r>
              <a:rPr lang="en-US" altLang="zh-CN" sz="2400" b="1">
                <a:latin typeface="宋体" panose="02010600030101010101" pitchFamily="2" charset="-122"/>
              </a:rPr>
              <a:t>(3) </a:t>
            </a:r>
            <a:r>
              <a:rPr lang="zh-CN" altLang="zh-CN" sz="2400" b="1">
                <a:latin typeface="宋体" panose="02010600030101010101" pitchFamily="2" charset="-122"/>
              </a:rPr>
              <a:t>受保护的内部实现</a:t>
            </a:r>
            <a:r>
              <a:rPr lang="zh-CN" altLang="zh-CN" sz="2400">
                <a:latin typeface="宋体" panose="02010600030101010101" pitchFamily="2" charset="-122"/>
              </a:rPr>
              <a:t>。实现对象功能的细节（私有数据和代码）不能在定义该对象的类的范围外访问。</a:t>
            </a:r>
            <a:endParaRPr lang="en-US" altLang="zh-CN" sz="2400">
              <a:latin typeface="宋体" panose="02010600030101010101" pitchFamily="2" charset="-122"/>
            </a:endParaRPr>
          </a:p>
          <a:p>
            <a:pPr>
              <a:lnSpc>
                <a:spcPts val="3000"/>
              </a:lnSpc>
              <a:spcBef>
                <a:spcPct val="0"/>
              </a:spcBef>
              <a:buFontTx/>
              <a:buNone/>
            </a:pPr>
            <a:r>
              <a:rPr lang="en-US" altLang="zh-CN" sz="2400">
                <a:latin typeface="宋体" panose="02010600030101010101" pitchFamily="2" charset="-122"/>
              </a:rPr>
              <a:t>    </a:t>
            </a:r>
            <a:r>
              <a:rPr lang="zh-CN" altLang="zh-CN" sz="2400">
                <a:latin typeface="宋体" panose="02010600030101010101" pitchFamily="2" charset="-122"/>
              </a:rPr>
              <a:t>封装</a:t>
            </a:r>
            <a:r>
              <a:rPr lang="zh-CN" altLang="en-US" sz="2400">
                <a:latin typeface="宋体" panose="02010600030101010101" pitchFamily="2" charset="-122"/>
              </a:rPr>
              <a:t>就是</a:t>
            </a:r>
            <a:r>
              <a:rPr lang="zh-CN" altLang="zh-CN" sz="2400">
                <a:latin typeface="宋体" panose="02010600030101010101" pitchFamily="2" charset="-122"/>
              </a:rPr>
              <a:t>信息隐藏，通过封装对外界隐藏对象的实现细节。</a:t>
            </a:r>
            <a:r>
              <a:rPr lang="en-US" altLang="zh-CN" sz="2400" b="1">
                <a:solidFill>
                  <a:srgbClr val="C00000"/>
                </a:solidFill>
                <a:latin typeface="宋体" panose="02010600030101010101" pitchFamily="2" charset="-122"/>
              </a:rPr>
              <a:t>     </a:t>
            </a:r>
            <a:endParaRPr lang="en-US" altLang="zh-CN" sz="2400" b="1">
              <a:latin typeface="宋体" panose="02010600030101010101" pitchFamily="2" charset="-122"/>
            </a:endParaRPr>
          </a:p>
        </p:txBody>
      </p:sp>
      <p:sp>
        <p:nvSpPr>
          <p:cNvPr id="9" name="1 Título">
            <a:extLst>
              <a:ext uri="{FF2B5EF4-FFF2-40B4-BE49-F238E27FC236}">
                <a16:creationId xmlns:a16="http://schemas.microsoft.com/office/drawing/2014/main" id="{E2C15D71-DC7D-ED4E-8DFE-6EC834A5F7E6}"/>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mn-ea"/>
                <a:ea typeface="+mn-ea"/>
              </a:rPr>
              <a:t>9.2.2 </a:t>
            </a:r>
            <a:r>
              <a:rPr lang="zh-CN" altLang="en-US" sz="2400" dirty="0">
                <a:solidFill>
                  <a:srgbClr val="D9D9D9"/>
                </a:solidFill>
                <a:latin typeface="+mn-ea"/>
                <a:ea typeface="+mn-ea"/>
              </a:rPr>
              <a:t>其他概念</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标题 3">
            <a:extLst>
              <a:ext uri="{FF2B5EF4-FFF2-40B4-BE49-F238E27FC236}">
                <a16:creationId xmlns:a16="http://schemas.microsoft.com/office/drawing/2014/main" id="{0A68C70E-BEB4-EC48-8DEE-12008D93FEFB}"/>
              </a:ext>
            </a:extLst>
          </p:cNvPr>
          <p:cNvSpPr>
            <a:spLocks noGrp="1"/>
          </p:cNvSpPr>
          <p:nvPr>
            <p:ph type="title" idx="4294967295"/>
          </p:nvPr>
        </p:nvSpPr>
        <p:spPr>
          <a:xfrm>
            <a:off x="0" y="-26988"/>
            <a:ext cx="8229600" cy="1143001"/>
          </a:xfrm>
        </p:spPr>
        <p:txBody>
          <a:bodyPr/>
          <a:lstStyle/>
          <a:p>
            <a:r>
              <a:rPr lang="en-US" altLang="zh-CN" b="1">
                <a:latin typeface="宋体" panose="02010600030101010101" pitchFamily="2" charset="-122"/>
              </a:rPr>
              <a:t>9.2 </a:t>
            </a:r>
            <a:r>
              <a:rPr lang="zh-CN" altLang="en-US" b="1"/>
              <a:t>面向对象的概念</a:t>
            </a:r>
          </a:p>
        </p:txBody>
      </p:sp>
      <p:sp>
        <p:nvSpPr>
          <p:cNvPr id="51202" name="TextBox 7">
            <a:extLst>
              <a:ext uri="{FF2B5EF4-FFF2-40B4-BE49-F238E27FC236}">
                <a16:creationId xmlns:a16="http://schemas.microsoft.com/office/drawing/2014/main" id="{4C5B1AC8-8323-3344-831A-25786035DDA6}"/>
              </a:ext>
            </a:extLst>
          </p:cNvPr>
          <p:cNvSpPr txBox="1">
            <a:spLocks noChangeArrowheads="1"/>
          </p:cNvSpPr>
          <p:nvPr/>
        </p:nvSpPr>
        <p:spPr bwMode="auto">
          <a:xfrm>
            <a:off x="395288" y="1196975"/>
            <a:ext cx="8424862" cy="286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3000"/>
              </a:lnSpc>
              <a:spcBef>
                <a:spcPct val="0"/>
              </a:spcBef>
              <a:spcAft>
                <a:spcPts val="600"/>
              </a:spcAft>
              <a:buFontTx/>
              <a:buNone/>
            </a:pPr>
            <a:r>
              <a:rPr lang="en-US" altLang="zh-CN" sz="2400" b="1">
                <a:latin typeface="宋体" panose="02010600030101010101" pitchFamily="2" charset="-122"/>
              </a:rPr>
              <a:t>7.</a:t>
            </a:r>
            <a:r>
              <a:rPr lang="zh-CN" altLang="en-US" sz="2400" b="1">
                <a:latin typeface="宋体" panose="02010600030101010101" pitchFamily="2" charset="-122"/>
              </a:rPr>
              <a:t>继承（</a:t>
            </a:r>
            <a:r>
              <a:rPr lang="en-US" altLang="zh-CN" sz="2400" b="1">
                <a:latin typeface="宋体" panose="02010600030101010101" pitchFamily="2" charset="-122"/>
              </a:rPr>
              <a:t>inheritance</a:t>
            </a:r>
            <a:r>
              <a:rPr lang="zh-CN" altLang="en-US" sz="2400" b="1">
                <a:latin typeface="宋体" panose="02010600030101010101" pitchFamily="2" charset="-122"/>
              </a:rPr>
              <a:t>）</a:t>
            </a:r>
            <a:endParaRPr lang="en-US" altLang="zh-CN" sz="2400" b="1">
              <a:latin typeface="宋体" panose="02010600030101010101" pitchFamily="2" charset="-122"/>
            </a:endParaRPr>
          </a:p>
          <a:p>
            <a:pPr>
              <a:lnSpc>
                <a:spcPts val="3000"/>
              </a:lnSpc>
              <a:spcBef>
                <a:spcPct val="0"/>
              </a:spcBef>
              <a:buFontTx/>
              <a:buNone/>
            </a:pPr>
            <a:r>
              <a:rPr lang="en-US" altLang="zh-CN" sz="2400">
                <a:latin typeface="宋体" panose="02010600030101010101" pitchFamily="2" charset="-122"/>
              </a:rPr>
              <a:t>    </a:t>
            </a:r>
            <a:r>
              <a:rPr lang="zh-CN" altLang="zh-CN" sz="2400">
                <a:latin typeface="宋体" panose="02010600030101010101" pitchFamily="2" charset="-122"/>
              </a:rPr>
              <a:t>在面向对象的软件技术中，</a:t>
            </a:r>
            <a:r>
              <a:rPr lang="zh-CN" altLang="zh-CN" sz="2400" b="1">
                <a:solidFill>
                  <a:srgbClr val="C00000"/>
                </a:solidFill>
                <a:latin typeface="宋体" panose="02010600030101010101" pitchFamily="2" charset="-122"/>
              </a:rPr>
              <a:t>继承</a:t>
            </a:r>
            <a:r>
              <a:rPr lang="zh-CN" altLang="zh-CN" sz="2400">
                <a:latin typeface="宋体" panose="02010600030101010101" pitchFamily="2" charset="-122"/>
              </a:rPr>
              <a:t>是子类自动地共享基类中定义的数据和方法的机制。</a:t>
            </a:r>
            <a:endParaRPr lang="en-US" altLang="zh-CN" sz="2400">
              <a:latin typeface="宋体" panose="02010600030101010101" pitchFamily="2" charset="-122"/>
            </a:endParaRPr>
          </a:p>
          <a:p>
            <a:pPr>
              <a:lnSpc>
                <a:spcPts val="3000"/>
              </a:lnSpc>
              <a:spcBef>
                <a:spcPct val="0"/>
              </a:spcBef>
              <a:buFontTx/>
              <a:buNone/>
            </a:pPr>
            <a:r>
              <a:rPr lang="en-US" altLang="zh-CN" sz="2400">
                <a:latin typeface="宋体" panose="02010600030101010101" pitchFamily="2" charset="-122"/>
              </a:rPr>
              <a:t>    </a:t>
            </a:r>
            <a:r>
              <a:rPr lang="zh-CN" altLang="zh-CN" sz="2400">
                <a:latin typeface="宋体" panose="02010600030101010101" pitchFamily="2" charset="-122"/>
              </a:rPr>
              <a:t>面向对象软件技术把类组成一个层次结构的系统</a:t>
            </a:r>
            <a:r>
              <a:rPr lang="en-US" altLang="zh-CN" sz="2400">
                <a:latin typeface="宋体" panose="02010600030101010101" pitchFamily="2" charset="-122"/>
              </a:rPr>
              <a:t>(</a:t>
            </a:r>
            <a:r>
              <a:rPr lang="zh-CN" altLang="zh-CN" sz="2400">
                <a:latin typeface="宋体" panose="02010600030101010101" pitchFamily="2" charset="-122"/>
              </a:rPr>
              <a:t>类等级</a:t>
            </a:r>
            <a:r>
              <a:rPr lang="en-US" altLang="zh-CN" sz="2400">
                <a:latin typeface="宋体" panose="02010600030101010101" pitchFamily="2" charset="-122"/>
              </a:rPr>
              <a:t>)</a:t>
            </a:r>
            <a:r>
              <a:rPr lang="zh-CN" altLang="zh-CN" sz="2400">
                <a:latin typeface="宋体" panose="02010600030101010101" pitchFamily="2" charset="-122"/>
              </a:rPr>
              <a:t>：一个类的上层可以有父类，下层可以有子类。这种层次结构系统的一个重要性质是继承性，一个类直接继承其父类的全部描述</a:t>
            </a:r>
            <a:r>
              <a:rPr lang="en-US" altLang="zh-CN" sz="2400">
                <a:latin typeface="宋体" panose="02010600030101010101" pitchFamily="2" charset="-122"/>
              </a:rPr>
              <a:t>(</a:t>
            </a:r>
            <a:r>
              <a:rPr lang="zh-CN" altLang="zh-CN" sz="2400">
                <a:latin typeface="宋体" panose="02010600030101010101" pitchFamily="2" charset="-122"/>
              </a:rPr>
              <a:t>数据和操作</a:t>
            </a:r>
            <a:r>
              <a:rPr lang="en-US" altLang="zh-CN" sz="2400">
                <a:latin typeface="宋体" panose="02010600030101010101" pitchFamily="2" charset="-122"/>
              </a:rPr>
              <a:t>)</a:t>
            </a:r>
            <a:r>
              <a:rPr lang="zh-CN" altLang="zh-CN" sz="2400">
                <a:latin typeface="宋体" panose="02010600030101010101" pitchFamily="2" charset="-122"/>
              </a:rPr>
              <a:t>。</a:t>
            </a:r>
            <a:endParaRPr lang="en-US" altLang="zh-CN" sz="2400" b="1">
              <a:latin typeface="宋体" panose="02010600030101010101" pitchFamily="2" charset="-122"/>
            </a:endParaRPr>
          </a:p>
        </p:txBody>
      </p:sp>
      <p:pic>
        <p:nvPicPr>
          <p:cNvPr id="51203" name="图片 1">
            <a:extLst>
              <a:ext uri="{FF2B5EF4-FFF2-40B4-BE49-F238E27FC236}">
                <a16:creationId xmlns:a16="http://schemas.microsoft.com/office/drawing/2014/main" id="{192B2EEC-60E8-6945-8B8A-255EAD73CC4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508625" y="3933825"/>
            <a:ext cx="3095625" cy="193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04" name="文本框 2">
            <a:extLst>
              <a:ext uri="{FF2B5EF4-FFF2-40B4-BE49-F238E27FC236}">
                <a16:creationId xmlns:a16="http://schemas.microsoft.com/office/drawing/2014/main" id="{32458F32-2921-C342-A21F-AC02DF346909}"/>
              </a:ext>
            </a:extLst>
          </p:cNvPr>
          <p:cNvSpPr txBox="1">
            <a:spLocks noChangeArrowheads="1"/>
          </p:cNvSpPr>
          <p:nvPr/>
        </p:nvSpPr>
        <p:spPr bwMode="auto">
          <a:xfrm>
            <a:off x="457200" y="4076700"/>
            <a:ext cx="4835525" cy="193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zh-CN" altLang="en-US" sz="2000">
                <a:latin typeface="Arial" panose="020B0604020202020204" pitchFamily="34" charset="0"/>
              </a:rPr>
              <a:t>        </a:t>
            </a:r>
            <a:r>
              <a:rPr lang="zh-CN" altLang="en-US" sz="2400">
                <a:latin typeface="宋体" panose="02010600030101010101" pitchFamily="2" charset="-122"/>
              </a:rPr>
              <a:t>右图为</a:t>
            </a:r>
            <a:r>
              <a:rPr lang="zh-CN" altLang="zh-CN" sz="2400">
                <a:latin typeface="宋体" panose="02010600030101010101" pitchFamily="2" charset="-122"/>
              </a:rPr>
              <a:t>实现继承机制的原理</a:t>
            </a:r>
            <a:r>
              <a:rPr lang="zh-CN" altLang="en-US" sz="2400">
                <a:latin typeface="宋体" panose="02010600030101010101" pitchFamily="2" charset="-122"/>
              </a:rPr>
              <a:t>，</a:t>
            </a:r>
            <a:r>
              <a:rPr lang="zh-CN" altLang="zh-CN" sz="2400">
                <a:latin typeface="宋体" panose="02010600030101010101" pitchFamily="2" charset="-122"/>
              </a:rPr>
              <a:t>图中以</a:t>
            </a:r>
            <a:r>
              <a:rPr lang="en-US" altLang="zh-CN" sz="2400">
                <a:latin typeface="宋体" panose="02010600030101010101" pitchFamily="2" charset="-122"/>
              </a:rPr>
              <a:t>A</a:t>
            </a:r>
            <a:r>
              <a:rPr lang="zh-CN" altLang="zh-CN" sz="2400">
                <a:latin typeface="宋体" panose="02010600030101010101" pitchFamily="2" charset="-122"/>
              </a:rPr>
              <a:t>、</a:t>
            </a:r>
            <a:r>
              <a:rPr lang="en-US" altLang="zh-CN" sz="2400">
                <a:latin typeface="宋体" panose="02010600030101010101" pitchFamily="2" charset="-122"/>
              </a:rPr>
              <a:t>B</a:t>
            </a:r>
            <a:r>
              <a:rPr lang="zh-CN" altLang="zh-CN" sz="2400">
                <a:latin typeface="宋体" panose="02010600030101010101" pitchFamily="2" charset="-122"/>
              </a:rPr>
              <a:t>两个类为例，其中</a:t>
            </a:r>
            <a:r>
              <a:rPr lang="en-US" altLang="zh-CN" sz="2400">
                <a:latin typeface="宋体" panose="02010600030101010101" pitchFamily="2" charset="-122"/>
              </a:rPr>
              <a:t>B</a:t>
            </a:r>
            <a:r>
              <a:rPr lang="zh-CN" altLang="zh-CN" sz="2400">
                <a:latin typeface="宋体" panose="02010600030101010101" pitchFamily="2" charset="-122"/>
              </a:rPr>
              <a:t>类是从</a:t>
            </a:r>
            <a:r>
              <a:rPr lang="en-US" altLang="zh-CN" sz="2400">
                <a:latin typeface="宋体" panose="02010600030101010101" pitchFamily="2" charset="-122"/>
              </a:rPr>
              <a:t>A</a:t>
            </a:r>
            <a:r>
              <a:rPr lang="zh-CN" altLang="zh-CN" sz="2400">
                <a:latin typeface="宋体" panose="02010600030101010101" pitchFamily="2" charset="-122"/>
              </a:rPr>
              <a:t>类派生出来的子类，它除了具有自己定义的特性</a:t>
            </a:r>
            <a:r>
              <a:rPr lang="en-US" altLang="zh-CN" sz="2400">
                <a:latin typeface="宋体" panose="02010600030101010101" pitchFamily="2" charset="-122"/>
              </a:rPr>
              <a:t>(</a:t>
            </a:r>
            <a:r>
              <a:rPr lang="zh-CN" altLang="zh-CN" sz="2400">
                <a:latin typeface="宋体" panose="02010600030101010101" pitchFamily="2" charset="-122"/>
              </a:rPr>
              <a:t>数据和操作</a:t>
            </a:r>
            <a:r>
              <a:rPr lang="en-US" altLang="zh-CN" sz="2400">
                <a:latin typeface="宋体" panose="02010600030101010101" pitchFamily="2" charset="-122"/>
              </a:rPr>
              <a:t>)</a:t>
            </a:r>
            <a:r>
              <a:rPr lang="zh-CN" altLang="zh-CN" sz="2400">
                <a:latin typeface="宋体" panose="02010600030101010101" pitchFamily="2" charset="-122"/>
              </a:rPr>
              <a:t>之外，还从父类</a:t>
            </a:r>
            <a:r>
              <a:rPr lang="en-US" altLang="zh-CN" sz="2400">
                <a:latin typeface="宋体" panose="02010600030101010101" pitchFamily="2" charset="-122"/>
              </a:rPr>
              <a:t>A</a:t>
            </a:r>
            <a:r>
              <a:rPr lang="zh-CN" altLang="zh-CN" sz="2400">
                <a:latin typeface="宋体" panose="02010600030101010101" pitchFamily="2" charset="-122"/>
              </a:rPr>
              <a:t>继承特性。</a:t>
            </a:r>
            <a:endParaRPr lang="zh-CN" altLang="en-US" sz="2400">
              <a:latin typeface="宋体" panose="02010600030101010101" pitchFamily="2" charset="-122"/>
            </a:endParaRPr>
          </a:p>
        </p:txBody>
      </p:sp>
      <p:sp>
        <p:nvSpPr>
          <p:cNvPr id="10" name="1 Título">
            <a:extLst>
              <a:ext uri="{FF2B5EF4-FFF2-40B4-BE49-F238E27FC236}">
                <a16:creationId xmlns:a16="http://schemas.microsoft.com/office/drawing/2014/main" id="{813EC316-5816-9B42-AD98-D8619AF0AF5A}"/>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mn-ea"/>
                <a:ea typeface="+mn-ea"/>
              </a:rPr>
              <a:t>9.2.2 </a:t>
            </a:r>
            <a:r>
              <a:rPr lang="zh-CN" altLang="en-US" sz="2400" dirty="0">
                <a:solidFill>
                  <a:srgbClr val="D9D9D9"/>
                </a:solidFill>
                <a:latin typeface="+mn-ea"/>
                <a:ea typeface="+mn-ea"/>
              </a:rPr>
              <a:t>其他概念</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标题 3">
            <a:extLst>
              <a:ext uri="{FF2B5EF4-FFF2-40B4-BE49-F238E27FC236}">
                <a16:creationId xmlns:a16="http://schemas.microsoft.com/office/drawing/2014/main" id="{248670B1-D4D8-A743-8C44-8FBB9812538F}"/>
              </a:ext>
            </a:extLst>
          </p:cNvPr>
          <p:cNvSpPr>
            <a:spLocks noGrp="1"/>
          </p:cNvSpPr>
          <p:nvPr>
            <p:ph type="title" idx="4294967295"/>
          </p:nvPr>
        </p:nvSpPr>
        <p:spPr>
          <a:xfrm>
            <a:off x="323850" y="11113"/>
            <a:ext cx="8229600" cy="1143000"/>
          </a:xfrm>
        </p:spPr>
        <p:txBody>
          <a:bodyPr/>
          <a:lstStyle/>
          <a:p>
            <a:r>
              <a:rPr lang="en-US" altLang="zh-CN" b="1">
                <a:latin typeface="宋体" panose="02010600030101010101" pitchFamily="2" charset="-122"/>
              </a:rPr>
              <a:t>9.2 </a:t>
            </a:r>
            <a:r>
              <a:rPr lang="zh-CN" altLang="en-US" b="1"/>
              <a:t>面向对象的概念</a:t>
            </a:r>
          </a:p>
        </p:txBody>
      </p:sp>
      <p:sp>
        <p:nvSpPr>
          <p:cNvPr id="53250" name="TextBox 7">
            <a:extLst>
              <a:ext uri="{FF2B5EF4-FFF2-40B4-BE49-F238E27FC236}">
                <a16:creationId xmlns:a16="http://schemas.microsoft.com/office/drawing/2014/main" id="{97830BD7-397F-5A4A-A4C3-40DDC1411FD8}"/>
              </a:ext>
            </a:extLst>
          </p:cNvPr>
          <p:cNvSpPr txBox="1">
            <a:spLocks noChangeArrowheads="1"/>
          </p:cNvSpPr>
          <p:nvPr/>
        </p:nvSpPr>
        <p:spPr bwMode="auto">
          <a:xfrm>
            <a:off x="395288" y="1052513"/>
            <a:ext cx="8569325" cy="5056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3000"/>
              </a:lnSpc>
              <a:spcBef>
                <a:spcPct val="0"/>
              </a:spcBef>
              <a:spcAft>
                <a:spcPts val="600"/>
              </a:spcAft>
              <a:buFontTx/>
              <a:buNone/>
            </a:pPr>
            <a:r>
              <a:rPr lang="en-US" altLang="zh-CN" sz="2400" b="1">
                <a:latin typeface="宋体" panose="02010600030101010101" pitchFamily="2" charset="-122"/>
              </a:rPr>
              <a:t>7.</a:t>
            </a:r>
            <a:r>
              <a:rPr lang="zh-CN" altLang="en-US" sz="2400" b="1">
                <a:latin typeface="宋体" panose="02010600030101010101" pitchFamily="2" charset="-122"/>
              </a:rPr>
              <a:t>继承（</a:t>
            </a:r>
            <a:r>
              <a:rPr lang="en-US" altLang="zh-CN" sz="2400" b="1">
                <a:latin typeface="宋体" panose="02010600030101010101" pitchFamily="2" charset="-122"/>
              </a:rPr>
              <a:t>inheritance</a:t>
            </a:r>
            <a:r>
              <a:rPr lang="zh-CN" altLang="en-US" sz="2400" b="1">
                <a:latin typeface="宋体" panose="02010600030101010101" pitchFamily="2" charset="-122"/>
              </a:rPr>
              <a:t>）</a:t>
            </a:r>
            <a:endParaRPr lang="en-US" altLang="zh-CN" sz="2400" b="1">
              <a:latin typeface="宋体" panose="02010600030101010101" pitchFamily="2" charset="-122"/>
            </a:endParaRPr>
          </a:p>
          <a:p>
            <a:pPr>
              <a:lnSpc>
                <a:spcPts val="2700"/>
              </a:lnSpc>
              <a:spcBef>
                <a:spcPct val="0"/>
              </a:spcBef>
              <a:buSzPct val="70000"/>
              <a:buFont typeface="Wingdings" pitchFamily="2" charset="2"/>
              <a:buChar char="l"/>
            </a:pPr>
            <a:r>
              <a:rPr lang="zh-CN" altLang="zh-CN" sz="2400">
                <a:latin typeface="宋体" panose="02010600030101010101" pitchFamily="2" charset="-122"/>
              </a:rPr>
              <a:t>继承具有传递性，</a:t>
            </a:r>
            <a:r>
              <a:rPr lang="zh-CN" altLang="en-US" sz="2400">
                <a:latin typeface="宋体" panose="02010600030101010101" pitchFamily="2" charset="-122"/>
              </a:rPr>
              <a:t>即</a:t>
            </a:r>
            <a:r>
              <a:rPr lang="zh-CN" altLang="zh-CN" sz="2400">
                <a:latin typeface="宋体" panose="02010600030101010101" pitchFamily="2" charset="-122"/>
              </a:rPr>
              <a:t>一个类实际上继承了它所在的类等级中在它上层的全部基类的所有描述</a:t>
            </a:r>
            <a:r>
              <a:rPr lang="zh-CN" altLang="en-US" sz="2400">
                <a:latin typeface="宋体" panose="02010600030101010101" pitchFamily="2" charset="-122"/>
              </a:rPr>
              <a:t>。</a:t>
            </a:r>
            <a:endParaRPr lang="en-US" altLang="zh-CN" sz="2400">
              <a:latin typeface="宋体" panose="02010600030101010101" pitchFamily="2" charset="-122"/>
            </a:endParaRPr>
          </a:p>
          <a:p>
            <a:pPr>
              <a:lnSpc>
                <a:spcPts val="2700"/>
              </a:lnSpc>
              <a:spcBef>
                <a:spcPct val="0"/>
              </a:spcBef>
              <a:buSzPct val="70000"/>
              <a:buFont typeface="Wingdings" pitchFamily="2" charset="2"/>
              <a:buChar char="l"/>
            </a:pPr>
            <a:r>
              <a:rPr lang="zh-CN" altLang="zh-CN" sz="2400">
                <a:latin typeface="宋体" panose="02010600030101010101" pitchFamily="2" charset="-122"/>
              </a:rPr>
              <a:t>当类等级为树形结构时，类的继承是单继承；当允许一个类有多个父类时，类的继承是多重继承。多重继承的类可以组合多个父类的性质构成所需的性质，使用多重继承时要注意避免二义性。</a:t>
            </a:r>
            <a:endParaRPr lang="en-US" altLang="zh-CN" sz="2400">
              <a:latin typeface="宋体" panose="02010600030101010101" pitchFamily="2" charset="-122"/>
            </a:endParaRPr>
          </a:p>
          <a:p>
            <a:pPr>
              <a:lnSpc>
                <a:spcPts val="2700"/>
              </a:lnSpc>
              <a:spcBef>
                <a:spcPct val="0"/>
              </a:spcBef>
              <a:buSzPct val="70000"/>
              <a:buFont typeface="Wingdings" pitchFamily="2" charset="2"/>
              <a:buChar char="l"/>
            </a:pPr>
            <a:r>
              <a:rPr lang="zh-CN" altLang="zh-CN" sz="2400">
                <a:latin typeface="宋体" panose="02010600030101010101" pitchFamily="2" charset="-122"/>
              </a:rPr>
              <a:t>当需要扩充原有的功能时，派生类的方法可以调用其基类的方法，并在此基础上增加必要的程序代码；当需要完全改变原有操作的算法时，可以在派生类中实现一个与基类方法同名而算法不同的方法；当需要增加新的功能时，可以在派生类中实现一个新的方法。</a:t>
            </a:r>
            <a:endParaRPr lang="en-US" altLang="zh-CN" sz="2400">
              <a:latin typeface="宋体" panose="02010600030101010101" pitchFamily="2" charset="-122"/>
            </a:endParaRPr>
          </a:p>
          <a:p>
            <a:pPr>
              <a:lnSpc>
                <a:spcPts val="2700"/>
              </a:lnSpc>
              <a:spcBef>
                <a:spcPct val="0"/>
              </a:spcBef>
              <a:buSzPct val="70000"/>
              <a:buFont typeface="Wingdings" pitchFamily="2" charset="2"/>
              <a:buChar char="l"/>
            </a:pPr>
            <a:r>
              <a:rPr lang="zh-CN" altLang="zh-CN" sz="2400">
                <a:latin typeface="宋体" panose="02010600030101010101" pitchFamily="2" charset="-122"/>
              </a:rPr>
              <a:t>有了继承性可以用把已有的一般性的解加以具体化的办法，来达到软件重用的目的</a:t>
            </a:r>
            <a:r>
              <a:rPr lang="zh-CN" altLang="en-US" sz="2400">
                <a:latin typeface="宋体" panose="02010600030101010101" pitchFamily="2" charset="-122"/>
              </a:rPr>
              <a:t>。</a:t>
            </a:r>
            <a:endParaRPr lang="en-US" altLang="zh-CN" sz="2400" b="1">
              <a:latin typeface="宋体" panose="02010600030101010101" pitchFamily="2" charset="-122"/>
            </a:endParaRPr>
          </a:p>
        </p:txBody>
      </p:sp>
      <p:sp>
        <p:nvSpPr>
          <p:cNvPr id="9" name="1 Título">
            <a:extLst>
              <a:ext uri="{FF2B5EF4-FFF2-40B4-BE49-F238E27FC236}">
                <a16:creationId xmlns:a16="http://schemas.microsoft.com/office/drawing/2014/main" id="{992313CD-90D4-4348-B86E-5E6373A307E3}"/>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mn-ea"/>
                <a:ea typeface="+mn-ea"/>
              </a:rPr>
              <a:t>9.2.2 </a:t>
            </a:r>
            <a:r>
              <a:rPr lang="zh-CN" altLang="en-US" sz="2400" dirty="0">
                <a:solidFill>
                  <a:srgbClr val="D9D9D9"/>
                </a:solidFill>
                <a:latin typeface="+mn-ea"/>
                <a:ea typeface="+mn-ea"/>
              </a:rPr>
              <a:t>其他概念</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标题 3">
            <a:extLst>
              <a:ext uri="{FF2B5EF4-FFF2-40B4-BE49-F238E27FC236}">
                <a16:creationId xmlns:a16="http://schemas.microsoft.com/office/drawing/2014/main" id="{50B761C5-65D1-B240-BC85-0591677B68CD}"/>
              </a:ext>
            </a:extLst>
          </p:cNvPr>
          <p:cNvSpPr>
            <a:spLocks noGrp="1"/>
          </p:cNvSpPr>
          <p:nvPr>
            <p:ph type="title" idx="4294967295"/>
          </p:nvPr>
        </p:nvSpPr>
        <p:spPr>
          <a:xfrm>
            <a:off x="0" y="-26988"/>
            <a:ext cx="8229600" cy="1143001"/>
          </a:xfrm>
        </p:spPr>
        <p:txBody>
          <a:bodyPr/>
          <a:lstStyle/>
          <a:p>
            <a:r>
              <a:rPr lang="en-US" altLang="zh-CN" b="1">
                <a:latin typeface="宋体" panose="02010600030101010101" pitchFamily="2" charset="-122"/>
              </a:rPr>
              <a:t>9.2 </a:t>
            </a:r>
            <a:r>
              <a:rPr lang="zh-CN" altLang="en-US" b="1"/>
              <a:t>面向对象的概念</a:t>
            </a:r>
          </a:p>
        </p:txBody>
      </p:sp>
      <p:sp>
        <p:nvSpPr>
          <p:cNvPr id="55298" name="TextBox 7">
            <a:extLst>
              <a:ext uri="{FF2B5EF4-FFF2-40B4-BE49-F238E27FC236}">
                <a16:creationId xmlns:a16="http://schemas.microsoft.com/office/drawing/2014/main" id="{4F4B50F9-A4D8-D643-AD81-800B80704F89}"/>
              </a:ext>
            </a:extLst>
          </p:cNvPr>
          <p:cNvSpPr txBox="1">
            <a:spLocks noChangeArrowheads="1"/>
          </p:cNvSpPr>
          <p:nvPr/>
        </p:nvSpPr>
        <p:spPr bwMode="auto">
          <a:xfrm>
            <a:off x="447675" y="1114425"/>
            <a:ext cx="8372475" cy="497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2600"/>
              </a:lnSpc>
              <a:spcBef>
                <a:spcPct val="0"/>
              </a:spcBef>
              <a:spcAft>
                <a:spcPts val="600"/>
              </a:spcAft>
              <a:buFontTx/>
              <a:buNone/>
            </a:pPr>
            <a:r>
              <a:rPr lang="en-US" altLang="zh-CN" sz="2400" b="1">
                <a:latin typeface="宋体" panose="02010600030101010101" pitchFamily="2" charset="-122"/>
              </a:rPr>
              <a:t>8.</a:t>
            </a:r>
            <a:r>
              <a:rPr lang="zh-CN" altLang="en-US" sz="2400" b="1">
                <a:latin typeface="宋体" panose="02010600030101010101" pitchFamily="2" charset="-122"/>
              </a:rPr>
              <a:t>多态性（</a:t>
            </a:r>
            <a:r>
              <a:rPr lang="en-US" altLang="zh-CN" sz="2400" b="1">
                <a:latin typeface="宋体" panose="02010600030101010101" pitchFamily="2" charset="-122"/>
              </a:rPr>
              <a:t>polymorphism</a:t>
            </a:r>
            <a:r>
              <a:rPr lang="zh-CN" altLang="en-US" sz="2400" b="1">
                <a:latin typeface="宋体" panose="02010600030101010101" pitchFamily="2" charset="-122"/>
              </a:rPr>
              <a:t>）</a:t>
            </a:r>
            <a:endParaRPr lang="en-US" altLang="zh-CN" sz="2400" b="1">
              <a:latin typeface="宋体" panose="02010600030101010101" pitchFamily="2" charset="-122"/>
            </a:endParaRPr>
          </a:p>
          <a:p>
            <a:pPr>
              <a:lnSpc>
                <a:spcPts val="2800"/>
              </a:lnSpc>
              <a:spcBef>
                <a:spcPct val="0"/>
              </a:spcBef>
              <a:buFontTx/>
              <a:buNone/>
            </a:pPr>
            <a:r>
              <a:rPr lang="en-US" altLang="zh-CN" sz="2000">
                <a:latin typeface="宋体" panose="02010600030101010101" pitchFamily="2" charset="-122"/>
              </a:rPr>
              <a:t>    </a:t>
            </a:r>
            <a:r>
              <a:rPr lang="zh-CN" altLang="zh-CN" sz="2300">
                <a:latin typeface="宋体" panose="02010600030101010101" pitchFamily="2" charset="-122"/>
              </a:rPr>
              <a:t>在面向对象的软件技术中，</a:t>
            </a:r>
            <a:r>
              <a:rPr lang="zh-CN" altLang="zh-CN" sz="2300" b="1">
                <a:solidFill>
                  <a:srgbClr val="C00000"/>
                </a:solidFill>
                <a:latin typeface="宋体" panose="02010600030101010101" pitchFamily="2" charset="-122"/>
              </a:rPr>
              <a:t>多态性</a:t>
            </a:r>
            <a:r>
              <a:rPr lang="zh-CN" altLang="zh-CN" sz="2300">
                <a:latin typeface="宋体" panose="02010600030101010101" pitchFamily="2" charset="-122"/>
              </a:rPr>
              <a:t>是指子类对象可以像父类对象那样使用，同样的消息既可以发送给父类对象也可以发送给子类对象。</a:t>
            </a:r>
            <a:r>
              <a:rPr lang="zh-CN" altLang="en-US" sz="2300">
                <a:latin typeface="宋体" panose="02010600030101010101" pitchFamily="2" charset="-122"/>
              </a:rPr>
              <a:t>即</a:t>
            </a:r>
            <a:r>
              <a:rPr lang="zh-CN" altLang="zh-CN" sz="2300">
                <a:latin typeface="宋体" panose="02010600030101010101" pitchFamily="2" charset="-122"/>
              </a:rPr>
              <a:t>，在类等级的不同层次中可以共享</a:t>
            </a:r>
            <a:r>
              <a:rPr lang="en-US" altLang="zh-CN" sz="2300">
                <a:latin typeface="宋体" panose="02010600030101010101" pitchFamily="2" charset="-122"/>
              </a:rPr>
              <a:t>(</a:t>
            </a:r>
            <a:r>
              <a:rPr lang="zh-CN" altLang="zh-CN" sz="2300">
                <a:latin typeface="宋体" panose="02010600030101010101" pitchFamily="2" charset="-122"/>
              </a:rPr>
              <a:t>公用</a:t>
            </a:r>
            <a:r>
              <a:rPr lang="en-US" altLang="zh-CN" sz="2300">
                <a:latin typeface="宋体" panose="02010600030101010101" pitchFamily="2" charset="-122"/>
              </a:rPr>
              <a:t>)</a:t>
            </a:r>
            <a:r>
              <a:rPr lang="zh-CN" altLang="zh-CN" sz="2300">
                <a:latin typeface="宋体" panose="02010600030101010101" pitchFamily="2" charset="-122"/>
              </a:rPr>
              <a:t>一个行为</a:t>
            </a:r>
            <a:r>
              <a:rPr lang="en-US" altLang="zh-CN" sz="2300">
                <a:latin typeface="宋体" panose="02010600030101010101" pitchFamily="2" charset="-122"/>
              </a:rPr>
              <a:t>(</a:t>
            </a:r>
            <a:r>
              <a:rPr lang="zh-CN" altLang="zh-CN" sz="2300">
                <a:latin typeface="宋体" panose="02010600030101010101" pitchFamily="2" charset="-122"/>
              </a:rPr>
              <a:t>方法</a:t>
            </a:r>
            <a:r>
              <a:rPr lang="en-US" altLang="zh-CN" sz="2300">
                <a:latin typeface="宋体" panose="02010600030101010101" pitchFamily="2" charset="-122"/>
              </a:rPr>
              <a:t>)</a:t>
            </a:r>
            <a:r>
              <a:rPr lang="zh-CN" altLang="zh-CN" sz="2300">
                <a:latin typeface="宋体" panose="02010600030101010101" pitchFamily="2" charset="-122"/>
              </a:rPr>
              <a:t>的名字，然而不同层次中的每个类却各自按自己的需要来实现这个行为。</a:t>
            </a:r>
            <a:endParaRPr lang="en-US" altLang="zh-CN" sz="2300">
              <a:latin typeface="宋体" panose="02010600030101010101" pitchFamily="2" charset="-122"/>
            </a:endParaRPr>
          </a:p>
          <a:p>
            <a:pPr>
              <a:lnSpc>
                <a:spcPts val="2800"/>
              </a:lnSpc>
              <a:spcBef>
                <a:spcPct val="0"/>
              </a:spcBef>
              <a:buFontTx/>
              <a:buNone/>
            </a:pPr>
            <a:r>
              <a:rPr lang="en-US" altLang="zh-CN" sz="2300">
                <a:latin typeface="宋体" panose="02010600030101010101" pitchFamily="2" charset="-122"/>
              </a:rPr>
              <a:t>    </a:t>
            </a:r>
            <a:r>
              <a:rPr lang="zh-CN" altLang="zh-CN" sz="2300">
                <a:latin typeface="宋体" panose="02010600030101010101" pitchFamily="2" charset="-122"/>
              </a:rPr>
              <a:t>多态性机制不仅增加了面向对象软件系统的灵活性，进一步减少了信息冗余，而且显著提高了软件的可重用性和可扩充性。</a:t>
            </a:r>
            <a:endParaRPr lang="en-US" altLang="zh-CN" sz="2300">
              <a:latin typeface="宋体" panose="02010600030101010101" pitchFamily="2" charset="-122"/>
            </a:endParaRPr>
          </a:p>
          <a:p>
            <a:pPr>
              <a:lnSpc>
                <a:spcPts val="2600"/>
              </a:lnSpc>
              <a:spcBef>
                <a:spcPts val="600"/>
              </a:spcBef>
              <a:spcAft>
                <a:spcPts val="600"/>
              </a:spcAft>
              <a:buFontTx/>
              <a:buNone/>
            </a:pPr>
            <a:r>
              <a:rPr lang="en-US" altLang="zh-CN" sz="2400" b="1">
                <a:latin typeface="宋体" panose="02010600030101010101" pitchFamily="2" charset="-122"/>
              </a:rPr>
              <a:t>9.</a:t>
            </a:r>
            <a:r>
              <a:rPr lang="zh-CN" altLang="zh-CN" sz="2400" b="1">
                <a:latin typeface="宋体" panose="02010600030101010101" pitchFamily="2" charset="-122"/>
              </a:rPr>
              <a:t>重载</a:t>
            </a:r>
            <a:r>
              <a:rPr lang="zh-CN" altLang="en-US" sz="2400" b="1">
                <a:latin typeface="宋体" panose="02010600030101010101" pitchFamily="2" charset="-122"/>
              </a:rPr>
              <a:t>（</a:t>
            </a:r>
            <a:r>
              <a:rPr lang="en-US" altLang="zh-CN" sz="2400" b="1">
                <a:latin typeface="宋体" panose="02010600030101010101" pitchFamily="2" charset="-122"/>
              </a:rPr>
              <a:t>overloading</a:t>
            </a:r>
            <a:r>
              <a:rPr lang="zh-CN" altLang="en-US" sz="2400" b="1">
                <a:latin typeface="宋体" panose="02010600030101010101" pitchFamily="2" charset="-122"/>
              </a:rPr>
              <a:t>）</a:t>
            </a:r>
            <a:endParaRPr lang="en-US" altLang="zh-CN" sz="2400" b="1">
              <a:latin typeface="宋体" panose="02010600030101010101" pitchFamily="2" charset="-122"/>
            </a:endParaRPr>
          </a:p>
          <a:p>
            <a:pPr>
              <a:lnSpc>
                <a:spcPts val="2800"/>
              </a:lnSpc>
              <a:spcBef>
                <a:spcPct val="0"/>
              </a:spcBef>
              <a:buFontTx/>
              <a:buNone/>
            </a:pPr>
            <a:r>
              <a:rPr lang="en-US" altLang="zh-CN" sz="2000">
                <a:latin typeface="Arial" panose="020B0604020202020204" pitchFamily="34" charset="0"/>
              </a:rPr>
              <a:t>        </a:t>
            </a:r>
            <a:r>
              <a:rPr lang="zh-CN" altLang="zh-CN" sz="2300">
                <a:latin typeface="宋体" panose="02010600030101010101" pitchFamily="2" charset="-122"/>
              </a:rPr>
              <a:t>有两种</a:t>
            </a:r>
            <a:r>
              <a:rPr lang="zh-CN" altLang="zh-CN" sz="2300" b="1">
                <a:solidFill>
                  <a:srgbClr val="C00000"/>
                </a:solidFill>
                <a:latin typeface="宋体" panose="02010600030101010101" pitchFamily="2" charset="-122"/>
              </a:rPr>
              <a:t>重载</a:t>
            </a:r>
            <a:r>
              <a:rPr lang="zh-CN" altLang="zh-CN" sz="2300">
                <a:latin typeface="宋体" panose="02010600030101010101" pitchFamily="2" charset="-122"/>
              </a:rPr>
              <a:t>：函数重载是指在同一作用域内的若干个参数特征不同的函数可以使用相同的函数名字；运算符重载是指同一个运算符可以施加于不同类型的操作数上面。</a:t>
            </a:r>
            <a:endParaRPr lang="en-US" altLang="zh-CN" sz="2300">
              <a:latin typeface="宋体" panose="02010600030101010101" pitchFamily="2" charset="-122"/>
            </a:endParaRPr>
          </a:p>
          <a:p>
            <a:pPr>
              <a:lnSpc>
                <a:spcPts val="2800"/>
              </a:lnSpc>
              <a:spcBef>
                <a:spcPct val="0"/>
              </a:spcBef>
              <a:buFontTx/>
              <a:buNone/>
            </a:pPr>
            <a:r>
              <a:rPr lang="en-US" altLang="zh-CN" sz="2300">
                <a:latin typeface="宋体" panose="02010600030101010101" pitchFamily="2" charset="-122"/>
              </a:rPr>
              <a:t>    </a:t>
            </a:r>
            <a:r>
              <a:rPr lang="zh-CN" altLang="zh-CN" sz="2300">
                <a:latin typeface="宋体" panose="02010600030101010101" pitchFamily="2" charset="-122"/>
              </a:rPr>
              <a:t>重载进一步提高了面向对象系统的灵活性和可读性。</a:t>
            </a:r>
            <a:endParaRPr lang="en-US" altLang="zh-CN" sz="2300">
              <a:latin typeface="宋体" panose="02010600030101010101" pitchFamily="2" charset="-122"/>
            </a:endParaRPr>
          </a:p>
        </p:txBody>
      </p:sp>
      <p:sp>
        <p:nvSpPr>
          <p:cNvPr id="9" name="1 Título">
            <a:extLst>
              <a:ext uri="{FF2B5EF4-FFF2-40B4-BE49-F238E27FC236}">
                <a16:creationId xmlns:a16="http://schemas.microsoft.com/office/drawing/2014/main" id="{8797EE93-D499-594B-B9CC-83B6F756D387}"/>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mn-ea"/>
                <a:ea typeface="+mn-ea"/>
              </a:rPr>
              <a:t>9.2.2 </a:t>
            </a:r>
            <a:r>
              <a:rPr lang="zh-CN" altLang="en-US" sz="2400" dirty="0">
                <a:solidFill>
                  <a:srgbClr val="D9D9D9"/>
                </a:solidFill>
                <a:latin typeface="+mn-ea"/>
                <a:ea typeface="+mn-ea"/>
              </a:rPr>
              <a:t>其他概念</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a:extLst>
              <a:ext uri="{FF2B5EF4-FFF2-40B4-BE49-F238E27FC236}">
                <a16:creationId xmlns:a16="http://schemas.microsoft.com/office/drawing/2014/main" id="{DC4C502D-486C-B144-AF5E-BCBA46C59C35}"/>
              </a:ext>
            </a:extLst>
          </p:cNvPr>
          <p:cNvSpPr txBox="1">
            <a:spLocks/>
          </p:cNvSpPr>
          <p:nvPr/>
        </p:nvSpPr>
        <p:spPr>
          <a:xfrm>
            <a:off x="739775" y="682625"/>
            <a:ext cx="7577138" cy="86360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lnSpc>
                <a:spcPts val="5760"/>
              </a:lnSpc>
              <a:spcBef>
                <a:spcPts val="0"/>
              </a:spcBef>
              <a:spcAft>
                <a:spcPts val="0"/>
              </a:spcAft>
              <a:defRPr/>
            </a:pPr>
            <a:r>
              <a:rPr lang="zh-CN" altLang="en-US" b="1" dirty="0">
                <a:latin typeface="+mn-ea"/>
                <a:ea typeface="+mn-ea"/>
              </a:rPr>
              <a:t>主要内容</a:t>
            </a:r>
            <a:endParaRPr lang="es-HN" b="1" dirty="0">
              <a:latin typeface="+mn-ea"/>
              <a:ea typeface="+mn-ea"/>
            </a:endParaRPr>
          </a:p>
        </p:txBody>
      </p:sp>
      <p:sp>
        <p:nvSpPr>
          <p:cNvPr id="57346" name="2 Subtítulo">
            <a:extLst>
              <a:ext uri="{FF2B5EF4-FFF2-40B4-BE49-F238E27FC236}">
                <a16:creationId xmlns:a16="http://schemas.microsoft.com/office/drawing/2014/main" id="{60D03836-B502-234B-B93D-33E875233E06}"/>
              </a:ext>
            </a:extLst>
          </p:cNvPr>
          <p:cNvSpPr txBox="1">
            <a:spLocks/>
          </p:cNvSpPr>
          <p:nvPr/>
        </p:nvSpPr>
        <p:spPr bwMode="auto">
          <a:xfrm>
            <a:off x="250825" y="6234113"/>
            <a:ext cx="2017713"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buFont typeface="Arial" panose="020B0604020202020204" pitchFamily="34" charset="0"/>
              <a:buNone/>
            </a:pPr>
            <a:endParaRPr lang="es-ES" altLang="zh-CN" sz="2000">
              <a:solidFill>
                <a:srgbClr val="BFBFBF"/>
              </a:solidFill>
            </a:endParaRPr>
          </a:p>
        </p:txBody>
      </p:sp>
      <p:pic>
        <p:nvPicPr>
          <p:cNvPr id="57347" name="Imagen 5">
            <a:extLst>
              <a:ext uri="{FF2B5EF4-FFF2-40B4-BE49-F238E27FC236}">
                <a16:creationId xmlns:a16="http://schemas.microsoft.com/office/drawing/2014/main" id="{22121356-B16B-4F41-A416-D394ADAB26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413" y="5875338"/>
            <a:ext cx="762000"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348" name="Imagen 5">
            <a:extLst>
              <a:ext uri="{FF2B5EF4-FFF2-40B4-BE49-F238E27FC236}">
                <a16:creationId xmlns:a16="http://schemas.microsoft.com/office/drawing/2014/main" id="{4A46BE97-7036-7A41-807B-EBB584EFE33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69000" y="6021388"/>
            <a:ext cx="763588"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349" name="TextBox 3">
            <a:hlinkClick r:id="rId5" action="ppaction://hlinksldjump"/>
            <a:extLst>
              <a:ext uri="{FF2B5EF4-FFF2-40B4-BE49-F238E27FC236}">
                <a16:creationId xmlns:a16="http://schemas.microsoft.com/office/drawing/2014/main" id="{51A0A4D7-4108-4B41-B4D0-9F8B0FC99A8F}"/>
              </a:ext>
            </a:extLst>
          </p:cNvPr>
          <p:cNvSpPr txBox="1">
            <a:spLocks noChangeArrowheads="1"/>
          </p:cNvSpPr>
          <p:nvPr/>
        </p:nvSpPr>
        <p:spPr bwMode="auto">
          <a:xfrm>
            <a:off x="1071563" y="2071688"/>
            <a:ext cx="19288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57350" name="TextBox 4">
            <a:hlinkClick r:id="rId6" action="ppaction://hlinksldjump"/>
            <a:extLst>
              <a:ext uri="{FF2B5EF4-FFF2-40B4-BE49-F238E27FC236}">
                <a16:creationId xmlns:a16="http://schemas.microsoft.com/office/drawing/2014/main" id="{C3C279C9-1E4C-0240-A4C8-38060D132611}"/>
              </a:ext>
            </a:extLst>
          </p:cNvPr>
          <p:cNvSpPr txBox="1">
            <a:spLocks noChangeArrowheads="1"/>
          </p:cNvSpPr>
          <p:nvPr/>
        </p:nvSpPr>
        <p:spPr bwMode="auto">
          <a:xfrm>
            <a:off x="1000125" y="27146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57351" name="TextBox 5">
            <a:extLst>
              <a:ext uri="{FF2B5EF4-FFF2-40B4-BE49-F238E27FC236}">
                <a16:creationId xmlns:a16="http://schemas.microsoft.com/office/drawing/2014/main" id="{E484A9C7-9179-8F40-B86D-4DB76F3E2DD1}"/>
              </a:ext>
            </a:extLst>
          </p:cNvPr>
          <p:cNvSpPr txBox="1">
            <a:spLocks noChangeArrowheads="1"/>
          </p:cNvSpPr>
          <p:nvPr/>
        </p:nvSpPr>
        <p:spPr bwMode="auto">
          <a:xfrm>
            <a:off x="1000125" y="32861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57352" name="TextBox 6">
            <a:extLst>
              <a:ext uri="{FF2B5EF4-FFF2-40B4-BE49-F238E27FC236}">
                <a16:creationId xmlns:a16="http://schemas.microsoft.com/office/drawing/2014/main" id="{85F56291-D217-9340-82DA-35890999DE24}"/>
              </a:ext>
            </a:extLst>
          </p:cNvPr>
          <p:cNvSpPr txBox="1">
            <a:spLocks noChangeArrowheads="1"/>
          </p:cNvSpPr>
          <p:nvPr/>
        </p:nvSpPr>
        <p:spPr bwMode="auto">
          <a:xfrm>
            <a:off x="1000125" y="38576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57353" name="Rectangle 3">
            <a:extLst>
              <a:ext uri="{FF2B5EF4-FFF2-40B4-BE49-F238E27FC236}">
                <a16:creationId xmlns:a16="http://schemas.microsoft.com/office/drawing/2014/main" id="{0B4BF7B1-9518-074D-848E-F2B4346A07C3}"/>
              </a:ext>
            </a:extLst>
          </p:cNvPr>
          <p:cNvSpPr txBox="1">
            <a:spLocks noChangeArrowheads="1"/>
          </p:cNvSpPr>
          <p:nvPr/>
        </p:nvSpPr>
        <p:spPr bwMode="auto">
          <a:xfrm>
            <a:off x="642938" y="1819275"/>
            <a:ext cx="7889875" cy="367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 typeface="Wingdings" pitchFamily="2" charset="2"/>
              <a:buNone/>
            </a:pPr>
            <a:r>
              <a:rPr kumimoji="1" lang="en-US" altLang="zh-CN" sz="2400" b="1">
                <a:solidFill>
                  <a:srgbClr val="3C3C77"/>
                </a:solidFill>
                <a:latin typeface="宋体" panose="02010600030101010101" pitchFamily="2" charset="-122"/>
              </a:rPr>
              <a:t>   </a:t>
            </a:r>
            <a:r>
              <a:rPr kumimoji="1" lang="en-US" altLang="zh-CN" sz="2400" b="1">
                <a:latin typeface="宋体" panose="02010600030101010101" pitchFamily="2" charset="-122"/>
              </a:rPr>
              <a:t>9.1   </a:t>
            </a:r>
            <a:r>
              <a:rPr kumimoji="1" lang="zh-CN" altLang="en-US" sz="2400" b="1">
                <a:latin typeface="宋体" panose="02010600030101010101" pitchFamily="2" charset="-122"/>
              </a:rPr>
              <a:t>面向对象方法学概述</a:t>
            </a:r>
            <a:endParaRPr kumimoji="1" lang="en-US" altLang="zh-CN" sz="2400" b="1">
              <a:latin typeface="宋体" panose="02010600030101010101" pitchFamily="2" charset="-122"/>
            </a:endParaRPr>
          </a:p>
          <a:p>
            <a:pPr eaLnBrk="1" hangingPunct="1">
              <a:spcBef>
                <a:spcPct val="50000"/>
              </a:spcBef>
              <a:buFont typeface="Wingdings" pitchFamily="2" charset="2"/>
              <a:buNone/>
            </a:pPr>
            <a:r>
              <a:rPr kumimoji="1" lang="en-US" altLang="zh-CN" sz="2400" b="1">
                <a:latin typeface="宋体" panose="02010600030101010101" pitchFamily="2" charset="-122"/>
              </a:rPr>
              <a:t>   9.2   </a:t>
            </a:r>
            <a:r>
              <a:rPr kumimoji="1" lang="zh-CN" altLang="en-US" sz="2400" b="1">
                <a:latin typeface="宋体" panose="02010600030101010101" pitchFamily="2" charset="-122"/>
              </a:rPr>
              <a:t>面向对象的概念</a:t>
            </a:r>
            <a:endParaRPr kumimoji="1" lang="en-US" altLang="zh-CN" sz="2400" b="1">
              <a:latin typeface="宋体" panose="02010600030101010101" pitchFamily="2" charset="-122"/>
            </a:endParaRPr>
          </a:p>
          <a:p>
            <a:pPr eaLnBrk="1" hangingPunct="1">
              <a:spcBef>
                <a:spcPct val="50000"/>
              </a:spcBef>
              <a:buFont typeface="Wingdings" pitchFamily="2" charset="2"/>
              <a:buNone/>
            </a:pPr>
            <a:r>
              <a:rPr kumimoji="1" lang="en-US" altLang="zh-CN" sz="2400" b="1">
                <a:latin typeface="宋体" panose="02010600030101010101" pitchFamily="2" charset="-122"/>
              </a:rPr>
              <a:t>   9.3   </a:t>
            </a:r>
            <a:r>
              <a:rPr kumimoji="1" lang="zh-CN" altLang="en-US" sz="2400" b="1">
                <a:latin typeface="宋体" panose="02010600030101010101" pitchFamily="2" charset="-122"/>
              </a:rPr>
              <a:t>面向对象模型</a:t>
            </a:r>
            <a:endParaRPr kumimoji="1" lang="en-US" altLang="zh-CN" sz="2400" b="1">
              <a:latin typeface="宋体" panose="02010600030101010101" pitchFamily="2" charset="-122"/>
            </a:endParaRPr>
          </a:p>
          <a:p>
            <a:pPr eaLnBrk="1" hangingPunct="1">
              <a:spcBef>
                <a:spcPct val="50000"/>
              </a:spcBef>
              <a:buFont typeface="Wingdings" pitchFamily="2" charset="2"/>
              <a:buNone/>
            </a:pPr>
            <a:r>
              <a:rPr kumimoji="1" lang="en-US" altLang="zh-CN" sz="2400" b="1">
                <a:latin typeface="宋体" panose="02010600030101010101" pitchFamily="2" charset="-122"/>
              </a:rPr>
              <a:t>   9.4   </a:t>
            </a:r>
            <a:r>
              <a:rPr kumimoji="1" lang="zh-CN" altLang="en-US" sz="2400" b="1">
                <a:latin typeface="宋体" panose="02010600030101010101" pitchFamily="2" charset="-122"/>
              </a:rPr>
              <a:t>对象模型</a:t>
            </a:r>
            <a:endParaRPr kumimoji="1" lang="en-US" altLang="zh-CN" sz="2400" b="1">
              <a:latin typeface="宋体" panose="02010600030101010101" pitchFamily="2" charset="-122"/>
            </a:endParaRPr>
          </a:p>
          <a:p>
            <a:pPr eaLnBrk="1" hangingPunct="1">
              <a:spcBef>
                <a:spcPct val="50000"/>
              </a:spcBef>
              <a:buFont typeface="Wingdings" pitchFamily="2" charset="2"/>
              <a:buNone/>
            </a:pPr>
            <a:r>
              <a:rPr kumimoji="1" lang="en-US" altLang="zh-CN" sz="2400" b="1">
                <a:latin typeface="宋体" panose="02010600030101010101" pitchFamily="2" charset="-122"/>
              </a:rPr>
              <a:t>   9.5   </a:t>
            </a:r>
            <a:r>
              <a:rPr kumimoji="1" lang="zh-CN" altLang="en-US" sz="2400" b="1">
                <a:latin typeface="宋体" panose="02010600030101010101" pitchFamily="2" charset="-122"/>
              </a:rPr>
              <a:t>动态模型</a:t>
            </a:r>
            <a:endParaRPr kumimoji="1" lang="en-US" altLang="zh-CN" sz="2400" b="1">
              <a:latin typeface="宋体" panose="02010600030101010101" pitchFamily="2" charset="-122"/>
            </a:endParaRPr>
          </a:p>
          <a:p>
            <a:pPr eaLnBrk="1" hangingPunct="1">
              <a:spcBef>
                <a:spcPct val="50000"/>
              </a:spcBef>
              <a:buFont typeface="Wingdings" pitchFamily="2" charset="2"/>
              <a:buNone/>
            </a:pPr>
            <a:r>
              <a:rPr kumimoji="1" lang="en-US" altLang="zh-CN" sz="2400" b="1">
                <a:latin typeface="宋体" panose="02010600030101010101" pitchFamily="2" charset="-122"/>
              </a:rPr>
              <a:t>   9.6   </a:t>
            </a:r>
            <a:r>
              <a:rPr kumimoji="1" lang="zh-CN" altLang="en-US" sz="2400" b="1">
                <a:latin typeface="宋体" panose="02010600030101010101" pitchFamily="2" charset="-122"/>
              </a:rPr>
              <a:t>功能模型</a:t>
            </a:r>
            <a:endParaRPr kumimoji="1" lang="en-US" altLang="zh-CN" sz="2400" b="1">
              <a:latin typeface="宋体" panose="02010600030101010101" pitchFamily="2" charset="-122"/>
            </a:endParaRPr>
          </a:p>
          <a:p>
            <a:pPr eaLnBrk="1" hangingPunct="1">
              <a:spcBef>
                <a:spcPct val="50000"/>
              </a:spcBef>
              <a:buFont typeface="Wingdings" pitchFamily="2" charset="2"/>
              <a:buNone/>
            </a:pPr>
            <a:r>
              <a:rPr kumimoji="1" lang="en-US" altLang="zh-CN" sz="2400" b="1">
                <a:latin typeface="宋体" panose="02010600030101010101" pitchFamily="2" charset="-122"/>
              </a:rPr>
              <a:t>   9.7   3</a:t>
            </a:r>
            <a:r>
              <a:rPr kumimoji="1" lang="zh-CN" altLang="en-US" sz="2400" b="1">
                <a:latin typeface="宋体" panose="02010600030101010101" pitchFamily="2" charset="-122"/>
              </a:rPr>
              <a:t>种模型之间的关系</a:t>
            </a:r>
            <a:r>
              <a:rPr kumimoji="1" lang="en-US" altLang="zh-CN" sz="2400" b="1">
                <a:solidFill>
                  <a:srgbClr val="3C3C77"/>
                </a:solidFill>
                <a:latin typeface="宋体" panose="02010600030101010101" pitchFamily="2" charset="-122"/>
              </a:rPr>
              <a:t> </a:t>
            </a:r>
            <a:endParaRPr kumimoji="1" lang="zh-CN" altLang="en-US" sz="2400" b="1">
              <a:solidFill>
                <a:srgbClr val="3C3C77"/>
              </a:solidFill>
              <a:latin typeface="宋体" panose="02010600030101010101" pitchFamily="2" charset="-122"/>
            </a:endParaRPr>
          </a:p>
        </p:txBody>
      </p:sp>
      <p:sp>
        <p:nvSpPr>
          <p:cNvPr id="57354" name="1 Título">
            <a:extLst>
              <a:ext uri="{FF2B5EF4-FFF2-40B4-BE49-F238E27FC236}">
                <a16:creationId xmlns:a16="http://schemas.microsoft.com/office/drawing/2014/main" id="{C1900606-BF9A-FD4F-A127-CC5B76FB199A}"/>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9.3 </a:t>
            </a:r>
            <a:r>
              <a:rPr lang="zh-CN" altLang="en-US" sz="2400">
                <a:solidFill>
                  <a:srgbClr val="D9D9D9"/>
                </a:solidFill>
                <a:latin typeface="宋体" panose="02010600030101010101" pitchFamily="2" charset="-122"/>
              </a:rPr>
              <a:t>面向对象模型</a:t>
            </a:r>
          </a:p>
        </p:txBody>
      </p:sp>
      <p:sp>
        <p:nvSpPr>
          <p:cNvPr id="14" name="矩形 13">
            <a:extLst>
              <a:ext uri="{FF2B5EF4-FFF2-40B4-BE49-F238E27FC236}">
                <a16:creationId xmlns:a16="http://schemas.microsoft.com/office/drawing/2014/main" id="{63BA05E9-49BA-A64A-B95C-4E3986F5F3CF}"/>
              </a:ext>
            </a:extLst>
          </p:cNvPr>
          <p:cNvSpPr/>
          <p:nvPr/>
        </p:nvSpPr>
        <p:spPr>
          <a:xfrm>
            <a:off x="927100" y="2852738"/>
            <a:ext cx="7461250"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5" name="等腰三角形 14">
            <a:extLst>
              <a:ext uri="{FF2B5EF4-FFF2-40B4-BE49-F238E27FC236}">
                <a16:creationId xmlns:a16="http://schemas.microsoft.com/office/drawing/2014/main" id="{877C5453-10F6-D241-B22A-C540EACC0CAC}"/>
              </a:ext>
            </a:extLst>
          </p:cNvPr>
          <p:cNvSpPr/>
          <p:nvPr/>
        </p:nvSpPr>
        <p:spPr>
          <a:xfrm rot="5400000">
            <a:off x="335756" y="2939257"/>
            <a:ext cx="538163" cy="4318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Tree>
  </p:cSld>
  <p:clrMapOvr>
    <a:masterClrMapping/>
  </p:clrMapOvr>
  <p:transition spd="slow"/>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1 Título">
            <a:extLst>
              <a:ext uri="{FF2B5EF4-FFF2-40B4-BE49-F238E27FC236}">
                <a16:creationId xmlns:a16="http://schemas.microsoft.com/office/drawing/2014/main" id="{E5BE959B-D1A8-7143-9317-3D649E8B67E0}"/>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9.3 </a:t>
            </a:r>
            <a:r>
              <a:rPr lang="zh-CN" altLang="en-US" sz="2400">
                <a:solidFill>
                  <a:srgbClr val="D9D9D9"/>
                </a:solidFill>
                <a:latin typeface="宋体" panose="02010600030101010101" pitchFamily="2" charset="-122"/>
              </a:rPr>
              <a:t>面向对象建模</a:t>
            </a:r>
          </a:p>
        </p:txBody>
      </p:sp>
      <p:sp>
        <p:nvSpPr>
          <p:cNvPr id="59394" name="标题 3">
            <a:extLst>
              <a:ext uri="{FF2B5EF4-FFF2-40B4-BE49-F238E27FC236}">
                <a16:creationId xmlns:a16="http://schemas.microsoft.com/office/drawing/2014/main" id="{84D5A6CE-E9F3-0D43-88A7-C6C3454920F2}"/>
              </a:ext>
            </a:extLst>
          </p:cNvPr>
          <p:cNvSpPr>
            <a:spLocks noGrp="1"/>
          </p:cNvSpPr>
          <p:nvPr>
            <p:ph type="title" idx="4294967295"/>
          </p:nvPr>
        </p:nvSpPr>
        <p:spPr>
          <a:xfrm>
            <a:off x="0" y="-26988"/>
            <a:ext cx="8229600" cy="1143001"/>
          </a:xfrm>
        </p:spPr>
        <p:txBody>
          <a:bodyPr/>
          <a:lstStyle/>
          <a:p>
            <a:r>
              <a:rPr lang="en-US" altLang="zh-CN" b="1">
                <a:latin typeface="宋体" panose="02010600030101010101" pitchFamily="2" charset="-122"/>
              </a:rPr>
              <a:t>9.3 </a:t>
            </a:r>
            <a:r>
              <a:rPr lang="zh-CN" altLang="en-US" b="1"/>
              <a:t>面向对象建模</a:t>
            </a:r>
          </a:p>
        </p:txBody>
      </p:sp>
      <p:sp>
        <p:nvSpPr>
          <p:cNvPr id="59395" name="TextBox 7">
            <a:extLst>
              <a:ext uri="{FF2B5EF4-FFF2-40B4-BE49-F238E27FC236}">
                <a16:creationId xmlns:a16="http://schemas.microsoft.com/office/drawing/2014/main" id="{5C60AF1F-9207-444D-815D-65BE1BCC54D2}"/>
              </a:ext>
            </a:extLst>
          </p:cNvPr>
          <p:cNvSpPr txBox="1">
            <a:spLocks noChangeArrowheads="1"/>
          </p:cNvSpPr>
          <p:nvPr/>
        </p:nvSpPr>
        <p:spPr bwMode="auto">
          <a:xfrm>
            <a:off x="468313" y="1196975"/>
            <a:ext cx="8228012" cy="455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3000"/>
              </a:lnSpc>
              <a:spcBef>
                <a:spcPct val="0"/>
              </a:spcBef>
              <a:spcAft>
                <a:spcPts val="600"/>
              </a:spcAft>
              <a:buSzPct val="70000"/>
              <a:buFont typeface="Wingdings" pitchFamily="2" charset="2"/>
              <a:buChar char="l"/>
            </a:pPr>
            <a:r>
              <a:rPr lang="zh-CN" altLang="zh-CN" sz="2400">
                <a:latin typeface="宋体" panose="02010600030101010101" pitchFamily="2" charset="-122"/>
              </a:rPr>
              <a:t>所谓</a:t>
            </a:r>
            <a:r>
              <a:rPr lang="zh-CN" altLang="zh-CN" sz="2400" b="1">
                <a:solidFill>
                  <a:srgbClr val="C00000"/>
                </a:solidFill>
                <a:latin typeface="宋体" panose="02010600030101010101" pitchFamily="2" charset="-122"/>
              </a:rPr>
              <a:t>模型</a:t>
            </a:r>
            <a:r>
              <a:rPr lang="zh-CN" altLang="zh-CN" sz="2400">
                <a:latin typeface="宋体" panose="02010600030101010101" pitchFamily="2" charset="-122"/>
              </a:rPr>
              <a:t>，就是为了理解事物而对事物作出的一种抽象，是对事物的一种无歧义的书面描述。通常，模型由一组图示符号和组织这些符号的规则组成，利用它们来定义和描述问题域中的术语和概念。</a:t>
            </a:r>
            <a:r>
              <a:rPr lang="en-US" altLang="zh-CN" sz="2400">
                <a:latin typeface="宋体" panose="02010600030101010101" pitchFamily="2" charset="-122"/>
              </a:rPr>
              <a:t> </a:t>
            </a:r>
          </a:p>
          <a:p>
            <a:pPr eaLnBrk="1" hangingPunct="1">
              <a:lnSpc>
                <a:spcPts val="3000"/>
              </a:lnSpc>
              <a:spcBef>
                <a:spcPct val="0"/>
              </a:spcBef>
              <a:spcAft>
                <a:spcPts val="600"/>
              </a:spcAft>
              <a:buSzPct val="70000"/>
              <a:buFont typeface="Wingdings" pitchFamily="2" charset="2"/>
              <a:buChar char="l"/>
            </a:pPr>
            <a:r>
              <a:rPr lang="zh-CN" altLang="zh-CN" sz="2400">
                <a:latin typeface="宋体" panose="02010600030101010101" pitchFamily="2" charset="-122"/>
              </a:rPr>
              <a:t>模型可以帮助人们思考问题、定义术语、在选择术语时作出适当的假设，并且有助于保持定义和假设的一致性。</a:t>
            </a:r>
            <a:endParaRPr lang="en-US" altLang="zh-CN" sz="2400">
              <a:latin typeface="宋体" panose="02010600030101010101" pitchFamily="2" charset="-122"/>
            </a:endParaRPr>
          </a:p>
          <a:p>
            <a:pPr eaLnBrk="1" hangingPunct="1">
              <a:lnSpc>
                <a:spcPts val="3000"/>
              </a:lnSpc>
              <a:spcBef>
                <a:spcPct val="0"/>
              </a:spcBef>
              <a:spcAft>
                <a:spcPts val="600"/>
              </a:spcAft>
              <a:buSzPct val="70000"/>
              <a:buFont typeface="Wingdings" pitchFamily="2" charset="2"/>
              <a:buChar char="l"/>
            </a:pPr>
            <a:r>
              <a:rPr lang="zh-CN" altLang="zh-CN" sz="2400">
                <a:latin typeface="宋体" panose="02010600030101010101" pitchFamily="2" charset="-122"/>
              </a:rPr>
              <a:t>对于因过分复杂而不能直接理解的系统，特别需要建立模型，建模的目的主要是为了减少复杂性。</a:t>
            </a:r>
            <a:endParaRPr lang="en-US" altLang="zh-CN" sz="2400">
              <a:latin typeface="宋体" panose="02010600030101010101" pitchFamily="2" charset="-122"/>
            </a:endParaRPr>
          </a:p>
          <a:p>
            <a:pPr eaLnBrk="1" hangingPunct="1">
              <a:lnSpc>
                <a:spcPts val="3000"/>
              </a:lnSpc>
              <a:spcBef>
                <a:spcPct val="0"/>
              </a:spcBef>
              <a:spcAft>
                <a:spcPts val="600"/>
              </a:spcAft>
              <a:buSzPct val="70000"/>
              <a:buFont typeface="Wingdings" pitchFamily="2" charset="2"/>
              <a:buChar char="l"/>
            </a:pPr>
            <a:r>
              <a:rPr lang="zh-CN" altLang="zh-CN" sz="2400">
                <a:latin typeface="宋体" panose="02010600030101010101" pitchFamily="2" charset="-122"/>
              </a:rPr>
              <a:t>面向对象方法最基本的原则，是按照人们习惯的思维方式，用面向对象观点建立问题域的模型，开发出尽可能自然地表现求解方法的软件。</a:t>
            </a:r>
            <a:endParaRPr lang="en-US" altLang="zh-CN" sz="2300" b="1">
              <a:latin typeface="宋体" panose="02010600030101010101" pitchFamily="2" charset="-122"/>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1 Título">
            <a:extLst>
              <a:ext uri="{FF2B5EF4-FFF2-40B4-BE49-F238E27FC236}">
                <a16:creationId xmlns:a16="http://schemas.microsoft.com/office/drawing/2014/main" id="{26742F9B-E94D-C143-BF0B-98E010437D2D}"/>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9.3 </a:t>
            </a:r>
            <a:r>
              <a:rPr lang="zh-CN" altLang="en-US" sz="2400">
                <a:solidFill>
                  <a:srgbClr val="D9D9D9"/>
                </a:solidFill>
                <a:latin typeface="宋体" panose="02010600030101010101" pitchFamily="2" charset="-122"/>
              </a:rPr>
              <a:t>面向对象建模</a:t>
            </a:r>
          </a:p>
        </p:txBody>
      </p:sp>
      <p:sp>
        <p:nvSpPr>
          <p:cNvPr id="61442" name="标题 3">
            <a:extLst>
              <a:ext uri="{FF2B5EF4-FFF2-40B4-BE49-F238E27FC236}">
                <a16:creationId xmlns:a16="http://schemas.microsoft.com/office/drawing/2014/main" id="{18940D89-0AE6-B04A-8DCE-9F1A997A6B8F}"/>
              </a:ext>
            </a:extLst>
          </p:cNvPr>
          <p:cNvSpPr>
            <a:spLocks noGrp="1"/>
          </p:cNvSpPr>
          <p:nvPr>
            <p:ph type="title" idx="4294967295"/>
          </p:nvPr>
        </p:nvSpPr>
        <p:spPr>
          <a:xfrm>
            <a:off x="0" y="-26988"/>
            <a:ext cx="8229600" cy="1143001"/>
          </a:xfrm>
        </p:spPr>
        <p:txBody>
          <a:bodyPr/>
          <a:lstStyle/>
          <a:p>
            <a:r>
              <a:rPr lang="en-US" altLang="zh-CN" b="1">
                <a:latin typeface="宋体" panose="02010600030101010101" pitchFamily="2" charset="-122"/>
              </a:rPr>
              <a:t>9.3 </a:t>
            </a:r>
            <a:r>
              <a:rPr lang="zh-CN" altLang="en-US" b="1"/>
              <a:t>面向对象建模</a:t>
            </a:r>
          </a:p>
        </p:txBody>
      </p:sp>
      <p:sp>
        <p:nvSpPr>
          <p:cNvPr id="61443" name="TextBox 7">
            <a:extLst>
              <a:ext uri="{FF2B5EF4-FFF2-40B4-BE49-F238E27FC236}">
                <a16:creationId xmlns:a16="http://schemas.microsoft.com/office/drawing/2014/main" id="{AD734071-4D92-B84F-8666-7DB1E957B28B}"/>
              </a:ext>
            </a:extLst>
          </p:cNvPr>
          <p:cNvSpPr txBox="1">
            <a:spLocks noChangeArrowheads="1"/>
          </p:cNvSpPr>
          <p:nvPr/>
        </p:nvSpPr>
        <p:spPr bwMode="auto">
          <a:xfrm>
            <a:off x="508000" y="1052513"/>
            <a:ext cx="8178800" cy="489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3000"/>
              </a:lnSpc>
              <a:spcBef>
                <a:spcPct val="0"/>
              </a:spcBef>
              <a:spcAft>
                <a:spcPts val="600"/>
              </a:spcAft>
              <a:buSzPct val="70000"/>
              <a:buFont typeface="Wingdings" pitchFamily="2" charset="2"/>
              <a:buChar char="l"/>
            </a:pPr>
            <a:r>
              <a:rPr lang="zh-CN" altLang="zh-CN" sz="2400">
                <a:latin typeface="宋体" panose="02010600030101010101" pitchFamily="2" charset="-122"/>
              </a:rPr>
              <a:t>用面向对象方法开发软件，通常需要建立</a:t>
            </a:r>
            <a:r>
              <a:rPr lang="en-US" altLang="zh-CN" sz="2400">
                <a:latin typeface="宋体" panose="02010600030101010101" pitchFamily="2" charset="-122"/>
              </a:rPr>
              <a:t>3</a:t>
            </a:r>
            <a:r>
              <a:rPr lang="zh-CN" altLang="zh-CN" sz="2400">
                <a:latin typeface="宋体" panose="02010600030101010101" pitchFamily="2" charset="-122"/>
              </a:rPr>
              <a:t>种形式的模型，它们分别是描述系统数据结构的</a:t>
            </a:r>
            <a:r>
              <a:rPr lang="zh-CN" altLang="zh-CN" sz="2400" b="1">
                <a:solidFill>
                  <a:srgbClr val="C00000"/>
                </a:solidFill>
                <a:latin typeface="宋体" panose="02010600030101010101" pitchFamily="2" charset="-122"/>
              </a:rPr>
              <a:t>对象模型</a:t>
            </a:r>
            <a:r>
              <a:rPr lang="zh-CN" altLang="zh-CN" sz="2400">
                <a:latin typeface="宋体" panose="02010600030101010101" pitchFamily="2" charset="-122"/>
              </a:rPr>
              <a:t>，描述系统控制结构的</a:t>
            </a:r>
            <a:r>
              <a:rPr lang="zh-CN" altLang="zh-CN" sz="2400" b="1">
                <a:solidFill>
                  <a:srgbClr val="C00000"/>
                </a:solidFill>
                <a:latin typeface="宋体" panose="02010600030101010101" pitchFamily="2" charset="-122"/>
              </a:rPr>
              <a:t>动态模型</a:t>
            </a:r>
            <a:r>
              <a:rPr lang="zh-CN" altLang="zh-CN" sz="2400">
                <a:latin typeface="宋体" panose="02010600030101010101" pitchFamily="2" charset="-122"/>
              </a:rPr>
              <a:t>和描述系统功能的</a:t>
            </a:r>
            <a:r>
              <a:rPr lang="zh-CN" altLang="zh-CN" sz="2400" b="1">
                <a:solidFill>
                  <a:srgbClr val="C00000"/>
                </a:solidFill>
                <a:latin typeface="宋体" panose="02010600030101010101" pitchFamily="2" charset="-122"/>
              </a:rPr>
              <a:t>功能模型</a:t>
            </a:r>
            <a:r>
              <a:rPr lang="zh-CN" altLang="zh-CN" sz="2400">
                <a:latin typeface="宋体" panose="02010600030101010101" pitchFamily="2" charset="-122"/>
              </a:rPr>
              <a:t>。</a:t>
            </a:r>
            <a:endParaRPr lang="en-US" altLang="zh-CN" sz="2400">
              <a:latin typeface="宋体" panose="02010600030101010101" pitchFamily="2" charset="-122"/>
            </a:endParaRPr>
          </a:p>
          <a:p>
            <a:pPr eaLnBrk="1" hangingPunct="1">
              <a:lnSpc>
                <a:spcPts val="3000"/>
              </a:lnSpc>
              <a:spcBef>
                <a:spcPct val="0"/>
              </a:spcBef>
              <a:spcAft>
                <a:spcPts val="600"/>
              </a:spcAft>
              <a:buSzPct val="70000"/>
              <a:buFont typeface="Wingdings" pitchFamily="2" charset="2"/>
              <a:buChar char="l"/>
            </a:pPr>
            <a:r>
              <a:rPr lang="zh-CN" altLang="zh-CN" sz="2400">
                <a:latin typeface="宋体" panose="02010600030101010101" pitchFamily="2" charset="-122"/>
              </a:rPr>
              <a:t>一个典型的软件系统使用数据结构</a:t>
            </a:r>
            <a:r>
              <a:rPr lang="en-US" altLang="zh-CN" sz="2400">
                <a:latin typeface="宋体" panose="02010600030101010101" pitchFamily="2" charset="-122"/>
              </a:rPr>
              <a:t>(</a:t>
            </a:r>
            <a:r>
              <a:rPr lang="zh-CN" altLang="zh-CN" sz="2400">
                <a:latin typeface="宋体" panose="02010600030101010101" pitchFamily="2" charset="-122"/>
              </a:rPr>
              <a:t>对象模型</a:t>
            </a:r>
            <a:r>
              <a:rPr lang="en-US" altLang="zh-CN" sz="2400">
                <a:latin typeface="宋体" panose="02010600030101010101" pitchFamily="2" charset="-122"/>
              </a:rPr>
              <a:t>)</a:t>
            </a:r>
            <a:r>
              <a:rPr lang="zh-CN" altLang="zh-CN" sz="2400">
                <a:latin typeface="宋体" panose="02010600030101010101" pitchFamily="2" charset="-122"/>
              </a:rPr>
              <a:t>，执行操作</a:t>
            </a:r>
            <a:r>
              <a:rPr lang="en-US" altLang="zh-CN" sz="2400">
                <a:latin typeface="宋体" panose="02010600030101010101" pitchFamily="2" charset="-122"/>
              </a:rPr>
              <a:t>(</a:t>
            </a:r>
            <a:r>
              <a:rPr lang="zh-CN" altLang="zh-CN" sz="2400">
                <a:latin typeface="宋体" panose="02010600030101010101" pitchFamily="2" charset="-122"/>
              </a:rPr>
              <a:t>动态模型</a:t>
            </a:r>
            <a:r>
              <a:rPr lang="en-US" altLang="zh-CN" sz="2400">
                <a:latin typeface="宋体" panose="02010600030101010101" pitchFamily="2" charset="-122"/>
              </a:rPr>
              <a:t>)</a:t>
            </a:r>
            <a:r>
              <a:rPr lang="zh-CN" altLang="zh-CN" sz="2400">
                <a:latin typeface="宋体" panose="02010600030101010101" pitchFamily="2" charset="-122"/>
              </a:rPr>
              <a:t>，并且完成数据值的变化</a:t>
            </a:r>
            <a:r>
              <a:rPr lang="en-US" altLang="zh-CN" sz="2400">
                <a:latin typeface="宋体" panose="02010600030101010101" pitchFamily="2" charset="-122"/>
              </a:rPr>
              <a:t>(</a:t>
            </a:r>
            <a:r>
              <a:rPr lang="zh-CN" altLang="zh-CN" sz="2400">
                <a:latin typeface="宋体" panose="02010600030101010101" pitchFamily="2" charset="-122"/>
              </a:rPr>
              <a:t>功能模型</a:t>
            </a:r>
            <a:r>
              <a:rPr lang="en-US" altLang="zh-CN" sz="2400">
                <a:latin typeface="宋体" panose="02010600030101010101" pitchFamily="2" charset="-122"/>
              </a:rPr>
              <a:t>)</a:t>
            </a:r>
            <a:r>
              <a:rPr lang="zh-CN" altLang="zh-CN" sz="2400">
                <a:latin typeface="宋体" panose="02010600030101010101" pitchFamily="2" charset="-122"/>
              </a:rPr>
              <a:t>。</a:t>
            </a:r>
            <a:endParaRPr lang="en-US" altLang="zh-CN" sz="2400">
              <a:latin typeface="宋体" panose="02010600030101010101" pitchFamily="2" charset="-122"/>
            </a:endParaRPr>
          </a:p>
          <a:p>
            <a:pPr eaLnBrk="1" hangingPunct="1">
              <a:lnSpc>
                <a:spcPts val="3000"/>
              </a:lnSpc>
              <a:spcBef>
                <a:spcPct val="0"/>
              </a:spcBef>
              <a:spcAft>
                <a:spcPts val="600"/>
              </a:spcAft>
              <a:buSzPct val="70000"/>
              <a:buFont typeface="Wingdings" pitchFamily="2" charset="2"/>
              <a:buChar char="l"/>
            </a:pPr>
            <a:r>
              <a:rPr lang="zh-CN" altLang="zh-CN" sz="2400">
                <a:latin typeface="宋体" panose="02010600030101010101" pitchFamily="2" charset="-122"/>
              </a:rPr>
              <a:t>对任何大系统来说，上述</a:t>
            </a:r>
            <a:r>
              <a:rPr lang="en-US" altLang="zh-CN" sz="2400">
                <a:latin typeface="宋体" panose="02010600030101010101" pitchFamily="2" charset="-122"/>
              </a:rPr>
              <a:t>3</a:t>
            </a:r>
            <a:r>
              <a:rPr lang="zh-CN" altLang="zh-CN" sz="2400">
                <a:latin typeface="宋体" panose="02010600030101010101" pitchFamily="2" charset="-122"/>
              </a:rPr>
              <a:t>种模型都是必不可少的</a:t>
            </a:r>
            <a:r>
              <a:rPr lang="zh-CN" altLang="en-US" sz="2400">
                <a:latin typeface="宋体" panose="02010600030101010101" pitchFamily="2" charset="-122"/>
              </a:rPr>
              <a:t>。</a:t>
            </a:r>
            <a:r>
              <a:rPr lang="zh-CN" altLang="zh-CN" sz="2400">
                <a:latin typeface="宋体" panose="02010600030101010101" pitchFamily="2" charset="-122"/>
              </a:rPr>
              <a:t>用面向对象方法开发软件，在任何情况下，对象模型始终都是最重要、最基本、最核心的。</a:t>
            </a:r>
            <a:endParaRPr lang="en-US" altLang="zh-CN" sz="2400">
              <a:latin typeface="宋体" panose="02010600030101010101" pitchFamily="2" charset="-122"/>
            </a:endParaRPr>
          </a:p>
          <a:p>
            <a:pPr eaLnBrk="1" hangingPunct="1">
              <a:lnSpc>
                <a:spcPts val="3000"/>
              </a:lnSpc>
              <a:spcBef>
                <a:spcPct val="0"/>
              </a:spcBef>
              <a:spcAft>
                <a:spcPts val="600"/>
              </a:spcAft>
              <a:buSzPct val="70000"/>
              <a:buFont typeface="Wingdings" pitchFamily="2" charset="2"/>
              <a:buChar char="l"/>
            </a:pPr>
            <a:r>
              <a:rPr lang="zh-CN" altLang="zh-CN" sz="2400">
                <a:latin typeface="宋体" panose="02010600030101010101" pitchFamily="2" charset="-122"/>
              </a:rPr>
              <a:t>在面向对象分析过程中，构造出完全独立于实现的应用域模型；在面向对象设计过程中，把求解域的结构逐渐加入到模型中；在实现阶段，把应用域和求解域的结构都编成程序代码并进行严格的测试验证。</a:t>
            </a:r>
            <a:endParaRPr lang="en-US" altLang="zh-CN" sz="2400" b="1">
              <a:latin typeface="宋体" panose="02010600030101010101" pitchFamily="2" charset="-122"/>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a:extLst>
              <a:ext uri="{FF2B5EF4-FFF2-40B4-BE49-F238E27FC236}">
                <a16:creationId xmlns:a16="http://schemas.microsoft.com/office/drawing/2014/main" id="{0F2C9333-C416-0E41-884D-890E9D5BCB11}"/>
              </a:ext>
            </a:extLst>
          </p:cNvPr>
          <p:cNvSpPr txBox="1">
            <a:spLocks/>
          </p:cNvSpPr>
          <p:nvPr/>
        </p:nvSpPr>
        <p:spPr>
          <a:xfrm>
            <a:off x="739775" y="682625"/>
            <a:ext cx="7577138" cy="86360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lnSpc>
                <a:spcPts val="5760"/>
              </a:lnSpc>
              <a:spcBef>
                <a:spcPts val="0"/>
              </a:spcBef>
              <a:spcAft>
                <a:spcPts val="0"/>
              </a:spcAft>
              <a:defRPr/>
            </a:pPr>
            <a:r>
              <a:rPr lang="zh-CN" altLang="en-US" b="1" dirty="0">
                <a:latin typeface="+mn-ea"/>
                <a:ea typeface="+mn-ea"/>
              </a:rPr>
              <a:t>主要内容</a:t>
            </a:r>
            <a:endParaRPr lang="es-HN" b="1" dirty="0">
              <a:latin typeface="+mn-ea"/>
              <a:ea typeface="+mn-ea"/>
            </a:endParaRPr>
          </a:p>
        </p:txBody>
      </p:sp>
      <p:sp>
        <p:nvSpPr>
          <p:cNvPr id="63490" name="2 Subtítulo">
            <a:extLst>
              <a:ext uri="{FF2B5EF4-FFF2-40B4-BE49-F238E27FC236}">
                <a16:creationId xmlns:a16="http://schemas.microsoft.com/office/drawing/2014/main" id="{F9D7E2FD-053A-C74B-9DD1-D4A7F1028EEC}"/>
              </a:ext>
            </a:extLst>
          </p:cNvPr>
          <p:cNvSpPr txBox="1">
            <a:spLocks/>
          </p:cNvSpPr>
          <p:nvPr/>
        </p:nvSpPr>
        <p:spPr bwMode="auto">
          <a:xfrm>
            <a:off x="250825" y="6234113"/>
            <a:ext cx="2017713"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buFont typeface="Arial" panose="020B0604020202020204" pitchFamily="34" charset="0"/>
              <a:buNone/>
            </a:pPr>
            <a:endParaRPr lang="es-ES" altLang="zh-CN" sz="2000">
              <a:solidFill>
                <a:srgbClr val="BFBFBF"/>
              </a:solidFill>
            </a:endParaRPr>
          </a:p>
        </p:txBody>
      </p:sp>
      <p:pic>
        <p:nvPicPr>
          <p:cNvPr id="63491" name="Imagen 5">
            <a:extLst>
              <a:ext uri="{FF2B5EF4-FFF2-40B4-BE49-F238E27FC236}">
                <a16:creationId xmlns:a16="http://schemas.microsoft.com/office/drawing/2014/main" id="{49AE50B9-175B-7A4D-90F4-D14FD5BC46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413" y="5875338"/>
            <a:ext cx="762000"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492" name="Imagen 5">
            <a:extLst>
              <a:ext uri="{FF2B5EF4-FFF2-40B4-BE49-F238E27FC236}">
                <a16:creationId xmlns:a16="http://schemas.microsoft.com/office/drawing/2014/main" id="{EDECFCB9-52CC-134F-859F-55FB651DC26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69000" y="6021388"/>
            <a:ext cx="763588"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493" name="TextBox 3">
            <a:hlinkClick r:id="rId5" action="ppaction://hlinksldjump"/>
            <a:extLst>
              <a:ext uri="{FF2B5EF4-FFF2-40B4-BE49-F238E27FC236}">
                <a16:creationId xmlns:a16="http://schemas.microsoft.com/office/drawing/2014/main" id="{A4E51F5A-228A-6141-A937-EB7DBA56B996}"/>
              </a:ext>
            </a:extLst>
          </p:cNvPr>
          <p:cNvSpPr txBox="1">
            <a:spLocks noChangeArrowheads="1"/>
          </p:cNvSpPr>
          <p:nvPr/>
        </p:nvSpPr>
        <p:spPr bwMode="auto">
          <a:xfrm>
            <a:off x="1071563" y="2071688"/>
            <a:ext cx="19288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63494" name="TextBox 4">
            <a:hlinkClick r:id="rId6" action="ppaction://hlinksldjump"/>
            <a:extLst>
              <a:ext uri="{FF2B5EF4-FFF2-40B4-BE49-F238E27FC236}">
                <a16:creationId xmlns:a16="http://schemas.microsoft.com/office/drawing/2014/main" id="{B4EF5B54-7E98-BE4F-B89F-AF4343B819C4}"/>
              </a:ext>
            </a:extLst>
          </p:cNvPr>
          <p:cNvSpPr txBox="1">
            <a:spLocks noChangeArrowheads="1"/>
          </p:cNvSpPr>
          <p:nvPr/>
        </p:nvSpPr>
        <p:spPr bwMode="auto">
          <a:xfrm>
            <a:off x="1000125" y="27146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63495" name="TextBox 5">
            <a:extLst>
              <a:ext uri="{FF2B5EF4-FFF2-40B4-BE49-F238E27FC236}">
                <a16:creationId xmlns:a16="http://schemas.microsoft.com/office/drawing/2014/main" id="{E935C0E9-1D36-294E-B34D-21D9DEF20A3F}"/>
              </a:ext>
            </a:extLst>
          </p:cNvPr>
          <p:cNvSpPr txBox="1">
            <a:spLocks noChangeArrowheads="1"/>
          </p:cNvSpPr>
          <p:nvPr/>
        </p:nvSpPr>
        <p:spPr bwMode="auto">
          <a:xfrm>
            <a:off x="1000125" y="32861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63496" name="TextBox 6">
            <a:extLst>
              <a:ext uri="{FF2B5EF4-FFF2-40B4-BE49-F238E27FC236}">
                <a16:creationId xmlns:a16="http://schemas.microsoft.com/office/drawing/2014/main" id="{C4E8B1D7-771A-B94D-9B62-53896BE79F46}"/>
              </a:ext>
            </a:extLst>
          </p:cNvPr>
          <p:cNvSpPr txBox="1">
            <a:spLocks noChangeArrowheads="1"/>
          </p:cNvSpPr>
          <p:nvPr/>
        </p:nvSpPr>
        <p:spPr bwMode="auto">
          <a:xfrm>
            <a:off x="1000125" y="38576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63497" name="Rectangle 3">
            <a:extLst>
              <a:ext uri="{FF2B5EF4-FFF2-40B4-BE49-F238E27FC236}">
                <a16:creationId xmlns:a16="http://schemas.microsoft.com/office/drawing/2014/main" id="{1ADC82AB-D888-134A-97FD-B2C775691B86}"/>
              </a:ext>
            </a:extLst>
          </p:cNvPr>
          <p:cNvSpPr txBox="1">
            <a:spLocks noChangeArrowheads="1"/>
          </p:cNvSpPr>
          <p:nvPr/>
        </p:nvSpPr>
        <p:spPr bwMode="auto">
          <a:xfrm>
            <a:off x="642938" y="1819275"/>
            <a:ext cx="7889875" cy="367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 typeface="Wingdings" pitchFamily="2" charset="2"/>
              <a:buNone/>
            </a:pPr>
            <a:r>
              <a:rPr kumimoji="1" lang="en-US" altLang="zh-CN" sz="2400" b="1">
                <a:solidFill>
                  <a:srgbClr val="3C3C77"/>
                </a:solidFill>
                <a:latin typeface="宋体" panose="02010600030101010101" pitchFamily="2" charset="-122"/>
              </a:rPr>
              <a:t>   </a:t>
            </a:r>
            <a:r>
              <a:rPr kumimoji="1" lang="en-US" altLang="zh-CN" sz="2400" b="1">
                <a:latin typeface="宋体" panose="02010600030101010101" pitchFamily="2" charset="-122"/>
              </a:rPr>
              <a:t>9.1   </a:t>
            </a:r>
            <a:r>
              <a:rPr kumimoji="1" lang="zh-CN" altLang="en-US" sz="2400" b="1">
                <a:latin typeface="宋体" panose="02010600030101010101" pitchFamily="2" charset="-122"/>
              </a:rPr>
              <a:t>面向对象方法学概述</a:t>
            </a:r>
            <a:endParaRPr kumimoji="1" lang="en-US" altLang="zh-CN" sz="2400" b="1">
              <a:latin typeface="宋体" panose="02010600030101010101" pitchFamily="2" charset="-122"/>
            </a:endParaRPr>
          </a:p>
          <a:p>
            <a:pPr eaLnBrk="1" hangingPunct="1">
              <a:spcBef>
                <a:spcPct val="50000"/>
              </a:spcBef>
              <a:buFont typeface="Wingdings" pitchFamily="2" charset="2"/>
              <a:buNone/>
            </a:pPr>
            <a:r>
              <a:rPr kumimoji="1" lang="en-US" altLang="zh-CN" sz="2400" b="1">
                <a:latin typeface="宋体" panose="02010600030101010101" pitchFamily="2" charset="-122"/>
              </a:rPr>
              <a:t>   9.2   </a:t>
            </a:r>
            <a:r>
              <a:rPr kumimoji="1" lang="zh-CN" altLang="en-US" sz="2400" b="1">
                <a:latin typeface="宋体" panose="02010600030101010101" pitchFamily="2" charset="-122"/>
              </a:rPr>
              <a:t>面向对象的概念</a:t>
            </a:r>
            <a:endParaRPr kumimoji="1" lang="en-US" altLang="zh-CN" sz="2400" b="1">
              <a:latin typeface="宋体" panose="02010600030101010101" pitchFamily="2" charset="-122"/>
            </a:endParaRPr>
          </a:p>
          <a:p>
            <a:pPr eaLnBrk="1" hangingPunct="1">
              <a:spcBef>
                <a:spcPct val="50000"/>
              </a:spcBef>
              <a:buFont typeface="Wingdings" pitchFamily="2" charset="2"/>
              <a:buNone/>
            </a:pPr>
            <a:r>
              <a:rPr kumimoji="1" lang="en-US" altLang="zh-CN" sz="2400" b="1">
                <a:latin typeface="宋体" panose="02010600030101010101" pitchFamily="2" charset="-122"/>
              </a:rPr>
              <a:t>   9.3   </a:t>
            </a:r>
            <a:r>
              <a:rPr kumimoji="1" lang="zh-CN" altLang="en-US" sz="2400" b="1">
                <a:latin typeface="宋体" panose="02010600030101010101" pitchFamily="2" charset="-122"/>
              </a:rPr>
              <a:t>面向对象模型</a:t>
            </a:r>
            <a:endParaRPr kumimoji="1" lang="en-US" altLang="zh-CN" sz="2400" b="1">
              <a:latin typeface="宋体" panose="02010600030101010101" pitchFamily="2" charset="-122"/>
            </a:endParaRPr>
          </a:p>
          <a:p>
            <a:pPr eaLnBrk="1" hangingPunct="1">
              <a:spcBef>
                <a:spcPct val="50000"/>
              </a:spcBef>
              <a:buFont typeface="Wingdings" pitchFamily="2" charset="2"/>
              <a:buNone/>
            </a:pPr>
            <a:r>
              <a:rPr kumimoji="1" lang="en-US" altLang="zh-CN" sz="2400" b="1">
                <a:latin typeface="宋体" panose="02010600030101010101" pitchFamily="2" charset="-122"/>
              </a:rPr>
              <a:t>   9.4   </a:t>
            </a:r>
            <a:r>
              <a:rPr kumimoji="1" lang="zh-CN" altLang="en-US" sz="2400" b="1">
                <a:latin typeface="宋体" panose="02010600030101010101" pitchFamily="2" charset="-122"/>
              </a:rPr>
              <a:t>对象模型</a:t>
            </a:r>
            <a:endParaRPr kumimoji="1" lang="en-US" altLang="zh-CN" sz="2400" b="1">
              <a:latin typeface="宋体" panose="02010600030101010101" pitchFamily="2" charset="-122"/>
            </a:endParaRPr>
          </a:p>
          <a:p>
            <a:pPr eaLnBrk="1" hangingPunct="1">
              <a:spcBef>
                <a:spcPct val="50000"/>
              </a:spcBef>
              <a:buFont typeface="Wingdings" pitchFamily="2" charset="2"/>
              <a:buNone/>
            </a:pPr>
            <a:r>
              <a:rPr kumimoji="1" lang="en-US" altLang="zh-CN" sz="2400" b="1">
                <a:latin typeface="宋体" panose="02010600030101010101" pitchFamily="2" charset="-122"/>
              </a:rPr>
              <a:t>   9.5   </a:t>
            </a:r>
            <a:r>
              <a:rPr kumimoji="1" lang="zh-CN" altLang="en-US" sz="2400" b="1">
                <a:latin typeface="宋体" panose="02010600030101010101" pitchFamily="2" charset="-122"/>
              </a:rPr>
              <a:t>动态模型</a:t>
            </a:r>
            <a:endParaRPr kumimoji="1" lang="en-US" altLang="zh-CN" sz="2400" b="1">
              <a:latin typeface="宋体" panose="02010600030101010101" pitchFamily="2" charset="-122"/>
            </a:endParaRPr>
          </a:p>
          <a:p>
            <a:pPr eaLnBrk="1" hangingPunct="1">
              <a:spcBef>
                <a:spcPct val="50000"/>
              </a:spcBef>
              <a:buFont typeface="Wingdings" pitchFamily="2" charset="2"/>
              <a:buNone/>
            </a:pPr>
            <a:r>
              <a:rPr kumimoji="1" lang="en-US" altLang="zh-CN" sz="2400" b="1">
                <a:latin typeface="宋体" panose="02010600030101010101" pitchFamily="2" charset="-122"/>
              </a:rPr>
              <a:t>   9.6   </a:t>
            </a:r>
            <a:r>
              <a:rPr kumimoji="1" lang="zh-CN" altLang="en-US" sz="2400" b="1">
                <a:latin typeface="宋体" panose="02010600030101010101" pitchFamily="2" charset="-122"/>
              </a:rPr>
              <a:t>功能模型</a:t>
            </a:r>
            <a:endParaRPr kumimoji="1" lang="en-US" altLang="zh-CN" sz="2400" b="1">
              <a:latin typeface="宋体" panose="02010600030101010101" pitchFamily="2" charset="-122"/>
            </a:endParaRPr>
          </a:p>
          <a:p>
            <a:pPr eaLnBrk="1" hangingPunct="1">
              <a:spcBef>
                <a:spcPct val="50000"/>
              </a:spcBef>
              <a:buFont typeface="Wingdings" pitchFamily="2" charset="2"/>
              <a:buNone/>
            </a:pPr>
            <a:r>
              <a:rPr kumimoji="1" lang="en-US" altLang="zh-CN" sz="2400" b="1">
                <a:latin typeface="宋体" panose="02010600030101010101" pitchFamily="2" charset="-122"/>
              </a:rPr>
              <a:t>   9.7   3</a:t>
            </a:r>
            <a:r>
              <a:rPr kumimoji="1" lang="zh-CN" altLang="en-US" sz="2400" b="1">
                <a:latin typeface="宋体" panose="02010600030101010101" pitchFamily="2" charset="-122"/>
              </a:rPr>
              <a:t>种模型之间的关系</a:t>
            </a:r>
            <a:r>
              <a:rPr kumimoji="1" lang="en-US" altLang="zh-CN" sz="2400" b="1">
                <a:solidFill>
                  <a:srgbClr val="3C3C77"/>
                </a:solidFill>
                <a:latin typeface="宋体" panose="02010600030101010101" pitchFamily="2" charset="-122"/>
              </a:rPr>
              <a:t> </a:t>
            </a:r>
            <a:endParaRPr kumimoji="1" lang="zh-CN" altLang="en-US" sz="2400" b="1">
              <a:solidFill>
                <a:srgbClr val="3C3C77"/>
              </a:solidFill>
              <a:latin typeface="宋体" panose="02010600030101010101" pitchFamily="2" charset="-122"/>
            </a:endParaRPr>
          </a:p>
        </p:txBody>
      </p:sp>
      <p:sp>
        <p:nvSpPr>
          <p:cNvPr id="63498" name="1 Título">
            <a:extLst>
              <a:ext uri="{FF2B5EF4-FFF2-40B4-BE49-F238E27FC236}">
                <a16:creationId xmlns:a16="http://schemas.microsoft.com/office/drawing/2014/main" id="{F1B83469-82FE-5747-A6C5-AA61E225577B}"/>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9.4 </a:t>
            </a:r>
            <a:r>
              <a:rPr lang="zh-CN" altLang="en-US" sz="2400">
                <a:solidFill>
                  <a:srgbClr val="D9D9D9"/>
                </a:solidFill>
                <a:latin typeface="宋体" panose="02010600030101010101" pitchFamily="2" charset="-122"/>
              </a:rPr>
              <a:t>对象模型</a:t>
            </a:r>
          </a:p>
        </p:txBody>
      </p:sp>
      <p:sp>
        <p:nvSpPr>
          <p:cNvPr id="14" name="矩形 13">
            <a:extLst>
              <a:ext uri="{FF2B5EF4-FFF2-40B4-BE49-F238E27FC236}">
                <a16:creationId xmlns:a16="http://schemas.microsoft.com/office/drawing/2014/main" id="{C33DE4B8-5DCD-404A-883E-691A91A5A969}"/>
              </a:ext>
            </a:extLst>
          </p:cNvPr>
          <p:cNvSpPr/>
          <p:nvPr/>
        </p:nvSpPr>
        <p:spPr>
          <a:xfrm>
            <a:off x="927100" y="3433763"/>
            <a:ext cx="7461250"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5" name="等腰三角形 14">
            <a:extLst>
              <a:ext uri="{FF2B5EF4-FFF2-40B4-BE49-F238E27FC236}">
                <a16:creationId xmlns:a16="http://schemas.microsoft.com/office/drawing/2014/main" id="{77159731-D7B0-E543-B0BD-58C1435C780B}"/>
              </a:ext>
            </a:extLst>
          </p:cNvPr>
          <p:cNvSpPr/>
          <p:nvPr/>
        </p:nvSpPr>
        <p:spPr>
          <a:xfrm rot="5400000">
            <a:off x="335756" y="3520282"/>
            <a:ext cx="538163" cy="4318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Tree>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2">
            <a:extLst>
              <a:ext uri="{FF2B5EF4-FFF2-40B4-BE49-F238E27FC236}">
                <a16:creationId xmlns:a16="http://schemas.microsoft.com/office/drawing/2014/main" id="{0326B63B-154A-2A42-A013-692B37DDF9E3}"/>
              </a:ext>
            </a:extLst>
          </p:cNvPr>
          <p:cNvSpPr>
            <a:spLocks noGrp="1" noChangeArrowheads="1"/>
          </p:cNvSpPr>
          <p:nvPr>
            <p:ph type="title"/>
          </p:nvPr>
        </p:nvSpPr>
        <p:spPr/>
        <p:txBody>
          <a:bodyPr/>
          <a:lstStyle/>
          <a:p>
            <a:endParaRPr lang="zh-CN" altLang="en-US"/>
          </a:p>
        </p:txBody>
      </p:sp>
      <p:sp>
        <p:nvSpPr>
          <p:cNvPr id="7170" name="Rectangle 4">
            <a:extLst>
              <a:ext uri="{FF2B5EF4-FFF2-40B4-BE49-F238E27FC236}">
                <a16:creationId xmlns:a16="http://schemas.microsoft.com/office/drawing/2014/main" id="{5F46024C-634A-154F-BC97-FD6E0C56EA95}"/>
              </a:ext>
            </a:extLst>
          </p:cNvPr>
          <p:cNvSpPr>
            <a:spLocks noChangeArrowheads="1"/>
          </p:cNvSpPr>
          <p:nvPr/>
        </p:nvSpPr>
        <p:spPr bwMode="auto">
          <a:xfrm>
            <a:off x="34925" y="692150"/>
            <a:ext cx="8893175"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accent2"/>
                </a:solidFill>
                <a:latin typeface="Times New Roman" panose="02020603050405020304" pitchFamily="18" charset="0"/>
                <a:ea typeface="宋体" panose="02010600030101010101" pitchFamily="2" charset="-122"/>
              </a:defRPr>
            </a:lvl2pPr>
            <a:lvl3pPr marL="1257300" indent="-342900" eaLnBrk="0" hangingPunct="0">
              <a:defRPr kumimoji="1" sz="24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accent2"/>
                </a:solidFill>
                <a:latin typeface="Times New Roman" panose="02020603050405020304" pitchFamily="18" charset="0"/>
                <a:ea typeface="宋体" panose="02010600030101010101" pitchFamily="2" charset="-122"/>
              </a:defRPr>
            </a:lvl9pPr>
          </a:lstStyle>
          <a:p>
            <a:pPr algn="ctr" eaLnBrk="1" hangingPunct="1"/>
            <a:r>
              <a:rPr lang="zh-CN" altLang="en-US">
                <a:solidFill>
                  <a:schemeClr val="tx1"/>
                </a:solidFill>
                <a:ea typeface="楷体_GB2312" pitchFamily="49" charset="-122"/>
              </a:rPr>
              <a:t>（</a:t>
            </a:r>
            <a:r>
              <a:rPr lang="en-US" altLang="zh-CN">
                <a:solidFill>
                  <a:schemeClr val="tx1"/>
                </a:solidFill>
                <a:ea typeface="楷体_GB2312" pitchFamily="49" charset="-122"/>
              </a:rPr>
              <a:t>2</a:t>
            </a:r>
            <a:r>
              <a:rPr lang="zh-CN" altLang="en-US">
                <a:solidFill>
                  <a:schemeClr val="tx1"/>
                </a:solidFill>
                <a:ea typeface="楷体_GB2312" pitchFamily="49" charset="-122"/>
              </a:rPr>
              <a:t>）</a:t>
            </a:r>
            <a:r>
              <a:rPr lang="en-US" altLang="zh-CN">
                <a:solidFill>
                  <a:schemeClr val="tx1"/>
                </a:solidFill>
                <a:ea typeface="楷体_GB2312" pitchFamily="49" charset="-122"/>
              </a:rPr>
              <a:t>20</a:t>
            </a:r>
            <a:r>
              <a:rPr lang="zh-CN" altLang="en-US">
                <a:solidFill>
                  <a:schemeClr val="tx1"/>
                </a:solidFill>
                <a:ea typeface="楷体_GB2312" pitchFamily="49" charset="-122"/>
              </a:rPr>
              <a:t>世纪</a:t>
            </a:r>
            <a:r>
              <a:rPr lang="en-US" altLang="zh-CN">
                <a:solidFill>
                  <a:schemeClr val="tx1"/>
                </a:solidFill>
                <a:ea typeface="楷体_GB2312" pitchFamily="49" charset="-122"/>
              </a:rPr>
              <a:t>80</a:t>
            </a:r>
            <a:r>
              <a:rPr lang="zh-CN" altLang="en-US">
                <a:solidFill>
                  <a:schemeClr val="tx1"/>
                </a:solidFill>
                <a:ea typeface="楷体_GB2312" pitchFamily="49" charset="-122"/>
              </a:rPr>
              <a:t>年中期以来，面向对象分析和设计方法学得</a:t>
            </a:r>
            <a:endParaRPr lang="en-US" altLang="zh-CN">
              <a:solidFill>
                <a:schemeClr val="tx1"/>
              </a:solidFill>
              <a:ea typeface="楷体_GB2312" pitchFamily="49" charset="-122"/>
            </a:endParaRPr>
          </a:p>
          <a:p>
            <a:pPr algn="ctr" eaLnBrk="1" hangingPunct="1"/>
            <a:r>
              <a:rPr lang="zh-CN" altLang="en-US">
                <a:solidFill>
                  <a:schemeClr val="tx1"/>
                </a:solidFill>
                <a:ea typeface="楷体_GB2312" pitchFamily="49" charset="-122"/>
              </a:rPr>
              <a:t>到了快速发展，相继提出了很多有关的方法学，典型的有：</a:t>
            </a:r>
          </a:p>
          <a:p>
            <a:pPr lvl="2" eaLnBrk="1" hangingPunct="1">
              <a:buFontTx/>
              <a:buChar char="•"/>
            </a:pPr>
            <a:r>
              <a:rPr lang="en-US" altLang="zh-CN">
                <a:solidFill>
                  <a:schemeClr val="tx1"/>
                </a:solidFill>
                <a:ea typeface="楷体_GB2312" pitchFamily="49" charset="-122"/>
              </a:rPr>
              <a:t>1986</a:t>
            </a:r>
            <a:r>
              <a:rPr lang="zh-CN" altLang="en-US">
                <a:solidFill>
                  <a:schemeClr val="tx1"/>
                </a:solidFill>
                <a:ea typeface="楷体_GB2312" pitchFamily="49" charset="-122"/>
              </a:rPr>
              <a:t>：</a:t>
            </a:r>
            <a:r>
              <a:rPr lang="en-US" altLang="zh-CN">
                <a:solidFill>
                  <a:schemeClr val="tx1"/>
                </a:solidFill>
                <a:ea typeface="楷体_GB2312" pitchFamily="49" charset="-122"/>
              </a:rPr>
              <a:t>G.Booch</a:t>
            </a:r>
            <a:r>
              <a:rPr lang="zh-CN" altLang="en-US">
                <a:solidFill>
                  <a:schemeClr val="tx1"/>
                </a:solidFill>
                <a:ea typeface="楷体_GB2312" pitchFamily="49" charset="-122"/>
              </a:rPr>
              <a:t>的</a:t>
            </a:r>
            <a:r>
              <a:rPr lang="en-US" altLang="zh-CN">
                <a:solidFill>
                  <a:schemeClr val="tx1"/>
                </a:solidFill>
                <a:ea typeface="楷体_GB2312" pitchFamily="49" charset="-122"/>
              </a:rPr>
              <a:t>OOD</a:t>
            </a:r>
            <a:r>
              <a:rPr lang="zh-CN" altLang="en-US">
                <a:solidFill>
                  <a:schemeClr val="tx1"/>
                </a:solidFill>
                <a:ea typeface="楷体_GB2312" pitchFamily="49" charset="-122"/>
              </a:rPr>
              <a:t>；</a:t>
            </a:r>
            <a:r>
              <a:rPr lang="en-US" altLang="zh-CN">
                <a:solidFill>
                  <a:schemeClr val="tx1"/>
                </a:solidFill>
                <a:ea typeface="楷体_GB2312" pitchFamily="49" charset="-122"/>
              </a:rPr>
              <a:t>     </a:t>
            </a:r>
          </a:p>
          <a:p>
            <a:pPr lvl="2" eaLnBrk="1" hangingPunct="1">
              <a:buFontTx/>
              <a:buChar char="•"/>
            </a:pPr>
            <a:r>
              <a:rPr lang="en-US" altLang="zh-CN">
                <a:solidFill>
                  <a:schemeClr val="tx1"/>
                </a:solidFill>
                <a:ea typeface="楷体_GB2312" pitchFamily="49" charset="-122"/>
              </a:rPr>
              <a:t>1990</a:t>
            </a:r>
            <a:r>
              <a:rPr lang="zh-CN" altLang="en-US">
                <a:solidFill>
                  <a:schemeClr val="tx1"/>
                </a:solidFill>
                <a:ea typeface="楷体_GB2312" pitchFamily="49" charset="-122"/>
              </a:rPr>
              <a:t>：</a:t>
            </a:r>
            <a:r>
              <a:rPr lang="en-US" altLang="zh-CN">
                <a:solidFill>
                  <a:schemeClr val="tx1"/>
                </a:solidFill>
                <a:ea typeface="楷体_GB2312" pitchFamily="49" charset="-122"/>
              </a:rPr>
              <a:t>P.Coad</a:t>
            </a:r>
            <a:r>
              <a:rPr lang="zh-CN" altLang="en-US">
                <a:solidFill>
                  <a:schemeClr val="tx1"/>
                </a:solidFill>
                <a:ea typeface="楷体_GB2312" pitchFamily="49" charset="-122"/>
              </a:rPr>
              <a:t>和</a:t>
            </a:r>
            <a:r>
              <a:rPr lang="en-US" altLang="zh-CN">
                <a:solidFill>
                  <a:schemeClr val="tx1"/>
                </a:solidFill>
                <a:ea typeface="楷体_GB2312" pitchFamily="49" charset="-122"/>
              </a:rPr>
              <a:t>E.Yourdon</a:t>
            </a:r>
            <a:r>
              <a:rPr lang="zh-CN" altLang="en-US">
                <a:solidFill>
                  <a:schemeClr val="tx1"/>
                </a:solidFill>
                <a:ea typeface="楷体_GB2312" pitchFamily="49" charset="-122"/>
              </a:rPr>
              <a:t>的</a:t>
            </a:r>
            <a:r>
              <a:rPr lang="en-US" altLang="zh-CN">
                <a:solidFill>
                  <a:schemeClr val="tx1"/>
                </a:solidFill>
                <a:ea typeface="楷体_GB2312" pitchFamily="49" charset="-122"/>
              </a:rPr>
              <a:t>OOA</a:t>
            </a:r>
            <a:r>
              <a:rPr lang="zh-CN" altLang="en-US">
                <a:solidFill>
                  <a:schemeClr val="tx1"/>
                </a:solidFill>
                <a:ea typeface="楷体_GB2312" pitchFamily="49" charset="-122"/>
              </a:rPr>
              <a:t>，</a:t>
            </a:r>
            <a:r>
              <a:rPr lang="en-US" altLang="zh-CN">
                <a:solidFill>
                  <a:schemeClr val="tx1"/>
                </a:solidFill>
                <a:ea typeface="楷体_GB2312" pitchFamily="49" charset="-122"/>
              </a:rPr>
              <a:t>OOD</a:t>
            </a:r>
          </a:p>
          <a:p>
            <a:pPr lvl="2" eaLnBrk="1" hangingPunct="1">
              <a:buFontTx/>
              <a:buChar char="•"/>
            </a:pPr>
            <a:r>
              <a:rPr lang="en-US" altLang="zh-CN">
                <a:solidFill>
                  <a:schemeClr val="tx1"/>
                </a:solidFill>
                <a:ea typeface="楷体_GB2312" pitchFamily="49" charset="-122"/>
              </a:rPr>
              <a:t>1991</a:t>
            </a:r>
            <a:r>
              <a:rPr lang="zh-CN" altLang="en-US">
                <a:solidFill>
                  <a:schemeClr val="tx1"/>
                </a:solidFill>
                <a:ea typeface="楷体_GB2312" pitchFamily="49" charset="-122"/>
              </a:rPr>
              <a:t>：</a:t>
            </a:r>
            <a:r>
              <a:rPr lang="en-US" altLang="zh-CN">
                <a:solidFill>
                  <a:schemeClr val="tx1"/>
                </a:solidFill>
                <a:ea typeface="楷体_GB2312" pitchFamily="49" charset="-122"/>
              </a:rPr>
              <a:t>J.Rumbbaugh</a:t>
            </a:r>
            <a:r>
              <a:rPr lang="zh-CN" altLang="en-US">
                <a:solidFill>
                  <a:schemeClr val="tx1"/>
                </a:solidFill>
                <a:ea typeface="楷体_GB2312" pitchFamily="49" charset="-122"/>
              </a:rPr>
              <a:t>的</a:t>
            </a:r>
            <a:r>
              <a:rPr lang="en-US" altLang="zh-CN">
                <a:solidFill>
                  <a:schemeClr val="tx1"/>
                </a:solidFill>
                <a:ea typeface="楷体_GB2312" pitchFamily="49" charset="-122"/>
              </a:rPr>
              <a:t>OMT(</a:t>
            </a:r>
            <a:r>
              <a:rPr lang="en-US" altLang="zh-CN">
                <a:ea typeface="楷体_GB2312" pitchFamily="49" charset="-122"/>
              </a:rPr>
              <a:t>Object Modeling Technology</a:t>
            </a:r>
            <a:r>
              <a:rPr lang="en-US" altLang="zh-CN">
                <a:solidFill>
                  <a:schemeClr val="tx1"/>
                </a:solidFill>
                <a:ea typeface="楷体_GB2312" pitchFamily="49" charset="-122"/>
              </a:rPr>
              <a:t>);       </a:t>
            </a:r>
          </a:p>
          <a:p>
            <a:pPr lvl="2" eaLnBrk="1" hangingPunct="1">
              <a:buFontTx/>
              <a:buChar char="•"/>
            </a:pPr>
            <a:r>
              <a:rPr lang="en-US" altLang="zh-CN">
                <a:solidFill>
                  <a:schemeClr val="tx1"/>
                </a:solidFill>
                <a:ea typeface="楷体_GB2312" pitchFamily="49" charset="-122"/>
              </a:rPr>
              <a:t>1994</a:t>
            </a:r>
            <a:r>
              <a:rPr lang="zh-CN" altLang="en-US">
                <a:solidFill>
                  <a:schemeClr val="tx1"/>
                </a:solidFill>
                <a:ea typeface="楷体_GB2312" pitchFamily="49" charset="-122"/>
              </a:rPr>
              <a:t>：</a:t>
            </a:r>
            <a:r>
              <a:rPr lang="en-US" altLang="zh-CN">
                <a:solidFill>
                  <a:schemeClr val="tx1"/>
                </a:solidFill>
                <a:ea typeface="楷体_GB2312" pitchFamily="49" charset="-122"/>
              </a:rPr>
              <a:t>Embly</a:t>
            </a:r>
            <a:r>
              <a:rPr lang="zh-CN" altLang="en-US">
                <a:solidFill>
                  <a:schemeClr val="tx1"/>
                </a:solidFill>
                <a:ea typeface="楷体_GB2312" pitchFamily="49" charset="-122"/>
              </a:rPr>
              <a:t>的</a:t>
            </a:r>
            <a:r>
              <a:rPr lang="en-US" altLang="zh-CN">
                <a:solidFill>
                  <a:schemeClr val="tx1"/>
                </a:solidFill>
                <a:ea typeface="楷体_GB2312" pitchFamily="49" charset="-122"/>
              </a:rPr>
              <a:t>OSA(</a:t>
            </a:r>
            <a:r>
              <a:rPr lang="en-US" altLang="zh-CN">
                <a:ea typeface="楷体_GB2312" pitchFamily="49" charset="-122"/>
              </a:rPr>
              <a:t>Object-oriented Systems Analysis</a:t>
            </a:r>
            <a:r>
              <a:rPr lang="en-US" altLang="zh-CN">
                <a:solidFill>
                  <a:schemeClr val="tx1"/>
                </a:solidFill>
                <a:ea typeface="楷体_GB2312" pitchFamily="49" charset="-122"/>
              </a:rPr>
              <a:t>)</a:t>
            </a:r>
            <a:r>
              <a:rPr lang="zh-CN" altLang="en-US">
                <a:solidFill>
                  <a:schemeClr val="tx1"/>
                </a:solidFill>
                <a:ea typeface="楷体_GB2312" pitchFamily="49" charset="-122"/>
              </a:rPr>
              <a:t>等。</a:t>
            </a:r>
          </a:p>
        </p:txBody>
      </p:sp>
    </p:spTree>
    <p:extLst>
      <p:ext uri="{BB962C8B-B14F-4D97-AF65-F5344CB8AC3E}">
        <p14:creationId xmlns:p14="http://schemas.microsoft.com/office/powerpoint/2010/main" val="254834109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1 Título">
            <a:extLst>
              <a:ext uri="{FF2B5EF4-FFF2-40B4-BE49-F238E27FC236}">
                <a16:creationId xmlns:a16="http://schemas.microsoft.com/office/drawing/2014/main" id="{F06E32A8-15CE-0042-919D-16E8F5CBB52A}"/>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9.4 </a:t>
            </a:r>
            <a:r>
              <a:rPr lang="zh-CN" altLang="en-US" sz="2400">
                <a:solidFill>
                  <a:srgbClr val="D9D9D9"/>
                </a:solidFill>
                <a:latin typeface="宋体" panose="02010600030101010101" pitchFamily="2" charset="-122"/>
              </a:rPr>
              <a:t>对象模型</a:t>
            </a:r>
          </a:p>
        </p:txBody>
      </p:sp>
      <p:sp>
        <p:nvSpPr>
          <p:cNvPr id="65538" name="标题 3">
            <a:extLst>
              <a:ext uri="{FF2B5EF4-FFF2-40B4-BE49-F238E27FC236}">
                <a16:creationId xmlns:a16="http://schemas.microsoft.com/office/drawing/2014/main" id="{868FE6CE-7957-2F49-979B-0C5D658566BB}"/>
              </a:ext>
            </a:extLst>
          </p:cNvPr>
          <p:cNvSpPr>
            <a:spLocks noGrp="1"/>
          </p:cNvSpPr>
          <p:nvPr>
            <p:ph type="title" idx="4294967295"/>
          </p:nvPr>
        </p:nvSpPr>
        <p:spPr>
          <a:xfrm>
            <a:off x="0" y="53975"/>
            <a:ext cx="8229600" cy="1143000"/>
          </a:xfrm>
        </p:spPr>
        <p:txBody>
          <a:bodyPr/>
          <a:lstStyle/>
          <a:p>
            <a:r>
              <a:rPr lang="en-US" altLang="zh-CN" b="1">
                <a:latin typeface="宋体" panose="02010600030101010101" pitchFamily="2" charset="-122"/>
              </a:rPr>
              <a:t>9.4 </a:t>
            </a:r>
            <a:r>
              <a:rPr lang="zh-CN" altLang="en-US" b="1"/>
              <a:t>对象模型</a:t>
            </a:r>
          </a:p>
        </p:txBody>
      </p:sp>
      <p:sp>
        <p:nvSpPr>
          <p:cNvPr id="65539" name="TextBox 7">
            <a:extLst>
              <a:ext uri="{FF2B5EF4-FFF2-40B4-BE49-F238E27FC236}">
                <a16:creationId xmlns:a16="http://schemas.microsoft.com/office/drawing/2014/main" id="{90D621F0-7AE4-8546-8E2E-14DE72ABD70B}"/>
              </a:ext>
            </a:extLst>
          </p:cNvPr>
          <p:cNvSpPr txBox="1">
            <a:spLocks noChangeArrowheads="1"/>
          </p:cNvSpPr>
          <p:nvPr/>
        </p:nvSpPr>
        <p:spPr bwMode="auto">
          <a:xfrm>
            <a:off x="539750" y="1268413"/>
            <a:ext cx="8096250" cy="458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3000"/>
              </a:lnSpc>
              <a:spcBef>
                <a:spcPct val="0"/>
              </a:spcBef>
              <a:spcAft>
                <a:spcPts val="600"/>
              </a:spcAft>
              <a:buSzPct val="70000"/>
              <a:buFont typeface="Wingdings" pitchFamily="2" charset="2"/>
              <a:buChar char="l"/>
            </a:pPr>
            <a:r>
              <a:rPr lang="zh-CN" altLang="zh-CN" sz="2400">
                <a:latin typeface="宋体" panose="02010600030101010101" pitchFamily="2" charset="-122"/>
              </a:rPr>
              <a:t>对象模型表示静态的、结构化的系统的“数据”性质。它是对模拟客观世界实体的对象以及对象彼此间的关系的映射，描述了系统的静态结构。</a:t>
            </a:r>
            <a:endParaRPr lang="en-US" altLang="zh-CN" sz="2400">
              <a:latin typeface="宋体" panose="02010600030101010101" pitchFamily="2" charset="-122"/>
            </a:endParaRPr>
          </a:p>
          <a:p>
            <a:pPr eaLnBrk="1" hangingPunct="1">
              <a:lnSpc>
                <a:spcPts val="3000"/>
              </a:lnSpc>
              <a:spcBef>
                <a:spcPct val="0"/>
              </a:spcBef>
              <a:spcAft>
                <a:spcPts val="600"/>
              </a:spcAft>
              <a:buSzPct val="70000"/>
              <a:buFont typeface="Wingdings" pitchFamily="2" charset="2"/>
              <a:buChar char="l"/>
            </a:pPr>
            <a:r>
              <a:rPr lang="zh-CN" altLang="zh-CN" sz="2400">
                <a:latin typeface="宋体" panose="02010600030101010101" pitchFamily="2" charset="-122"/>
              </a:rPr>
              <a:t>对象模型为建立动态模型和功能模型，提供了实质性的框架。</a:t>
            </a:r>
            <a:endParaRPr lang="en-US" altLang="zh-CN" sz="2400">
              <a:latin typeface="宋体" panose="02010600030101010101" pitchFamily="2" charset="-122"/>
            </a:endParaRPr>
          </a:p>
          <a:p>
            <a:pPr eaLnBrk="1" hangingPunct="1">
              <a:lnSpc>
                <a:spcPts val="3000"/>
              </a:lnSpc>
              <a:spcBef>
                <a:spcPct val="0"/>
              </a:spcBef>
              <a:spcAft>
                <a:spcPts val="600"/>
              </a:spcAft>
              <a:buSzPct val="70000"/>
              <a:buFont typeface="Wingdings" pitchFamily="2" charset="2"/>
              <a:buChar char="l"/>
            </a:pPr>
            <a:r>
              <a:rPr lang="zh-CN" altLang="zh-CN" sz="2400">
                <a:latin typeface="宋体" panose="02010600030101010101" pitchFamily="2" charset="-122"/>
              </a:rPr>
              <a:t>建立对象模型，需要用适当的建模语言来表达模型，建模语言由记号（即模型中使用的符号）和使用记号的规则（语法、语义和语用）组成。</a:t>
            </a:r>
            <a:endParaRPr lang="en-US" altLang="zh-CN" sz="2400">
              <a:latin typeface="宋体" panose="02010600030101010101" pitchFamily="2" charset="-122"/>
            </a:endParaRPr>
          </a:p>
          <a:p>
            <a:pPr eaLnBrk="1" hangingPunct="1">
              <a:lnSpc>
                <a:spcPts val="3000"/>
              </a:lnSpc>
              <a:spcBef>
                <a:spcPct val="0"/>
              </a:spcBef>
              <a:spcAft>
                <a:spcPts val="600"/>
              </a:spcAft>
              <a:buSzPct val="70000"/>
              <a:buFont typeface="Wingdings" pitchFamily="2" charset="2"/>
              <a:buChar char="l"/>
            </a:pPr>
            <a:r>
              <a:rPr lang="en-US" altLang="zh-CN" sz="2400">
                <a:latin typeface="宋体" panose="02010600030101010101" pitchFamily="2" charset="-122"/>
              </a:rPr>
              <a:t>1997</a:t>
            </a:r>
            <a:r>
              <a:rPr lang="zh-CN" altLang="zh-CN" sz="2400">
                <a:latin typeface="宋体" panose="02010600030101010101" pitchFamily="2" charset="-122"/>
              </a:rPr>
              <a:t>年</a:t>
            </a:r>
            <a:r>
              <a:rPr lang="en-US" altLang="zh-CN" sz="2400">
                <a:latin typeface="宋体" panose="02010600030101010101" pitchFamily="2" charset="-122"/>
              </a:rPr>
              <a:t>11</a:t>
            </a:r>
            <a:r>
              <a:rPr lang="zh-CN" altLang="zh-CN" sz="2400">
                <a:latin typeface="宋体" panose="02010600030101010101" pitchFamily="2" charset="-122"/>
              </a:rPr>
              <a:t>月，国际对象管理组织</a:t>
            </a:r>
            <a:r>
              <a:rPr lang="en-US" altLang="zh-CN" sz="2400">
                <a:latin typeface="宋体" panose="02010600030101010101" pitchFamily="2" charset="-122"/>
              </a:rPr>
              <a:t>OMG</a:t>
            </a:r>
            <a:r>
              <a:rPr lang="zh-CN" altLang="zh-CN" sz="2400">
                <a:latin typeface="宋体" panose="02010600030101010101" pitchFamily="2" charset="-122"/>
              </a:rPr>
              <a:t>批准把</a:t>
            </a:r>
            <a:r>
              <a:rPr lang="en-US" altLang="zh-CN" sz="2400">
                <a:latin typeface="宋体" panose="02010600030101010101" pitchFamily="2" charset="-122"/>
              </a:rPr>
              <a:t>UML 1.1</a:t>
            </a:r>
            <a:r>
              <a:rPr lang="zh-CN" altLang="zh-CN" sz="2400">
                <a:latin typeface="宋体" panose="02010600030101010101" pitchFamily="2" charset="-122"/>
              </a:rPr>
              <a:t>作为基于面向对象技术的标准建模语言</a:t>
            </a:r>
            <a:r>
              <a:rPr lang="zh-CN" altLang="en-US" sz="2400">
                <a:latin typeface="宋体" panose="02010600030101010101" pitchFamily="2" charset="-122"/>
              </a:rPr>
              <a:t>。</a:t>
            </a:r>
            <a:endParaRPr lang="en-US" altLang="zh-CN" sz="2400">
              <a:latin typeface="宋体" panose="02010600030101010101" pitchFamily="2" charset="-122"/>
            </a:endParaRPr>
          </a:p>
          <a:p>
            <a:pPr eaLnBrk="1" hangingPunct="1">
              <a:lnSpc>
                <a:spcPts val="3000"/>
              </a:lnSpc>
              <a:spcBef>
                <a:spcPct val="0"/>
              </a:spcBef>
              <a:spcAft>
                <a:spcPts val="600"/>
              </a:spcAft>
              <a:buSzPct val="70000"/>
              <a:buFont typeface="Wingdings" pitchFamily="2" charset="2"/>
              <a:buChar char="l"/>
            </a:pPr>
            <a:r>
              <a:rPr lang="zh-CN" altLang="zh-CN" sz="2400">
                <a:latin typeface="宋体" panose="02010600030101010101" pitchFamily="2" charset="-122"/>
              </a:rPr>
              <a:t>通常，使用</a:t>
            </a:r>
            <a:r>
              <a:rPr lang="en-US" altLang="zh-CN" sz="2400">
                <a:latin typeface="宋体" panose="02010600030101010101" pitchFamily="2" charset="-122"/>
              </a:rPr>
              <a:t>UML</a:t>
            </a:r>
            <a:r>
              <a:rPr lang="zh-CN" altLang="zh-CN" sz="2400">
                <a:latin typeface="宋体" panose="02010600030101010101" pitchFamily="2" charset="-122"/>
              </a:rPr>
              <a:t>提供的类图来建立对象模型。</a:t>
            </a:r>
            <a:endParaRPr lang="en-US" altLang="zh-CN" sz="2300" b="1">
              <a:latin typeface="宋体" panose="02010600030101010101" pitchFamily="2" charset="-122"/>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标题 3">
            <a:extLst>
              <a:ext uri="{FF2B5EF4-FFF2-40B4-BE49-F238E27FC236}">
                <a16:creationId xmlns:a16="http://schemas.microsoft.com/office/drawing/2014/main" id="{F8086C8D-07C0-F04F-B370-57DD64DCF25D}"/>
              </a:ext>
            </a:extLst>
          </p:cNvPr>
          <p:cNvSpPr>
            <a:spLocks noGrp="1"/>
          </p:cNvSpPr>
          <p:nvPr>
            <p:ph type="title" idx="4294967295"/>
          </p:nvPr>
        </p:nvSpPr>
        <p:spPr>
          <a:xfrm>
            <a:off x="0" y="-26988"/>
            <a:ext cx="8229600" cy="1143001"/>
          </a:xfrm>
        </p:spPr>
        <p:txBody>
          <a:bodyPr/>
          <a:lstStyle/>
          <a:p>
            <a:r>
              <a:rPr lang="en-US" altLang="zh-CN" b="1">
                <a:latin typeface="宋体" panose="02010600030101010101" pitchFamily="2" charset="-122"/>
              </a:rPr>
              <a:t>9.4 </a:t>
            </a:r>
            <a:r>
              <a:rPr lang="zh-CN" altLang="en-US" b="1"/>
              <a:t>对象模型</a:t>
            </a:r>
          </a:p>
        </p:txBody>
      </p:sp>
      <p:sp>
        <p:nvSpPr>
          <p:cNvPr id="67586" name="内容占位符 4">
            <a:extLst>
              <a:ext uri="{FF2B5EF4-FFF2-40B4-BE49-F238E27FC236}">
                <a16:creationId xmlns:a16="http://schemas.microsoft.com/office/drawing/2014/main" id="{2ECAA222-95F1-444C-BDAC-02E3E4C79719}"/>
              </a:ext>
            </a:extLst>
          </p:cNvPr>
          <p:cNvSpPr>
            <a:spLocks noGrp="1"/>
          </p:cNvSpPr>
          <p:nvPr>
            <p:ph idx="4294967295"/>
          </p:nvPr>
        </p:nvSpPr>
        <p:spPr>
          <a:xfrm>
            <a:off x="250825" y="971550"/>
            <a:ext cx="8229600" cy="604838"/>
          </a:xfrm>
        </p:spPr>
        <p:txBody>
          <a:bodyPr/>
          <a:lstStyle/>
          <a:p>
            <a:pPr marL="0" indent="0">
              <a:buFont typeface="Arial" panose="020B0604020202020204" pitchFamily="34" charset="0"/>
              <a:buNone/>
            </a:pPr>
            <a:r>
              <a:rPr lang="en-US" altLang="zh-CN" b="1">
                <a:latin typeface="宋体" panose="02010600030101010101" pitchFamily="2" charset="-122"/>
              </a:rPr>
              <a:t>9.4.1.</a:t>
            </a:r>
            <a:r>
              <a:rPr lang="zh-CN" altLang="en-US" b="1"/>
              <a:t>类图的基本符号</a:t>
            </a:r>
          </a:p>
        </p:txBody>
      </p:sp>
      <p:sp>
        <p:nvSpPr>
          <p:cNvPr id="67587" name="TextBox 7">
            <a:extLst>
              <a:ext uri="{FF2B5EF4-FFF2-40B4-BE49-F238E27FC236}">
                <a16:creationId xmlns:a16="http://schemas.microsoft.com/office/drawing/2014/main" id="{551101A2-6FEC-6149-9613-0153FE4DF1AE}"/>
              </a:ext>
            </a:extLst>
          </p:cNvPr>
          <p:cNvSpPr txBox="1">
            <a:spLocks noChangeArrowheads="1"/>
          </p:cNvSpPr>
          <p:nvPr/>
        </p:nvSpPr>
        <p:spPr bwMode="auto">
          <a:xfrm>
            <a:off x="468313" y="1628775"/>
            <a:ext cx="8280400" cy="361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3000"/>
              </a:lnSpc>
              <a:spcBef>
                <a:spcPct val="0"/>
              </a:spcBef>
              <a:spcAft>
                <a:spcPts val="600"/>
              </a:spcAft>
              <a:buFontTx/>
              <a:buNone/>
            </a:pPr>
            <a:r>
              <a:rPr lang="en-US" altLang="zh-CN" sz="2400">
                <a:latin typeface="Arial" panose="020B0604020202020204" pitchFamily="34" charset="0"/>
              </a:rPr>
              <a:t>       </a:t>
            </a:r>
            <a:r>
              <a:rPr lang="zh-CN" altLang="zh-CN" sz="2400">
                <a:latin typeface="宋体" panose="02010600030101010101" pitchFamily="2" charset="-122"/>
              </a:rPr>
              <a:t>类图描述类及类与类之间的静态关系。类图是一种静态模型，它是创建其他</a:t>
            </a:r>
            <a:r>
              <a:rPr lang="en-US" altLang="zh-CN" sz="2400">
                <a:latin typeface="宋体" panose="02010600030101010101" pitchFamily="2" charset="-122"/>
              </a:rPr>
              <a:t>UML</a:t>
            </a:r>
            <a:r>
              <a:rPr lang="zh-CN" altLang="zh-CN" sz="2400">
                <a:latin typeface="宋体" panose="02010600030101010101" pitchFamily="2" charset="-122"/>
              </a:rPr>
              <a:t>图的基础。一个系统可以由多张类图来描述，一个类也可以出现在几张类图中。</a:t>
            </a:r>
            <a:endParaRPr lang="en-US" altLang="zh-CN" sz="2400">
              <a:latin typeface="宋体" panose="02010600030101010101" pitchFamily="2" charset="-122"/>
            </a:endParaRPr>
          </a:p>
          <a:p>
            <a:pPr eaLnBrk="1" hangingPunct="1">
              <a:lnSpc>
                <a:spcPts val="2900"/>
              </a:lnSpc>
              <a:spcBef>
                <a:spcPts val="600"/>
              </a:spcBef>
              <a:spcAft>
                <a:spcPts val="600"/>
              </a:spcAft>
              <a:buFontTx/>
              <a:buNone/>
            </a:pPr>
            <a:r>
              <a:rPr lang="en-US" altLang="zh-CN" sz="2400" b="1">
                <a:latin typeface="宋体" panose="02010600030101010101" pitchFamily="2" charset="-122"/>
              </a:rPr>
              <a:t>1.</a:t>
            </a:r>
            <a:r>
              <a:rPr lang="zh-CN" altLang="en-US" sz="2400" b="1">
                <a:latin typeface="宋体" panose="02010600030101010101" pitchFamily="2" charset="-122"/>
              </a:rPr>
              <a:t>定义类</a:t>
            </a:r>
            <a:endParaRPr lang="en-US" altLang="zh-CN" sz="2400" b="1">
              <a:latin typeface="宋体" panose="02010600030101010101" pitchFamily="2" charset="-122"/>
            </a:endParaRPr>
          </a:p>
          <a:p>
            <a:pPr eaLnBrk="1" hangingPunct="1">
              <a:lnSpc>
                <a:spcPts val="3000"/>
              </a:lnSpc>
              <a:spcBef>
                <a:spcPct val="0"/>
              </a:spcBef>
              <a:spcAft>
                <a:spcPts val="600"/>
              </a:spcAft>
              <a:buFontTx/>
              <a:buNone/>
            </a:pPr>
            <a:r>
              <a:rPr lang="zh-CN" altLang="zh-CN" sz="2400">
                <a:latin typeface="宋体" panose="02010600030101010101" pitchFamily="2" charset="-122"/>
              </a:rPr>
              <a:t>为类命名时应该遵守以下几条准则</a:t>
            </a:r>
            <a:r>
              <a:rPr lang="zh-CN" altLang="en-US" sz="2400">
                <a:latin typeface="宋体" panose="02010600030101010101" pitchFamily="2" charset="-122"/>
              </a:rPr>
              <a:t>：</a:t>
            </a:r>
            <a:endParaRPr lang="en-US" altLang="zh-CN" sz="2400">
              <a:latin typeface="宋体" panose="02010600030101010101" pitchFamily="2" charset="-122"/>
            </a:endParaRPr>
          </a:p>
          <a:p>
            <a:pPr eaLnBrk="1" hangingPunct="1">
              <a:lnSpc>
                <a:spcPts val="3000"/>
              </a:lnSpc>
              <a:spcBef>
                <a:spcPct val="0"/>
              </a:spcBef>
              <a:spcAft>
                <a:spcPts val="600"/>
              </a:spcAft>
              <a:buSzPct val="70000"/>
              <a:buFont typeface="Wingdings" pitchFamily="2" charset="2"/>
              <a:buChar char="l"/>
            </a:pPr>
            <a:r>
              <a:rPr lang="zh-CN" altLang="zh-CN" sz="2400">
                <a:latin typeface="宋体" panose="02010600030101010101" pitchFamily="2" charset="-122"/>
              </a:rPr>
              <a:t>使用标准术语</a:t>
            </a:r>
            <a:r>
              <a:rPr lang="zh-CN" altLang="en-US" sz="2400">
                <a:latin typeface="宋体" panose="02010600030101010101" pitchFamily="2" charset="-122"/>
              </a:rPr>
              <a:t>；</a:t>
            </a:r>
            <a:endParaRPr lang="en-US" altLang="zh-CN" sz="2400">
              <a:latin typeface="宋体" panose="02010600030101010101" pitchFamily="2" charset="-122"/>
            </a:endParaRPr>
          </a:p>
          <a:p>
            <a:pPr eaLnBrk="1" hangingPunct="1">
              <a:lnSpc>
                <a:spcPts val="3000"/>
              </a:lnSpc>
              <a:spcBef>
                <a:spcPct val="0"/>
              </a:spcBef>
              <a:spcAft>
                <a:spcPts val="600"/>
              </a:spcAft>
              <a:buSzPct val="70000"/>
              <a:buFont typeface="Wingdings" pitchFamily="2" charset="2"/>
              <a:buChar char="l"/>
            </a:pPr>
            <a:r>
              <a:rPr lang="zh-CN" altLang="zh-CN" sz="2400">
                <a:latin typeface="宋体" panose="02010600030101010101" pitchFamily="2" charset="-122"/>
              </a:rPr>
              <a:t>使用具有确切含义的名词</a:t>
            </a:r>
            <a:r>
              <a:rPr lang="zh-CN" altLang="en-US" sz="2400">
                <a:latin typeface="宋体" panose="02010600030101010101" pitchFamily="2" charset="-122"/>
              </a:rPr>
              <a:t>；</a:t>
            </a:r>
            <a:endParaRPr lang="en-US" altLang="zh-CN" sz="2400">
              <a:latin typeface="宋体" panose="02010600030101010101" pitchFamily="2" charset="-122"/>
            </a:endParaRPr>
          </a:p>
          <a:p>
            <a:pPr eaLnBrk="1" hangingPunct="1">
              <a:lnSpc>
                <a:spcPts val="3000"/>
              </a:lnSpc>
              <a:spcBef>
                <a:spcPct val="0"/>
              </a:spcBef>
              <a:spcAft>
                <a:spcPts val="600"/>
              </a:spcAft>
              <a:buSzPct val="70000"/>
              <a:buFont typeface="Wingdings" pitchFamily="2" charset="2"/>
              <a:buChar char="l"/>
            </a:pPr>
            <a:r>
              <a:rPr lang="zh-CN" altLang="zh-CN" sz="2400">
                <a:latin typeface="宋体" panose="02010600030101010101" pitchFamily="2" charset="-122"/>
              </a:rPr>
              <a:t>必要时用名词短语作名字。</a:t>
            </a:r>
            <a:endParaRPr lang="en-US" altLang="zh-CN" sz="2400" b="1">
              <a:latin typeface="宋体" panose="02010600030101010101" pitchFamily="2" charset="-122"/>
            </a:endParaRPr>
          </a:p>
        </p:txBody>
      </p:sp>
      <p:pic>
        <p:nvPicPr>
          <p:cNvPr id="67588" name="图片 1">
            <a:extLst>
              <a:ext uri="{FF2B5EF4-FFF2-40B4-BE49-F238E27FC236}">
                <a16:creationId xmlns:a16="http://schemas.microsoft.com/office/drawing/2014/main" id="{D6EE84B8-5520-8A41-BEF7-AAD727CCC0E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516688" y="3382963"/>
            <a:ext cx="1843087" cy="2278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7589" name="文本框 2">
            <a:extLst>
              <a:ext uri="{FF2B5EF4-FFF2-40B4-BE49-F238E27FC236}">
                <a16:creationId xmlns:a16="http://schemas.microsoft.com/office/drawing/2014/main" id="{182A4FB5-FE54-704C-9B5C-75C6FB1CE460}"/>
              </a:ext>
            </a:extLst>
          </p:cNvPr>
          <p:cNvSpPr txBox="1">
            <a:spLocks noChangeArrowheads="1"/>
          </p:cNvSpPr>
          <p:nvPr/>
        </p:nvSpPr>
        <p:spPr bwMode="auto">
          <a:xfrm>
            <a:off x="1187450" y="5373688"/>
            <a:ext cx="36004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zh-CN" altLang="en-US" sz="2400">
                <a:latin typeface="Arial" panose="020B0604020202020204" pitchFamily="34" charset="0"/>
              </a:rPr>
              <a:t>右图表示类的图形符号。</a:t>
            </a:r>
          </a:p>
        </p:txBody>
      </p:sp>
      <p:sp>
        <p:nvSpPr>
          <p:cNvPr id="67590" name="1 Título">
            <a:extLst>
              <a:ext uri="{FF2B5EF4-FFF2-40B4-BE49-F238E27FC236}">
                <a16:creationId xmlns:a16="http://schemas.microsoft.com/office/drawing/2014/main" id="{8ADDF090-E939-CA44-947B-1896B42B1A02}"/>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9.4.1 </a:t>
            </a:r>
            <a:r>
              <a:rPr lang="zh-CN" altLang="en-US" sz="2400">
                <a:solidFill>
                  <a:srgbClr val="D9D9D9"/>
                </a:solidFill>
                <a:latin typeface="宋体" panose="02010600030101010101" pitchFamily="2" charset="-122"/>
              </a:rPr>
              <a:t>类图的基本符号</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标题 3">
            <a:extLst>
              <a:ext uri="{FF2B5EF4-FFF2-40B4-BE49-F238E27FC236}">
                <a16:creationId xmlns:a16="http://schemas.microsoft.com/office/drawing/2014/main" id="{D1693EEC-6C60-D34E-A108-40C59D761D39}"/>
              </a:ext>
            </a:extLst>
          </p:cNvPr>
          <p:cNvSpPr>
            <a:spLocks noGrp="1"/>
          </p:cNvSpPr>
          <p:nvPr>
            <p:ph type="title" idx="4294967295"/>
          </p:nvPr>
        </p:nvSpPr>
        <p:spPr>
          <a:xfrm>
            <a:off x="0" y="-26988"/>
            <a:ext cx="8229600" cy="1143001"/>
          </a:xfrm>
        </p:spPr>
        <p:txBody>
          <a:bodyPr/>
          <a:lstStyle/>
          <a:p>
            <a:r>
              <a:rPr lang="en-US" altLang="zh-CN" b="1">
                <a:latin typeface="宋体" panose="02010600030101010101" pitchFamily="2" charset="-122"/>
              </a:rPr>
              <a:t>9.4 </a:t>
            </a:r>
            <a:r>
              <a:rPr lang="zh-CN" altLang="en-US" b="1"/>
              <a:t>对象模型</a:t>
            </a:r>
          </a:p>
        </p:txBody>
      </p:sp>
      <p:sp>
        <p:nvSpPr>
          <p:cNvPr id="69634" name="TextBox 7">
            <a:extLst>
              <a:ext uri="{FF2B5EF4-FFF2-40B4-BE49-F238E27FC236}">
                <a16:creationId xmlns:a16="http://schemas.microsoft.com/office/drawing/2014/main" id="{89B6211E-CE2A-E146-A9A9-718D351CD177}"/>
              </a:ext>
            </a:extLst>
          </p:cNvPr>
          <p:cNvSpPr txBox="1">
            <a:spLocks noChangeArrowheads="1"/>
          </p:cNvSpPr>
          <p:nvPr/>
        </p:nvSpPr>
        <p:spPr bwMode="auto">
          <a:xfrm>
            <a:off x="468313" y="1052513"/>
            <a:ext cx="8315325" cy="5049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2900"/>
              </a:lnSpc>
              <a:spcBef>
                <a:spcPct val="0"/>
              </a:spcBef>
              <a:spcAft>
                <a:spcPts val="600"/>
              </a:spcAft>
              <a:buFontTx/>
              <a:buNone/>
            </a:pPr>
            <a:r>
              <a:rPr lang="en-US" altLang="zh-CN" sz="2400" b="1">
                <a:latin typeface="宋体" panose="02010600030101010101" pitchFamily="2" charset="-122"/>
              </a:rPr>
              <a:t>2.</a:t>
            </a:r>
            <a:r>
              <a:rPr lang="zh-CN" altLang="en-US" sz="2400" b="1">
                <a:latin typeface="宋体" panose="02010600030101010101" pitchFamily="2" charset="-122"/>
              </a:rPr>
              <a:t>定义属性</a:t>
            </a:r>
            <a:endParaRPr lang="en-US" altLang="zh-CN" sz="2400" b="1">
              <a:latin typeface="宋体" panose="02010600030101010101" pitchFamily="2" charset="-122"/>
            </a:endParaRPr>
          </a:p>
          <a:p>
            <a:pPr>
              <a:spcBef>
                <a:spcPct val="0"/>
              </a:spcBef>
              <a:spcAft>
                <a:spcPts val="600"/>
              </a:spcAft>
              <a:buFontTx/>
              <a:buNone/>
            </a:pPr>
            <a:r>
              <a:rPr lang="en-US" altLang="zh-CN" sz="2400">
                <a:latin typeface="宋体" panose="02010600030101010101" pitchFamily="2" charset="-122"/>
              </a:rPr>
              <a:t>UML</a:t>
            </a:r>
            <a:r>
              <a:rPr lang="zh-CN" altLang="zh-CN" sz="2400">
                <a:latin typeface="宋体" panose="02010600030101010101" pitchFamily="2" charset="-122"/>
              </a:rPr>
              <a:t>描述属性的语法格式如下：</a:t>
            </a:r>
          </a:p>
          <a:p>
            <a:pPr algn="ctr">
              <a:spcBef>
                <a:spcPct val="0"/>
              </a:spcBef>
              <a:buFontTx/>
              <a:buNone/>
            </a:pPr>
            <a:r>
              <a:rPr lang="zh-CN" altLang="zh-CN" sz="2400" b="1">
                <a:latin typeface="宋体" panose="02010600030101010101" pitchFamily="2" charset="-122"/>
              </a:rPr>
              <a:t>可见性属性名： 类型名</a:t>
            </a:r>
            <a:r>
              <a:rPr lang="en-US" altLang="zh-CN" sz="2400" b="1">
                <a:latin typeface="宋体" panose="02010600030101010101" pitchFamily="2" charset="-122"/>
              </a:rPr>
              <a:t>=</a:t>
            </a:r>
            <a:r>
              <a:rPr lang="zh-CN" altLang="zh-CN" sz="2400" b="1">
                <a:latin typeface="宋体" panose="02010600030101010101" pitchFamily="2" charset="-122"/>
              </a:rPr>
              <a:t>初值</a:t>
            </a:r>
            <a:r>
              <a:rPr lang="en-US" altLang="zh-CN" sz="2400" b="1">
                <a:latin typeface="宋体" panose="02010600030101010101" pitchFamily="2" charset="-122"/>
              </a:rPr>
              <a:t>{</a:t>
            </a:r>
            <a:r>
              <a:rPr lang="zh-CN" altLang="zh-CN" sz="2400" b="1">
                <a:latin typeface="宋体" panose="02010600030101010101" pitchFamily="2" charset="-122"/>
              </a:rPr>
              <a:t>性质串</a:t>
            </a:r>
            <a:r>
              <a:rPr lang="en-US" altLang="zh-CN" sz="2400" b="1">
                <a:latin typeface="宋体" panose="02010600030101010101" pitchFamily="2" charset="-122"/>
              </a:rPr>
              <a:t>}</a:t>
            </a:r>
            <a:endParaRPr lang="zh-CN" altLang="zh-CN" sz="2400" b="1">
              <a:latin typeface="宋体" panose="02010600030101010101" pitchFamily="2" charset="-122"/>
            </a:endParaRPr>
          </a:p>
          <a:p>
            <a:pPr>
              <a:spcBef>
                <a:spcPct val="0"/>
              </a:spcBef>
              <a:buSzPct val="70000"/>
              <a:buFont typeface="Wingdings" pitchFamily="2" charset="2"/>
              <a:buChar char="l"/>
            </a:pPr>
            <a:r>
              <a:rPr lang="zh-CN" altLang="zh-CN" sz="2400">
                <a:latin typeface="宋体" panose="02010600030101010101" pitchFamily="2" charset="-122"/>
              </a:rPr>
              <a:t>属性的可见性（即可访问性）通常有下述</a:t>
            </a:r>
            <a:r>
              <a:rPr lang="en-US" altLang="zh-CN" sz="2400">
                <a:latin typeface="宋体" panose="02010600030101010101" pitchFamily="2" charset="-122"/>
              </a:rPr>
              <a:t>3</a:t>
            </a:r>
            <a:r>
              <a:rPr lang="zh-CN" altLang="zh-CN" sz="2400">
                <a:latin typeface="宋体" panose="02010600030101010101" pitchFamily="2" charset="-122"/>
              </a:rPr>
              <a:t>种：公有的</a:t>
            </a:r>
            <a:r>
              <a:rPr lang="en-US" altLang="zh-CN" sz="2400">
                <a:latin typeface="宋体" panose="02010600030101010101" pitchFamily="2" charset="-122"/>
              </a:rPr>
              <a:t>(public)</a:t>
            </a:r>
            <a:r>
              <a:rPr lang="zh-CN" altLang="zh-CN" sz="2400">
                <a:latin typeface="宋体" panose="02010600030101010101" pitchFamily="2" charset="-122"/>
              </a:rPr>
              <a:t>、私有的</a:t>
            </a:r>
            <a:r>
              <a:rPr lang="en-US" altLang="zh-CN" sz="2400">
                <a:latin typeface="宋体" panose="02010600030101010101" pitchFamily="2" charset="-122"/>
              </a:rPr>
              <a:t>(private)</a:t>
            </a:r>
            <a:r>
              <a:rPr lang="zh-CN" altLang="zh-CN" sz="2400">
                <a:latin typeface="宋体" panose="02010600030101010101" pitchFamily="2" charset="-122"/>
              </a:rPr>
              <a:t>和保护的</a:t>
            </a:r>
            <a:r>
              <a:rPr lang="en-US" altLang="zh-CN" sz="2400">
                <a:latin typeface="宋体" panose="02010600030101010101" pitchFamily="2" charset="-122"/>
              </a:rPr>
              <a:t>(protected)</a:t>
            </a:r>
            <a:r>
              <a:rPr lang="zh-CN" altLang="zh-CN" sz="2400">
                <a:latin typeface="宋体" panose="02010600030101010101" pitchFamily="2" charset="-122"/>
              </a:rPr>
              <a:t>，分别用加号</a:t>
            </a:r>
            <a:r>
              <a:rPr lang="en-US" altLang="zh-CN" sz="2400">
                <a:latin typeface="宋体" panose="02010600030101010101" pitchFamily="2" charset="-122"/>
              </a:rPr>
              <a:t>(+)</a:t>
            </a:r>
            <a:r>
              <a:rPr lang="zh-CN" altLang="zh-CN" sz="2400">
                <a:latin typeface="宋体" panose="02010600030101010101" pitchFamily="2" charset="-122"/>
              </a:rPr>
              <a:t>、减号</a:t>
            </a:r>
            <a:r>
              <a:rPr lang="en-US" altLang="zh-CN" sz="2400">
                <a:latin typeface="宋体" panose="02010600030101010101" pitchFamily="2" charset="-122"/>
              </a:rPr>
              <a:t>(-)</a:t>
            </a:r>
            <a:r>
              <a:rPr lang="zh-CN" altLang="zh-CN" sz="2400">
                <a:latin typeface="宋体" panose="02010600030101010101" pitchFamily="2" charset="-122"/>
              </a:rPr>
              <a:t>和井号</a:t>
            </a:r>
            <a:r>
              <a:rPr lang="en-US" altLang="zh-CN" sz="2400">
                <a:latin typeface="宋体" panose="02010600030101010101" pitchFamily="2" charset="-122"/>
              </a:rPr>
              <a:t>(#)</a:t>
            </a:r>
            <a:r>
              <a:rPr lang="zh-CN" altLang="zh-CN" sz="2400">
                <a:latin typeface="宋体" panose="02010600030101010101" pitchFamily="2" charset="-122"/>
              </a:rPr>
              <a:t>表示。</a:t>
            </a:r>
            <a:r>
              <a:rPr lang="zh-CN" altLang="zh-CN" sz="2400" b="1">
                <a:solidFill>
                  <a:srgbClr val="C00000"/>
                </a:solidFill>
                <a:latin typeface="宋体" panose="02010600030101010101" pitchFamily="2" charset="-122"/>
              </a:rPr>
              <a:t>注意，没有默认的可见性。</a:t>
            </a:r>
          </a:p>
          <a:p>
            <a:pPr>
              <a:spcBef>
                <a:spcPct val="0"/>
              </a:spcBef>
              <a:buSzPct val="70000"/>
              <a:buFont typeface="Wingdings" pitchFamily="2" charset="2"/>
              <a:buChar char="l"/>
            </a:pPr>
            <a:r>
              <a:rPr lang="zh-CN" altLang="zh-CN" sz="2400">
                <a:latin typeface="宋体" panose="02010600030101010101" pitchFamily="2" charset="-122"/>
              </a:rPr>
              <a:t>属性名和类型名之间用冒号</a:t>
            </a:r>
            <a:r>
              <a:rPr lang="en-US" altLang="zh-CN" sz="2400">
                <a:latin typeface="宋体" panose="02010600030101010101" pitchFamily="2" charset="-122"/>
              </a:rPr>
              <a:t>(:)</a:t>
            </a:r>
            <a:r>
              <a:rPr lang="zh-CN" altLang="zh-CN" sz="2400">
                <a:latin typeface="宋体" panose="02010600030101010101" pitchFamily="2" charset="-122"/>
              </a:rPr>
              <a:t>分隔。类型名表示该属性的数据类型，它可以是基本数据类型，也可以是用户自定义的类型。</a:t>
            </a:r>
          </a:p>
          <a:p>
            <a:pPr>
              <a:spcBef>
                <a:spcPct val="0"/>
              </a:spcBef>
              <a:buSzPct val="70000"/>
              <a:buFont typeface="Wingdings" pitchFamily="2" charset="2"/>
              <a:buChar char="l"/>
            </a:pPr>
            <a:r>
              <a:rPr lang="zh-CN" altLang="zh-CN" sz="2400">
                <a:latin typeface="宋体" panose="02010600030101010101" pitchFamily="2" charset="-122"/>
              </a:rPr>
              <a:t>在创建类的实例时应给其属性赋值，如果给某个属性定义了初值，则该初值可作为创建实例时这个属性的默认值。类型名和初值之间用等号（</a:t>
            </a:r>
            <a:r>
              <a:rPr lang="en-US" altLang="zh-CN" sz="2400">
                <a:latin typeface="宋体" panose="02010600030101010101" pitchFamily="2" charset="-122"/>
              </a:rPr>
              <a:t>=</a:t>
            </a:r>
            <a:r>
              <a:rPr lang="zh-CN" altLang="zh-CN" sz="2400">
                <a:latin typeface="宋体" panose="02010600030101010101" pitchFamily="2" charset="-122"/>
              </a:rPr>
              <a:t>）隔开。</a:t>
            </a:r>
            <a:endParaRPr lang="en-US" altLang="zh-CN" sz="2400" b="1">
              <a:latin typeface="宋体" panose="02010600030101010101" pitchFamily="2" charset="-122"/>
            </a:endParaRPr>
          </a:p>
        </p:txBody>
      </p:sp>
      <p:sp>
        <p:nvSpPr>
          <p:cNvPr id="69635" name="1 Título">
            <a:extLst>
              <a:ext uri="{FF2B5EF4-FFF2-40B4-BE49-F238E27FC236}">
                <a16:creationId xmlns:a16="http://schemas.microsoft.com/office/drawing/2014/main" id="{DF6E8114-F859-004B-83D0-D319221DD6C8}"/>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9.4.1 </a:t>
            </a:r>
            <a:r>
              <a:rPr lang="zh-CN" altLang="en-US" sz="2400">
                <a:solidFill>
                  <a:srgbClr val="D9D9D9"/>
                </a:solidFill>
                <a:latin typeface="宋体" panose="02010600030101010101" pitchFamily="2" charset="-122"/>
              </a:rPr>
              <a:t>类图的基本符号</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标题 3">
            <a:extLst>
              <a:ext uri="{FF2B5EF4-FFF2-40B4-BE49-F238E27FC236}">
                <a16:creationId xmlns:a16="http://schemas.microsoft.com/office/drawing/2014/main" id="{64B3F48A-B3FF-834F-A803-37B58D853F42}"/>
              </a:ext>
            </a:extLst>
          </p:cNvPr>
          <p:cNvSpPr>
            <a:spLocks noGrp="1"/>
          </p:cNvSpPr>
          <p:nvPr>
            <p:ph type="title" idx="4294967295"/>
          </p:nvPr>
        </p:nvSpPr>
        <p:spPr>
          <a:xfrm>
            <a:off x="0" y="-26988"/>
            <a:ext cx="8229600" cy="1143001"/>
          </a:xfrm>
        </p:spPr>
        <p:txBody>
          <a:bodyPr/>
          <a:lstStyle/>
          <a:p>
            <a:r>
              <a:rPr lang="en-US" altLang="zh-CN" b="1">
                <a:latin typeface="宋体" panose="02010600030101010101" pitchFamily="2" charset="-122"/>
              </a:rPr>
              <a:t>9.4 </a:t>
            </a:r>
            <a:r>
              <a:rPr lang="zh-CN" altLang="en-US" b="1"/>
              <a:t>对象模型</a:t>
            </a:r>
          </a:p>
        </p:txBody>
      </p:sp>
      <p:sp>
        <p:nvSpPr>
          <p:cNvPr id="71682" name="TextBox 7">
            <a:extLst>
              <a:ext uri="{FF2B5EF4-FFF2-40B4-BE49-F238E27FC236}">
                <a16:creationId xmlns:a16="http://schemas.microsoft.com/office/drawing/2014/main" id="{350919C3-6CAC-6C4B-88FF-2AAFA0789F70}"/>
              </a:ext>
            </a:extLst>
          </p:cNvPr>
          <p:cNvSpPr txBox="1">
            <a:spLocks noChangeArrowheads="1"/>
          </p:cNvSpPr>
          <p:nvPr/>
        </p:nvSpPr>
        <p:spPr bwMode="auto">
          <a:xfrm>
            <a:off x="395288" y="981075"/>
            <a:ext cx="8497887" cy="311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2900"/>
              </a:lnSpc>
              <a:spcBef>
                <a:spcPct val="0"/>
              </a:spcBef>
              <a:spcAft>
                <a:spcPts val="600"/>
              </a:spcAft>
              <a:buFontTx/>
              <a:buNone/>
            </a:pPr>
            <a:r>
              <a:rPr lang="en-US" altLang="zh-CN" sz="2400" b="1">
                <a:latin typeface="宋体" panose="02010600030101010101" pitchFamily="2" charset="-122"/>
              </a:rPr>
              <a:t>2.</a:t>
            </a:r>
            <a:r>
              <a:rPr lang="zh-CN" altLang="en-US" sz="2400" b="1">
                <a:latin typeface="宋体" panose="02010600030101010101" pitchFamily="2" charset="-122"/>
              </a:rPr>
              <a:t>定义属性</a:t>
            </a:r>
            <a:endParaRPr lang="en-US" altLang="zh-CN" sz="2400" b="1">
              <a:latin typeface="宋体" panose="02010600030101010101" pitchFamily="2" charset="-122"/>
            </a:endParaRPr>
          </a:p>
          <a:p>
            <a:pPr>
              <a:lnSpc>
                <a:spcPts val="2600"/>
              </a:lnSpc>
              <a:spcBef>
                <a:spcPct val="0"/>
              </a:spcBef>
              <a:buSzPct val="70000"/>
              <a:buFont typeface="Wingdings" pitchFamily="2" charset="2"/>
              <a:buChar char="l"/>
            </a:pPr>
            <a:r>
              <a:rPr lang="zh-CN" altLang="zh-CN" sz="2300">
                <a:latin typeface="宋体" panose="02010600030101010101" pitchFamily="2" charset="-122"/>
              </a:rPr>
              <a:t>用花括号括起来的性质串明确地列出该属性所有可能的取值。枚举类型的属性往往用性质串列出可以选用的枚举值，不同枚举值之间用逗号分隔。也可以用性质串说明属性的其他性质，例如，约束说明</a:t>
            </a:r>
            <a:r>
              <a:rPr lang="en-US" altLang="zh-CN" sz="2300">
                <a:latin typeface="宋体" panose="02010600030101010101" pitchFamily="2" charset="-122"/>
              </a:rPr>
              <a:t>{</a:t>
            </a:r>
            <a:r>
              <a:rPr lang="zh-CN" altLang="zh-CN" sz="2300">
                <a:latin typeface="宋体" panose="02010600030101010101" pitchFamily="2" charset="-122"/>
              </a:rPr>
              <a:t>只读</a:t>
            </a:r>
            <a:r>
              <a:rPr lang="en-US" altLang="zh-CN" sz="2300">
                <a:latin typeface="宋体" panose="02010600030101010101" pitchFamily="2" charset="-122"/>
              </a:rPr>
              <a:t>}</a:t>
            </a:r>
            <a:r>
              <a:rPr lang="zh-CN" altLang="zh-CN" sz="2300">
                <a:latin typeface="宋体" panose="02010600030101010101" pitchFamily="2" charset="-122"/>
              </a:rPr>
              <a:t>表明该属性是只读属性。</a:t>
            </a:r>
          </a:p>
          <a:p>
            <a:pPr>
              <a:lnSpc>
                <a:spcPts val="2600"/>
              </a:lnSpc>
              <a:spcBef>
                <a:spcPts val="1200"/>
              </a:spcBef>
              <a:buFontTx/>
              <a:buNone/>
            </a:pPr>
            <a:r>
              <a:rPr lang="en-US" altLang="zh-CN" sz="2300">
                <a:latin typeface="宋体" panose="02010600030101010101" pitchFamily="2" charset="-122"/>
              </a:rPr>
              <a:t>    </a:t>
            </a:r>
            <a:r>
              <a:rPr lang="zh-CN" altLang="zh-CN" sz="2300">
                <a:latin typeface="宋体" panose="02010600030101010101" pitchFamily="2" charset="-122"/>
              </a:rPr>
              <a:t>例如</a:t>
            </a:r>
            <a:r>
              <a:rPr lang="zh-CN" altLang="en-US" sz="2300">
                <a:latin typeface="宋体" panose="02010600030101010101" pitchFamily="2" charset="-122"/>
              </a:rPr>
              <a:t>，</a:t>
            </a:r>
            <a:r>
              <a:rPr lang="zh-CN" altLang="zh-CN" sz="2300">
                <a:latin typeface="宋体" panose="02010600030101010101" pitchFamily="2" charset="-122"/>
              </a:rPr>
              <a:t>“发货单”类的属性“管理员”，在</a:t>
            </a:r>
            <a:r>
              <a:rPr lang="en-US" altLang="zh-CN" sz="2300">
                <a:latin typeface="宋体" panose="02010600030101010101" pitchFamily="2" charset="-122"/>
              </a:rPr>
              <a:t>UML</a:t>
            </a:r>
            <a:r>
              <a:rPr lang="zh-CN" altLang="zh-CN" sz="2300">
                <a:latin typeface="宋体" panose="02010600030101010101" pitchFamily="2" charset="-122"/>
              </a:rPr>
              <a:t>类图中</a:t>
            </a:r>
            <a:r>
              <a:rPr lang="zh-CN" altLang="en-US" sz="2300">
                <a:latin typeface="宋体" panose="02010600030101010101" pitchFamily="2" charset="-122"/>
              </a:rPr>
              <a:t>如</a:t>
            </a:r>
            <a:r>
              <a:rPr lang="zh-CN" altLang="zh-CN" sz="2300">
                <a:latin typeface="宋体" panose="02010600030101010101" pitchFamily="2" charset="-122"/>
              </a:rPr>
              <a:t>下面描述：</a:t>
            </a:r>
          </a:p>
          <a:p>
            <a:pPr algn="ctr">
              <a:lnSpc>
                <a:spcPts val="2600"/>
              </a:lnSpc>
              <a:spcBef>
                <a:spcPct val="0"/>
              </a:spcBef>
              <a:buFontTx/>
              <a:buNone/>
            </a:pPr>
            <a:r>
              <a:rPr lang="en-US" altLang="zh-CN" sz="2300">
                <a:latin typeface="宋体" panose="02010600030101010101" pitchFamily="2" charset="-122"/>
              </a:rPr>
              <a:t>-</a:t>
            </a:r>
            <a:r>
              <a:rPr lang="zh-CN" altLang="zh-CN" sz="2300">
                <a:latin typeface="宋体" panose="02010600030101010101" pitchFamily="2" charset="-122"/>
              </a:rPr>
              <a:t>管理员：</a:t>
            </a:r>
            <a:r>
              <a:rPr lang="en-US" altLang="zh-CN" sz="2300">
                <a:latin typeface="宋体" panose="02010600030101010101" pitchFamily="2" charset="-122"/>
              </a:rPr>
              <a:t>String=</a:t>
            </a:r>
            <a:r>
              <a:rPr lang="zh-CN" altLang="zh-CN" sz="2300">
                <a:latin typeface="宋体" panose="02010600030101010101" pitchFamily="2" charset="-122"/>
              </a:rPr>
              <a:t>“未定”</a:t>
            </a:r>
          </a:p>
        </p:txBody>
      </p:sp>
      <p:sp>
        <p:nvSpPr>
          <p:cNvPr id="71683" name="文本框 1">
            <a:extLst>
              <a:ext uri="{FF2B5EF4-FFF2-40B4-BE49-F238E27FC236}">
                <a16:creationId xmlns:a16="http://schemas.microsoft.com/office/drawing/2014/main" id="{96BB3A95-A8D4-F949-99A7-B71B0D46EF92}"/>
              </a:ext>
            </a:extLst>
          </p:cNvPr>
          <p:cNvSpPr txBox="1">
            <a:spLocks noChangeArrowheads="1"/>
          </p:cNvSpPr>
          <p:nvPr/>
        </p:nvSpPr>
        <p:spPr bwMode="auto">
          <a:xfrm>
            <a:off x="468313" y="4005263"/>
            <a:ext cx="8459787" cy="209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2600"/>
              </a:lnSpc>
              <a:spcBef>
                <a:spcPct val="0"/>
              </a:spcBef>
              <a:buFontTx/>
              <a:buNone/>
            </a:pPr>
            <a:r>
              <a:rPr lang="en-US" altLang="zh-CN" sz="1800">
                <a:latin typeface="宋体" panose="02010600030101010101" pitchFamily="2" charset="-122"/>
              </a:rPr>
              <a:t>     </a:t>
            </a:r>
            <a:r>
              <a:rPr lang="zh-CN" altLang="zh-CN" sz="2300">
                <a:latin typeface="宋体" panose="02010600030101010101" pitchFamily="2" charset="-122"/>
              </a:rPr>
              <a:t>类的属性中还可以有一种能被该类所有对象共享的属性，称为类的作用域属性，也称为类变量。类变量在类图中表示为带下划线的属性</a:t>
            </a:r>
            <a:r>
              <a:rPr lang="zh-CN" altLang="en-US" sz="2300">
                <a:latin typeface="宋体" panose="02010600030101010101" pitchFamily="2" charset="-122"/>
              </a:rPr>
              <a:t>。</a:t>
            </a:r>
            <a:endParaRPr lang="en-US" altLang="zh-CN" sz="2300">
              <a:latin typeface="宋体" panose="02010600030101010101" pitchFamily="2" charset="-122"/>
            </a:endParaRPr>
          </a:p>
          <a:p>
            <a:pPr eaLnBrk="1" hangingPunct="1">
              <a:lnSpc>
                <a:spcPts val="2600"/>
              </a:lnSpc>
              <a:spcBef>
                <a:spcPct val="0"/>
              </a:spcBef>
              <a:buFontTx/>
              <a:buNone/>
            </a:pPr>
            <a:r>
              <a:rPr lang="en-US" altLang="zh-CN" sz="2300">
                <a:latin typeface="宋体" panose="02010600030101010101" pitchFamily="2" charset="-122"/>
              </a:rPr>
              <a:t>    </a:t>
            </a:r>
            <a:r>
              <a:rPr lang="zh-CN" altLang="zh-CN" sz="2300">
                <a:latin typeface="宋体" panose="02010600030101010101" pitchFamily="2" charset="-122"/>
              </a:rPr>
              <a:t>例如，发货单类的类变量“货单数”，用来统计发货单的总数，在该类所有对象中这个属性的值都是一样的，下面是对这个属性的描述：</a:t>
            </a:r>
            <a:r>
              <a:rPr lang="en-US" altLang="zh-CN" sz="2400">
                <a:latin typeface="宋体" panose="02010600030101010101" pitchFamily="2" charset="-122"/>
              </a:rPr>
              <a:t>-</a:t>
            </a:r>
            <a:r>
              <a:rPr lang="zh-CN" altLang="zh-CN" sz="2400" u="sng">
                <a:latin typeface="宋体" panose="02010600030101010101" pitchFamily="2" charset="-122"/>
              </a:rPr>
              <a:t>货单数：</a:t>
            </a:r>
            <a:r>
              <a:rPr lang="en-US" altLang="zh-CN" sz="2400" u="sng">
                <a:latin typeface="宋体" panose="02010600030101010101" pitchFamily="2" charset="-122"/>
              </a:rPr>
              <a:t> Integer</a:t>
            </a:r>
            <a:endParaRPr lang="en-US" altLang="zh-CN" sz="2400" b="1" u="sng">
              <a:latin typeface="宋体" panose="02010600030101010101" pitchFamily="2" charset="-122"/>
            </a:endParaRPr>
          </a:p>
        </p:txBody>
      </p:sp>
      <p:sp>
        <p:nvSpPr>
          <p:cNvPr id="71684" name="1 Título">
            <a:extLst>
              <a:ext uri="{FF2B5EF4-FFF2-40B4-BE49-F238E27FC236}">
                <a16:creationId xmlns:a16="http://schemas.microsoft.com/office/drawing/2014/main" id="{65395C1D-2B7D-2247-8864-3F94F320F38F}"/>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9.4.1 </a:t>
            </a:r>
            <a:r>
              <a:rPr lang="zh-CN" altLang="en-US" sz="2400">
                <a:solidFill>
                  <a:srgbClr val="D9D9D9"/>
                </a:solidFill>
                <a:latin typeface="宋体" panose="02010600030101010101" pitchFamily="2" charset="-122"/>
              </a:rPr>
              <a:t>类图的基本符号</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标题 3">
            <a:extLst>
              <a:ext uri="{FF2B5EF4-FFF2-40B4-BE49-F238E27FC236}">
                <a16:creationId xmlns:a16="http://schemas.microsoft.com/office/drawing/2014/main" id="{B6673F92-DDF0-5742-9171-5D0BCEB40ED4}"/>
              </a:ext>
            </a:extLst>
          </p:cNvPr>
          <p:cNvSpPr>
            <a:spLocks noGrp="1"/>
          </p:cNvSpPr>
          <p:nvPr>
            <p:ph type="title" idx="4294967295"/>
          </p:nvPr>
        </p:nvSpPr>
        <p:spPr>
          <a:xfrm>
            <a:off x="0" y="-26988"/>
            <a:ext cx="8229600" cy="1143001"/>
          </a:xfrm>
        </p:spPr>
        <p:txBody>
          <a:bodyPr/>
          <a:lstStyle/>
          <a:p>
            <a:r>
              <a:rPr lang="en-US" altLang="zh-CN" b="1">
                <a:latin typeface="宋体" panose="02010600030101010101" pitchFamily="2" charset="-122"/>
              </a:rPr>
              <a:t>9.4 </a:t>
            </a:r>
            <a:r>
              <a:rPr lang="zh-CN" altLang="en-US" b="1"/>
              <a:t>对象模型</a:t>
            </a:r>
          </a:p>
        </p:txBody>
      </p:sp>
      <p:sp>
        <p:nvSpPr>
          <p:cNvPr id="73730" name="TextBox 7">
            <a:extLst>
              <a:ext uri="{FF2B5EF4-FFF2-40B4-BE49-F238E27FC236}">
                <a16:creationId xmlns:a16="http://schemas.microsoft.com/office/drawing/2014/main" id="{595B517A-6827-F647-BCB1-135545DCA444}"/>
              </a:ext>
            </a:extLst>
          </p:cNvPr>
          <p:cNvSpPr txBox="1">
            <a:spLocks noChangeArrowheads="1"/>
          </p:cNvSpPr>
          <p:nvPr/>
        </p:nvSpPr>
        <p:spPr bwMode="auto">
          <a:xfrm>
            <a:off x="611188" y="1022350"/>
            <a:ext cx="7993062" cy="492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2900"/>
              </a:lnSpc>
              <a:spcBef>
                <a:spcPct val="0"/>
              </a:spcBef>
              <a:spcAft>
                <a:spcPts val="600"/>
              </a:spcAft>
              <a:buFontTx/>
              <a:buNone/>
            </a:pPr>
            <a:r>
              <a:rPr lang="en-US" altLang="zh-CN" sz="2400" b="1">
                <a:latin typeface="宋体" panose="02010600030101010101" pitchFamily="2" charset="-122"/>
              </a:rPr>
              <a:t>3.</a:t>
            </a:r>
            <a:r>
              <a:rPr lang="zh-CN" altLang="en-US" sz="2400" b="1">
                <a:latin typeface="宋体" panose="02010600030101010101" pitchFamily="2" charset="-122"/>
              </a:rPr>
              <a:t>定义服务</a:t>
            </a:r>
            <a:endParaRPr lang="en-US" altLang="zh-CN" sz="2400" b="1">
              <a:latin typeface="宋体" panose="02010600030101010101" pitchFamily="2" charset="-122"/>
            </a:endParaRPr>
          </a:p>
          <a:p>
            <a:pPr>
              <a:lnSpc>
                <a:spcPts val="3000"/>
              </a:lnSpc>
              <a:spcBef>
                <a:spcPct val="0"/>
              </a:spcBef>
              <a:buFontTx/>
              <a:buNone/>
            </a:pPr>
            <a:r>
              <a:rPr lang="en-US" altLang="zh-CN" sz="2400">
                <a:latin typeface="宋体" panose="02010600030101010101" pitchFamily="2" charset="-122"/>
              </a:rPr>
              <a:t>  </a:t>
            </a:r>
            <a:r>
              <a:rPr lang="zh-CN" altLang="zh-CN" sz="2400">
                <a:latin typeface="宋体" panose="02010600030101010101" pitchFamily="2" charset="-122"/>
              </a:rPr>
              <a:t>服务也就是操作，</a:t>
            </a:r>
            <a:r>
              <a:rPr lang="en-US" altLang="zh-CN" sz="2400">
                <a:latin typeface="宋体" panose="02010600030101010101" pitchFamily="2" charset="-122"/>
              </a:rPr>
              <a:t>UML</a:t>
            </a:r>
            <a:r>
              <a:rPr lang="zh-CN" altLang="zh-CN" sz="2400">
                <a:latin typeface="宋体" panose="02010600030101010101" pitchFamily="2" charset="-122"/>
              </a:rPr>
              <a:t>描述操作的语法格式如下：</a:t>
            </a:r>
            <a:endParaRPr lang="en-US" altLang="zh-CN" sz="2400">
              <a:latin typeface="宋体" panose="02010600030101010101" pitchFamily="2" charset="-122"/>
            </a:endParaRPr>
          </a:p>
          <a:p>
            <a:pPr>
              <a:lnSpc>
                <a:spcPts val="3000"/>
              </a:lnSpc>
              <a:spcBef>
                <a:spcPct val="0"/>
              </a:spcBef>
              <a:spcAft>
                <a:spcPts val="1200"/>
              </a:spcAft>
              <a:buFontTx/>
              <a:buNone/>
            </a:pPr>
            <a:r>
              <a:rPr lang="en-US" altLang="zh-CN" sz="2400">
                <a:latin typeface="宋体" panose="02010600030101010101" pitchFamily="2" charset="-122"/>
              </a:rPr>
              <a:t>    </a:t>
            </a:r>
            <a:r>
              <a:rPr lang="zh-CN" altLang="zh-CN" sz="2400" b="1">
                <a:latin typeface="宋体" panose="02010600030101010101" pitchFamily="2" charset="-122"/>
              </a:rPr>
              <a:t>可见性操作名（参数表）： 返回值类型</a:t>
            </a:r>
            <a:r>
              <a:rPr lang="en-US" altLang="zh-CN" sz="2400" b="1">
                <a:latin typeface="宋体" panose="02010600030101010101" pitchFamily="2" charset="-122"/>
              </a:rPr>
              <a:t>{</a:t>
            </a:r>
            <a:r>
              <a:rPr lang="zh-CN" altLang="zh-CN" sz="2400" b="1">
                <a:latin typeface="宋体" panose="02010600030101010101" pitchFamily="2" charset="-122"/>
              </a:rPr>
              <a:t>性质串</a:t>
            </a:r>
            <a:r>
              <a:rPr lang="en-US" altLang="zh-CN" sz="2400" b="1">
                <a:latin typeface="宋体" panose="02010600030101010101" pitchFamily="2" charset="-122"/>
              </a:rPr>
              <a:t>}</a:t>
            </a:r>
            <a:endParaRPr lang="zh-CN" altLang="zh-CN" sz="2400" b="1">
              <a:latin typeface="宋体" panose="02010600030101010101" pitchFamily="2" charset="-122"/>
            </a:endParaRPr>
          </a:p>
          <a:p>
            <a:pPr>
              <a:lnSpc>
                <a:spcPts val="3000"/>
              </a:lnSpc>
              <a:spcBef>
                <a:spcPct val="0"/>
              </a:spcBef>
              <a:buSzPct val="70000"/>
              <a:buFont typeface="Wingdings" pitchFamily="2" charset="2"/>
              <a:buChar char="l"/>
            </a:pPr>
            <a:r>
              <a:rPr lang="zh-CN" altLang="zh-CN" sz="2400">
                <a:latin typeface="宋体" panose="02010600030101010101" pitchFamily="2" charset="-122"/>
              </a:rPr>
              <a:t>操作可见性的定义方法与属性相同</a:t>
            </a:r>
            <a:r>
              <a:rPr lang="zh-CN" altLang="en-US" sz="2400">
                <a:latin typeface="宋体" panose="02010600030101010101" pitchFamily="2" charset="-122"/>
              </a:rPr>
              <a:t>（</a:t>
            </a:r>
            <a:r>
              <a:rPr lang="zh-CN" altLang="en-US" sz="2000">
                <a:latin typeface="宋体" panose="02010600030101010101" pitchFamily="2" charset="-122"/>
              </a:rPr>
              <a:t>见</a:t>
            </a:r>
            <a:r>
              <a:rPr lang="en-US" altLang="zh-CN" sz="2000">
                <a:latin typeface="宋体" panose="02010600030101010101" pitchFamily="2" charset="-122"/>
              </a:rPr>
              <a:t>(2)</a:t>
            </a:r>
            <a:r>
              <a:rPr lang="zh-CN" altLang="en-US" sz="2000">
                <a:latin typeface="宋体" panose="02010600030101010101" pitchFamily="2" charset="-122"/>
              </a:rPr>
              <a:t>定义属性</a:t>
            </a:r>
            <a:r>
              <a:rPr lang="zh-CN" altLang="en-US" sz="2400">
                <a:latin typeface="宋体" panose="02010600030101010101" pitchFamily="2" charset="-122"/>
              </a:rPr>
              <a:t>）</a:t>
            </a:r>
            <a:r>
              <a:rPr lang="zh-CN" altLang="zh-CN" sz="2400">
                <a:latin typeface="宋体" panose="02010600030101010101" pitchFamily="2" charset="-122"/>
              </a:rPr>
              <a:t>。</a:t>
            </a:r>
          </a:p>
          <a:p>
            <a:pPr>
              <a:lnSpc>
                <a:spcPts val="3000"/>
              </a:lnSpc>
              <a:spcBef>
                <a:spcPct val="0"/>
              </a:spcBef>
              <a:buSzPct val="70000"/>
              <a:buFont typeface="Wingdings" pitchFamily="2" charset="2"/>
              <a:buChar char="l"/>
            </a:pPr>
            <a:r>
              <a:rPr lang="zh-CN" altLang="zh-CN" sz="2400">
                <a:latin typeface="宋体" panose="02010600030101010101" pitchFamily="2" charset="-122"/>
              </a:rPr>
              <a:t>参数表是用逗号分隔的形式参数的序列。描述一个参数的语法如下：</a:t>
            </a:r>
          </a:p>
          <a:p>
            <a:pPr algn="ctr">
              <a:lnSpc>
                <a:spcPts val="3000"/>
              </a:lnSpc>
              <a:spcBef>
                <a:spcPct val="0"/>
              </a:spcBef>
              <a:buFontTx/>
              <a:buNone/>
            </a:pPr>
            <a:r>
              <a:rPr lang="zh-CN" altLang="zh-CN" sz="2400" b="1">
                <a:latin typeface="宋体" panose="02010600030101010101" pitchFamily="2" charset="-122"/>
              </a:rPr>
              <a:t>参数名： 类型名</a:t>
            </a:r>
            <a:r>
              <a:rPr lang="en-US" altLang="zh-CN" sz="2400" b="1">
                <a:latin typeface="宋体" panose="02010600030101010101" pitchFamily="2" charset="-122"/>
              </a:rPr>
              <a:t>=</a:t>
            </a:r>
            <a:r>
              <a:rPr lang="zh-CN" altLang="zh-CN" sz="2400" b="1">
                <a:latin typeface="宋体" panose="02010600030101010101" pitchFamily="2" charset="-122"/>
              </a:rPr>
              <a:t>默认值</a:t>
            </a:r>
          </a:p>
          <a:p>
            <a:pPr>
              <a:lnSpc>
                <a:spcPts val="3000"/>
              </a:lnSpc>
              <a:spcBef>
                <a:spcPct val="0"/>
              </a:spcBef>
              <a:buSzPct val="70000"/>
              <a:buFont typeface="Wingdings" pitchFamily="2" charset="2"/>
              <a:buChar char="l"/>
            </a:pPr>
            <a:r>
              <a:rPr lang="zh-CN" altLang="zh-CN" sz="2400">
                <a:latin typeface="宋体" panose="02010600030101010101" pitchFamily="2" charset="-122"/>
              </a:rPr>
              <a:t>当操作的调用者未提供实在参数时，该参数就使用默认值。</a:t>
            </a:r>
          </a:p>
          <a:p>
            <a:pPr>
              <a:lnSpc>
                <a:spcPts val="3000"/>
              </a:lnSpc>
              <a:spcBef>
                <a:spcPct val="0"/>
              </a:spcBef>
              <a:buSzPct val="70000"/>
              <a:buFont typeface="Wingdings" pitchFamily="2" charset="2"/>
              <a:buChar char="l"/>
            </a:pPr>
            <a:r>
              <a:rPr lang="zh-CN" altLang="zh-CN" sz="2400">
                <a:latin typeface="宋体" panose="02010600030101010101" pitchFamily="2" charset="-122"/>
              </a:rPr>
              <a:t>与属性类似，在类中可定义类作用域操作，在类图中表示为带下划线的操作。这种操作只能存取本类的类作用域属性。</a:t>
            </a:r>
            <a:endParaRPr lang="en-US" altLang="zh-CN" sz="2200" b="1">
              <a:latin typeface="宋体" panose="02010600030101010101" pitchFamily="2" charset="-122"/>
            </a:endParaRPr>
          </a:p>
        </p:txBody>
      </p:sp>
      <p:sp>
        <p:nvSpPr>
          <p:cNvPr id="73731" name="1 Título">
            <a:extLst>
              <a:ext uri="{FF2B5EF4-FFF2-40B4-BE49-F238E27FC236}">
                <a16:creationId xmlns:a16="http://schemas.microsoft.com/office/drawing/2014/main" id="{9BBEF810-3743-2A4B-B9C8-62F624C9F25C}"/>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9.4.1 </a:t>
            </a:r>
            <a:r>
              <a:rPr lang="zh-CN" altLang="en-US" sz="2400">
                <a:solidFill>
                  <a:srgbClr val="D9D9D9"/>
                </a:solidFill>
                <a:latin typeface="宋体" panose="02010600030101010101" pitchFamily="2" charset="-122"/>
              </a:rPr>
              <a:t>类图的基本符号</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1 Título">
            <a:extLst>
              <a:ext uri="{FF2B5EF4-FFF2-40B4-BE49-F238E27FC236}">
                <a16:creationId xmlns:a16="http://schemas.microsoft.com/office/drawing/2014/main" id="{7246F233-FB09-9E41-95D7-46BB3E8A0763}"/>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9.4.2 </a:t>
            </a:r>
            <a:r>
              <a:rPr lang="zh-CN" altLang="en-US" sz="2400">
                <a:solidFill>
                  <a:srgbClr val="D9D9D9"/>
                </a:solidFill>
                <a:latin typeface="宋体" panose="02010600030101010101" pitchFamily="2" charset="-122"/>
              </a:rPr>
              <a:t>表示关系的符号</a:t>
            </a:r>
          </a:p>
        </p:txBody>
      </p:sp>
      <p:sp>
        <p:nvSpPr>
          <p:cNvPr id="75778" name="标题 3">
            <a:extLst>
              <a:ext uri="{FF2B5EF4-FFF2-40B4-BE49-F238E27FC236}">
                <a16:creationId xmlns:a16="http://schemas.microsoft.com/office/drawing/2014/main" id="{3AE0B1AF-D9B1-7148-B4D3-FF14DEFC4E43}"/>
              </a:ext>
            </a:extLst>
          </p:cNvPr>
          <p:cNvSpPr>
            <a:spLocks noGrp="1"/>
          </p:cNvSpPr>
          <p:nvPr>
            <p:ph type="title" idx="4294967295"/>
          </p:nvPr>
        </p:nvSpPr>
        <p:spPr>
          <a:xfrm>
            <a:off x="0" y="-26988"/>
            <a:ext cx="8229600" cy="1143001"/>
          </a:xfrm>
        </p:spPr>
        <p:txBody>
          <a:bodyPr/>
          <a:lstStyle/>
          <a:p>
            <a:r>
              <a:rPr lang="en-US" altLang="zh-CN" b="1">
                <a:latin typeface="宋体" panose="02010600030101010101" pitchFamily="2" charset="-122"/>
              </a:rPr>
              <a:t>9.4 </a:t>
            </a:r>
            <a:r>
              <a:rPr lang="zh-CN" altLang="en-US" b="1"/>
              <a:t>对象模型</a:t>
            </a:r>
          </a:p>
        </p:txBody>
      </p:sp>
      <p:sp>
        <p:nvSpPr>
          <p:cNvPr id="75779" name="内容占位符 4">
            <a:extLst>
              <a:ext uri="{FF2B5EF4-FFF2-40B4-BE49-F238E27FC236}">
                <a16:creationId xmlns:a16="http://schemas.microsoft.com/office/drawing/2014/main" id="{DBD9D7EA-66D8-6B4E-BDE6-1A94A632159A}"/>
              </a:ext>
            </a:extLst>
          </p:cNvPr>
          <p:cNvSpPr>
            <a:spLocks noGrp="1"/>
          </p:cNvSpPr>
          <p:nvPr>
            <p:ph idx="4294967295"/>
          </p:nvPr>
        </p:nvSpPr>
        <p:spPr>
          <a:xfrm>
            <a:off x="250825" y="977900"/>
            <a:ext cx="8229600" cy="604838"/>
          </a:xfrm>
        </p:spPr>
        <p:txBody>
          <a:bodyPr/>
          <a:lstStyle/>
          <a:p>
            <a:pPr marL="0" indent="0">
              <a:buFont typeface="Arial" panose="020B0604020202020204" pitchFamily="34" charset="0"/>
              <a:buNone/>
            </a:pPr>
            <a:r>
              <a:rPr lang="en-US" altLang="zh-CN" b="1">
                <a:latin typeface="宋体" panose="02010600030101010101" pitchFamily="2" charset="-122"/>
              </a:rPr>
              <a:t>9.4.2.</a:t>
            </a:r>
            <a:r>
              <a:rPr lang="zh-CN" altLang="en-US" b="1"/>
              <a:t>表示关系的符号</a:t>
            </a:r>
          </a:p>
        </p:txBody>
      </p:sp>
      <p:sp>
        <p:nvSpPr>
          <p:cNvPr id="75780" name="TextBox 7">
            <a:extLst>
              <a:ext uri="{FF2B5EF4-FFF2-40B4-BE49-F238E27FC236}">
                <a16:creationId xmlns:a16="http://schemas.microsoft.com/office/drawing/2014/main" id="{276D590A-D06B-304B-A619-5C9AD229BE7B}"/>
              </a:ext>
            </a:extLst>
          </p:cNvPr>
          <p:cNvSpPr txBox="1">
            <a:spLocks noChangeArrowheads="1"/>
          </p:cNvSpPr>
          <p:nvPr/>
        </p:nvSpPr>
        <p:spPr bwMode="auto">
          <a:xfrm>
            <a:off x="457200" y="1582738"/>
            <a:ext cx="8507413" cy="255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2900"/>
              </a:lnSpc>
              <a:spcBef>
                <a:spcPct val="0"/>
              </a:spcBef>
              <a:spcAft>
                <a:spcPts val="600"/>
              </a:spcAft>
              <a:buFontTx/>
              <a:buNone/>
            </a:pPr>
            <a:r>
              <a:rPr lang="en-US" altLang="zh-CN" sz="2400">
                <a:latin typeface="Arial" panose="020B0604020202020204" pitchFamily="34" charset="0"/>
              </a:rPr>
              <a:t>      </a:t>
            </a:r>
            <a:r>
              <a:rPr lang="zh-CN" altLang="zh-CN" sz="2400">
                <a:latin typeface="Arial" panose="020B0604020202020204" pitchFamily="34" charset="0"/>
              </a:rPr>
              <a:t>类与类之间通常有关联、泛化</a:t>
            </a:r>
            <a:r>
              <a:rPr lang="en-US" altLang="zh-CN" sz="2400">
                <a:latin typeface="Arial" panose="020B0604020202020204" pitchFamily="34" charset="0"/>
              </a:rPr>
              <a:t>(</a:t>
            </a:r>
            <a:r>
              <a:rPr lang="zh-CN" altLang="zh-CN" sz="2400">
                <a:latin typeface="Arial" panose="020B0604020202020204" pitchFamily="34" charset="0"/>
              </a:rPr>
              <a:t>继承</a:t>
            </a:r>
            <a:r>
              <a:rPr lang="en-US" altLang="zh-CN" sz="2400">
                <a:latin typeface="Arial" panose="020B0604020202020204" pitchFamily="34" charset="0"/>
              </a:rPr>
              <a:t>)</a:t>
            </a:r>
            <a:r>
              <a:rPr lang="zh-CN" altLang="zh-CN" sz="2400">
                <a:latin typeface="Arial" panose="020B0604020202020204" pitchFamily="34" charset="0"/>
              </a:rPr>
              <a:t>、依赖和细化</a:t>
            </a:r>
            <a:r>
              <a:rPr lang="en-US" altLang="zh-CN" sz="2400">
                <a:latin typeface="Arial" panose="020B0604020202020204" pitchFamily="34" charset="0"/>
              </a:rPr>
              <a:t>4</a:t>
            </a:r>
            <a:r>
              <a:rPr lang="zh-CN" altLang="zh-CN" sz="2400">
                <a:latin typeface="Arial" panose="020B0604020202020204" pitchFamily="34" charset="0"/>
              </a:rPr>
              <a:t>种关系。</a:t>
            </a:r>
            <a:endParaRPr lang="en-US" altLang="zh-CN" sz="2400" b="1">
              <a:latin typeface="宋体" panose="02010600030101010101" pitchFamily="2" charset="-122"/>
            </a:endParaRPr>
          </a:p>
          <a:p>
            <a:pPr eaLnBrk="1" hangingPunct="1">
              <a:lnSpc>
                <a:spcPts val="2900"/>
              </a:lnSpc>
              <a:spcBef>
                <a:spcPct val="0"/>
              </a:spcBef>
              <a:spcAft>
                <a:spcPts val="600"/>
              </a:spcAft>
              <a:buFontTx/>
              <a:buNone/>
            </a:pPr>
            <a:r>
              <a:rPr lang="en-US" altLang="zh-CN" sz="2400" b="1">
                <a:latin typeface="宋体" panose="02010600030101010101" pitchFamily="2" charset="-122"/>
              </a:rPr>
              <a:t>1.</a:t>
            </a:r>
            <a:r>
              <a:rPr lang="zh-CN" altLang="en-US" sz="2400" b="1">
                <a:latin typeface="宋体" panose="02010600030101010101" pitchFamily="2" charset="-122"/>
              </a:rPr>
              <a:t>关联</a:t>
            </a:r>
            <a:endParaRPr lang="en-US" altLang="zh-CN" sz="2400" b="1">
              <a:latin typeface="宋体" panose="02010600030101010101" pitchFamily="2" charset="-122"/>
            </a:endParaRPr>
          </a:p>
          <a:p>
            <a:pPr eaLnBrk="1" hangingPunct="1">
              <a:lnSpc>
                <a:spcPts val="2900"/>
              </a:lnSpc>
              <a:spcBef>
                <a:spcPct val="0"/>
              </a:spcBef>
              <a:spcAft>
                <a:spcPts val="600"/>
              </a:spcAft>
              <a:buFontTx/>
              <a:buNone/>
            </a:pPr>
            <a:r>
              <a:rPr lang="en-US" altLang="zh-CN" sz="2400" b="1">
                <a:solidFill>
                  <a:srgbClr val="C00000"/>
                </a:solidFill>
                <a:latin typeface="Arial" panose="020B0604020202020204" pitchFamily="34" charset="0"/>
              </a:rPr>
              <a:t>      </a:t>
            </a:r>
            <a:r>
              <a:rPr lang="zh-CN" altLang="zh-CN" sz="2400" b="1">
                <a:solidFill>
                  <a:srgbClr val="C00000"/>
                </a:solidFill>
                <a:latin typeface="Arial" panose="020B0604020202020204" pitchFamily="34" charset="0"/>
              </a:rPr>
              <a:t>关联</a:t>
            </a:r>
            <a:r>
              <a:rPr lang="zh-CN" altLang="zh-CN" sz="2400">
                <a:latin typeface="Arial" panose="020B0604020202020204" pitchFamily="34" charset="0"/>
              </a:rPr>
              <a:t>表示两个类的对象之间存在某种语义上的联系。</a:t>
            </a:r>
            <a:endParaRPr lang="en-US" altLang="zh-CN" sz="2400">
              <a:latin typeface="Arial" panose="020B0604020202020204" pitchFamily="34" charset="0"/>
            </a:endParaRPr>
          </a:p>
          <a:p>
            <a:pPr eaLnBrk="1" hangingPunct="1">
              <a:lnSpc>
                <a:spcPts val="2900"/>
              </a:lnSpc>
              <a:spcBef>
                <a:spcPct val="0"/>
              </a:spcBef>
              <a:spcAft>
                <a:spcPts val="600"/>
              </a:spcAft>
              <a:buFontTx/>
              <a:buNone/>
            </a:pPr>
            <a:r>
              <a:rPr lang="en-US" altLang="zh-CN" sz="2400" b="1">
                <a:latin typeface="宋体" panose="02010600030101010101" pitchFamily="2" charset="-122"/>
              </a:rPr>
              <a:t>(1) </a:t>
            </a:r>
            <a:r>
              <a:rPr lang="zh-CN" altLang="en-US" sz="2400" b="1">
                <a:latin typeface="宋体" panose="02010600030101010101" pitchFamily="2" charset="-122"/>
              </a:rPr>
              <a:t>普通关联</a:t>
            </a:r>
            <a:endParaRPr lang="en-US" altLang="zh-CN" sz="2400" b="1">
              <a:latin typeface="宋体" panose="02010600030101010101" pitchFamily="2" charset="-122"/>
            </a:endParaRPr>
          </a:p>
          <a:p>
            <a:pPr eaLnBrk="1" hangingPunct="1">
              <a:lnSpc>
                <a:spcPts val="2600"/>
              </a:lnSpc>
              <a:spcBef>
                <a:spcPct val="0"/>
              </a:spcBef>
              <a:spcAft>
                <a:spcPts val="600"/>
              </a:spcAft>
              <a:buFontTx/>
              <a:buNone/>
            </a:pPr>
            <a:r>
              <a:rPr lang="en-US" altLang="zh-CN" sz="2000">
                <a:latin typeface="Arial" panose="020B0604020202020204" pitchFamily="34" charset="0"/>
              </a:rPr>
              <a:t>       </a:t>
            </a:r>
            <a:r>
              <a:rPr lang="zh-CN" altLang="zh-CN" sz="2400">
                <a:latin typeface="Arial" panose="020B0604020202020204" pitchFamily="34" charset="0"/>
              </a:rPr>
              <a:t>只要在类与类之间存在连接关系就可以用普通关联表示。普通关联的图示符号是连接两个类之间的直线，如</a:t>
            </a:r>
            <a:r>
              <a:rPr lang="zh-CN" altLang="en-US" sz="2400">
                <a:latin typeface="Arial" panose="020B0604020202020204" pitchFamily="34" charset="0"/>
              </a:rPr>
              <a:t>下图</a:t>
            </a:r>
            <a:r>
              <a:rPr lang="zh-CN" altLang="zh-CN" sz="2400">
                <a:latin typeface="Arial" panose="020B0604020202020204" pitchFamily="34" charset="0"/>
              </a:rPr>
              <a:t>所示。</a:t>
            </a:r>
            <a:endParaRPr lang="en-US" altLang="zh-CN" sz="2400" b="1">
              <a:latin typeface="宋体" panose="02010600030101010101" pitchFamily="2" charset="-122"/>
            </a:endParaRPr>
          </a:p>
        </p:txBody>
      </p:sp>
      <p:pic>
        <p:nvPicPr>
          <p:cNvPr id="75781" name="图片 2">
            <a:extLst>
              <a:ext uri="{FF2B5EF4-FFF2-40B4-BE49-F238E27FC236}">
                <a16:creationId xmlns:a16="http://schemas.microsoft.com/office/drawing/2014/main" id="{2D867CC9-FF65-464A-9171-C2876D0CF29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01738" y="4149725"/>
            <a:ext cx="6924675"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5782" name="文本框 3">
            <a:extLst>
              <a:ext uri="{FF2B5EF4-FFF2-40B4-BE49-F238E27FC236}">
                <a16:creationId xmlns:a16="http://schemas.microsoft.com/office/drawing/2014/main" id="{D9BD5249-EA29-364A-876D-0325F205C655}"/>
              </a:ext>
            </a:extLst>
          </p:cNvPr>
          <p:cNvSpPr txBox="1">
            <a:spLocks noChangeArrowheads="1"/>
          </p:cNvSpPr>
          <p:nvPr/>
        </p:nvSpPr>
        <p:spPr bwMode="auto">
          <a:xfrm>
            <a:off x="468313" y="4868863"/>
            <a:ext cx="82804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zh-CN" sz="2000">
                <a:latin typeface="Arial" panose="020B0604020202020204" pitchFamily="34" charset="0"/>
              </a:rPr>
              <a:t>       </a:t>
            </a:r>
            <a:r>
              <a:rPr lang="zh-CN" altLang="zh-CN" sz="2400">
                <a:latin typeface="宋体" panose="02010600030101010101" pitchFamily="2" charset="-122"/>
              </a:rPr>
              <a:t>关联是双向的，可在</a:t>
            </a:r>
            <a:r>
              <a:rPr lang="zh-CN" altLang="en-US" sz="2400">
                <a:latin typeface="宋体" panose="02010600030101010101" pitchFamily="2" charset="-122"/>
              </a:rPr>
              <a:t>每</a:t>
            </a:r>
            <a:r>
              <a:rPr lang="zh-CN" altLang="zh-CN" sz="2400">
                <a:latin typeface="宋体" panose="02010600030101010101" pitchFamily="2" charset="-122"/>
              </a:rPr>
              <a:t>一个方向上为关联起一个名字</a:t>
            </a:r>
            <a:r>
              <a:rPr lang="en-US" altLang="zh-CN" sz="2400">
                <a:latin typeface="宋体" panose="02010600030101010101" pitchFamily="2" charset="-122"/>
              </a:rPr>
              <a:t>(</a:t>
            </a:r>
            <a:r>
              <a:rPr lang="zh-CN" altLang="zh-CN" sz="2400">
                <a:latin typeface="宋体" panose="02010600030101010101" pitchFamily="2" charset="-122"/>
              </a:rPr>
              <a:t>也可不起名字</a:t>
            </a:r>
            <a:r>
              <a:rPr lang="en-US" altLang="zh-CN" sz="2400">
                <a:latin typeface="宋体" panose="02010600030101010101" pitchFamily="2" charset="-122"/>
              </a:rPr>
              <a:t>)</a:t>
            </a:r>
            <a:r>
              <a:rPr lang="zh-CN" altLang="zh-CN" sz="2400">
                <a:latin typeface="宋体" panose="02010600030101010101" pitchFamily="2" charset="-122"/>
              </a:rPr>
              <a:t>。为避免混淆，在名字前面（或后面）加一个表示关联方向的黑三角。</a:t>
            </a:r>
            <a:endParaRPr lang="zh-CN" altLang="en-US" sz="2400">
              <a:latin typeface="宋体" panose="02010600030101010101" pitchFamily="2" charset="-122"/>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标题 3">
            <a:extLst>
              <a:ext uri="{FF2B5EF4-FFF2-40B4-BE49-F238E27FC236}">
                <a16:creationId xmlns:a16="http://schemas.microsoft.com/office/drawing/2014/main" id="{31A623D1-004D-C243-BE84-D3086FF81438}"/>
              </a:ext>
            </a:extLst>
          </p:cNvPr>
          <p:cNvSpPr>
            <a:spLocks noGrp="1"/>
          </p:cNvSpPr>
          <p:nvPr>
            <p:ph type="title" idx="4294967295"/>
          </p:nvPr>
        </p:nvSpPr>
        <p:spPr>
          <a:xfrm>
            <a:off x="0" y="-26988"/>
            <a:ext cx="8229600" cy="1143001"/>
          </a:xfrm>
        </p:spPr>
        <p:txBody>
          <a:bodyPr/>
          <a:lstStyle/>
          <a:p>
            <a:r>
              <a:rPr lang="en-US" altLang="zh-CN" b="1">
                <a:latin typeface="宋体" panose="02010600030101010101" pitchFamily="2" charset="-122"/>
              </a:rPr>
              <a:t>9.4 </a:t>
            </a:r>
            <a:r>
              <a:rPr lang="zh-CN" altLang="en-US" b="1"/>
              <a:t>对象模型</a:t>
            </a:r>
          </a:p>
        </p:txBody>
      </p:sp>
      <p:sp>
        <p:nvSpPr>
          <p:cNvPr id="77826" name="TextBox 7">
            <a:extLst>
              <a:ext uri="{FF2B5EF4-FFF2-40B4-BE49-F238E27FC236}">
                <a16:creationId xmlns:a16="http://schemas.microsoft.com/office/drawing/2014/main" id="{D6009B24-1065-7F47-A06D-ADCA9507B906}"/>
              </a:ext>
            </a:extLst>
          </p:cNvPr>
          <p:cNvSpPr txBox="1">
            <a:spLocks noChangeArrowheads="1"/>
          </p:cNvSpPr>
          <p:nvPr/>
        </p:nvSpPr>
        <p:spPr bwMode="auto">
          <a:xfrm>
            <a:off x="250825" y="1125538"/>
            <a:ext cx="8642350" cy="169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2900"/>
              </a:lnSpc>
              <a:spcBef>
                <a:spcPct val="0"/>
              </a:spcBef>
              <a:spcAft>
                <a:spcPts val="600"/>
              </a:spcAft>
              <a:buFontTx/>
              <a:buNone/>
            </a:pPr>
            <a:r>
              <a:rPr lang="en-US" altLang="zh-CN" sz="2400" b="1">
                <a:latin typeface="宋体" panose="02010600030101010101" pitchFamily="2" charset="-122"/>
              </a:rPr>
              <a:t>(1) </a:t>
            </a:r>
            <a:r>
              <a:rPr lang="zh-CN" altLang="en-US" sz="2400" b="1">
                <a:latin typeface="宋体" panose="02010600030101010101" pitchFamily="2" charset="-122"/>
              </a:rPr>
              <a:t>普通关联</a:t>
            </a:r>
            <a:endParaRPr lang="en-US" altLang="zh-CN" sz="2400" b="1">
              <a:latin typeface="宋体" panose="02010600030101010101" pitchFamily="2" charset="-122"/>
            </a:endParaRPr>
          </a:p>
          <a:p>
            <a:pPr eaLnBrk="1" hangingPunct="1">
              <a:lnSpc>
                <a:spcPts val="3000"/>
              </a:lnSpc>
              <a:spcBef>
                <a:spcPct val="0"/>
              </a:spcBef>
              <a:spcAft>
                <a:spcPts val="600"/>
              </a:spcAft>
              <a:buFontTx/>
              <a:buNone/>
            </a:pPr>
            <a:r>
              <a:rPr lang="en-US" altLang="zh-CN" sz="2000">
                <a:latin typeface="Arial" panose="020B0604020202020204" pitchFamily="34" charset="0"/>
              </a:rPr>
              <a:t>       </a:t>
            </a:r>
            <a:r>
              <a:rPr lang="zh-CN" altLang="zh-CN" sz="2400">
                <a:latin typeface="宋体" panose="02010600030101010101" pitchFamily="2" charset="-122"/>
              </a:rPr>
              <a:t>在表示关联的直线两端可以写上重数（</a:t>
            </a:r>
            <a:r>
              <a:rPr lang="en-US" altLang="zh-CN" sz="2400">
                <a:latin typeface="宋体" panose="02010600030101010101" pitchFamily="2" charset="-122"/>
              </a:rPr>
              <a:t>multiplicity</a:t>
            </a:r>
            <a:r>
              <a:rPr lang="zh-CN" altLang="zh-CN" sz="2400">
                <a:latin typeface="宋体" panose="02010600030101010101" pitchFamily="2" charset="-122"/>
              </a:rPr>
              <a:t>），它表示该类有多少个对象与对方的一个对象连接。重数的表示方法通常有：</a:t>
            </a:r>
            <a:endParaRPr lang="en-US" altLang="zh-CN" sz="2400" b="1">
              <a:latin typeface="宋体" panose="02010600030101010101" pitchFamily="2" charset="-122"/>
            </a:endParaRPr>
          </a:p>
        </p:txBody>
      </p:sp>
      <p:graphicFrame>
        <p:nvGraphicFramePr>
          <p:cNvPr id="2" name="表格 1">
            <a:extLst>
              <a:ext uri="{FF2B5EF4-FFF2-40B4-BE49-F238E27FC236}">
                <a16:creationId xmlns:a16="http://schemas.microsoft.com/office/drawing/2014/main" id="{18713B9B-403D-494E-B5A2-97DEA9CA6ED0}"/>
              </a:ext>
            </a:extLst>
          </p:cNvPr>
          <p:cNvGraphicFramePr>
            <a:graphicFrameLocks noGrp="1"/>
          </p:cNvGraphicFramePr>
          <p:nvPr/>
        </p:nvGraphicFramePr>
        <p:xfrm>
          <a:off x="3635375" y="3284538"/>
          <a:ext cx="4897438" cy="2200278"/>
        </p:xfrm>
        <a:graphic>
          <a:graphicData uri="http://schemas.openxmlformats.org/drawingml/2006/table">
            <a:tbl>
              <a:tblPr/>
              <a:tblGrid>
                <a:gridCol w="2449513">
                  <a:extLst>
                    <a:ext uri="{9D8B030D-6E8A-4147-A177-3AD203B41FA5}">
                      <a16:colId xmlns:a16="http://schemas.microsoft.com/office/drawing/2014/main" val="310412029"/>
                    </a:ext>
                  </a:extLst>
                </a:gridCol>
                <a:gridCol w="2447925">
                  <a:extLst>
                    <a:ext uri="{9D8B030D-6E8A-4147-A177-3AD203B41FA5}">
                      <a16:colId xmlns:a16="http://schemas.microsoft.com/office/drawing/2014/main" val="2649148797"/>
                    </a:ext>
                  </a:extLst>
                </a:gridCol>
              </a:tblGrid>
              <a:tr h="366713">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rgbClr val="FFFFFF"/>
                          </a:solidFill>
                          <a:effectLst/>
                          <a:latin typeface="Calibri" panose="020F0502020204030204" pitchFamily="34" charset="0"/>
                          <a:ea typeface="宋体" panose="02010600030101010101" pitchFamily="2" charset="-122"/>
                        </a:rPr>
                        <a:t>重数</a:t>
                      </a:r>
                    </a:p>
                  </a:txBody>
                  <a:tcPr marL="91457" marR="91457" marT="45740" marB="457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rgbClr val="FFFFFF"/>
                          </a:solidFill>
                          <a:effectLst/>
                          <a:latin typeface="Calibri" panose="020F0502020204030204" pitchFamily="34" charset="0"/>
                          <a:ea typeface="宋体" panose="02010600030101010101" pitchFamily="2" charset="-122"/>
                        </a:rPr>
                        <a:t>表示</a:t>
                      </a:r>
                    </a:p>
                  </a:txBody>
                  <a:tcPr marL="91457" marR="91457" marT="45740" marB="457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676714433"/>
                  </a:ext>
                </a:extLst>
              </a:tr>
              <a:tr h="366713">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0 </a:t>
                      </a: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a:t>
                      </a: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 1</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57" marR="91457" marT="45740" marB="457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0</a:t>
                      </a: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到</a:t>
                      </a: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1</a:t>
                      </a: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个对象</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57" marR="91457" marT="45740" marB="457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88904152"/>
                  </a:ext>
                </a:extLst>
              </a:tr>
              <a:tr h="366713">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0 </a:t>
                      </a: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a:t>
                      </a: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  </a:t>
                      </a:r>
                      <a:r>
                        <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a:t>
                      </a: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或</a:t>
                      </a: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 </a:t>
                      </a:r>
                      <a:r>
                        <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a:t>
                      </a:r>
                    </a:p>
                  </a:txBody>
                  <a:tcPr marL="91457" marR="91457" marT="45740" marB="457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0</a:t>
                      </a: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到多个对象</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57" marR="91457" marT="45740" marB="457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4099563373"/>
                  </a:ext>
                </a:extLst>
              </a:tr>
              <a:tr h="366713">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1 + </a:t>
                      </a: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或</a:t>
                      </a: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1 </a:t>
                      </a: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a:t>
                      </a: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 </a:t>
                      </a:r>
                      <a:r>
                        <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a:t>
                      </a:r>
                    </a:p>
                  </a:txBody>
                  <a:tcPr marL="91457" marR="91457" marT="45740" marB="457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1</a:t>
                      </a: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到多个对象</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57" marR="91457" marT="45740" marB="457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490936654"/>
                  </a:ext>
                </a:extLst>
              </a:tr>
              <a:tr h="366713">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1 </a:t>
                      </a: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a:t>
                      </a: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 15</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57" marR="91457" marT="45740" marB="457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1</a:t>
                      </a: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到</a:t>
                      </a: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15</a:t>
                      </a: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个对象</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57" marR="91457" marT="45740" marB="457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743859699"/>
                  </a:ext>
                </a:extLst>
              </a:tr>
              <a:tr h="366713">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3</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57" marR="91457" marT="45740" marB="457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3</a:t>
                      </a: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个对象</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57" marR="91457" marT="45740" marB="457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907533679"/>
                  </a:ext>
                </a:extLst>
              </a:tr>
            </a:tbl>
          </a:graphicData>
        </a:graphic>
      </p:graphicFrame>
      <p:sp>
        <p:nvSpPr>
          <p:cNvPr id="77850" name="文本框 4">
            <a:extLst>
              <a:ext uri="{FF2B5EF4-FFF2-40B4-BE49-F238E27FC236}">
                <a16:creationId xmlns:a16="http://schemas.microsoft.com/office/drawing/2014/main" id="{BD78835A-B92B-FE4A-8EF1-DE33619E2CC7}"/>
              </a:ext>
            </a:extLst>
          </p:cNvPr>
          <p:cNvSpPr txBox="1">
            <a:spLocks noChangeArrowheads="1"/>
          </p:cNvSpPr>
          <p:nvPr/>
        </p:nvSpPr>
        <p:spPr bwMode="auto">
          <a:xfrm>
            <a:off x="395288" y="2830513"/>
            <a:ext cx="2984500" cy="312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3000"/>
              </a:lnSpc>
              <a:spcBef>
                <a:spcPct val="0"/>
              </a:spcBef>
              <a:buFontTx/>
              <a:buNone/>
            </a:pPr>
            <a:r>
              <a:rPr lang="en-US" altLang="zh-CN" sz="2000">
                <a:latin typeface="Arial" panose="020B0604020202020204" pitchFamily="34" charset="0"/>
              </a:rPr>
              <a:t>        </a:t>
            </a:r>
            <a:r>
              <a:rPr lang="zh-CN" altLang="zh-CN" sz="2400">
                <a:latin typeface="宋体" panose="02010600030101010101" pitchFamily="2" charset="-122"/>
              </a:rPr>
              <a:t>如果图中未明确标出关联的重数，则默认重数是</a:t>
            </a:r>
            <a:r>
              <a:rPr lang="en-US" altLang="zh-CN" sz="2400">
                <a:latin typeface="宋体" panose="02010600030101010101" pitchFamily="2" charset="-122"/>
              </a:rPr>
              <a:t>1</a:t>
            </a:r>
            <a:r>
              <a:rPr lang="zh-CN" altLang="zh-CN" sz="2400">
                <a:latin typeface="宋体" panose="02010600030101010101" pitchFamily="2" charset="-122"/>
              </a:rPr>
              <a:t>。</a:t>
            </a:r>
          </a:p>
          <a:p>
            <a:pPr eaLnBrk="1" hangingPunct="1">
              <a:lnSpc>
                <a:spcPts val="3000"/>
              </a:lnSpc>
              <a:spcBef>
                <a:spcPct val="0"/>
              </a:spcBef>
              <a:buFontTx/>
              <a:buNone/>
            </a:pPr>
            <a:r>
              <a:rPr lang="zh-CN" altLang="en-US" sz="2400">
                <a:latin typeface="宋体" panose="02010600030101010101" pitchFamily="2" charset="-122"/>
              </a:rPr>
              <a:t>    上图</a:t>
            </a:r>
            <a:r>
              <a:rPr lang="zh-CN" altLang="zh-CN" sz="2400">
                <a:latin typeface="宋体" panose="02010600030101010101" pitchFamily="2" charset="-122"/>
              </a:rPr>
              <a:t>表示，一个作家可以使用</a:t>
            </a:r>
            <a:r>
              <a:rPr lang="en-US" altLang="zh-CN" sz="2400">
                <a:latin typeface="宋体" panose="02010600030101010101" pitchFamily="2" charset="-122"/>
              </a:rPr>
              <a:t>1</a:t>
            </a:r>
            <a:r>
              <a:rPr lang="zh-CN" altLang="zh-CN" sz="2400">
                <a:latin typeface="宋体" panose="02010600030101010101" pitchFamily="2" charset="-122"/>
              </a:rPr>
              <a:t>到多台计算机，一台计算机可被</a:t>
            </a:r>
            <a:r>
              <a:rPr lang="en-US" altLang="zh-CN" sz="2400">
                <a:latin typeface="宋体" panose="02010600030101010101" pitchFamily="2" charset="-122"/>
              </a:rPr>
              <a:t>0</a:t>
            </a:r>
            <a:r>
              <a:rPr lang="zh-CN" altLang="zh-CN" sz="2400">
                <a:latin typeface="宋体" panose="02010600030101010101" pitchFamily="2" charset="-122"/>
              </a:rPr>
              <a:t>至多个作家使用。</a:t>
            </a:r>
            <a:endParaRPr lang="zh-CN" altLang="en-US" sz="2400">
              <a:latin typeface="宋体" panose="02010600030101010101" pitchFamily="2" charset="-122"/>
            </a:endParaRPr>
          </a:p>
        </p:txBody>
      </p:sp>
      <p:sp>
        <p:nvSpPr>
          <p:cNvPr id="77851" name="1 Título">
            <a:extLst>
              <a:ext uri="{FF2B5EF4-FFF2-40B4-BE49-F238E27FC236}">
                <a16:creationId xmlns:a16="http://schemas.microsoft.com/office/drawing/2014/main" id="{4DC875BB-F5CD-8547-BFDF-F71B9C23C097}"/>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9.4.2 </a:t>
            </a:r>
            <a:r>
              <a:rPr lang="zh-CN" altLang="en-US" sz="2400">
                <a:solidFill>
                  <a:srgbClr val="D9D9D9"/>
                </a:solidFill>
                <a:latin typeface="宋体" panose="02010600030101010101" pitchFamily="2" charset="-122"/>
              </a:rPr>
              <a:t>表示关系的符号</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标题 3">
            <a:extLst>
              <a:ext uri="{FF2B5EF4-FFF2-40B4-BE49-F238E27FC236}">
                <a16:creationId xmlns:a16="http://schemas.microsoft.com/office/drawing/2014/main" id="{FF92C419-AB58-8C42-80D6-3B01D19A17CA}"/>
              </a:ext>
            </a:extLst>
          </p:cNvPr>
          <p:cNvSpPr>
            <a:spLocks noGrp="1"/>
          </p:cNvSpPr>
          <p:nvPr>
            <p:ph type="title" idx="4294967295"/>
          </p:nvPr>
        </p:nvSpPr>
        <p:spPr>
          <a:xfrm>
            <a:off x="0" y="-26988"/>
            <a:ext cx="8229600" cy="1143001"/>
          </a:xfrm>
        </p:spPr>
        <p:txBody>
          <a:bodyPr/>
          <a:lstStyle/>
          <a:p>
            <a:r>
              <a:rPr lang="en-US" altLang="zh-CN" b="1">
                <a:latin typeface="宋体" panose="02010600030101010101" pitchFamily="2" charset="-122"/>
              </a:rPr>
              <a:t>9.4 </a:t>
            </a:r>
            <a:r>
              <a:rPr lang="zh-CN" altLang="en-US" b="1"/>
              <a:t>对象模型</a:t>
            </a:r>
          </a:p>
        </p:txBody>
      </p:sp>
      <p:sp>
        <p:nvSpPr>
          <p:cNvPr id="79874" name="TextBox 7">
            <a:extLst>
              <a:ext uri="{FF2B5EF4-FFF2-40B4-BE49-F238E27FC236}">
                <a16:creationId xmlns:a16="http://schemas.microsoft.com/office/drawing/2014/main" id="{B78E2C42-95A8-294A-98A0-78296019E443}"/>
              </a:ext>
            </a:extLst>
          </p:cNvPr>
          <p:cNvSpPr txBox="1">
            <a:spLocks noChangeArrowheads="1"/>
          </p:cNvSpPr>
          <p:nvPr/>
        </p:nvSpPr>
        <p:spPr bwMode="auto">
          <a:xfrm>
            <a:off x="457200" y="1341438"/>
            <a:ext cx="8167688" cy="169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2900"/>
              </a:lnSpc>
              <a:spcBef>
                <a:spcPct val="0"/>
              </a:spcBef>
              <a:spcAft>
                <a:spcPts val="600"/>
              </a:spcAft>
              <a:buFontTx/>
              <a:buNone/>
            </a:pPr>
            <a:r>
              <a:rPr lang="en-US" altLang="zh-CN" sz="2400" b="1">
                <a:latin typeface="宋体" panose="02010600030101010101" pitchFamily="2" charset="-122"/>
              </a:rPr>
              <a:t>(2) </a:t>
            </a:r>
            <a:r>
              <a:rPr lang="zh-CN" altLang="en-US" sz="2400" b="1">
                <a:latin typeface="宋体" panose="02010600030101010101" pitchFamily="2" charset="-122"/>
              </a:rPr>
              <a:t>关联的角色</a:t>
            </a:r>
            <a:endParaRPr lang="en-US" altLang="zh-CN" sz="2400" b="1">
              <a:latin typeface="宋体" panose="02010600030101010101" pitchFamily="2" charset="-122"/>
            </a:endParaRPr>
          </a:p>
          <a:p>
            <a:pPr eaLnBrk="1" hangingPunct="1">
              <a:lnSpc>
                <a:spcPts val="3000"/>
              </a:lnSpc>
              <a:spcBef>
                <a:spcPct val="0"/>
              </a:spcBef>
              <a:spcAft>
                <a:spcPts val="600"/>
              </a:spcAft>
              <a:buFontTx/>
              <a:buNone/>
            </a:pPr>
            <a:r>
              <a:rPr lang="en-US" altLang="zh-CN" sz="2000">
                <a:latin typeface="Arial" panose="020B0604020202020204" pitchFamily="34" charset="0"/>
              </a:rPr>
              <a:t>        </a:t>
            </a:r>
            <a:r>
              <a:rPr lang="zh-CN" altLang="zh-CN" sz="2400">
                <a:latin typeface="Arial" panose="020B0604020202020204" pitchFamily="34" charset="0"/>
              </a:rPr>
              <a:t>在任何关联中都会涉及参与此关联的对象所扮演的角色（即起的作用），在某些情况下显式标明角色名有助于别人理解类图。</a:t>
            </a:r>
            <a:endParaRPr lang="en-US" altLang="zh-CN" sz="2400" b="1">
              <a:latin typeface="宋体" panose="02010600030101010101" pitchFamily="2" charset="-122"/>
            </a:endParaRPr>
          </a:p>
        </p:txBody>
      </p:sp>
      <p:pic>
        <p:nvPicPr>
          <p:cNvPr id="79875" name="图片 2">
            <a:extLst>
              <a:ext uri="{FF2B5EF4-FFF2-40B4-BE49-F238E27FC236}">
                <a16:creationId xmlns:a16="http://schemas.microsoft.com/office/drawing/2014/main" id="{0230D32A-4671-2944-9F45-CBB1C2F7250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243513" y="3359150"/>
            <a:ext cx="3144837" cy="2354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876" name="文本框 3">
            <a:extLst>
              <a:ext uri="{FF2B5EF4-FFF2-40B4-BE49-F238E27FC236}">
                <a16:creationId xmlns:a16="http://schemas.microsoft.com/office/drawing/2014/main" id="{EFA523CF-9916-F841-9AE5-2A947D8B0DA6}"/>
              </a:ext>
            </a:extLst>
          </p:cNvPr>
          <p:cNvSpPr txBox="1">
            <a:spLocks noChangeArrowheads="1"/>
          </p:cNvSpPr>
          <p:nvPr/>
        </p:nvSpPr>
        <p:spPr bwMode="auto">
          <a:xfrm>
            <a:off x="601663" y="3141663"/>
            <a:ext cx="4402137" cy="275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3000"/>
              </a:lnSpc>
              <a:spcBef>
                <a:spcPct val="0"/>
              </a:spcBef>
              <a:buFontTx/>
              <a:buNone/>
            </a:pPr>
            <a:r>
              <a:rPr lang="zh-CN" altLang="en-US" sz="1800">
                <a:latin typeface="Arial" panose="020B0604020202020204" pitchFamily="34" charset="0"/>
              </a:rPr>
              <a:t>       </a:t>
            </a:r>
            <a:r>
              <a:rPr lang="zh-CN" altLang="en-US" sz="2400">
                <a:latin typeface="Arial" panose="020B0604020202020204" pitchFamily="34" charset="0"/>
              </a:rPr>
              <a:t>右图</a:t>
            </a:r>
            <a:r>
              <a:rPr lang="zh-CN" altLang="zh-CN" sz="2400">
                <a:latin typeface="Arial" panose="020B0604020202020204" pitchFamily="34" charset="0"/>
              </a:rPr>
              <a:t>是一个递归关联（即一个类与它本身有关联关系）的例子。一个人与另一个人结婚，必然一个人扮演丈夫的角色，另一个人扮演妻子的角色。如果没有显式标出角色名，则意味着用类名作为角色名。</a:t>
            </a:r>
            <a:endParaRPr lang="zh-CN" altLang="en-US" sz="2400">
              <a:latin typeface="Arial" panose="020B0604020202020204" pitchFamily="34" charset="0"/>
            </a:endParaRPr>
          </a:p>
        </p:txBody>
      </p:sp>
      <p:sp>
        <p:nvSpPr>
          <p:cNvPr id="79877" name="1 Título">
            <a:extLst>
              <a:ext uri="{FF2B5EF4-FFF2-40B4-BE49-F238E27FC236}">
                <a16:creationId xmlns:a16="http://schemas.microsoft.com/office/drawing/2014/main" id="{ED542DFA-68FB-794B-93FB-001BCB6844C2}"/>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9.4.2 </a:t>
            </a:r>
            <a:r>
              <a:rPr lang="zh-CN" altLang="en-US" sz="2400">
                <a:solidFill>
                  <a:srgbClr val="D9D9D9"/>
                </a:solidFill>
                <a:latin typeface="宋体" panose="02010600030101010101" pitchFamily="2" charset="-122"/>
              </a:rPr>
              <a:t>表示关系的符号</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标题 3">
            <a:extLst>
              <a:ext uri="{FF2B5EF4-FFF2-40B4-BE49-F238E27FC236}">
                <a16:creationId xmlns:a16="http://schemas.microsoft.com/office/drawing/2014/main" id="{077E0F41-9CCE-F941-B9D4-8ACF3B489315}"/>
              </a:ext>
            </a:extLst>
          </p:cNvPr>
          <p:cNvSpPr>
            <a:spLocks noGrp="1"/>
          </p:cNvSpPr>
          <p:nvPr>
            <p:ph type="title" idx="4294967295"/>
          </p:nvPr>
        </p:nvSpPr>
        <p:spPr>
          <a:xfrm>
            <a:off x="0" y="-26988"/>
            <a:ext cx="8229600" cy="1143001"/>
          </a:xfrm>
        </p:spPr>
        <p:txBody>
          <a:bodyPr/>
          <a:lstStyle/>
          <a:p>
            <a:r>
              <a:rPr lang="en-US" altLang="zh-CN" b="1">
                <a:latin typeface="宋体" panose="02010600030101010101" pitchFamily="2" charset="-122"/>
              </a:rPr>
              <a:t>9.4 </a:t>
            </a:r>
            <a:r>
              <a:rPr lang="zh-CN" altLang="en-US" b="1"/>
              <a:t>对象模型</a:t>
            </a:r>
          </a:p>
        </p:txBody>
      </p:sp>
      <p:sp>
        <p:nvSpPr>
          <p:cNvPr id="81922" name="TextBox 7">
            <a:extLst>
              <a:ext uri="{FF2B5EF4-FFF2-40B4-BE49-F238E27FC236}">
                <a16:creationId xmlns:a16="http://schemas.microsoft.com/office/drawing/2014/main" id="{BE9D0F56-B563-CA4A-93C0-2F419F7662A3}"/>
              </a:ext>
            </a:extLst>
          </p:cNvPr>
          <p:cNvSpPr txBox="1">
            <a:spLocks noChangeArrowheads="1"/>
          </p:cNvSpPr>
          <p:nvPr/>
        </p:nvSpPr>
        <p:spPr bwMode="auto">
          <a:xfrm>
            <a:off x="508000" y="1196975"/>
            <a:ext cx="8167688" cy="169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2900"/>
              </a:lnSpc>
              <a:spcBef>
                <a:spcPct val="0"/>
              </a:spcBef>
              <a:spcAft>
                <a:spcPts val="600"/>
              </a:spcAft>
              <a:buFontTx/>
              <a:buNone/>
            </a:pPr>
            <a:r>
              <a:rPr lang="en-US" altLang="zh-CN" sz="2400" b="1">
                <a:latin typeface="宋体" panose="02010600030101010101" pitchFamily="2" charset="-122"/>
              </a:rPr>
              <a:t>(3) </a:t>
            </a:r>
            <a:r>
              <a:rPr lang="zh-CN" altLang="en-US" sz="2400" b="1">
                <a:latin typeface="宋体" panose="02010600030101010101" pitchFamily="2" charset="-122"/>
              </a:rPr>
              <a:t>限定关联</a:t>
            </a:r>
            <a:endParaRPr lang="en-US" altLang="zh-CN" sz="2400" b="1">
              <a:latin typeface="宋体" panose="02010600030101010101" pitchFamily="2" charset="-122"/>
            </a:endParaRPr>
          </a:p>
          <a:p>
            <a:pPr eaLnBrk="1" hangingPunct="1">
              <a:lnSpc>
                <a:spcPts val="3000"/>
              </a:lnSpc>
              <a:spcBef>
                <a:spcPct val="0"/>
              </a:spcBef>
              <a:spcAft>
                <a:spcPts val="600"/>
              </a:spcAft>
              <a:buFontTx/>
              <a:buNone/>
            </a:pPr>
            <a:r>
              <a:rPr lang="en-US" altLang="zh-CN" sz="2000">
                <a:latin typeface="Arial" panose="020B0604020202020204" pitchFamily="34" charset="0"/>
              </a:rPr>
              <a:t>        </a:t>
            </a:r>
            <a:r>
              <a:rPr lang="zh-CN" altLang="zh-CN" sz="2400" b="1">
                <a:solidFill>
                  <a:srgbClr val="C00000"/>
                </a:solidFill>
                <a:latin typeface="Arial" panose="020B0604020202020204" pitchFamily="34" charset="0"/>
              </a:rPr>
              <a:t>限定关联</a:t>
            </a:r>
            <a:r>
              <a:rPr lang="zh-CN" altLang="zh-CN" sz="2400">
                <a:latin typeface="Arial" panose="020B0604020202020204" pitchFamily="34" charset="0"/>
              </a:rPr>
              <a:t>通常用在一对多或多对多的关联关系中，可以把模型中的重数从一对多变成一对一，或从多对多简化成多对一。在类图中把限定词放在关联关系末端的一个小方框内。</a:t>
            </a:r>
            <a:endParaRPr lang="en-US" altLang="zh-CN" sz="2400" b="1">
              <a:latin typeface="宋体" panose="02010600030101010101" pitchFamily="2" charset="-122"/>
            </a:endParaRPr>
          </a:p>
        </p:txBody>
      </p:sp>
      <p:sp>
        <p:nvSpPr>
          <p:cNvPr id="81923" name="文本框 3">
            <a:extLst>
              <a:ext uri="{FF2B5EF4-FFF2-40B4-BE49-F238E27FC236}">
                <a16:creationId xmlns:a16="http://schemas.microsoft.com/office/drawing/2014/main" id="{8D6157C4-DC6F-2C4E-84F8-420063BE4DA7}"/>
              </a:ext>
            </a:extLst>
          </p:cNvPr>
          <p:cNvSpPr txBox="1">
            <a:spLocks noChangeArrowheads="1"/>
          </p:cNvSpPr>
          <p:nvPr/>
        </p:nvSpPr>
        <p:spPr bwMode="auto">
          <a:xfrm>
            <a:off x="539750" y="4275138"/>
            <a:ext cx="8135938" cy="163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3000"/>
              </a:lnSpc>
              <a:spcBef>
                <a:spcPct val="0"/>
              </a:spcBef>
              <a:buFontTx/>
              <a:buNone/>
            </a:pPr>
            <a:r>
              <a:rPr lang="zh-CN" altLang="en-US" sz="1800">
                <a:latin typeface="Arial" panose="020B0604020202020204" pitchFamily="34" charset="0"/>
              </a:rPr>
              <a:t>         </a:t>
            </a:r>
            <a:r>
              <a:rPr lang="zh-CN" altLang="en-US" sz="2400">
                <a:latin typeface="Arial" panose="020B0604020202020204" pitchFamily="34" charset="0"/>
              </a:rPr>
              <a:t>上图</a:t>
            </a:r>
            <a:r>
              <a:rPr lang="zh-CN" altLang="zh-CN" sz="2400">
                <a:latin typeface="Arial" panose="020B0604020202020204" pitchFamily="34" charset="0"/>
              </a:rPr>
              <a:t>利用限定词“文件名”表示了目录与文件之间的关系，可见，利用限定词把一对多关系简化成了一对一关系。</a:t>
            </a:r>
          </a:p>
          <a:p>
            <a:pPr eaLnBrk="1" hangingPunct="1">
              <a:lnSpc>
                <a:spcPts val="3000"/>
              </a:lnSpc>
              <a:spcBef>
                <a:spcPct val="0"/>
              </a:spcBef>
              <a:buFontTx/>
              <a:buNone/>
            </a:pPr>
            <a:r>
              <a:rPr lang="zh-CN" altLang="en-US" sz="2400">
                <a:latin typeface="Arial" panose="020B0604020202020204" pitchFamily="34" charset="0"/>
              </a:rPr>
              <a:t>       上图</a:t>
            </a:r>
            <a:r>
              <a:rPr lang="zh-CN" altLang="zh-CN" sz="2400">
                <a:latin typeface="Arial" panose="020B0604020202020204" pitchFamily="34" charset="0"/>
              </a:rPr>
              <a:t>一个受限的关联限定提高了语义精确性，增强了查询能力。限定的语法表明，文件名在其目录内是唯一的。</a:t>
            </a:r>
            <a:endParaRPr lang="zh-CN" altLang="en-US" sz="2400">
              <a:latin typeface="Arial" panose="020B0604020202020204" pitchFamily="34" charset="0"/>
            </a:endParaRPr>
          </a:p>
        </p:txBody>
      </p:sp>
      <p:pic>
        <p:nvPicPr>
          <p:cNvPr id="81924" name="图片 1">
            <a:extLst>
              <a:ext uri="{FF2B5EF4-FFF2-40B4-BE49-F238E27FC236}">
                <a16:creationId xmlns:a16="http://schemas.microsoft.com/office/drawing/2014/main" id="{CA0AE292-8F6B-4149-9272-6519B36B9A6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708150" y="3092450"/>
            <a:ext cx="5743575" cy="98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25" name="1 Título">
            <a:extLst>
              <a:ext uri="{FF2B5EF4-FFF2-40B4-BE49-F238E27FC236}">
                <a16:creationId xmlns:a16="http://schemas.microsoft.com/office/drawing/2014/main" id="{648B34EE-6FB9-CC4D-AEED-B43B12EFE3EB}"/>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9.4.2 </a:t>
            </a:r>
            <a:r>
              <a:rPr lang="zh-CN" altLang="en-US" sz="2400">
                <a:solidFill>
                  <a:srgbClr val="D9D9D9"/>
                </a:solidFill>
                <a:latin typeface="宋体" panose="02010600030101010101" pitchFamily="2" charset="-122"/>
              </a:rPr>
              <a:t>表示关系的符号</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标题 3">
            <a:extLst>
              <a:ext uri="{FF2B5EF4-FFF2-40B4-BE49-F238E27FC236}">
                <a16:creationId xmlns:a16="http://schemas.microsoft.com/office/drawing/2014/main" id="{C4637B05-509F-1040-A379-FA22B2D477F5}"/>
              </a:ext>
            </a:extLst>
          </p:cNvPr>
          <p:cNvSpPr>
            <a:spLocks noGrp="1"/>
          </p:cNvSpPr>
          <p:nvPr>
            <p:ph type="title" idx="4294967295"/>
          </p:nvPr>
        </p:nvSpPr>
        <p:spPr>
          <a:xfrm>
            <a:off x="0" y="-26988"/>
            <a:ext cx="8229600" cy="1143001"/>
          </a:xfrm>
        </p:spPr>
        <p:txBody>
          <a:bodyPr/>
          <a:lstStyle/>
          <a:p>
            <a:r>
              <a:rPr lang="en-US" altLang="zh-CN" b="1">
                <a:latin typeface="宋体" panose="02010600030101010101" pitchFamily="2" charset="-122"/>
              </a:rPr>
              <a:t>9.4 </a:t>
            </a:r>
            <a:r>
              <a:rPr lang="zh-CN" altLang="en-US" b="1"/>
              <a:t>对象模型</a:t>
            </a:r>
          </a:p>
        </p:txBody>
      </p:sp>
      <p:sp>
        <p:nvSpPr>
          <p:cNvPr id="83970" name="TextBox 7">
            <a:extLst>
              <a:ext uri="{FF2B5EF4-FFF2-40B4-BE49-F238E27FC236}">
                <a16:creationId xmlns:a16="http://schemas.microsoft.com/office/drawing/2014/main" id="{0136B593-E856-6249-972E-B5A3D8A1AA38}"/>
              </a:ext>
            </a:extLst>
          </p:cNvPr>
          <p:cNvSpPr txBox="1">
            <a:spLocks noChangeArrowheads="1"/>
          </p:cNvSpPr>
          <p:nvPr/>
        </p:nvSpPr>
        <p:spPr bwMode="auto">
          <a:xfrm>
            <a:off x="457200" y="1125538"/>
            <a:ext cx="8167688" cy="215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2900"/>
              </a:lnSpc>
              <a:spcBef>
                <a:spcPct val="0"/>
              </a:spcBef>
              <a:spcAft>
                <a:spcPts val="600"/>
              </a:spcAft>
              <a:buFontTx/>
              <a:buNone/>
            </a:pPr>
            <a:r>
              <a:rPr lang="en-US" altLang="zh-CN" sz="2400" b="1">
                <a:latin typeface="宋体" panose="02010600030101010101" pitchFamily="2" charset="-122"/>
              </a:rPr>
              <a:t>(4) </a:t>
            </a:r>
            <a:r>
              <a:rPr lang="zh-CN" altLang="en-US" sz="2400" b="1">
                <a:latin typeface="宋体" panose="02010600030101010101" pitchFamily="2" charset="-122"/>
              </a:rPr>
              <a:t>关联类</a:t>
            </a:r>
            <a:endParaRPr lang="en-US" altLang="zh-CN" sz="2400" b="1">
              <a:latin typeface="宋体" panose="02010600030101010101" pitchFamily="2" charset="-122"/>
            </a:endParaRPr>
          </a:p>
          <a:p>
            <a:pPr eaLnBrk="1" hangingPunct="1">
              <a:lnSpc>
                <a:spcPts val="3000"/>
              </a:lnSpc>
              <a:spcBef>
                <a:spcPct val="0"/>
              </a:spcBef>
              <a:spcAft>
                <a:spcPts val="600"/>
              </a:spcAft>
              <a:buFontTx/>
              <a:buNone/>
            </a:pPr>
            <a:r>
              <a:rPr lang="en-US" altLang="zh-CN" sz="2000">
                <a:latin typeface="Arial" panose="020B0604020202020204" pitchFamily="34" charset="0"/>
              </a:rPr>
              <a:t>         </a:t>
            </a:r>
            <a:r>
              <a:rPr lang="zh-CN" altLang="zh-CN" sz="2400">
                <a:latin typeface="宋体" panose="02010600030101010101" pitchFamily="2" charset="-122"/>
              </a:rPr>
              <a:t>为了说明关联的性质，引入一个关联类来记录</a:t>
            </a:r>
            <a:r>
              <a:rPr lang="zh-CN" altLang="en-US" sz="2400">
                <a:latin typeface="宋体" panose="02010600030101010101" pitchFamily="2" charset="-122"/>
              </a:rPr>
              <a:t>附加信息</a:t>
            </a:r>
            <a:r>
              <a:rPr lang="zh-CN" altLang="zh-CN" sz="2400">
                <a:latin typeface="宋体" panose="02010600030101010101" pitchFamily="2" charset="-122"/>
              </a:rPr>
              <a:t>。关联中的每个连接与关联类的一个对象相联系。关联类通过一条虚线与关联连接。</a:t>
            </a:r>
            <a:endParaRPr lang="en-US" altLang="zh-CN" sz="2400">
              <a:latin typeface="宋体" panose="02010600030101010101" pitchFamily="2" charset="-122"/>
            </a:endParaRPr>
          </a:p>
          <a:p>
            <a:pPr eaLnBrk="1" hangingPunct="1">
              <a:lnSpc>
                <a:spcPts val="3000"/>
              </a:lnSpc>
              <a:spcBef>
                <a:spcPct val="0"/>
              </a:spcBef>
              <a:spcAft>
                <a:spcPts val="600"/>
              </a:spcAft>
              <a:buFontTx/>
              <a:buNone/>
            </a:pPr>
            <a:r>
              <a:rPr lang="en-US" altLang="zh-CN" sz="2400">
                <a:latin typeface="宋体" panose="02010600030101010101" pitchFamily="2" charset="-122"/>
              </a:rPr>
              <a:t>    </a:t>
            </a:r>
            <a:r>
              <a:rPr lang="zh-CN" altLang="zh-CN" sz="2400">
                <a:latin typeface="宋体" panose="02010600030101010101" pitchFamily="2" charset="-122"/>
              </a:rPr>
              <a:t>关联类与一般的类一样，也有属性、操作和关联。</a:t>
            </a:r>
            <a:endParaRPr lang="en-US" altLang="zh-CN" sz="2400" b="1">
              <a:latin typeface="宋体" panose="02010600030101010101" pitchFamily="2" charset="-122"/>
            </a:endParaRPr>
          </a:p>
        </p:txBody>
      </p:sp>
      <p:sp>
        <p:nvSpPr>
          <p:cNvPr id="83971" name="文本框 3">
            <a:extLst>
              <a:ext uri="{FF2B5EF4-FFF2-40B4-BE49-F238E27FC236}">
                <a16:creationId xmlns:a16="http://schemas.microsoft.com/office/drawing/2014/main" id="{4E9FE025-9436-B14B-9A5E-24CC9FBC2D74}"/>
              </a:ext>
            </a:extLst>
          </p:cNvPr>
          <p:cNvSpPr txBox="1">
            <a:spLocks noChangeArrowheads="1"/>
          </p:cNvSpPr>
          <p:nvPr/>
        </p:nvSpPr>
        <p:spPr bwMode="auto">
          <a:xfrm>
            <a:off x="539750" y="3284538"/>
            <a:ext cx="4978400" cy="280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2600"/>
              </a:lnSpc>
              <a:spcBef>
                <a:spcPct val="0"/>
              </a:spcBef>
              <a:buFontTx/>
              <a:buNone/>
            </a:pPr>
            <a:r>
              <a:rPr lang="zh-CN" altLang="en-US" sz="2000">
                <a:latin typeface="Arial" panose="020B0604020202020204" pitchFamily="34" charset="0"/>
              </a:rPr>
              <a:t>       </a:t>
            </a:r>
            <a:r>
              <a:rPr lang="zh-CN" altLang="en-US" sz="2200">
                <a:latin typeface="宋体" panose="02010600030101010101" pitchFamily="2" charset="-122"/>
              </a:rPr>
              <a:t>右图</a:t>
            </a:r>
            <a:r>
              <a:rPr lang="zh-CN" altLang="zh-CN" sz="2200">
                <a:latin typeface="宋体" panose="02010600030101010101" pitchFamily="2" charset="-122"/>
              </a:rPr>
              <a:t>是一个电梯系统的类模型，队列就是电梯控制器类与电梯类的关联关系上的关联类。</a:t>
            </a:r>
            <a:endParaRPr lang="en-US" altLang="zh-CN" sz="2200">
              <a:latin typeface="宋体" panose="02010600030101010101" pitchFamily="2" charset="-122"/>
            </a:endParaRPr>
          </a:p>
          <a:p>
            <a:pPr eaLnBrk="1" hangingPunct="1">
              <a:lnSpc>
                <a:spcPts val="2600"/>
              </a:lnSpc>
              <a:spcBef>
                <a:spcPct val="0"/>
              </a:spcBef>
              <a:buFontTx/>
              <a:buNone/>
            </a:pPr>
            <a:r>
              <a:rPr lang="en-US" altLang="zh-CN" sz="2200">
                <a:latin typeface="宋体" panose="02010600030101010101" pitchFamily="2" charset="-122"/>
              </a:rPr>
              <a:t>    </a:t>
            </a:r>
            <a:r>
              <a:rPr lang="zh-CN" altLang="zh-CN" sz="2200">
                <a:latin typeface="宋体" panose="02010600030101010101" pitchFamily="2" charset="-122"/>
              </a:rPr>
              <a:t>一个电梯控制器控制着</a:t>
            </a:r>
            <a:r>
              <a:rPr lang="en-US" altLang="zh-CN" sz="2200">
                <a:latin typeface="宋体" panose="02010600030101010101" pitchFamily="2" charset="-122"/>
              </a:rPr>
              <a:t>4</a:t>
            </a:r>
            <a:r>
              <a:rPr lang="zh-CN" altLang="zh-CN" sz="2200">
                <a:latin typeface="宋体" panose="02010600030101010101" pitchFamily="2" charset="-122"/>
              </a:rPr>
              <a:t>台电梯，控制器和电梯之间的实际连接就有</a:t>
            </a:r>
            <a:r>
              <a:rPr lang="en-US" altLang="zh-CN" sz="2200">
                <a:latin typeface="宋体" panose="02010600030101010101" pitchFamily="2" charset="-122"/>
              </a:rPr>
              <a:t>4</a:t>
            </a:r>
            <a:r>
              <a:rPr lang="zh-CN" altLang="zh-CN" sz="2200">
                <a:latin typeface="宋体" panose="02010600030101010101" pitchFamily="2" charset="-122"/>
              </a:rPr>
              <a:t>个，每个连接都对应一个队列（对象），每个队列（对象）存储着来自控制器和电梯内部按钮的请求服务信息。</a:t>
            </a:r>
            <a:endParaRPr lang="zh-CN" altLang="en-US" sz="2200">
              <a:latin typeface="宋体" panose="02010600030101010101" pitchFamily="2" charset="-122"/>
            </a:endParaRPr>
          </a:p>
        </p:txBody>
      </p:sp>
      <p:pic>
        <p:nvPicPr>
          <p:cNvPr id="83972" name="图片 2">
            <a:extLst>
              <a:ext uri="{FF2B5EF4-FFF2-40B4-BE49-F238E27FC236}">
                <a16:creationId xmlns:a16="http://schemas.microsoft.com/office/drawing/2014/main" id="{0F87A236-CD18-6E48-8240-A1ED3534086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638800" y="3500438"/>
            <a:ext cx="2986088" cy="225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3973" name="1 Título">
            <a:extLst>
              <a:ext uri="{FF2B5EF4-FFF2-40B4-BE49-F238E27FC236}">
                <a16:creationId xmlns:a16="http://schemas.microsoft.com/office/drawing/2014/main" id="{4583D4ED-DD39-1C47-B2BB-0B3AF8518CFC}"/>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9.4.2 </a:t>
            </a:r>
            <a:r>
              <a:rPr lang="zh-CN" altLang="en-US" sz="2400">
                <a:solidFill>
                  <a:srgbClr val="D9D9D9"/>
                </a:solidFill>
                <a:latin typeface="宋体" panose="02010600030101010101" pitchFamily="2" charset="-122"/>
              </a:rPr>
              <a:t>表示关系的符号</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Text Box 2">
            <a:extLst>
              <a:ext uri="{FF2B5EF4-FFF2-40B4-BE49-F238E27FC236}">
                <a16:creationId xmlns:a16="http://schemas.microsoft.com/office/drawing/2014/main" id="{A4D0CFDC-60C1-624A-8902-3755A1E19990}"/>
              </a:ext>
            </a:extLst>
          </p:cNvPr>
          <p:cNvSpPr txBox="1">
            <a:spLocks noChangeArrowheads="1"/>
          </p:cNvSpPr>
          <p:nvPr/>
        </p:nvSpPr>
        <p:spPr bwMode="auto">
          <a:xfrm>
            <a:off x="179388" y="765175"/>
            <a:ext cx="8964612" cy="443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eaLnBrk="0" hangingPunct="0">
              <a:defRPr kumimoji="1" sz="24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accent2"/>
                </a:solidFill>
                <a:latin typeface="Times New Roman" panose="02020603050405020304" pitchFamily="18" charset="0"/>
                <a:ea typeface="宋体" panose="02010600030101010101" pitchFamily="2" charset="-122"/>
              </a:defRPr>
            </a:lvl9pPr>
          </a:lstStyle>
          <a:p>
            <a:pPr>
              <a:spcBef>
                <a:spcPct val="50000"/>
              </a:spcBef>
            </a:pPr>
            <a:r>
              <a:rPr lang="zh-CN" altLang="en-US">
                <a:ea typeface="楷体_GB2312" pitchFamily="49" charset="-122"/>
              </a:rPr>
              <a:t>面向对象方法形成了以下两大学派：</a:t>
            </a:r>
            <a:endParaRPr lang="en-US" altLang="zh-CN">
              <a:solidFill>
                <a:schemeClr val="tx1"/>
              </a:solidFill>
              <a:ea typeface="楷体_GB2312" pitchFamily="49" charset="-122"/>
            </a:endParaRPr>
          </a:p>
          <a:p>
            <a:pPr>
              <a:spcBef>
                <a:spcPct val="50000"/>
              </a:spcBef>
            </a:pPr>
            <a:r>
              <a:rPr lang="en-US" altLang="zh-CN">
                <a:solidFill>
                  <a:schemeClr val="tx1"/>
                </a:solidFill>
                <a:latin typeface="楷体_GB2312" pitchFamily="49" charset="-122"/>
                <a:ea typeface="楷体_GB2312" pitchFamily="49" charset="-122"/>
                <a:sym typeface="Symbol" pitchFamily="2" charset="2"/>
              </a:rPr>
              <a:t>   </a:t>
            </a:r>
            <a:r>
              <a:rPr lang="zh-CN" altLang="en-US">
                <a:solidFill>
                  <a:srgbClr val="800000"/>
                </a:solidFill>
                <a:latin typeface="楷体_GB2312" pitchFamily="49" charset="-122"/>
                <a:ea typeface="楷体_GB2312" pitchFamily="49" charset="-122"/>
                <a:sym typeface="Symbol" pitchFamily="2" charset="2"/>
              </a:rPr>
              <a:t>第一种：以</a:t>
            </a:r>
            <a:r>
              <a:rPr lang="en-US" altLang="zh-CN">
                <a:solidFill>
                  <a:srgbClr val="800000"/>
                </a:solidFill>
                <a:latin typeface="楷体_GB2312" pitchFamily="49" charset="-122"/>
                <a:ea typeface="楷体_GB2312" pitchFamily="49" charset="-122"/>
                <a:sym typeface="Symbol" pitchFamily="2" charset="2"/>
              </a:rPr>
              <a:t>“</a:t>
            </a:r>
            <a:r>
              <a:rPr lang="zh-CN" altLang="en-US">
                <a:solidFill>
                  <a:srgbClr val="800000"/>
                </a:solidFill>
                <a:latin typeface="楷体_GB2312" pitchFamily="49" charset="-122"/>
                <a:ea typeface="楷体_GB2312" pitchFamily="49" charset="-122"/>
                <a:sym typeface="Symbol" pitchFamily="2" charset="2"/>
              </a:rPr>
              <a:t>方法（</a:t>
            </a:r>
            <a:r>
              <a:rPr lang="en-US" altLang="zh-CN">
                <a:solidFill>
                  <a:srgbClr val="800000"/>
                </a:solidFill>
                <a:latin typeface="楷体_GB2312" pitchFamily="49" charset="-122"/>
                <a:ea typeface="楷体_GB2312" pitchFamily="49" charset="-122"/>
                <a:sym typeface="Symbol" pitchFamily="2" charset="2"/>
              </a:rPr>
              <a:t>method </a:t>
            </a:r>
            <a:r>
              <a:rPr lang="zh-CN" altLang="en-US">
                <a:solidFill>
                  <a:srgbClr val="800000"/>
                </a:solidFill>
                <a:latin typeface="楷体_GB2312" pitchFamily="49" charset="-122"/>
                <a:ea typeface="楷体_GB2312" pitchFamily="49" charset="-122"/>
                <a:sym typeface="Symbol" pitchFamily="2" charset="2"/>
              </a:rPr>
              <a:t>）</a:t>
            </a:r>
            <a:r>
              <a:rPr lang="en-US" altLang="zh-CN">
                <a:solidFill>
                  <a:srgbClr val="800000"/>
                </a:solidFill>
                <a:latin typeface="楷体_GB2312" pitchFamily="49" charset="-122"/>
                <a:ea typeface="楷体_GB2312" pitchFamily="49" charset="-122"/>
                <a:sym typeface="Symbol" pitchFamily="2" charset="2"/>
              </a:rPr>
              <a:t>”</a:t>
            </a:r>
            <a:r>
              <a:rPr lang="zh-CN" altLang="en-US">
                <a:solidFill>
                  <a:srgbClr val="800000"/>
                </a:solidFill>
                <a:latin typeface="楷体_GB2312" pitchFamily="49" charset="-122"/>
                <a:ea typeface="楷体_GB2312" pitchFamily="49" charset="-122"/>
                <a:sym typeface="Symbol" pitchFamily="2" charset="2"/>
              </a:rPr>
              <a:t>驱动的方法学</a:t>
            </a:r>
            <a:r>
              <a:rPr lang="zh-CN" altLang="en-US">
                <a:solidFill>
                  <a:schemeClr val="tx1"/>
                </a:solidFill>
                <a:latin typeface="楷体_GB2312" pitchFamily="49" charset="-122"/>
                <a:ea typeface="楷体_GB2312" pitchFamily="49" charset="-122"/>
                <a:sym typeface="Symbol" pitchFamily="2" charset="2"/>
              </a:rPr>
              <a:t>。</a:t>
            </a:r>
            <a:endParaRPr lang="en-US" altLang="zh-CN">
              <a:solidFill>
                <a:schemeClr val="tx1"/>
              </a:solidFill>
              <a:latin typeface="楷体_GB2312" pitchFamily="49" charset="-122"/>
              <a:ea typeface="楷体_GB2312" pitchFamily="49" charset="-122"/>
              <a:sym typeface="Symbol" pitchFamily="2" charset="2"/>
            </a:endParaRPr>
          </a:p>
          <a:p>
            <a:pPr>
              <a:spcBef>
                <a:spcPct val="50000"/>
              </a:spcBef>
            </a:pPr>
            <a:r>
              <a:rPr lang="en-US" altLang="zh-CN">
                <a:solidFill>
                  <a:schemeClr val="tx1"/>
                </a:solidFill>
                <a:latin typeface="楷体_GB2312" pitchFamily="49" charset="-122"/>
                <a:ea typeface="楷体_GB2312" pitchFamily="49" charset="-122"/>
                <a:sym typeface="Symbol" pitchFamily="2" charset="2"/>
              </a:rPr>
              <a:t>    </a:t>
            </a:r>
            <a:r>
              <a:rPr lang="en-US" altLang="zh-CN">
                <a:solidFill>
                  <a:schemeClr val="tx1"/>
                </a:solidFill>
                <a:latin typeface="楷体_GB2312" pitchFamily="49" charset="-122"/>
                <a:ea typeface="楷体_GB2312" pitchFamily="49" charset="-122"/>
              </a:rPr>
              <a:t> </a:t>
            </a:r>
            <a:r>
              <a:rPr lang="en-US" altLang="zh-CN">
                <a:solidFill>
                  <a:schemeClr val="tx1"/>
                </a:solidFill>
                <a:latin typeface="楷体_GB2312" pitchFamily="49" charset="-122"/>
                <a:ea typeface="楷体_GB2312" pitchFamily="49" charset="-122"/>
                <a:sym typeface="Symbol" pitchFamily="2" charset="2"/>
              </a:rPr>
              <a:t> </a:t>
            </a:r>
            <a:r>
              <a:rPr lang="zh-CN" altLang="en-US">
                <a:solidFill>
                  <a:schemeClr val="tx1"/>
                </a:solidFill>
                <a:latin typeface="楷体_GB2312" pitchFamily="49" charset="-122"/>
                <a:ea typeface="楷体_GB2312" pitchFamily="49" charset="-122"/>
                <a:sym typeface="Symbol" pitchFamily="2" charset="2"/>
              </a:rPr>
              <a:t>基本思想：在给出符号体系的基础上，明确规定进行的</a:t>
            </a:r>
            <a:endParaRPr lang="en-US" altLang="zh-CN">
              <a:solidFill>
                <a:schemeClr val="tx1"/>
              </a:solidFill>
              <a:latin typeface="楷体_GB2312" pitchFamily="49" charset="-122"/>
              <a:ea typeface="楷体_GB2312" pitchFamily="49" charset="-122"/>
              <a:sym typeface="Symbol" pitchFamily="2" charset="2"/>
            </a:endParaRPr>
          </a:p>
          <a:p>
            <a:pPr>
              <a:spcBef>
                <a:spcPct val="50000"/>
              </a:spcBef>
            </a:pPr>
            <a:r>
              <a:rPr lang="zh-CN" altLang="en-US">
                <a:solidFill>
                  <a:schemeClr val="tx1"/>
                </a:solidFill>
                <a:latin typeface="楷体_GB2312" pitchFamily="49" charset="-122"/>
                <a:ea typeface="楷体_GB2312" pitchFamily="49" charset="-122"/>
                <a:sym typeface="Symbol" pitchFamily="2" charset="2"/>
              </a:rPr>
              <a:t>              </a:t>
            </a:r>
            <a:r>
              <a:rPr lang="en-US" altLang="zh-CN">
                <a:solidFill>
                  <a:schemeClr val="tx1"/>
                </a:solidFill>
                <a:latin typeface="楷体_GB2312" pitchFamily="49" charset="-122"/>
                <a:ea typeface="楷体_GB2312" pitchFamily="49" charset="-122"/>
                <a:sym typeface="Symbol" pitchFamily="2" charset="2"/>
              </a:rPr>
              <a:t>“</a:t>
            </a:r>
            <a:r>
              <a:rPr lang="zh-CN" altLang="en-US">
                <a:solidFill>
                  <a:schemeClr val="tx1"/>
                </a:solidFill>
                <a:latin typeface="楷体_GB2312" pitchFamily="49" charset="-122"/>
                <a:ea typeface="楷体_GB2312" pitchFamily="49" charset="-122"/>
                <a:sym typeface="Symbol" pitchFamily="2" charset="2"/>
              </a:rPr>
              <a:t>步骤</a:t>
            </a:r>
            <a:r>
              <a:rPr lang="en-US" altLang="zh-CN">
                <a:solidFill>
                  <a:schemeClr val="tx1"/>
                </a:solidFill>
                <a:latin typeface="楷体_GB2312" pitchFamily="49" charset="-122"/>
                <a:ea typeface="楷体_GB2312" pitchFamily="49" charset="-122"/>
                <a:sym typeface="Symbol" pitchFamily="2" charset="2"/>
              </a:rPr>
              <a:t>”</a:t>
            </a:r>
            <a:r>
              <a:rPr lang="zh-CN" altLang="en-US">
                <a:solidFill>
                  <a:schemeClr val="tx1"/>
                </a:solidFill>
                <a:latin typeface="楷体_GB2312" pitchFamily="49" charset="-122"/>
                <a:ea typeface="楷体_GB2312" pitchFamily="49" charset="-122"/>
                <a:sym typeface="Symbol" pitchFamily="2" charset="2"/>
              </a:rPr>
              <a:t>，并在每一步中给出</a:t>
            </a:r>
            <a:r>
              <a:rPr lang="en-US" altLang="zh-CN">
                <a:solidFill>
                  <a:schemeClr val="tx1"/>
                </a:solidFill>
                <a:latin typeface="楷体_GB2312" pitchFamily="49" charset="-122"/>
                <a:ea typeface="楷体_GB2312" pitchFamily="49" charset="-122"/>
                <a:sym typeface="Symbol" pitchFamily="2" charset="2"/>
              </a:rPr>
              <a:t> “</a:t>
            </a:r>
            <a:r>
              <a:rPr lang="zh-CN" altLang="en-US">
                <a:solidFill>
                  <a:schemeClr val="tx1"/>
                </a:solidFill>
                <a:latin typeface="楷体_GB2312" pitchFamily="49" charset="-122"/>
                <a:ea typeface="楷体_GB2312" pitchFamily="49" charset="-122"/>
                <a:sym typeface="Symbol" pitchFamily="2" charset="2"/>
              </a:rPr>
              <a:t>实施策略</a:t>
            </a:r>
            <a:r>
              <a:rPr lang="en-US" altLang="zh-CN">
                <a:solidFill>
                  <a:schemeClr val="tx1"/>
                </a:solidFill>
                <a:latin typeface="楷体_GB2312" pitchFamily="49" charset="-122"/>
                <a:ea typeface="楷体_GB2312" pitchFamily="49" charset="-122"/>
                <a:sym typeface="Symbol" pitchFamily="2" charset="2"/>
              </a:rPr>
              <a:t>”</a:t>
            </a:r>
            <a:r>
              <a:rPr lang="zh-CN" altLang="en-US">
                <a:solidFill>
                  <a:schemeClr val="tx1"/>
                </a:solidFill>
                <a:latin typeface="楷体_GB2312" pitchFamily="49" charset="-122"/>
                <a:ea typeface="楷体_GB2312" pitchFamily="49" charset="-122"/>
                <a:sym typeface="Symbol" pitchFamily="2" charset="2"/>
              </a:rPr>
              <a:t>。</a:t>
            </a:r>
            <a:endParaRPr lang="en-US" altLang="zh-CN">
              <a:solidFill>
                <a:schemeClr val="tx1"/>
              </a:solidFill>
              <a:latin typeface="楷体_GB2312" pitchFamily="49" charset="-122"/>
              <a:ea typeface="楷体_GB2312" pitchFamily="49" charset="-122"/>
              <a:sym typeface="Symbol" pitchFamily="2" charset="2"/>
            </a:endParaRPr>
          </a:p>
          <a:p>
            <a:pPr>
              <a:spcBef>
                <a:spcPct val="50000"/>
              </a:spcBef>
            </a:pPr>
            <a:r>
              <a:rPr lang="en-US" altLang="zh-CN" sz="2800">
                <a:solidFill>
                  <a:schemeClr val="tx1"/>
                </a:solidFill>
                <a:latin typeface="楷体_GB2312" pitchFamily="49" charset="-122"/>
                <a:ea typeface="楷体_GB2312" pitchFamily="49" charset="-122"/>
              </a:rPr>
              <a:t>  </a:t>
            </a:r>
            <a:r>
              <a:rPr lang="en-US" altLang="zh-CN">
                <a:solidFill>
                  <a:schemeClr val="tx1"/>
                </a:solidFill>
                <a:latin typeface="楷体_GB2312" pitchFamily="49" charset="-122"/>
                <a:ea typeface="楷体_GB2312" pitchFamily="49" charset="-122"/>
              </a:rPr>
              <a:t>   </a:t>
            </a:r>
            <a:r>
              <a:rPr lang="en-US" altLang="zh-CN">
                <a:solidFill>
                  <a:schemeClr val="tx1"/>
                </a:solidFill>
                <a:latin typeface="楷体_GB2312" pitchFamily="49" charset="-122"/>
                <a:ea typeface="楷体_GB2312" pitchFamily="49" charset="-122"/>
                <a:sym typeface="Symbol" pitchFamily="2" charset="2"/>
              </a:rPr>
              <a:t> </a:t>
            </a:r>
            <a:r>
              <a:rPr lang="zh-CN" altLang="en-US">
                <a:solidFill>
                  <a:schemeClr val="tx1"/>
                </a:solidFill>
                <a:latin typeface="楷体_GB2312" pitchFamily="49" charset="-122"/>
                <a:ea typeface="楷体_GB2312" pitchFamily="49" charset="-122"/>
                <a:sym typeface="Symbol" pitchFamily="2" charset="2"/>
              </a:rPr>
              <a:t>代表：</a:t>
            </a:r>
            <a:r>
              <a:rPr lang="en-US" altLang="zh-CN">
                <a:solidFill>
                  <a:schemeClr val="tx1"/>
                </a:solidFill>
                <a:latin typeface="楷体_GB2312" pitchFamily="49" charset="-122"/>
                <a:ea typeface="楷体_GB2312" pitchFamily="49" charset="-122"/>
                <a:sym typeface="Symbol" pitchFamily="2" charset="2"/>
              </a:rPr>
              <a:t>P.Coad</a:t>
            </a:r>
            <a:r>
              <a:rPr lang="zh-CN" altLang="en-US">
                <a:solidFill>
                  <a:schemeClr val="tx1"/>
                </a:solidFill>
                <a:latin typeface="楷体_GB2312" pitchFamily="49" charset="-122"/>
                <a:ea typeface="楷体_GB2312" pitchFamily="49" charset="-122"/>
                <a:sym typeface="Symbol" pitchFamily="2" charset="2"/>
              </a:rPr>
              <a:t>的</a:t>
            </a:r>
            <a:r>
              <a:rPr lang="en-US" altLang="zh-CN">
                <a:solidFill>
                  <a:schemeClr val="tx1"/>
                </a:solidFill>
                <a:latin typeface="楷体_GB2312" pitchFamily="49" charset="-122"/>
                <a:ea typeface="楷体_GB2312" pitchFamily="49" charset="-122"/>
                <a:sym typeface="Symbol" pitchFamily="2" charset="2"/>
              </a:rPr>
              <a:t>“OOA</a:t>
            </a:r>
            <a:r>
              <a:rPr lang="zh-CN" altLang="en-US">
                <a:solidFill>
                  <a:schemeClr val="tx1"/>
                </a:solidFill>
                <a:latin typeface="楷体_GB2312" pitchFamily="49" charset="-122"/>
                <a:ea typeface="楷体_GB2312" pitchFamily="49" charset="-122"/>
                <a:sym typeface="Symbol" pitchFamily="2" charset="2"/>
              </a:rPr>
              <a:t>（</a:t>
            </a:r>
            <a:r>
              <a:rPr lang="en-US" altLang="zh-CN">
                <a:solidFill>
                  <a:schemeClr val="tx1"/>
                </a:solidFill>
                <a:latin typeface="楷体_GB2312" pitchFamily="49" charset="-122"/>
                <a:ea typeface="楷体_GB2312" pitchFamily="49" charset="-122"/>
                <a:sym typeface="Symbol" pitchFamily="2" charset="2"/>
              </a:rPr>
              <a:t>1990</a:t>
            </a:r>
            <a:r>
              <a:rPr lang="zh-CN" altLang="en-US">
                <a:solidFill>
                  <a:schemeClr val="tx1"/>
                </a:solidFill>
                <a:latin typeface="楷体_GB2312" pitchFamily="49" charset="-122"/>
                <a:ea typeface="楷体_GB2312" pitchFamily="49" charset="-122"/>
                <a:sym typeface="Symbol" pitchFamily="2" charset="2"/>
              </a:rPr>
              <a:t>）</a:t>
            </a:r>
            <a:r>
              <a:rPr lang="en-US" altLang="zh-CN">
                <a:solidFill>
                  <a:schemeClr val="tx1"/>
                </a:solidFill>
                <a:latin typeface="楷体_GB2312" pitchFamily="49" charset="-122"/>
                <a:ea typeface="楷体_GB2312" pitchFamily="49" charset="-122"/>
                <a:sym typeface="Symbol" pitchFamily="2" charset="2"/>
              </a:rPr>
              <a:t>”</a:t>
            </a:r>
            <a:r>
              <a:rPr lang="zh-CN" altLang="en-US">
                <a:solidFill>
                  <a:schemeClr val="tx1"/>
                </a:solidFill>
                <a:latin typeface="楷体_GB2312" pitchFamily="49" charset="-122"/>
                <a:ea typeface="楷体_GB2312" pitchFamily="49" charset="-122"/>
                <a:sym typeface="Symbol" pitchFamily="2" charset="2"/>
              </a:rPr>
              <a:t>，</a:t>
            </a:r>
            <a:r>
              <a:rPr lang="en-US" altLang="zh-CN">
                <a:solidFill>
                  <a:schemeClr val="tx1"/>
                </a:solidFill>
                <a:latin typeface="楷体_GB2312" pitchFamily="49" charset="-122"/>
                <a:ea typeface="楷体_GB2312" pitchFamily="49" charset="-122"/>
                <a:sym typeface="Symbol" pitchFamily="2" charset="2"/>
              </a:rPr>
              <a:t>“ OOD</a:t>
            </a:r>
            <a:r>
              <a:rPr lang="zh-CN" altLang="en-US">
                <a:solidFill>
                  <a:schemeClr val="tx1"/>
                </a:solidFill>
                <a:latin typeface="楷体_GB2312" pitchFamily="49" charset="-122"/>
                <a:ea typeface="楷体_GB2312" pitchFamily="49" charset="-122"/>
                <a:sym typeface="Symbol" pitchFamily="2" charset="2"/>
              </a:rPr>
              <a:t>（</a:t>
            </a:r>
            <a:r>
              <a:rPr lang="en-US" altLang="zh-CN">
                <a:solidFill>
                  <a:schemeClr val="tx1"/>
                </a:solidFill>
                <a:latin typeface="楷体_GB2312" pitchFamily="49" charset="-122"/>
                <a:ea typeface="楷体_GB2312" pitchFamily="49" charset="-122"/>
                <a:sym typeface="Symbol" pitchFamily="2" charset="2"/>
              </a:rPr>
              <a:t>91</a:t>
            </a:r>
            <a:r>
              <a:rPr lang="zh-CN" altLang="en-US">
                <a:solidFill>
                  <a:schemeClr val="tx1"/>
                </a:solidFill>
                <a:latin typeface="楷体_GB2312" pitchFamily="49" charset="-122"/>
                <a:ea typeface="楷体_GB2312" pitchFamily="49" charset="-122"/>
                <a:sym typeface="Symbol" pitchFamily="2" charset="2"/>
              </a:rPr>
              <a:t>）</a:t>
            </a:r>
            <a:r>
              <a:rPr lang="en-US" altLang="zh-CN">
                <a:solidFill>
                  <a:schemeClr val="tx1"/>
                </a:solidFill>
                <a:latin typeface="楷体_GB2312" pitchFamily="49" charset="-122"/>
                <a:ea typeface="楷体_GB2312" pitchFamily="49" charset="-122"/>
                <a:sym typeface="Symbol" pitchFamily="2" charset="2"/>
              </a:rPr>
              <a:t>”</a:t>
            </a:r>
          </a:p>
          <a:p>
            <a:pPr>
              <a:spcBef>
                <a:spcPct val="50000"/>
              </a:spcBef>
            </a:pPr>
            <a:r>
              <a:rPr lang="en-US" altLang="zh-CN">
                <a:solidFill>
                  <a:schemeClr val="tx1"/>
                </a:solidFill>
                <a:latin typeface="楷体_GB2312" pitchFamily="49" charset="-122"/>
                <a:ea typeface="楷体_GB2312" pitchFamily="49" charset="-122"/>
                <a:sym typeface="Symbol" pitchFamily="2" charset="2"/>
              </a:rPr>
              <a:t>      </a:t>
            </a:r>
            <a:r>
              <a:rPr lang="zh-CN" altLang="en-US">
                <a:solidFill>
                  <a:schemeClr val="tx1"/>
                </a:solidFill>
                <a:latin typeface="楷体_GB2312" pitchFamily="49" charset="-122"/>
                <a:ea typeface="楷体_GB2312" pitchFamily="49" charset="-122"/>
                <a:sym typeface="Symbol" pitchFamily="2" charset="2"/>
              </a:rPr>
              <a:t>优缺点分析：</a:t>
            </a:r>
            <a:endParaRPr lang="en-US" altLang="zh-CN">
              <a:solidFill>
                <a:schemeClr val="tx1"/>
              </a:solidFill>
              <a:latin typeface="楷体_GB2312" pitchFamily="49" charset="-122"/>
              <a:ea typeface="楷体_GB2312" pitchFamily="49" charset="-122"/>
              <a:sym typeface="Symbol" pitchFamily="2" charset="2"/>
            </a:endParaRPr>
          </a:p>
          <a:p>
            <a:pPr>
              <a:spcBef>
                <a:spcPct val="50000"/>
              </a:spcBef>
            </a:pPr>
            <a:r>
              <a:rPr lang="en-US" altLang="zh-CN">
                <a:solidFill>
                  <a:schemeClr val="tx1"/>
                </a:solidFill>
                <a:latin typeface="楷体_GB2312" pitchFamily="49" charset="-122"/>
                <a:ea typeface="楷体_GB2312" pitchFamily="49" charset="-122"/>
                <a:sym typeface="Symbol" pitchFamily="2" charset="2"/>
              </a:rPr>
              <a:t>         </a:t>
            </a:r>
            <a:r>
              <a:rPr lang="zh-CN" altLang="en-US">
                <a:solidFill>
                  <a:schemeClr val="tx1"/>
                </a:solidFill>
                <a:latin typeface="楷体_GB2312" pitchFamily="49" charset="-122"/>
                <a:ea typeface="楷体_GB2312" pitchFamily="49" charset="-122"/>
                <a:sym typeface="Symbol" pitchFamily="2" charset="2"/>
              </a:rPr>
              <a:t>优点：容易学习和掌握。</a:t>
            </a:r>
            <a:endParaRPr lang="en-US" altLang="zh-CN">
              <a:solidFill>
                <a:schemeClr val="tx1"/>
              </a:solidFill>
              <a:latin typeface="楷体_GB2312" pitchFamily="49" charset="-122"/>
              <a:ea typeface="楷体_GB2312" pitchFamily="49" charset="-122"/>
              <a:sym typeface="Symbol" pitchFamily="2" charset="2"/>
            </a:endParaRPr>
          </a:p>
          <a:p>
            <a:pPr>
              <a:spcBef>
                <a:spcPct val="50000"/>
              </a:spcBef>
            </a:pPr>
            <a:r>
              <a:rPr lang="en-US" altLang="zh-CN">
                <a:solidFill>
                  <a:schemeClr val="tx1"/>
                </a:solidFill>
                <a:latin typeface="楷体_GB2312" pitchFamily="49" charset="-122"/>
                <a:ea typeface="楷体_GB2312" pitchFamily="49" charset="-122"/>
                <a:sym typeface="Symbol" pitchFamily="2" charset="2"/>
              </a:rPr>
              <a:t>         </a:t>
            </a:r>
            <a:r>
              <a:rPr lang="zh-CN" altLang="en-US">
                <a:solidFill>
                  <a:schemeClr val="tx1"/>
                </a:solidFill>
                <a:latin typeface="楷体_GB2312" pitchFamily="49" charset="-122"/>
                <a:ea typeface="楷体_GB2312" pitchFamily="49" charset="-122"/>
                <a:sym typeface="Symbol" pitchFamily="2" charset="2"/>
              </a:rPr>
              <a:t>缺点：不够灵活，可能对出现的新问题没有办法处理。</a:t>
            </a:r>
            <a:endParaRPr lang="en-US" altLang="zh-CN">
              <a:solidFill>
                <a:schemeClr val="tx1"/>
              </a:solidFill>
              <a:latin typeface="楷体_GB2312" pitchFamily="49" charset="-122"/>
              <a:ea typeface="楷体_GB2312" pitchFamily="49" charset="-122"/>
              <a:sym typeface="Symbol" pitchFamily="2" charset="2"/>
            </a:endParaRPr>
          </a:p>
        </p:txBody>
      </p:sp>
    </p:spTree>
    <p:extLst>
      <p:ext uri="{BB962C8B-B14F-4D97-AF65-F5344CB8AC3E}">
        <p14:creationId xmlns:p14="http://schemas.microsoft.com/office/powerpoint/2010/main" val="2583347712"/>
      </p:ext>
    </p:extLst>
  </p:cSld>
  <p:clrMapOvr>
    <a:masterClrMapping/>
  </p:clrMapOvr>
  <p:transition>
    <p:fade thruBlk="1"/>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标题 3">
            <a:extLst>
              <a:ext uri="{FF2B5EF4-FFF2-40B4-BE49-F238E27FC236}">
                <a16:creationId xmlns:a16="http://schemas.microsoft.com/office/drawing/2014/main" id="{E595F99E-B59A-8747-A9BA-673392961829}"/>
              </a:ext>
            </a:extLst>
          </p:cNvPr>
          <p:cNvSpPr>
            <a:spLocks noGrp="1"/>
          </p:cNvSpPr>
          <p:nvPr>
            <p:ph type="title" idx="4294967295"/>
          </p:nvPr>
        </p:nvSpPr>
        <p:spPr>
          <a:xfrm>
            <a:off x="0" y="-26988"/>
            <a:ext cx="8229600" cy="1143001"/>
          </a:xfrm>
        </p:spPr>
        <p:txBody>
          <a:bodyPr/>
          <a:lstStyle/>
          <a:p>
            <a:r>
              <a:rPr lang="en-US" altLang="zh-CN" b="1">
                <a:latin typeface="宋体" panose="02010600030101010101" pitchFamily="2" charset="-122"/>
              </a:rPr>
              <a:t>9.4 </a:t>
            </a:r>
            <a:r>
              <a:rPr lang="zh-CN" altLang="en-US" b="1"/>
              <a:t>对象模型</a:t>
            </a:r>
          </a:p>
        </p:txBody>
      </p:sp>
      <p:sp>
        <p:nvSpPr>
          <p:cNvPr id="86018" name="TextBox 7">
            <a:extLst>
              <a:ext uri="{FF2B5EF4-FFF2-40B4-BE49-F238E27FC236}">
                <a16:creationId xmlns:a16="http://schemas.microsoft.com/office/drawing/2014/main" id="{99D0F1C8-2367-3B44-932D-DBC45A04C9C5}"/>
              </a:ext>
            </a:extLst>
          </p:cNvPr>
          <p:cNvSpPr txBox="1">
            <a:spLocks noChangeArrowheads="1"/>
          </p:cNvSpPr>
          <p:nvPr/>
        </p:nvSpPr>
        <p:spPr bwMode="auto">
          <a:xfrm>
            <a:off x="457200" y="981075"/>
            <a:ext cx="8229600" cy="455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3000"/>
              </a:lnSpc>
              <a:spcBef>
                <a:spcPct val="0"/>
              </a:spcBef>
              <a:spcAft>
                <a:spcPts val="600"/>
              </a:spcAft>
              <a:buFontTx/>
              <a:buNone/>
            </a:pPr>
            <a:r>
              <a:rPr lang="en-US" altLang="zh-CN" sz="2400" b="1">
                <a:latin typeface="宋体" panose="02010600030101010101" pitchFamily="2" charset="-122"/>
              </a:rPr>
              <a:t>2.</a:t>
            </a:r>
            <a:r>
              <a:rPr lang="zh-CN" altLang="en-US" sz="2400" b="1">
                <a:latin typeface="宋体" panose="02010600030101010101" pitchFamily="2" charset="-122"/>
              </a:rPr>
              <a:t>聚集</a:t>
            </a:r>
            <a:endParaRPr lang="en-US" altLang="zh-CN" sz="2400" b="1">
              <a:latin typeface="宋体" panose="02010600030101010101" pitchFamily="2" charset="-122"/>
            </a:endParaRPr>
          </a:p>
          <a:p>
            <a:pPr eaLnBrk="1" hangingPunct="1">
              <a:lnSpc>
                <a:spcPts val="2900"/>
              </a:lnSpc>
              <a:spcBef>
                <a:spcPct val="0"/>
              </a:spcBef>
              <a:spcAft>
                <a:spcPts val="600"/>
              </a:spcAft>
              <a:buFontTx/>
              <a:buNone/>
            </a:pPr>
            <a:r>
              <a:rPr lang="en-US" altLang="zh-CN" sz="2400">
                <a:latin typeface="宋体" panose="02010600030101010101" pitchFamily="2" charset="-122"/>
              </a:rPr>
              <a:t>    </a:t>
            </a:r>
            <a:r>
              <a:rPr lang="zh-CN" altLang="zh-CN" sz="2400" b="1">
                <a:solidFill>
                  <a:srgbClr val="C00000"/>
                </a:solidFill>
                <a:latin typeface="宋体" panose="02010600030101010101" pitchFamily="2" charset="-122"/>
              </a:rPr>
              <a:t>聚集</a:t>
            </a:r>
            <a:r>
              <a:rPr lang="zh-CN" altLang="zh-CN" sz="2400">
                <a:latin typeface="宋体" panose="02010600030101010101" pitchFamily="2" charset="-122"/>
              </a:rPr>
              <a:t>也称为聚合，是关联的特例。聚集表示类与类之间的关系是整体与部分的关系。使用的“包含”、“组成”、“分为……部分”等字句，意味着存在聚集关系。有</a:t>
            </a:r>
            <a:r>
              <a:rPr lang="zh-CN" altLang="zh-CN" sz="2400" b="1">
                <a:latin typeface="宋体" panose="02010600030101010101" pitchFamily="2" charset="-122"/>
              </a:rPr>
              <a:t>共享聚集</a:t>
            </a:r>
            <a:r>
              <a:rPr lang="zh-CN" altLang="zh-CN" sz="2400">
                <a:latin typeface="宋体" panose="02010600030101010101" pitchFamily="2" charset="-122"/>
              </a:rPr>
              <a:t>和</a:t>
            </a:r>
            <a:r>
              <a:rPr lang="zh-CN" altLang="zh-CN" sz="2400" b="1">
                <a:latin typeface="宋体" panose="02010600030101010101" pitchFamily="2" charset="-122"/>
              </a:rPr>
              <a:t>组合聚集</a:t>
            </a:r>
            <a:r>
              <a:rPr lang="zh-CN" altLang="zh-CN" sz="2400">
                <a:latin typeface="宋体" panose="02010600030101010101" pitchFamily="2" charset="-122"/>
              </a:rPr>
              <a:t>两种特殊的聚集关系。</a:t>
            </a:r>
            <a:endParaRPr lang="en-US" altLang="zh-CN" sz="2400">
              <a:latin typeface="宋体" panose="02010600030101010101" pitchFamily="2" charset="-122"/>
            </a:endParaRPr>
          </a:p>
          <a:p>
            <a:pPr eaLnBrk="1" hangingPunct="1">
              <a:lnSpc>
                <a:spcPts val="3000"/>
              </a:lnSpc>
              <a:spcBef>
                <a:spcPct val="0"/>
              </a:spcBef>
              <a:spcAft>
                <a:spcPts val="600"/>
              </a:spcAft>
              <a:buFontTx/>
              <a:buNone/>
            </a:pPr>
            <a:r>
              <a:rPr lang="en-US" altLang="zh-CN" sz="2400" b="1">
                <a:latin typeface="宋体" panose="02010600030101010101" pitchFamily="2" charset="-122"/>
              </a:rPr>
              <a:t>(1) </a:t>
            </a:r>
            <a:r>
              <a:rPr lang="zh-CN" altLang="en-US" sz="2400" b="1">
                <a:latin typeface="宋体" panose="02010600030101010101" pitchFamily="2" charset="-122"/>
              </a:rPr>
              <a:t>共享聚集</a:t>
            </a:r>
            <a:endParaRPr lang="en-US" altLang="zh-CN" sz="2400" b="1">
              <a:latin typeface="宋体" panose="02010600030101010101" pitchFamily="2" charset="-122"/>
            </a:endParaRPr>
          </a:p>
          <a:p>
            <a:pPr eaLnBrk="1" hangingPunct="1">
              <a:lnSpc>
                <a:spcPts val="2900"/>
              </a:lnSpc>
              <a:spcBef>
                <a:spcPct val="0"/>
              </a:spcBef>
              <a:buFontTx/>
              <a:buNone/>
            </a:pPr>
            <a:r>
              <a:rPr lang="en-US" altLang="zh-CN" sz="2400">
                <a:latin typeface="宋体" panose="02010600030101010101" pitchFamily="2" charset="-122"/>
              </a:rPr>
              <a:t>    </a:t>
            </a:r>
            <a:r>
              <a:rPr lang="zh-CN" altLang="zh-CN" sz="2400">
                <a:latin typeface="宋体" panose="02010600030101010101" pitchFamily="2" charset="-122"/>
              </a:rPr>
              <a:t>如果在聚集关系中处于部分方的对象可同时参与多个处于整体方对象的构成，则该聚集称为</a:t>
            </a:r>
            <a:r>
              <a:rPr lang="zh-CN" altLang="zh-CN" sz="2400" b="1">
                <a:solidFill>
                  <a:srgbClr val="C00000"/>
                </a:solidFill>
                <a:latin typeface="宋体" panose="02010600030101010101" pitchFamily="2" charset="-122"/>
              </a:rPr>
              <a:t>共享聚集</a:t>
            </a:r>
            <a:r>
              <a:rPr lang="zh-CN" altLang="zh-CN" sz="2400">
                <a:latin typeface="宋体" panose="02010600030101010101" pitchFamily="2" charset="-122"/>
              </a:rPr>
              <a:t>。</a:t>
            </a:r>
            <a:r>
              <a:rPr lang="zh-CN" altLang="en-US" sz="2400">
                <a:latin typeface="宋体" panose="02010600030101010101" pitchFamily="2" charset="-122"/>
              </a:rPr>
              <a:t>下图中，</a:t>
            </a:r>
            <a:r>
              <a:rPr lang="zh-CN" altLang="zh-CN" sz="2400">
                <a:latin typeface="宋体" panose="02010600030101010101" pitchFamily="2" charset="-122"/>
              </a:rPr>
              <a:t>一个课题组包含许多成员，每个成员又可以是另一个课题组的成员，则课题组和成员之间是共享聚集关系</a:t>
            </a:r>
            <a:r>
              <a:rPr lang="zh-CN" altLang="en-US" sz="2400">
                <a:latin typeface="宋体" panose="02010600030101010101" pitchFamily="2" charset="-122"/>
              </a:rPr>
              <a:t>。</a:t>
            </a:r>
            <a:r>
              <a:rPr lang="zh-CN" altLang="zh-CN" sz="2400">
                <a:latin typeface="宋体" panose="02010600030101010101" pitchFamily="2" charset="-122"/>
              </a:rPr>
              <a:t>一般聚集和共享聚集的</a:t>
            </a:r>
            <a:r>
              <a:rPr lang="zh-CN" altLang="en-US" sz="2400">
                <a:latin typeface="宋体" panose="02010600030101010101" pitchFamily="2" charset="-122"/>
              </a:rPr>
              <a:t>关联关系用</a:t>
            </a:r>
            <a:r>
              <a:rPr lang="zh-CN" altLang="zh-CN" sz="2400">
                <a:latin typeface="宋体" panose="02010600030101010101" pitchFamily="2" charset="-122"/>
              </a:rPr>
              <a:t>空心菱形</a:t>
            </a:r>
            <a:r>
              <a:rPr lang="zh-CN" altLang="en-US" sz="2400">
                <a:latin typeface="宋体" panose="02010600030101010101" pitchFamily="2" charset="-122"/>
              </a:rPr>
              <a:t>表示</a:t>
            </a:r>
            <a:r>
              <a:rPr lang="zh-CN" altLang="zh-CN" sz="2400">
                <a:latin typeface="宋体" panose="02010600030101010101" pitchFamily="2" charset="-122"/>
              </a:rPr>
              <a:t>。</a:t>
            </a:r>
            <a:endParaRPr lang="en-US" altLang="zh-CN" sz="2400" b="1">
              <a:latin typeface="宋体" panose="02010600030101010101" pitchFamily="2" charset="-122"/>
            </a:endParaRPr>
          </a:p>
        </p:txBody>
      </p:sp>
      <p:pic>
        <p:nvPicPr>
          <p:cNvPr id="86019" name="图片 1">
            <a:extLst>
              <a:ext uri="{FF2B5EF4-FFF2-40B4-BE49-F238E27FC236}">
                <a16:creationId xmlns:a16="http://schemas.microsoft.com/office/drawing/2014/main" id="{DD7E5F33-AD32-7549-A3D7-FF93DFEC752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46225" y="5300663"/>
            <a:ext cx="5905500"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6020" name="1 Título">
            <a:extLst>
              <a:ext uri="{FF2B5EF4-FFF2-40B4-BE49-F238E27FC236}">
                <a16:creationId xmlns:a16="http://schemas.microsoft.com/office/drawing/2014/main" id="{1DC747AF-3F05-ED4E-8A57-AEA9E2742254}"/>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9.4.2 </a:t>
            </a:r>
            <a:r>
              <a:rPr lang="zh-CN" altLang="en-US" sz="2400">
                <a:solidFill>
                  <a:srgbClr val="D9D9D9"/>
                </a:solidFill>
                <a:latin typeface="宋体" panose="02010600030101010101" pitchFamily="2" charset="-122"/>
              </a:rPr>
              <a:t>表示关系的符号</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标题 3">
            <a:extLst>
              <a:ext uri="{FF2B5EF4-FFF2-40B4-BE49-F238E27FC236}">
                <a16:creationId xmlns:a16="http://schemas.microsoft.com/office/drawing/2014/main" id="{994AE948-8D70-8F47-AE74-23B54CD5E6AE}"/>
              </a:ext>
            </a:extLst>
          </p:cNvPr>
          <p:cNvSpPr>
            <a:spLocks noGrp="1"/>
          </p:cNvSpPr>
          <p:nvPr>
            <p:ph type="title" idx="4294967295"/>
          </p:nvPr>
        </p:nvSpPr>
        <p:spPr>
          <a:xfrm>
            <a:off x="0" y="-26988"/>
            <a:ext cx="8229600" cy="1143001"/>
          </a:xfrm>
        </p:spPr>
        <p:txBody>
          <a:bodyPr/>
          <a:lstStyle/>
          <a:p>
            <a:r>
              <a:rPr lang="en-US" altLang="zh-CN" b="1">
                <a:latin typeface="宋体" panose="02010600030101010101" pitchFamily="2" charset="-122"/>
              </a:rPr>
              <a:t>9.4 </a:t>
            </a:r>
            <a:r>
              <a:rPr lang="zh-CN" altLang="en-US" b="1"/>
              <a:t>对象模型</a:t>
            </a:r>
          </a:p>
        </p:txBody>
      </p:sp>
      <p:sp>
        <p:nvSpPr>
          <p:cNvPr id="88066" name="TextBox 7">
            <a:extLst>
              <a:ext uri="{FF2B5EF4-FFF2-40B4-BE49-F238E27FC236}">
                <a16:creationId xmlns:a16="http://schemas.microsoft.com/office/drawing/2014/main" id="{7343324A-A211-7D47-A6F1-0F0A1574CA70}"/>
              </a:ext>
            </a:extLst>
          </p:cNvPr>
          <p:cNvSpPr txBox="1">
            <a:spLocks noChangeArrowheads="1"/>
          </p:cNvSpPr>
          <p:nvPr/>
        </p:nvSpPr>
        <p:spPr bwMode="auto">
          <a:xfrm>
            <a:off x="457200" y="1052513"/>
            <a:ext cx="8167688" cy="2170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3000"/>
              </a:lnSpc>
              <a:spcBef>
                <a:spcPct val="0"/>
              </a:spcBef>
              <a:spcAft>
                <a:spcPts val="600"/>
              </a:spcAft>
              <a:buFontTx/>
              <a:buNone/>
            </a:pPr>
            <a:r>
              <a:rPr lang="en-US" altLang="zh-CN" sz="2400" b="1">
                <a:latin typeface="宋体" panose="02010600030101010101" pitchFamily="2" charset="-122"/>
              </a:rPr>
              <a:t>2.</a:t>
            </a:r>
            <a:r>
              <a:rPr lang="zh-CN" altLang="en-US" sz="2400" b="1">
                <a:latin typeface="宋体" panose="02010600030101010101" pitchFamily="2" charset="-122"/>
              </a:rPr>
              <a:t>聚集</a:t>
            </a:r>
            <a:endParaRPr lang="en-US" altLang="zh-CN" sz="2400" b="1">
              <a:latin typeface="宋体" panose="02010600030101010101" pitchFamily="2" charset="-122"/>
            </a:endParaRPr>
          </a:p>
          <a:p>
            <a:pPr eaLnBrk="1" hangingPunct="1">
              <a:lnSpc>
                <a:spcPts val="3000"/>
              </a:lnSpc>
              <a:spcBef>
                <a:spcPct val="0"/>
              </a:spcBef>
              <a:spcAft>
                <a:spcPts val="600"/>
              </a:spcAft>
              <a:buFontTx/>
              <a:buNone/>
            </a:pPr>
            <a:r>
              <a:rPr lang="en-US" altLang="zh-CN" sz="2400" b="1">
                <a:latin typeface="宋体" panose="02010600030101010101" pitchFamily="2" charset="-122"/>
              </a:rPr>
              <a:t>(2) </a:t>
            </a:r>
            <a:r>
              <a:rPr lang="zh-CN" altLang="en-US" sz="2400" b="1">
                <a:latin typeface="宋体" panose="02010600030101010101" pitchFamily="2" charset="-122"/>
              </a:rPr>
              <a:t>组合聚集</a:t>
            </a:r>
            <a:endParaRPr lang="en-US" altLang="zh-CN" sz="2400" b="1">
              <a:latin typeface="宋体" panose="02010600030101010101" pitchFamily="2" charset="-122"/>
            </a:endParaRPr>
          </a:p>
          <a:p>
            <a:pPr eaLnBrk="1" hangingPunct="1">
              <a:lnSpc>
                <a:spcPts val="3000"/>
              </a:lnSpc>
              <a:spcBef>
                <a:spcPct val="0"/>
              </a:spcBef>
              <a:buFontTx/>
              <a:buNone/>
            </a:pPr>
            <a:r>
              <a:rPr lang="en-US" altLang="zh-CN" sz="2400">
                <a:latin typeface="宋体" panose="02010600030101010101" pitchFamily="2" charset="-122"/>
              </a:rPr>
              <a:t>    </a:t>
            </a:r>
            <a:r>
              <a:rPr lang="zh-CN" altLang="zh-CN" sz="2400">
                <a:latin typeface="宋体" panose="02010600030101010101" pitchFamily="2" charset="-122"/>
              </a:rPr>
              <a:t>如果部分类完全隶属于整体类，部分与整体共存，整体不存在了部分也会随之消失（或失去存在价值了），则该聚集称为</a:t>
            </a:r>
            <a:r>
              <a:rPr lang="zh-CN" altLang="zh-CN" sz="2400" b="1">
                <a:solidFill>
                  <a:srgbClr val="C00000"/>
                </a:solidFill>
                <a:latin typeface="宋体" panose="02010600030101010101" pitchFamily="2" charset="-122"/>
              </a:rPr>
              <a:t>组合聚集</a:t>
            </a:r>
            <a:r>
              <a:rPr lang="zh-CN" altLang="zh-CN" sz="2400">
                <a:latin typeface="宋体" panose="02010600030101010101" pitchFamily="2" charset="-122"/>
              </a:rPr>
              <a:t>（简称为组成）。</a:t>
            </a:r>
            <a:endParaRPr lang="en-US" altLang="zh-CN" sz="2400" b="1">
              <a:latin typeface="宋体" panose="02010600030101010101" pitchFamily="2" charset="-122"/>
            </a:endParaRPr>
          </a:p>
        </p:txBody>
      </p:sp>
      <p:pic>
        <p:nvPicPr>
          <p:cNvPr id="88067" name="图片 2">
            <a:extLst>
              <a:ext uri="{FF2B5EF4-FFF2-40B4-BE49-F238E27FC236}">
                <a16:creationId xmlns:a16="http://schemas.microsoft.com/office/drawing/2014/main" id="{88A547B8-7AAF-9B4A-98C6-4F20C47F3EE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978400" y="3500438"/>
            <a:ext cx="3409950" cy="224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68" name="文本框 4">
            <a:extLst>
              <a:ext uri="{FF2B5EF4-FFF2-40B4-BE49-F238E27FC236}">
                <a16:creationId xmlns:a16="http://schemas.microsoft.com/office/drawing/2014/main" id="{376D07EF-218C-EE43-845B-7CD9834BCC6E}"/>
              </a:ext>
            </a:extLst>
          </p:cNvPr>
          <p:cNvSpPr txBox="1">
            <a:spLocks noChangeArrowheads="1"/>
          </p:cNvSpPr>
          <p:nvPr/>
        </p:nvSpPr>
        <p:spPr bwMode="auto">
          <a:xfrm>
            <a:off x="468313" y="3368675"/>
            <a:ext cx="4314825" cy="258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2800"/>
              </a:lnSpc>
              <a:spcBef>
                <a:spcPct val="0"/>
              </a:spcBef>
              <a:buFontTx/>
              <a:buNone/>
            </a:pPr>
            <a:r>
              <a:rPr lang="en-US" altLang="zh-CN" sz="2000">
                <a:latin typeface="Arial" panose="020B0604020202020204" pitchFamily="34" charset="0"/>
              </a:rPr>
              <a:t>        </a:t>
            </a:r>
            <a:r>
              <a:rPr lang="zh-CN" altLang="zh-CN" sz="2300">
                <a:latin typeface="Arial" panose="020B0604020202020204" pitchFamily="34" charset="0"/>
              </a:rPr>
              <a:t>在屏幕上打开一个窗口，它就由文本框、列表框、按钮和菜单组成，一旦关闭了窗口，各个组成部分也同时消失，窗口和它的组成部分之间存在着组合聚集关系。</a:t>
            </a:r>
            <a:r>
              <a:rPr lang="zh-CN" altLang="en-US" sz="2300">
                <a:latin typeface="Arial" panose="020B0604020202020204" pitchFamily="34" charset="0"/>
              </a:rPr>
              <a:t>右图</a:t>
            </a:r>
            <a:r>
              <a:rPr lang="zh-CN" altLang="zh-CN" sz="2300">
                <a:latin typeface="Arial" panose="020B0604020202020204" pitchFamily="34" charset="0"/>
              </a:rPr>
              <a:t>是窗口的组成，</a:t>
            </a:r>
            <a:r>
              <a:rPr lang="zh-CN" altLang="en-US" sz="2300">
                <a:latin typeface="Arial" panose="020B0604020202020204" pitchFamily="34" charset="0"/>
              </a:rPr>
              <a:t>组合聚集的</a:t>
            </a:r>
            <a:r>
              <a:rPr lang="zh-CN" altLang="zh-CN" sz="2300">
                <a:latin typeface="Arial" panose="020B0604020202020204" pitchFamily="34" charset="0"/>
              </a:rPr>
              <a:t>组成关系用实心菱形表示。</a:t>
            </a:r>
            <a:endParaRPr lang="zh-CN" altLang="en-US" sz="2300">
              <a:latin typeface="Arial" panose="020B0604020202020204" pitchFamily="34" charset="0"/>
            </a:endParaRPr>
          </a:p>
        </p:txBody>
      </p:sp>
      <p:sp>
        <p:nvSpPr>
          <p:cNvPr id="88069" name="1 Título">
            <a:extLst>
              <a:ext uri="{FF2B5EF4-FFF2-40B4-BE49-F238E27FC236}">
                <a16:creationId xmlns:a16="http://schemas.microsoft.com/office/drawing/2014/main" id="{8580C9CC-54AA-E74B-A413-52A66D69280A}"/>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9.4.2 </a:t>
            </a:r>
            <a:r>
              <a:rPr lang="zh-CN" altLang="en-US" sz="2400">
                <a:solidFill>
                  <a:srgbClr val="D9D9D9"/>
                </a:solidFill>
                <a:latin typeface="宋体" panose="02010600030101010101" pitchFamily="2" charset="-122"/>
              </a:rPr>
              <a:t>表示关系的符号</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标题 3">
            <a:extLst>
              <a:ext uri="{FF2B5EF4-FFF2-40B4-BE49-F238E27FC236}">
                <a16:creationId xmlns:a16="http://schemas.microsoft.com/office/drawing/2014/main" id="{2FC3EE80-315D-EC45-BDED-E74899A27A5C}"/>
              </a:ext>
            </a:extLst>
          </p:cNvPr>
          <p:cNvSpPr>
            <a:spLocks noGrp="1"/>
          </p:cNvSpPr>
          <p:nvPr>
            <p:ph type="title" idx="4294967295"/>
          </p:nvPr>
        </p:nvSpPr>
        <p:spPr>
          <a:xfrm>
            <a:off x="0" y="-26988"/>
            <a:ext cx="8229600" cy="1143001"/>
          </a:xfrm>
        </p:spPr>
        <p:txBody>
          <a:bodyPr/>
          <a:lstStyle/>
          <a:p>
            <a:r>
              <a:rPr lang="en-US" altLang="zh-CN" b="1">
                <a:latin typeface="宋体" panose="02010600030101010101" pitchFamily="2" charset="-122"/>
              </a:rPr>
              <a:t>9.4 </a:t>
            </a:r>
            <a:r>
              <a:rPr lang="zh-CN" altLang="en-US" b="1"/>
              <a:t>对象模型</a:t>
            </a:r>
          </a:p>
        </p:txBody>
      </p:sp>
      <p:sp>
        <p:nvSpPr>
          <p:cNvPr id="90114" name="TextBox 7">
            <a:extLst>
              <a:ext uri="{FF2B5EF4-FFF2-40B4-BE49-F238E27FC236}">
                <a16:creationId xmlns:a16="http://schemas.microsoft.com/office/drawing/2014/main" id="{893CCC33-FAEE-7344-8519-E9FA7069730A}"/>
              </a:ext>
            </a:extLst>
          </p:cNvPr>
          <p:cNvSpPr txBox="1">
            <a:spLocks noChangeArrowheads="1"/>
          </p:cNvSpPr>
          <p:nvPr/>
        </p:nvSpPr>
        <p:spPr bwMode="auto">
          <a:xfrm>
            <a:off x="468313" y="1052513"/>
            <a:ext cx="8280400" cy="492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2900"/>
              </a:lnSpc>
              <a:spcBef>
                <a:spcPct val="0"/>
              </a:spcBef>
              <a:spcAft>
                <a:spcPts val="600"/>
              </a:spcAft>
              <a:buFontTx/>
              <a:buNone/>
            </a:pPr>
            <a:r>
              <a:rPr lang="en-US" altLang="zh-CN" sz="2400" b="1">
                <a:latin typeface="宋体" panose="02010600030101010101" pitchFamily="2" charset="-122"/>
              </a:rPr>
              <a:t>3.</a:t>
            </a:r>
            <a:r>
              <a:rPr lang="zh-CN" altLang="en-US" sz="2400" b="1">
                <a:latin typeface="宋体" panose="02010600030101010101" pitchFamily="2" charset="-122"/>
              </a:rPr>
              <a:t>泛化</a:t>
            </a:r>
            <a:endParaRPr lang="en-US" altLang="zh-CN" sz="2400" b="1">
              <a:latin typeface="宋体" panose="02010600030101010101" pitchFamily="2" charset="-122"/>
            </a:endParaRPr>
          </a:p>
          <a:p>
            <a:pPr>
              <a:lnSpc>
                <a:spcPts val="3000"/>
              </a:lnSpc>
              <a:spcBef>
                <a:spcPct val="0"/>
              </a:spcBef>
              <a:buFontTx/>
              <a:buNone/>
            </a:pPr>
            <a:r>
              <a:rPr lang="en-US" altLang="zh-CN" sz="2400">
                <a:latin typeface="宋体" panose="02010600030101010101" pitchFamily="2" charset="-122"/>
              </a:rPr>
              <a:t>    UML</a:t>
            </a:r>
            <a:r>
              <a:rPr lang="zh-CN" altLang="zh-CN" sz="2400">
                <a:latin typeface="宋体" panose="02010600030101010101" pitchFamily="2" charset="-122"/>
              </a:rPr>
              <a:t>中的泛化关系就是通常所说的继承关系，它是通用元素和具体元素之间的一种分类关系。具体元素完全拥有通用元素的信息，并且还可以附加一些其他信息。</a:t>
            </a:r>
          </a:p>
          <a:p>
            <a:pPr>
              <a:lnSpc>
                <a:spcPts val="3000"/>
              </a:lnSpc>
              <a:spcBef>
                <a:spcPct val="0"/>
              </a:spcBef>
              <a:buFontTx/>
              <a:buNone/>
            </a:pPr>
            <a:r>
              <a:rPr lang="en-US" altLang="zh-CN" sz="2400">
                <a:latin typeface="宋体" panose="02010600030101010101" pitchFamily="2" charset="-122"/>
              </a:rPr>
              <a:t>    </a:t>
            </a:r>
            <a:r>
              <a:rPr lang="zh-CN" altLang="zh-CN" sz="2400">
                <a:latin typeface="宋体" panose="02010600030101010101" pitchFamily="2" charset="-122"/>
              </a:rPr>
              <a:t>在</a:t>
            </a:r>
            <a:r>
              <a:rPr lang="en-US" altLang="zh-CN" sz="2400">
                <a:latin typeface="宋体" panose="02010600030101010101" pitchFamily="2" charset="-122"/>
              </a:rPr>
              <a:t>UML</a:t>
            </a:r>
            <a:r>
              <a:rPr lang="zh-CN" altLang="zh-CN" sz="2400">
                <a:latin typeface="宋体" panose="02010600030101010101" pitchFamily="2" charset="-122"/>
              </a:rPr>
              <a:t>中，用一端为空心三角形的连线表示泛化关系，三角形的顶角紧挨着通用元素。</a:t>
            </a:r>
          </a:p>
          <a:p>
            <a:pPr>
              <a:lnSpc>
                <a:spcPts val="3000"/>
              </a:lnSpc>
              <a:spcBef>
                <a:spcPct val="0"/>
              </a:spcBef>
              <a:buFontTx/>
              <a:buNone/>
            </a:pPr>
            <a:r>
              <a:rPr lang="en-US" altLang="zh-CN" sz="2400">
                <a:latin typeface="宋体" panose="02010600030101010101" pitchFamily="2" charset="-122"/>
              </a:rPr>
              <a:t>    </a:t>
            </a:r>
            <a:r>
              <a:rPr lang="zh-CN" altLang="zh-CN" sz="2400">
                <a:latin typeface="宋体" panose="02010600030101010101" pitchFamily="2" charset="-122"/>
              </a:rPr>
              <a:t>泛化关系指出在类与类之间存在“一般</a:t>
            </a:r>
            <a:r>
              <a:rPr lang="en-US" altLang="zh-CN" sz="2400">
                <a:latin typeface="宋体" panose="02010600030101010101" pitchFamily="2" charset="-122"/>
              </a:rPr>
              <a:t>--</a:t>
            </a:r>
            <a:r>
              <a:rPr lang="zh-CN" altLang="zh-CN" sz="2400">
                <a:latin typeface="宋体" panose="02010600030101010101" pitchFamily="2" charset="-122"/>
              </a:rPr>
              <a:t>特殊”关系。泛化可进一步划分成普通泛化和受限泛化。</a:t>
            </a:r>
            <a:endParaRPr lang="en-US" altLang="zh-CN" sz="2400" b="1">
              <a:latin typeface="宋体" panose="02010600030101010101" pitchFamily="2" charset="-122"/>
            </a:endParaRPr>
          </a:p>
          <a:p>
            <a:pPr eaLnBrk="1" hangingPunct="1">
              <a:lnSpc>
                <a:spcPts val="3000"/>
              </a:lnSpc>
              <a:spcBef>
                <a:spcPts val="600"/>
              </a:spcBef>
              <a:spcAft>
                <a:spcPts val="600"/>
              </a:spcAft>
              <a:buFontTx/>
              <a:buNone/>
            </a:pPr>
            <a:r>
              <a:rPr lang="en-US" altLang="zh-CN" sz="2400" b="1">
                <a:latin typeface="宋体" panose="02010600030101010101" pitchFamily="2" charset="-122"/>
              </a:rPr>
              <a:t>(1) </a:t>
            </a:r>
            <a:r>
              <a:rPr lang="zh-CN" altLang="en-US" sz="2400" b="1">
                <a:latin typeface="宋体" panose="02010600030101010101" pitchFamily="2" charset="-122"/>
              </a:rPr>
              <a:t>普通泛化</a:t>
            </a:r>
          </a:p>
          <a:p>
            <a:pPr eaLnBrk="1" hangingPunct="1">
              <a:lnSpc>
                <a:spcPts val="3000"/>
              </a:lnSpc>
              <a:spcBef>
                <a:spcPct val="0"/>
              </a:spcBef>
              <a:buFontTx/>
              <a:buNone/>
            </a:pPr>
            <a:r>
              <a:rPr lang="en-US" altLang="zh-CN" sz="2400">
                <a:latin typeface="宋体" panose="02010600030101010101" pitchFamily="2" charset="-122"/>
              </a:rPr>
              <a:t>    </a:t>
            </a:r>
            <a:r>
              <a:rPr lang="zh-CN" altLang="zh-CN" sz="2400">
                <a:latin typeface="宋体" panose="02010600030101010101" pitchFamily="2" charset="-122"/>
              </a:rPr>
              <a:t>没有具体对象的类称为抽象类。抽象类通常作为父类，用于描述其他类（子类）的公共属性和行为。图示抽象类时，在类名下方附加一个标记值</a:t>
            </a:r>
            <a:r>
              <a:rPr lang="en-US" altLang="zh-CN" sz="2400">
                <a:latin typeface="宋体" panose="02010600030101010101" pitchFamily="2" charset="-122"/>
              </a:rPr>
              <a:t>{abstract}</a:t>
            </a:r>
            <a:r>
              <a:rPr lang="zh-CN" altLang="en-US" sz="2400">
                <a:latin typeface="宋体" panose="02010600030101010101" pitchFamily="2" charset="-122"/>
              </a:rPr>
              <a:t>。</a:t>
            </a:r>
            <a:endParaRPr lang="en-US" altLang="zh-CN" sz="2400" b="1">
              <a:latin typeface="宋体" panose="02010600030101010101" pitchFamily="2" charset="-122"/>
            </a:endParaRPr>
          </a:p>
        </p:txBody>
      </p:sp>
      <p:sp>
        <p:nvSpPr>
          <p:cNvPr id="90115" name="1 Título">
            <a:extLst>
              <a:ext uri="{FF2B5EF4-FFF2-40B4-BE49-F238E27FC236}">
                <a16:creationId xmlns:a16="http://schemas.microsoft.com/office/drawing/2014/main" id="{3A663E23-2C22-DD4E-A9C3-BBE2D9D1DABA}"/>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9.4.2 </a:t>
            </a:r>
            <a:r>
              <a:rPr lang="zh-CN" altLang="en-US" sz="2400">
                <a:solidFill>
                  <a:srgbClr val="D9D9D9"/>
                </a:solidFill>
                <a:latin typeface="宋体" panose="02010600030101010101" pitchFamily="2" charset="-122"/>
              </a:rPr>
              <a:t>表示关系的符号</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标题 3">
            <a:extLst>
              <a:ext uri="{FF2B5EF4-FFF2-40B4-BE49-F238E27FC236}">
                <a16:creationId xmlns:a16="http://schemas.microsoft.com/office/drawing/2014/main" id="{BFA71094-6BCD-AB40-8375-E9922F95AC11}"/>
              </a:ext>
            </a:extLst>
          </p:cNvPr>
          <p:cNvSpPr>
            <a:spLocks noGrp="1"/>
          </p:cNvSpPr>
          <p:nvPr>
            <p:ph type="title" idx="4294967295"/>
          </p:nvPr>
        </p:nvSpPr>
        <p:spPr>
          <a:xfrm>
            <a:off x="0" y="-26988"/>
            <a:ext cx="8229600" cy="1143001"/>
          </a:xfrm>
        </p:spPr>
        <p:txBody>
          <a:bodyPr/>
          <a:lstStyle/>
          <a:p>
            <a:r>
              <a:rPr lang="en-US" altLang="zh-CN" b="1">
                <a:latin typeface="宋体" panose="02010600030101010101" pitchFamily="2" charset="-122"/>
              </a:rPr>
              <a:t>9.4 </a:t>
            </a:r>
            <a:r>
              <a:rPr lang="zh-CN" altLang="en-US" b="1"/>
              <a:t>对象模型</a:t>
            </a:r>
          </a:p>
        </p:txBody>
      </p:sp>
      <p:sp>
        <p:nvSpPr>
          <p:cNvPr id="32775" name="TextBox 7">
            <a:extLst>
              <a:ext uri="{FF2B5EF4-FFF2-40B4-BE49-F238E27FC236}">
                <a16:creationId xmlns:a16="http://schemas.microsoft.com/office/drawing/2014/main" id="{259FF3DB-965C-134B-9E6E-CF33AEB896A7}"/>
              </a:ext>
            </a:extLst>
          </p:cNvPr>
          <p:cNvSpPr txBox="1">
            <a:spLocks noChangeArrowheads="1"/>
          </p:cNvSpPr>
          <p:nvPr/>
        </p:nvSpPr>
        <p:spPr bwMode="auto">
          <a:xfrm>
            <a:off x="539750" y="1111250"/>
            <a:ext cx="8167688" cy="94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eaLnBrk="1" hangingPunct="1">
              <a:lnSpc>
                <a:spcPts val="2900"/>
              </a:lnSpc>
              <a:spcBef>
                <a:spcPts val="600"/>
              </a:spcBef>
              <a:spcAft>
                <a:spcPts val="600"/>
              </a:spcAft>
              <a:defRPr/>
            </a:pPr>
            <a:r>
              <a:rPr lang="en-US" altLang="zh-CN" sz="2400" b="1" dirty="0">
                <a:latin typeface="+mn-ea"/>
                <a:ea typeface="+mn-ea"/>
              </a:rPr>
              <a:t>3.</a:t>
            </a:r>
            <a:r>
              <a:rPr lang="zh-CN" altLang="en-US" sz="2400" b="1" dirty="0">
                <a:latin typeface="+mn-ea"/>
                <a:ea typeface="+mn-ea"/>
              </a:rPr>
              <a:t>泛化</a:t>
            </a:r>
            <a:endParaRPr lang="en-US" altLang="zh-CN" sz="2400" b="1" dirty="0">
              <a:latin typeface="+mn-ea"/>
              <a:ea typeface="+mn-ea"/>
            </a:endParaRPr>
          </a:p>
          <a:p>
            <a:pPr marL="0" indent="0" eaLnBrk="1" hangingPunct="1">
              <a:lnSpc>
                <a:spcPts val="2900"/>
              </a:lnSpc>
              <a:spcBef>
                <a:spcPts val="600"/>
              </a:spcBef>
              <a:spcAft>
                <a:spcPts val="600"/>
              </a:spcAft>
              <a:defRPr/>
            </a:pPr>
            <a:r>
              <a:rPr lang="en-US" altLang="zh-CN" sz="2400" b="1" dirty="0">
                <a:latin typeface="+mn-ea"/>
                <a:ea typeface="+mn-ea"/>
              </a:rPr>
              <a:t>(1) </a:t>
            </a:r>
            <a:r>
              <a:rPr lang="zh-CN" altLang="en-US" sz="2400" b="1" dirty="0">
                <a:latin typeface="+mn-ea"/>
                <a:ea typeface="+mn-ea"/>
              </a:rPr>
              <a:t>普通泛化</a:t>
            </a:r>
            <a:endParaRPr lang="en-US" altLang="zh-CN" sz="2400" b="1" dirty="0">
              <a:latin typeface="+mn-ea"/>
              <a:ea typeface="+mn-ea"/>
            </a:endParaRPr>
          </a:p>
        </p:txBody>
      </p:sp>
      <p:pic>
        <p:nvPicPr>
          <p:cNvPr id="92163" name="图片 1">
            <a:extLst>
              <a:ext uri="{FF2B5EF4-FFF2-40B4-BE49-F238E27FC236}">
                <a16:creationId xmlns:a16="http://schemas.microsoft.com/office/drawing/2014/main" id="{4B70B1F5-C083-524E-9B55-FA60DB96960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859338" y="2214563"/>
            <a:ext cx="3840162" cy="308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164" name="文本框 2">
            <a:extLst>
              <a:ext uri="{FF2B5EF4-FFF2-40B4-BE49-F238E27FC236}">
                <a16:creationId xmlns:a16="http://schemas.microsoft.com/office/drawing/2014/main" id="{90441645-5DDE-7A45-B3A9-C45AB57E385F}"/>
              </a:ext>
            </a:extLst>
          </p:cNvPr>
          <p:cNvSpPr txBox="1">
            <a:spLocks noChangeArrowheads="1"/>
          </p:cNvSpPr>
          <p:nvPr/>
        </p:nvSpPr>
        <p:spPr bwMode="auto">
          <a:xfrm>
            <a:off x="581025" y="2081213"/>
            <a:ext cx="4278313" cy="394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3000"/>
              </a:lnSpc>
              <a:spcBef>
                <a:spcPct val="0"/>
              </a:spcBef>
              <a:buFontTx/>
              <a:buNone/>
            </a:pPr>
            <a:r>
              <a:rPr lang="zh-CN" altLang="en-US" sz="1800">
                <a:latin typeface="Arial" panose="020B0604020202020204" pitchFamily="34" charset="0"/>
              </a:rPr>
              <a:t>          </a:t>
            </a:r>
            <a:r>
              <a:rPr lang="zh-CN" altLang="en-US" sz="2400">
                <a:latin typeface="宋体" panose="02010600030101010101" pitchFamily="2" charset="-122"/>
              </a:rPr>
              <a:t>右</a:t>
            </a:r>
            <a:r>
              <a:rPr lang="zh-CN" altLang="zh-CN" sz="2400">
                <a:latin typeface="宋体" panose="02010600030101010101" pitchFamily="2" charset="-122"/>
              </a:rPr>
              <a:t>图下方的两个折角矩形是模型元素“笔记”的符号，其中的文字是注释，分别说明两个子类的操作</a:t>
            </a:r>
            <a:r>
              <a:rPr lang="en-US" altLang="zh-CN" sz="2400">
                <a:latin typeface="宋体" panose="02010600030101010101" pitchFamily="2" charset="-122"/>
              </a:rPr>
              <a:t>drive</a:t>
            </a:r>
            <a:r>
              <a:rPr lang="zh-CN" altLang="zh-CN" sz="2400">
                <a:latin typeface="宋体" panose="02010600030101010101" pitchFamily="2" charset="-122"/>
              </a:rPr>
              <a:t>的功能。</a:t>
            </a:r>
          </a:p>
          <a:p>
            <a:pPr eaLnBrk="1" hangingPunct="1">
              <a:lnSpc>
                <a:spcPts val="3000"/>
              </a:lnSpc>
              <a:spcBef>
                <a:spcPct val="0"/>
              </a:spcBef>
              <a:buFontTx/>
              <a:buNone/>
            </a:pPr>
            <a:r>
              <a:rPr lang="en-US" altLang="zh-CN" sz="2400">
                <a:latin typeface="宋体" panose="02010600030101010101" pitchFamily="2" charset="-122"/>
              </a:rPr>
              <a:t>    </a:t>
            </a:r>
            <a:r>
              <a:rPr lang="zh-CN" altLang="zh-CN" sz="2400">
                <a:latin typeface="宋体" panose="02010600030101010101" pitchFamily="2" charset="-122"/>
              </a:rPr>
              <a:t>抽象类通常都具有抽象操作。抽象操作仅用来指定该类的所有子类应具有哪些行为。抽象操作的图示方法与抽象类相似，在操作标记后面跟随一个性质串</a:t>
            </a:r>
            <a:r>
              <a:rPr lang="en-US" altLang="zh-CN" sz="2400">
                <a:latin typeface="宋体" panose="02010600030101010101" pitchFamily="2" charset="-122"/>
              </a:rPr>
              <a:t>{abstract}</a:t>
            </a:r>
            <a:r>
              <a:rPr lang="zh-CN" altLang="zh-CN" sz="2400">
                <a:latin typeface="宋体" panose="02010600030101010101" pitchFamily="2" charset="-122"/>
              </a:rPr>
              <a:t>。</a:t>
            </a:r>
            <a:endParaRPr lang="zh-CN" altLang="en-US" sz="2400">
              <a:latin typeface="宋体" panose="02010600030101010101" pitchFamily="2" charset="-122"/>
            </a:endParaRPr>
          </a:p>
        </p:txBody>
      </p:sp>
      <p:sp>
        <p:nvSpPr>
          <p:cNvPr id="92165" name="1 Título">
            <a:extLst>
              <a:ext uri="{FF2B5EF4-FFF2-40B4-BE49-F238E27FC236}">
                <a16:creationId xmlns:a16="http://schemas.microsoft.com/office/drawing/2014/main" id="{90898120-7259-0C47-9F49-4880C58776E6}"/>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9.4.2 </a:t>
            </a:r>
            <a:r>
              <a:rPr lang="zh-CN" altLang="en-US" sz="2400">
                <a:solidFill>
                  <a:srgbClr val="D9D9D9"/>
                </a:solidFill>
                <a:latin typeface="宋体" panose="02010600030101010101" pitchFamily="2" charset="-122"/>
              </a:rPr>
              <a:t>表示关系的符号</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标题 3">
            <a:extLst>
              <a:ext uri="{FF2B5EF4-FFF2-40B4-BE49-F238E27FC236}">
                <a16:creationId xmlns:a16="http://schemas.microsoft.com/office/drawing/2014/main" id="{F2D1A472-0F4D-024E-A6FA-4A3C5204DECF}"/>
              </a:ext>
            </a:extLst>
          </p:cNvPr>
          <p:cNvSpPr>
            <a:spLocks noGrp="1"/>
          </p:cNvSpPr>
          <p:nvPr>
            <p:ph type="title" idx="4294967295"/>
          </p:nvPr>
        </p:nvSpPr>
        <p:spPr>
          <a:xfrm>
            <a:off x="0" y="-26988"/>
            <a:ext cx="8229600" cy="1143001"/>
          </a:xfrm>
        </p:spPr>
        <p:txBody>
          <a:bodyPr/>
          <a:lstStyle/>
          <a:p>
            <a:r>
              <a:rPr lang="en-US" altLang="zh-CN" b="1">
                <a:latin typeface="宋体" panose="02010600030101010101" pitchFamily="2" charset="-122"/>
              </a:rPr>
              <a:t>9.4 </a:t>
            </a:r>
            <a:r>
              <a:rPr lang="zh-CN" altLang="en-US" b="1"/>
              <a:t>对象模型</a:t>
            </a:r>
          </a:p>
        </p:txBody>
      </p:sp>
      <p:sp>
        <p:nvSpPr>
          <p:cNvPr id="94210" name="TextBox 7">
            <a:extLst>
              <a:ext uri="{FF2B5EF4-FFF2-40B4-BE49-F238E27FC236}">
                <a16:creationId xmlns:a16="http://schemas.microsoft.com/office/drawing/2014/main" id="{5AC978F5-4C81-4149-9D7A-8D3B8A8E16D1}"/>
              </a:ext>
            </a:extLst>
          </p:cNvPr>
          <p:cNvSpPr txBox="1">
            <a:spLocks noChangeArrowheads="1"/>
          </p:cNvSpPr>
          <p:nvPr/>
        </p:nvSpPr>
        <p:spPr bwMode="auto">
          <a:xfrm>
            <a:off x="365125" y="908050"/>
            <a:ext cx="8455025" cy="183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2900"/>
              </a:lnSpc>
              <a:spcBef>
                <a:spcPts val="600"/>
              </a:spcBef>
              <a:spcAft>
                <a:spcPts val="600"/>
              </a:spcAft>
              <a:buFontTx/>
              <a:buNone/>
            </a:pPr>
            <a:r>
              <a:rPr lang="en-US" altLang="zh-CN" sz="2400" b="1">
                <a:latin typeface="宋体" panose="02010600030101010101" pitchFamily="2" charset="-122"/>
              </a:rPr>
              <a:t>3.</a:t>
            </a:r>
            <a:r>
              <a:rPr lang="zh-CN" altLang="en-US" sz="2400" b="1">
                <a:latin typeface="宋体" panose="02010600030101010101" pitchFamily="2" charset="-122"/>
              </a:rPr>
              <a:t>泛化</a:t>
            </a:r>
            <a:endParaRPr lang="en-US" altLang="zh-CN" sz="2400" b="1">
              <a:latin typeface="宋体" panose="02010600030101010101" pitchFamily="2" charset="-122"/>
            </a:endParaRPr>
          </a:p>
          <a:p>
            <a:pPr eaLnBrk="1" hangingPunct="1">
              <a:lnSpc>
                <a:spcPts val="2900"/>
              </a:lnSpc>
              <a:spcBef>
                <a:spcPts val="600"/>
              </a:spcBef>
              <a:spcAft>
                <a:spcPts val="600"/>
              </a:spcAft>
              <a:buFontTx/>
              <a:buNone/>
            </a:pPr>
            <a:r>
              <a:rPr lang="en-US" altLang="zh-CN" sz="2400" b="1">
                <a:latin typeface="宋体" panose="02010600030101010101" pitchFamily="2" charset="-122"/>
              </a:rPr>
              <a:t>(1) </a:t>
            </a:r>
            <a:r>
              <a:rPr lang="zh-CN" altLang="en-US" sz="2400" b="1">
                <a:latin typeface="宋体" panose="02010600030101010101" pitchFamily="2" charset="-122"/>
              </a:rPr>
              <a:t>普通泛化</a:t>
            </a:r>
            <a:endParaRPr lang="en-US" altLang="zh-CN" sz="2400" b="1">
              <a:latin typeface="宋体" panose="02010600030101010101" pitchFamily="2" charset="-122"/>
            </a:endParaRPr>
          </a:p>
          <a:p>
            <a:pPr eaLnBrk="1" hangingPunct="1">
              <a:lnSpc>
                <a:spcPts val="3000"/>
              </a:lnSpc>
              <a:spcBef>
                <a:spcPct val="0"/>
              </a:spcBef>
              <a:buFontTx/>
              <a:buNone/>
            </a:pPr>
            <a:r>
              <a:rPr lang="en-US" altLang="zh-CN" sz="2400">
                <a:latin typeface="Arial" panose="020B0604020202020204" pitchFamily="34" charset="0"/>
              </a:rPr>
              <a:t>       </a:t>
            </a:r>
            <a:r>
              <a:rPr lang="zh-CN" altLang="zh-CN" sz="2400">
                <a:latin typeface="Arial" panose="020B0604020202020204" pitchFamily="34" charset="0"/>
              </a:rPr>
              <a:t>与抽象类相反的类是具体类，具体类有自己的对象，并且该类的操作都有具体的实现方法。</a:t>
            </a:r>
            <a:endParaRPr lang="en-US" altLang="zh-CN" sz="2200" b="1">
              <a:latin typeface="宋体" panose="02010600030101010101" pitchFamily="2" charset="-122"/>
            </a:endParaRPr>
          </a:p>
        </p:txBody>
      </p:sp>
      <p:pic>
        <p:nvPicPr>
          <p:cNvPr id="94211" name="图片 3">
            <a:extLst>
              <a:ext uri="{FF2B5EF4-FFF2-40B4-BE49-F238E27FC236}">
                <a16:creationId xmlns:a16="http://schemas.microsoft.com/office/drawing/2014/main" id="{01B380BA-C03C-7A40-930B-713095B89D7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9750" y="2997200"/>
            <a:ext cx="6981825" cy="302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4212" name="文本框 4">
            <a:extLst>
              <a:ext uri="{FF2B5EF4-FFF2-40B4-BE49-F238E27FC236}">
                <a16:creationId xmlns:a16="http://schemas.microsoft.com/office/drawing/2014/main" id="{28A2A13E-6135-3C4A-BDD9-FAC6155A9F21}"/>
              </a:ext>
            </a:extLst>
          </p:cNvPr>
          <p:cNvSpPr txBox="1">
            <a:spLocks noChangeArrowheads="1"/>
          </p:cNvSpPr>
          <p:nvPr/>
        </p:nvSpPr>
        <p:spPr bwMode="auto">
          <a:xfrm>
            <a:off x="3851275" y="2627313"/>
            <a:ext cx="4938713" cy="2170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2700"/>
              </a:lnSpc>
              <a:spcBef>
                <a:spcPct val="0"/>
              </a:spcBef>
              <a:buFontTx/>
              <a:buNone/>
            </a:pPr>
            <a:r>
              <a:rPr lang="en-US" altLang="zh-CN" sz="1800">
                <a:latin typeface="Arial" panose="020B0604020202020204" pitchFamily="34" charset="0"/>
              </a:rPr>
              <a:t>        </a:t>
            </a:r>
            <a:r>
              <a:rPr lang="zh-CN" altLang="zh-CN" sz="2000">
                <a:latin typeface="宋体" panose="02010600030101010101" pitchFamily="2" charset="-122"/>
              </a:rPr>
              <a:t>当客户要求画一幅蓝图时，系统便通过蓝图与图形之间的关联（聚集）关系，由图形来完成画图工作，但是图形是抽象类，因此当涉及某种具体图形（如直线、圆等）时，便使用其相应子类中具体实现的</a:t>
            </a:r>
            <a:r>
              <a:rPr lang="en-US" altLang="zh-CN" sz="2000">
                <a:latin typeface="宋体" panose="02010600030101010101" pitchFamily="2" charset="-122"/>
              </a:rPr>
              <a:t>draw</a:t>
            </a:r>
            <a:r>
              <a:rPr lang="zh-CN" altLang="zh-CN" sz="2000">
                <a:latin typeface="宋体" panose="02010600030101010101" pitchFamily="2" charset="-122"/>
              </a:rPr>
              <a:t>功能完成绘图工作</a:t>
            </a:r>
            <a:r>
              <a:rPr lang="zh-CN" altLang="en-US" sz="2000">
                <a:latin typeface="宋体" panose="02010600030101010101" pitchFamily="2" charset="-122"/>
              </a:rPr>
              <a:t>。</a:t>
            </a:r>
          </a:p>
        </p:txBody>
      </p:sp>
      <p:sp>
        <p:nvSpPr>
          <p:cNvPr id="94213" name="1 Título">
            <a:extLst>
              <a:ext uri="{FF2B5EF4-FFF2-40B4-BE49-F238E27FC236}">
                <a16:creationId xmlns:a16="http://schemas.microsoft.com/office/drawing/2014/main" id="{E7AF7071-6113-8940-8052-3E08A42B1A4F}"/>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9.4.2 </a:t>
            </a:r>
            <a:r>
              <a:rPr lang="zh-CN" altLang="en-US" sz="2400">
                <a:solidFill>
                  <a:srgbClr val="D9D9D9"/>
                </a:solidFill>
                <a:latin typeface="宋体" panose="02010600030101010101" pitchFamily="2" charset="-122"/>
              </a:rPr>
              <a:t>表示关系的符号</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标题 3">
            <a:extLst>
              <a:ext uri="{FF2B5EF4-FFF2-40B4-BE49-F238E27FC236}">
                <a16:creationId xmlns:a16="http://schemas.microsoft.com/office/drawing/2014/main" id="{A6D87F17-6E7D-F249-844E-85991984A78B}"/>
              </a:ext>
            </a:extLst>
          </p:cNvPr>
          <p:cNvSpPr>
            <a:spLocks noGrp="1"/>
          </p:cNvSpPr>
          <p:nvPr>
            <p:ph type="title" idx="4294967295"/>
          </p:nvPr>
        </p:nvSpPr>
        <p:spPr>
          <a:xfrm>
            <a:off x="0" y="-26988"/>
            <a:ext cx="8229600" cy="1143001"/>
          </a:xfrm>
        </p:spPr>
        <p:txBody>
          <a:bodyPr/>
          <a:lstStyle/>
          <a:p>
            <a:r>
              <a:rPr lang="en-US" altLang="zh-CN" b="1">
                <a:latin typeface="宋体" panose="02010600030101010101" pitchFamily="2" charset="-122"/>
              </a:rPr>
              <a:t>9.4 </a:t>
            </a:r>
            <a:r>
              <a:rPr lang="zh-CN" altLang="en-US" b="1"/>
              <a:t>对象模型</a:t>
            </a:r>
          </a:p>
        </p:txBody>
      </p:sp>
      <p:sp>
        <p:nvSpPr>
          <p:cNvPr id="96258" name="TextBox 7">
            <a:extLst>
              <a:ext uri="{FF2B5EF4-FFF2-40B4-BE49-F238E27FC236}">
                <a16:creationId xmlns:a16="http://schemas.microsoft.com/office/drawing/2014/main" id="{A3B501E2-439F-4944-AFF4-2A00E422D6CC}"/>
              </a:ext>
            </a:extLst>
          </p:cNvPr>
          <p:cNvSpPr txBox="1">
            <a:spLocks noChangeArrowheads="1"/>
          </p:cNvSpPr>
          <p:nvPr/>
        </p:nvSpPr>
        <p:spPr bwMode="auto">
          <a:xfrm>
            <a:off x="395288" y="1125538"/>
            <a:ext cx="8353425" cy="2605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2900"/>
              </a:lnSpc>
              <a:spcBef>
                <a:spcPts val="600"/>
              </a:spcBef>
              <a:spcAft>
                <a:spcPts val="600"/>
              </a:spcAft>
              <a:buFontTx/>
              <a:buNone/>
            </a:pPr>
            <a:r>
              <a:rPr lang="en-US" altLang="zh-CN" sz="2400" b="1">
                <a:latin typeface="宋体" panose="02010600030101010101" pitchFamily="2" charset="-122"/>
              </a:rPr>
              <a:t>3.</a:t>
            </a:r>
            <a:r>
              <a:rPr lang="zh-CN" altLang="en-US" sz="2400" b="1">
                <a:latin typeface="宋体" panose="02010600030101010101" pitchFamily="2" charset="-122"/>
              </a:rPr>
              <a:t>泛化</a:t>
            </a:r>
            <a:endParaRPr lang="en-US" altLang="zh-CN" sz="2400" b="1">
              <a:latin typeface="宋体" panose="02010600030101010101" pitchFamily="2" charset="-122"/>
            </a:endParaRPr>
          </a:p>
          <a:p>
            <a:pPr eaLnBrk="1" hangingPunct="1">
              <a:lnSpc>
                <a:spcPts val="2900"/>
              </a:lnSpc>
              <a:spcBef>
                <a:spcPts val="600"/>
              </a:spcBef>
              <a:spcAft>
                <a:spcPts val="600"/>
              </a:spcAft>
              <a:buFontTx/>
              <a:buNone/>
            </a:pPr>
            <a:r>
              <a:rPr lang="en-US" altLang="zh-CN" sz="2400" b="1">
                <a:latin typeface="宋体" panose="02010600030101010101" pitchFamily="2" charset="-122"/>
              </a:rPr>
              <a:t>(2) </a:t>
            </a:r>
            <a:r>
              <a:rPr lang="zh-CN" altLang="en-US" sz="2400" b="1">
                <a:latin typeface="宋体" panose="02010600030101010101" pitchFamily="2" charset="-122"/>
              </a:rPr>
              <a:t>受限泛化</a:t>
            </a:r>
            <a:endParaRPr lang="en-US" altLang="zh-CN" sz="2400" b="1">
              <a:latin typeface="宋体" panose="02010600030101010101" pitchFamily="2" charset="-122"/>
            </a:endParaRPr>
          </a:p>
          <a:p>
            <a:pPr>
              <a:lnSpc>
                <a:spcPts val="3000"/>
              </a:lnSpc>
              <a:spcBef>
                <a:spcPct val="0"/>
              </a:spcBef>
              <a:buFontTx/>
              <a:buNone/>
            </a:pPr>
            <a:r>
              <a:rPr lang="en-US" altLang="zh-CN" sz="2200">
                <a:latin typeface="宋体" panose="02010600030101010101" pitchFamily="2" charset="-122"/>
              </a:rPr>
              <a:t>    </a:t>
            </a:r>
            <a:r>
              <a:rPr lang="zh-CN" altLang="zh-CN" sz="2400">
                <a:latin typeface="宋体" panose="02010600030101010101" pitchFamily="2" charset="-122"/>
              </a:rPr>
              <a:t>给泛化关系附加约束条件，以进一步说明该泛化关系的使用方法或扩充方法，这样的泛化关系称为受限泛化。预定义的约束有</a:t>
            </a:r>
            <a:r>
              <a:rPr lang="en-US" altLang="zh-CN" sz="2400">
                <a:latin typeface="宋体" panose="02010600030101010101" pitchFamily="2" charset="-122"/>
              </a:rPr>
              <a:t>4</a:t>
            </a:r>
            <a:r>
              <a:rPr lang="zh-CN" altLang="zh-CN" sz="2400">
                <a:latin typeface="宋体" panose="02010600030101010101" pitchFamily="2" charset="-122"/>
              </a:rPr>
              <a:t>种：</a:t>
            </a:r>
            <a:r>
              <a:rPr lang="zh-CN" altLang="zh-CN" sz="2400" b="1">
                <a:latin typeface="宋体" panose="02010600030101010101" pitchFamily="2" charset="-122"/>
              </a:rPr>
              <a:t>多重</a:t>
            </a:r>
            <a:r>
              <a:rPr lang="zh-CN" altLang="zh-CN" sz="2400">
                <a:latin typeface="宋体" panose="02010600030101010101" pitchFamily="2" charset="-122"/>
              </a:rPr>
              <a:t>、</a:t>
            </a:r>
            <a:r>
              <a:rPr lang="zh-CN" altLang="zh-CN" sz="2400" b="1">
                <a:latin typeface="宋体" panose="02010600030101010101" pitchFamily="2" charset="-122"/>
              </a:rPr>
              <a:t>不相交</a:t>
            </a:r>
            <a:r>
              <a:rPr lang="zh-CN" altLang="zh-CN" sz="2400">
                <a:latin typeface="宋体" panose="02010600030101010101" pitchFamily="2" charset="-122"/>
              </a:rPr>
              <a:t>、</a:t>
            </a:r>
            <a:r>
              <a:rPr lang="zh-CN" altLang="zh-CN" sz="2400" b="1">
                <a:latin typeface="宋体" panose="02010600030101010101" pitchFamily="2" charset="-122"/>
              </a:rPr>
              <a:t>完全</a:t>
            </a:r>
            <a:r>
              <a:rPr lang="zh-CN" altLang="zh-CN" sz="2400">
                <a:latin typeface="宋体" panose="02010600030101010101" pitchFamily="2" charset="-122"/>
              </a:rPr>
              <a:t>和</a:t>
            </a:r>
            <a:r>
              <a:rPr lang="zh-CN" altLang="zh-CN" sz="2400" b="1">
                <a:latin typeface="宋体" panose="02010600030101010101" pitchFamily="2" charset="-122"/>
              </a:rPr>
              <a:t>不完全</a:t>
            </a:r>
            <a:r>
              <a:rPr lang="zh-CN" altLang="zh-CN" sz="2400">
                <a:latin typeface="宋体" panose="02010600030101010101" pitchFamily="2" charset="-122"/>
              </a:rPr>
              <a:t>。这些约束都是语义约束。</a:t>
            </a:r>
          </a:p>
        </p:txBody>
      </p:sp>
      <p:pic>
        <p:nvPicPr>
          <p:cNvPr id="96259" name="图片 3">
            <a:extLst>
              <a:ext uri="{FF2B5EF4-FFF2-40B4-BE49-F238E27FC236}">
                <a16:creationId xmlns:a16="http://schemas.microsoft.com/office/drawing/2014/main" id="{B779BBB4-06D5-5D4B-9813-38E82D33DF3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981450" y="3429000"/>
            <a:ext cx="4478338" cy="244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6260" name="文本框 4">
            <a:extLst>
              <a:ext uri="{FF2B5EF4-FFF2-40B4-BE49-F238E27FC236}">
                <a16:creationId xmlns:a16="http://schemas.microsoft.com/office/drawing/2014/main" id="{3C2147C7-B760-EA41-8106-1F508C89928B}"/>
              </a:ext>
            </a:extLst>
          </p:cNvPr>
          <p:cNvSpPr txBox="1">
            <a:spLocks noChangeArrowheads="1"/>
          </p:cNvSpPr>
          <p:nvPr/>
        </p:nvSpPr>
        <p:spPr bwMode="auto">
          <a:xfrm>
            <a:off x="468313" y="3860800"/>
            <a:ext cx="3382962" cy="201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3000"/>
              </a:lnSpc>
              <a:spcBef>
                <a:spcPct val="0"/>
              </a:spcBef>
              <a:buFontTx/>
              <a:buNone/>
            </a:pPr>
            <a:r>
              <a:rPr lang="en-US" altLang="zh-CN" sz="2200" b="1">
                <a:latin typeface="宋体" panose="02010600030101010101" pitchFamily="2" charset="-122"/>
              </a:rPr>
              <a:t>    </a:t>
            </a:r>
            <a:r>
              <a:rPr lang="zh-CN" altLang="zh-CN" sz="2400" b="1">
                <a:latin typeface="宋体" panose="02010600030101010101" pitchFamily="2" charset="-122"/>
              </a:rPr>
              <a:t>多重继承</a:t>
            </a:r>
            <a:r>
              <a:rPr lang="zh-CN" altLang="zh-CN" sz="2400">
                <a:latin typeface="宋体" panose="02010600030101010101" pitchFamily="2" charset="-122"/>
              </a:rPr>
              <a:t>指的是，一个子类可以同时多次继承同一个上层基类，</a:t>
            </a:r>
            <a:r>
              <a:rPr lang="zh-CN" altLang="en-US" sz="2400">
                <a:latin typeface="宋体" panose="02010600030101010101" pitchFamily="2" charset="-122"/>
              </a:rPr>
              <a:t>右图</a:t>
            </a:r>
            <a:r>
              <a:rPr lang="zh-CN" altLang="zh-CN" sz="2400">
                <a:latin typeface="宋体" panose="02010600030101010101" pitchFamily="2" charset="-122"/>
              </a:rPr>
              <a:t>中的水陆两用类继承了两次交通工具类。</a:t>
            </a:r>
            <a:endParaRPr lang="zh-CN" altLang="en-US" sz="2400">
              <a:latin typeface="宋体" panose="02010600030101010101" pitchFamily="2" charset="-122"/>
            </a:endParaRPr>
          </a:p>
        </p:txBody>
      </p:sp>
      <p:sp>
        <p:nvSpPr>
          <p:cNvPr id="96261" name="1 Título">
            <a:extLst>
              <a:ext uri="{FF2B5EF4-FFF2-40B4-BE49-F238E27FC236}">
                <a16:creationId xmlns:a16="http://schemas.microsoft.com/office/drawing/2014/main" id="{1AF16B35-3CA8-2244-92F8-7D17EEFBE7DF}"/>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9.4.2 </a:t>
            </a:r>
            <a:r>
              <a:rPr lang="zh-CN" altLang="en-US" sz="2400">
                <a:solidFill>
                  <a:srgbClr val="D9D9D9"/>
                </a:solidFill>
                <a:latin typeface="宋体" panose="02010600030101010101" pitchFamily="2" charset="-122"/>
              </a:rPr>
              <a:t>表示关系的符号</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标题 3">
            <a:extLst>
              <a:ext uri="{FF2B5EF4-FFF2-40B4-BE49-F238E27FC236}">
                <a16:creationId xmlns:a16="http://schemas.microsoft.com/office/drawing/2014/main" id="{DC6A7482-3E0B-9A46-8636-D8D106F28B3B}"/>
              </a:ext>
            </a:extLst>
          </p:cNvPr>
          <p:cNvSpPr>
            <a:spLocks noGrp="1"/>
          </p:cNvSpPr>
          <p:nvPr>
            <p:ph type="title" idx="4294967295"/>
          </p:nvPr>
        </p:nvSpPr>
        <p:spPr>
          <a:xfrm>
            <a:off x="0" y="-26988"/>
            <a:ext cx="8229600" cy="1143001"/>
          </a:xfrm>
        </p:spPr>
        <p:txBody>
          <a:bodyPr/>
          <a:lstStyle/>
          <a:p>
            <a:r>
              <a:rPr lang="en-US" altLang="zh-CN" b="1">
                <a:latin typeface="宋体" panose="02010600030101010101" pitchFamily="2" charset="-122"/>
              </a:rPr>
              <a:t>9.4 </a:t>
            </a:r>
            <a:r>
              <a:rPr lang="zh-CN" altLang="en-US" b="1"/>
              <a:t>对象模型</a:t>
            </a:r>
          </a:p>
        </p:txBody>
      </p:sp>
      <p:sp>
        <p:nvSpPr>
          <p:cNvPr id="98306" name="TextBox 7">
            <a:extLst>
              <a:ext uri="{FF2B5EF4-FFF2-40B4-BE49-F238E27FC236}">
                <a16:creationId xmlns:a16="http://schemas.microsoft.com/office/drawing/2014/main" id="{E65C3AA2-69ED-2A4D-AA7C-2BA1DC77AE3A}"/>
              </a:ext>
            </a:extLst>
          </p:cNvPr>
          <p:cNvSpPr txBox="1">
            <a:spLocks noChangeArrowheads="1"/>
          </p:cNvSpPr>
          <p:nvPr/>
        </p:nvSpPr>
        <p:spPr bwMode="auto">
          <a:xfrm>
            <a:off x="539750" y="1106488"/>
            <a:ext cx="8280400" cy="491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2900"/>
              </a:lnSpc>
              <a:spcBef>
                <a:spcPts val="600"/>
              </a:spcBef>
              <a:spcAft>
                <a:spcPts val="600"/>
              </a:spcAft>
              <a:buFontTx/>
              <a:buNone/>
            </a:pPr>
            <a:r>
              <a:rPr lang="en-US" altLang="zh-CN" sz="2400" b="1">
                <a:latin typeface="宋体" panose="02010600030101010101" pitchFamily="2" charset="-122"/>
              </a:rPr>
              <a:t>3.</a:t>
            </a:r>
            <a:r>
              <a:rPr lang="zh-CN" altLang="en-US" sz="2400" b="1">
                <a:latin typeface="宋体" panose="02010600030101010101" pitchFamily="2" charset="-122"/>
              </a:rPr>
              <a:t>泛化</a:t>
            </a:r>
            <a:endParaRPr lang="en-US" altLang="zh-CN" sz="2400" b="1">
              <a:latin typeface="宋体" panose="02010600030101010101" pitchFamily="2" charset="-122"/>
            </a:endParaRPr>
          </a:p>
          <a:p>
            <a:pPr eaLnBrk="1" hangingPunct="1">
              <a:lnSpc>
                <a:spcPts val="2900"/>
              </a:lnSpc>
              <a:spcBef>
                <a:spcPts val="600"/>
              </a:spcBef>
              <a:spcAft>
                <a:spcPts val="600"/>
              </a:spcAft>
              <a:buFontTx/>
              <a:buNone/>
            </a:pPr>
            <a:r>
              <a:rPr lang="en-US" altLang="zh-CN" sz="2400" b="1">
                <a:latin typeface="宋体" panose="02010600030101010101" pitchFamily="2" charset="-122"/>
              </a:rPr>
              <a:t>(2) </a:t>
            </a:r>
            <a:r>
              <a:rPr lang="zh-CN" altLang="en-US" sz="2400" b="1">
                <a:latin typeface="宋体" panose="02010600030101010101" pitchFamily="2" charset="-122"/>
              </a:rPr>
              <a:t>受限泛化</a:t>
            </a:r>
            <a:endParaRPr lang="en-US" altLang="zh-CN" sz="2400" b="1">
              <a:latin typeface="宋体" panose="02010600030101010101" pitchFamily="2" charset="-122"/>
            </a:endParaRPr>
          </a:p>
          <a:p>
            <a:pPr>
              <a:lnSpc>
                <a:spcPts val="3000"/>
              </a:lnSpc>
              <a:spcBef>
                <a:spcPct val="0"/>
              </a:spcBef>
              <a:buFontTx/>
              <a:buNone/>
            </a:pPr>
            <a:r>
              <a:rPr lang="en-US" altLang="zh-CN" sz="2400">
                <a:latin typeface="宋体" panose="02010600030101010101" pitchFamily="2" charset="-122"/>
              </a:rPr>
              <a:t>    </a:t>
            </a:r>
            <a:r>
              <a:rPr lang="zh-CN" altLang="zh-CN" sz="2400">
                <a:latin typeface="宋体" panose="02010600030101010101" pitchFamily="2" charset="-122"/>
              </a:rPr>
              <a:t>与多重继承相反的是</a:t>
            </a:r>
            <a:r>
              <a:rPr lang="zh-CN" altLang="zh-CN" sz="2400" b="1">
                <a:latin typeface="宋体" panose="02010600030101010101" pitchFamily="2" charset="-122"/>
              </a:rPr>
              <a:t>不相交继承</a:t>
            </a:r>
            <a:r>
              <a:rPr lang="zh-CN" altLang="zh-CN" sz="2400">
                <a:latin typeface="宋体" panose="02010600030101010101" pitchFamily="2" charset="-122"/>
              </a:rPr>
              <a:t>，即一个子类不能多次继承同一个基类（这样的基类相当于</a:t>
            </a:r>
            <a:r>
              <a:rPr lang="en-US" altLang="zh-CN" sz="2400">
                <a:latin typeface="宋体" panose="02010600030101010101" pitchFamily="2" charset="-122"/>
              </a:rPr>
              <a:t>C++</a:t>
            </a:r>
            <a:r>
              <a:rPr lang="zh-CN" altLang="zh-CN" sz="2400">
                <a:latin typeface="宋体" panose="02010600030101010101" pitchFamily="2" charset="-122"/>
              </a:rPr>
              <a:t>语言中的虚基类）。如果图中没有指定</a:t>
            </a:r>
            <a:r>
              <a:rPr lang="en-US" altLang="zh-CN" sz="2400">
                <a:latin typeface="宋体" panose="02010600030101010101" pitchFamily="2" charset="-122"/>
              </a:rPr>
              <a:t>{</a:t>
            </a:r>
            <a:r>
              <a:rPr lang="zh-CN" altLang="zh-CN" sz="2400">
                <a:latin typeface="宋体" panose="02010600030101010101" pitchFamily="2" charset="-122"/>
              </a:rPr>
              <a:t>多重</a:t>
            </a:r>
            <a:r>
              <a:rPr lang="en-US" altLang="zh-CN" sz="2400">
                <a:latin typeface="宋体" panose="02010600030101010101" pitchFamily="2" charset="-122"/>
              </a:rPr>
              <a:t>}</a:t>
            </a:r>
            <a:r>
              <a:rPr lang="zh-CN" altLang="zh-CN" sz="2400">
                <a:latin typeface="宋体" panose="02010600030101010101" pitchFamily="2" charset="-122"/>
              </a:rPr>
              <a:t>约束，则是不相交继承，一般的继承都是不相交继承。</a:t>
            </a:r>
          </a:p>
          <a:p>
            <a:pPr>
              <a:lnSpc>
                <a:spcPts val="3000"/>
              </a:lnSpc>
              <a:spcBef>
                <a:spcPct val="0"/>
              </a:spcBef>
              <a:buFontTx/>
              <a:buNone/>
            </a:pPr>
            <a:r>
              <a:rPr lang="en-US" altLang="zh-CN" sz="2400">
                <a:latin typeface="宋体" panose="02010600030101010101" pitchFamily="2" charset="-122"/>
              </a:rPr>
              <a:t>    </a:t>
            </a:r>
            <a:r>
              <a:rPr lang="zh-CN" altLang="zh-CN" sz="2400" b="1">
                <a:latin typeface="宋体" panose="02010600030101010101" pitchFamily="2" charset="-122"/>
              </a:rPr>
              <a:t>完全继承</a:t>
            </a:r>
            <a:r>
              <a:rPr lang="zh-CN" altLang="zh-CN" sz="2400">
                <a:latin typeface="宋体" panose="02010600030101010101" pitchFamily="2" charset="-122"/>
              </a:rPr>
              <a:t>指的是父类的所有子类都已在类图中穷举出来了，图示符号是指定</a:t>
            </a:r>
            <a:r>
              <a:rPr lang="en-US" altLang="zh-CN" sz="2400">
                <a:latin typeface="宋体" panose="02010600030101010101" pitchFamily="2" charset="-122"/>
              </a:rPr>
              <a:t>{</a:t>
            </a:r>
            <a:r>
              <a:rPr lang="zh-CN" altLang="zh-CN" sz="2400">
                <a:latin typeface="宋体" panose="02010600030101010101" pitchFamily="2" charset="-122"/>
              </a:rPr>
              <a:t>完全</a:t>
            </a:r>
            <a:r>
              <a:rPr lang="en-US" altLang="zh-CN" sz="2400">
                <a:latin typeface="宋体" panose="02010600030101010101" pitchFamily="2" charset="-122"/>
              </a:rPr>
              <a:t>}</a:t>
            </a:r>
            <a:r>
              <a:rPr lang="zh-CN" altLang="zh-CN" sz="2400">
                <a:latin typeface="宋体" panose="02010600030101010101" pitchFamily="2" charset="-122"/>
              </a:rPr>
              <a:t>约束。</a:t>
            </a:r>
          </a:p>
          <a:p>
            <a:pPr>
              <a:lnSpc>
                <a:spcPts val="3000"/>
              </a:lnSpc>
              <a:spcBef>
                <a:spcPct val="0"/>
              </a:spcBef>
              <a:buFontTx/>
              <a:buNone/>
            </a:pPr>
            <a:r>
              <a:rPr lang="en-US" altLang="zh-CN" sz="2400">
                <a:latin typeface="宋体" panose="02010600030101010101" pitchFamily="2" charset="-122"/>
              </a:rPr>
              <a:t>    </a:t>
            </a:r>
            <a:r>
              <a:rPr lang="zh-CN" altLang="zh-CN" sz="2400" b="1">
                <a:latin typeface="宋体" panose="02010600030101010101" pitchFamily="2" charset="-122"/>
              </a:rPr>
              <a:t>不完全继承</a:t>
            </a:r>
            <a:r>
              <a:rPr lang="zh-CN" altLang="zh-CN" sz="2400">
                <a:latin typeface="宋体" panose="02010600030101010101" pitchFamily="2" charset="-122"/>
              </a:rPr>
              <a:t>与完全继承恰好相反，父类的子类并没有都穷举出来，随着对问题理解的深入，可不断补充和维护，这为日后系统的扩充和维护带来很大方便。不完全继承是一般情况下默认的继承关系。</a:t>
            </a:r>
          </a:p>
        </p:txBody>
      </p:sp>
      <p:sp>
        <p:nvSpPr>
          <p:cNvPr id="98307" name="1 Título">
            <a:extLst>
              <a:ext uri="{FF2B5EF4-FFF2-40B4-BE49-F238E27FC236}">
                <a16:creationId xmlns:a16="http://schemas.microsoft.com/office/drawing/2014/main" id="{3D64CFC6-281C-AE45-A317-14329BA5CAFD}"/>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9.4.2 </a:t>
            </a:r>
            <a:r>
              <a:rPr lang="zh-CN" altLang="en-US" sz="2400">
                <a:solidFill>
                  <a:srgbClr val="D9D9D9"/>
                </a:solidFill>
                <a:latin typeface="宋体" panose="02010600030101010101" pitchFamily="2" charset="-122"/>
              </a:rPr>
              <a:t>表示关系的符号</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标题 3">
            <a:extLst>
              <a:ext uri="{FF2B5EF4-FFF2-40B4-BE49-F238E27FC236}">
                <a16:creationId xmlns:a16="http://schemas.microsoft.com/office/drawing/2014/main" id="{041C80AB-D282-7941-BF85-BBC36A4CFA52}"/>
              </a:ext>
            </a:extLst>
          </p:cNvPr>
          <p:cNvSpPr>
            <a:spLocks noGrp="1"/>
          </p:cNvSpPr>
          <p:nvPr>
            <p:ph type="title" idx="4294967295"/>
          </p:nvPr>
        </p:nvSpPr>
        <p:spPr>
          <a:xfrm>
            <a:off x="0" y="-26988"/>
            <a:ext cx="8229600" cy="1143001"/>
          </a:xfrm>
        </p:spPr>
        <p:txBody>
          <a:bodyPr/>
          <a:lstStyle/>
          <a:p>
            <a:r>
              <a:rPr lang="en-US" altLang="zh-CN" b="1">
                <a:latin typeface="宋体" panose="02010600030101010101" pitchFamily="2" charset="-122"/>
              </a:rPr>
              <a:t>9.4 </a:t>
            </a:r>
            <a:r>
              <a:rPr lang="zh-CN" altLang="en-US" b="1"/>
              <a:t>对象模型</a:t>
            </a:r>
          </a:p>
        </p:txBody>
      </p:sp>
      <p:sp>
        <p:nvSpPr>
          <p:cNvPr id="100354" name="TextBox 7">
            <a:extLst>
              <a:ext uri="{FF2B5EF4-FFF2-40B4-BE49-F238E27FC236}">
                <a16:creationId xmlns:a16="http://schemas.microsoft.com/office/drawing/2014/main" id="{BC77A512-B982-E348-930C-96775F6BD5FE}"/>
              </a:ext>
            </a:extLst>
          </p:cNvPr>
          <p:cNvSpPr txBox="1">
            <a:spLocks noChangeArrowheads="1"/>
          </p:cNvSpPr>
          <p:nvPr/>
        </p:nvSpPr>
        <p:spPr bwMode="auto">
          <a:xfrm>
            <a:off x="395288" y="981075"/>
            <a:ext cx="8497887" cy="363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3000"/>
              </a:lnSpc>
              <a:spcBef>
                <a:spcPts val="600"/>
              </a:spcBef>
              <a:buFontTx/>
              <a:buNone/>
            </a:pPr>
            <a:r>
              <a:rPr lang="en-US" altLang="zh-CN" sz="2400" b="1">
                <a:latin typeface="宋体" panose="02010600030101010101" pitchFamily="2" charset="-122"/>
              </a:rPr>
              <a:t>4.</a:t>
            </a:r>
            <a:r>
              <a:rPr lang="zh-CN" altLang="en-US" sz="2400" b="1">
                <a:latin typeface="宋体" panose="02010600030101010101" pitchFamily="2" charset="-122"/>
              </a:rPr>
              <a:t>依赖和细化</a:t>
            </a:r>
            <a:endParaRPr lang="en-US" altLang="zh-CN" sz="2400" b="1">
              <a:latin typeface="宋体" panose="02010600030101010101" pitchFamily="2" charset="-122"/>
            </a:endParaRPr>
          </a:p>
          <a:p>
            <a:pPr eaLnBrk="1" hangingPunct="1">
              <a:lnSpc>
                <a:spcPts val="3000"/>
              </a:lnSpc>
              <a:spcBef>
                <a:spcPts val="600"/>
              </a:spcBef>
              <a:buFontTx/>
              <a:buNone/>
            </a:pPr>
            <a:r>
              <a:rPr lang="en-US" altLang="zh-CN" sz="2400" b="1">
                <a:latin typeface="宋体" panose="02010600030101010101" pitchFamily="2" charset="-122"/>
              </a:rPr>
              <a:t>(1) </a:t>
            </a:r>
            <a:r>
              <a:rPr lang="zh-CN" altLang="en-US" sz="2400" b="1">
                <a:latin typeface="宋体" panose="02010600030101010101" pitchFamily="2" charset="-122"/>
              </a:rPr>
              <a:t>依赖关系</a:t>
            </a:r>
            <a:endParaRPr lang="en-US" altLang="zh-CN" sz="2400" b="1">
              <a:latin typeface="宋体" panose="02010600030101010101" pitchFamily="2" charset="-122"/>
            </a:endParaRPr>
          </a:p>
          <a:p>
            <a:pPr eaLnBrk="1" hangingPunct="1">
              <a:lnSpc>
                <a:spcPts val="3000"/>
              </a:lnSpc>
              <a:spcBef>
                <a:spcPct val="0"/>
              </a:spcBef>
              <a:buFontTx/>
              <a:buNone/>
            </a:pPr>
            <a:r>
              <a:rPr lang="en-US" altLang="zh-CN" sz="2400" b="1">
                <a:solidFill>
                  <a:srgbClr val="C00000"/>
                </a:solidFill>
                <a:latin typeface="宋体" panose="02010600030101010101" pitchFamily="2" charset="-122"/>
              </a:rPr>
              <a:t>    </a:t>
            </a:r>
            <a:r>
              <a:rPr lang="zh-CN" altLang="zh-CN" sz="2400" b="1">
                <a:solidFill>
                  <a:srgbClr val="C00000"/>
                </a:solidFill>
                <a:latin typeface="宋体" panose="02010600030101010101" pitchFamily="2" charset="-122"/>
              </a:rPr>
              <a:t>依赖关系</a:t>
            </a:r>
            <a:r>
              <a:rPr lang="zh-CN" altLang="zh-CN" sz="2400">
                <a:latin typeface="宋体" panose="02010600030101010101" pitchFamily="2" charset="-122"/>
              </a:rPr>
              <a:t>描述两个模型元素（类、用例等）之间的语义连接关系： 其中一个模型元素是独立的，另一个模型元素不是独立的，它依赖于独立的模型元素，如果独立的模型元素改变了，将影响依赖于它的模型元素。</a:t>
            </a:r>
            <a:endParaRPr lang="en-US" altLang="zh-CN" sz="2400">
              <a:latin typeface="宋体" panose="02010600030101010101" pitchFamily="2" charset="-122"/>
            </a:endParaRPr>
          </a:p>
          <a:p>
            <a:pPr eaLnBrk="1" hangingPunct="1">
              <a:lnSpc>
                <a:spcPts val="3000"/>
              </a:lnSpc>
              <a:spcBef>
                <a:spcPct val="0"/>
              </a:spcBef>
              <a:buFontTx/>
              <a:buNone/>
            </a:pPr>
            <a:r>
              <a:rPr lang="en-US" altLang="zh-CN" sz="2400">
                <a:latin typeface="宋体" panose="02010600030101010101" pitchFamily="2" charset="-122"/>
              </a:rPr>
              <a:t>    </a:t>
            </a:r>
            <a:r>
              <a:rPr lang="zh-CN" altLang="zh-CN" sz="2400">
                <a:latin typeface="宋体" panose="02010600030101010101" pitchFamily="2" charset="-122"/>
              </a:rPr>
              <a:t>在</a:t>
            </a:r>
            <a:r>
              <a:rPr lang="en-US" altLang="zh-CN" sz="2400">
                <a:latin typeface="宋体" panose="02010600030101010101" pitchFamily="2" charset="-122"/>
              </a:rPr>
              <a:t>UML</a:t>
            </a:r>
            <a:r>
              <a:rPr lang="zh-CN" altLang="zh-CN" sz="2400">
                <a:latin typeface="宋体" panose="02010600030101010101" pitchFamily="2" charset="-122"/>
              </a:rPr>
              <a:t>的类图中，用带箭头的虚线连接有依赖关系的两个类，箭头指向独立的类。在虚线上可以带一个版类标签，具体说明依赖的种类</a:t>
            </a:r>
            <a:r>
              <a:rPr lang="zh-CN" altLang="en-US" sz="2400">
                <a:latin typeface="宋体" panose="02010600030101010101" pitchFamily="2" charset="-122"/>
              </a:rPr>
              <a:t>。</a:t>
            </a:r>
            <a:endParaRPr lang="zh-CN" altLang="zh-CN" sz="2400" b="1">
              <a:latin typeface="宋体" panose="02010600030101010101" pitchFamily="2" charset="-122"/>
            </a:endParaRPr>
          </a:p>
        </p:txBody>
      </p:sp>
      <p:pic>
        <p:nvPicPr>
          <p:cNvPr id="100355" name="图片 1">
            <a:extLst>
              <a:ext uri="{FF2B5EF4-FFF2-40B4-BE49-F238E27FC236}">
                <a16:creationId xmlns:a16="http://schemas.microsoft.com/office/drawing/2014/main" id="{18479A3F-306A-9643-98D0-FF9DEA48360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4473575"/>
            <a:ext cx="5335588" cy="754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0356" name="文本框 2">
            <a:extLst>
              <a:ext uri="{FF2B5EF4-FFF2-40B4-BE49-F238E27FC236}">
                <a16:creationId xmlns:a16="http://schemas.microsoft.com/office/drawing/2014/main" id="{09914E94-5036-7F4A-8A45-9BA1B3C53E4B}"/>
              </a:ext>
            </a:extLst>
          </p:cNvPr>
          <p:cNvSpPr txBox="1">
            <a:spLocks noChangeArrowheads="1"/>
          </p:cNvSpPr>
          <p:nvPr/>
        </p:nvSpPr>
        <p:spPr bwMode="auto">
          <a:xfrm>
            <a:off x="395288" y="5262563"/>
            <a:ext cx="8497887"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zh-CN" altLang="en-US" sz="2000">
                <a:latin typeface="宋体" panose="02010600030101010101" pitchFamily="2" charset="-122"/>
              </a:rPr>
              <a:t>    </a:t>
            </a:r>
            <a:r>
              <a:rPr lang="zh-CN" altLang="en-US" sz="2400">
                <a:latin typeface="宋体" panose="02010600030101010101" pitchFamily="2" charset="-122"/>
              </a:rPr>
              <a:t>上图</a:t>
            </a:r>
            <a:r>
              <a:rPr lang="zh-CN" altLang="zh-CN" sz="2400">
                <a:latin typeface="宋体" panose="02010600030101010101" pitchFamily="2" charset="-122"/>
              </a:rPr>
              <a:t>表示一个友元依赖关系，该关系使得</a:t>
            </a:r>
            <a:r>
              <a:rPr lang="en-US" altLang="zh-CN" sz="2400">
                <a:latin typeface="宋体" panose="02010600030101010101" pitchFamily="2" charset="-122"/>
              </a:rPr>
              <a:t>B</a:t>
            </a:r>
            <a:r>
              <a:rPr lang="zh-CN" altLang="zh-CN" sz="2400">
                <a:latin typeface="宋体" panose="02010600030101010101" pitchFamily="2" charset="-122"/>
              </a:rPr>
              <a:t>类的操作可以使用</a:t>
            </a:r>
            <a:r>
              <a:rPr lang="en-US" altLang="zh-CN" sz="2400">
                <a:latin typeface="宋体" panose="02010600030101010101" pitchFamily="2" charset="-122"/>
              </a:rPr>
              <a:t>A</a:t>
            </a:r>
            <a:r>
              <a:rPr lang="zh-CN" altLang="zh-CN" sz="2400">
                <a:latin typeface="宋体" panose="02010600030101010101" pitchFamily="2" charset="-122"/>
              </a:rPr>
              <a:t>类中私有的或保护的成员。</a:t>
            </a:r>
            <a:endParaRPr lang="zh-CN" altLang="en-US" sz="2400">
              <a:latin typeface="宋体" panose="02010600030101010101" pitchFamily="2" charset="-122"/>
            </a:endParaRPr>
          </a:p>
        </p:txBody>
      </p:sp>
      <p:sp>
        <p:nvSpPr>
          <p:cNvPr id="100357" name="1 Título">
            <a:extLst>
              <a:ext uri="{FF2B5EF4-FFF2-40B4-BE49-F238E27FC236}">
                <a16:creationId xmlns:a16="http://schemas.microsoft.com/office/drawing/2014/main" id="{4CF7FAEA-B667-AE43-A052-AE3C11CAB03B}"/>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9.4.2 </a:t>
            </a:r>
            <a:r>
              <a:rPr lang="zh-CN" altLang="en-US" sz="2400">
                <a:solidFill>
                  <a:srgbClr val="D9D9D9"/>
                </a:solidFill>
                <a:latin typeface="宋体" panose="02010600030101010101" pitchFamily="2" charset="-122"/>
              </a:rPr>
              <a:t>表示关系的符号</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标题 3">
            <a:extLst>
              <a:ext uri="{FF2B5EF4-FFF2-40B4-BE49-F238E27FC236}">
                <a16:creationId xmlns:a16="http://schemas.microsoft.com/office/drawing/2014/main" id="{097619A1-C0F8-5F43-8FB6-8215671FF6A5}"/>
              </a:ext>
            </a:extLst>
          </p:cNvPr>
          <p:cNvSpPr>
            <a:spLocks noGrp="1"/>
          </p:cNvSpPr>
          <p:nvPr>
            <p:ph type="title" idx="4294967295"/>
          </p:nvPr>
        </p:nvSpPr>
        <p:spPr>
          <a:xfrm>
            <a:off x="0" y="-26988"/>
            <a:ext cx="8229600" cy="1143001"/>
          </a:xfrm>
        </p:spPr>
        <p:txBody>
          <a:bodyPr/>
          <a:lstStyle/>
          <a:p>
            <a:r>
              <a:rPr lang="en-US" altLang="zh-CN" b="1">
                <a:latin typeface="宋体" panose="02010600030101010101" pitchFamily="2" charset="-122"/>
              </a:rPr>
              <a:t>9.4 </a:t>
            </a:r>
            <a:r>
              <a:rPr lang="zh-CN" altLang="en-US" b="1"/>
              <a:t>对象模型</a:t>
            </a:r>
          </a:p>
        </p:txBody>
      </p:sp>
      <p:sp>
        <p:nvSpPr>
          <p:cNvPr id="102402" name="TextBox 7">
            <a:extLst>
              <a:ext uri="{FF2B5EF4-FFF2-40B4-BE49-F238E27FC236}">
                <a16:creationId xmlns:a16="http://schemas.microsoft.com/office/drawing/2014/main" id="{DAD2A971-4273-6845-937C-E924268B899E}"/>
              </a:ext>
            </a:extLst>
          </p:cNvPr>
          <p:cNvSpPr txBox="1">
            <a:spLocks noChangeArrowheads="1"/>
          </p:cNvSpPr>
          <p:nvPr/>
        </p:nvSpPr>
        <p:spPr bwMode="auto">
          <a:xfrm>
            <a:off x="395288" y="1052513"/>
            <a:ext cx="8353425" cy="401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3000"/>
              </a:lnSpc>
              <a:spcBef>
                <a:spcPts val="600"/>
              </a:spcBef>
              <a:buFontTx/>
              <a:buNone/>
            </a:pPr>
            <a:r>
              <a:rPr lang="en-US" altLang="zh-CN" sz="2200" b="1">
                <a:latin typeface="宋体" panose="02010600030101010101" pitchFamily="2" charset="-122"/>
              </a:rPr>
              <a:t>4.</a:t>
            </a:r>
            <a:r>
              <a:rPr lang="zh-CN" altLang="en-US" sz="2200" b="1">
                <a:latin typeface="宋体" panose="02010600030101010101" pitchFamily="2" charset="-122"/>
              </a:rPr>
              <a:t>依赖和细化</a:t>
            </a:r>
            <a:endParaRPr lang="en-US" altLang="zh-CN" sz="2200" b="1">
              <a:latin typeface="宋体" panose="02010600030101010101" pitchFamily="2" charset="-122"/>
            </a:endParaRPr>
          </a:p>
          <a:p>
            <a:pPr eaLnBrk="1" hangingPunct="1">
              <a:lnSpc>
                <a:spcPts val="3000"/>
              </a:lnSpc>
              <a:spcBef>
                <a:spcPts val="600"/>
              </a:spcBef>
              <a:buFontTx/>
              <a:buNone/>
            </a:pPr>
            <a:r>
              <a:rPr lang="en-US" altLang="zh-CN" sz="2200" b="1">
                <a:latin typeface="宋体" panose="02010600030101010101" pitchFamily="2" charset="-122"/>
              </a:rPr>
              <a:t>(2) </a:t>
            </a:r>
            <a:r>
              <a:rPr lang="zh-CN" altLang="en-US" sz="2200" b="1">
                <a:latin typeface="宋体" panose="02010600030101010101" pitchFamily="2" charset="-122"/>
              </a:rPr>
              <a:t>细化关系</a:t>
            </a:r>
            <a:endParaRPr lang="en-US" altLang="zh-CN" sz="2200" b="1">
              <a:latin typeface="宋体" panose="02010600030101010101" pitchFamily="2" charset="-122"/>
            </a:endParaRPr>
          </a:p>
          <a:p>
            <a:pPr eaLnBrk="1" hangingPunct="1">
              <a:lnSpc>
                <a:spcPts val="3000"/>
              </a:lnSpc>
              <a:spcBef>
                <a:spcPct val="0"/>
              </a:spcBef>
              <a:buFontTx/>
              <a:buNone/>
            </a:pPr>
            <a:r>
              <a:rPr lang="en-US" altLang="zh-CN" sz="2400">
                <a:latin typeface="宋体" panose="02010600030101010101" pitchFamily="2" charset="-122"/>
              </a:rPr>
              <a:t>    </a:t>
            </a:r>
            <a:r>
              <a:rPr lang="zh-CN" altLang="zh-CN" sz="2200">
                <a:latin typeface="宋体" panose="02010600030101010101" pitchFamily="2" charset="-122"/>
              </a:rPr>
              <a:t>当对同一个事物在不同抽象层次上描述时，这些描述之间具有</a:t>
            </a:r>
            <a:r>
              <a:rPr lang="zh-CN" altLang="zh-CN" sz="2200" b="1">
                <a:solidFill>
                  <a:srgbClr val="C00000"/>
                </a:solidFill>
                <a:latin typeface="宋体" panose="02010600030101010101" pitchFamily="2" charset="-122"/>
              </a:rPr>
              <a:t>细化关系</a:t>
            </a:r>
            <a:r>
              <a:rPr lang="zh-CN" altLang="zh-CN" sz="2200">
                <a:latin typeface="宋体" panose="02010600030101010101" pitchFamily="2" charset="-122"/>
              </a:rPr>
              <a:t>。</a:t>
            </a:r>
            <a:endParaRPr lang="en-US" altLang="zh-CN" sz="2200">
              <a:latin typeface="宋体" panose="02010600030101010101" pitchFamily="2" charset="-122"/>
            </a:endParaRPr>
          </a:p>
          <a:p>
            <a:pPr eaLnBrk="1" hangingPunct="1">
              <a:lnSpc>
                <a:spcPts val="3000"/>
              </a:lnSpc>
              <a:spcBef>
                <a:spcPct val="0"/>
              </a:spcBef>
              <a:buFontTx/>
              <a:buNone/>
            </a:pPr>
            <a:r>
              <a:rPr lang="en-US" altLang="zh-CN" sz="2200">
                <a:latin typeface="宋体" panose="02010600030101010101" pitchFamily="2" charset="-122"/>
              </a:rPr>
              <a:t>    </a:t>
            </a:r>
            <a:r>
              <a:rPr lang="zh-CN" altLang="zh-CN" sz="2200">
                <a:latin typeface="宋体" panose="02010600030101010101" pitchFamily="2" charset="-122"/>
              </a:rPr>
              <a:t>假设两个模型元素</a:t>
            </a:r>
            <a:r>
              <a:rPr lang="en-US" altLang="zh-CN" sz="2200">
                <a:latin typeface="宋体" panose="02010600030101010101" pitchFamily="2" charset="-122"/>
              </a:rPr>
              <a:t>A</a:t>
            </a:r>
            <a:r>
              <a:rPr lang="zh-CN" altLang="zh-CN" sz="2200">
                <a:latin typeface="宋体" panose="02010600030101010101" pitchFamily="2" charset="-122"/>
              </a:rPr>
              <a:t>和</a:t>
            </a:r>
            <a:r>
              <a:rPr lang="en-US" altLang="zh-CN" sz="2200">
                <a:latin typeface="宋体" panose="02010600030101010101" pitchFamily="2" charset="-122"/>
              </a:rPr>
              <a:t>B</a:t>
            </a:r>
            <a:r>
              <a:rPr lang="zh-CN" altLang="zh-CN" sz="2200">
                <a:latin typeface="宋体" panose="02010600030101010101" pitchFamily="2" charset="-122"/>
              </a:rPr>
              <a:t>描述同一个事物，它们的区别是抽象层次不同，如果</a:t>
            </a:r>
            <a:r>
              <a:rPr lang="en-US" altLang="zh-CN" sz="2200">
                <a:latin typeface="宋体" panose="02010600030101010101" pitchFamily="2" charset="-122"/>
              </a:rPr>
              <a:t>B</a:t>
            </a:r>
            <a:r>
              <a:rPr lang="zh-CN" altLang="zh-CN" sz="2200">
                <a:latin typeface="宋体" panose="02010600030101010101" pitchFamily="2" charset="-122"/>
              </a:rPr>
              <a:t>是在</a:t>
            </a:r>
            <a:r>
              <a:rPr lang="en-US" altLang="zh-CN" sz="2200">
                <a:latin typeface="宋体" panose="02010600030101010101" pitchFamily="2" charset="-122"/>
              </a:rPr>
              <a:t>A</a:t>
            </a:r>
            <a:r>
              <a:rPr lang="zh-CN" altLang="zh-CN" sz="2200">
                <a:latin typeface="宋体" panose="02010600030101010101" pitchFamily="2" charset="-122"/>
              </a:rPr>
              <a:t>的基础上的更详细的描述，则称</a:t>
            </a:r>
            <a:r>
              <a:rPr lang="en-US" altLang="zh-CN" sz="2200">
                <a:latin typeface="宋体" panose="02010600030101010101" pitchFamily="2" charset="-122"/>
              </a:rPr>
              <a:t>B</a:t>
            </a:r>
            <a:r>
              <a:rPr lang="zh-CN" altLang="zh-CN" sz="2200">
                <a:latin typeface="宋体" panose="02010600030101010101" pitchFamily="2" charset="-122"/>
              </a:rPr>
              <a:t>细化了</a:t>
            </a:r>
            <a:r>
              <a:rPr lang="en-US" altLang="zh-CN" sz="2200">
                <a:latin typeface="宋体" panose="02010600030101010101" pitchFamily="2" charset="-122"/>
              </a:rPr>
              <a:t>A</a:t>
            </a:r>
            <a:r>
              <a:rPr lang="zh-CN" altLang="zh-CN" sz="2200">
                <a:latin typeface="宋体" panose="02010600030101010101" pitchFamily="2" charset="-122"/>
              </a:rPr>
              <a:t>，或称</a:t>
            </a:r>
            <a:r>
              <a:rPr lang="en-US" altLang="zh-CN" sz="2200">
                <a:latin typeface="宋体" panose="02010600030101010101" pitchFamily="2" charset="-122"/>
              </a:rPr>
              <a:t>A</a:t>
            </a:r>
            <a:r>
              <a:rPr lang="zh-CN" altLang="zh-CN" sz="2200">
                <a:latin typeface="宋体" panose="02010600030101010101" pitchFamily="2" charset="-122"/>
              </a:rPr>
              <a:t>细化成了</a:t>
            </a:r>
            <a:r>
              <a:rPr lang="en-US" altLang="zh-CN" sz="2200">
                <a:latin typeface="宋体" panose="02010600030101010101" pitchFamily="2" charset="-122"/>
              </a:rPr>
              <a:t>B</a:t>
            </a:r>
            <a:r>
              <a:rPr lang="zh-CN" altLang="zh-CN" sz="2200">
                <a:latin typeface="宋体" panose="02010600030101010101" pitchFamily="2" charset="-122"/>
              </a:rPr>
              <a:t>。细化的图示符号为由元素</a:t>
            </a:r>
            <a:r>
              <a:rPr lang="en-US" altLang="zh-CN" sz="2200">
                <a:latin typeface="宋体" panose="02010600030101010101" pitchFamily="2" charset="-122"/>
              </a:rPr>
              <a:t>B</a:t>
            </a:r>
            <a:r>
              <a:rPr lang="zh-CN" altLang="zh-CN" sz="2200">
                <a:latin typeface="宋体" panose="02010600030101010101" pitchFamily="2" charset="-122"/>
              </a:rPr>
              <a:t>指向元素</a:t>
            </a:r>
            <a:r>
              <a:rPr lang="en-US" altLang="zh-CN" sz="2200">
                <a:latin typeface="宋体" panose="02010600030101010101" pitchFamily="2" charset="-122"/>
              </a:rPr>
              <a:t>A</a:t>
            </a:r>
            <a:r>
              <a:rPr lang="zh-CN" altLang="zh-CN" sz="2200">
                <a:latin typeface="宋体" panose="02010600030101010101" pitchFamily="2" charset="-122"/>
              </a:rPr>
              <a:t>的、一端为空心三角形的虚线（</a:t>
            </a:r>
            <a:r>
              <a:rPr lang="zh-CN" altLang="zh-CN" sz="2200" b="1">
                <a:latin typeface="宋体" panose="02010600030101010101" pitchFamily="2" charset="-122"/>
              </a:rPr>
              <a:t>注意</a:t>
            </a:r>
            <a:r>
              <a:rPr lang="zh-CN" altLang="zh-CN" sz="2200">
                <a:latin typeface="宋体" panose="02010600030101010101" pitchFamily="2" charset="-122"/>
              </a:rPr>
              <a:t>，不是实线），如</a:t>
            </a:r>
            <a:r>
              <a:rPr lang="zh-CN" altLang="en-US" sz="2200">
                <a:latin typeface="宋体" panose="02010600030101010101" pitchFamily="2" charset="-122"/>
              </a:rPr>
              <a:t>下图</a:t>
            </a:r>
            <a:r>
              <a:rPr lang="zh-CN" altLang="zh-CN" sz="2200">
                <a:latin typeface="宋体" panose="02010600030101010101" pitchFamily="2" charset="-122"/>
              </a:rPr>
              <a:t>所示。细化用来协调不同阶段模型之间的关系，表示各个开发阶段不同抽象层次的模型之间的相关性，常常用于跟踪模型的演变。</a:t>
            </a:r>
            <a:endParaRPr lang="zh-CN" altLang="zh-CN" sz="2200" b="1">
              <a:latin typeface="宋体" panose="02010600030101010101" pitchFamily="2" charset="-122"/>
            </a:endParaRPr>
          </a:p>
        </p:txBody>
      </p:sp>
      <p:pic>
        <p:nvPicPr>
          <p:cNvPr id="102403" name="图片 3">
            <a:extLst>
              <a:ext uri="{FF2B5EF4-FFF2-40B4-BE49-F238E27FC236}">
                <a16:creationId xmlns:a16="http://schemas.microsoft.com/office/drawing/2014/main" id="{F84DDE91-0E8B-E243-AB17-5ADAACA9819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403350" y="5013325"/>
            <a:ext cx="6105525"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04" name="1 Título">
            <a:extLst>
              <a:ext uri="{FF2B5EF4-FFF2-40B4-BE49-F238E27FC236}">
                <a16:creationId xmlns:a16="http://schemas.microsoft.com/office/drawing/2014/main" id="{B6BF1E6B-02C8-DE4B-93AB-FB93754D09AE}"/>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9.4.2 </a:t>
            </a:r>
            <a:r>
              <a:rPr lang="zh-CN" altLang="en-US" sz="2400">
                <a:solidFill>
                  <a:srgbClr val="D9D9D9"/>
                </a:solidFill>
                <a:latin typeface="宋体" panose="02010600030101010101" pitchFamily="2" charset="-122"/>
              </a:rPr>
              <a:t>表示关系的符号</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a:extLst>
              <a:ext uri="{FF2B5EF4-FFF2-40B4-BE49-F238E27FC236}">
                <a16:creationId xmlns:a16="http://schemas.microsoft.com/office/drawing/2014/main" id="{02566551-D73F-4645-93D8-D7CA717FC157}"/>
              </a:ext>
            </a:extLst>
          </p:cNvPr>
          <p:cNvSpPr txBox="1">
            <a:spLocks/>
          </p:cNvSpPr>
          <p:nvPr/>
        </p:nvSpPr>
        <p:spPr>
          <a:xfrm>
            <a:off x="739775" y="682625"/>
            <a:ext cx="7577138" cy="86360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lnSpc>
                <a:spcPts val="5760"/>
              </a:lnSpc>
              <a:spcBef>
                <a:spcPts val="0"/>
              </a:spcBef>
              <a:spcAft>
                <a:spcPts val="0"/>
              </a:spcAft>
              <a:defRPr/>
            </a:pPr>
            <a:r>
              <a:rPr lang="zh-CN" altLang="en-US" b="1" dirty="0">
                <a:latin typeface="+mn-ea"/>
                <a:ea typeface="+mn-ea"/>
              </a:rPr>
              <a:t>主要内容</a:t>
            </a:r>
            <a:endParaRPr lang="es-HN" b="1" dirty="0">
              <a:latin typeface="+mn-ea"/>
              <a:ea typeface="+mn-ea"/>
            </a:endParaRPr>
          </a:p>
        </p:txBody>
      </p:sp>
      <p:pic>
        <p:nvPicPr>
          <p:cNvPr id="104450" name="Imagen 5">
            <a:extLst>
              <a:ext uri="{FF2B5EF4-FFF2-40B4-BE49-F238E27FC236}">
                <a16:creationId xmlns:a16="http://schemas.microsoft.com/office/drawing/2014/main" id="{87C6B81C-205F-534C-B38E-8A0C57BD80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413" y="5875338"/>
            <a:ext cx="762000"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451" name="Imagen 5">
            <a:extLst>
              <a:ext uri="{FF2B5EF4-FFF2-40B4-BE49-F238E27FC236}">
                <a16:creationId xmlns:a16="http://schemas.microsoft.com/office/drawing/2014/main" id="{42969717-0D7A-9E43-8DD8-F40BA2A09AB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69000" y="6021388"/>
            <a:ext cx="763588"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4452" name="TextBox 3">
            <a:hlinkClick r:id="rId5" action="ppaction://hlinksldjump"/>
            <a:extLst>
              <a:ext uri="{FF2B5EF4-FFF2-40B4-BE49-F238E27FC236}">
                <a16:creationId xmlns:a16="http://schemas.microsoft.com/office/drawing/2014/main" id="{FFFCA8B2-AB4A-5D4E-8BA3-57ADBC88AA74}"/>
              </a:ext>
            </a:extLst>
          </p:cNvPr>
          <p:cNvSpPr txBox="1">
            <a:spLocks noChangeArrowheads="1"/>
          </p:cNvSpPr>
          <p:nvPr/>
        </p:nvSpPr>
        <p:spPr bwMode="auto">
          <a:xfrm>
            <a:off x="1071563" y="2071688"/>
            <a:ext cx="19288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104453" name="TextBox 4">
            <a:hlinkClick r:id="rId6" action="ppaction://hlinksldjump"/>
            <a:extLst>
              <a:ext uri="{FF2B5EF4-FFF2-40B4-BE49-F238E27FC236}">
                <a16:creationId xmlns:a16="http://schemas.microsoft.com/office/drawing/2014/main" id="{0BFD0CF2-B3E8-8D4C-8238-61DF33A8B1B2}"/>
              </a:ext>
            </a:extLst>
          </p:cNvPr>
          <p:cNvSpPr txBox="1">
            <a:spLocks noChangeArrowheads="1"/>
          </p:cNvSpPr>
          <p:nvPr/>
        </p:nvSpPr>
        <p:spPr bwMode="auto">
          <a:xfrm>
            <a:off x="1000125" y="27146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104454" name="TextBox 5">
            <a:extLst>
              <a:ext uri="{FF2B5EF4-FFF2-40B4-BE49-F238E27FC236}">
                <a16:creationId xmlns:a16="http://schemas.microsoft.com/office/drawing/2014/main" id="{B8001C74-46C4-9042-AE7B-52F5A96A3D1F}"/>
              </a:ext>
            </a:extLst>
          </p:cNvPr>
          <p:cNvSpPr txBox="1">
            <a:spLocks noChangeArrowheads="1"/>
          </p:cNvSpPr>
          <p:nvPr/>
        </p:nvSpPr>
        <p:spPr bwMode="auto">
          <a:xfrm>
            <a:off x="1000125" y="32861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104455" name="TextBox 6">
            <a:extLst>
              <a:ext uri="{FF2B5EF4-FFF2-40B4-BE49-F238E27FC236}">
                <a16:creationId xmlns:a16="http://schemas.microsoft.com/office/drawing/2014/main" id="{36E4D5B3-2A15-E444-B324-426033B9F5C6}"/>
              </a:ext>
            </a:extLst>
          </p:cNvPr>
          <p:cNvSpPr txBox="1">
            <a:spLocks noChangeArrowheads="1"/>
          </p:cNvSpPr>
          <p:nvPr/>
        </p:nvSpPr>
        <p:spPr bwMode="auto">
          <a:xfrm>
            <a:off x="1000125" y="38576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104456" name="Rectangle 3">
            <a:extLst>
              <a:ext uri="{FF2B5EF4-FFF2-40B4-BE49-F238E27FC236}">
                <a16:creationId xmlns:a16="http://schemas.microsoft.com/office/drawing/2014/main" id="{B042132B-AE2F-8949-81EE-54E30914626B}"/>
              </a:ext>
            </a:extLst>
          </p:cNvPr>
          <p:cNvSpPr txBox="1">
            <a:spLocks noChangeArrowheads="1"/>
          </p:cNvSpPr>
          <p:nvPr/>
        </p:nvSpPr>
        <p:spPr bwMode="auto">
          <a:xfrm>
            <a:off x="642938" y="1819275"/>
            <a:ext cx="7889875" cy="367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 typeface="Wingdings" pitchFamily="2" charset="2"/>
              <a:buNone/>
            </a:pPr>
            <a:r>
              <a:rPr kumimoji="1" lang="en-US" altLang="zh-CN" sz="2400" b="1">
                <a:solidFill>
                  <a:srgbClr val="3C3C77"/>
                </a:solidFill>
                <a:latin typeface="宋体" panose="02010600030101010101" pitchFamily="2" charset="-122"/>
              </a:rPr>
              <a:t>   </a:t>
            </a:r>
            <a:r>
              <a:rPr kumimoji="1" lang="en-US" altLang="zh-CN" sz="2400" b="1">
                <a:latin typeface="宋体" panose="02010600030101010101" pitchFamily="2" charset="-122"/>
              </a:rPr>
              <a:t>9.1   </a:t>
            </a:r>
            <a:r>
              <a:rPr kumimoji="1" lang="zh-CN" altLang="en-US" sz="2400" b="1">
                <a:latin typeface="宋体" panose="02010600030101010101" pitchFamily="2" charset="-122"/>
              </a:rPr>
              <a:t>面向对象方法学概述</a:t>
            </a:r>
            <a:endParaRPr kumimoji="1" lang="en-US" altLang="zh-CN" sz="2400" b="1">
              <a:latin typeface="宋体" panose="02010600030101010101" pitchFamily="2" charset="-122"/>
            </a:endParaRPr>
          </a:p>
          <a:p>
            <a:pPr eaLnBrk="1" hangingPunct="1">
              <a:spcBef>
                <a:spcPct val="50000"/>
              </a:spcBef>
              <a:buFont typeface="Wingdings" pitchFamily="2" charset="2"/>
              <a:buNone/>
            </a:pPr>
            <a:r>
              <a:rPr kumimoji="1" lang="en-US" altLang="zh-CN" sz="2400" b="1">
                <a:latin typeface="宋体" panose="02010600030101010101" pitchFamily="2" charset="-122"/>
              </a:rPr>
              <a:t>   9.2   </a:t>
            </a:r>
            <a:r>
              <a:rPr kumimoji="1" lang="zh-CN" altLang="en-US" sz="2400" b="1">
                <a:latin typeface="宋体" panose="02010600030101010101" pitchFamily="2" charset="-122"/>
              </a:rPr>
              <a:t>面向对象的概念</a:t>
            </a:r>
            <a:endParaRPr kumimoji="1" lang="en-US" altLang="zh-CN" sz="2400" b="1">
              <a:latin typeface="宋体" panose="02010600030101010101" pitchFamily="2" charset="-122"/>
            </a:endParaRPr>
          </a:p>
          <a:p>
            <a:pPr eaLnBrk="1" hangingPunct="1">
              <a:spcBef>
                <a:spcPct val="50000"/>
              </a:spcBef>
              <a:buFont typeface="Wingdings" pitchFamily="2" charset="2"/>
              <a:buNone/>
            </a:pPr>
            <a:r>
              <a:rPr kumimoji="1" lang="en-US" altLang="zh-CN" sz="2400" b="1">
                <a:latin typeface="宋体" panose="02010600030101010101" pitchFamily="2" charset="-122"/>
              </a:rPr>
              <a:t>   9.3   </a:t>
            </a:r>
            <a:r>
              <a:rPr kumimoji="1" lang="zh-CN" altLang="en-US" sz="2400" b="1">
                <a:latin typeface="宋体" panose="02010600030101010101" pitchFamily="2" charset="-122"/>
              </a:rPr>
              <a:t>面向对象模型</a:t>
            </a:r>
            <a:endParaRPr kumimoji="1" lang="en-US" altLang="zh-CN" sz="2400" b="1">
              <a:latin typeface="宋体" panose="02010600030101010101" pitchFamily="2" charset="-122"/>
            </a:endParaRPr>
          </a:p>
          <a:p>
            <a:pPr eaLnBrk="1" hangingPunct="1">
              <a:spcBef>
                <a:spcPct val="50000"/>
              </a:spcBef>
              <a:buFont typeface="Wingdings" pitchFamily="2" charset="2"/>
              <a:buNone/>
            </a:pPr>
            <a:r>
              <a:rPr kumimoji="1" lang="en-US" altLang="zh-CN" sz="2400" b="1">
                <a:latin typeface="宋体" panose="02010600030101010101" pitchFamily="2" charset="-122"/>
              </a:rPr>
              <a:t>   9.4   </a:t>
            </a:r>
            <a:r>
              <a:rPr kumimoji="1" lang="zh-CN" altLang="en-US" sz="2400" b="1">
                <a:latin typeface="宋体" panose="02010600030101010101" pitchFamily="2" charset="-122"/>
              </a:rPr>
              <a:t>对象模型</a:t>
            </a:r>
            <a:endParaRPr kumimoji="1" lang="en-US" altLang="zh-CN" sz="2400" b="1">
              <a:latin typeface="宋体" panose="02010600030101010101" pitchFamily="2" charset="-122"/>
            </a:endParaRPr>
          </a:p>
          <a:p>
            <a:pPr eaLnBrk="1" hangingPunct="1">
              <a:spcBef>
                <a:spcPct val="50000"/>
              </a:spcBef>
              <a:buFont typeface="Wingdings" pitchFamily="2" charset="2"/>
              <a:buNone/>
            </a:pPr>
            <a:r>
              <a:rPr kumimoji="1" lang="en-US" altLang="zh-CN" sz="2400" b="1">
                <a:latin typeface="宋体" panose="02010600030101010101" pitchFamily="2" charset="-122"/>
              </a:rPr>
              <a:t>   9.5   </a:t>
            </a:r>
            <a:r>
              <a:rPr kumimoji="1" lang="zh-CN" altLang="en-US" sz="2400" b="1">
                <a:latin typeface="宋体" panose="02010600030101010101" pitchFamily="2" charset="-122"/>
              </a:rPr>
              <a:t>动态模型</a:t>
            </a:r>
            <a:endParaRPr kumimoji="1" lang="en-US" altLang="zh-CN" sz="2400" b="1">
              <a:latin typeface="宋体" panose="02010600030101010101" pitchFamily="2" charset="-122"/>
            </a:endParaRPr>
          </a:p>
          <a:p>
            <a:pPr eaLnBrk="1" hangingPunct="1">
              <a:spcBef>
                <a:spcPct val="50000"/>
              </a:spcBef>
              <a:buFont typeface="Wingdings" pitchFamily="2" charset="2"/>
              <a:buNone/>
            </a:pPr>
            <a:r>
              <a:rPr kumimoji="1" lang="en-US" altLang="zh-CN" sz="2400" b="1">
                <a:latin typeface="宋体" panose="02010600030101010101" pitchFamily="2" charset="-122"/>
              </a:rPr>
              <a:t>   9.6   </a:t>
            </a:r>
            <a:r>
              <a:rPr kumimoji="1" lang="zh-CN" altLang="en-US" sz="2400" b="1">
                <a:latin typeface="宋体" panose="02010600030101010101" pitchFamily="2" charset="-122"/>
              </a:rPr>
              <a:t>功能模型</a:t>
            </a:r>
            <a:endParaRPr kumimoji="1" lang="en-US" altLang="zh-CN" sz="2400" b="1">
              <a:latin typeface="宋体" panose="02010600030101010101" pitchFamily="2" charset="-122"/>
            </a:endParaRPr>
          </a:p>
          <a:p>
            <a:pPr eaLnBrk="1" hangingPunct="1">
              <a:spcBef>
                <a:spcPct val="50000"/>
              </a:spcBef>
              <a:buFont typeface="Wingdings" pitchFamily="2" charset="2"/>
              <a:buNone/>
            </a:pPr>
            <a:r>
              <a:rPr kumimoji="1" lang="en-US" altLang="zh-CN" sz="2400" b="1">
                <a:latin typeface="宋体" panose="02010600030101010101" pitchFamily="2" charset="-122"/>
              </a:rPr>
              <a:t>   9.7   3</a:t>
            </a:r>
            <a:r>
              <a:rPr kumimoji="1" lang="zh-CN" altLang="en-US" sz="2400" b="1">
                <a:latin typeface="宋体" panose="02010600030101010101" pitchFamily="2" charset="-122"/>
              </a:rPr>
              <a:t>种模型之间的关系</a:t>
            </a:r>
            <a:r>
              <a:rPr kumimoji="1" lang="en-US" altLang="zh-CN" sz="2400" b="1">
                <a:solidFill>
                  <a:srgbClr val="3C3C77"/>
                </a:solidFill>
                <a:latin typeface="宋体" panose="02010600030101010101" pitchFamily="2" charset="-122"/>
              </a:rPr>
              <a:t> </a:t>
            </a:r>
            <a:endParaRPr kumimoji="1" lang="zh-CN" altLang="en-US" sz="2400" b="1">
              <a:solidFill>
                <a:srgbClr val="3C3C77"/>
              </a:solidFill>
              <a:latin typeface="宋体" panose="02010600030101010101" pitchFamily="2" charset="-122"/>
            </a:endParaRPr>
          </a:p>
        </p:txBody>
      </p:sp>
      <p:sp>
        <p:nvSpPr>
          <p:cNvPr id="104457" name="1 Título">
            <a:extLst>
              <a:ext uri="{FF2B5EF4-FFF2-40B4-BE49-F238E27FC236}">
                <a16:creationId xmlns:a16="http://schemas.microsoft.com/office/drawing/2014/main" id="{D276C403-883E-7944-96A5-1849E081F0D5}"/>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9.5 </a:t>
            </a:r>
            <a:r>
              <a:rPr lang="zh-CN" altLang="en-US" sz="2400">
                <a:solidFill>
                  <a:srgbClr val="D9D9D9"/>
                </a:solidFill>
                <a:latin typeface="宋体" panose="02010600030101010101" pitchFamily="2" charset="-122"/>
              </a:rPr>
              <a:t>动态模型</a:t>
            </a:r>
          </a:p>
        </p:txBody>
      </p:sp>
      <p:sp>
        <p:nvSpPr>
          <p:cNvPr id="14" name="矩形 13">
            <a:extLst>
              <a:ext uri="{FF2B5EF4-FFF2-40B4-BE49-F238E27FC236}">
                <a16:creationId xmlns:a16="http://schemas.microsoft.com/office/drawing/2014/main" id="{061A5313-12FE-CE4E-A30C-DCA987B1E599}"/>
              </a:ext>
            </a:extLst>
          </p:cNvPr>
          <p:cNvSpPr/>
          <p:nvPr/>
        </p:nvSpPr>
        <p:spPr>
          <a:xfrm>
            <a:off x="927100" y="4010025"/>
            <a:ext cx="7461250"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5" name="等腰三角形 14">
            <a:extLst>
              <a:ext uri="{FF2B5EF4-FFF2-40B4-BE49-F238E27FC236}">
                <a16:creationId xmlns:a16="http://schemas.microsoft.com/office/drawing/2014/main" id="{9C123AC5-E4FB-E14C-A870-84992F584304}"/>
              </a:ext>
            </a:extLst>
          </p:cNvPr>
          <p:cNvSpPr/>
          <p:nvPr/>
        </p:nvSpPr>
        <p:spPr>
          <a:xfrm rot="5400000">
            <a:off x="335757" y="4096544"/>
            <a:ext cx="538162" cy="4318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Tree>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ext Box 2">
            <a:extLst>
              <a:ext uri="{FF2B5EF4-FFF2-40B4-BE49-F238E27FC236}">
                <a16:creationId xmlns:a16="http://schemas.microsoft.com/office/drawing/2014/main" id="{EC8BF63A-43BF-0B45-B162-69A1B5D9D6E0}"/>
              </a:ext>
            </a:extLst>
          </p:cNvPr>
          <p:cNvSpPr txBox="1">
            <a:spLocks noChangeArrowheads="1"/>
          </p:cNvSpPr>
          <p:nvPr/>
        </p:nvSpPr>
        <p:spPr bwMode="auto">
          <a:xfrm>
            <a:off x="0" y="779463"/>
            <a:ext cx="8964613" cy="4494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eaLnBrk="0" hangingPunct="0">
              <a:defRPr kumimoji="1" sz="24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accent2"/>
                </a:solidFill>
                <a:latin typeface="Times New Roman" panose="02020603050405020304" pitchFamily="18" charset="0"/>
                <a:ea typeface="宋体" panose="02010600030101010101" pitchFamily="2" charset="-122"/>
              </a:defRPr>
            </a:lvl9pPr>
          </a:lstStyle>
          <a:p>
            <a:pPr>
              <a:spcBef>
                <a:spcPct val="50000"/>
              </a:spcBef>
            </a:pPr>
            <a:r>
              <a:rPr lang="en-US" altLang="zh-CN" sz="2800">
                <a:solidFill>
                  <a:schemeClr val="tx1"/>
                </a:solidFill>
                <a:latin typeface="楷体_GB2312" pitchFamily="49" charset="-122"/>
                <a:ea typeface="楷体_GB2312" pitchFamily="49" charset="-122"/>
                <a:sym typeface="Symbol" pitchFamily="2" charset="2"/>
              </a:rPr>
              <a:t>  </a:t>
            </a:r>
            <a:r>
              <a:rPr lang="zh-CN" altLang="en-US" sz="2800">
                <a:solidFill>
                  <a:srgbClr val="800000"/>
                </a:solidFill>
                <a:latin typeface="楷体_GB2312" pitchFamily="49" charset="-122"/>
                <a:ea typeface="楷体_GB2312" pitchFamily="49" charset="-122"/>
                <a:sym typeface="Symbol" pitchFamily="2" charset="2"/>
              </a:rPr>
              <a:t>第二</a:t>
            </a:r>
            <a:r>
              <a:rPr lang="zh-CN" altLang="en-US">
                <a:solidFill>
                  <a:srgbClr val="800000"/>
                </a:solidFill>
                <a:latin typeface="楷体_GB2312" pitchFamily="49" charset="-122"/>
                <a:ea typeface="楷体_GB2312" pitchFamily="49" charset="-122"/>
                <a:sym typeface="Symbol" pitchFamily="2" charset="2"/>
              </a:rPr>
              <a:t>种：以</a:t>
            </a:r>
            <a:r>
              <a:rPr lang="en-US" altLang="zh-CN">
                <a:solidFill>
                  <a:srgbClr val="800000"/>
                </a:solidFill>
                <a:latin typeface="楷体_GB2312" pitchFamily="49" charset="-122"/>
                <a:ea typeface="楷体_GB2312" pitchFamily="49" charset="-122"/>
                <a:sym typeface="Symbol" pitchFamily="2" charset="2"/>
              </a:rPr>
              <a:t>“</a:t>
            </a:r>
            <a:r>
              <a:rPr lang="zh-CN" altLang="en-US">
                <a:solidFill>
                  <a:srgbClr val="800000"/>
                </a:solidFill>
                <a:latin typeface="楷体_GB2312" pitchFamily="49" charset="-122"/>
                <a:ea typeface="楷体_GB2312" pitchFamily="49" charset="-122"/>
                <a:sym typeface="Symbol" pitchFamily="2" charset="2"/>
              </a:rPr>
              <a:t>模型（</a:t>
            </a:r>
            <a:r>
              <a:rPr lang="en-US" altLang="zh-CN">
                <a:solidFill>
                  <a:srgbClr val="800000"/>
                </a:solidFill>
                <a:latin typeface="楷体_GB2312" pitchFamily="49" charset="-122"/>
                <a:ea typeface="楷体_GB2312" pitchFamily="49" charset="-122"/>
                <a:sym typeface="Symbol" pitchFamily="2" charset="2"/>
              </a:rPr>
              <a:t>model </a:t>
            </a:r>
            <a:r>
              <a:rPr lang="zh-CN" altLang="en-US">
                <a:solidFill>
                  <a:srgbClr val="800000"/>
                </a:solidFill>
                <a:latin typeface="楷体_GB2312" pitchFamily="49" charset="-122"/>
                <a:ea typeface="楷体_GB2312" pitchFamily="49" charset="-122"/>
                <a:sym typeface="Symbol" pitchFamily="2" charset="2"/>
              </a:rPr>
              <a:t>）</a:t>
            </a:r>
            <a:r>
              <a:rPr lang="en-US" altLang="zh-CN">
                <a:solidFill>
                  <a:srgbClr val="800000"/>
                </a:solidFill>
                <a:latin typeface="楷体_GB2312" pitchFamily="49" charset="-122"/>
                <a:ea typeface="楷体_GB2312" pitchFamily="49" charset="-122"/>
                <a:sym typeface="Symbol" pitchFamily="2" charset="2"/>
              </a:rPr>
              <a:t>”</a:t>
            </a:r>
            <a:r>
              <a:rPr lang="zh-CN" altLang="en-US">
                <a:solidFill>
                  <a:srgbClr val="800000"/>
                </a:solidFill>
                <a:latin typeface="楷体_GB2312" pitchFamily="49" charset="-122"/>
                <a:ea typeface="楷体_GB2312" pitchFamily="49" charset="-122"/>
                <a:sym typeface="Symbol" pitchFamily="2" charset="2"/>
              </a:rPr>
              <a:t>驱动的方法学</a:t>
            </a:r>
            <a:r>
              <a:rPr lang="zh-CN" altLang="en-US">
                <a:solidFill>
                  <a:schemeClr val="tx1"/>
                </a:solidFill>
                <a:latin typeface="楷体_GB2312" pitchFamily="49" charset="-122"/>
                <a:ea typeface="楷体_GB2312" pitchFamily="49" charset="-122"/>
                <a:sym typeface="Symbol" pitchFamily="2" charset="2"/>
              </a:rPr>
              <a:t>。</a:t>
            </a:r>
            <a:endParaRPr lang="en-US" altLang="zh-CN">
              <a:solidFill>
                <a:schemeClr val="tx1"/>
              </a:solidFill>
              <a:latin typeface="楷体_GB2312" pitchFamily="49" charset="-122"/>
              <a:ea typeface="楷体_GB2312" pitchFamily="49" charset="-122"/>
              <a:sym typeface="Symbol" pitchFamily="2" charset="2"/>
            </a:endParaRPr>
          </a:p>
          <a:p>
            <a:pPr>
              <a:spcBef>
                <a:spcPct val="50000"/>
              </a:spcBef>
            </a:pPr>
            <a:r>
              <a:rPr lang="en-US" altLang="zh-CN">
                <a:solidFill>
                  <a:schemeClr val="tx1"/>
                </a:solidFill>
                <a:latin typeface="楷体_GB2312" pitchFamily="49" charset="-122"/>
                <a:ea typeface="楷体_GB2312" pitchFamily="49" charset="-122"/>
                <a:sym typeface="Symbol" pitchFamily="2" charset="2"/>
              </a:rPr>
              <a:t>    </a:t>
            </a:r>
            <a:r>
              <a:rPr lang="en-US" altLang="zh-CN">
                <a:solidFill>
                  <a:schemeClr val="tx1"/>
                </a:solidFill>
                <a:latin typeface="楷体_GB2312" pitchFamily="49" charset="-122"/>
                <a:ea typeface="楷体_GB2312" pitchFamily="49" charset="-122"/>
              </a:rPr>
              <a:t> </a:t>
            </a:r>
            <a:r>
              <a:rPr lang="en-US" altLang="zh-CN">
                <a:solidFill>
                  <a:schemeClr val="tx1"/>
                </a:solidFill>
                <a:latin typeface="楷体_GB2312" pitchFamily="49" charset="-122"/>
                <a:ea typeface="楷体_GB2312" pitchFamily="49" charset="-122"/>
                <a:sym typeface="Symbol" pitchFamily="2" charset="2"/>
              </a:rPr>
              <a:t> </a:t>
            </a:r>
            <a:r>
              <a:rPr lang="zh-CN" altLang="en-US">
                <a:solidFill>
                  <a:schemeClr val="tx1"/>
                </a:solidFill>
                <a:latin typeface="楷体_GB2312" pitchFamily="49" charset="-122"/>
                <a:ea typeface="楷体_GB2312" pitchFamily="49" charset="-122"/>
                <a:sym typeface="Symbol" pitchFamily="2" charset="2"/>
              </a:rPr>
              <a:t>基本思想：给出模型化概念，即符号体系以及目标模型；</a:t>
            </a:r>
            <a:endParaRPr lang="en-US" altLang="zh-CN">
              <a:solidFill>
                <a:schemeClr val="tx1"/>
              </a:solidFill>
              <a:latin typeface="楷体_GB2312" pitchFamily="49" charset="-122"/>
              <a:ea typeface="楷体_GB2312" pitchFamily="49" charset="-122"/>
              <a:sym typeface="Symbol" pitchFamily="2" charset="2"/>
            </a:endParaRPr>
          </a:p>
          <a:p>
            <a:pPr>
              <a:spcBef>
                <a:spcPct val="50000"/>
              </a:spcBef>
            </a:pPr>
            <a:r>
              <a:rPr lang="en-US" altLang="zh-CN">
                <a:solidFill>
                  <a:schemeClr val="tx1"/>
                </a:solidFill>
                <a:latin typeface="楷体_GB2312" pitchFamily="49" charset="-122"/>
                <a:ea typeface="楷体_GB2312" pitchFamily="49" charset="-122"/>
                <a:sym typeface="Symbol" pitchFamily="2" charset="2"/>
              </a:rPr>
              <a:t>                 </a:t>
            </a:r>
            <a:r>
              <a:rPr lang="zh-CN" altLang="en-US">
                <a:solidFill>
                  <a:schemeClr val="tx1"/>
                </a:solidFill>
                <a:latin typeface="楷体_GB2312" pitchFamily="49" charset="-122"/>
                <a:ea typeface="楷体_GB2312" pitchFamily="49" charset="-122"/>
                <a:sym typeface="Symbol" pitchFamily="2" charset="2"/>
              </a:rPr>
              <a:t>而不明确规定实现目标的</a:t>
            </a:r>
            <a:r>
              <a:rPr lang="en-US" altLang="zh-CN">
                <a:solidFill>
                  <a:schemeClr val="tx1"/>
                </a:solidFill>
                <a:latin typeface="楷体_GB2312" pitchFamily="49" charset="-122"/>
                <a:ea typeface="楷体_GB2312" pitchFamily="49" charset="-122"/>
                <a:sym typeface="Symbol" pitchFamily="2" charset="2"/>
              </a:rPr>
              <a:t>“</a:t>
            </a:r>
            <a:r>
              <a:rPr lang="zh-CN" altLang="en-US">
                <a:solidFill>
                  <a:schemeClr val="tx1"/>
                </a:solidFill>
                <a:latin typeface="楷体_GB2312" pitchFamily="49" charset="-122"/>
                <a:ea typeface="楷体_GB2312" pitchFamily="49" charset="-122"/>
                <a:sym typeface="Symbol" pitchFamily="2" charset="2"/>
              </a:rPr>
              <a:t>步骤</a:t>
            </a:r>
            <a:r>
              <a:rPr lang="en-US" altLang="zh-CN">
                <a:solidFill>
                  <a:schemeClr val="tx1"/>
                </a:solidFill>
                <a:latin typeface="楷体_GB2312" pitchFamily="49" charset="-122"/>
                <a:ea typeface="楷体_GB2312" pitchFamily="49" charset="-122"/>
                <a:sym typeface="Symbol" pitchFamily="2" charset="2"/>
              </a:rPr>
              <a:t>”</a:t>
            </a:r>
            <a:r>
              <a:rPr lang="zh-CN" altLang="en-US">
                <a:solidFill>
                  <a:schemeClr val="tx1"/>
                </a:solidFill>
                <a:latin typeface="楷体_GB2312" pitchFamily="49" charset="-122"/>
                <a:ea typeface="楷体_GB2312" pitchFamily="49" charset="-122"/>
                <a:sym typeface="Symbol" pitchFamily="2" charset="2"/>
              </a:rPr>
              <a:t>，</a:t>
            </a:r>
            <a:endParaRPr lang="en-US" altLang="zh-CN">
              <a:solidFill>
                <a:schemeClr val="tx1"/>
              </a:solidFill>
              <a:latin typeface="楷体_GB2312" pitchFamily="49" charset="-122"/>
              <a:ea typeface="楷体_GB2312" pitchFamily="49" charset="-122"/>
              <a:sym typeface="Symbol" pitchFamily="2" charset="2"/>
            </a:endParaRPr>
          </a:p>
          <a:p>
            <a:pPr>
              <a:spcBef>
                <a:spcPct val="50000"/>
              </a:spcBef>
            </a:pPr>
            <a:r>
              <a:rPr lang="en-US" altLang="zh-CN">
                <a:solidFill>
                  <a:schemeClr val="tx1"/>
                </a:solidFill>
                <a:latin typeface="楷体_GB2312" pitchFamily="49" charset="-122"/>
                <a:ea typeface="楷体_GB2312" pitchFamily="49" charset="-122"/>
                <a:sym typeface="Symbol" pitchFamily="2" charset="2"/>
              </a:rPr>
              <a:t>                 </a:t>
            </a:r>
            <a:r>
              <a:rPr lang="zh-CN" altLang="en-US">
                <a:solidFill>
                  <a:schemeClr val="tx1"/>
                </a:solidFill>
                <a:latin typeface="楷体_GB2312" pitchFamily="49" charset="-122"/>
                <a:ea typeface="楷体_GB2312" pitchFamily="49" charset="-122"/>
                <a:sym typeface="Symbol" pitchFamily="2" charset="2"/>
              </a:rPr>
              <a:t>但给出一些必要的指导。</a:t>
            </a:r>
            <a:endParaRPr lang="en-US" altLang="zh-CN">
              <a:solidFill>
                <a:schemeClr val="tx1"/>
              </a:solidFill>
              <a:latin typeface="楷体_GB2312" pitchFamily="49" charset="-122"/>
              <a:ea typeface="楷体_GB2312" pitchFamily="49" charset="-122"/>
              <a:sym typeface="Symbol" pitchFamily="2" charset="2"/>
            </a:endParaRPr>
          </a:p>
          <a:p>
            <a:pPr>
              <a:spcBef>
                <a:spcPct val="50000"/>
              </a:spcBef>
            </a:pPr>
            <a:r>
              <a:rPr lang="en-US" altLang="zh-CN" sz="2800">
                <a:solidFill>
                  <a:schemeClr val="tx1"/>
                </a:solidFill>
                <a:latin typeface="楷体_GB2312" pitchFamily="49" charset="-122"/>
                <a:ea typeface="楷体_GB2312" pitchFamily="49" charset="-122"/>
              </a:rPr>
              <a:t>  </a:t>
            </a:r>
            <a:r>
              <a:rPr lang="en-US" altLang="zh-CN">
                <a:solidFill>
                  <a:schemeClr val="tx1"/>
                </a:solidFill>
                <a:latin typeface="楷体_GB2312" pitchFamily="49" charset="-122"/>
                <a:ea typeface="楷体_GB2312" pitchFamily="49" charset="-122"/>
              </a:rPr>
              <a:t>   </a:t>
            </a:r>
            <a:r>
              <a:rPr lang="en-US" altLang="zh-CN">
                <a:solidFill>
                  <a:schemeClr val="tx1"/>
                </a:solidFill>
                <a:latin typeface="楷体_GB2312" pitchFamily="49" charset="-122"/>
                <a:ea typeface="楷体_GB2312" pitchFamily="49" charset="-122"/>
                <a:sym typeface="Symbol" pitchFamily="2" charset="2"/>
              </a:rPr>
              <a:t> </a:t>
            </a:r>
            <a:r>
              <a:rPr lang="zh-CN" altLang="en-US">
                <a:solidFill>
                  <a:schemeClr val="tx1"/>
                </a:solidFill>
                <a:latin typeface="楷体_GB2312" pitchFamily="49" charset="-122"/>
                <a:ea typeface="楷体_GB2312" pitchFamily="49" charset="-122"/>
                <a:sym typeface="Symbol" pitchFamily="2" charset="2"/>
              </a:rPr>
              <a:t>代表：</a:t>
            </a:r>
            <a:r>
              <a:rPr lang="en-US" altLang="zh-CN">
                <a:solidFill>
                  <a:schemeClr val="tx1"/>
                </a:solidFill>
                <a:latin typeface="楷体_GB2312" pitchFamily="49" charset="-122"/>
                <a:ea typeface="楷体_GB2312" pitchFamily="49" charset="-122"/>
                <a:sym typeface="Symbol" pitchFamily="2" charset="2"/>
              </a:rPr>
              <a:t>Rumbaugh</a:t>
            </a:r>
            <a:r>
              <a:rPr lang="zh-CN" altLang="en-US">
                <a:solidFill>
                  <a:schemeClr val="tx1"/>
                </a:solidFill>
                <a:latin typeface="楷体_GB2312" pitchFamily="49" charset="-122"/>
                <a:ea typeface="楷体_GB2312" pitchFamily="49" charset="-122"/>
                <a:sym typeface="Symbol" pitchFamily="2" charset="2"/>
              </a:rPr>
              <a:t>的</a:t>
            </a:r>
            <a:r>
              <a:rPr lang="en-US" altLang="zh-CN">
                <a:solidFill>
                  <a:schemeClr val="tx1"/>
                </a:solidFill>
                <a:latin typeface="楷体_GB2312" pitchFamily="49" charset="-122"/>
                <a:ea typeface="楷体_GB2312" pitchFamily="49" charset="-122"/>
                <a:sym typeface="Symbol" pitchFamily="2" charset="2"/>
              </a:rPr>
              <a:t>“OMT</a:t>
            </a:r>
            <a:r>
              <a:rPr lang="zh-CN" altLang="en-US">
                <a:solidFill>
                  <a:schemeClr val="tx1"/>
                </a:solidFill>
                <a:latin typeface="楷体_GB2312" pitchFamily="49" charset="-122"/>
                <a:ea typeface="楷体_GB2312" pitchFamily="49" charset="-122"/>
                <a:sym typeface="Symbol" pitchFamily="2" charset="2"/>
              </a:rPr>
              <a:t>（</a:t>
            </a:r>
            <a:r>
              <a:rPr lang="en-US" altLang="zh-CN">
                <a:solidFill>
                  <a:schemeClr val="tx1"/>
                </a:solidFill>
                <a:latin typeface="楷体_GB2312" pitchFamily="49" charset="-122"/>
                <a:ea typeface="楷体_GB2312" pitchFamily="49" charset="-122"/>
                <a:sym typeface="Symbol" pitchFamily="2" charset="2"/>
              </a:rPr>
              <a:t>1991</a:t>
            </a:r>
            <a:r>
              <a:rPr lang="zh-CN" altLang="en-US">
                <a:solidFill>
                  <a:schemeClr val="tx1"/>
                </a:solidFill>
                <a:latin typeface="楷体_GB2312" pitchFamily="49" charset="-122"/>
                <a:ea typeface="楷体_GB2312" pitchFamily="49" charset="-122"/>
                <a:sym typeface="Symbol" pitchFamily="2" charset="2"/>
              </a:rPr>
              <a:t>）</a:t>
            </a:r>
            <a:r>
              <a:rPr lang="en-US" altLang="zh-CN">
                <a:solidFill>
                  <a:schemeClr val="tx1"/>
                </a:solidFill>
                <a:latin typeface="楷体_GB2312" pitchFamily="49" charset="-122"/>
                <a:ea typeface="楷体_GB2312" pitchFamily="49" charset="-122"/>
                <a:sym typeface="Symbol" pitchFamily="2" charset="2"/>
              </a:rPr>
              <a:t>”</a:t>
            </a:r>
            <a:r>
              <a:rPr lang="zh-CN" altLang="en-US">
                <a:solidFill>
                  <a:schemeClr val="tx1"/>
                </a:solidFill>
                <a:latin typeface="楷体_GB2312" pitchFamily="49" charset="-122"/>
                <a:ea typeface="楷体_GB2312" pitchFamily="49" charset="-122"/>
                <a:sym typeface="Symbol" pitchFamily="2" charset="2"/>
              </a:rPr>
              <a:t>和</a:t>
            </a:r>
            <a:r>
              <a:rPr lang="en-US" altLang="zh-CN">
                <a:solidFill>
                  <a:schemeClr val="tx1"/>
                </a:solidFill>
                <a:latin typeface="楷体_GB2312" pitchFamily="49" charset="-122"/>
                <a:ea typeface="楷体_GB2312" pitchFamily="49" charset="-122"/>
                <a:sym typeface="Symbol" pitchFamily="2" charset="2"/>
              </a:rPr>
              <a:t>Embley</a:t>
            </a:r>
            <a:r>
              <a:rPr lang="zh-CN" altLang="en-US">
                <a:solidFill>
                  <a:schemeClr val="tx1"/>
                </a:solidFill>
                <a:latin typeface="楷体_GB2312" pitchFamily="49" charset="-122"/>
                <a:ea typeface="楷体_GB2312" pitchFamily="49" charset="-122"/>
                <a:sym typeface="Symbol" pitchFamily="2" charset="2"/>
              </a:rPr>
              <a:t>的</a:t>
            </a:r>
            <a:r>
              <a:rPr lang="en-US" altLang="zh-CN">
                <a:solidFill>
                  <a:schemeClr val="tx1"/>
                </a:solidFill>
                <a:latin typeface="楷体_GB2312" pitchFamily="49" charset="-122"/>
                <a:ea typeface="楷体_GB2312" pitchFamily="49" charset="-122"/>
                <a:sym typeface="Symbol" pitchFamily="2" charset="2"/>
              </a:rPr>
              <a:t>OSA</a:t>
            </a:r>
            <a:r>
              <a:rPr lang="zh-CN" altLang="en-US">
                <a:solidFill>
                  <a:schemeClr val="tx1"/>
                </a:solidFill>
                <a:latin typeface="楷体_GB2312" pitchFamily="49" charset="-122"/>
                <a:ea typeface="楷体_GB2312" pitchFamily="49" charset="-122"/>
                <a:sym typeface="Symbol" pitchFamily="2" charset="2"/>
              </a:rPr>
              <a:t>等</a:t>
            </a:r>
            <a:endParaRPr lang="en-US" altLang="zh-CN">
              <a:solidFill>
                <a:schemeClr val="tx1"/>
              </a:solidFill>
              <a:latin typeface="楷体_GB2312" pitchFamily="49" charset="-122"/>
              <a:ea typeface="楷体_GB2312" pitchFamily="49" charset="-122"/>
              <a:sym typeface="Symbol" pitchFamily="2" charset="2"/>
            </a:endParaRPr>
          </a:p>
          <a:p>
            <a:pPr>
              <a:spcBef>
                <a:spcPct val="50000"/>
              </a:spcBef>
            </a:pPr>
            <a:r>
              <a:rPr lang="en-US" altLang="zh-CN">
                <a:solidFill>
                  <a:schemeClr val="tx1"/>
                </a:solidFill>
                <a:latin typeface="楷体_GB2312" pitchFamily="49" charset="-122"/>
                <a:ea typeface="楷体_GB2312" pitchFamily="49" charset="-122"/>
                <a:sym typeface="Symbol" pitchFamily="2" charset="2"/>
              </a:rPr>
              <a:t>      </a:t>
            </a:r>
            <a:r>
              <a:rPr lang="zh-CN" altLang="en-US">
                <a:solidFill>
                  <a:schemeClr val="tx1"/>
                </a:solidFill>
                <a:latin typeface="楷体_GB2312" pitchFamily="49" charset="-122"/>
                <a:ea typeface="楷体_GB2312" pitchFamily="49" charset="-122"/>
                <a:sym typeface="Symbol" pitchFamily="2" charset="2"/>
              </a:rPr>
              <a:t>优缺点分析：</a:t>
            </a:r>
            <a:endParaRPr lang="en-US" altLang="zh-CN">
              <a:solidFill>
                <a:schemeClr val="tx1"/>
              </a:solidFill>
              <a:latin typeface="楷体_GB2312" pitchFamily="49" charset="-122"/>
              <a:ea typeface="楷体_GB2312" pitchFamily="49" charset="-122"/>
              <a:sym typeface="Symbol" pitchFamily="2" charset="2"/>
            </a:endParaRPr>
          </a:p>
          <a:p>
            <a:pPr>
              <a:spcBef>
                <a:spcPct val="50000"/>
              </a:spcBef>
            </a:pPr>
            <a:r>
              <a:rPr lang="en-US" altLang="zh-CN">
                <a:solidFill>
                  <a:schemeClr val="tx1"/>
                </a:solidFill>
                <a:latin typeface="楷体_GB2312" pitchFamily="49" charset="-122"/>
                <a:ea typeface="楷体_GB2312" pitchFamily="49" charset="-122"/>
                <a:sym typeface="Symbol" pitchFamily="2" charset="2"/>
              </a:rPr>
              <a:t>           </a:t>
            </a:r>
            <a:r>
              <a:rPr lang="zh-CN" altLang="en-US">
                <a:solidFill>
                  <a:schemeClr val="tx1"/>
                </a:solidFill>
                <a:latin typeface="楷体_GB2312" pitchFamily="49" charset="-122"/>
                <a:ea typeface="楷体_GB2312" pitchFamily="49" charset="-122"/>
                <a:sym typeface="Symbol" pitchFamily="2" charset="2"/>
              </a:rPr>
              <a:t>优点：比较灵活；</a:t>
            </a:r>
            <a:endParaRPr lang="en-US" altLang="zh-CN">
              <a:solidFill>
                <a:schemeClr val="tx1"/>
              </a:solidFill>
              <a:latin typeface="楷体_GB2312" pitchFamily="49" charset="-122"/>
              <a:ea typeface="楷体_GB2312" pitchFamily="49" charset="-122"/>
              <a:sym typeface="Symbol" pitchFamily="2" charset="2"/>
            </a:endParaRPr>
          </a:p>
          <a:p>
            <a:pPr>
              <a:spcBef>
                <a:spcPct val="50000"/>
              </a:spcBef>
            </a:pPr>
            <a:r>
              <a:rPr lang="en-US" altLang="zh-CN">
                <a:solidFill>
                  <a:schemeClr val="tx1"/>
                </a:solidFill>
                <a:latin typeface="楷体_GB2312" pitchFamily="49" charset="-122"/>
                <a:ea typeface="楷体_GB2312" pitchFamily="49" charset="-122"/>
                <a:sym typeface="Symbol" pitchFamily="2" charset="2"/>
              </a:rPr>
              <a:t>           </a:t>
            </a:r>
            <a:r>
              <a:rPr lang="zh-CN" altLang="en-US">
                <a:solidFill>
                  <a:schemeClr val="tx1"/>
                </a:solidFill>
                <a:latin typeface="楷体_GB2312" pitchFamily="49" charset="-122"/>
                <a:ea typeface="楷体_GB2312" pitchFamily="49" charset="-122"/>
                <a:sym typeface="Symbol" pitchFamily="2" charset="2"/>
              </a:rPr>
              <a:t>缺点：与</a:t>
            </a:r>
            <a:r>
              <a:rPr lang="en-US" altLang="zh-CN">
                <a:solidFill>
                  <a:schemeClr val="tx1"/>
                </a:solidFill>
                <a:latin typeface="楷体_GB2312" pitchFamily="49" charset="-122"/>
                <a:ea typeface="楷体_GB2312" pitchFamily="49" charset="-122"/>
                <a:sym typeface="Symbol" pitchFamily="2" charset="2"/>
              </a:rPr>
              <a:t>OOA</a:t>
            </a:r>
            <a:r>
              <a:rPr lang="zh-CN" altLang="en-US">
                <a:solidFill>
                  <a:schemeClr val="tx1"/>
                </a:solidFill>
                <a:latin typeface="楷体_GB2312" pitchFamily="49" charset="-122"/>
                <a:ea typeface="楷体_GB2312" pitchFamily="49" charset="-122"/>
                <a:sym typeface="Symbol" pitchFamily="2" charset="2"/>
              </a:rPr>
              <a:t>相比，不易学习和掌握。</a:t>
            </a:r>
            <a:endParaRPr lang="en-US" altLang="zh-CN">
              <a:solidFill>
                <a:schemeClr val="tx1"/>
              </a:solidFill>
              <a:latin typeface="楷体_GB2312" pitchFamily="49" charset="-122"/>
              <a:ea typeface="楷体_GB2312" pitchFamily="49" charset="-122"/>
              <a:sym typeface="Symbol" pitchFamily="2" charset="2"/>
            </a:endParaRPr>
          </a:p>
        </p:txBody>
      </p:sp>
    </p:spTree>
    <p:extLst>
      <p:ext uri="{BB962C8B-B14F-4D97-AF65-F5344CB8AC3E}">
        <p14:creationId xmlns:p14="http://schemas.microsoft.com/office/powerpoint/2010/main" val="1805386157"/>
      </p:ext>
    </p:extLst>
  </p:cSld>
  <p:clrMapOvr>
    <a:masterClrMapping/>
  </p:clrMapOvr>
  <p:transition>
    <p:fade thruBlk="1"/>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标题 3">
            <a:extLst>
              <a:ext uri="{FF2B5EF4-FFF2-40B4-BE49-F238E27FC236}">
                <a16:creationId xmlns:a16="http://schemas.microsoft.com/office/drawing/2014/main" id="{A54A2156-1AF0-6346-974C-8A4F8266A702}"/>
              </a:ext>
            </a:extLst>
          </p:cNvPr>
          <p:cNvSpPr>
            <a:spLocks noGrp="1"/>
          </p:cNvSpPr>
          <p:nvPr>
            <p:ph type="title" idx="4294967295"/>
          </p:nvPr>
        </p:nvSpPr>
        <p:spPr>
          <a:xfrm>
            <a:off x="250825" y="0"/>
            <a:ext cx="8229600" cy="1143000"/>
          </a:xfrm>
        </p:spPr>
        <p:txBody>
          <a:bodyPr/>
          <a:lstStyle/>
          <a:p>
            <a:r>
              <a:rPr lang="en-US" altLang="zh-CN" b="1">
                <a:latin typeface="宋体" panose="02010600030101010101" pitchFamily="2" charset="-122"/>
              </a:rPr>
              <a:t>9.5 </a:t>
            </a:r>
            <a:r>
              <a:rPr lang="zh-CN" altLang="en-US" b="1"/>
              <a:t>动态模型</a:t>
            </a:r>
          </a:p>
        </p:txBody>
      </p:sp>
      <p:sp>
        <p:nvSpPr>
          <p:cNvPr id="106498" name="TextBox 7">
            <a:extLst>
              <a:ext uri="{FF2B5EF4-FFF2-40B4-BE49-F238E27FC236}">
                <a16:creationId xmlns:a16="http://schemas.microsoft.com/office/drawing/2014/main" id="{DAFDA8E0-3252-5A4E-99E1-6C5738E3C64C}"/>
              </a:ext>
            </a:extLst>
          </p:cNvPr>
          <p:cNvSpPr txBox="1">
            <a:spLocks noChangeArrowheads="1"/>
          </p:cNvSpPr>
          <p:nvPr/>
        </p:nvSpPr>
        <p:spPr bwMode="auto">
          <a:xfrm>
            <a:off x="539750" y="1776413"/>
            <a:ext cx="8147050" cy="3452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3200"/>
              </a:lnSpc>
              <a:spcBef>
                <a:spcPts val="600"/>
              </a:spcBef>
              <a:spcAft>
                <a:spcPts val="600"/>
              </a:spcAft>
              <a:buFontTx/>
              <a:buNone/>
            </a:pPr>
            <a:r>
              <a:rPr lang="en-US" altLang="zh-CN" sz="2400" b="1">
                <a:solidFill>
                  <a:srgbClr val="C00000"/>
                </a:solidFill>
                <a:latin typeface="宋体" panose="02010600030101010101" pitchFamily="2" charset="-122"/>
              </a:rPr>
              <a:t>    </a:t>
            </a:r>
            <a:r>
              <a:rPr lang="zh-CN" altLang="zh-CN" sz="2400" b="1">
                <a:solidFill>
                  <a:srgbClr val="C00000"/>
                </a:solidFill>
                <a:latin typeface="宋体" panose="02010600030101010101" pitchFamily="2" charset="-122"/>
              </a:rPr>
              <a:t>动态模型</a:t>
            </a:r>
            <a:r>
              <a:rPr lang="zh-CN" altLang="zh-CN" sz="2400">
                <a:latin typeface="宋体" panose="02010600030101010101" pitchFamily="2" charset="-122"/>
              </a:rPr>
              <a:t>表示瞬时的、行为化的系统的“控制”性质，它规定了对象模型中的对象的合法变化序列。</a:t>
            </a:r>
            <a:endParaRPr lang="en-US" altLang="zh-CN" sz="2400">
              <a:latin typeface="宋体" panose="02010600030101010101" pitchFamily="2" charset="-122"/>
            </a:endParaRPr>
          </a:p>
          <a:p>
            <a:pPr>
              <a:lnSpc>
                <a:spcPts val="3200"/>
              </a:lnSpc>
              <a:spcBef>
                <a:spcPct val="0"/>
              </a:spcBef>
              <a:buFontTx/>
              <a:buNone/>
            </a:pPr>
            <a:r>
              <a:rPr lang="en-US" altLang="zh-CN" sz="2400">
                <a:latin typeface="宋体" panose="02010600030101010101" pitchFamily="2" charset="-122"/>
              </a:rPr>
              <a:t>    </a:t>
            </a:r>
            <a:r>
              <a:rPr lang="zh-CN" altLang="zh-CN" sz="2400">
                <a:latin typeface="宋体" panose="02010600030101010101" pitchFamily="2" charset="-122"/>
              </a:rPr>
              <a:t>所有对象都具有自己的生命周期（或称为运行周期）。生命周期中的阶段就是对象的状态。</a:t>
            </a:r>
            <a:r>
              <a:rPr lang="zh-CN" altLang="zh-CN" sz="2400" b="1">
                <a:latin typeface="宋体" panose="02010600030101010101" pitchFamily="2" charset="-122"/>
              </a:rPr>
              <a:t>状态</a:t>
            </a:r>
            <a:r>
              <a:rPr lang="zh-CN" altLang="zh-CN" sz="2400">
                <a:latin typeface="宋体" panose="02010600030101010101" pitchFamily="2" charset="-122"/>
              </a:rPr>
              <a:t>是对对象属性值的一种抽象。各对象之间相互触发（即作用）就形成了一系列的状态变化。人们把一个触发行为称作一个事件。对象对事件的响应，取决于接受该触发的对象当时所处的状态，响应包括改变自己的状态或者又形成一个新的触发行为。</a:t>
            </a:r>
          </a:p>
        </p:txBody>
      </p:sp>
      <p:sp>
        <p:nvSpPr>
          <p:cNvPr id="106499" name="1 Título">
            <a:extLst>
              <a:ext uri="{FF2B5EF4-FFF2-40B4-BE49-F238E27FC236}">
                <a16:creationId xmlns:a16="http://schemas.microsoft.com/office/drawing/2014/main" id="{0B03A6CF-5861-644F-9640-738F4B81FE6B}"/>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9.5 </a:t>
            </a:r>
            <a:r>
              <a:rPr lang="zh-CN" altLang="en-US" sz="2400">
                <a:solidFill>
                  <a:srgbClr val="D9D9D9"/>
                </a:solidFill>
                <a:latin typeface="宋体" panose="02010600030101010101" pitchFamily="2" charset="-122"/>
              </a:rPr>
              <a:t>动态模型</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标题 3">
            <a:extLst>
              <a:ext uri="{FF2B5EF4-FFF2-40B4-BE49-F238E27FC236}">
                <a16:creationId xmlns:a16="http://schemas.microsoft.com/office/drawing/2014/main" id="{71972C56-AC17-4B43-A2AF-9D08BF194883}"/>
              </a:ext>
            </a:extLst>
          </p:cNvPr>
          <p:cNvSpPr>
            <a:spLocks noGrp="1"/>
          </p:cNvSpPr>
          <p:nvPr>
            <p:ph type="title" idx="4294967295"/>
          </p:nvPr>
        </p:nvSpPr>
        <p:spPr>
          <a:xfrm>
            <a:off x="0" y="53975"/>
            <a:ext cx="8229600" cy="1143000"/>
          </a:xfrm>
        </p:spPr>
        <p:txBody>
          <a:bodyPr/>
          <a:lstStyle/>
          <a:p>
            <a:r>
              <a:rPr lang="en-US" altLang="zh-CN" b="1">
                <a:latin typeface="宋体" panose="02010600030101010101" pitchFamily="2" charset="-122"/>
              </a:rPr>
              <a:t>9.5 </a:t>
            </a:r>
            <a:r>
              <a:rPr lang="zh-CN" altLang="en-US" b="1"/>
              <a:t>动态模型</a:t>
            </a:r>
          </a:p>
        </p:txBody>
      </p:sp>
      <p:sp>
        <p:nvSpPr>
          <p:cNvPr id="108546" name="TextBox 7">
            <a:extLst>
              <a:ext uri="{FF2B5EF4-FFF2-40B4-BE49-F238E27FC236}">
                <a16:creationId xmlns:a16="http://schemas.microsoft.com/office/drawing/2014/main" id="{358F93B7-4B2F-974C-9E44-EB788321063F}"/>
              </a:ext>
            </a:extLst>
          </p:cNvPr>
          <p:cNvSpPr txBox="1">
            <a:spLocks noChangeArrowheads="1"/>
          </p:cNvSpPr>
          <p:nvPr/>
        </p:nvSpPr>
        <p:spPr bwMode="auto">
          <a:xfrm>
            <a:off x="468313" y="1557338"/>
            <a:ext cx="8280400" cy="378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ts val="3200"/>
              </a:lnSpc>
              <a:spcBef>
                <a:spcPct val="0"/>
              </a:spcBef>
              <a:buFontTx/>
              <a:buNone/>
            </a:pPr>
            <a:r>
              <a:rPr lang="en-US" altLang="zh-CN" sz="2300">
                <a:latin typeface="宋体" panose="02010600030101010101" pitchFamily="2" charset="-122"/>
              </a:rPr>
              <a:t>    </a:t>
            </a:r>
            <a:r>
              <a:rPr lang="zh-CN" altLang="zh-CN" sz="2400">
                <a:latin typeface="宋体" panose="02010600030101010101" pitchFamily="2" charset="-122"/>
              </a:rPr>
              <a:t>状态有持续性，它占用一段时间间隔。状态与事件密不可分，一个事件分开两个状态，一个状态隔开两个事件。事件表示时刻，状态代表时间间隔。</a:t>
            </a:r>
          </a:p>
          <a:p>
            <a:pPr>
              <a:lnSpc>
                <a:spcPts val="3200"/>
              </a:lnSpc>
              <a:spcBef>
                <a:spcPct val="0"/>
              </a:spcBef>
              <a:buFontTx/>
              <a:buNone/>
            </a:pPr>
            <a:r>
              <a:rPr lang="en-US" altLang="zh-CN" sz="2400">
                <a:latin typeface="宋体" panose="02010600030101010101" pitchFamily="2" charset="-122"/>
              </a:rPr>
              <a:t>    </a:t>
            </a:r>
            <a:r>
              <a:rPr lang="zh-CN" altLang="zh-CN" sz="2400">
                <a:latin typeface="宋体" panose="02010600030101010101" pitchFamily="2" charset="-122"/>
              </a:rPr>
              <a:t>通常，用</a:t>
            </a:r>
            <a:r>
              <a:rPr lang="en-US" altLang="zh-CN" sz="2400">
                <a:latin typeface="宋体" panose="02010600030101010101" pitchFamily="2" charset="-122"/>
              </a:rPr>
              <a:t>UML</a:t>
            </a:r>
            <a:r>
              <a:rPr lang="zh-CN" altLang="zh-CN" sz="2400">
                <a:latin typeface="宋体" panose="02010600030101010101" pitchFamily="2" charset="-122"/>
              </a:rPr>
              <a:t>提供的状态图来描绘对象的状态、触发状态转换的事件以及对象的行为（对事件的响应）。</a:t>
            </a:r>
          </a:p>
          <a:p>
            <a:pPr>
              <a:lnSpc>
                <a:spcPts val="3200"/>
              </a:lnSpc>
              <a:spcBef>
                <a:spcPct val="0"/>
              </a:spcBef>
              <a:buFontTx/>
              <a:buNone/>
            </a:pPr>
            <a:r>
              <a:rPr lang="en-US" altLang="zh-CN" sz="2400">
                <a:latin typeface="宋体" panose="02010600030101010101" pitchFamily="2" charset="-122"/>
              </a:rPr>
              <a:t>    </a:t>
            </a:r>
            <a:r>
              <a:rPr lang="zh-CN" altLang="zh-CN" sz="2400">
                <a:latin typeface="宋体" panose="02010600030101010101" pitchFamily="2" charset="-122"/>
              </a:rPr>
              <a:t>每个类的动态行为用一张状态图来描绘，各个类的状态图通过共享事件合并起来，从而构成系统的动态模型。也就是说，动态模型是基于事件共享而互相关联的一组状态图的集合。</a:t>
            </a:r>
          </a:p>
        </p:txBody>
      </p:sp>
      <p:sp>
        <p:nvSpPr>
          <p:cNvPr id="108547" name="1 Título">
            <a:extLst>
              <a:ext uri="{FF2B5EF4-FFF2-40B4-BE49-F238E27FC236}">
                <a16:creationId xmlns:a16="http://schemas.microsoft.com/office/drawing/2014/main" id="{DF2AF31E-4B68-7745-9088-E3C5C4452FEF}"/>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9.5 </a:t>
            </a:r>
            <a:r>
              <a:rPr lang="zh-CN" altLang="en-US" sz="2400">
                <a:solidFill>
                  <a:srgbClr val="D9D9D9"/>
                </a:solidFill>
                <a:latin typeface="宋体" panose="02010600030101010101" pitchFamily="2" charset="-122"/>
              </a:rPr>
              <a:t>动态模型</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a:extLst>
              <a:ext uri="{FF2B5EF4-FFF2-40B4-BE49-F238E27FC236}">
                <a16:creationId xmlns:a16="http://schemas.microsoft.com/office/drawing/2014/main" id="{02DF4222-C7E4-2547-BB05-9293827114A6}"/>
              </a:ext>
            </a:extLst>
          </p:cNvPr>
          <p:cNvSpPr txBox="1">
            <a:spLocks/>
          </p:cNvSpPr>
          <p:nvPr/>
        </p:nvSpPr>
        <p:spPr>
          <a:xfrm>
            <a:off x="739775" y="682625"/>
            <a:ext cx="7577138" cy="86360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lnSpc>
                <a:spcPts val="5760"/>
              </a:lnSpc>
              <a:spcBef>
                <a:spcPts val="0"/>
              </a:spcBef>
              <a:spcAft>
                <a:spcPts val="0"/>
              </a:spcAft>
              <a:defRPr/>
            </a:pPr>
            <a:r>
              <a:rPr lang="zh-CN" altLang="en-US" b="1" dirty="0">
                <a:latin typeface="+mn-ea"/>
                <a:ea typeface="+mn-ea"/>
              </a:rPr>
              <a:t>主要内容</a:t>
            </a:r>
            <a:endParaRPr lang="es-HN" b="1" dirty="0">
              <a:latin typeface="+mn-ea"/>
              <a:ea typeface="+mn-ea"/>
            </a:endParaRPr>
          </a:p>
        </p:txBody>
      </p:sp>
      <p:sp>
        <p:nvSpPr>
          <p:cNvPr id="110594" name="2 Subtítulo">
            <a:extLst>
              <a:ext uri="{FF2B5EF4-FFF2-40B4-BE49-F238E27FC236}">
                <a16:creationId xmlns:a16="http://schemas.microsoft.com/office/drawing/2014/main" id="{EB507A6B-248A-CC41-957E-8625429F59AF}"/>
              </a:ext>
            </a:extLst>
          </p:cNvPr>
          <p:cNvSpPr txBox="1">
            <a:spLocks/>
          </p:cNvSpPr>
          <p:nvPr/>
        </p:nvSpPr>
        <p:spPr bwMode="auto">
          <a:xfrm>
            <a:off x="250825" y="6234113"/>
            <a:ext cx="2017713"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buFont typeface="Arial" panose="020B0604020202020204" pitchFamily="34" charset="0"/>
              <a:buNone/>
            </a:pPr>
            <a:endParaRPr lang="es-ES" altLang="zh-CN" sz="2000">
              <a:solidFill>
                <a:srgbClr val="BFBFBF"/>
              </a:solidFill>
            </a:endParaRPr>
          </a:p>
        </p:txBody>
      </p:sp>
      <p:pic>
        <p:nvPicPr>
          <p:cNvPr id="110595" name="Imagen 5">
            <a:extLst>
              <a:ext uri="{FF2B5EF4-FFF2-40B4-BE49-F238E27FC236}">
                <a16:creationId xmlns:a16="http://schemas.microsoft.com/office/drawing/2014/main" id="{88A43734-2BF8-0C47-B726-1F0A7EB3F2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413" y="5875338"/>
            <a:ext cx="762000"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0596" name="Imagen 5">
            <a:extLst>
              <a:ext uri="{FF2B5EF4-FFF2-40B4-BE49-F238E27FC236}">
                <a16:creationId xmlns:a16="http://schemas.microsoft.com/office/drawing/2014/main" id="{8C879FD1-C6C1-7A49-920B-D836F455560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69000" y="6021388"/>
            <a:ext cx="763588"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0597" name="TextBox 3">
            <a:hlinkClick r:id="rId5" action="ppaction://hlinksldjump"/>
            <a:extLst>
              <a:ext uri="{FF2B5EF4-FFF2-40B4-BE49-F238E27FC236}">
                <a16:creationId xmlns:a16="http://schemas.microsoft.com/office/drawing/2014/main" id="{34F45CFC-D591-6C4A-A779-0FAEEDC29B2A}"/>
              </a:ext>
            </a:extLst>
          </p:cNvPr>
          <p:cNvSpPr txBox="1">
            <a:spLocks noChangeArrowheads="1"/>
          </p:cNvSpPr>
          <p:nvPr/>
        </p:nvSpPr>
        <p:spPr bwMode="auto">
          <a:xfrm>
            <a:off x="1071563" y="2071688"/>
            <a:ext cx="19288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110598" name="TextBox 4">
            <a:hlinkClick r:id="rId6" action="ppaction://hlinksldjump"/>
            <a:extLst>
              <a:ext uri="{FF2B5EF4-FFF2-40B4-BE49-F238E27FC236}">
                <a16:creationId xmlns:a16="http://schemas.microsoft.com/office/drawing/2014/main" id="{BE6C57F8-2D37-ED47-99C8-0A743B07E746}"/>
              </a:ext>
            </a:extLst>
          </p:cNvPr>
          <p:cNvSpPr txBox="1">
            <a:spLocks noChangeArrowheads="1"/>
          </p:cNvSpPr>
          <p:nvPr/>
        </p:nvSpPr>
        <p:spPr bwMode="auto">
          <a:xfrm>
            <a:off x="1000125" y="27146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110599" name="TextBox 5">
            <a:extLst>
              <a:ext uri="{FF2B5EF4-FFF2-40B4-BE49-F238E27FC236}">
                <a16:creationId xmlns:a16="http://schemas.microsoft.com/office/drawing/2014/main" id="{D9F039E3-3125-5B4E-9328-DE5D2D0F140A}"/>
              </a:ext>
            </a:extLst>
          </p:cNvPr>
          <p:cNvSpPr txBox="1">
            <a:spLocks noChangeArrowheads="1"/>
          </p:cNvSpPr>
          <p:nvPr/>
        </p:nvSpPr>
        <p:spPr bwMode="auto">
          <a:xfrm>
            <a:off x="1000125" y="32861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110600" name="TextBox 6">
            <a:extLst>
              <a:ext uri="{FF2B5EF4-FFF2-40B4-BE49-F238E27FC236}">
                <a16:creationId xmlns:a16="http://schemas.microsoft.com/office/drawing/2014/main" id="{F1D9CA99-3632-654E-97CE-FB86F6B87517}"/>
              </a:ext>
            </a:extLst>
          </p:cNvPr>
          <p:cNvSpPr txBox="1">
            <a:spLocks noChangeArrowheads="1"/>
          </p:cNvSpPr>
          <p:nvPr/>
        </p:nvSpPr>
        <p:spPr bwMode="auto">
          <a:xfrm>
            <a:off x="1000125" y="38576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110601" name="Rectangle 3">
            <a:extLst>
              <a:ext uri="{FF2B5EF4-FFF2-40B4-BE49-F238E27FC236}">
                <a16:creationId xmlns:a16="http://schemas.microsoft.com/office/drawing/2014/main" id="{26F7C4EE-8FDB-2D4C-A603-BF0D9BD3B8CB}"/>
              </a:ext>
            </a:extLst>
          </p:cNvPr>
          <p:cNvSpPr txBox="1">
            <a:spLocks noChangeArrowheads="1"/>
          </p:cNvSpPr>
          <p:nvPr/>
        </p:nvSpPr>
        <p:spPr bwMode="auto">
          <a:xfrm>
            <a:off x="642938" y="1819275"/>
            <a:ext cx="7889875" cy="367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 typeface="Wingdings" pitchFamily="2" charset="2"/>
              <a:buNone/>
            </a:pPr>
            <a:r>
              <a:rPr kumimoji="1" lang="en-US" altLang="zh-CN" sz="2400" b="1">
                <a:solidFill>
                  <a:srgbClr val="3C3C77"/>
                </a:solidFill>
                <a:latin typeface="宋体" panose="02010600030101010101" pitchFamily="2" charset="-122"/>
              </a:rPr>
              <a:t>   </a:t>
            </a:r>
            <a:r>
              <a:rPr kumimoji="1" lang="en-US" altLang="zh-CN" sz="2400" b="1">
                <a:latin typeface="宋体" panose="02010600030101010101" pitchFamily="2" charset="-122"/>
              </a:rPr>
              <a:t>9.1   </a:t>
            </a:r>
            <a:r>
              <a:rPr kumimoji="1" lang="zh-CN" altLang="en-US" sz="2400" b="1">
                <a:latin typeface="宋体" panose="02010600030101010101" pitchFamily="2" charset="-122"/>
              </a:rPr>
              <a:t>面向对象方法学概述</a:t>
            </a:r>
            <a:endParaRPr kumimoji="1" lang="en-US" altLang="zh-CN" sz="2400" b="1">
              <a:latin typeface="宋体" panose="02010600030101010101" pitchFamily="2" charset="-122"/>
            </a:endParaRPr>
          </a:p>
          <a:p>
            <a:pPr eaLnBrk="1" hangingPunct="1">
              <a:spcBef>
                <a:spcPct val="50000"/>
              </a:spcBef>
              <a:buFont typeface="Wingdings" pitchFamily="2" charset="2"/>
              <a:buNone/>
            </a:pPr>
            <a:r>
              <a:rPr kumimoji="1" lang="en-US" altLang="zh-CN" sz="2400" b="1">
                <a:latin typeface="宋体" panose="02010600030101010101" pitchFamily="2" charset="-122"/>
              </a:rPr>
              <a:t>   9.2   </a:t>
            </a:r>
            <a:r>
              <a:rPr kumimoji="1" lang="zh-CN" altLang="en-US" sz="2400" b="1">
                <a:latin typeface="宋体" panose="02010600030101010101" pitchFamily="2" charset="-122"/>
              </a:rPr>
              <a:t>面向对象的概念</a:t>
            </a:r>
            <a:endParaRPr kumimoji="1" lang="en-US" altLang="zh-CN" sz="2400" b="1">
              <a:latin typeface="宋体" panose="02010600030101010101" pitchFamily="2" charset="-122"/>
            </a:endParaRPr>
          </a:p>
          <a:p>
            <a:pPr eaLnBrk="1" hangingPunct="1">
              <a:spcBef>
                <a:spcPct val="50000"/>
              </a:spcBef>
              <a:buFont typeface="Wingdings" pitchFamily="2" charset="2"/>
              <a:buNone/>
            </a:pPr>
            <a:r>
              <a:rPr kumimoji="1" lang="en-US" altLang="zh-CN" sz="2400" b="1">
                <a:latin typeface="宋体" panose="02010600030101010101" pitchFamily="2" charset="-122"/>
              </a:rPr>
              <a:t>   9.3   </a:t>
            </a:r>
            <a:r>
              <a:rPr kumimoji="1" lang="zh-CN" altLang="en-US" sz="2400" b="1">
                <a:latin typeface="宋体" panose="02010600030101010101" pitchFamily="2" charset="-122"/>
              </a:rPr>
              <a:t>面向对象模型</a:t>
            </a:r>
            <a:endParaRPr kumimoji="1" lang="en-US" altLang="zh-CN" sz="2400" b="1">
              <a:latin typeface="宋体" panose="02010600030101010101" pitchFamily="2" charset="-122"/>
            </a:endParaRPr>
          </a:p>
          <a:p>
            <a:pPr eaLnBrk="1" hangingPunct="1">
              <a:spcBef>
                <a:spcPct val="50000"/>
              </a:spcBef>
              <a:buFont typeface="Wingdings" pitchFamily="2" charset="2"/>
              <a:buNone/>
            </a:pPr>
            <a:r>
              <a:rPr kumimoji="1" lang="en-US" altLang="zh-CN" sz="2400" b="1">
                <a:latin typeface="宋体" panose="02010600030101010101" pitchFamily="2" charset="-122"/>
              </a:rPr>
              <a:t>   9.4   </a:t>
            </a:r>
            <a:r>
              <a:rPr kumimoji="1" lang="zh-CN" altLang="en-US" sz="2400" b="1">
                <a:latin typeface="宋体" panose="02010600030101010101" pitchFamily="2" charset="-122"/>
              </a:rPr>
              <a:t>对象模型</a:t>
            </a:r>
            <a:endParaRPr kumimoji="1" lang="en-US" altLang="zh-CN" sz="2400" b="1">
              <a:latin typeface="宋体" panose="02010600030101010101" pitchFamily="2" charset="-122"/>
            </a:endParaRPr>
          </a:p>
          <a:p>
            <a:pPr eaLnBrk="1" hangingPunct="1">
              <a:spcBef>
                <a:spcPct val="50000"/>
              </a:spcBef>
              <a:buFont typeface="Wingdings" pitchFamily="2" charset="2"/>
              <a:buNone/>
            </a:pPr>
            <a:r>
              <a:rPr kumimoji="1" lang="en-US" altLang="zh-CN" sz="2400" b="1">
                <a:latin typeface="宋体" panose="02010600030101010101" pitchFamily="2" charset="-122"/>
              </a:rPr>
              <a:t>   9.5   </a:t>
            </a:r>
            <a:r>
              <a:rPr kumimoji="1" lang="zh-CN" altLang="en-US" sz="2400" b="1">
                <a:latin typeface="宋体" panose="02010600030101010101" pitchFamily="2" charset="-122"/>
              </a:rPr>
              <a:t>动态模型</a:t>
            </a:r>
            <a:endParaRPr kumimoji="1" lang="en-US" altLang="zh-CN" sz="2400" b="1">
              <a:latin typeface="宋体" panose="02010600030101010101" pitchFamily="2" charset="-122"/>
            </a:endParaRPr>
          </a:p>
          <a:p>
            <a:pPr eaLnBrk="1" hangingPunct="1">
              <a:spcBef>
                <a:spcPct val="50000"/>
              </a:spcBef>
              <a:buFont typeface="Wingdings" pitchFamily="2" charset="2"/>
              <a:buNone/>
            </a:pPr>
            <a:r>
              <a:rPr kumimoji="1" lang="en-US" altLang="zh-CN" sz="2400" b="1">
                <a:latin typeface="宋体" panose="02010600030101010101" pitchFamily="2" charset="-122"/>
              </a:rPr>
              <a:t>   9.6   </a:t>
            </a:r>
            <a:r>
              <a:rPr kumimoji="1" lang="zh-CN" altLang="en-US" sz="2400" b="1">
                <a:latin typeface="宋体" panose="02010600030101010101" pitchFamily="2" charset="-122"/>
              </a:rPr>
              <a:t>功能模型</a:t>
            </a:r>
            <a:endParaRPr kumimoji="1" lang="en-US" altLang="zh-CN" sz="2400" b="1">
              <a:latin typeface="宋体" panose="02010600030101010101" pitchFamily="2" charset="-122"/>
            </a:endParaRPr>
          </a:p>
          <a:p>
            <a:pPr eaLnBrk="1" hangingPunct="1">
              <a:spcBef>
                <a:spcPct val="50000"/>
              </a:spcBef>
              <a:buFont typeface="Wingdings" pitchFamily="2" charset="2"/>
              <a:buNone/>
            </a:pPr>
            <a:r>
              <a:rPr kumimoji="1" lang="en-US" altLang="zh-CN" sz="2400" b="1">
                <a:latin typeface="宋体" panose="02010600030101010101" pitchFamily="2" charset="-122"/>
              </a:rPr>
              <a:t>   9.7   3</a:t>
            </a:r>
            <a:r>
              <a:rPr kumimoji="1" lang="zh-CN" altLang="en-US" sz="2400" b="1">
                <a:latin typeface="宋体" panose="02010600030101010101" pitchFamily="2" charset="-122"/>
              </a:rPr>
              <a:t>种模型之间的关系</a:t>
            </a:r>
            <a:r>
              <a:rPr kumimoji="1" lang="en-US" altLang="zh-CN" sz="2400" b="1">
                <a:solidFill>
                  <a:srgbClr val="3C3C77"/>
                </a:solidFill>
                <a:latin typeface="宋体" panose="02010600030101010101" pitchFamily="2" charset="-122"/>
              </a:rPr>
              <a:t> </a:t>
            </a:r>
            <a:endParaRPr kumimoji="1" lang="zh-CN" altLang="en-US" sz="2400" b="1">
              <a:solidFill>
                <a:srgbClr val="3C3C77"/>
              </a:solidFill>
              <a:latin typeface="宋体" panose="02010600030101010101" pitchFamily="2" charset="-122"/>
            </a:endParaRPr>
          </a:p>
        </p:txBody>
      </p:sp>
      <p:sp>
        <p:nvSpPr>
          <p:cNvPr id="13" name="1 Título">
            <a:extLst>
              <a:ext uri="{FF2B5EF4-FFF2-40B4-BE49-F238E27FC236}">
                <a16:creationId xmlns:a16="http://schemas.microsoft.com/office/drawing/2014/main" id="{AC17434A-C638-5541-BC2D-0616AF6DBB03}"/>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mn-ea"/>
                <a:ea typeface="+mn-ea"/>
              </a:rPr>
              <a:t>9.6 </a:t>
            </a:r>
            <a:r>
              <a:rPr lang="zh-CN" altLang="en-US" sz="2400" dirty="0">
                <a:solidFill>
                  <a:srgbClr val="D9D9D9"/>
                </a:solidFill>
                <a:latin typeface="+mn-ea"/>
                <a:ea typeface="+mn-ea"/>
              </a:rPr>
              <a:t>功能模型</a:t>
            </a:r>
          </a:p>
        </p:txBody>
      </p:sp>
      <p:sp>
        <p:nvSpPr>
          <p:cNvPr id="14" name="矩形 13">
            <a:extLst>
              <a:ext uri="{FF2B5EF4-FFF2-40B4-BE49-F238E27FC236}">
                <a16:creationId xmlns:a16="http://schemas.microsoft.com/office/drawing/2014/main" id="{3AF0E763-A754-B242-9AB7-9FBFBFCEA79E}"/>
              </a:ext>
            </a:extLst>
          </p:cNvPr>
          <p:cNvSpPr/>
          <p:nvPr/>
        </p:nvSpPr>
        <p:spPr>
          <a:xfrm>
            <a:off x="927100" y="4513263"/>
            <a:ext cx="7461250"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5" name="等腰三角形 14">
            <a:extLst>
              <a:ext uri="{FF2B5EF4-FFF2-40B4-BE49-F238E27FC236}">
                <a16:creationId xmlns:a16="http://schemas.microsoft.com/office/drawing/2014/main" id="{CB9B2A26-77C5-4E41-A062-AD4FB4BECCE5}"/>
              </a:ext>
            </a:extLst>
          </p:cNvPr>
          <p:cNvSpPr/>
          <p:nvPr/>
        </p:nvSpPr>
        <p:spPr>
          <a:xfrm rot="5400000">
            <a:off x="335756" y="4599782"/>
            <a:ext cx="538163" cy="4318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Tree>
  </p:cSld>
  <p:clrMapOvr>
    <a:masterClrMapping/>
  </p:clrMapOvr>
  <p:transition spd="slow"/>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a:extLst>
              <a:ext uri="{FF2B5EF4-FFF2-40B4-BE49-F238E27FC236}">
                <a16:creationId xmlns:a16="http://schemas.microsoft.com/office/drawing/2014/main" id="{EC95D5BA-6D54-9743-9AAA-B063ADC7A3B5}"/>
              </a:ext>
            </a:extLst>
          </p:cNvPr>
          <p:cNvSpPr>
            <a:spLocks noGrp="1"/>
          </p:cNvSpPr>
          <p:nvPr>
            <p:ph type="title" idx="4294967295"/>
          </p:nvPr>
        </p:nvSpPr>
        <p:spPr>
          <a:xfrm>
            <a:off x="0" y="-26988"/>
            <a:ext cx="8229600" cy="1143001"/>
          </a:xfrm>
        </p:spPr>
        <p:txBody>
          <a:bodyPr/>
          <a:lstStyle/>
          <a:p>
            <a:pPr>
              <a:defRPr/>
            </a:pPr>
            <a:r>
              <a:rPr lang="en-US" altLang="zh-CN" b="1" dirty="0">
                <a:latin typeface="+mn-ea"/>
                <a:ea typeface="+mn-ea"/>
              </a:rPr>
              <a:t>9.6 </a:t>
            </a:r>
            <a:r>
              <a:rPr lang="zh-CN" altLang="en-US" b="1" dirty="0"/>
              <a:t>功能模型</a:t>
            </a:r>
          </a:p>
        </p:txBody>
      </p:sp>
      <p:sp>
        <p:nvSpPr>
          <p:cNvPr id="112642" name="TextBox 7">
            <a:extLst>
              <a:ext uri="{FF2B5EF4-FFF2-40B4-BE49-F238E27FC236}">
                <a16:creationId xmlns:a16="http://schemas.microsoft.com/office/drawing/2014/main" id="{C958BAF5-F087-544A-BBC7-BE6D5411EDDA}"/>
              </a:ext>
            </a:extLst>
          </p:cNvPr>
          <p:cNvSpPr txBox="1">
            <a:spLocks noChangeArrowheads="1"/>
          </p:cNvSpPr>
          <p:nvPr/>
        </p:nvSpPr>
        <p:spPr bwMode="auto">
          <a:xfrm>
            <a:off x="323850" y="1268413"/>
            <a:ext cx="8640763" cy="4665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ts val="3000"/>
              </a:lnSpc>
              <a:spcBef>
                <a:spcPct val="0"/>
              </a:spcBef>
              <a:buSzPct val="70000"/>
              <a:buFont typeface="Wingdings" pitchFamily="2" charset="2"/>
              <a:buChar char="l"/>
            </a:pPr>
            <a:r>
              <a:rPr lang="zh-CN" altLang="zh-CN" sz="2400" b="1">
                <a:solidFill>
                  <a:srgbClr val="C00000"/>
                </a:solidFill>
                <a:latin typeface="宋体" panose="02010600030101010101" pitchFamily="2" charset="-122"/>
              </a:rPr>
              <a:t>功能模型</a:t>
            </a:r>
            <a:r>
              <a:rPr lang="zh-CN" altLang="zh-CN" sz="2400">
                <a:latin typeface="宋体" panose="02010600030101010101" pitchFamily="2" charset="-122"/>
              </a:rPr>
              <a:t>表示变化的系统的“功能”性质，它指明系统应该“做什么”，因此更直接地反映了用户对目标系统的需求。</a:t>
            </a:r>
          </a:p>
          <a:p>
            <a:pPr>
              <a:lnSpc>
                <a:spcPts val="3000"/>
              </a:lnSpc>
              <a:spcBef>
                <a:spcPct val="0"/>
              </a:spcBef>
              <a:buSzPct val="70000"/>
              <a:buFont typeface="Wingdings" pitchFamily="2" charset="2"/>
              <a:buChar char="l"/>
            </a:pPr>
            <a:r>
              <a:rPr lang="zh-CN" altLang="zh-CN" sz="2400" b="1">
                <a:solidFill>
                  <a:srgbClr val="C00000"/>
                </a:solidFill>
                <a:latin typeface="宋体" panose="02010600030101010101" pitchFamily="2" charset="-122"/>
              </a:rPr>
              <a:t>功能模型</a:t>
            </a:r>
            <a:r>
              <a:rPr lang="zh-CN" altLang="zh-CN" sz="2400">
                <a:latin typeface="宋体" panose="02010600030101010101" pitchFamily="2" charset="-122"/>
              </a:rPr>
              <a:t>由一组数据流图组成。建立功能模型有助于软件开发人员更深入地理解问题域，改进和完善自己的设计。</a:t>
            </a:r>
            <a:endParaRPr lang="en-US" altLang="zh-CN" sz="2400">
              <a:latin typeface="宋体" panose="02010600030101010101" pitchFamily="2" charset="-122"/>
            </a:endParaRPr>
          </a:p>
          <a:p>
            <a:pPr>
              <a:lnSpc>
                <a:spcPts val="3000"/>
              </a:lnSpc>
              <a:spcBef>
                <a:spcPct val="0"/>
              </a:spcBef>
              <a:buSzPct val="70000"/>
              <a:buFont typeface="Wingdings" pitchFamily="2" charset="2"/>
              <a:buChar char="l"/>
            </a:pPr>
            <a:r>
              <a:rPr lang="en-US" altLang="zh-CN" sz="2400">
                <a:latin typeface="宋体" panose="02010600030101010101" pitchFamily="2" charset="-122"/>
              </a:rPr>
              <a:t>UML</a:t>
            </a:r>
            <a:r>
              <a:rPr lang="zh-CN" altLang="zh-CN" sz="2400">
                <a:latin typeface="宋体" panose="02010600030101010101" pitchFamily="2" charset="-122"/>
              </a:rPr>
              <a:t>提供的用例图是进行需求分析和建立功能模型的强有力工具。在</a:t>
            </a:r>
            <a:r>
              <a:rPr lang="en-US" altLang="zh-CN" sz="2400">
                <a:latin typeface="宋体" panose="02010600030101010101" pitchFamily="2" charset="-122"/>
              </a:rPr>
              <a:t>UML</a:t>
            </a:r>
            <a:r>
              <a:rPr lang="zh-CN" altLang="zh-CN" sz="2400">
                <a:latin typeface="宋体" panose="02010600030101010101" pitchFamily="2" charset="-122"/>
              </a:rPr>
              <a:t>中把用用例图建立起来的系统模型称为</a:t>
            </a:r>
            <a:r>
              <a:rPr lang="zh-CN" altLang="zh-CN" sz="2400" b="1">
                <a:latin typeface="宋体" panose="02010600030101010101" pitchFamily="2" charset="-122"/>
              </a:rPr>
              <a:t>用例模型</a:t>
            </a:r>
            <a:r>
              <a:rPr lang="zh-CN" altLang="zh-CN" sz="2400">
                <a:latin typeface="宋体" panose="02010600030101010101" pitchFamily="2" charset="-122"/>
              </a:rPr>
              <a:t>。</a:t>
            </a:r>
          </a:p>
          <a:p>
            <a:pPr>
              <a:lnSpc>
                <a:spcPts val="3000"/>
              </a:lnSpc>
              <a:spcBef>
                <a:spcPct val="0"/>
              </a:spcBef>
              <a:buSzPct val="70000"/>
              <a:buFont typeface="Wingdings" pitchFamily="2" charset="2"/>
              <a:buChar char="l"/>
            </a:pPr>
            <a:r>
              <a:rPr lang="zh-CN" altLang="zh-CN" sz="2400">
                <a:latin typeface="宋体" panose="02010600030101010101" pitchFamily="2" charset="-122"/>
              </a:rPr>
              <a:t>使用</a:t>
            </a:r>
            <a:r>
              <a:rPr lang="zh-CN" altLang="zh-CN" sz="2400" b="1">
                <a:latin typeface="宋体" panose="02010600030101010101" pitchFamily="2" charset="-122"/>
              </a:rPr>
              <a:t>用例模型</a:t>
            </a:r>
            <a:r>
              <a:rPr lang="zh-CN" altLang="zh-CN" sz="2400">
                <a:latin typeface="宋体" panose="02010600030101010101" pitchFamily="2" charset="-122"/>
              </a:rPr>
              <a:t>代替传统的功能说明，往往能够更好地获取用户需求，它所回答的问题是“系统应该为每个（或每类）用户做什么”。</a:t>
            </a:r>
          </a:p>
          <a:p>
            <a:pPr>
              <a:lnSpc>
                <a:spcPts val="3000"/>
              </a:lnSpc>
              <a:spcBef>
                <a:spcPct val="0"/>
              </a:spcBef>
              <a:buSzPct val="70000"/>
              <a:buFont typeface="Wingdings" pitchFamily="2" charset="2"/>
              <a:buChar char="l"/>
            </a:pPr>
            <a:r>
              <a:rPr lang="zh-CN" altLang="zh-CN" sz="2400" b="1">
                <a:latin typeface="宋体" panose="02010600030101010101" pitchFamily="2" charset="-122"/>
              </a:rPr>
              <a:t>用例模型</a:t>
            </a:r>
            <a:r>
              <a:rPr lang="zh-CN" altLang="zh-CN" sz="2400">
                <a:latin typeface="宋体" panose="02010600030101010101" pitchFamily="2" charset="-122"/>
              </a:rPr>
              <a:t>描述的是外部行为者</a:t>
            </a:r>
            <a:r>
              <a:rPr lang="en-US" altLang="zh-CN" sz="2400">
                <a:latin typeface="宋体" panose="02010600030101010101" pitchFamily="2" charset="-122"/>
              </a:rPr>
              <a:t>(actor</a:t>
            </a:r>
            <a:r>
              <a:rPr lang="zh-CN" altLang="zh-CN" sz="2400">
                <a:latin typeface="宋体" panose="02010600030101010101" pitchFamily="2" charset="-122"/>
              </a:rPr>
              <a:t>）所理解的系统功能。用例模型的建立是系统开发者和用户反复讨论的结果，它描述了开发者和用户对需求规格所达成的共识。</a:t>
            </a:r>
          </a:p>
        </p:txBody>
      </p:sp>
      <p:sp>
        <p:nvSpPr>
          <p:cNvPr id="8" name="1 Título">
            <a:extLst>
              <a:ext uri="{FF2B5EF4-FFF2-40B4-BE49-F238E27FC236}">
                <a16:creationId xmlns:a16="http://schemas.microsoft.com/office/drawing/2014/main" id="{11455FDC-BB74-C14E-BBC3-DE1131BA06E5}"/>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mn-ea"/>
                <a:ea typeface="+mn-ea"/>
              </a:rPr>
              <a:t>9.6 </a:t>
            </a:r>
            <a:r>
              <a:rPr lang="zh-CN" altLang="en-US" sz="2400" dirty="0">
                <a:solidFill>
                  <a:srgbClr val="D9D9D9"/>
                </a:solidFill>
                <a:latin typeface="+mn-ea"/>
                <a:ea typeface="+mn-ea"/>
              </a:rPr>
              <a:t>功能模型</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1 Título">
            <a:extLst>
              <a:ext uri="{FF2B5EF4-FFF2-40B4-BE49-F238E27FC236}">
                <a16:creationId xmlns:a16="http://schemas.microsoft.com/office/drawing/2014/main" id="{18C394A6-B050-FD42-9257-91DD3B8E40D7}"/>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9.6.1 </a:t>
            </a:r>
            <a:r>
              <a:rPr lang="zh-CN" altLang="en-US" sz="2400">
                <a:solidFill>
                  <a:srgbClr val="D9D9D9"/>
                </a:solidFill>
                <a:latin typeface="宋体" panose="02010600030101010101" pitchFamily="2" charset="-122"/>
              </a:rPr>
              <a:t>用例图</a:t>
            </a:r>
          </a:p>
        </p:txBody>
      </p:sp>
      <p:sp>
        <p:nvSpPr>
          <p:cNvPr id="26628" name="标题 3">
            <a:extLst>
              <a:ext uri="{FF2B5EF4-FFF2-40B4-BE49-F238E27FC236}">
                <a16:creationId xmlns:a16="http://schemas.microsoft.com/office/drawing/2014/main" id="{9455E692-8B45-4746-BE2B-AF0BABBB2485}"/>
              </a:ext>
            </a:extLst>
          </p:cNvPr>
          <p:cNvSpPr>
            <a:spLocks noGrp="1"/>
          </p:cNvSpPr>
          <p:nvPr>
            <p:ph type="title" idx="4294967295"/>
          </p:nvPr>
        </p:nvSpPr>
        <p:spPr>
          <a:xfrm>
            <a:off x="0" y="-26988"/>
            <a:ext cx="8229600" cy="1143001"/>
          </a:xfrm>
        </p:spPr>
        <p:txBody>
          <a:bodyPr/>
          <a:lstStyle/>
          <a:p>
            <a:pPr>
              <a:defRPr/>
            </a:pPr>
            <a:r>
              <a:rPr lang="en-US" altLang="zh-CN" b="1" dirty="0">
                <a:latin typeface="+mn-ea"/>
                <a:ea typeface="+mn-ea"/>
              </a:rPr>
              <a:t>9.6 </a:t>
            </a:r>
            <a:r>
              <a:rPr lang="zh-CN" altLang="en-US" b="1" dirty="0"/>
              <a:t>功能模型</a:t>
            </a:r>
          </a:p>
        </p:txBody>
      </p:sp>
      <p:sp>
        <p:nvSpPr>
          <p:cNvPr id="114691" name="内容占位符 4">
            <a:extLst>
              <a:ext uri="{FF2B5EF4-FFF2-40B4-BE49-F238E27FC236}">
                <a16:creationId xmlns:a16="http://schemas.microsoft.com/office/drawing/2014/main" id="{07FEB23E-94AF-6641-A3A9-CDA7B97F2DE3}"/>
              </a:ext>
            </a:extLst>
          </p:cNvPr>
          <p:cNvSpPr>
            <a:spLocks noGrp="1"/>
          </p:cNvSpPr>
          <p:nvPr>
            <p:ph idx="4294967295"/>
          </p:nvPr>
        </p:nvSpPr>
        <p:spPr>
          <a:xfrm>
            <a:off x="457200" y="1196975"/>
            <a:ext cx="8229600" cy="604838"/>
          </a:xfrm>
        </p:spPr>
        <p:txBody>
          <a:bodyPr/>
          <a:lstStyle/>
          <a:p>
            <a:pPr marL="0" indent="0">
              <a:buFont typeface="Arial" panose="020B0604020202020204" pitchFamily="34" charset="0"/>
              <a:buNone/>
            </a:pPr>
            <a:r>
              <a:rPr lang="en-US" altLang="zh-CN" b="1">
                <a:latin typeface="宋体" panose="02010600030101010101" pitchFamily="2" charset="-122"/>
              </a:rPr>
              <a:t>9.6.1.</a:t>
            </a:r>
            <a:r>
              <a:rPr lang="zh-CN" altLang="en-US" b="1"/>
              <a:t>用例图</a:t>
            </a:r>
          </a:p>
        </p:txBody>
      </p:sp>
      <p:sp>
        <p:nvSpPr>
          <p:cNvPr id="114692" name="TextBox 7">
            <a:extLst>
              <a:ext uri="{FF2B5EF4-FFF2-40B4-BE49-F238E27FC236}">
                <a16:creationId xmlns:a16="http://schemas.microsoft.com/office/drawing/2014/main" id="{27BCA7C1-93F7-A44D-8E53-DE6813B3F93D}"/>
              </a:ext>
            </a:extLst>
          </p:cNvPr>
          <p:cNvSpPr txBox="1">
            <a:spLocks noChangeArrowheads="1"/>
          </p:cNvSpPr>
          <p:nvPr/>
        </p:nvSpPr>
        <p:spPr bwMode="auto">
          <a:xfrm>
            <a:off x="457200" y="2205038"/>
            <a:ext cx="4186238" cy="355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ts val="3000"/>
              </a:lnSpc>
              <a:spcBef>
                <a:spcPct val="0"/>
              </a:spcBef>
              <a:buFontTx/>
              <a:buNone/>
            </a:pPr>
            <a:r>
              <a:rPr lang="en-US" altLang="zh-CN" sz="2200">
                <a:latin typeface="宋体" panose="02010600030101010101" pitchFamily="2" charset="-122"/>
              </a:rPr>
              <a:t>    </a:t>
            </a:r>
            <a:r>
              <a:rPr lang="zh-CN" altLang="zh-CN" sz="2400">
                <a:latin typeface="宋体" panose="02010600030101010101" pitchFamily="2" charset="-122"/>
              </a:rPr>
              <a:t>一幅</a:t>
            </a:r>
            <a:r>
              <a:rPr lang="zh-CN" altLang="zh-CN" sz="2400" b="1">
                <a:solidFill>
                  <a:srgbClr val="C00000"/>
                </a:solidFill>
                <a:latin typeface="宋体" panose="02010600030101010101" pitchFamily="2" charset="-122"/>
              </a:rPr>
              <a:t>用例图</a:t>
            </a:r>
            <a:r>
              <a:rPr lang="zh-CN" altLang="zh-CN" sz="2400">
                <a:latin typeface="宋体" panose="02010600030101010101" pitchFamily="2" charset="-122"/>
              </a:rPr>
              <a:t>包含的模型元素有系统、行为者、用例及用例之间的关系。</a:t>
            </a:r>
            <a:r>
              <a:rPr lang="zh-CN" altLang="en-US" sz="2400">
                <a:latin typeface="宋体" panose="02010600030101010101" pitchFamily="2" charset="-122"/>
              </a:rPr>
              <a:t>右图</a:t>
            </a:r>
            <a:r>
              <a:rPr lang="zh-CN" altLang="zh-CN" sz="2400">
                <a:latin typeface="宋体" panose="02010600030101010101" pitchFamily="2" charset="-122"/>
              </a:rPr>
              <a:t>是自动售货机系统的用例图。图中的方框代表系统，椭圆代表用例（售货、供货和取货款是自动售货机系统的典型用例），线条人代表行为者，它们之间的连线表示关系。</a:t>
            </a:r>
          </a:p>
        </p:txBody>
      </p:sp>
      <p:pic>
        <p:nvPicPr>
          <p:cNvPr id="114693" name="图片 2">
            <a:extLst>
              <a:ext uri="{FF2B5EF4-FFF2-40B4-BE49-F238E27FC236}">
                <a16:creationId xmlns:a16="http://schemas.microsoft.com/office/drawing/2014/main" id="{FADBE32B-5600-6C41-9C5B-6A11173D4F8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938713" y="1412875"/>
            <a:ext cx="3594100" cy="4494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a:extLst>
              <a:ext uri="{FF2B5EF4-FFF2-40B4-BE49-F238E27FC236}">
                <a16:creationId xmlns:a16="http://schemas.microsoft.com/office/drawing/2014/main" id="{78466DFB-012D-804B-A1E1-8109F2EAB48A}"/>
              </a:ext>
            </a:extLst>
          </p:cNvPr>
          <p:cNvSpPr>
            <a:spLocks noGrp="1"/>
          </p:cNvSpPr>
          <p:nvPr>
            <p:ph type="title" idx="4294967295"/>
          </p:nvPr>
        </p:nvSpPr>
        <p:spPr>
          <a:xfrm>
            <a:off x="0" y="-26988"/>
            <a:ext cx="8229600" cy="1143001"/>
          </a:xfrm>
        </p:spPr>
        <p:txBody>
          <a:bodyPr/>
          <a:lstStyle/>
          <a:p>
            <a:pPr>
              <a:defRPr/>
            </a:pPr>
            <a:r>
              <a:rPr lang="en-US" altLang="zh-CN" b="1" dirty="0">
                <a:latin typeface="+mn-ea"/>
                <a:ea typeface="+mn-ea"/>
              </a:rPr>
              <a:t>9.6 </a:t>
            </a:r>
            <a:r>
              <a:rPr lang="zh-CN" altLang="en-US" b="1" dirty="0"/>
              <a:t>功能模型</a:t>
            </a:r>
          </a:p>
        </p:txBody>
      </p:sp>
      <p:sp>
        <p:nvSpPr>
          <p:cNvPr id="116738" name="TextBox 7">
            <a:extLst>
              <a:ext uri="{FF2B5EF4-FFF2-40B4-BE49-F238E27FC236}">
                <a16:creationId xmlns:a16="http://schemas.microsoft.com/office/drawing/2014/main" id="{EEB385A7-7A85-354B-8F43-3F69EA2F1FB7}"/>
              </a:ext>
            </a:extLst>
          </p:cNvPr>
          <p:cNvSpPr txBox="1">
            <a:spLocks noChangeArrowheads="1"/>
          </p:cNvSpPr>
          <p:nvPr/>
        </p:nvSpPr>
        <p:spPr bwMode="auto">
          <a:xfrm>
            <a:off x="395288" y="1076325"/>
            <a:ext cx="8478837" cy="5170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ts val="2900"/>
              </a:lnSpc>
              <a:spcBef>
                <a:spcPct val="0"/>
              </a:spcBef>
              <a:spcAft>
                <a:spcPts val="600"/>
              </a:spcAft>
              <a:buFontTx/>
              <a:buNone/>
            </a:pPr>
            <a:r>
              <a:rPr lang="en-US" altLang="zh-CN" sz="2400" b="1">
                <a:latin typeface="宋体" panose="02010600030101010101" pitchFamily="2" charset="-122"/>
              </a:rPr>
              <a:t>1.</a:t>
            </a:r>
            <a:r>
              <a:rPr lang="zh-CN" altLang="en-US" sz="2400" b="1">
                <a:latin typeface="宋体" panose="02010600030101010101" pitchFamily="2" charset="-122"/>
              </a:rPr>
              <a:t>系统</a:t>
            </a:r>
            <a:endParaRPr lang="en-US" altLang="zh-CN" sz="2400" b="1">
              <a:latin typeface="宋体" panose="02010600030101010101" pitchFamily="2" charset="-122"/>
            </a:endParaRPr>
          </a:p>
          <a:p>
            <a:pPr>
              <a:lnSpc>
                <a:spcPts val="2900"/>
              </a:lnSpc>
              <a:spcBef>
                <a:spcPct val="0"/>
              </a:spcBef>
              <a:buFontTx/>
              <a:buNone/>
            </a:pPr>
            <a:r>
              <a:rPr lang="en-US" altLang="zh-CN" sz="2400" b="1">
                <a:solidFill>
                  <a:srgbClr val="C00000"/>
                </a:solidFill>
                <a:latin typeface="宋体" panose="02010600030101010101" pitchFamily="2" charset="-122"/>
              </a:rPr>
              <a:t>    </a:t>
            </a:r>
            <a:r>
              <a:rPr lang="zh-CN" altLang="zh-CN" sz="2400" b="1">
                <a:solidFill>
                  <a:srgbClr val="C00000"/>
                </a:solidFill>
                <a:latin typeface="宋体" panose="02010600030101010101" pitchFamily="2" charset="-122"/>
              </a:rPr>
              <a:t>系统</a:t>
            </a:r>
            <a:r>
              <a:rPr lang="zh-CN" altLang="zh-CN" sz="2400">
                <a:latin typeface="宋体" panose="02010600030101010101" pitchFamily="2" charset="-122"/>
              </a:rPr>
              <a:t>被看作是一个提供用例的黑盒子，内部如何工作、用例如何实现对于建立用例模型来说都是不重要的。</a:t>
            </a:r>
          </a:p>
          <a:p>
            <a:pPr>
              <a:lnSpc>
                <a:spcPts val="2900"/>
              </a:lnSpc>
              <a:spcBef>
                <a:spcPct val="0"/>
              </a:spcBef>
              <a:buFontTx/>
              <a:buNone/>
            </a:pPr>
            <a:r>
              <a:rPr lang="en-US" altLang="zh-CN" sz="2400">
                <a:latin typeface="宋体" panose="02010600030101010101" pitchFamily="2" charset="-122"/>
              </a:rPr>
              <a:t>    </a:t>
            </a:r>
            <a:r>
              <a:rPr lang="zh-CN" altLang="zh-CN" sz="2400">
                <a:latin typeface="宋体" panose="02010600030101010101" pitchFamily="2" charset="-122"/>
              </a:rPr>
              <a:t>代表</a:t>
            </a:r>
            <a:r>
              <a:rPr lang="zh-CN" altLang="zh-CN" sz="2400" b="1">
                <a:solidFill>
                  <a:srgbClr val="C00000"/>
                </a:solidFill>
                <a:latin typeface="宋体" panose="02010600030101010101" pitchFamily="2" charset="-122"/>
              </a:rPr>
              <a:t>系统</a:t>
            </a:r>
            <a:r>
              <a:rPr lang="zh-CN" altLang="zh-CN" sz="2400">
                <a:latin typeface="宋体" panose="02010600030101010101" pitchFamily="2" charset="-122"/>
              </a:rPr>
              <a:t>的方框的边线表示系统的边界，用于划定系统的功能范围，定义了系统所具有的功能。描述该系统功能的用例置于方框内，代表外部实体的行为者置于方框外。</a:t>
            </a:r>
            <a:endParaRPr lang="en-US" altLang="zh-CN" sz="2400">
              <a:latin typeface="宋体" panose="02010600030101010101" pitchFamily="2" charset="-122"/>
            </a:endParaRPr>
          </a:p>
          <a:p>
            <a:pPr>
              <a:lnSpc>
                <a:spcPts val="3000"/>
              </a:lnSpc>
              <a:spcBef>
                <a:spcPts val="600"/>
              </a:spcBef>
              <a:buFontTx/>
              <a:buNone/>
            </a:pPr>
            <a:r>
              <a:rPr lang="en-US" altLang="zh-CN" sz="2400" b="1">
                <a:latin typeface="宋体" panose="02010600030101010101" pitchFamily="2" charset="-122"/>
              </a:rPr>
              <a:t>2.</a:t>
            </a:r>
            <a:r>
              <a:rPr lang="zh-CN" altLang="en-US" sz="2400" b="1">
                <a:latin typeface="宋体" panose="02010600030101010101" pitchFamily="2" charset="-122"/>
              </a:rPr>
              <a:t>用例</a:t>
            </a:r>
            <a:endParaRPr lang="en-US" altLang="zh-CN" sz="2400" b="1">
              <a:latin typeface="宋体" panose="02010600030101010101" pitchFamily="2" charset="-122"/>
            </a:endParaRPr>
          </a:p>
          <a:p>
            <a:pPr>
              <a:lnSpc>
                <a:spcPts val="2900"/>
              </a:lnSpc>
              <a:spcBef>
                <a:spcPct val="0"/>
              </a:spcBef>
              <a:buFontTx/>
              <a:buNone/>
            </a:pPr>
            <a:r>
              <a:rPr lang="en-US" altLang="zh-CN" sz="2400">
                <a:latin typeface="宋体" panose="02010600030101010101" pitchFamily="2" charset="-122"/>
              </a:rPr>
              <a:t>     </a:t>
            </a:r>
            <a:r>
              <a:rPr lang="zh-CN" altLang="zh-CN" sz="2400">
                <a:latin typeface="宋体" panose="02010600030101010101" pitchFamily="2" charset="-122"/>
              </a:rPr>
              <a:t>一个</a:t>
            </a:r>
            <a:r>
              <a:rPr lang="zh-CN" altLang="zh-CN" sz="2400" b="1">
                <a:solidFill>
                  <a:srgbClr val="C00000"/>
                </a:solidFill>
                <a:latin typeface="宋体" panose="02010600030101010101" pitchFamily="2" charset="-122"/>
              </a:rPr>
              <a:t>用例</a:t>
            </a:r>
            <a:r>
              <a:rPr lang="zh-CN" altLang="zh-CN" sz="2400">
                <a:latin typeface="宋体" panose="02010600030101010101" pitchFamily="2" charset="-122"/>
              </a:rPr>
              <a:t>是可以被行为者感受到的、系统的一个完整的功能。在</a:t>
            </a:r>
            <a:r>
              <a:rPr lang="en-US" altLang="zh-CN" sz="2400">
                <a:latin typeface="宋体" panose="02010600030101010101" pitchFamily="2" charset="-122"/>
              </a:rPr>
              <a:t>UML</a:t>
            </a:r>
            <a:r>
              <a:rPr lang="zh-CN" altLang="zh-CN" sz="2400">
                <a:latin typeface="宋体" panose="02010600030101010101" pitchFamily="2" charset="-122"/>
              </a:rPr>
              <a:t>中把</a:t>
            </a:r>
            <a:r>
              <a:rPr lang="zh-CN" altLang="zh-CN" sz="2400" b="1">
                <a:solidFill>
                  <a:srgbClr val="C00000"/>
                </a:solidFill>
                <a:latin typeface="宋体" panose="02010600030101010101" pitchFamily="2" charset="-122"/>
              </a:rPr>
              <a:t>用例</a:t>
            </a:r>
            <a:r>
              <a:rPr lang="zh-CN" altLang="zh-CN" sz="2400">
                <a:latin typeface="宋体" panose="02010600030101010101" pitchFamily="2" charset="-122"/>
              </a:rPr>
              <a:t>定义成系统完成的一系列动作，动作的结果能被特定的行为者察觉到。这些动作除了完成系统内部的计算与工作外，还包括与一些行为者的通信。用例通过</a:t>
            </a:r>
            <a:r>
              <a:rPr lang="zh-CN" altLang="zh-CN" sz="2400" b="1">
                <a:latin typeface="宋体" panose="02010600030101010101" pitchFamily="2" charset="-122"/>
              </a:rPr>
              <a:t>关联</a:t>
            </a:r>
            <a:r>
              <a:rPr lang="zh-CN" altLang="zh-CN" sz="2400">
                <a:latin typeface="宋体" panose="02010600030101010101" pitchFamily="2" charset="-122"/>
              </a:rPr>
              <a:t>与行为者连接，</a:t>
            </a:r>
            <a:r>
              <a:rPr lang="zh-CN" altLang="zh-CN" sz="2400" b="1">
                <a:latin typeface="宋体" panose="02010600030101010101" pitchFamily="2" charset="-122"/>
              </a:rPr>
              <a:t>关联</a:t>
            </a:r>
            <a:r>
              <a:rPr lang="zh-CN" altLang="zh-CN" sz="2400">
                <a:latin typeface="宋体" panose="02010600030101010101" pitchFamily="2" charset="-122"/>
              </a:rPr>
              <a:t>指出一个用例与哪些行为者交互，这种交互是双向的。</a:t>
            </a:r>
            <a:endParaRPr lang="en-US" altLang="zh-CN" sz="2400" b="1">
              <a:latin typeface="宋体" panose="02010600030101010101" pitchFamily="2" charset="-122"/>
            </a:endParaRPr>
          </a:p>
        </p:txBody>
      </p:sp>
      <p:sp>
        <p:nvSpPr>
          <p:cNvPr id="116739" name="1 Título">
            <a:extLst>
              <a:ext uri="{FF2B5EF4-FFF2-40B4-BE49-F238E27FC236}">
                <a16:creationId xmlns:a16="http://schemas.microsoft.com/office/drawing/2014/main" id="{81C3C552-D337-B947-9C44-008E5D2FB235}"/>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9.6.1 </a:t>
            </a:r>
            <a:r>
              <a:rPr lang="zh-CN" altLang="en-US" sz="2400">
                <a:solidFill>
                  <a:srgbClr val="D9D9D9"/>
                </a:solidFill>
                <a:latin typeface="宋体" panose="02010600030101010101" pitchFamily="2" charset="-122"/>
              </a:rPr>
              <a:t>用例图</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a:extLst>
              <a:ext uri="{FF2B5EF4-FFF2-40B4-BE49-F238E27FC236}">
                <a16:creationId xmlns:a16="http://schemas.microsoft.com/office/drawing/2014/main" id="{816DD143-D8C0-184F-B7E7-F08E4D7A136E}"/>
              </a:ext>
            </a:extLst>
          </p:cNvPr>
          <p:cNvSpPr>
            <a:spLocks noGrp="1"/>
          </p:cNvSpPr>
          <p:nvPr>
            <p:ph type="title" idx="4294967295"/>
          </p:nvPr>
        </p:nvSpPr>
        <p:spPr>
          <a:xfrm>
            <a:off x="0" y="-26988"/>
            <a:ext cx="8229600" cy="1143001"/>
          </a:xfrm>
        </p:spPr>
        <p:txBody>
          <a:bodyPr/>
          <a:lstStyle/>
          <a:p>
            <a:pPr>
              <a:defRPr/>
            </a:pPr>
            <a:r>
              <a:rPr lang="en-US" altLang="zh-CN" b="1" dirty="0">
                <a:latin typeface="+mn-ea"/>
                <a:ea typeface="+mn-ea"/>
              </a:rPr>
              <a:t>9.6 </a:t>
            </a:r>
            <a:r>
              <a:rPr lang="zh-CN" altLang="en-US" b="1" dirty="0"/>
              <a:t>功能模型</a:t>
            </a:r>
          </a:p>
        </p:txBody>
      </p:sp>
      <p:sp>
        <p:nvSpPr>
          <p:cNvPr id="118786" name="TextBox 7">
            <a:extLst>
              <a:ext uri="{FF2B5EF4-FFF2-40B4-BE49-F238E27FC236}">
                <a16:creationId xmlns:a16="http://schemas.microsoft.com/office/drawing/2014/main" id="{D552E054-FA63-3E48-B78B-BC72C5F63ABB}"/>
              </a:ext>
            </a:extLst>
          </p:cNvPr>
          <p:cNvSpPr txBox="1">
            <a:spLocks noChangeArrowheads="1"/>
          </p:cNvSpPr>
          <p:nvPr/>
        </p:nvSpPr>
        <p:spPr bwMode="auto">
          <a:xfrm>
            <a:off x="250825" y="1214438"/>
            <a:ext cx="8785225" cy="4662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ts val="3000"/>
              </a:lnSpc>
              <a:spcBef>
                <a:spcPct val="0"/>
              </a:spcBef>
              <a:buFontTx/>
              <a:buNone/>
            </a:pPr>
            <a:r>
              <a:rPr lang="en-US" altLang="zh-CN" sz="2400" b="1">
                <a:latin typeface="宋体" panose="02010600030101010101" pitchFamily="2" charset="-122"/>
              </a:rPr>
              <a:t>2.</a:t>
            </a:r>
            <a:r>
              <a:rPr lang="zh-CN" altLang="en-US" sz="2400" b="1">
                <a:latin typeface="宋体" panose="02010600030101010101" pitchFamily="2" charset="-122"/>
              </a:rPr>
              <a:t>用例</a:t>
            </a:r>
            <a:endParaRPr lang="en-US" altLang="zh-CN" sz="2400" b="1">
              <a:latin typeface="宋体" panose="02010600030101010101" pitchFamily="2" charset="-122"/>
            </a:endParaRPr>
          </a:p>
          <a:p>
            <a:pPr>
              <a:lnSpc>
                <a:spcPts val="3000"/>
              </a:lnSpc>
              <a:spcBef>
                <a:spcPct val="0"/>
              </a:spcBef>
              <a:buFontTx/>
              <a:buNone/>
            </a:pPr>
            <a:r>
              <a:rPr lang="en-US" altLang="zh-CN" sz="2400">
                <a:latin typeface="宋体" panose="02010600030101010101" pitchFamily="2" charset="-122"/>
              </a:rPr>
              <a:t>    </a:t>
            </a:r>
            <a:r>
              <a:rPr lang="zh-CN" altLang="zh-CN" sz="2300">
                <a:latin typeface="宋体" panose="02010600030101010101" pitchFamily="2" charset="-122"/>
              </a:rPr>
              <a:t>用例具有下述特征。</a:t>
            </a:r>
          </a:p>
          <a:p>
            <a:pPr>
              <a:lnSpc>
                <a:spcPts val="3000"/>
              </a:lnSpc>
              <a:spcBef>
                <a:spcPct val="0"/>
              </a:spcBef>
              <a:buFontTx/>
              <a:buNone/>
            </a:pPr>
            <a:r>
              <a:rPr lang="en-US" altLang="zh-CN" sz="2300">
                <a:latin typeface="宋体" panose="02010600030101010101" pitchFamily="2" charset="-122"/>
              </a:rPr>
              <a:t>(1)</a:t>
            </a:r>
            <a:r>
              <a:rPr lang="zh-CN" altLang="zh-CN" sz="2300">
                <a:latin typeface="宋体" panose="02010600030101010101" pitchFamily="2" charset="-122"/>
              </a:rPr>
              <a:t>用例代表某些用户可见的功能，实现一个具体的用户目标。</a:t>
            </a:r>
          </a:p>
          <a:p>
            <a:pPr>
              <a:lnSpc>
                <a:spcPts val="3000"/>
              </a:lnSpc>
              <a:spcBef>
                <a:spcPct val="0"/>
              </a:spcBef>
              <a:buFontTx/>
              <a:buNone/>
            </a:pPr>
            <a:r>
              <a:rPr lang="en-US" altLang="zh-CN" sz="2300">
                <a:latin typeface="宋体" panose="02010600030101010101" pitchFamily="2" charset="-122"/>
              </a:rPr>
              <a:t>(2)</a:t>
            </a:r>
            <a:r>
              <a:rPr lang="zh-CN" altLang="zh-CN" sz="2300">
                <a:latin typeface="宋体" panose="02010600030101010101" pitchFamily="2" charset="-122"/>
              </a:rPr>
              <a:t>用例总是被行为者启动的，并向行为者提供可识别的值。</a:t>
            </a:r>
          </a:p>
          <a:p>
            <a:pPr>
              <a:lnSpc>
                <a:spcPts val="3000"/>
              </a:lnSpc>
              <a:spcBef>
                <a:spcPct val="0"/>
              </a:spcBef>
              <a:buFontTx/>
              <a:buNone/>
            </a:pPr>
            <a:r>
              <a:rPr lang="en-US" altLang="zh-CN" sz="2300">
                <a:latin typeface="宋体" panose="02010600030101010101" pitchFamily="2" charset="-122"/>
              </a:rPr>
              <a:t>(3)</a:t>
            </a:r>
            <a:r>
              <a:rPr lang="zh-CN" altLang="zh-CN" sz="2300">
                <a:latin typeface="宋体" panose="02010600030101010101" pitchFamily="2" charset="-122"/>
              </a:rPr>
              <a:t>用例必须是完整的。</a:t>
            </a:r>
          </a:p>
          <a:p>
            <a:pPr>
              <a:lnSpc>
                <a:spcPts val="3000"/>
              </a:lnSpc>
              <a:spcBef>
                <a:spcPct val="0"/>
              </a:spcBef>
              <a:buFontTx/>
              <a:buNone/>
            </a:pPr>
            <a:r>
              <a:rPr lang="en-US" altLang="zh-CN" sz="2300">
                <a:latin typeface="宋体" panose="02010600030101010101" pitchFamily="2" charset="-122"/>
              </a:rPr>
              <a:t>    </a:t>
            </a:r>
            <a:r>
              <a:rPr lang="zh-CN" altLang="zh-CN" sz="2300" b="1">
                <a:latin typeface="宋体" panose="02010600030101010101" pitchFamily="2" charset="-122"/>
              </a:rPr>
              <a:t>注意</a:t>
            </a:r>
            <a:r>
              <a:rPr lang="zh-CN" altLang="zh-CN" sz="2300">
                <a:latin typeface="宋体" panose="02010600030101010101" pitchFamily="2" charset="-122"/>
              </a:rPr>
              <a:t>，用例是一个类，它代表一类功能而不是使用该功能的某个具体实例。用例的实例是系统的一种实际使用方法，通常把用例的实例称为</a:t>
            </a:r>
            <a:r>
              <a:rPr lang="zh-CN" altLang="zh-CN" sz="2300" b="1">
                <a:latin typeface="宋体" panose="02010600030101010101" pitchFamily="2" charset="-122"/>
              </a:rPr>
              <a:t>脚本</a:t>
            </a:r>
            <a:r>
              <a:rPr lang="zh-CN" altLang="zh-CN" sz="2300">
                <a:latin typeface="宋体" panose="02010600030101010101" pitchFamily="2" charset="-122"/>
              </a:rPr>
              <a:t>。脚本是系统的一次具体执行过程，例如，在自动售货机系统中，张三投入硬币购买矿泉水，系统收到钱后把矿泉水送出来，上述过程就是一个脚本；李四投币买可乐，但是可乐已卖完了，于是系统给出提示信息并把钱退还给李四，这个过程是另一个脚本。</a:t>
            </a:r>
            <a:endParaRPr lang="en-US" altLang="zh-CN" sz="2300" b="1">
              <a:latin typeface="宋体" panose="02010600030101010101" pitchFamily="2" charset="-122"/>
            </a:endParaRPr>
          </a:p>
        </p:txBody>
      </p:sp>
      <p:sp>
        <p:nvSpPr>
          <p:cNvPr id="118787" name="1 Título">
            <a:extLst>
              <a:ext uri="{FF2B5EF4-FFF2-40B4-BE49-F238E27FC236}">
                <a16:creationId xmlns:a16="http://schemas.microsoft.com/office/drawing/2014/main" id="{7F6F5E8F-B6DF-6148-9411-C8FD7B67DFFB}"/>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9.6.1 </a:t>
            </a:r>
            <a:r>
              <a:rPr lang="zh-CN" altLang="en-US" sz="2400">
                <a:solidFill>
                  <a:srgbClr val="D9D9D9"/>
                </a:solidFill>
                <a:latin typeface="宋体" panose="02010600030101010101" pitchFamily="2" charset="-122"/>
              </a:rPr>
              <a:t>用例图</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a:extLst>
              <a:ext uri="{FF2B5EF4-FFF2-40B4-BE49-F238E27FC236}">
                <a16:creationId xmlns:a16="http://schemas.microsoft.com/office/drawing/2014/main" id="{EE37E95B-728C-794C-987C-FA1D0A6899A7}"/>
              </a:ext>
            </a:extLst>
          </p:cNvPr>
          <p:cNvSpPr>
            <a:spLocks noGrp="1"/>
          </p:cNvSpPr>
          <p:nvPr>
            <p:ph type="title" idx="4294967295"/>
          </p:nvPr>
        </p:nvSpPr>
        <p:spPr>
          <a:xfrm>
            <a:off x="0" y="-26988"/>
            <a:ext cx="8229600" cy="1143001"/>
          </a:xfrm>
        </p:spPr>
        <p:txBody>
          <a:bodyPr/>
          <a:lstStyle/>
          <a:p>
            <a:pPr>
              <a:defRPr/>
            </a:pPr>
            <a:r>
              <a:rPr lang="en-US" altLang="zh-CN" b="1" dirty="0">
                <a:latin typeface="+mn-ea"/>
                <a:ea typeface="+mn-ea"/>
              </a:rPr>
              <a:t>9.6 </a:t>
            </a:r>
            <a:r>
              <a:rPr lang="zh-CN" altLang="en-US" b="1" dirty="0"/>
              <a:t>功能模型</a:t>
            </a:r>
          </a:p>
        </p:txBody>
      </p:sp>
      <p:sp>
        <p:nvSpPr>
          <p:cNvPr id="120834" name="TextBox 7">
            <a:extLst>
              <a:ext uri="{FF2B5EF4-FFF2-40B4-BE49-F238E27FC236}">
                <a16:creationId xmlns:a16="http://schemas.microsoft.com/office/drawing/2014/main" id="{585E6C69-1F31-A54E-9E29-433A511B8894}"/>
              </a:ext>
            </a:extLst>
          </p:cNvPr>
          <p:cNvSpPr txBox="1">
            <a:spLocks noChangeArrowheads="1"/>
          </p:cNvSpPr>
          <p:nvPr/>
        </p:nvSpPr>
        <p:spPr bwMode="auto">
          <a:xfrm>
            <a:off x="601663" y="1260475"/>
            <a:ext cx="8218487" cy="440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ts val="3000"/>
              </a:lnSpc>
              <a:spcBef>
                <a:spcPct val="0"/>
              </a:spcBef>
              <a:spcAft>
                <a:spcPts val="600"/>
              </a:spcAft>
              <a:buFontTx/>
              <a:buNone/>
            </a:pPr>
            <a:r>
              <a:rPr lang="en-US" altLang="zh-CN" sz="2400" b="1">
                <a:latin typeface="宋体" panose="02010600030101010101" pitchFamily="2" charset="-122"/>
              </a:rPr>
              <a:t>3.</a:t>
            </a:r>
            <a:r>
              <a:rPr lang="zh-CN" altLang="en-US" sz="2400" b="1">
                <a:latin typeface="宋体" panose="02010600030101010101" pitchFamily="2" charset="-122"/>
              </a:rPr>
              <a:t>行为者</a:t>
            </a:r>
            <a:endParaRPr lang="en-US" altLang="zh-CN" sz="2400" b="1">
              <a:latin typeface="宋体" panose="02010600030101010101" pitchFamily="2" charset="-122"/>
            </a:endParaRPr>
          </a:p>
          <a:p>
            <a:pPr>
              <a:lnSpc>
                <a:spcPts val="3000"/>
              </a:lnSpc>
              <a:spcBef>
                <a:spcPct val="0"/>
              </a:spcBef>
              <a:buFontTx/>
              <a:buNone/>
            </a:pPr>
            <a:r>
              <a:rPr lang="en-US" altLang="zh-CN" sz="2400" b="1">
                <a:solidFill>
                  <a:srgbClr val="C00000"/>
                </a:solidFill>
                <a:latin typeface="宋体" panose="02010600030101010101" pitchFamily="2" charset="-122"/>
              </a:rPr>
              <a:t>    </a:t>
            </a:r>
            <a:r>
              <a:rPr lang="zh-CN" altLang="zh-CN" sz="2400" b="1">
                <a:solidFill>
                  <a:srgbClr val="C00000"/>
                </a:solidFill>
                <a:latin typeface="宋体" panose="02010600030101010101" pitchFamily="2" charset="-122"/>
              </a:rPr>
              <a:t>行为者</a:t>
            </a:r>
            <a:r>
              <a:rPr lang="zh-CN" altLang="zh-CN" sz="2400">
                <a:latin typeface="宋体" panose="02010600030101010101" pitchFamily="2" charset="-122"/>
              </a:rPr>
              <a:t>是指与系统交互的人或其他系统，它代表外部实体。使用用例并且与系统交互的任何人或物都是行为者。</a:t>
            </a:r>
          </a:p>
          <a:p>
            <a:pPr>
              <a:lnSpc>
                <a:spcPts val="3000"/>
              </a:lnSpc>
              <a:spcBef>
                <a:spcPct val="0"/>
              </a:spcBef>
              <a:buFontTx/>
              <a:buNone/>
            </a:pPr>
            <a:r>
              <a:rPr lang="en-US" altLang="zh-CN" sz="2400">
                <a:latin typeface="宋体" panose="02010600030101010101" pitchFamily="2" charset="-122"/>
              </a:rPr>
              <a:t>    </a:t>
            </a:r>
            <a:r>
              <a:rPr lang="zh-CN" altLang="zh-CN" sz="2400" b="1">
                <a:solidFill>
                  <a:srgbClr val="C00000"/>
                </a:solidFill>
                <a:latin typeface="宋体" panose="02010600030101010101" pitchFamily="2" charset="-122"/>
              </a:rPr>
              <a:t>行为者</a:t>
            </a:r>
            <a:r>
              <a:rPr lang="zh-CN" altLang="zh-CN" sz="2400">
                <a:latin typeface="宋体" panose="02010600030101010101" pitchFamily="2" charset="-122"/>
              </a:rPr>
              <a:t>代表一种角色，而不是某个具体的人或物。一个具体的人可以充当多种不同角色。</a:t>
            </a:r>
            <a:endParaRPr lang="en-US" altLang="zh-CN" sz="2400">
              <a:latin typeface="宋体" panose="02010600030101010101" pitchFamily="2" charset="-122"/>
            </a:endParaRPr>
          </a:p>
          <a:p>
            <a:pPr>
              <a:lnSpc>
                <a:spcPts val="3000"/>
              </a:lnSpc>
              <a:spcBef>
                <a:spcPct val="0"/>
              </a:spcBef>
              <a:buFontTx/>
              <a:buNone/>
            </a:pPr>
            <a:r>
              <a:rPr lang="en-US" altLang="zh-CN" sz="2400">
                <a:latin typeface="宋体" panose="02010600030101010101" pitchFamily="2" charset="-122"/>
              </a:rPr>
              <a:t>    </a:t>
            </a:r>
            <a:r>
              <a:rPr lang="zh-CN" altLang="zh-CN" sz="2400">
                <a:latin typeface="宋体" panose="02010600030101010101" pitchFamily="2" charset="-122"/>
              </a:rPr>
              <a:t>在用例图中用直线连接行为者和用例，表示两者之间交换信息，称为</a:t>
            </a:r>
            <a:r>
              <a:rPr lang="zh-CN" altLang="zh-CN" sz="2400" b="1">
                <a:latin typeface="宋体" panose="02010600030101010101" pitchFamily="2" charset="-122"/>
              </a:rPr>
              <a:t>通信联系</a:t>
            </a:r>
            <a:r>
              <a:rPr lang="zh-CN" altLang="zh-CN" sz="2400">
                <a:latin typeface="宋体" panose="02010600030101010101" pitchFamily="2" charset="-122"/>
              </a:rPr>
              <a:t>。行为者触发</a:t>
            </a:r>
            <a:r>
              <a:rPr lang="en-US" altLang="zh-CN" sz="2400">
                <a:latin typeface="宋体" panose="02010600030101010101" pitchFamily="2" charset="-122"/>
              </a:rPr>
              <a:t>(</a:t>
            </a:r>
            <a:r>
              <a:rPr lang="zh-CN" altLang="zh-CN" sz="2400">
                <a:latin typeface="宋体" panose="02010600030101010101" pitchFamily="2" charset="-122"/>
              </a:rPr>
              <a:t>激活</a:t>
            </a:r>
            <a:r>
              <a:rPr lang="en-US" altLang="zh-CN" sz="2400">
                <a:latin typeface="宋体" panose="02010600030101010101" pitchFamily="2" charset="-122"/>
              </a:rPr>
              <a:t>)</a:t>
            </a:r>
            <a:r>
              <a:rPr lang="zh-CN" altLang="zh-CN" sz="2400">
                <a:latin typeface="宋体" panose="02010600030101010101" pitchFamily="2" charset="-122"/>
              </a:rPr>
              <a:t>用例，并与用例交换信息。单个行为者可与多个用例联系；一个用例也可与多个行为者联系。</a:t>
            </a:r>
            <a:endParaRPr lang="en-US" altLang="zh-CN" sz="2400">
              <a:latin typeface="宋体" panose="02010600030101010101" pitchFamily="2" charset="-122"/>
            </a:endParaRPr>
          </a:p>
          <a:p>
            <a:pPr>
              <a:lnSpc>
                <a:spcPts val="3000"/>
              </a:lnSpc>
              <a:spcBef>
                <a:spcPct val="0"/>
              </a:spcBef>
              <a:buFontTx/>
              <a:buNone/>
            </a:pPr>
            <a:r>
              <a:rPr lang="en-US" altLang="zh-CN" sz="2400">
                <a:latin typeface="宋体" panose="02010600030101010101" pitchFamily="2" charset="-122"/>
              </a:rPr>
              <a:t>    </a:t>
            </a:r>
            <a:r>
              <a:rPr lang="zh-CN" altLang="zh-CN" sz="2400">
                <a:latin typeface="宋体" panose="02010600030101010101" pitchFamily="2" charset="-122"/>
              </a:rPr>
              <a:t>可以把行为者分成主行为者和副行为者，还可分成主动行为者和被动行为者。</a:t>
            </a:r>
            <a:endParaRPr lang="en-US" altLang="zh-CN" sz="2400" b="1">
              <a:latin typeface="宋体" panose="02010600030101010101" pitchFamily="2" charset="-122"/>
            </a:endParaRPr>
          </a:p>
        </p:txBody>
      </p:sp>
      <p:sp>
        <p:nvSpPr>
          <p:cNvPr id="120835" name="1 Título">
            <a:extLst>
              <a:ext uri="{FF2B5EF4-FFF2-40B4-BE49-F238E27FC236}">
                <a16:creationId xmlns:a16="http://schemas.microsoft.com/office/drawing/2014/main" id="{638A84B4-17E0-9446-91F4-12C2F908464D}"/>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9.6.1 </a:t>
            </a:r>
            <a:r>
              <a:rPr lang="zh-CN" altLang="en-US" sz="2400">
                <a:solidFill>
                  <a:srgbClr val="D9D9D9"/>
                </a:solidFill>
                <a:latin typeface="宋体" panose="02010600030101010101" pitchFamily="2" charset="-122"/>
              </a:rPr>
              <a:t>用例图</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a:extLst>
              <a:ext uri="{FF2B5EF4-FFF2-40B4-BE49-F238E27FC236}">
                <a16:creationId xmlns:a16="http://schemas.microsoft.com/office/drawing/2014/main" id="{6DFC6803-9379-644B-833C-5EA8235576EB}"/>
              </a:ext>
            </a:extLst>
          </p:cNvPr>
          <p:cNvSpPr>
            <a:spLocks noGrp="1"/>
          </p:cNvSpPr>
          <p:nvPr>
            <p:ph type="title" idx="4294967295"/>
          </p:nvPr>
        </p:nvSpPr>
        <p:spPr>
          <a:xfrm>
            <a:off x="0" y="-26988"/>
            <a:ext cx="8229600" cy="1143001"/>
          </a:xfrm>
        </p:spPr>
        <p:txBody>
          <a:bodyPr/>
          <a:lstStyle/>
          <a:p>
            <a:pPr>
              <a:defRPr/>
            </a:pPr>
            <a:r>
              <a:rPr lang="en-US" altLang="zh-CN" b="1" dirty="0">
                <a:latin typeface="+mn-ea"/>
                <a:ea typeface="+mn-ea"/>
              </a:rPr>
              <a:t>9.6 </a:t>
            </a:r>
            <a:r>
              <a:rPr lang="zh-CN" altLang="en-US" b="1" dirty="0"/>
              <a:t>功能模型</a:t>
            </a:r>
          </a:p>
        </p:txBody>
      </p:sp>
      <p:sp>
        <p:nvSpPr>
          <p:cNvPr id="122882" name="TextBox 7">
            <a:extLst>
              <a:ext uri="{FF2B5EF4-FFF2-40B4-BE49-F238E27FC236}">
                <a16:creationId xmlns:a16="http://schemas.microsoft.com/office/drawing/2014/main" id="{7ABC7665-1408-F646-B47E-A2E046D6DC0C}"/>
              </a:ext>
            </a:extLst>
          </p:cNvPr>
          <p:cNvSpPr txBox="1">
            <a:spLocks noChangeArrowheads="1"/>
          </p:cNvSpPr>
          <p:nvPr/>
        </p:nvSpPr>
        <p:spPr bwMode="auto">
          <a:xfrm>
            <a:off x="395288" y="1052513"/>
            <a:ext cx="8507412" cy="5049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ts val="3000"/>
              </a:lnSpc>
              <a:spcBef>
                <a:spcPct val="0"/>
              </a:spcBef>
              <a:buFontTx/>
              <a:buNone/>
            </a:pPr>
            <a:r>
              <a:rPr lang="en-US" altLang="zh-CN" sz="2400" b="1">
                <a:latin typeface="宋体" panose="02010600030101010101" pitchFamily="2" charset="-122"/>
              </a:rPr>
              <a:t>4.</a:t>
            </a:r>
            <a:r>
              <a:rPr lang="zh-CN" altLang="en-US" sz="2400" b="1">
                <a:latin typeface="宋体" panose="02010600030101010101" pitchFamily="2" charset="-122"/>
              </a:rPr>
              <a:t>用例之间的关系</a:t>
            </a:r>
            <a:endParaRPr lang="en-US" altLang="zh-CN" sz="2400" b="1">
              <a:latin typeface="宋体" panose="02010600030101010101" pitchFamily="2" charset="-122"/>
            </a:endParaRPr>
          </a:p>
          <a:p>
            <a:pPr>
              <a:lnSpc>
                <a:spcPts val="3000"/>
              </a:lnSpc>
              <a:spcBef>
                <a:spcPct val="0"/>
              </a:spcBef>
              <a:buFontTx/>
              <a:buNone/>
            </a:pPr>
            <a:r>
              <a:rPr lang="en-US" altLang="zh-CN" sz="2400" b="1">
                <a:solidFill>
                  <a:srgbClr val="C00000"/>
                </a:solidFill>
                <a:latin typeface="宋体" panose="02010600030101010101" pitchFamily="2" charset="-122"/>
              </a:rPr>
              <a:t>    </a:t>
            </a:r>
            <a:r>
              <a:rPr lang="en-US" altLang="zh-CN" sz="2400">
                <a:latin typeface="宋体" panose="02010600030101010101" pitchFamily="2" charset="-122"/>
              </a:rPr>
              <a:t>UML</a:t>
            </a:r>
            <a:r>
              <a:rPr lang="zh-CN" altLang="zh-CN" sz="2400">
                <a:latin typeface="宋体" panose="02010600030101010101" pitchFamily="2" charset="-122"/>
              </a:rPr>
              <a:t>用例之间主要有</a:t>
            </a:r>
            <a:r>
              <a:rPr lang="zh-CN" altLang="zh-CN" sz="2400" b="1">
                <a:latin typeface="宋体" panose="02010600030101010101" pitchFamily="2" charset="-122"/>
              </a:rPr>
              <a:t>扩展</a:t>
            </a:r>
            <a:r>
              <a:rPr lang="zh-CN" altLang="zh-CN" sz="2400">
                <a:latin typeface="宋体" panose="02010600030101010101" pitchFamily="2" charset="-122"/>
              </a:rPr>
              <a:t>和</a:t>
            </a:r>
            <a:r>
              <a:rPr lang="zh-CN" altLang="zh-CN" sz="2400" b="1">
                <a:latin typeface="宋体" panose="02010600030101010101" pitchFamily="2" charset="-122"/>
              </a:rPr>
              <a:t>使用</a:t>
            </a:r>
            <a:r>
              <a:rPr lang="zh-CN" altLang="zh-CN" sz="2400">
                <a:latin typeface="宋体" panose="02010600030101010101" pitchFamily="2" charset="-122"/>
              </a:rPr>
              <a:t>两种关系，它们是泛化关系的两种不同形式。</a:t>
            </a:r>
            <a:endParaRPr lang="en-US" altLang="zh-CN" sz="2400">
              <a:latin typeface="宋体" panose="02010600030101010101" pitchFamily="2" charset="-122"/>
            </a:endParaRPr>
          </a:p>
          <a:p>
            <a:pPr>
              <a:lnSpc>
                <a:spcPts val="3000"/>
              </a:lnSpc>
              <a:spcBef>
                <a:spcPct val="0"/>
              </a:spcBef>
              <a:buFontTx/>
              <a:buNone/>
            </a:pPr>
            <a:r>
              <a:rPr lang="en-US" altLang="zh-CN" sz="2400" b="1">
                <a:latin typeface="宋体" panose="02010600030101010101" pitchFamily="2" charset="-122"/>
              </a:rPr>
              <a:t>    (1) </a:t>
            </a:r>
            <a:r>
              <a:rPr lang="zh-CN" altLang="en-US" sz="2400" b="1">
                <a:latin typeface="宋体" panose="02010600030101010101" pitchFamily="2" charset="-122"/>
              </a:rPr>
              <a:t>扩展关系</a:t>
            </a:r>
            <a:endParaRPr lang="en-US" altLang="zh-CN" sz="2400" b="1">
              <a:latin typeface="宋体" panose="02010600030101010101" pitchFamily="2" charset="-122"/>
            </a:endParaRPr>
          </a:p>
          <a:p>
            <a:pPr>
              <a:lnSpc>
                <a:spcPts val="3000"/>
              </a:lnSpc>
              <a:spcBef>
                <a:spcPct val="0"/>
              </a:spcBef>
              <a:buFontTx/>
              <a:buNone/>
            </a:pPr>
            <a:r>
              <a:rPr lang="en-US" altLang="zh-CN" sz="2400">
                <a:latin typeface="宋体" panose="02010600030101010101" pitchFamily="2" charset="-122"/>
              </a:rPr>
              <a:t>    </a:t>
            </a:r>
            <a:r>
              <a:rPr lang="zh-CN" altLang="zh-CN" sz="2400">
                <a:latin typeface="宋体" panose="02010600030101010101" pitchFamily="2" charset="-122"/>
              </a:rPr>
              <a:t>向一个用例中添加一些动作后构成了另一个用例，这两个用例之间的关系就是扩展关系，后者继承前者的一些行为，通常把后者称为扩展用例。</a:t>
            </a:r>
            <a:endParaRPr lang="en-US" altLang="zh-CN" sz="2400">
              <a:latin typeface="宋体" panose="02010600030101010101" pitchFamily="2" charset="-122"/>
            </a:endParaRPr>
          </a:p>
          <a:p>
            <a:pPr>
              <a:lnSpc>
                <a:spcPts val="3000"/>
              </a:lnSpc>
              <a:spcBef>
                <a:spcPct val="0"/>
              </a:spcBef>
              <a:buFontTx/>
              <a:buNone/>
            </a:pPr>
            <a:r>
              <a:rPr lang="en-US" altLang="zh-CN" sz="2400" b="1">
                <a:latin typeface="宋体" panose="02010600030101010101" pitchFamily="2" charset="-122"/>
              </a:rPr>
              <a:t>    (2) </a:t>
            </a:r>
            <a:r>
              <a:rPr lang="zh-CN" altLang="en-US" sz="2400" b="1">
                <a:latin typeface="宋体" panose="02010600030101010101" pitchFamily="2" charset="-122"/>
              </a:rPr>
              <a:t>使用关系</a:t>
            </a:r>
            <a:endParaRPr lang="en-US" altLang="zh-CN" sz="2400" b="1">
              <a:latin typeface="宋体" panose="02010600030101010101" pitchFamily="2" charset="-122"/>
            </a:endParaRPr>
          </a:p>
          <a:p>
            <a:pPr>
              <a:lnSpc>
                <a:spcPts val="3000"/>
              </a:lnSpc>
              <a:spcBef>
                <a:spcPct val="0"/>
              </a:spcBef>
              <a:buFontTx/>
              <a:buNone/>
            </a:pPr>
            <a:r>
              <a:rPr lang="en-US" altLang="zh-CN" sz="2400">
                <a:latin typeface="宋体" panose="02010600030101010101" pitchFamily="2" charset="-122"/>
              </a:rPr>
              <a:t>    </a:t>
            </a:r>
            <a:r>
              <a:rPr lang="zh-CN" altLang="zh-CN" sz="2400">
                <a:latin typeface="宋体" panose="02010600030101010101" pitchFamily="2" charset="-122"/>
              </a:rPr>
              <a:t>当一个用例使用另一个用例时，这两个用例之间就构成了使用关系。一般说来，如果在若干个用例中有某些相同的动作，则可以把这些相同的动作提取出来单独构成一个用例（称为抽象用例）。这样，当某个用例使用该抽象用例时，就好像这个用例包含了抽象用例中的所有动作。</a:t>
            </a:r>
            <a:endParaRPr lang="en-US" altLang="zh-CN" sz="2400" b="1">
              <a:latin typeface="宋体" panose="02010600030101010101" pitchFamily="2" charset="-122"/>
            </a:endParaRPr>
          </a:p>
        </p:txBody>
      </p:sp>
      <p:sp>
        <p:nvSpPr>
          <p:cNvPr id="122883" name="1 Título">
            <a:extLst>
              <a:ext uri="{FF2B5EF4-FFF2-40B4-BE49-F238E27FC236}">
                <a16:creationId xmlns:a16="http://schemas.microsoft.com/office/drawing/2014/main" id="{48E05E09-EEB5-EB46-8126-FB11F09C7B00}"/>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9.6.1 </a:t>
            </a:r>
            <a:r>
              <a:rPr lang="zh-CN" altLang="en-US" sz="2400">
                <a:solidFill>
                  <a:srgbClr val="D9D9D9"/>
                </a:solidFill>
                <a:latin typeface="宋体" panose="02010600030101010101" pitchFamily="2" charset="-122"/>
              </a:rPr>
              <a:t>用例图</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a:extLst>
              <a:ext uri="{FF2B5EF4-FFF2-40B4-BE49-F238E27FC236}">
                <a16:creationId xmlns:a16="http://schemas.microsoft.com/office/drawing/2014/main" id="{8F8EE15D-6136-8747-8EC8-F7D501BE25DA}"/>
              </a:ext>
            </a:extLst>
          </p:cNvPr>
          <p:cNvSpPr>
            <a:spLocks noGrp="1"/>
          </p:cNvSpPr>
          <p:nvPr>
            <p:ph type="title" idx="4294967295"/>
          </p:nvPr>
        </p:nvSpPr>
        <p:spPr>
          <a:xfrm>
            <a:off x="0" y="-26988"/>
            <a:ext cx="8229600" cy="1143001"/>
          </a:xfrm>
        </p:spPr>
        <p:txBody>
          <a:bodyPr/>
          <a:lstStyle/>
          <a:p>
            <a:pPr>
              <a:defRPr/>
            </a:pPr>
            <a:r>
              <a:rPr lang="en-US" altLang="zh-CN" b="1" dirty="0">
                <a:latin typeface="+mn-ea"/>
                <a:ea typeface="+mn-ea"/>
              </a:rPr>
              <a:t>9.6 </a:t>
            </a:r>
            <a:r>
              <a:rPr lang="zh-CN" altLang="en-US" b="1" dirty="0"/>
              <a:t>功能模型</a:t>
            </a:r>
          </a:p>
        </p:txBody>
      </p:sp>
      <p:sp>
        <p:nvSpPr>
          <p:cNvPr id="124930" name="TextBox 7">
            <a:extLst>
              <a:ext uri="{FF2B5EF4-FFF2-40B4-BE49-F238E27FC236}">
                <a16:creationId xmlns:a16="http://schemas.microsoft.com/office/drawing/2014/main" id="{0BB81D3E-3CFA-EC4F-8F80-32EEB71CA4D9}"/>
              </a:ext>
            </a:extLst>
          </p:cNvPr>
          <p:cNvSpPr txBox="1">
            <a:spLocks noChangeArrowheads="1"/>
          </p:cNvSpPr>
          <p:nvPr/>
        </p:nvSpPr>
        <p:spPr bwMode="auto">
          <a:xfrm>
            <a:off x="468313" y="1268413"/>
            <a:ext cx="8362950"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ts val="3000"/>
              </a:lnSpc>
              <a:spcBef>
                <a:spcPct val="0"/>
              </a:spcBef>
              <a:spcAft>
                <a:spcPts val="600"/>
              </a:spcAft>
              <a:buFontTx/>
              <a:buNone/>
            </a:pPr>
            <a:r>
              <a:rPr lang="en-US" altLang="zh-CN" sz="2400" b="1">
                <a:latin typeface="宋体" panose="02010600030101010101" pitchFamily="2" charset="-122"/>
              </a:rPr>
              <a:t>4.</a:t>
            </a:r>
            <a:r>
              <a:rPr lang="zh-CN" altLang="en-US" sz="2400" b="1">
                <a:latin typeface="宋体" panose="02010600030101010101" pitchFamily="2" charset="-122"/>
              </a:rPr>
              <a:t>用例之间的关系</a:t>
            </a:r>
            <a:endParaRPr lang="en-US" altLang="zh-CN" sz="2400" b="1">
              <a:latin typeface="宋体" panose="02010600030101010101" pitchFamily="2" charset="-122"/>
            </a:endParaRPr>
          </a:p>
          <a:p>
            <a:pPr>
              <a:lnSpc>
                <a:spcPts val="3000"/>
              </a:lnSpc>
              <a:spcBef>
                <a:spcPct val="0"/>
              </a:spcBef>
              <a:buFontTx/>
              <a:buNone/>
            </a:pPr>
            <a:r>
              <a:rPr lang="en-US" altLang="zh-CN" sz="2400" b="1">
                <a:solidFill>
                  <a:srgbClr val="C00000"/>
                </a:solidFill>
                <a:latin typeface="宋体" panose="02010600030101010101" pitchFamily="2" charset="-122"/>
              </a:rPr>
              <a:t>    </a:t>
            </a:r>
            <a:r>
              <a:rPr lang="zh-CN" altLang="en-US" sz="2400">
                <a:latin typeface="宋体" panose="02010600030101010101" pitchFamily="2" charset="-122"/>
              </a:rPr>
              <a:t>右图为</a:t>
            </a:r>
            <a:r>
              <a:rPr lang="zh-CN" altLang="zh-CN" sz="2400">
                <a:latin typeface="宋体" panose="02010600030101010101" pitchFamily="2" charset="-122"/>
              </a:rPr>
              <a:t>含扩展和使用关系的用例图</a:t>
            </a:r>
            <a:r>
              <a:rPr lang="zh-CN" altLang="en-US" sz="2400">
                <a:latin typeface="宋体" panose="02010600030101010101" pitchFamily="2" charset="-122"/>
              </a:rPr>
              <a:t>。</a:t>
            </a:r>
            <a:endParaRPr lang="en-US" altLang="zh-CN" sz="2400" b="1">
              <a:latin typeface="宋体" panose="02010600030101010101" pitchFamily="2" charset="-122"/>
            </a:endParaRPr>
          </a:p>
        </p:txBody>
      </p:sp>
      <p:pic>
        <p:nvPicPr>
          <p:cNvPr id="124931" name="图片 1">
            <a:extLst>
              <a:ext uri="{FF2B5EF4-FFF2-40B4-BE49-F238E27FC236}">
                <a16:creationId xmlns:a16="http://schemas.microsoft.com/office/drawing/2014/main" id="{2D9FD1B5-4145-D949-86D9-187FC90B0C2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580063" y="2133600"/>
            <a:ext cx="3057525" cy="3824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4932" name="文本框 2">
            <a:extLst>
              <a:ext uri="{FF2B5EF4-FFF2-40B4-BE49-F238E27FC236}">
                <a16:creationId xmlns:a16="http://schemas.microsoft.com/office/drawing/2014/main" id="{5B4D97B1-B569-494D-815F-B5F60A10CF3E}"/>
              </a:ext>
            </a:extLst>
          </p:cNvPr>
          <p:cNvSpPr txBox="1">
            <a:spLocks noChangeArrowheads="1"/>
          </p:cNvSpPr>
          <p:nvPr/>
        </p:nvSpPr>
        <p:spPr bwMode="auto">
          <a:xfrm>
            <a:off x="539750" y="2708275"/>
            <a:ext cx="4895850" cy="278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3000"/>
              </a:lnSpc>
              <a:spcBef>
                <a:spcPct val="0"/>
              </a:spcBef>
              <a:buFontTx/>
              <a:buNone/>
            </a:pPr>
            <a:r>
              <a:rPr lang="en-US" altLang="zh-CN" sz="2200">
                <a:latin typeface="Arial" panose="020B0604020202020204" pitchFamily="34" charset="0"/>
              </a:rPr>
              <a:t>        </a:t>
            </a:r>
            <a:r>
              <a:rPr lang="zh-CN" altLang="zh-CN" sz="2400" b="1">
                <a:latin typeface="宋体" panose="02010600030101010101" pitchFamily="2" charset="-122"/>
              </a:rPr>
              <a:t>注意扩展与使用之间的</a:t>
            </a:r>
            <a:r>
              <a:rPr lang="zh-CN" altLang="zh-CN" sz="2400" b="1">
                <a:solidFill>
                  <a:srgbClr val="C00000"/>
                </a:solidFill>
                <a:latin typeface="宋体" panose="02010600030101010101" pitchFamily="2" charset="-122"/>
              </a:rPr>
              <a:t>异同</a:t>
            </a:r>
            <a:r>
              <a:rPr lang="zh-CN" altLang="zh-CN" sz="2400">
                <a:latin typeface="宋体" panose="02010600030101010101" pitchFamily="2" charset="-122"/>
              </a:rPr>
              <a:t>： 这两种关系都意味着从几个用例中抽取那些公共的行为并放入一个单独的用例中。通常在描述一般行为的变化时采用扩展关系；在两个或多个用例中出现重复描述又想避免这种重复时，可以采用使用关系。</a:t>
            </a:r>
            <a:endParaRPr lang="zh-CN" altLang="en-US" sz="2400">
              <a:latin typeface="宋体" panose="02010600030101010101" pitchFamily="2" charset="-122"/>
            </a:endParaRPr>
          </a:p>
        </p:txBody>
      </p:sp>
      <p:sp>
        <p:nvSpPr>
          <p:cNvPr id="124933" name="1 Título">
            <a:extLst>
              <a:ext uri="{FF2B5EF4-FFF2-40B4-BE49-F238E27FC236}">
                <a16:creationId xmlns:a16="http://schemas.microsoft.com/office/drawing/2014/main" id="{C5FBB4CD-8473-A449-805D-5ACDF297087D}"/>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9.6.1 </a:t>
            </a:r>
            <a:r>
              <a:rPr lang="zh-CN" altLang="en-US" sz="2400">
                <a:solidFill>
                  <a:srgbClr val="D9D9D9"/>
                </a:solidFill>
                <a:latin typeface="宋体" panose="02010600030101010101" pitchFamily="2" charset="-122"/>
              </a:rPr>
              <a:t>用例图</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Text Box 2">
            <a:extLst>
              <a:ext uri="{FF2B5EF4-FFF2-40B4-BE49-F238E27FC236}">
                <a16:creationId xmlns:a16="http://schemas.microsoft.com/office/drawing/2014/main" id="{2940A507-0650-C94E-9742-A846E815BE73}"/>
              </a:ext>
            </a:extLst>
          </p:cNvPr>
          <p:cNvSpPr txBox="1">
            <a:spLocks noChangeArrowheads="1"/>
          </p:cNvSpPr>
          <p:nvPr/>
        </p:nvSpPr>
        <p:spPr bwMode="auto">
          <a:xfrm>
            <a:off x="0" y="549275"/>
            <a:ext cx="91440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eaLnBrk="0" hangingPunct="0">
              <a:defRPr kumimoji="1" sz="24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accent2"/>
                </a:solidFill>
                <a:latin typeface="Times New Roman" panose="02020603050405020304" pitchFamily="18" charset="0"/>
                <a:ea typeface="宋体" panose="02010600030101010101" pitchFamily="2" charset="-122"/>
              </a:defRPr>
            </a:lvl9pPr>
          </a:lstStyle>
          <a:p>
            <a:pPr>
              <a:spcBef>
                <a:spcPct val="50000"/>
              </a:spcBef>
            </a:pPr>
            <a:r>
              <a:rPr lang="zh-CN" altLang="en-US">
                <a:solidFill>
                  <a:schemeClr val="tx1"/>
                </a:solidFill>
                <a:ea typeface="楷体_GB2312" pitchFamily="49" charset="-122"/>
              </a:rPr>
              <a:t>（</a:t>
            </a:r>
            <a:r>
              <a:rPr lang="en-US" altLang="zh-CN">
                <a:solidFill>
                  <a:schemeClr val="tx1"/>
                </a:solidFill>
                <a:ea typeface="楷体_GB2312" pitchFamily="49" charset="-122"/>
              </a:rPr>
              <a:t>3</a:t>
            </a:r>
            <a:r>
              <a:rPr lang="zh-CN" altLang="en-US">
                <a:solidFill>
                  <a:schemeClr val="tx1"/>
                </a:solidFill>
                <a:ea typeface="楷体_GB2312" pitchFamily="49" charset="-122"/>
              </a:rPr>
              <a:t>）</a:t>
            </a:r>
            <a:r>
              <a:rPr lang="en-US" altLang="zh-CN">
                <a:solidFill>
                  <a:schemeClr val="tx1"/>
                </a:solidFill>
                <a:ea typeface="楷体_GB2312" pitchFamily="49" charset="-122"/>
              </a:rPr>
              <a:t>OMG</a:t>
            </a:r>
            <a:r>
              <a:rPr lang="zh-CN" altLang="en-US">
                <a:solidFill>
                  <a:schemeClr val="tx1"/>
                </a:solidFill>
                <a:ea typeface="楷体_GB2312" pitchFamily="49" charset="-122"/>
              </a:rPr>
              <a:t>发布的</a:t>
            </a:r>
            <a:r>
              <a:rPr lang="en-US" altLang="zh-CN">
                <a:solidFill>
                  <a:schemeClr val="tx1"/>
                </a:solidFill>
                <a:ea typeface="楷体_GB2312" pitchFamily="49" charset="-122"/>
              </a:rPr>
              <a:t>UML</a:t>
            </a:r>
            <a:r>
              <a:rPr lang="zh-CN" altLang="en-US">
                <a:solidFill>
                  <a:schemeClr val="tx1"/>
                </a:solidFill>
                <a:ea typeface="楷体_GB2312" pitchFamily="49" charset="-122"/>
              </a:rPr>
              <a:t>（统一建模语言）以及</a:t>
            </a:r>
            <a:r>
              <a:rPr lang="en-US" altLang="zh-CN">
                <a:solidFill>
                  <a:schemeClr val="tx1"/>
                </a:solidFill>
                <a:ea typeface="楷体_GB2312" pitchFamily="49" charset="-122"/>
              </a:rPr>
              <a:t>USDP</a:t>
            </a:r>
            <a:r>
              <a:rPr lang="zh-CN" altLang="en-US">
                <a:solidFill>
                  <a:schemeClr val="tx1"/>
                </a:solidFill>
                <a:ea typeface="楷体_GB2312" pitchFamily="49" charset="-122"/>
              </a:rPr>
              <a:t>（统一软件开发过程）</a:t>
            </a:r>
            <a:endParaRPr lang="en-US" altLang="zh-CN" sz="3200" b="0">
              <a:solidFill>
                <a:srgbClr val="FFFF00"/>
              </a:solidFill>
            </a:endParaRPr>
          </a:p>
        </p:txBody>
      </p:sp>
      <p:sp>
        <p:nvSpPr>
          <p:cNvPr id="10242" name="Text Box 3">
            <a:extLst>
              <a:ext uri="{FF2B5EF4-FFF2-40B4-BE49-F238E27FC236}">
                <a16:creationId xmlns:a16="http://schemas.microsoft.com/office/drawing/2014/main" id="{B8361A37-3F5E-E64C-B232-137E53CD88B1}"/>
              </a:ext>
            </a:extLst>
          </p:cNvPr>
          <p:cNvSpPr txBox="1">
            <a:spLocks noChangeArrowheads="1"/>
          </p:cNvSpPr>
          <p:nvPr/>
        </p:nvSpPr>
        <p:spPr bwMode="auto">
          <a:xfrm>
            <a:off x="250825" y="1341438"/>
            <a:ext cx="8893175" cy="430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eaLnBrk="0" hangingPunct="0">
              <a:defRPr kumimoji="1" sz="24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accent2"/>
                </a:solidFill>
                <a:latin typeface="Times New Roman" panose="02020603050405020304" pitchFamily="18" charset="0"/>
                <a:ea typeface="宋体" panose="02010600030101010101" pitchFamily="2" charset="-122"/>
              </a:defRPr>
            </a:lvl9pPr>
          </a:lstStyle>
          <a:p>
            <a:pPr>
              <a:spcBef>
                <a:spcPts val="120"/>
              </a:spcBef>
            </a:pPr>
            <a:r>
              <a:rPr lang="en-US" altLang="zh-CN" sz="2800" dirty="0">
                <a:solidFill>
                  <a:schemeClr val="tx1"/>
                </a:solidFill>
                <a:latin typeface="楷体_GB2312" pitchFamily="49" charset="-122"/>
                <a:ea typeface="楷体_GB2312" pitchFamily="49" charset="-122"/>
                <a:sym typeface="Symbol" pitchFamily="2" charset="2"/>
              </a:rPr>
              <a:t>   </a:t>
            </a:r>
            <a:r>
              <a:rPr lang="zh-CN" altLang="en-US" dirty="0">
                <a:solidFill>
                  <a:schemeClr val="tx1"/>
                </a:solidFill>
                <a:latin typeface="楷体_GB2312" pitchFamily="49" charset="-122"/>
                <a:ea typeface="楷体_GB2312" pitchFamily="49" charset="-122"/>
                <a:sym typeface="Symbol" pitchFamily="2" charset="2"/>
              </a:rPr>
              <a:t>（</a:t>
            </a:r>
            <a:r>
              <a:rPr lang="en-US" altLang="zh-CN" dirty="0">
                <a:solidFill>
                  <a:schemeClr val="tx1"/>
                </a:solidFill>
                <a:latin typeface="楷体_GB2312" pitchFamily="49" charset="-122"/>
                <a:ea typeface="楷体_GB2312" pitchFamily="49" charset="-122"/>
                <a:sym typeface="Symbol" pitchFamily="2" charset="2"/>
              </a:rPr>
              <a:t>A</a:t>
            </a:r>
            <a:r>
              <a:rPr lang="zh-CN" altLang="en-US" dirty="0">
                <a:solidFill>
                  <a:schemeClr val="tx1"/>
                </a:solidFill>
                <a:latin typeface="楷体_GB2312" pitchFamily="49" charset="-122"/>
                <a:ea typeface="楷体_GB2312" pitchFamily="49" charset="-122"/>
                <a:sym typeface="Symbol" pitchFamily="2" charset="2"/>
              </a:rPr>
              <a:t>）</a:t>
            </a:r>
            <a:r>
              <a:rPr lang="en-US" altLang="zh-CN" dirty="0">
                <a:solidFill>
                  <a:schemeClr val="tx1"/>
                </a:solidFill>
                <a:latin typeface="楷体_GB2312" pitchFamily="49" charset="-122"/>
                <a:ea typeface="楷体_GB2312" pitchFamily="49" charset="-122"/>
                <a:sym typeface="Symbol" pitchFamily="2" charset="2"/>
              </a:rPr>
              <a:t>95</a:t>
            </a:r>
            <a:r>
              <a:rPr lang="zh-CN" altLang="en-US" dirty="0">
                <a:solidFill>
                  <a:schemeClr val="tx1"/>
                </a:solidFill>
                <a:latin typeface="楷体_GB2312" pitchFamily="49" charset="-122"/>
                <a:ea typeface="楷体_GB2312" pitchFamily="49" charset="-122"/>
                <a:sym typeface="Symbol" pitchFamily="2" charset="2"/>
              </a:rPr>
              <a:t>年，</a:t>
            </a:r>
            <a:r>
              <a:rPr lang="en-US" altLang="zh-CN" dirty="0">
                <a:solidFill>
                  <a:schemeClr val="tx1"/>
                </a:solidFill>
                <a:latin typeface="楷体_GB2312" pitchFamily="49" charset="-122"/>
                <a:ea typeface="楷体_GB2312" pitchFamily="49" charset="-122"/>
                <a:sym typeface="Symbol" pitchFamily="2" charset="2"/>
              </a:rPr>
              <a:t>Grade </a:t>
            </a:r>
            <a:r>
              <a:rPr lang="en-US" altLang="zh-CN" dirty="0" err="1">
                <a:solidFill>
                  <a:schemeClr val="tx1"/>
                </a:solidFill>
                <a:latin typeface="楷体_GB2312" pitchFamily="49" charset="-122"/>
                <a:ea typeface="楷体_GB2312" pitchFamily="49" charset="-122"/>
                <a:sym typeface="Symbol" pitchFamily="2" charset="2"/>
              </a:rPr>
              <a:t>Booch</a:t>
            </a:r>
            <a:r>
              <a:rPr lang="en-US" altLang="zh-CN" dirty="0">
                <a:solidFill>
                  <a:schemeClr val="tx1"/>
                </a:solidFill>
                <a:latin typeface="楷体_GB2312" pitchFamily="49" charset="-122"/>
                <a:ea typeface="楷体_GB2312" pitchFamily="49" charset="-122"/>
                <a:sym typeface="Symbol" pitchFamily="2" charset="2"/>
              </a:rPr>
              <a:t> </a:t>
            </a:r>
            <a:r>
              <a:rPr lang="zh-CN" altLang="en-US" dirty="0">
                <a:solidFill>
                  <a:schemeClr val="tx1"/>
                </a:solidFill>
                <a:latin typeface="楷体_GB2312" pitchFamily="49" charset="-122"/>
                <a:ea typeface="楷体_GB2312" pitchFamily="49" charset="-122"/>
                <a:sym typeface="Symbol" pitchFamily="2" charset="2"/>
              </a:rPr>
              <a:t>、</a:t>
            </a:r>
            <a:r>
              <a:rPr lang="en-US" altLang="zh-CN" dirty="0">
                <a:solidFill>
                  <a:schemeClr val="tx1"/>
                </a:solidFill>
                <a:latin typeface="楷体_GB2312" pitchFamily="49" charset="-122"/>
                <a:ea typeface="楷体_GB2312" pitchFamily="49" charset="-122"/>
                <a:sym typeface="Symbol" pitchFamily="2" charset="2"/>
              </a:rPr>
              <a:t>Jim Rumbaugh</a:t>
            </a:r>
            <a:r>
              <a:rPr lang="zh-CN" altLang="en-US" dirty="0">
                <a:solidFill>
                  <a:schemeClr val="tx1"/>
                </a:solidFill>
                <a:latin typeface="楷体_GB2312" pitchFamily="49" charset="-122"/>
                <a:ea typeface="楷体_GB2312" pitchFamily="49" charset="-122"/>
                <a:sym typeface="Symbol" pitchFamily="2" charset="2"/>
              </a:rPr>
              <a:t>在</a:t>
            </a:r>
            <a:r>
              <a:rPr lang="en-US" altLang="zh-CN" dirty="0">
                <a:solidFill>
                  <a:schemeClr val="tx1"/>
                </a:solidFill>
                <a:latin typeface="楷体_GB2312" pitchFamily="49" charset="-122"/>
                <a:ea typeface="楷体_GB2312" pitchFamily="49" charset="-122"/>
                <a:sym typeface="Symbol" pitchFamily="2" charset="2"/>
              </a:rPr>
              <a:t>OOPSA</a:t>
            </a:r>
            <a:r>
              <a:rPr lang="zh-CN" altLang="en-US" dirty="0">
                <a:solidFill>
                  <a:schemeClr val="tx1"/>
                </a:solidFill>
                <a:latin typeface="楷体_GB2312" pitchFamily="49" charset="-122"/>
                <a:ea typeface="楷体_GB2312" pitchFamily="49" charset="-122"/>
                <a:sym typeface="Symbol" pitchFamily="2" charset="2"/>
              </a:rPr>
              <a:t>会议上公布了他们的统一方法（</a:t>
            </a:r>
            <a:r>
              <a:rPr lang="en-US" altLang="zh-CN" dirty="0">
                <a:solidFill>
                  <a:schemeClr val="tx1"/>
                </a:solidFill>
                <a:latin typeface="楷体_GB2312" pitchFamily="49" charset="-122"/>
                <a:ea typeface="楷体_GB2312" pitchFamily="49" charset="-122"/>
                <a:sym typeface="Symbol" pitchFamily="2" charset="2"/>
              </a:rPr>
              <a:t>0.8</a:t>
            </a:r>
            <a:r>
              <a:rPr lang="zh-CN" altLang="en-US" dirty="0">
                <a:solidFill>
                  <a:schemeClr val="tx1"/>
                </a:solidFill>
                <a:latin typeface="楷体_GB2312" pitchFamily="49" charset="-122"/>
                <a:ea typeface="楷体_GB2312" pitchFamily="49" charset="-122"/>
                <a:sym typeface="Symbol" pitchFamily="2" charset="2"/>
              </a:rPr>
              <a:t>版）；</a:t>
            </a:r>
            <a:endParaRPr lang="en-US" altLang="zh-CN" dirty="0">
              <a:solidFill>
                <a:schemeClr val="tx1"/>
              </a:solidFill>
              <a:latin typeface="楷体_GB2312" pitchFamily="49" charset="-122"/>
              <a:ea typeface="楷体_GB2312" pitchFamily="49" charset="-122"/>
              <a:sym typeface="Symbol" pitchFamily="2" charset="2"/>
            </a:endParaRPr>
          </a:p>
          <a:p>
            <a:pPr>
              <a:spcBef>
                <a:spcPts val="120"/>
              </a:spcBef>
            </a:pPr>
            <a:r>
              <a:rPr lang="en-US" altLang="zh-CN" dirty="0">
                <a:solidFill>
                  <a:schemeClr val="tx1"/>
                </a:solidFill>
                <a:latin typeface="楷体_GB2312" pitchFamily="49" charset="-122"/>
                <a:ea typeface="楷体_GB2312" pitchFamily="49" charset="-122"/>
                <a:sym typeface="Symbol" pitchFamily="2" charset="2"/>
              </a:rPr>
              <a:t>   </a:t>
            </a:r>
            <a:r>
              <a:rPr lang="zh-CN" altLang="en-US" dirty="0">
                <a:solidFill>
                  <a:schemeClr val="tx1"/>
                </a:solidFill>
                <a:latin typeface="楷体_GB2312" pitchFamily="49" charset="-122"/>
                <a:ea typeface="楷体_GB2312" pitchFamily="49" charset="-122"/>
                <a:sym typeface="Symbol" pitchFamily="2" charset="2"/>
              </a:rPr>
              <a:t>（</a:t>
            </a:r>
            <a:r>
              <a:rPr lang="en-US" altLang="zh-CN" dirty="0">
                <a:solidFill>
                  <a:schemeClr val="tx1"/>
                </a:solidFill>
                <a:latin typeface="楷体_GB2312" pitchFamily="49" charset="-122"/>
                <a:ea typeface="楷体_GB2312" pitchFamily="49" charset="-122"/>
                <a:sym typeface="Symbol" pitchFamily="2" charset="2"/>
              </a:rPr>
              <a:t>B</a:t>
            </a:r>
            <a:r>
              <a:rPr lang="zh-CN" altLang="en-US" dirty="0">
                <a:solidFill>
                  <a:schemeClr val="tx1"/>
                </a:solidFill>
                <a:latin typeface="楷体_GB2312" pitchFamily="49" charset="-122"/>
                <a:ea typeface="楷体_GB2312" pitchFamily="49" charset="-122"/>
                <a:sym typeface="Symbol" pitchFamily="2" charset="2"/>
              </a:rPr>
              <a:t>）</a:t>
            </a:r>
            <a:r>
              <a:rPr lang="en-US" altLang="zh-CN" dirty="0">
                <a:solidFill>
                  <a:schemeClr val="tx1"/>
                </a:solidFill>
                <a:latin typeface="楷体_GB2312" pitchFamily="49" charset="-122"/>
                <a:ea typeface="楷体_GB2312" pitchFamily="49" charset="-122"/>
                <a:sym typeface="Symbol" pitchFamily="2" charset="2"/>
              </a:rPr>
              <a:t>96</a:t>
            </a:r>
            <a:r>
              <a:rPr lang="zh-CN" altLang="en-US" dirty="0">
                <a:solidFill>
                  <a:schemeClr val="tx1"/>
                </a:solidFill>
                <a:latin typeface="楷体_GB2312" pitchFamily="49" charset="-122"/>
                <a:ea typeface="楷体_GB2312" pitchFamily="49" charset="-122"/>
                <a:sym typeface="Symbol" pitchFamily="2" charset="2"/>
              </a:rPr>
              <a:t>年，</a:t>
            </a:r>
            <a:r>
              <a:rPr lang="en-US" altLang="zh-CN" dirty="0">
                <a:solidFill>
                  <a:schemeClr val="tx1"/>
                </a:solidFill>
                <a:latin typeface="楷体_GB2312" pitchFamily="49" charset="-122"/>
                <a:ea typeface="楷体_GB2312" pitchFamily="49" charset="-122"/>
                <a:sym typeface="Symbol" pitchFamily="2" charset="2"/>
              </a:rPr>
              <a:t> </a:t>
            </a:r>
            <a:r>
              <a:rPr lang="en-US" altLang="zh-CN" dirty="0" err="1">
                <a:solidFill>
                  <a:schemeClr val="tx1"/>
                </a:solidFill>
                <a:latin typeface="楷体_GB2312" pitchFamily="49" charset="-122"/>
                <a:ea typeface="楷体_GB2312" pitchFamily="49" charset="-122"/>
                <a:sym typeface="Symbol" pitchFamily="2" charset="2"/>
              </a:rPr>
              <a:t>G.Booch</a:t>
            </a:r>
            <a:r>
              <a:rPr lang="en-US" altLang="zh-CN" dirty="0">
                <a:solidFill>
                  <a:schemeClr val="tx1"/>
                </a:solidFill>
                <a:latin typeface="楷体_GB2312" pitchFamily="49" charset="-122"/>
                <a:ea typeface="楷体_GB2312" pitchFamily="49" charset="-122"/>
                <a:sym typeface="Symbol" pitchFamily="2" charset="2"/>
              </a:rPr>
              <a:t> </a:t>
            </a:r>
            <a:r>
              <a:rPr lang="zh-CN" altLang="en-US" dirty="0">
                <a:solidFill>
                  <a:schemeClr val="tx1"/>
                </a:solidFill>
                <a:latin typeface="楷体_GB2312" pitchFamily="49" charset="-122"/>
                <a:ea typeface="楷体_GB2312" pitchFamily="49" charset="-122"/>
                <a:sym typeface="Symbol" pitchFamily="2" charset="2"/>
              </a:rPr>
              <a:t>、</a:t>
            </a:r>
            <a:r>
              <a:rPr lang="en-US" altLang="zh-CN" dirty="0" err="1">
                <a:solidFill>
                  <a:schemeClr val="tx1"/>
                </a:solidFill>
                <a:latin typeface="楷体_GB2312" pitchFamily="49" charset="-122"/>
                <a:ea typeface="楷体_GB2312" pitchFamily="49" charset="-122"/>
                <a:sym typeface="Symbol" pitchFamily="2" charset="2"/>
              </a:rPr>
              <a:t>J.Rumbaugh</a:t>
            </a:r>
            <a:r>
              <a:rPr lang="zh-CN" altLang="en-US" dirty="0">
                <a:solidFill>
                  <a:schemeClr val="tx1"/>
                </a:solidFill>
                <a:latin typeface="楷体_GB2312" pitchFamily="49" charset="-122"/>
                <a:ea typeface="楷体_GB2312" pitchFamily="49" charset="-122"/>
                <a:sym typeface="Symbol" pitchFamily="2" charset="2"/>
              </a:rPr>
              <a:t>以及</a:t>
            </a:r>
            <a:r>
              <a:rPr lang="en-US" altLang="zh-CN" dirty="0">
                <a:solidFill>
                  <a:schemeClr val="tx1"/>
                </a:solidFill>
                <a:latin typeface="楷体_GB2312" pitchFamily="49" charset="-122"/>
                <a:ea typeface="楷体_GB2312" pitchFamily="49" charset="-122"/>
                <a:sym typeface="Symbol" pitchFamily="2" charset="2"/>
              </a:rPr>
              <a:t>Ivar Jacobson </a:t>
            </a:r>
          </a:p>
          <a:p>
            <a:pPr>
              <a:spcBef>
                <a:spcPts val="120"/>
              </a:spcBef>
            </a:pPr>
            <a:r>
              <a:rPr lang="en-US" altLang="zh-CN" dirty="0">
                <a:solidFill>
                  <a:schemeClr val="tx1"/>
                </a:solidFill>
                <a:latin typeface="楷体_GB2312" pitchFamily="49" charset="-122"/>
                <a:ea typeface="楷体_GB2312" pitchFamily="49" charset="-122"/>
                <a:sym typeface="Symbol" pitchFamily="2" charset="2"/>
              </a:rPr>
              <a:t> “</a:t>
            </a:r>
            <a:r>
              <a:rPr lang="zh-CN" altLang="en-US" dirty="0">
                <a:solidFill>
                  <a:schemeClr val="tx1"/>
                </a:solidFill>
                <a:latin typeface="楷体_GB2312" pitchFamily="49" charset="-122"/>
                <a:ea typeface="楷体_GB2312" pitchFamily="49" charset="-122"/>
                <a:sym typeface="Symbol" pitchFamily="2" charset="2"/>
              </a:rPr>
              <a:t>三友</a:t>
            </a:r>
            <a:r>
              <a:rPr lang="en-US" altLang="zh-CN" dirty="0">
                <a:solidFill>
                  <a:schemeClr val="tx1"/>
                </a:solidFill>
                <a:latin typeface="楷体_GB2312" pitchFamily="49" charset="-122"/>
                <a:ea typeface="楷体_GB2312" pitchFamily="49" charset="-122"/>
                <a:sym typeface="Symbol" pitchFamily="2" charset="2"/>
              </a:rPr>
              <a:t>”</a:t>
            </a:r>
            <a:r>
              <a:rPr lang="zh-CN" altLang="en-US" dirty="0">
                <a:solidFill>
                  <a:schemeClr val="tx1"/>
                </a:solidFill>
                <a:latin typeface="楷体_GB2312" pitchFamily="49" charset="-122"/>
                <a:ea typeface="楷体_GB2312" pitchFamily="49" charset="-122"/>
                <a:sym typeface="Symbol" pitchFamily="2" charset="2"/>
              </a:rPr>
              <a:t>，将他们的统一建模语言命名为</a:t>
            </a:r>
            <a:r>
              <a:rPr lang="en-US" altLang="zh-CN" dirty="0">
                <a:solidFill>
                  <a:schemeClr val="tx1"/>
                </a:solidFill>
                <a:latin typeface="楷体_GB2312" pitchFamily="49" charset="-122"/>
                <a:ea typeface="楷体_GB2312" pitchFamily="49" charset="-122"/>
                <a:sym typeface="Symbol" pitchFamily="2" charset="2"/>
              </a:rPr>
              <a:t>UML</a:t>
            </a:r>
            <a:r>
              <a:rPr lang="zh-CN" altLang="en-US" dirty="0">
                <a:solidFill>
                  <a:schemeClr val="tx1"/>
                </a:solidFill>
                <a:latin typeface="楷体_GB2312" pitchFamily="49" charset="-122"/>
                <a:ea typeface="楷体_GB2312" pitchFamily="49" charset="-122"/>
                <a:sym typeface="Symbol" pitchFamily="2" charset="2"/>
              </a:rPr>
              <a:t>；</a:t>
            </a:r>
            <a:endParaRPr lang="en-US" altLang="zh-CN" dirty="0">
              <a:solidFill>
                <a:schemeClr val="tx1"/>
              </a:solidFill>
              <a:latin typeface="楷体_GB2312" pitchFamily="49" charset="-122"/>
              <a:ea typeface="楷体_GB2312" pitchFamily="49" charset="-122"/>
              <a:sym typeface="Symbol" pitchFamily="2" charset="2"/>
            </a:endParaRPr>
          </a:p>
          <a:p>
            <a:pPr>
              <a:spcBef>
                <a:spcPts val="120"/>
              </a:spcBef>
            </a:pPr>
            <a:r>
              <a:rPr lang="en-US" altLang="zh-CN" dirty="0">
                <a:solidFill>
                  <a:schemeClr val="tx1"/>
                </a:solidFill>
                <a:latin typeface="楷体_GB2312" pitchFamily="49" charset="-122"/>
                <a:ea typeface="楷体_GB2312" pitchFamily="49" charset="-122"/>
                <a:sym typeface="Symbol" pitchFamily="2" charset="2"/>
              </a:rPr>
              <a:t>   </a:t>
            </a:r>
            <a:r>
              <a:rPr lang="zh-CN" altLang="en-US" dirty="0">
                <a:solidFill>
                  <a:schemeClr val="tx1"/>
                </a:solidFill>
                <a:latin typeface="楷体_GB2312" pitchFamily="49" charset="-122"/>
                <a:ea typeface="楷体_GB2312" pitchFamily="49" charset="-122"/>
                <a:sym typeface="Symbol" pitchFamily="2" charset="2"/>
              </a:rPr>
              <a:t>（</a:t>
            </a:r>
            <a:r>
              <a:rPr lang="en-US" altLang="zh-CN" dirty="0">
                <a:solidFill>
                  <a:schemeClr val="tx1"/>
                </a:solidFill>
                <a:latin typeface="楷体_GB2312" pitchFamily="49" charset="-122"/>
                <a:ea typeface="楷体_GB2312" pitchFamily="49" charset="-122"/>
                <a:sym typeface="Symbol" pitchFamily="2" charset="2"/>
              </a:rPr>
              <a:t>C</a:t>
            </a:r>
            <a:r>
              <a:rPr lang="zh-CN" altLang="en-US" dirty="0">
                <a:solidFill>
                  <a:schemeClr val="tx1"/>
                </a:solidFill>
                <a:latin typeface="楷体_GB2312" pitchFamily="49" charset="-122"/>
                <a:ea typeface="楷体_GB2312" pitchFamily="49" charset="-122"/>
                <a:sym typeface="Symbol" pitchFamily="2" charset="2"/>
              </a:rPr>
              <a:t>）</a:t>
            </a:r>
            <a:r>
              <a:rPr lang="en-US" altLang="zh-CN" dirty="0">
                <a:solidFill>
                  <a:schemeClr val="tx1"/>
                </a:solidFill>
                <a:latin typeface="楷体_GB2312" pitchFamily="49" charset="-122"/>
                <a:ea typeface="楷体_GB2312" pitchFamily="49" charset="-122"/>
                <a:sym typeface="Symbol" pitchFamily="2" charset="2"/>
              </a:rPr>
              <a:t>97</a:t>
            </a:r>
            <a:r>
              <a:rPr lang="zh-CN" altLang="en-US" dirty="0">
                <a:solidFill>
                  <a:schemeClr val="tx1"/>
                </a:solidFill>
                <a:latin typeface="楷体_GB2312" pitchFamily="49" charset="-122"/>
                <a:ea typeface="楷体_GB2312" pitchFamily="49" charset="-122"/>
                <a:sym typeface="Symbol" pitchFamily="2" charset="2"/>
              </a:rPr>
              <a:t>年，</a:t>
            </a:r>
            <a:r>
              <a:rPr lang="en-US" altLang="zh-CN" dirty="0">
                <a:solidFill>
                  <a:schemeClr val="tx1"/>
                </a:solidFill>
                <a:latin typeface="楷体_GB2312" pitchFamily="49" charset="-122"/>
                <a:ea typeface="楷体_GB2312" pitchFamily="49" charset="-122"/>
                <a:sym typeface="Symbol" pitchFamily="2" charset="2"/>
              </a:rPr>
              <a:t>Rational</a:t>
            </a:r>
            <a:r>
              <a:rPr lang="zh-CN" altLang="en-US" dirty="0">
                <a:solidFill>
                  <a:schemeClr val="tx1"/>
                </a:solidFill>
                <a:latin typeface="楷体_GB2312" pitchFamily="49" charset="-122"/>
                <a:ea typeface="楷体_GB2312" pitchFamily="49" charset="-122"/>
                <a:sym typeface="Symbol" pitchFamily="2" charset="2"/>
              </a:rPr>
              <a:t>公司发布了</a:t>
            </a:r>
            <a:r>
              <a:rPr lang="en-US" altLang="zh-CN" dirty="0">
                <a:solidFill>
                  <a:schemeClr val="tx1"/>
                </a:solidFill>
                <a:latin typeface="楷体_GB2312" pitchFamily="49" charset="-122"/>
                <a:ea typeface="楷体_GB2312" pitchFamily="49" charset="-122"/>
                <a:sym typeface="Symbol" pitchFamily="2" charset="2"/>
              </a:rPr>
              <a:t>UML</a:t>
            </a:r>
            <a:r>
              <a:rPr lang="zh-CN" altLang="en-US" dirty="0">
                <a:solidFill>
                  <a:schemeClr val="tx1"/>
                </a:solidFill>
                <a:latin typeface="楷体_GB2312" pitchFamily="49" charset="-122"/>
                <a:ea typeface="楷体_GB2312" pitchFamily="49" charset="-122"/>
                <a:sym typeface="Symbol" pitchFamily="2" charset="2"/>
              </a:rPr>
              <a:t>文档</a:t>
            </a:r>
            <a:r>
              <a:rPr lang="en-US" altLang="zh-CN" dirty="0">
                <a:solidFill>
                  <a:schemeClr val="tx1"/>
                </a:solidFill>
                <a:latin typeface="楷体_GB2312" pitchFamily="49" charset="-122"/>
                <a:ea typeface="楷体_GB2312" pitchFamily="49" charset="-122"/>
                <a:sym typeface="Symbol" pitchFamily="2" charset="2"/>
              </a:rPr>
              <a:t>1.0</a:t>
            </a:r>
            <a:r>
              <a:rPr lang="zh-CN" altLang="en-US" dirty="0">
                <a:solidFill>
                  <a:schemeClr val="tx1"/>
                </a:solidFill>
                <a:latin typeface="楷体_GB2312" pitchFamily="49" charset="-122"/>
                <a:ea typeface="楷体_GB2312" pitchFamily="49" charset="-122"/>
                <a:sym typeface="Symbol" pitchFamily="2" charset="2"/>
              </a:rPr>
              <a:t>版，作为</a:t>
            </a:r>
            <a:r>
              <a:rPr lang="en-US" altLang="zh-CN" dirty="0">
                <a:solidFill>
                  <a:schemeClr val="tx1"/>
                </a:solidFill>
                <a:latin typeface="楷体_GB2312" pitchFamily="49" charset="-122"/>
                <a:ea typeface="楷体_GB2312" pitchFamily="49" charset="-122"/>
                <a:sym typeface="Symbol" pitchFamily="2" charset="2"/>
              </a:rPr>
              <a:t>OMG</a:t>
            </a:r>
            <a:r>
              <a:rPr lang="zh-CN" altLang="en-US" dirty="0">
                <a:solidFill>
                  <a:schemeClr val="tx1"/>
                </a:solidFill>
                <a:latin typeface="楷体_GB2312" pitchFamily="49" charset="-122"/>
                <a:ea typeface="楷体_GB2312" pitchFamily="49" charset="-122"/>
                <a:sym typeface="Symbol" pitchFamily="2" charset="2"/>
              </a:rPr>
              <a:t>的建议方案；</a:t>
            </a:r>
            <a:endParaRPr lang="en-US" altLang="zh-CN" dirty="0">
              <a:solidFill>
                <a:schemeClr val="tx1"/>
              </a:solidFill>
              <a:latin typeface="楷体_GB2312" pitchFamily="49" charset="-122"/>
              <a:ea typeface="楷体_GB2312" pitchFamily="49" charset="-122"/>
              <a:sym typeface="Symbol" pitchFamily="2" charset="2"/>
            </a:endParaRPr>
          </a:p>
          <a:p>
            <a:pPr>
              <a:spcBef>
                <a:spcPts val="120"/>
              </a:spcBef>
            </a:pPr>
            <a:r>
              <a:rPr lang="en-US" altLang="zh-CN" dirty="0">
                <a:solidFill>
                  <a:schemeClr val="tx1"/>
                </a:solidFill>
                <a:latin typeface="楷体_GB2312" pitchFamily="49" charset="-122"/>
                <a:ea typeface="楷体_GB2312" pitchFamily="49" charset="-122"/>
                <a:sym typeface="Symbol" pitchFamily="2" charset="2"/>
              </a:rPr>
              <a:t>    </a:t>
            </a:r>
            <a:r>
              <a:rPr lang="zh-CN" altLang="en-US" dirty="0">
                <a:solidFill>
                  <a:schemeClr val="tx1"/>
                </a:solidFill>
                <a:latin typeface="楷体_GB2312" pitchFamily="49" charset="-122"/>
                <a:ea typeface="楷体_GB2312" pitchFamily="49" charset="-122"/>
                <a:sym typeface="Symbol" pitchFamily="2" charset="2"/>
              </a:rPr>
              <a:t>（</a:t>
            </a:r>
            <a:r>
              <a:rPr lang="en-US" altLang="zh-CN" dirty="0">
                <a:solidFill>
                  <a:schemeClr val="tx1"/>
                </a:solidFill>
                <a:latin typeface="楷体_GB2312" pitchFamily="49" charset="-122"/>
                <a:ea typeface="楷体_GB2312" pitchFamily="49" charset="-122"/>
                <a:sym typeface="Symbol" pitchFamily="2" charset="2"/>
              </a:rPr>
              <a:t>D</a:t>
            </a:r>
            <a:r>
              <a:rPr lang="zh-CN" altLang="en-US" dirty="0">
                <a:solidFill>
                  <a:schemeClr val="tx1"/>
                </a:solidFill>
                <a:latin typeface="楷体_GB2312" pitchFamily="49" charset="-122"/>
                <a:ea typeface="楷体_GB2312" pitchFamily="49" charset="-122"/>
                <a:sym typeface="Symbol" pitchFamily="2" charset="2"/>
              </a:rPr>
              <a:t>）</a:t>
            </a:r>
            <a:r>
              <a:rPr lang="en-US" altLang="zh-CN" dirty="0">
                <a:solidFill>
                  <a:schemeClr val="tx1"/>
                </a:solidFill>
                <a:latin typeface="楷体_GB2312" pitchFamily="49" charset="-122"/>
                <a:ea typeface="楷体_GB2312" pitchFamily="49" charset="-122"/>
                <a:sym typeface="Symbol" pitchFamily="2" charset="2"/>
              </a:rPr>
              <a:t>98</a:t>
            </a:r>
            <a:r>
              <a:rPr lang="zh-CN" altLang="en-US" dirty="0">
                <a:solidFill>
                  <a:schemeClr val="tx1"/>
                </a:solidFill>
                <a:latin typeface="楷体_GB2312" pitchFamily="49" charset="-122"/>
                <a:ea typeface="楷体_GB2312" pitchFamily="49" charset="-122"/>
                <a:sym typeface="Symbol" pitchFamily="2" charset="2"/>
              </a:rPr>
              <a:t>年，在合并不同建议的基础上，</a:t>
            </a:r>
            <a:r>
              <a:rPr lang="en-US" altLang="zh-CN" dirty="0">
                <a:solidFill>
                  <a:schemeClr val="tx1"/>
                </a:solidFill>
                <a:latin typeface="楷体_GB2312" pitchFamily="49" charset="-122"/>
                <a:ea typeface="楷体_GB2312" pitchFamily="49" charset="-122"/>
                <a:sym typeface="Symbol" pitchFamily="2" charset="2"/>
              </a:rPr>
              <a:t>OMG</a:t>
            </a:r>
            <a:r>
              <a:rPr lang="zh-CN" altLang="en-US" dirty="0">
                <a:solidFill>
                  <a:schemeClr val="tx1"/>
                </a:solidFill>
                <a:latin typeface="楷体_GB2312" pitchFamily="49" charset="-122"/>
                <a:ea typeface="楷体_GB2312" pitchFamily="49" charset="-122"/>
                <a:sym typeface="Symbol" pitchFamily="2" charset="2"/>
              </a:rPr>
              <a:t>以其结果</a:t>
            </a:r>
            <a:r>
              <a:rPr lang="en-US" altLang="zh-CN" dirty="0">
                <a:solidFill>
                  <a:schemeClr val="tx1"/>
                </a:solidFill>
                <a:latin typeface="楷体_GB2312" pitchFamily="49" charset="-122"/>
                <a:ea typeface="楷体_GB2312" pitchFamily="49" charset="-122"/>
                <a:sym typeface="Symbol" pitchFamily="2" charset="2"/>
              </a:rPr>
              <a:t>1.1</a:t>
            </a:r>
            <a:r>
              <a:rPr lang="zh-CN" altLang="en-US" dirty="0">
                <a:solidFill>
                  <a:schemeClr val="tx1"/>
                </a:solidFill>
                <a:latin typeface="楷体_GB2312" pitchFamily="49" charset="-122"/>
                <a:ea typeface="楷体_GB2312" pitchFamily="49" charset="-122"/>
                <a:sym typeface="Symbol" pitchFamily="2" charset="2"/>
              </a:rPr>
              <a:t>版作为一个正式的标准。</a:t>
            </a:r>
            <a:endParaRPr lang="en-US" altLang="zh-CN" dirty="0">
              <a:solidFill>
                <a:schemeClr val="tx1"/>
              </a:solidFill>
              <a:latin typeface="楷体_GB2312" pitchFamily="49" charset="-122"/>
              <a:ea typeface="楷体_GB2312" pitchFamily="49" charset="-122"/>
              <a:sym typeface="Symbol" pitchFamily="2" charset="2"/>
            </a:endParaRPr>
          </a:p>
          <a:p>
            <a:pPr>
              <a:spcBef>
                <a:spcPts val="120"/>
              </a:spcBef>
            </a:pPr>
            <a:r>
              <a:rPr lang="en-US" altLang="zh-CN" dirty="0">
                <a:solidFill>
                  <a:schemeClr val="tx1"/>
                </a:solidFill>
                <a:latin typeface="楷体_GB2312" pitchFamily="49" charset="-122"/>
                <a:ea typeface="楷体_GB2312" pitchFamily="49" charset="-122"/>
                <a:sym typeface="Symbol" pitchFamily="2" charset="2"/>
              </a:rPr>
              <a:t>    </a:t>
            </a:r>
            <a:r>
              <a:rPr lang="zh-CN" altLang="en-US" dirty="0">
                <a:solidFill>
                  <a:schemeClr val="tx1"/>
                </a:solidFill>
                <a:latin typeface="楷体_GB2312" pitchFamily="49" charset="-122"/>
                <a:ea typeface="楷体_GB2312" pitchFamily="49" charset="-122"/>
                <a:sym typeface="Symbol" pitchFamily="2" charset="2"/>
              </a:rPr>
              <a:t>（</a:t>
            </a:r>
            <a:r>
              <a:rPr lang="en-US" altLang="zh-CN" dirty="0">
                <a:solidFill>
                  <a:schemeClr val="tx1"/>
                </a:solidFill>
                <a:latin typeface="楷体_GB2312" pitchFamily="49" charset="-122"/>
                <a:ea typeface="楷体_GB2312" pitchFamily="49" charset="-122"/>
                <a:sym typeface="Symbol" pitchFamily="2" charset="2"/>
              </a:rPr>
              <a:t>E</a:t>
            </a:r>
            <a:r>
              <a:rPr lang="zh-CN" altLang="en-US" dirty="0">
                <a:solidFill>
                  <a:schemeClr val="tx1"/>
                </a:solidFill>
                <a:latin typeface="楷体_GB2312" pitchFamily="49" charset="-122"/>
                <a:ea typeface="楷体_GB2312" pitchFamily="49" charset="-122"/>
                <a:sym typeface="Symbol" pitchFamily="2" charset="2"/>
              </a:rPr>
              <a:t>）于</a:t>
            </a:r>
            <a:r>
              <a:rPr lang="en-US" altLang="zh-CN" dirty="0">
                <a:solidFill>
                  <a:schemeClr val="tx1"/>
                </a:solidFill>
                <a:latin typeface="楷体_GB2312" pitchFamily="49" charset="-122"/>
                <a:ea typeface="楷体_GB2312" pitchFamily="49" charset="-122"/>
                <a:sym typeface="Symbol" pitchFamily="2" charset="2"/>
              </a:rPr>
              <a:t>1999</a:t>
            </a:r>
            <a:r>
              <a:rPr lang="zh-CN" altLang="en-US" dirty="0">
                <a:solidFill>
                  <a:schemeClr val="tx1"/>
                </a:solidFill>
                <a:latin typeface="楷体_GB2312" pitchFamily="49" charset="-122"/>
                <a:ea typeface="楷体_GB2312" pitchFamily="49" charset="-122"/>
                <a:sym typeface="Symbol" pitchFamily="2" charset="2"/>
              </a:rPr>
              <a:t>年，</a:t>
            </a:r>
            <a:r>
              <a:rPr lang="en-US" altLang="zh-CN" dirty="0">
                <a:solidFill>
                  <a:schemeClr val="tx1"/>
                </a:solidFill>
                <a:latin typeface="楷体_GB2312" pitchFamily="49" charset="-122"/>
                <a:ea typeface="楷体_GB2312" pitchFamily="49" charset="-122"/>
                <a:sym typeface="Symbol" pitchFamily="2" charset="2"/>
              </a:rPr>
              <a:t>RTF</a:t>
            </a:r>
            <a:r>
              <a:rPr lang="zh-CN" altLang="en-US" dirty="0">
                <a:solidFill>
                  <a:schemeClr val="tx1"/>
                </a:solidFill>
                <a:latin typeface="楷体_GB2312" pitchFamily="49" charset="-122"/>
                <a:ea typeface="楷体_GB2312" pitchFamily="49" charset="-122"/>
                <a:sym typeface="Symbol" pitchFamily="2" charset="2"/>
              </a:rPr>
              <a:t>发布了</a:t>
            </a:r>
            <a:r>
              <a:rPr lang="en-US" altLang="zh-CN" dirty="0">
                <a:solidFill>
                  <a:schemeClr val="tx1"/>
                </a:solidFill>
                <a:latin typeface="楷体_GB2312" pitchFamily="49" charset="-122"/>
                <a:ea typeface="楷体_GB2312" pitchFamily="49" charset="-122"/>
                <a:sym typeface="Symbol" pitchFamily="2" charset="2"/>
              </a:rPr>
              <a:t>1.3</a:t>
            </a:r>
            <a:r>
              <a:rPr lang="zh-CN" altLang="en-US" dirty="0">
                <a:solidFill>
                  <a:schemeClr val="tx1"/>
                </a:solidFill>
                <a:latin typeface="楷体_GB2312" pitchFamily="49" charset="-122"/>
                <a:ea typeface="楷体_GB2312" pitchFamily="49" charset="-122"/>
                <a:sym typeface="Symbol" pitchFamily="2" charset="2"/>
              </a:rPr>
              <a:t>版，</a:t>
            </a:r>
            <a:endParaRPr lang="en-US" altLang="zh-CN" dirty="0">
              <a:solidFill>
                <a:schemeClr val="tx1"/>
              </a:solidFill>
              <a:latin typeface="楷体_GB2312" pitchFamily="49" charset="-122"/>
              <a:ea typeface="楷体_GB2312" pitchFamily="49" charset="-122"/>
              <a:sym typeface="Symbol" pitchFamily="2" charset="2"/>
            </a:endParaRPr>
          </a:p>
          <a:p>
            <a:pPr>
              <a:spcBef>
                <a:spcPts val="120"/>
              </a:spcBef>
            </a:pPr>
            <a:r>
              <a:rPr lang="en-US" altLang="zh-CN" dirty="0">
                <a:solidFill>
                  <a:schemeClr val="tx1"/>
                </a:solidFill>
                <a:latin typeface="楷体_GB2312" pitchFamily="49" charset="-122"/>
                <a:ea typeface="楷体_GB2312" pitchFamily="49" charset="-122"/>
                <a:sym typeface="Symbol" pitchFamily="2" charset="2"/>
              </a:rPr>
              <a:t>             2000</a:t>
            </a:r>
            <a:r>
              <a:rPr lang="zh-CN" altLang="en-US" dirty="0">
                <a:solidFill>
                  <a:schemeClr val="tx1"/>
                </a:solidFill>
                <a:latin typeface="楷体_GB2312" pitchFamily="49" charset="-122"/>
                <a:ea typeface="楷体_GB2312" pitchFamily="49" charset="-122"/>
                <a:sym typeface="Symbol" pitchFamily="2" charset="2"/>
              </a:rPr>
              <a:t>年</a:t>
            </a:r>
            <a:r>
              <a:rPr lang="en-US" altLang="zh-CN" dirty="0">
                <a:solidFill>
                  <a:schemeClr val="tx1"/>
                </a:solidFill>
                <a:latin typeface="楷体_GB2312" pitchFamily="49" charset="-122"/>
                <a:ea typeface="楷体_GB2312" pitchFamily="49" charset="-122"/>
                <a:sym typeface="Symbol" pitchFamily="2" charset="2"/>
              </a:rPr>
              <a:t>9</a:t>
            </a:r>
            <a:r>
              <a:rPr lang="zh-CN" altLang="en-US" dirty="0">
                <a:solidFill>
                  <a:schemeClr val="tx1"/>
                </a:solidFill>
                <a:latin typeface="楷体_GB2312" pitchFamily="49" charset="-122"/>
                <a:ea typeface="楷体_GB2312" pitchFamily="49" charset="-122"/>
                <a:sym typeface="Symbol" pitchFamily="2" charset="2"/>
              </a:rPr>
              <a:t>月，发布了</a:t>
            </a:r>
            <a:r>
              <a:rPr lang="en-US" altLang="zh-CN" dirty="0">
                <a:solidFill>
                  <a:schemeClr val="tx1"/>
                </a:solidFill>
                <a:latin typeface="楷体_GB2312" pitchFamily="49" charset="-122"/>
                <a:ea typeface="楷体_GB2312" pitchFamily="49" charset="-122"/>
                <a:sym typeface="Symbol" pitchFamily="2" charset="2"/>
              </a:rPr>
              <a:t>1.4</a:t>
            </a:r>
            <a:r>
              <a:rPr lang="zh-CN" altLang="en-US" dirty="0">
                <a:solidFill>
                  <a:schemeClr val="tx1"/>
                </a:solidFill>
                <a:latin typeface="楷体_GB2312" pitchFamily="49" charset="-122"/>
                <a:ea typeface="楷体_GB2312" pitchFamily="49" charset="-122"/>
                <a:sym typeface="Symbol" pitchFamily="2" charset="2"/>
              </a:rPr>
              <a:t>版，</a:t>
            </a:r>
            <a:endParaRPr lang="en-US" altLang="zh-CN" dirty="0">
              <a:solidFill>
                <a:schemeClr val="tx1"/>
              </a:solidFill>
              <a:latin typeface="楷体_GB2312" pitchFamily="49" charset="-122"/>
              <a:ea typeface="楷体_GB2312" pitchFamily="49" charset="-122"/>
              <a:sym typeface="Symbol" pitchFamily="2" charset="2"/>
            </a:endParaRPr>
          </a:p>
          <a:p>
            <a:pPr>
              <a:spcBef>
                <a:spcPts val="120"/>
              </a:spcBef>
            </a:pPr>
            <a:r>
              <a:rPr lang="en-US" altLang="zh-CN" dirty="0">
                <a:solidFill>
                  <a:schemeClr val="tx1"/>
                </a:solidFill>
                <a:latin typeface="楷体_GB2312" pitchFamily="49" charset="-122"/>
                <a:ea typeface="楷体_GB2312" pitchFamily="49" charset="-122"/>
                <a:sym typeface="Symbol" pitchFamily="2" charset="2"/>
              </a:rPr>
              <a:t>             2003</a:t>
            </a:r>
            <a:r>
              <a:rPr lang="zh-CN" altLang="en-US" dirty="0">
                <a:solidFill>
                  <a:schemeClr val="tx1"/>
                </a:solidFill>
                <a:latin typeface="楷体_GB2312" pitchFamily="49" charset="-122"/>
                <a:ea typeface="楷体_GB2312" pitchFamily="49" charset="-122"/>
                <a:sym typeface="Symbol" pitchFamily="2" charset="2"/>
              </a:rPr>
              <a:t>年</a:t>
            </a:r>
            <a:r>
              <a:rPr lang="en-US" altLang="zh-CN" dirty="0">
                <a:solidFill>
                  <a:schemeClr val="tx1"/>
                </a:solidFill>
                <a:latin typeface="楷体_GB2312" pitchFamily="49" charset="-122"/>
                <a:ea typeface="楷体_GB2312" pitchFamily="49" charset="-122"/>
                <a:sym typeface="Symbol" pitchFamily="2" charset="2"/>
              </a:rPr>
              <a:t>3</a:t>
            </a:r>
            <a:r>
              <a:rPr lang="zh-CN" altLang="en-US" dirty="0">
                <a:solidFill>
                  <a:schemeClr val="tx1"/>
                </a:solidFill>
                <a:latin typeface="楷体_GB2312" pitchFamily="49" charset="-122"/>
                <a:ea typeface="楷体_GB2312" pitchFamily="49" charset="-122"/>
                <a:sym typeface="Symbol" pitchFamily="2" charset="2"/>
              </a:rPr>
              <a:t>月，发布了</a:t>
            </a:r>
            <a:r>
              <a:rPr lang="en-US" altLang="zh-CN" dirty="0">
                <a:solidFill>
                  <a:schemeClr val="tx1"/>
                </a:solidFill>
                <a:latin typeface="楷体_GB2312" pitchFamily="49" charset="-122"/>
                <a:ea typeface="楷体_GB2312" pitchFamily="49" charset="-122"/>
                <a:sym typeface="Symbol" pitchFamily="2" charset="2"/>
              </a:rPr>
              <a:t>2.0</a:t>
            </a:r>
            <a:r>
              <a:rPr lang="zh-CN" altLang="en-US" dirty="0">
                <a:solidFill>
                  <a:schemeClr val="tx1"/>
                </a:solidFill>
                <a:latin typeface="楷体_GB2312" pitchFamily="49" charset="-122"/>
                <a:ea typeface="楷体_GB2312" pitchFamily="49" charset="-122"/>
                <a:sym typeface="Symbol" pitchFamily="2" charset="2"/>
              </a:rPr>
              <a:t>版。</a:t>
            </a:r>
            <a:endParaRPr lang="en-US" altLang="zh-CN" dirty="0">
              <a:solidFill>
                <a:schemeClr val="tx1"/>
              </a:solidFill>
              <a:latin typeface="楷体_GB2312" pitchFamily="49" charset="-122"/>
              <a:ea typeface="楷体_GB2312" pitchFamily="49" charset="-122"/>
              <a:sym typeface="Symbol" pitchFamily="2" charset="2"/>
            </a:endParaRPr>
          </a:p>
        </p:txBody>
      </p:sp>
    </p:spTree>
    <p:extLst>
      <p:ext uri="{BB962C8B-B14F-4D97-AF65-F5344CB8AC3E}">
        <p14:creationId xmlns:p14="http://schemas.microsoft.com/office/powerpoint/2010/main" val="2530674341"/>
      </p:ext>
    </p:extLst>
  </p:cSld>
  <p:clrMapOvr>
    <a:masterClrMapping/>
  </p:clrMapOvr>
  <p:transition>
    <p:fade thruBlk="1"/>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1 Título">
            <a:extLst>
              <a:ext uri="{FF2B5EF4-FFF2-40B4-BE49-F238E27FC236}">
                <a16:creationId xmlns:a16="http://schemas.microsoft.com/office/drawing/2014/main" id="{05649116-C78B-B347-B14E-278300622AD7}"/>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mn-ea"/>
                <a:ea typeface="+mn-ea"/>
              </a:rPr>
              <a:t>9.6.2 </a:t>
            </a:r>
            <a:r>
              <a:rPr lang="zh-CN" altLang="en-US" sz="2400" dirty="0">
                <a:solidFill>
                  <a:srgbClr val="D9D9D9"/>
                </a:solidFill>
                <a:latin typeface="+mn-ea"/>
                <a:ea typeface="+mn-ea"/>
              </a:rPr>
              <a:t>用例建模</a:t>
            </a:r>
          </a:p>
        </p:txBody>
      </p:sp>
      <p:sp>
        <p:nvSpPr>
          <p:cNvPr id="26628" name="标题 3">
            <a:extLst>
              <a:ext uri="{FF2B5EF4-FFF2-40B4-BE49-F238E27FC236}">
                <a16:creationId xmlns:a16="http://schemas.microsoft.com/office/drawing/2014/main" id="{D477A11F-82D7-A44F-8420-0436F522C625}"/>
              </a:ext>
            </a:extLst>
          </p:cNvPr>
          <p:cNvSpPr>
            <a:spLocks noGrp="1"/>
          </p:cNvSpPr>
          <p:nvPr>
            <p:ph type="title" idx="4294967295"/>
          </p:nvPr>
        </p:nvSpPr>
        <p:spPr>
          <a:xfrm>
            <a:off x="0" y="-26988"/>
            <a:ext cx="8229600" cy="1143001"/>
          </a:xfrm>
        </p:spPr>
        <p:txBody>
          <a:bodyPr/>
          <a:lstStyle/>
          <a:p>
            <a:pPr>
              <a:defRPr/>
            </a:pPr>
            <a:r>
              <a:rPr lang="en-US" altLang="zh-CN" b="1" dirty="0">
                <a:latin typeface="+mn-ea"/>
                <a:ea typeface="+mn-ea"/>
              </a:rPr>
              <a:t>9.6 </a:t>
            </a:r>
            <a:r>
              <a:rPr lang="zh-CN" altLang="en-US" b="1" dirty="0"/>
              <a:t>功能模型</a:t>
            </a:r>
          </a:p>
        </p:txBody>
      </p:sp>
      <p:sp>
        <p:nvSpPr>
          <p:cNvPr id="6" name="内容占位符 4">
            <a:extLst>
              <a:ext uri="{FF2B5EF4-FFF2-40B4-BE49-F238E27FC236}">
                <a16:creationId xmlns:a16="http://schemas.microsoft.com/office/drawing/2014/main" id="{5D20D05F-C6BF-B541-9B6F-F768C80646E6}"/>
              </a:ext>
            </a:extLst>
          </p:cNvPr>
          <p:cNvSpPr>
            <a:spLocks noGrp="1"/>
          </p:cNvSpPr>
          <p:nvPr>
            <p:ph idx="4294967295"/>
          </p:nvPr>
        </p:nvSpPr>
        <p:spPr>
          <a:xfrm>
            <a:off x="395288" y="914400"/>
            <a:ext cx="8229600" cy="604838"/>
          </a:xfrm>
        </p:spPr>
        <p:txBody>
          <a:bodyPr/>
          <a:lstStyle/>
          <a:p>
            <a:pPr marL="0" indent="0">
              <a:buFont typeface="Arial" charset="0"/>
              <a:buNone/>
              <a:defRPr/>
            </a:pPr>
            <a:r>
              <a:rPr lang="en-US" altLang="zh-CN" b="1" dirty="0">
                <a:latin typeface="+mn-ea"/>
              </a:rPr>
              <a:t>9.6.2.</a:t>
            </a:r>
            <a:r>
              <a:rPr lang="zh-CN" altLang="en-US" b="1" dirty="0"/>
              <a:t>用例建模</a:t>
            </a:r>
          </a:p>
        </p:txBody>
      </p:sp>
      <p:sp>
        <p:nvSpPr>
          <p:cNvPr id="126980" name="TextBox 7">
            <a:extLst>
              <a:ext uri="{FF2B5EF4-FFF2-40B4-BE49-F238E27FC236}">
                <a16:creationId xmlns:a16="http://schemas.microsoft.com/office/drawing/2014/main" id="{F5570762-FECE-0844-80E6-DA799E454E5B}"/>
              </a:ext>
            </a:extLst>
          </p:cNvPr>
          <p:cNvSpPr txBox="1">
            <a:spLocks noChangeArrowheads="1"/>
          </p:cNvSpPr>
          <p:nvPr/>
        </p:nvSpPr>
        <p:spPr bwMode="auto">
          <a:xfrm>
            <a:off x="395288" y="1484313"/>
            <a:ext cx="8497887" cy="460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ts val="3000"/>
              </a:lnSpc>
              <a:spcBef>
                <a:spcPct val="0"/>
              </a:spcBef>
              <a:buFontTx/>
              <a:buNone/>
            </a:pPr>
            <a:r>
              <a:rPr lang="en-US" altLang="zh-CN" sz="2400">
                <a:latin typeface="Arial" panose="020B0604020202020204" pitchFamily="34" charset="0"/>
              </a:rPr>
              <a:t>       </a:t>
            </a:r>
            <a:r>
              <a:rPr lang="zh-CN" altLang="zh-CN" sz="2300">
                <a:latin typeface="宋体" panose="02010600030101010101" pitchFamily="2" charset="-122"/>
              </a:rPr>
              <a:t>一个</a:t>
            </a:r>
            <a:r>
              <a:rPr lang="zh-CN" altLang="zh-CN" sz="2300" b="1">
                <a:solidFill>
                  <a:srgbClr val="C00000"/>
                </a:solidFill>
                <a:latin typeface="宋体" panose="02010600030101010101" pitchFamily="2" charset="-122"/>
              </a:rPr>
              <a:t>用例模型</a:t>
            </a:r>
            <a:r>
              <a:rPr lang="zh-CN" altLang="zh-CN" sz="2300">
                <a:latin typeface="宋体" panose="02010600030101010101" pitchFamily="2" charset="-122"/>
              </a:rPr>
              <a:t>由若干幅用例图组成。创建用例模型的工作包括</a:t>
            </a:r>
            <a:r>
              <a:rPr lang="zh-CN" altLang="en-US" sz="2300">
                <a:latin typeface="宋体" panose="02010600030101010101" pitchFamily="2" charset="-122"/>
              </a:rPr>
              <a:t>：</a:t>
            </a:r>
            <a:r>
              <a:rPr lang="zh-CN" altLang="zh-CN" sz="2300">
                <a:latin typeface="宋体" panose="02010600030101010101" pitchFamily="2" charset="-122"/>
              </a:rPr>
              <a:t>定义系统，寻找行为者和用例，描述用例，定义用例之间的关系，确认模型。其中，寻找行为者和用例是关键。</a:t>
            </a:r>
            <a:endParaRPr lang="en-US" altLang="zh-CN" sz="2300" b="1">
              <a:latin typeface="宋体" panose="02010600030101010101" pitchFamily="2" charset="-122"/>
            </a:endParaRPr>
          </a:p>
          <a:p>
            <a:pPr>
              <a:lnSpc>
                <a:spcPts val="3000"/>
              </a:lnSpc>
              <a:spcBef>
                <a:spcPct val="0"/>
              </a:spcBef>
              <a:buFontTx/>
              <a:buNone/>
            </a:pPr>
            <a:r>
              <a:rPr lang="en-US" altLang="zh-CN" sz="2400" b="1">
                <a:latin typeface="宋体" panose="02010600030101010101" pitchFamily="2" charset="-122"/>
              </a:rPr>
              <a:t>1.</a:t>
            </a:r>
            <a:r>
              <a:rPr lang="zh-CN" altLang="en-US" sz="2400" b="1">
                <a:latin typeface="宋体" panose="02010600030101010101" pitchFamily="2" charset="-122"/>
              </a:rPr>
              <a:t>寻找行为者</a:t>
            </a:r>
            <a:endParaRPr lang="en-US" altLang="zh-CN" sz="2400" b="1">
              <a:latin typeface="宋体" panose="02010600030101010101" pitchFamily="2" charset="-122"/>
            </a:endParaRPr>
          </a:p>
          <a:p>
            <a:pPr>
              <a:lnSpc>
                <a:spcPts val="2900"/>
              </a:lnSpc>
              <a:spcBef>
                <a:spcPct val="0"/>
              </a:spcBef>
              <a:buFontTx/>
              <a:buNone/>
            </a:pPr>
            <a:r>
              <a:rPr lang="en-US" altLang="zh-CN" sz="2200">
                <a:latin typeface="Arial" panose="020B0604020202020204" pitchFamily="34" charset="0"/>
              </a:rPr>
              <a:t>       </a:t>
            </a:r>
            <a:r>
              <a:rPr lang="zh-CN" altLang="zh-CN" sz="2300">
                <a:latin typeface="Arial" panose="020B0604020202020204" pitchFamily="34" charset="0"/>
              </a:rPr>
              <a:t>为获取用例首先要找出系统的行为者，可通过请系统的用户回答一些问题来发现行为者。下述问题有助于发现行为者。</a:t>
            </a:r>
          </a:p>
          <a:p>
            <a:pPr>
              <a:lnSpc>
                <a:spcPts val="2900"/>
              </a:lnSpc>
              <a:spcBef>
                <a:spcPct val="0"/>
              </a:spcBef>
              <a:buSzPct val="70000"/>
              <a:buFont typeface="Wingdings" pitchFamily="2" charset="2"/>
              <a:buChar char="l"/>
            </a:pPr>
            <a:r>
              <a:rPr lang="zh-CN" altLang="zh-CN" sz="2300">
                <a:latin typeface="Arial" panose="020B0604020202020204" pitchFamily="34" charset="0"/>
              </a:rPr>
              <a:t>谁将使用系统的主要功能（主行为者）？</a:t>
            </a:r>
          </a:p>
          <a:p>
            <a:pPr>
              <a:lnSpc>
                <a:spcPts val="2900"/>
              </a:lnSpc>
              <a:spcBef>
                <a:spcPct val="0"/>
              </a:spcBef>
              <a:buSzPct val="70000"/>
              <a:buFont typeface="Wingdings" pitchFamily="2" charset="2"/>
              <a:buChar char="l"/>
            </a:pPr>
            <a:r>
              <a:rPr lang="zh-CN" altLang="zh-CN" sz="2300">
                <a:latin typeface="Arial" panose="020B0604020202020204" pitchFamily="34" charset="0"/>
              </a:rPr>
              <a:t>谁需要借助系统的支持来完成日常工作？</a:t>
            </a:r>
          </a:p>
          <a:p>
            <a:pPr>
              <a:lnSpc>
                <a:spcPts val="2900"/>
              </a:lnSpc>
              <a:spcBef>
                <a:spcPct val="0"/>
              </a:spcBef>
              <a:buSzPct val="70000"/>
              <a:buFont typeface="Wingdings" pitchFamily="2" charset="2"/>
              <a:buChar char="l"/>
            </a:pPr>
            <a:r>
              <a:rPr lang="zh-CN" altLang="zh-CN" sz="2300">
                <a:latin typeface="Arial" panose="020B0604020202020204" pitchFamily="34" charset="0"/>
              </a:rPr>
              <a:t>谁来维护和管理系统（副行为者）？</a:t>
            </a:r>
          </a:p>
          <a:p>
            <a:pPr>
              <a:lnSpc>
                <a:spcPts val="2900"/>
              </a:lnSpc>
              <a:spcBef>
                <a:spcPct val="0"/>
              </a:spcBef>
              <a:buSzPct val="70000"/>
              <a:buFont typeface="Wingdings" pitchFamily="2" charset="2"/>
              <a:buChar char="l"/>
            </a:pPr>
            <a:r>
              <a:rPr lang="zh-CN" altLang="zh-CN" sz="2300">
                <a:latin typeface="Arial" panose="020B0604020202020204" pitchFamily="34" charset="0"/>
              </a:rPr>
              <a:t>系统控制哪些硬件设备？</a:t>
            </a:r>
          </a:p>
          <a:p>
            <a:pPr>
              <a:lnSpc>
                <a:spcPts val="2900"/>
              </a:lnSpc>
              <a:spcBef>
                <a:spcPct val="0"/>
              </a:spcBef>
              <a:buSzPct val="70000"/>
              <a:buFont typeface="Wingdings" pitchFamily="2" charset="2"/>
              <a:buChar char="l"/>
            </a:pPr>
            <a:r>
              <a:rPr lang="zh-CN" altLang="zh-CN" sz="2300">
                <a:latin typeface="Arial" panose="020B0604020202020204" pitchFamily="34" charset="0"/>
              </a:rPr>
              <a:t>系统需要与哪些其他系统交互？</a:t>
            </a:r>
          </a:p>
          <a:p>
            <a:pPr>
              <a:lnSpc>
                <a:spcPts val="2900"/>
              </a:lnSpc>
              <a:spcBef>
                <a:spcPct val="0"/>
              </a:spcBef>
              <a:buSzPct val="70000"/>
              <a:buFont typeface="Wingdings" pitchFamily="2" charset="2"/>
              <a:buChar char="l"/>
            </a:pPr>
            <a:r>
              <a:rPr lang="zh-CN" altLang="zh-CN" sz="2300">
                <a:latin typeface="Arial" panose="020B0604020202020204" pitchFamily="34" charset="0"/>
              </a:rPr>
              <a:t>哪些人或系统对本系统产生的结果（值）感兴趣？</a:t>
            </a:r>
            <a:endParaRPr lang="en-US" altLang="zh-CN" sz="2300" b="1">
              <a:latin typeface="宋体" panose="02010600030101010101" pitchFamily="2" charset="-122"/>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a:extLst>
              <a:ext uri="{FF2B5EF4-FFF2-40B4-BE49-F238E27FC236}">
                <a16:creationId xmlns:a16="http://schemas.microsoft.com/office/drawing/2014/main" id="{3EC4A21B-6AED-D045-8FAB-9936DC5DFF33}"/>
              </a:ext>
            </a:extLst>
          </p:cNvPr>
          <p:cNvSpPr>
            <a:spLocks noGrp="1"/>
          </p:cNvSpPr>
          <p:nvPr>
            <p:ph type="title" idx="4294967295"/>
          </p:nvPr>
        </p:nvSpPr>
        <p:spPr>
          <a:xfrm>
            <a:off x="0" y="-26988"/>
            <a:ext cx="8229600" cy="1143001"/>
          </a:xfrm>
        </p:spPr>
        <p:txBody>
          <a:bodyPr/>
          <a:lstStyle/>
          <a:p>
            <a:pPr>
              <a:defRPr/>
            </a:pPr>
            <a:r>
              <a:rPr lang="en-US" altLang="zh-CN" b="1" dirty="0">
                <a:latin typeface="+mn-ea"/>
                <a:ea typeface="+mn-ea"/>
              </a:rPr>
              <a:t>9.6 </a:t>
            </a:r>
            <a:r>
              <a:rPr lang="zh-CN" altLang="en-US" b="1" dirty="0"/>
              <a:t>功能模型</a:t>
            </a:r>
          </a:p>
        </p:txBody>
      </p:sp>
      <p:sp>
        <p:nvSpPr>
          <p:cNvPr id="129026" name="TextBox 7">
            <a:extLst>
              <a:ext uri="{FF2B5EF4-FFF2-40B4-BE49-F238E27FC236}">
                <a16:creationId xmlns:a16="http://schemas.microsoft.com/office/drawing/2014/main" id="{8FF122E4-C64E-FD4B-B002-F8EF83EB7F60}"/>
              </a:ext>
            </a:extLst>
          </p:cNvPr>
          <p:cNvSpPr txBox="1">
            <a:spLocks noChangeArrowheads="1"/>
          </p:cNvSpPr>
          <p:nvPr/>
        </p:nvSpPr>
        <p:spPr bwMode="auto">
          <a:xfrm>
            <a:off x="457200" y="1235075"/>
            <a:ext cx="8435975" cy="478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ts val="3000"/>
              </a:lnSpc>
              <a:spcBef>
                <a:spcPct val="0"/>
              </a:spcBef>
              <a:spcAft>
                <a:spcPts val="600"/>
              </a:spcAft>
              <a:buFontTx/>
              <a:buNone/>
            </a:pPr>
            <a:r>
              <a:rPr lang="en-US" altLang="zh-CN" sz="2400" b="1">
                <a:latin typeface="宋体" panose="02010600030101010101" pitchFamily="2" charset="-122"/>
              </a:rPr>
              <a:t>2.</a:t>
            </a:r>
            <a:r>
              <a:rPr lang="zh-CN" altLang="en-US" sz="2400" b="1">
                <a:latin typeface="宋体" panose="02010600030101010101" pitchFamily="2" charset="-122"/>
              </a:rPr>
              <a:t>寻找用例</a:t>
            </a:r>
            <a:endParaRPr lang="en-US" altLang="zh-CN" sz="2400" b="1">
              <a:latin typeface="宋体" panose="02010600030101010101" pitchFamily="2" charset="-122"/>
            </a:endParaRPr>
          </a:p>
          <a:p>
            <a:pPr>
              <a:lnSpc>
                <a:spcPts val="3000"/>
              </a:lnSpc>
              <a:spcBef>
                <a:spcPct val="0"/>
              </a:spcBef>
              <a:buFontTx/>
              <a:buNone/>
            </a:pPr>
            <a:r>
              <a:rPr lang="en-US" altLang="zh-CN" sz="2400">
                <a:latin typeface="宋体" panose="02010600030101010101" pitchFamily="2" charset="-122"/>
              </a:rPr>
              <a:t>    </a:t>
            </a:r>
            <a:r>
              <a:rPr lang="zh-CN" altLang="zh-CN" sz="2400">
                <a:latin typeface="宋体" panose="02010600030101010101" pitchFamily="2" charset="-122"/>
              </a:rPr>
              <a:t>一旦找到了行为者，就可以通过请每个行为者回答下述问题来获取用例。</a:t>
            </a:r>
          </a:p>
          <a:p>
            <a:pPr>
              <a:lnSpc>
                <a:spcPts val="3000"/>
              </a:lnSpc>
              <a:spcBef>
                <a:spcPct val="0"/>
              </a:spcBef>
              <a:buSzPct val="70000"/>
              <a:buFont typeface="Wingdings" pitchFamily="2" charset="2"/>
              <a:buChar char="l"/>
            </a:pPr>
            <a:r>
              <a:rPr lang="zh-CN" altLang="zh-CN" sz="2400">
                <a:latin typeface="宋体" panose="02010600030101010101" pitchFamily="2" charset="-122"/>
              </a:rPr>
              <a:t>行为者需要系统提供哪些功能？行为者自身需要做什么？</a:t>
            </a:r>
          </a:p>
          <a:p>
            <a:pPr>
              <a:lnSpc>
                <a:spcPts val="3000"/>
              </a:lnSpc>
              <a:spcBef>
                <a:spcPct val="0"/>
              </a:spcBef>
              <a:buSzPct val="70000"/>
              <a:buFont typeface="Wingdings" pitchFamily="2" charset="2"/>
              <a:buChar char="l"/>
            </a:pPr>
            <a:r>
              <a:rPr lang="zh-CN" altLang="zh-CN" sz="2400">
                <a:latin typeface="宋体" panose="02010600030101010101" pitchFamily="2" charset="-122"/>
              </a:rPr>
              <a:t>行为者是否需要读取、创建、删除、修改或存储系统中的某类信息？</a:t>
            </a:r>
          </a:p>
          <a:p>
            <a:pPr>
              <a:lnSpc>
                <a:spcPts val="3000"/>
              </a:lnSpc>
              <a:spcBef>
                <a:spcPct val="0"/>
              </a:spcBef>
              <a:buSzPct val="70000"/>
              <a:buFont typeface="Wingdings" pitchFamily="2" charset="2"/>
              <a:buChar char="l"/>
            </a:pPr>
            <a:r>
              <a:rPr lang="zh-CN" altLang="zh-CN" sz="2400">
                <a:latin typeface="宋体" panose="02010600030101010101" pitchFamily="2" charset="-122"/>
              </a:rPr>
              <a:t>系统中发生的事件需要通知行为者吗？行为者需要通知系统某些事情吗？从功能观点看，这些事件能做什么？</a:t>
            </a:r>
          </a:p>
          <a:p>
            <a:pPr>
              <a:lnSpc>
                <a:spcPts val="3000"/>
              </a:lnSpc>
              <a:spcBef>
                <a:spcPct val="0"/>
              </a:spcBef>
              <a:buSzPct val="70000"/>
              <a:buFont typeface="Wingdings" pitchFamily="2" charset="2"/>
              <a:buChar char="l"/>
            </a:pPr>
            <a:r>
              <a:rPr lang="zh-CN" altLang="zh-CN" sz="2400">
                <a:latin typeface="宋体" panose="02010600030101010101" pitchFamily="2" charset="-122"/>
              </a:rPr>
              <a:t>行为者的日常工作是否因为系统的新功能而被简化或提高了效率？</a:t>
            </a:r>
            <a:endParaRPr lang="en-US" altLang="zh-CN" sz="2400" b="1">
              <a:latin typeface="宋体" panose="02010600030101010101" pitchFamily="2" charset="-122"/>
            </a:endParaRPr>
          </a:p>
        </p:txBody>
      </p:sp>
      <p:sp>
        <p:nvSpPr>
          <p:cNvPr id="8" name="1 Título">
            <a:extLst>
              <a:ext uri="{FF2B5EF4-FFF2-40B4-BE49-F238E27FC236}">
                <a16:creationId xmlns:a16="http://schemas.microsoft.com/office/drawing/2014/main" id="{C37BD2FF-81F8-6149-8A38-350671DC6AB7}"/>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mn-ea"/>
                <a:ea typeface="+mn-ea"/>
              </a:rPr>
              <a:t>9.6.2 </a:t>
            </a:r>
            <a:r>
              <a:rPr lang="zh-CN" altLang="en-US" sz="2400" dirty="0">
                <a:solidFill>
                  <a:srgbClr val="D9D9D9"/>
                </a:solidFill>
                <a:latin typeface="+mn-ea"/>
                <a:ea typeface="+mn-ea"/>
              </a:rPr>
              <a:t>用例建模</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a:extLst>
              <a:ext uri="{FF2B5EF4-FFF2-40B4-BE49-F238E27FC236}">
                <a16:creationId xmlns:a16="http://schemas.microsoft.com/office/drawing/2014/main" id="{000BCD05-39CA-7341-89FF-3AE85CE1DA29}"/>
              </a:ext>
            </a:extLst>
          </p:cNvPr>
          <p:cNvSpPr>
            <a:spLocks noGrp="1"/>
          </p:cNvSpPr>
          <p:nvPr>
            <p:ph type="title" idx="4294967295"/>
          </p:nvPr>
        </p:nvSpPr>
        <p:spPr>
          <a:xfrm>
            <a:off x="0" y="-26988"/>
            <a:ext cx="8229600" cy="1143001"/>
          </a:xfrm>
        </p:spPr>
        <p:txBody>
          <a:bodyPr/>
          <a:lstStyle/>
          <a:p>
            <a:pPr>
              <a:defRPr/>
            </a:pPr>
            <a:r>
              <a:rPr lang="en-US" altLang="zh-CN" b="1" dirty="0">
                <a:latin typeface="+mn-ea"/>
                <a:ea typeface="+mn-ea"/>
              </a:rPr>
              <a:t>9.6 </a:t>
            </a:r>
            <a:r>
              <a:rPr lang="zh-CN" altLang="en-US" b="1" dirty="0"/>
              <a:t>功能模型</a:t>
            </a:r>
          </a:p>
        </p:txBody>
      </p:sp>
      <p:sp>
        <p:nvSpPr>
          <p:cNvPr id="131074" name="TextBox 7">
            <a:extLst>
              <a:ext uri="{FF2B5EF4-FFF2-40B4-BE49-F238E27FC236}">
                <a16:creationId xmlns:a16="http://schemas.microsoft.com/office/drawing/2014/main" id="{D897268E-887F-8848-969A-8D73AE1A2B95}"/>
              </a:ext>
            </a:extLst>
          </p:cNvPr>
          <p:cNvSpPr txBox="1">
            <a:spLocks noChangeArrowheads="1"/>
          </p:cNvSpPr>
          <p:nvPr/>
        </p:nvSpPr>
        <p:spPr bwMode="auto">
          <a:xfrm>
            <a:off x="528638" y="1557338"/>
            <a:ext cx="8220075" cy="286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ts val="3000"/>
              </a:lnSpc>
              <a:spcBef>
                <a:spcPct val="0"/>
              </a:spcBef>
              <a:spcAft>
                <a:spcPts val="600"/>
              </a:spcAft>
              <a:buFontTx/>
              <a:buNone/>
            </a:pPr>
            <a:r>
              <a:rPr lang="en-US" altLang="zh-CN" sz="2400" b="1">
                <a:latin typeface="宋体" panose="02010600030101010101" pitchFamily="2" charset="-122"/>
              </a:rPr>
              <a:t>2.</a:t>
            </a:r>
            <a:r>
              <a:rPr lang="zh-CN" altLang="en-US" sz="2400" b="1">
                <a:latin typeface="宋体" panose="02010600030101010101" pitchFamily="2" charset="-122"/>
              </a:rPr>
              <a:t>寻找用例</a:t>
            </a:r>
            <a:endParaRPr lang="en-US" altLang="zh-CN" sz="2400" b="1">
              <a:latin typeface="宋体" panose="02010600030101010101" pitchFamily="2" charset="-122"/>
            </a:endParaRPr>
          </a:p>
          <a:p>
            <a:pPr>
              <a:lnSpc>
                <a:spcPts val="3000"/>
              </a:lnSpc>
              <a:spcBef>
                <a:spcPct val="0"/>
              </a:spcBef>
              <a:buFontTx/>
              <a:buNone/>
            </a:pPr>
            <a:r>
              <a:rPr lang="en-US" altLang="zh-CN" sz="2400">
                <a:latin typeface="宋体" panose="02010600030101010101" pitchFamily="2" charset="-122"/>
              </a:rPr>
              <a:t>    </a:t>
            </a:r>
            <a:r>
              <a:rPr lang="zh-CN" altLang="zh-CN" sz="2400">
                <a:latin typeface="宋体" panose="02010600030101010101" pitchFamily="2" charset="-122"/>
              </a:rPr>
              <a:t>还有一些不是针对具体行为者而是针对整个系统的问题，也能帮助建模者发现用例，例如：</a:t>
            </a:r>
          </a:p>
          <a:p>
            <a:pPr>
              <a:lnSpc>
                <a:spcPts val="3000"/>
              </a:lnSpc>
              <a:spcBef>
                <a:spcPct val="0"/>
              </a:spcBef>
              <a:buSzPct val="70000"/>
              <a:buFont typeface="Wingdings" pitchFamily="2" charset="2"/>
              <a:buChar char="l"/>
            </a:pPr>
            <a:r>
              <a:rPr lang="zh-CN" altLang="zh-CN" sz="2400">
                <a:latin typeface="宋体" panose="02010600030101010101" pitchFamily="2" charset="-122"/>
              </a:rPr>
              <a:t>系统需要哪些输入输出？输入来自何处？输出到哪里去？</a:t>
            </a:r>
          </a:p>
          <a:p>
            <a:pPr>
              <a:lnSpc>
                <a:spcPts val="3000"/>
              </a:lnSpc>
              <a:spcBef>
                <a:spcPct val="0"/>
              </a:spcBef>
              <a:buSzPct val="70000"/>
              <a:buFont typeface="Wingdings" pitchFamily="2" charset="2"/>
              <a:buChar char="l"/>
            </a:pPr>
            <a:r>
              <a:rPr lang="zh-CN" altLang="zh-CN" sz="2400">
                <a:latin typeface="宋体" panose="02010600030101010101" pitchFamily="2" charset="-122"/>
              </a:rPr>
              <a:t>当前使用的系统（可能是人工系统）存在的主要问题是什么？</a:t>
            </a:r>
          </a:p>
        </p:txBody>
      </p:sp>
      <p:sp>
        <p:nvSpPr>
          <p:cNvPr id="131075" name="文本框 2">
            <a:extLst>
              <a:ext uri="{FF2B5EF4-FFF2-40B4-BE49-F238E27FC236}">
                <a16:creationId xmlns:a16="http://schemas.microsoft.com/office/drawing/2014/main" id="{3A31A589-E0D5-1242-B695-595EB5A4F36C}"/>
              </a:ext>
            </a:extLst>
          </p:cNvPr>
          <p:cNvSpPr txBox="1">
            <a:spLocks noChangeArrowheads="1"/>
          </p:cNvSpPr>
          <p:nvPr/>
        </p:nvSpPr>
        <p:spPr bwMode="auto">
          <a:xfrm>
            <a:off x="528638" y="4532313"/>
            <a:ext cx="8158162" cy="1200150"/>
          </a:xfrm>
          <a:prstGeom prst="rect">
            <a:avLst/>
          </a:prstGeom>
          <a:noFill/>
          <a:ln w="25400">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zh-CN" sz="2400">
                <a:latin typeface="宋体" panose="02010600030101010101" pitchFamily="2" charset="-122"/>
              </a:rPr>
              <a:t>    </a:t>
            </a:r>
            <a:r>
              <a:rPr lang="zh-CN" altLang="zh-CN" sz="2400">
                <a:latin typeface="宋体" panose="02010600030101010101" pitchFamily="2" charset="-122"/>
              </a:rPr>
              <a:t>注意，最后这两个问题并不意味着没有行为者也可以有用例，只是在获取用例时还不知道行为者是谁。事实上，</a:t>
            </a:r>
            <a:r>
              <a:rPr lang="zh-CN" altLang="zh-CN" sz="2400" b="1">
                <a:latin typeface="宋体" panose="02010600030101010101" pitchFamily="2" charset="-122"/>
              </a:rPr>
              <a:t>一个用例必须至少与一个行为者相关联。</a:t>
            </a:r>
            <a:endParaRPr lang="en-US" altLang="zh-CN" sz="2400" b="1">
              <a:latin typeface="宋体" panose="02010600030101010101" pitchFamily="2" charset="-122"/>
            </a:endParaRPr>
          </a:p>
        </p:txBody>
      </p:sp>
      <p:sp>
        <p:nvSpPr>
          <p:cNvPr id="9" name="1 Título">
            <a:extLst>
              <a:ext uri="{FF2B5EF4-FFF2-40B4-BE49-F238E27FC236}">
                <a16:creationId xmlns:a16="http://schemas.microsoft.com/office/drawing/2014/main" id="{E11B8D4B-2E41-2343-8092-99C27E18CC58}"/>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mn-ea"/>
                <a:ea typeface="+mn-ea"/>
              </a:rPr>
              <a:t>9.6.2 </a:t>
            </a:r>
            <a:r>
              <a:rPr lang="zh-CN" altLang="en-US" sz="2400" dirty="0">
                <a:solidFill>
                  <a:srgbClr val="D9D9D9"/>
                </a:solidFill>
                <a:latin typeface="+mn-ea"/>
                <a:ea typeface="+mn-ea"/>
              </a:rPr>
              <a:t>用例建模</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a:extLst>
              <a:ext uri="{FF2B5EF4-FFF2-40B4-BE49-F238E27FC236}">
                <a16:creationId xmlns:a16="http://schemas.microsoft.com/office/drawing/2014/main" id="{D98CFC09-7CB8-F643-AC93-6463048E129D}"/>
              </a:ext>
            </a:extLst>
          </p:cNvPr>
          <p:cNvSpPr txBox="1">
            <a:spLocks/>
          </p:cNvSpPr>
          <p:nvPr/>
        </p:nvSpPr>
        <p:spPr>
          <a:xfrm>
            <a:off x="739775" y="682625"/>
            <a:ext cx="7577138" cy="86360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lnSpc>
                <a:spcPts val="5760"/>
              </a:lnSpc>
              <a:spcBef>
                <a:spcPts val="0"/>
              </a:spcBef>
              <a:spcAft>
                <a:spcPts val="0"/>
              </a:spcAft>
              <a:defRPr/>
            </a:pPr>
            <a:r>
              <a:rPr lang="zh-CN" altLang="en-US" b="1" dirty="0">
                <a:latin typeface="+mn-ea"/>
                <a:ea typeface="+mn-ea"/>
              </a:rPr>
              <a:t>主要内容</a:t>
            </a:r>
            <a:endParaRPr lang="es-HN" b="1" dirty="0">
              <a:latin typeface="+mn-ea"/>
              <a:ea typeface="+mn-ea"/>
            </a:endParaRPr>
          </a:p>
        </p:txBody>
      </p:sp>
      <p:sp>
        <p:nvSpPr>
          <p:cNvPr id="133122" name="2 Subtítulo">
            <a:extLst>
              <a:ext uri="{FF2B5EF4-FFF2-40B4-BE49-F238E27FC236}">
                <a16:creationId xmlns:a16="http://schemas.microsoft.com/office/drawing/2014/main" id="{073B2DF4-00F9-0144-A212-D46E796F821E}"/>
              </a:ext>
            </a:extLst>
          </p:cNvPr>
          <p:cNvSpPr txBox="1">
            <a:spLocks/>
          </p:cNvSpPr>
          <p:nvPr/>
        </p:nvSpPr>
        <p:spPr bwMode="auto">
          <a:xfrm>
            <a:off x="250825" y="6234113"/>
            <a:ext cx="2017713"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buFont typeface="Arial" panose="020B0604020202020204" pitchFamily="34" charset="0"/>
              <a:buNone/>
            </a:pPr>
            <a:endParaRPr lang="es-ES" altLang="zh-CN" sz="2000">
              <a:solidFill>
                <a:srgbClr val="BFBFBF"/>
              </a:solidFill>
            </a:endParaRPr>
          </a:p>
        </p:txBody>
      </p:sp>
      <p:pic>
        <p:nvPicPr>
          <p:cNvPr id="133123" name="Imagen 5">
            <a:extLst>
              <a:ext uri="{FF2B5EF4-FFF2-40B4-BE49-F238E27FC236}">
                <a16:creationId xmlns:a16="http://schemas.microsoft.com/office/drawing/2014/main" id="{A425EB7D-4B18-7E4E-B1D4-5040F08025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413" y="5875338"/>
            <a:ext cx="762000"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24" name="Imagen 5">
            <a:extLst>
              <a:ext uri="{FF2B5EF4-FFF2-40B4-BE49-F238E27FC236}">
                <a16:creationId xmlns:a16="http://schemas.microsoft.com/office/drawing/2014/main" id="{CF3AA575-0700-2B4A-B5F9-8BBC776F955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69000" y="6021388"/>
            <a:ext cx="763588"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25" name="TextBox 3">
            <a:hlinkClick r:id="rId5" action="ppaction://hlinksldjump"/>
            <a:extLst>
              <a:ext uri="{FF2B5EF4-FFF2-40B4-BE49-F238E27FC236}">
                <a16:creationId xmlns:a16="http://schemas.microsoft.com/office/drawing/2014/main" id="{EB86F33B-7262-5849-8A46-9A8ED45BAC1E}"/>
              </a:ext>
            </a:extLst>
          </p:cNvPr>
          <p:cNvSpPr txBox="1">
            <a:spLocks noChangeArrowheads="1"/>
          </p:cNvSpPr>
          <p:nvPr/>
        </p:nvSpPr>
        <p:spPr bwMode="auto">
          <a:xfrm>
            <a:off x="1071563" y="2071688"/>
            <a:ext cx="19288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133126" name="TextBox 4">
            <a:hlinkClick r:id="rId6" action="ppaction://hlinksldjump"/>
            <a:extLst>
              <a:ext uri="{FF2B5EF4-FFF2-40B4-BE49-F238E27FC236}">
                <a16:creationId xmlns:a16="http://schemas.microsoft.com/office/drawing/2014/main" id="{BE52E21B-2677-F14F-A1A7-DDBE562780AE}"/>
              </a:ext>
            </a:extLst>
          </p:cNvPr>
          <p:cNvSpPr txBox="1">
            <a:spLocks noChangeArrowheads="1"/>
          </p:cNvSpPr>
          <p:nvPr/>
        </p:nvSpPr>
        <p:spPr bwMode="auto">
          <a:xfrm>
            <a:off x="1000125" y="27146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133127" name="TextBox 5">
            <a:extLst>
              <a:ext uri="{FF2B5EF4-FFF2-40B4-BE49-F238E27FC236}">
                <a16:creationId xmlns:a16="http://schemas.microsoft.com/office/drawing/2014/main" id="{A955DF67-D72D-714B-8931-9AA8C3F4200E}"/>
              </a:ext>
            </a:extLst>
          </p:cNvPr>
          <p:cNvSpPr txBox="1">
            <a:spLocks noChangeArrowheads="1"/>
          </p:cNvSpPr>
          <p:nvPr/>
        </p:nvSpPr>
        <p:spPr bwMode="auto">
          <a:xfrm>
            <a:off x="1000125" y="32861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133128" name="TextBox 6">
            <a:extLst>
              <a:ext uri="{FF2B5EF4-FFF2-40B4-BE49-F238E27FC236}">
                <a16:creationId xmlns:a16="http://schemas.microsoft.com/office/drawing/2014/main" id="{11EEB5FF-9B1C-7F42-A6B1-D5DA5963C985}"/>
              </a:ext>
            </a:extLst>
          </p:cNvPr>
          <p:cNvSpPr txBox="1">
            <a:spLocks noChangeArrowheads="1"/>
          </p:cNvSpPr>
          <p:nvPr/>
        </p:nvSpPr>
        <p:spPr bwMode="auto">
          <a:xfrm>
            <a:off x="1000125" y="38576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133129" name="Rectangle 3">
            <a:extLst>
              <a:ext uri="{FF2B5EF4-FFF2-40B4-BE49-F238E27FC236}">
                <a16:creationId xmlns:a16="http://schemas.microsoft.com/office/drawing/2014/main" id="{7D9FDCA2-355A-C04B-8B6B-A08F3A6D6DB4}"/>
              </a:ext>
            </a:extLst>
          </p:cNvPr>
          <p:cNvSpPr txBox="1">
            <a:spLocks noChangeArrowheads="1"/>
          </p:cNvSpPr>
          <p:nvPr/>
        </p:nvSpPr>
        <p:spPr bwMode="auto">
          <a:xfrm>
            <a:off x="642938" y="1819275"/>
            <a:ext cx="7889875" cy="367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 typeface="Wingdings" pitchFamily="2" charset="2"/>
              <a:buNone/>
            </a:pPr>
            <a:r>
              <a:rPr kumimoji="1" lang="en-US" altLang="zh-CN" sz="2400" b="1">
                <a:solidFill>
                  <a:srgbClr val="3C3C77"/>
                </a:solidFill>
                <a:latin typeface="宋体" panose="02010600030101010101" pitchFamily="2" charset="-122"/>
              </a:rPr>
              <a:t>   </a:t>
            </a:r>
            <a:r>
              <a:rPr kumimoji="1" lang="en-US" altLang="zh-CN" sz="2400" b="1">
                <a:latin typeface="宋体" panose="02010600030101010101" pitchFamily="2" charset="-122"/>
              </a:rPr>
              <a:t>9.1   </a:t>
            </a:r>
            <a:r>
              <a:rPr kumimoji="1" lang="zh-CN" altLang="en-US" sz="2400" b="1">
                <a:latin typeface="宋体" panose="02010600030101010101" pitchFamily="2" charset="-122"/>
              </a:rPr>
              <a:t>面向对象方法学概述</a:t>
            </a:r>
            <a:endParaRPr kumimoji="1" lang="en-US" altLang="zh-CN" sz="2400" b="1">
              <a:latin typeface="宋体" panose="02010600030101010101" pitchFamily="2" charset="-122"/>
            </a:endParaRPr>
          </a:p>
          <a:p>
            <a:pPr eaLnBrk="1" hangingPunct="1">
              <a:spcBef>
                <a:spcPct val="50000"/>
              </a:spcBef>
              <a:buFont typeface="Wingdings" pitchFamily="2" charset="2"/>
              <a:buNone/>
            </a:pPr>
            <a:r>
              <a:rPr kumimoji="1" lang="en-US" altLang="zh-CN" sz="2400" b="1">
                <a:latin typeface="宋体" panose="02010600030101010101" pitchFamily="2" charset="-122"/>
              </a:rPr>
              <a:t>   9.2   </a:t>
            </a:r>
            <a:r>
              <a:rPr kumimoji="1" lang="zh-CN" altLang="en-US" sz="2400" b="1">
                <a:latin typeface="宋体" panose="02010600030101010101" pitchFamily="2" charset="-122"/>
              </a:rPr>
              <a:t>面向对象的概念</a:t>
            </a:r>
            <a:endParaRPr kumimoji="1" lang="en-US" altLang="zh-CN" sz="2400" b="1">
              <a:latin typeface="宋体" panose="02010600030101010101" pitchFamily="2" charset="-122"/>
            </a:endParaRPr>
          </a:p>
          <a:p>
            <a:pPr eaLnBrk="1" hangingPunct="1">
              <a:spcBef>
                <a:spcPct val="50000"/>
              </a:spcBef>
              <a:buFont typeface="Wingdings" pitchFamily="2" charset="2"/>
              <a:buNone/>
            </a:pPr>
            <a:r>
              <a:rPr kumimoji="1" lang="en-US" altLang="zh-CN" sz="2400" b="1">
                <a:latin typeface="宋体" panose="02010600030101010101" pitchFamily="2" charset="-122"/>
              </a:rPr>
              <a:t>   9.3   </a:t>
            </a:r>
            <a:r>
              <a:rPr kumimoji="1" lang="zh-CN" altLang="en-US" sz="2400" b="1">
                <a:latin typeface="宋体" panose="02010600030101010101" pitchFamily="2" charset="-122"/>
              </a:rPr>
              <a:t>面向对象模型</a:t>
            </a:r>
            <a:endParaRPr kumimoji="1" lang="en-US" altLang="zh-CN" sz="2400" b="1">
              <a:latin typeface="宋体" panose="02010600030101010101" pitchFamily="2" charset="-122"/>
            </a:endParaRPr>
          </a:p>
          <a:p>
            <a:pPr eaLnBrk="1" hangingPunct="1">
              <a:spcBef>
                <a:spcPct val="50000"/>
              </a:spcBef>
              <a:buFont typeface="Wingdings" pitchFamily="2" charset="2"/>
              <a:buNone/>
            </a:pPr>
            <a:r>
              <a:rPr kumimoji="1" lang="en-US" altLang="zh-CN" sz="2400" b="1">
                <a:latin typeface="宋体" panose="02010600030101010101" pitchFamily="2" charset="-122"/>
              </a:rPr>
              <a:t>   9.4   </a:t>
            </a:r>
            <a:r>
              <a:rPr kumimoji="1" lang="zh-CN" altLang="en-US" sz="2400" b="1">
                <a:latin typeface="宋体" panose="02010600030101010101" pitchFamily="2" charset="-122"/>
              </a:rPr>
              <a:t>对象模型</a:t>
            </a:r>
            <a:endParaRPr kumimoji="1" lang="en-US" altLang="zh-CN" sz="2400" b="1">
              <a:latin typeface="宋体" panose="02010600030101010101" pitchFamily="2" charset="-122"/>
            </a:endParaRPr>
          </a:p>
          <a:p>
            <a:pPr eaLnBrk="1" hangingPunct="1">
              <a:spcBef>
                <a:spcPct val="50000"/>
              </a:spcBef>
              <a:buFont typeface="Wingdings" pitchFamily="2" charset="2"/>
              <a:buNone/>
            </a:pPr>
            <a:r>
              <a:rPr kumimoji="1" lang="en-US" altLang="zh-CN" sz="2400" b="1">
                <a:latin typeface="宋体" panose="02010600030101010101" pitchFamily="2" charset="-122"/>
              </a:rPr>
              <a:t>   9.5   </a:t>
            </a:r>
            <a:r>
              <a:rPr kumimoji="1" lang="zh-CN" altLang="en-US" sz="2400" b="1">
                <a:latin typeface="宋体" panose="02010600030101010101" pitchFamily="2" charset="-122"/>
              </a:rPr>
              <a:t>动态模型</a:t>
            </a:r>
            <a:endParaRPr kumimoji="1" lang="en-US" altLang="zh-CN" sz="2400" b="1">
              <a:latin typeface="宋体" panose="02010600030101010101" pitchFamily="2" charset="-122"/>
            </a:endParaRPr>
          </a:p>
          <a:p>
            <a:pPr eaLnBrk="1" hangingPunct="1">
              <a:spcBef>
                <a:spcPct val="50000"/>
              </a:spcBef>
              <a:buFont typeface="Wingdings" pitchFamily="2" charset="2"/>
              <a:buNone/>
            </a:pPr>
            <a:r>
              <a:rPr kumimoji="1" lang="en-US" altLang="zh-CN" sz="2400" b="1">
                <a:latin typeface="宋体" panose="02010600030101010101" pitchFamily="2" charset="-122"/>
              </a:rPr>
              <a:t>   9.6   </a:t>
            </a:r>
            <a:r>
              <a:rPr kumimoji="1" lang="zh-CN" altLang="en-US" sz="2400" b="1">
                <a:latin typeface="宋体" panose="02010600030101010101" pitchFamily="2" charset="-122"/>
              </a:rPr>
              <a:t>功能模型</a:t>
            </a:r>
            <a:endParaRPr kumimoji="1" lang="en-US" altLang="zh-CN" sz="2400" b="1">
              <a:latin typeface="宋体" panose="02010600030101010101" pitchFamily="2" charset="-122"/>
            </a:endParaRPr>
          </a:p>
          <a:p>
            <a:pPr eaLnBrk="1" hangingPunct="1">
              <a:spcBef>
                <a:spcPct val="50000"/>
              </a:spcBef>
              <a:buFont typeface="Wingdings" pitchFamily="2" charset="2"/>
              <a:buNone/>
            </a:pPr>
            <a:r>
              <a:rPr kumimoji="1" lang="en-US" altLang="zh-CN" sz="2400" b="1">
                <a:latin typeface="宋体" panose="02010600030101010101" pitchFamily="2" charset="-122"/>
              </a:rPr>
              <a:t>   9.7   3</a:t>
            </a:r>
            <a:r>
              <a:rPr kumimoji="1" lang="zh-CN" altLang="en-US" sz="2400" b="1">
                <a:latin typeface="宋体" panose="02010600030101010101" pitchFamily="2" charset="-122"/>
              </a:rPr>
              <a:t>种模型之间的关系</a:t>
            </a:r>
            <a:r>
              <a:rPr kumimoji="1" lang="en-US" altLang="zh-CN" sz="2400" b="1">
                <a:solidFill>
                  <a:srgbClr val="3C3C77"/>
                </a:solidFill>
                <a:latin typeface="宋体" panose="02010600030101010101" pitchFamily="2" charset="-122"/>
              </a:rPr>
              <a:t> </a:t>
            </a:r>
            <a:endParaRPr kumimoji="1" lang="zh-CN" altLang="en-US" sz="2400" b="1">
              <a:solidFill>
                <a:srgbClr val="3C3C77"/>
              </a:solidFill>
              <a:latin typeface="宋体" panose="02010600030101010101" pitchFamily="2" charset="-122"/>
            </a:endParaRPr>
          </a:p>
        </p:txBody>
      </p:sp>
      <p:sp>
        <p:nvSpPr>
          <p:cNvPr id="133130" name="1 Título">
            <a:extLst>
              <a:ext uri="{FF2B5EF4-FFF2-40B4-BE49-F238E27FC236}">
                <a16:creationId xmlns:a16="http://schemas.microsoft.com/office/drawing/2014/main" id="{018AC319-28AD-CE42-8B30-74C078DAD586}"/>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9.7 3</a:t>
            </a:r>
            <a:r>
              <a:rPr lang="zh-CN" altLang="en-US" sz="2400">
                <a:solidFill>
                  <a:srgbClr val="D9D9D9"/>
                </a:solidFill>
                <a:latin typeface="宋体" panose="02010600030101010101" pitchFamily="2" charset="-122"/>
              </a:rPr>
              <a:t>种模型之间的关系</a:t>
            </a:r>
          </a:p>
        </p:txBody>
      </p:sp>
      <p:sp>
        <p:nvSpPr>
          <p:cNvPr id="14" name="矩形 13">
            <a:extLst>
              <a:ext uri="{FF2B5EF4-FFF2-40B4-BE49-F238E27FC236}">
                <a16:creationId xmlns:a16="http://schemas.microsoft.com/office/drawing/2014/main" id="{4C9DCA99-1C90-8148-89C5-01A32F475C77}"/>
              </a:ext>
            </a:extLst>
          </p:cNvPr>
          <p:cNvSpPr/>
          <p:nvPr/>
        </p:nvSpPr>
        <p:spPr>
          <a:xfrm>
            <a:off x="927100" y="5089525"/>
            <a:ext cx="7461250"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5" name="等腰三角形 14">
            <a:extLst>
              <a:ext uri="{FF2B5EF4-FFF2-40B4-BE49-F238E27FC236}">
                <a16:creationId xmlns:a16="http://schemas.microsoft.com/office/drawing/2014/main" id="{4361FC6F-A1EA-1C4B-9C53-2F1B669FFDFD}"/>
              </a:ext>
            </a:extLst>
          </p:cNvPr>
          <p:cNvSpPr/>
          <p:nvPr/>
        </p:nvSpPr>
        <p:spPr>
          <a:xfrm rot="5400000">
            <a:off x="335757" y="5176044"/>
            <a:ext cx="538162" cy="4318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Tree>
  </p:cSld>
  <p:clrMapOvr>
    <a:masterClrMapping/>
  </p:clrMapOvr>
  <p:transition spd="slow"/>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69" name="1 Título">
            <a:extLst>
              <a:ext uri="{FF2B5EF4-FFF2-40B4-BE49-F238E27FC236}">
                <a16:creationId xmlns:a16="http://schemas.microsoft.com/office/drawing/2014/main" id="{7FE39CCA-4EFB-AB4A-A49D-1DE2C0275752}"/>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9.7 3</a:t>
            </a:r>
            <a:r>
              <a:rPr lang="zh-CN" altLang="en-US" sz="2400">
                <a:solidFill>
                  <a:srgbClr val="D9D9D9"/>
                </a:solidFill>
                <a:latin typeface="宋体" panose="02010600030101010101" pitchFamily="2" charset="-122"/>
              </a:rPr>
              <a:t>种模型之间的关系</a:t>
            </a:r>
          </a:p>
        </p:txBody>
      </p:sp>
      <p:sp>
        <p:nvSpPr>
          <p:cNvPr id="135170" name="标题 3">
            <a:extLst>
              <a:ext uri="{FF2B5EF4-FFF2-40B4-BE49-F238E27FC236}">
                <a16:creationId xmlns:a16="http://schemas.microsoft.com/office/drawing/2014/main" id="{F8A5882B-D665-1D47-843F-3488A4566F8B}"/>
              </a:ext>
            </a:extLst>
          </p:cNvPr>
          <p:cNvSpPr>
            <a:spLocks noGrp="1"/>
          </p:cNvSpPr>
          <p:nvPr>
            <p:ph type="title" idx="4294967295"/>
          </p:nvPr>
        </p:nvSpPr>
        <p:spPr>
          <a:xfrm>
            <a:off x="0" y="53975"/>
            <a:ext cx="8229600" cy="1143000"/>
          </a:xfrm>
        </p:spPr>
        <p:txBody>
          <a:bodyPr/>
          <a:lstStyle/>
          <a:p>
            <a:r>
              <a:rPr lang="en-US" altLang="zh-CN" b="1">
                <a:latin typeface="宋体" panose="02010600030101010101" pitchFamily="2" charset="-122"/>
              </a:rPr>
              <a:t>9.7 3</a:t>
            </a:r>
            <a:r>
              <a:rPr lang="zh-CN" altLang="zh-CN" b="1"/>
              <a:t>种模型之间的关系</a:t>
            </a:r>
            <a:endParaRPr lang="zh-CN" altLang="en-US" b="1"/>
          </a:p>
        </p:txBody>
      </p:sp>
      <p:sp>
        <p:nvSpPr>
          <p:cNvPr id="135171" name="TextBox 7">
            <a:extLst>
              <a:ext uri="{FF2B5EF4-FFF2-40B4-BE49-F238E27FC236}">
                <a16:creationId xmlns:a16="http://schemas.microsoft.com/office/drawing/2014/main" id="{1EFA640D-8C38-1F46-A22B-379CF7FA61A0}"/>
              </a:ext>
            </a:extLst>
          </p:cNvPr>
          <p:cNvSpPr txBox="1">
            <a:spLocks noChangeArrowheads="1"/>
          </p:cNvSpPr>
          <p:nvPr/>
        </p:nvSpPr>
        <p:spPr bwMode="auto">
          <a:xfrm>
            <a:off x="457200" y="1412875"/>
            <a:ext cx="8362950" cy="432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ts val="3000"/>
              </a:lnSpc>
              <a:spcBef>
                <a:spcPct val="0"/>
              </a:spcBef>
              <a:buFontTx/>
              <a:buNone/>
            </a:pPr>
            <a:r>
              <a:rPr lang="en-US" altLang="zh-CN" sz="2200">
                <a:latin typeface="宋体" panose="02010600030101010101" pitchFamily="2" charset="-122"/>
              </a:rPr>
              <a:t>    </a:t>
            </a:r>
            <a:r>
              <a:rPr lang="zh-CN" altLang="zh-CN" sz="2400" b="1">
                <a:solidFill>
                  <a:srgbClr val="C00000"/>
                </a:solidFill>
                <a:latin typeface="宋体" panose="02010600030101010101" pitchFamily="2" charset="-122"/>
              </a:rPr>
              <a:t>功能模型</a:t>
            </a:r>
            <a:r>
              <a:rPr lang="zh-CN" altLang="zh-CN" sz="2400">
                <a:latin typeface="宋体" panose="02010600030101010101" pitchFamily="2" charset="-122"/>
              </a:rPr>
              <a:t>指明了系统应该“做什么”；</a:t>
            </a:r>
            <a:r>
              <a:rPr lang="zh-CN" altLang="zh-CN" sz="2400" b="1">
                <a:solidFill>
                  <a:srgbClr val="C00000"/>
                </a:solidFill>
                <a:latin typeface="宋体" panose="02010600030101010101" pitchFamily="2" charset="-122"/>
              </a:rPr>
              <a:t>动态模型</a:t>
            </a:r>
            <a:r>
              <a:rPr lang="zh-CN" altLang="zh-CN" sz="2400">
                <a:latin typeface="宋体" panose="02010600030101010101" pitchFamily="2" charset="-122"/>
              </a:rPr>
              <a:t>明确规定了什么时候</a:t>
            </a:r>
            <a:r>
              <a:rPr lang="en-US" altLang="zh-CN" sz="2400">
                <a:latin typeface="宋体" panose="02010600030101010101" pitchFamily="2" charset="-122"/>
              </a:rPr>
              <a:t>(</a:t>
            </a:r>
            <a:r>
              <a:rPr lang="zh-CN" altLang="zh-CN" sz="2400">
                <a:latin typeface="宋体" panose="02010600030101010101" pitchFamily="2" charset="-122"/>
              </a:rPr>
              <a:t>即在何种状态下接受了什么事件的触发</a:t>
            </a:r>
            <a:r>
              <a:rPr lang="en-US" altLang="zh-CN" sz="2400">
                <a:latin typeface="宋体" panose="02010600030101010101" pitchFamily="2" charset="-122"/>
              </a:rPr>
              <a:t>)</a:t>
            </a:r>
            <a:r>
              <a:rPr lang="zh-CN" altLang="zh-CN" sz="2400">
                <a:latin typeface="宋体" panose="02010600030101010101" pitchFamily="2" charset="-122"/>
              </a:rPr>
              <a:t>做；</a:t>
            </a:r>
            <a:r>
              <a:rPr lang="zh-CN" altLang="zh-CN" sz="2400" b="1">
                <a:solidFill>
                  <a:srgbClr val="C00000"/>
                </a:solidFill>
                <a:latin typeface="宋体" panose="02010600030101010101" pitchFamily="2" charset="-122"/>
              </a:rPr>
              <a:t>对象模型</a:t>
            </a:r>
            <a:r>
              <a:rPr lang="zh-CN" altLang="zh-CN" sz="2400">
                <a:latin typeface="宋体" panose="02010600030101010101" pitchFamily="2" charset="-122"/>
              </a:rPr>
              <a:t>则定义了做事情的实体。</a:t>
            </a:r>
          </a:p>
          <a:p>
            <a:pPr>
              <a:lnSpc>
                <a:spcPts val="3000"/>
              </a:lnSpc>
              <a:spcBef>
                <a:spcPct val="0"/>
              </a:spcBef>
              <a:buFontTx/>
              <a:buNone/>
            </a:pPr>
            <a:r>
              <a:rPr lang="en-US" altLang="zh-CN" sz="2400">
                <a:latin typeface="宋体" panose="02010600030101010101" pitchFamily="2" charset="-122"/>
              </a:rPr>
              <a:t>    </a:t>
            </a:r>
            <a:r>
              <a:rPr lang="zh-CN" altLang="zh-CN" sz="2400">
                <a:latin typeface="宋体" panose="02010600030101010101" pitchFamily="2" charset="-122"/>
              </a:rPr>
              <a:t>在面向对象方法学中，对象模型是最基本最重要的，它为其他两种模型奠定了基础，人们依靠对象模型完成</a:t>
            </a:r>
            <a:r>
              <a:rPr lang="en-US" altLang="zh-CN" sz="2400">
                <a:latin typeface="宋体" panose="02010600030101010101" pitchFamily="2" charset="-122"/>
              </a:rPr>
              <a:t>3</a:t>
            </a:r>
            <a:r>
              <a:rPr lang="zh-CN" altLang="zh-CN" sz="2400">
                <a:latin typeface="宋体" panose="02010600030101010101" pitchFamily="2" charset="-122"/>
              </a:rPr>
              <a:t>种模型的集成。下面扼要地叙述</a:t>
            </a:r>
            <a:r>
              <a:rPr lang="en-US" altLang="zh-CN" sz="2400">
                <a:latin typeface="宋体" panose="02010600030101010101" pitchFamily="2" charset="-122"/>
              </a:rPr>
              <a:t>3</a:t>
            </a:r>
            <a:r>
              <a:rPr lang="zh-CN" altLang="zh-CN" sz="2400">
                <a:latin typeface="宋体" panose="02010600030101010101" pitchFamily="2" charset="-122"/>
              </a:rPr>
              <a:t>种模型之间的关系。</a:t>
            </a:r>
          </a:p>
          <a:p>
            <a:pPr>
              <a:lnSpc>
                <a:spcPts val="3000"/>
              </a:lnSpc>
              <a:spcBef>
                <a:spcPct val="0"/>
              </a:spcBef>
              <a:buSzPct val="70000"/>
              <a:buFont typeface="Wingdings" pitchFamily="2" charset="2"/>
              <a:buChar char="l"/>
            </a:pPr>
            <a:r>
              <a:rPr lang="zh-CN" altLang="zh-CN" sz="2400">
                <a:latin typeface="宋体" panose="02010600030101010101" pitchFamily="2" charset="-122"/>
              </a:rPr>
              <a:t>针对每个类建立的动态模型，描述了类实例的生命周期或运行周期。</a:t>
            </a:r>
          </a:p>
          <a:p>
            <a:pPr>
              <a:lnSpc>
                <a:spcPts val="3000"/>
              </a:lnSpc>
              <a:spcBef>
                <a:spcPct val="0"/>
              </a:spcBef>
              <a:buSzPct val="70000"/>
              <a:buFont typeface="Wingdings" pitchFamily="2" charset="2"/>
              <a:buChar char="l"/>
            </a:pPr>
            <a:r>
              <a:rPr lang="zh-CN" altLang="zh-CN" sz="2400">
                <a:latin typeface="宋体" panose="02010600030101010101" pitchFamily="2" charset="-122"/>
              </a:rPr>
              <a:t>状态转换驱使行为发生，这些行为在数据流图中被映射成处理，在用例图中被映射成用例，它们同时与类图中的服务相对应。</a:t>
            </a:r>
            <a:endParaRPr lang="en-US" altLang="zh-CN" sz="2400" b="1">
              <a:latin typeface="宋体" panose="02010600030101010101" pitchFamily="2" charset="-122"/>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7" name="1 Título">
            <a:extLst>
              <a:ext uri="{FF2B5EF4-FFF2-40B4-BE49-F238E27FC236}">
                <a16:creationId xmlns:a16="http://schemas.microsoft.com/office/drawing/2014/main" id="{F88936F7-F3AF-4840-AB89-65510AB076BC}"/>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9.7 3</a:t>
            </a:r>
            <a:r>
              <a:rPr lang="zh-CN" altLang="en-US" sz="2400">
                <a:solidFill>
                  <a:srgbClr val="D9D9D9"/>
                </a:solidFill>
                <a:latin typeface="宋体" panose="02010600030101010101" pitchFamily="2" charset="-122"/>
              </a:rPr>
              <a:t>种模型之间的关系</a:t>
            </a:r>
          </a:p>
        </p:txBody>
      </p:sp>
      <p:sp>
        <p:nvSpPr>
          <p:cNvPr id="137218" name="标题 3">
            <a:extLst>
              <a:ext uri="{FF2B5EF4-FFF2-40B4-BE49-F238E27FC236}">
                <a16:creationId xmlns:a16="http://schemas.microsoft.com/office/drawing/2014/main" id="{3CCF5C6B-30BF-5549-A770-EE88653E66AC}"/>
              </a:ext>
            </a:extLst>
          </p:cNvPr>
          <p:cNvSpPr>
            <a:spLocks noGrp="1"/>
          </p:cNvSpPr>
          <p:nvPr>
            <p:ph type="title" idx="4294967295"/>
          </p:nvPr>
        </p:nvSpPr>
        <p:spPr>
          <a:xfrm>
            <a:off x="0" y="-26988"/>
            <a:ext cx="8229600" cy="1143001"/>
          </a:xfrm>
        </p:spPr>
        <p:txBody>
          <a:bodyPr/>
          <a:lstStyle/>
          <a:p>
            <a:r>
              <a:rPr lang="en-US" altLang="zh-CN" b="1">
                <a:latin typeface="宋体" panose="02010600030101010101" pitchFamily="2" charset="-122"/>
              </a:rPr>
              <a:t>9.7 3</a:t>
            </a:r>
            <a:r>
              <a:rPr lang="zh-CN" altLang="zh-CN" b="1"/>
              <a:t>种模型之间的关系</a:t>
            </a:r>
            <a:endParaRPr lang="zh-CN" altLang="en-US" b="1"/>
          </a:p>
        </p:txBody>
      </p:sp>
      <p:sp>
        <p:nvSpPr>
          <p:cNvPr id="137219" name="TextBox 7">
            <a:extLst>
              <a:ext uri="{FF2B5EF4-FFF2-40B4-BE49-F238E27FC236}">
                <a16:creationId xmlns:a16="http://schemas.microsoft.com/office/drawing/2014/main" id="{96C5C522-70AF-804D-911D-3641924EBCB2}"/>
              </a:ext>
            </a:extLst>
          </p:cNvPr>
          <p:cNvSpPr txBox="1">
            <a:spLocks noChangeArrowheads="1"/>
          </p:cNvSpPr>
          <p:nvPr/>
        </p:nvSpPr>
        <p:spPr bwMode="auto">
          <a:xfrm>
            <a:off x="323850" y="1260475"/>
            <a:ext cx="8507413" cy="4760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ts val="2800"/>
              </a:lnSpc>
              <a:spcBef>
                <a:spcPct val="0"/>
              </a:spcBef>
              <a:buSzPct val="70000"/>
              <a:buFont typeface="Wingdings" pitchFamily="2" charset="2"/>
              <a:buChar char="l"/>
            </a:pPr>
            <a:r>
              <a:rPr lang="zh-CN" altLang="zh-CN" sz="2400">
                <a:latin typeface="宋体" panose="02010600030101010101" pitchFamily="2" charset="-122"/>
              </a:rPr>
              <a:t>功能模型中的处理（或用例）对应于对象模型中的类所提供的服务。通常，复杂的处理（或用例）对应于复杂对象提供的服务，简单的处理（或用例）对应于更基本的对象提供的服务。有时一个处理（或用例）对应多个服务，也有一个服务对应多个处理（或用例）的时候。</a:t>
            </a:r>
          </a:p>
          <a:p>
            <a:pPr>
              <a:lnSpc>
                <a:spcPts val="2800"/>
              </a:lnSpc>
              <a:spcBef>
                <a:spcPct val="0"/>
              </a:spcBef>
              <a:buSzPct val="70000"/>
              <a:buFont typeface="Wingdings" pitchFamily="2" charset="2"/>
              <a:buChar char="l"/>
            </a:pPr>
            <a:r>
              <a:rPr lang="zh-CN" altLang="zh-CN" sz="2400">
                <a:latin typeface="宋体" panose="02010600030101010101" pitchFamily="2" charset="-122"/>
              </a:rPr>
              <a:t>数据流图中的数据存储，以及数据的源点</a:t>
            </a:r>
            <a:r>
              <a:rPr lang="en-US" altLang="zh-CN" sz="2400">
                <a:latin typeface="宋体" panose="02010600030101010101" pitchFamily="2" charset="-122"/>
              </a:rPr>
              <a:t>/</a:t>
            </a:r>
            <a:r>
              <a:rPr lang="zh-CN" altLang="zh-CN" sz="2400">
                <a:latin typeface="宋体" panose="02010600030101010101" pitchFamily="2" charset="-122"/>
              </a:rPr>
              <a:t>终点，通常是对象模型中的对象。</a:t>
            </a:r>
          </a:p>
          <a:p>
            <a:pPr>
              <a:lnSpc>
                <a:spcPts val="2800"/>
              </a:lnSpc>
              <a:spcBef>
                <a:spcPct val="0"/>
              </a:spcBef>
              <a:buSzPct val="70000"/>
              <a:buFont typeface="Wingdings" pitchFamily="2" charset="2"/>
              <a:buChar char="l"/>
            </a:pPr>
            <a:r>
              <a:rPr lang="zh-CN" altLang="zh-CN" sz="2400">
                <a:latin typeface="宋体" panose="02010600030101010101" pitchFamily="2" charset="-122"/>
              </a:rPr>
              <a:t>数据流图中的数据流，往往是对象模型中对象的属性值，也可能是整个对象。</a:t>
            </a:r>
          </a:p>
          <a:p>
            <a:pPr>
              <a:lnSpc>
                <a:spcPts val="2800"/>
              </a:lnSpc>
              <a:spcBef>
                <a:spcPct val="0"/>
              </a:spcBef>
              <a:buSzPct val="70000"/>
              <a:buFont typeface="Wingdings" pitchFamily="2" charset="2"/>
              <a:buChar char="l"/>
            </a:pPr>
            <a:r>
              <a:rPr lang="zh-CN" altLang="zh-CN" sz="2400">
                <a:latin typeface="宋体" panose="02010600030101010101" pitchFamily="2" charset="-122"/>
              </a:rPr>
              <a:t>用例图中的行为者，可能是对象模型中的对象。</a:t>
            </a:r>
          </a:p>
          <a:p>
            <a:pPr>
              <a:lnSpc>
                <a:spcPts val="2800"/>
              </a:lnSpc>
              <a:spcBef>
                <a:spcPct val="0"/>
              </a:spcBef>
              <a:buSzPct val="70000"/>
              <a:buFont typeface="Wingdings" pitchFamily="2" charset="2"/>
              <a:buChar char="l"/>
            </a:pPr>
            <a:r>
              <a:rPr lang="zh-CN" altLang="zh-CN" sz="2400">
                <a:latin typeface="宋体" panose="02010600030101010101" pitchFamily="2" charset="-122"/>
              </a:rPr>
              <a:t>功能模型中的处理（或用例）可能产生动态模型中的事件。</a:t>
            </a:r>
          </a:p>
          <a:p>
            <a:pPr>
              <a:lnSpc>
                <a:spcPts val="2800"/>
              </a:lnSpc>
              <a:spcBef>
                <a:spcPct val="0"/>
              </a:spcBef>
              <a:buSzPct val="70000"/>
              <a:buFont typeface="Wingdings" pitchFamily="2" charset="2"/>
              <a:buChar char="l"/>
            </a:pPr>
            <a:r>
              <a:rPr lang="zh-CN" altLang="zh-CN" sz="2400">
                <a:latin typeface="宋体" panose="02010600030101010101" pitchFamily="2" charset="-122"/>
              </a:rPr>
              <a:t>对象模型描述了数据流图中的数据流、数据存储以及数据源点</a:t>
            </a:r>
            <a:r>
              <a:rPr lang="en-US" altLang="zh-CN" sz="2400">
                <a:latin typeface="宋体" panose="02010600030101010101" pitchFamily="2" charset="-122"/>
              </a:rPr>
              <a:t>/</a:t>
            </a:r>
            <a:r>
              <a:rPr lang="zh-CN" altLang="zh-CN" sz="2400">
                <a:latin typeface="宋体" panose="02010600030101010101" pitchFamily="2" charset="-122"/>
              </a:rPr>
              <a:t>终点的结构。</a:t>
            </a:r>
            <a:endParaRPr lang="en-US" altLang="zh-CN" sz="2400" b="1">
              <a:latin typeface="宋体" panose="02010600030101010101" pitchFamily="2" charset="-122"/>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5" name="标题 1">
            <a:extLst>
              <a:ext uri="{FF2B5EF4-FFF2-40B4-BE49-F238E27FC236}">
                <a16:creationId xmlns:a16="http://schemas.microsoft.com/office/drawing/2014/main" id="{198514EF-B1E0-B041-B9E9-AD53265E51EE}"/>
              </a:ext>
            </a:extLst>
          </p:cNvPr>
          <p:cNvSpPr>
            <a:spLocks noGrp="1"/>
          </p:cNvSpPr>
          <p:nvPr>
            <p:ph type="title" idx="4294967295"/>
          </p:nvPr>
        </p:nvSpPr>
        <p:spPr>
          <a:xfrm>
            <a:off x="0" y="-26988"/>
            <a:ext cx="8229600" cy="1143001"/>
          </a:xfrm>
        </p:spPr>
        <p:txBody>
          <a:bodyPr/>
          <a:lstStyle/>
          <a:p>
            <a:r>
              <a:rPr lang="zh-CN" altLang="en-US" b="1"/>
              <a:t>本章小结</a:t>
            </a:r>
          </a:p>
        </p:txBody>
      </p:sp>
      <p:sp>
        <p:nvSpPr>
          <p:cNvPr id="139266" name="内容占位符 2">
            <a:extLst>
              <a:ext uri="{FF2B5EF4-FFF2-40B4-BE49-F238E27FC236}">
                <a16:creationId xmlns:a16="http://schemas.microsoft.com/office/drawing/2014/main" id="{ECF76169-0558-234C-9B6C-7E257689BF93}"/>
              </a:ext>
            </a:extLst>
          </p:cNvPr>
          <p:cNvSpPr>
            <a:spLocks noGrp="1"/>
          </p:cNvSpPr>
          <p:nvPr>
            <p:ph idx="4294967295"/>
          </p:nvPr>
        </p:nvSpPr>
        <p:spPr>
          <a:xfrm>
            <a:off x="574675" y="981075"/>
            <a:ext cx="8569325" cy="5184775"/>
          </a:xfrm>
        </p:spPr>
        <p:txBody>
          <a:bodyPr/>
          <a:lstStyle/>
          <a:p>
            <a:pPr marL="0" indent="0">
              <a:lnSpc>
                <a:spcPts val="2500"/>
              </a:lnSpc>
              <a:buFont typeface="Arial" panose="020B0604020202020204" pitchFamily="34" charset="0"/>
              <a:buNone/>
            </a:pPr>
            <a:r>
              <a:rPr lang="en-US" altLang="zh-CN" sz="2000">
                <a:latin typeface="宋体" panose="02010600030101010101" pitchFamily="2" charset="-122"/>
              </a:rPr>
              <a:t>1.</a:t>
            </a:r>
            <a:r>
              <a:rPr lang="zh-CN" altLang="zh-CN" sz="2000">
                <a:latin typeface="宋体" panose="02010600030101010101" pitchFamily="2" charset="-122"/>
              </a:rPr>
              <a:t> 面向对象范型明显优于结构化范型</a:t>
            </a:r>
            <a:r>
              <a:rPr lang="zh-CN" altLang="en-US" sz="2000">
                <a:latin typeface="宋体" panose="02010600030101010101" pitchFamily="2" charset="-122"/>
              </a:rPr>
              <a:t>，</a:t>
            </a:r>
            <a:r>
              <a:rPr lang="zh-CN" altLang="zh-CN" sz="2000">
                <a:latin typeface="宋体" panose="02010600030101010101" pitchFamily="2" charset="-122"/>
              </a:rPr>
              <a:t>使用面向对象范型能够开发出稳定性好、可重用性好和可维护性好的软件</a:t>
            </a:r>
            <a:r>
              <a:rPr lang="zh-CN" altLang="en-US" sz="2000">
                <a:latin typeface="宋体" panose="02010600030101010101" pitchFamily="2" charset="-122"/>
              </a:rPr>
              <a:t>。</a:t>
            </a:r>
            <a:endParaRPr lang="en-US" altLang="zh-CN" sz="2000">
              <a:latin typeface="宋体" panose="02010600030101010101" pitchFamily="2" charset="-122"/>
            </a:endParaRPr>
          </a:p>
          <a:p>
            <a:pPr marL="0" indent="0">
              <a:lnSpc>
                <a:spcPts val="2500"/>
              </a:lnSpc>
              <a:buFont typeface="Arial" panose="020B0604020202020204" pitchFamily="34" charset="0"/>
              <a:buNone/>
            </a:pPr>
            <a:r>
              <a:rPr lang="en-US" altLang="zh-CN" sz="2000">
                <a:latin typeface="宋体" panose="02010600030101010101" pitchFamily="2" charset="-122"/>
              </a:rPr>
              <a:t>2.</a:t>
            </a:r>
            <a:r>
              <a:rPr lang="zh-CN" altLang="zh-CN" sz="2000">
                <a:latin typeface="宋体" panose="02010600030101010101" pitchFamily="2" charset="-122"/>
              </a:rPr>
              <a:t>面向对象方法学比较自然地模拟了人类认识客观世界的思维方式，在结构上尽可能一致。</a:t>
            </a:r>
            <a:endParaRPr lang="en-US" altLang="zh-CN" sz="2000">
              <a:latin typeface="宋体" panose="02010600030101010101" pitchFamily="2" charset="-122"/>
            </a:endParaRPr>
          </a:p>
          <a:p>
            <a:pPr marL="0" indent="0">
              <a:lnSpc>
                <a:spcPts val="2500"/>
              </a:lnSpc>
              <a:buFont typeface="Arial" panose="020B0604020202020204" pitchFamily="34" charset="0"/>
              <a:buNone/>
            </a:pPr>
            <a:r>
              <a:rPr lang="en-US" altLang="zh-CN" sz="2000">
                <a:latin typeface="宋体" panose="02010600030101010101" pitchFamily="2" charset="-122"/>
              </a:rPr>
              <a:t>3.</a:t>
            </a:r>
            <a:r>
              <a:rPr lang="zh-CN" altLang="zh-CN" sz="2000"/>
              <a:t>系统中每个对象都属于一个特定的对象类。类是对具有相同属性和行为的一组相似对象的定义。按照子类、父类的关系，把众多的类进一步组织成一个层次系统，处于下一层次上的类可以自动继承位于上一层次的类的属性和行为。</a:t>
            </a:r>
            <a:endParaRPr lang="en-US" altLang="zh-CN" sz="2000">
              <a:latin typeface="宋体" panose="02010600030101010101" pitchFamily="2" charset="-122"/>
            </a:endParaRPr>
          </a:p>
          <a:p>
            <a:pPr marL="0" indent="0">
              <a:lnSpc>
                <a:spcPts val="2500"/>
              </a:lnSpc>
              <a:buFont typeface="Arial" panose="020B0604020202020204" pitchFamily="34" charset="0"/>
              <a:buNone/>
            </a:pPr>
            <a:r>
              <a:rPr lang="en-US" altLang="zh-CN" sz="2000">
                <a:latin typeface="宋体" panose="02010600030101010101" pitchFamily="2" charset="-122"/>
              </a:rPr>
              <a:t>4.</a:t>
            </a:r>
            <a:r>
              <a:rPr lang="zh-CN" altLang="zh-CN" sz="2000">
                <a:latin typeface="宋体" panose="02010600030101010101" pitchFamily="2" charset="-122"/>
              </a:rPr>
              <a:t>用面向对象观点建立系统的模型，分别是描述系统静态结构的对象模型、描述系统控制结构的动态模型以及描述系统计算结构的功能模型。其中，对象模型是最基本、最核心、最重要的。</a:t>
            </a:r>
            <a:endParaRPr lang="en-US" altLang="zh-CN" sz="2000">
              <a:latin typeface="宋体" panose="02010600030101010101" pitchFamily="2" charset="-122"/>
            </a:endParaRPr>
          </a:p>
          <a:p>
            <a:pPr marL="0" indent="0">
              <a:lnSpc>
                <a:spcPts val="2500"/>
              </a:lnSpc>
              <a:buFont typeface="Arial" panose="020B0604020202020204" pitchFamily="34" charset="0"/>
              <a:buNone/>
            </a:pPr>
            <a:r>
              <a:rPr lang="en-US" altLang="zh-CN" sz="2000">
                <a:latin typeface="宋体" panose="02010600030101010101" pitchFamily="2" charset="-122"/>
              </a:rPr>
              <a:t>5.</a:t>
            </a:r>
            <a:r>
              <a:rPr lang="zh-CN" altLang="zh-CN" sz="2000">
                <a:latin typeface="宋体" panose="02010600030101010101" pitchFamily="2" charset="-122"/>
              </a:rPr>
              <a:t>统一建模语言</a:t>
            </a:r>
            <a:r>
              <a:rPr lang="en-US" altLang="zh-CN" sz="2000">
                <a:latin typeface="宋体" panose="02010600030101010101" pitchFamily="2" charset="-122"/>
              </a:rPr>
              <a:t>UML</a:t>
            </a:r>
            <a:r>
              <a:rPr lang="zh-CN" altLang="zh-CN" sz="2000">
                <a:latin typeface="宋体" panose="02010600030101010101" pitchFamily="2" charset="-122"/>
              </a:rPr>
              <a:t>是国际对象管理组织</a:t>
            </a:r>
            <a:r>
              <a:rPr lang="en-US" altLang="zh-CN" sz="2000">
                <a:latin typeface="宋体" panose="02010600030101010101" pitchFamily="2" charset="-122"/>
              </a:rPr>
              <a:t>OMG</a:t>
            </a:r>
            <a:r>
              <a:rPr lang="zh-CN" altLang="zh-CN" sz="2000">
                <a:latin typeface="宋体" panose="02010600030101010101" pitchFamily="2" charset="-122"/>
              </a:rPr>
              <a:t>批准的基于面向对象技术的标准建模语言。使用</a:t>
            </a:r>
            <a:r>
              <a:rPr lang="en-US" altLang="zh-CN" sz="2000">
                <a:latin typeface="宋体" panose="02010600030101010101" pitchFamily="2" charset="-122"/>
              </a:rPr>
              <a:t>UML</a:t>
            </a:r>
            <a:r>
              <a:rPr lang="zh-CN" altLang="zh-CN" sz="2000">
                <a:latin typeface="宋体" panose="02010600030101010101" pitchFamily="2" charset="-122"/>
              </a:rPr>
              <a:t>的类图来建立对象模型，使用</a:t>
            </a:r>
            <a:r>
              <a:rPr lang="en-US" altLang="zh-CN" sz="2000">
                <a:latin typeface="宋体" panose="02010600030101010101" pitchFamily="2" charset="-122"/>
              </a:rPr>
              <a:t>UML</a:t>
            </a:r>
            <a:r>
              <a:rPr lang="zh-CN" altLang="zh-CN" sz="2000">
                <a:latin typeface="宋体" panose="02010600030101010101" pitchFamily="2" charset="-122"/>
              </a:rPr>
              <a:t>的状态图来建立动态模型，使用数据流图或</a:t>
            </a:r>
            <a:r>
              <a:rPr lang="en-US" altLang="zh-CN" sz="2000">
                <a:latin typeface="宋体" panose="02010600030101010101" pitchFamily="2" charset="-122"/>
              </a:rPr>
              <a:t>UML</a:t>
            </a:r>
            <a:r>
              <a:rPr lang="zh-CN" altLang="zh-CN" sz="2000">
                <a:latin typeface="宋体" panose="02010600030101010101" pitchFamily="2" charset="-122"/>
              </a:rPr>
              <a:t>的用例图来建立功能模型。在</a:t>
            </a:r>
            <a:r>
              <a:rPr lang="en-US" altLang="zh-CN" sz="2000">
                <a:latin typeface="宋体" panose="02010600030101010101" pitchFamily="2" charset="-122"/>
              </a:rPr>
              <a:t>UML</a:t>
            </a:r>
            <a:r>
              <a:rPr lang="zh-CN" altLang="zh-CN" sz="2000">
                <a:latin typeface="宋体" panose="02010600030101010101" pitchFamily="2" charset="-122"/>
              </a:rPr>
              <a:t>中把用用例图建立起来的系统模型称为用例模型。</a:t>
            </a:r>
            <a:endParaRPr lang="zh-CN" altLang="en-US" sz="2000">
              <a:latin typeface="宋体" panose="02010600030101010101" pitchFamily="2" charset="-122"/>
            </a:endParaRPr>
          </a:p>
        </p:txBody>
      </p:sp>
      <p:sp>
        <p:nvSpPr>
          <p:cNvPr id="139267" name="1 Título">
            <a:extLst>
              <a:ext uri="{FF2B5EF4-FFF2-40B4-BE49-F238E27FC236}">
                <a16:creationId xmlns:a16="http://schemas.microsoft.com/office/drawing/2014/main" id="{EA878D9F-46B3-A047-ABF9-C3B4E24C64F1}"/>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本章小结</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Text Box 2">
            <a:extLst>
              <a:ext uri="{FF2B5EF4-FFF2-40B4-BE49-F238E27FC236}">
                <a16:creationId xmlns:a16="http://schemas.microsoft.com/office/drawing/2014/main" id="{47D9B72B-DFE4-2E43-9223-5ADFA42B8764}"/>
              </a:ext>
            </a:extLst>
          </p:cNvPr>
          <p:cNvSpPr txBox="1">
            <a:spLocks noChangeArrowheads="1"/>
          </p:cNvSpPr>
          <p:nvPr/>
        </p:nvSpPr>
        <p:spPr bwMode="auto">
          <a:xfrm>
            <a:off x="539750" y="839788"/>
            <a:ext cx="835342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eaLnBrk="0" hangingPunct="0">
              <a:defRPr kumimoji="1" sz="24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accent2"/>
                </a:solidFill>
                <a:latin typeface="Times New Roman" panose="02020603050405020304" pitchFamily="18" charset="0"/>
                <a:ea typeface="宋体" panose="02010600030101010101" pitchFamily="2" charset="-122"/>
              </a:defRPr>
            </a:lvl9pPr>
          </a:lstStyle>
          <a:p>
            <a:pPr>
              <a:spcBef>
                <a:spcPct val="50000"/>
              </a:spcBef>
            </a:pPr>
            <a:r>
              <a:rPr lang="zh-CN" altLang="en-US">
                <a:solidFill>
                  <a:srgbClr val="3366FF"/>
                </a:solidFill>
                <a:ea typeface="楷体_GB2312" pitchFamily="49" charset="-122"/>
              </a:rPr>
              <a:t>受到业界和学术界广泛关注，特别是</a:t>
            </a:r>
            <a:r>
              <a:rPr lang="en-US" altLang="zh-CN">
                <a:solidFill>
                  <a:srgbClr val="3366FF"/>
                </a:solidFill>
                <a:ea typeface="楷体_GB2312" pitchFamily="49" charset="-122"/>
              </a:rPr>
              <a:t>UML</a:t>
            </a:r>
            <a:r>
              <a:rPr lang="zh-CN" altLang="en-US">
                <a:solidFill>
                  <a:srgbClr val="3366FF"/>
                </a:solidFill>
                <a:ea typeface="楷体_GB2312" pitchFamily="49" charset="-122"/>
              </a:rPr>
              <a:t>以及相应的支持</a:t>
            </a:r>
            <a:endParaRPr lang="en-US" altLang="zh-CN">
              <a:solidFill>
                <a:srgbClr val="3366FF"/>
              </a:solidFill>
              <a:ea typeface="楷体_GB2312" pitchFamily="49" charset="-122"/>
            </a:endParaRPr>
          </a:p>
          <a:p>
            <a:pPr>
              <a:spcBef>
                <a:spcPct val="50000"/>
              </a:spcBef>
            </a:pPr>
            <a:r>
              <a:rPr lang="zh-CN" altLang="en-US">
                <a:solidFill>
                  <a:srgbClr val="3366FF"/>
                </a:solidFill>
                <a:ea typeface="楷体_GB2312" pitchFamily="49" charset="-122"/>
              </a:rPr>
              <a:t>工具已在软件开发中得到了广泛的应用。</a:t>
            </a:r>
            <a:endParaRPr lang="en-US" altLang="zh-CN" sz="3200" b="0">
              <a:solidFill>
                <a:srgbClr val="3366FF"/>
              </a:solidFill>
            </a:endParaRPr>
          </a:p>
        </p:txBody>
      </p:sp>
      <p:sp>
        <p:nvSpPr>
          <p:cNvPr id="11266" name="Text Box 3">
            <a:extLst>
              <a:ext uri="{FF2B5EF4-FFF2-40B4-BE49-F238E27FC236}">
                <a16:creationId xmlns:a16="http://schemas.microsoft.com/office/drawing/2014/main" id="{6A24A434-A168-9141-96B9-994A2746716D}"/>
              </a:ext>
            </a:extLst>
          </p:cNvPr>
          <p:cNvSpPr txBox="1">
            <a:spLocks noChangeArrowheads="1"/>
          </p:cNvSpPr>
          <p:nvPr/>
        </p:nvSpPr>
        <p:spPr bwMode="auto">
          <a:xfrm>
            <a:off x="514350" y="1811338"/>
            <a:ext cx="8305800" cy="4713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eaLnBrk="0" hangingPunct="0">
              <a:defRPr kumimoji="1" sz="24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accent2"/>
                </a:solidFill>
                <a:latin typeface="Times New Roman" panose="02020603050405020304" pitchFamily="18" charset="0"/>
                <a:ea typeface="宋体" panose="02010600030101010101" pitchFamily="2" charset="-122"/>
              </a:defRPr>
            </a:lvl9pPr>
          </a:lstStyle>
          <a:p>
            <a:pPr eaLnBrk="1" hangingPunct="1">
              <a:lnSpc>
                <a:spcPct val="150000"/>
              </a:lnSpc>
              <a:spcBef>
                <a:spcPct val="20000"/>
              </a:spcBef>
              <a:buClr>
                <a:schemeClr val="folHlink"/>
              </a:buClr>
              <a:buSzPct val="60000"/>
              <a:buFont typeface="Wingdings" pitchFamily="2" charset="2"/>
              <a:buNone/>
            </a:pPr>
            <a:r>
              <a:rPr lang="en-US" altLang="zh-CN" sz="2800">
                <a:solidFill>
                  <a:schemeClr val="tx1"/>
                </a:solidFill>
                <a:latin typeface="楷体_GB2312" pitchFamily="49" charset="-122"/>
                <a:ea typeface="楷体_GB2312" pitchFamily="49" charset="-122"/>
                <a:sym typeface="Symbol" pitchFamily="2" charset="2"/>
              </a:rPr>
              <a:t>  “</a:t>
            </a:r>
            <a:r>
              <a:rPr lang="zh-CN" altLang="en-US">
                <a:solidFill>
                  <a:schemeClr val="tx1"/>
                </a:solidFill>
                <a:latin typeface="楷体_GB2312" pitchFamily="49" charset="-122"/>
                <a:ea typeface="楷体_GB2312" pitchFamily="49" charset="-122"/>
                <a:sym typeface="Symbol" pitchFamily="2" charset="2"/>
              </a:rPr>
              <a:t>在建模语言方面</a:t>
            </a:r>
            <a:r>
              <a:rPr lang="en-US" altLang="zh-CN">
                <a:solidFill>
                  <a:schemeClr val="tx1"/>
                </a:solidFill>
                <a:latin typeface="楷体_GB2312" pitchFamily="49" charset="-122"/>
                <a:ea typeface="楷体_GB2312" pitchFamily="49" charset="-122"/>
                <a:sym typeface="Symbol" pitchFamily="2" charset="2"/>
              </a:rPr>
              <a:t>，UML</a:t>
            </a:r>
            <a:r>
              <a:rPr lang="zh-CN" altLang="en-US">
                <a:solidFill>
                  <a:schemeClr val="tx1"/>
                </a:solidFill>
                <a:latin typeface="楷体_GB2312" pitchFamily="49" charset="-122"/>
                <a:ea typeface="楷体_GB2312" pitchFamily="49" charset="-122"/>
                <a:sym typeface="Symbol" pitchFamily="2" charset="2"/>
              </a:rPr>
              <a:t>已成为一种绘制面向对象设计图的标准工具，并已传播到非面向对象领域。面向对象以前的主要方法已经消逝。</a:t>
            </a:r>
            <a:r>
              <a:rPr lang="en-US" altLang="zh-CN">
                <a:solidFill>
                  <a:schemeClr val="tx1"/>
                </a:solidFill>
                <a:latin typeface="楷体_GB2312" pitchFamily="49" charset="-122"/>
                <a:ea typeface="楷体_GB2312" pitchFamily="49" charset="-122"/>
                <a:sym typeface="Symbol" pitchFamily="2" charset="2"/>
              </a:rPr>
              <a:t>UML</a:t>
            </a:r>
            <a:r>
              <a:rPr lang="zh-CN" altLang="en-US">
                <a:solidFill>
                  <a:schemeClr val="tx1"/>
                </a:solidFill>
                <a:latin typeface="楷体_GB2312" pitchFamily="49" charset="-122"/>
                <a:ea typeface="楷体_GB2312" pitchFamily="49" charset="-122"/>
                <a:sym typeface="Symbol" pitchFamily="2" charset="2"/>
              </a:rPr>
              <a:t>登场了，并且稳居宝座。</a:t>
            </a:r>
            <a:r>
              <a:rPr lang="en-US" altLang="zh-CN">
                <a:solidFill>
                  <a:schemeClr val="tx1"/>
                </a:solidFill>
                <a:latin typeface="楷体_GB2312" pitchFamily="49" charset="-122"/>
                <a:ea typeface="楷体_GB2312" pitchFamily="49" charset="-122"/>
                <a:sym typeface="Symbol" pitchFamily="2" charset="2"/>
              </a:rPr>
              <a:t>”          </a:t>
            </a:r>
          </a:p>
          <a:p>
            <a:pPr eaLnBrk="1" hangingPunct="1">
              <a:lnSpc>
                <a:spcPct val="150000"/>
              </a:lnSpc>
              <a:spcBef>
                <a:spcPct val="20000"/>
              </a:spcBef>
              <a:buClr>
                <a:schemeClr val="folHlink"/>
              </a:buClr>
              <a:buSzPct val="60000"/>
              <a:buFont typeface="Wingdings" pitchFamily="2" charset="2"/>
              <a:buNone/>
            </a:pPr>
            <a:r>
              <a:rPr lang="en-US" altLang="zh-CN">
                <a:solidFill>
                  <a:schemeClr val="tx1"/>
                </a:solidFill>
                <a:latin typeface="仿宋_GB2312" pitchFamily="49" charset="-122"/>
                <a:ea typeface="仿宋_GB2312" pitchFamily="49" charset="-122"/>
                <a:sym typeface="Symbol" pitchFamily="2" charset="2"/>
              </a:rPr>
              <a:t>  “</a:t>
            </a:r>
            <a:r>
              <a:rPr lang="zh-CN" altLang="en-US">
                <a:solidFill>
                  <a:schemeClr val="tx1"/>
                </a:solidFill>
                <a:latin typeface="仿宋_GB2312" pitchFamily="49" charset="-122"/>
                <a:ea typeface="仿宋_GB2312" pitchFamily="49" charset="-122"/>
                <a:sym typeface="Symbol" pitchFamily="2" charset="2"/>
              </a:rPr>
              <a:t>统一建模语言</a:t>
            </a:r>
            <a:r>
              <a:rPr lang="en-US" altLang="zh-CN">
                <a:solidFill>
                  <a:schemeClr val="tx1"/>
                </a:solidFill>
                <a:latin typeface="仿宋_GB2312" pitchFamily="49" charset="-122"/>
                <a:ea typeface="仿宋_GB2312" pitchFamily="49" charset="-122"/>
                <a:sym typeface="Symbol" pitchFamily="2" charset="2"/>
              </a:rPr>
              <a:t>UML</a:t>
            </a:r>
            <a:r>
              <a:rPr lang="zh-CN" altLang="en-US">
                <a:solidFill>
                  <a:schemeClr val="tx1"/>
                </a:solidFill>
                <a:latin typeface="仿宋_GB2312" pitchFamily="49" charset="-122"/>
                <a:ea typeface="仿宋_GB2312" pitchFamily="49" charset="-122"/>
                <a:sym typeface="Symbol" pitchFamily="2" charset="2"/>
              </a:rPr>
              <a:t>乃软件设计与需求规约语言。论述语言之优劣，有用户，设计，实现等观点。这些观点既有区别，又有联系。</a:t>
            </a:r>
            <a:r>
              <a:rPr lang="en-US" altLang="zh-CN">
                <a:solidFill>
                  <a:schemeClr val="tx1"/>
                </a:solidFill>
                <a:latin typeface="仿宋_GB2312" pitchFamily="49" charset="-122"/>
                <a:ea typeface="仿宋_GB2312" pitchFamily="49" charset="-122"/>
                <a:sym typeface="Symbol" pitchFamily="2" charset="2"/>
              </a:rPr>
              <a:t>UML</a:t>
            </a:r>
            <a:r>
              <a:rPr lang="zh-CN" altLang="en-US">
                <a:solidFill>
                  <a:schemeClr val="tx1"/>
                </a:solidFill>
                <a:latin typeface="仿宋_GB2312" pitchFamily="49" charset="-122"/>
                <a:ea typeface="仿宋_GB2312" pitchFamily="49" charset="-122"/>
                <a:sym typeface="Symbol" pitchFamily="2" charset="2"/>
              </a:rPr>
              <a:t>问世以来，褒贬不一，但其应用广泛，成绩显著，实为具有代表性之建模语言。</a:t>
            </a:r>
            <a:r>
              <a:rPr lang="en-US" altLang="zh-CN">
                <a:solidFill>
                  <a:schemeClr val="tx1"/>
                </a:solidFill>
                <a:latin typeface="仿宋_GB2312" pitchFamily="49" charset="-122"/>
                <a:ea typeface="仿宋_GB2312" pitchFamily="49" charset="-122"/>
                <a:sym typeface="Symbol" pitchFamily="2" charset="2"/>
              </a:rPr>
              <a:t>” </a:t>
            </a:r>
          </a:p>
          <a:p>
            <a:pPr eaLnBrk="1" hangingPunct="1">
              <a:lnSpc>
                <a:spcPct val="150000"/>
              </a:lnSpc>
              <a:spcBef>
                <a:spcPct val="20000"/>
              </a:spcBef>
              <a:buClr>
                <a:schemeClr val="folHlink"/>
              </a:buClr>
              <a:buSzPct val="60000"/>
              <a:buFont typeface="Wingdings" pitchFamily="2" charset="2"/>
              <a:buNone/>
            </a:pPr>
            <a:r>
              <a:rPr lang="en-US" altLang="zh-CN">
                <a:solidFill>
                  <a:schemeClr val="tx1"/>
                </a:solidFill>
                <a:latin typeface="仿宋_GB2312" pitchFamily="49" charset="-122"/>
                <a:ea typeface="仿宋_GB2312" pitchFamily="49" charset="-122"/>
                <a:sym typeface="Symbol" pitchFamily="2" charset="2"/>
              </a:rPr>
              <a:t>                   </a:t>
            </a:r>
            <a:r>
              <a:rPr lang="en-US" altLang="zh-CN">
                <a:solidFill>
                  <a:schemeClr val="tx1"/>
                </a:solidFill>
                <a:latin typeface="楷体_GB2312" pitchFamily="49" charset="-122"/>
                <a:ea typeface="楷体_GB2312" pitchFamily="49" charset="-122"/>
                <a:sym typeface="Symbol" pitchFamily="2" charset="2"/>
              </a:rPr>
              <a:t>—</a:t>
            </a:r>
            <a:r>
              <a:rPr lang="zh-CN" altLang="en-US">
                <a:solidFill>
                  <a:schemeClr val="tx1"/>
                </a:solidFill>
                <a:latin typeface="楷体_GB2312" pitchFamily="49" charset="-122"/>
                <a:ea typeface="楷体_GB2312" pitchFamily="49" charset="-122"/>
                <a:sym typeface="Symbol" pitchFamily="2" charset="2"/>
              </a:rPr>
              <a:t>摘自</a:t>
            </a:r>
            <a:r>
              <a:rPr lang="en-US" altLang="zh-CN">
                <a:solidFill>
                  <a:schemeClr val="tx1"/>
                </a:solidFill>
                <a:latin typeface="楷体_GB2312" pitchFamily="49" charset="-122"/>
                <a:ea typeface="楷体_GB2312" pitchFamily="49" charset="-122"/>
                <a:sym typeface="Symbol" pitchFamily="2" charset="2"/>
              </a:rPr>
              <a:t>&lt;UML</a:t>
            </a:r>
            <a:r>
              <a:rPr lang="zh-CN" altLang="en-US">
                <a:solidFill>
                  <a:schemeClr val="tx1"/>
                </a:solidFill>
                <a:latin typeface="楷体_GB2312" pitchFamily="49" charset="-122"/>
                <a:ea typeface="楷体_GB2312" pitchFamily="49" charset="-122"/>
                <a:sym typeface="Symbol" pitchFamily="2" charset="2"/>
              </a:rPr>
              <a:t>精粹</a:t>
            </a:r>
            <a:r>
              <a:rPr lang="en-US" altLang="zh-CN">
                <a:solidFill>
                  <a:schemeClr val="tx1"/>
                </a:solidFill>
                <a:latin typeface="楷体_GB2312" pitchFamily="49" charset="-122"/>
                <a:ea typeface="楷体_GB2312" pitchFamily="49" charset="-122"/>
                <a:sym typeface="Symbol" pitchFamily="2" charset="2"/>
              </a:rPr>
              <a:t>&gt;</a:t>
            </a:r>
            <a:r>
              <a:rPr lang="zh-CN" altLang="en-US">
                <a:solidFill>
                  <a:schemeClr val="tx1"/>
                </a:solidFill>
                <a:latin typeface="楷体_GB2312" pitchFamily="49" charset="-122"/>
                <a:ea typeface="楷体_GB2312" pitchFamily="49" charset="-122"/>
                <a:sym typeface="Symbol" pitchFamily="2" charset="2"/>
              </a:rPr>
              <a:t>序，徐家福译</a:t>
            </a:r>
            <a:r>
              <a:rPr lang="en-US" altLang="zh-CN">
                <a:solidFill>
                  <a:schemeClr val="tx1"/>
                </a:solidFill>
                <a:latin typeface="仿宋_GB2312" pitchFamily="49" charset="-122"/>
                <a:ea typeface="仿宋_GB2312" pitchFamily="49" charset="-122"/>
                <a:sym typeface="Symbol" pitchFamily="2" charset="2"/>
              </a:rPr>
              <a:t>    </a:t>
            </a:r>
          </a:p>
        </p:txBody>
      </p:sp>
    </p:spTree>
    <p:extLst>
      <p:ext uri="{BB962C8B-B14F-4D97-AF65-F5344CB8AC3E}">
        <p14:creationId xmlns:p14="http://schemas.microsoft.com/office/powerpoint/2010/main" val="2990823694"/>
      </p:ext>
    </p:extLst>
  </p:cSld>
  <p:clrMapOvr>
    <a:masterClrMapping/>
  </p:clrMapOvr>
  <p:transition>
    <p:fade thruBlk="1"/>
  </p:transition>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6583</TotalTime>
  <Words>12108</Words>
  <Application>Microsoft Macintosh PowerPoint</Application>
  <PresentationFormat>On-screen Show (4:3)</PresentationFormat>
  <Paragraphs>669</Paragraphs>
  <Slides>86</Slides>
  <Notes>62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86</vt:i4>
      </vt:variant>
    </vt:vector>
  </HeadingPairs>
  <TitlesOfParts>
    <vt:vector size="95" baseType="lpstr">
      <vt:lpstr>仿宋_GB2312</vt:lpstr>
      <vt:lpstr>楷体_GB2312</vt:lpstr>
      <vt:lpstr>宋体</vt:lpstr>
      <vt:lpstr>Arial</vt:lpstr>
      <vt:lpstr>Calibri</vt:lpstr>
      <vt:lpstr>Garamond</vt:lpstr>
      <vt:lpstr>Times New Roman</vt:lpstr>
      <vt:lpstr>Wingdings</vt:lpstr>
      <vt:lpstr>Tema de Office</vt:lpstr>
      <vt:lpstr>PowerPoint Presentation</vt:lpstr>
      <vt:lpstr>第9章 面向对象方法学引论</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中国的软件开发一线人员们……</vt:lpstr>
      <vt:lpstr>PowerPoint Presentation</vt:lpstr>
      <vt:lpstr>PowerPoint Presentation</vt:lpstr>
      <vt:lpstr>面向对象方法的主要特点</vt:lpstr>
      <vt:lpstr>面向对象方法的主要特点(续)</vt:lpstr>
      <vt:lpstr>面向对象方法的主要特点(续)</vt:lpstr>
      <vt:lpstr>面向对象方法的主要特点(续)</vt:lpstr>
      <vt:lpstr>PowerPoint Presentation</vt:lpstr>
      <vt:lpstr>面向对象方法的主要特点(续)</vt:lpstr>
      <vt:lpstr>面向对象方法的基本思想</vt:lpstr>
      <vt:lpstr>PowerPoint Presentation</vt:lpstr>
      <vt:lpstr>PowerPoint Presentation</vt:lpstr>
      <vt:lpstr>PowerPoint Presentation</vt:lpstr>
      <vt:lpstr>PowerPoint Presentation</vt:lpstr>
      <vt:lpstr>9.1  面向对象方法学概述</vt:lpstr>
      <vt:lpstr>9.1  面向对象方法学概述</vt:lpstr>
      <vt:lpstr>9.1  面向对象方法学概述</vt:lpstr>
      <vt:lpstr>9.1  面向对象方法学概述</vt:lpstr>
      <vt:lpstr>9.1 面向对象方法学概述</vt:lpstr>
      <vt:lpstr>PowerPoint Presentation</vt:lpstr>
      <vt:lpstr>9.2  面向对象的概念</vt:lpstr>
      <vt:lpstr>9.2  面向对象的概念</vt:lpstr>
      <vt:lpstr>9.2 面向对象的概念</vt:lpstr>
      <vt:lpstr>9.2  面向对象的概念</vt:lpstr>
      <vt:lpstr>9.2  面向对象的概念</vt:lpstr>
      <vt:lpstr>9.2  面向对象的概念</vt:lpstr>
      <vt:lpstr>9.2 面向对象的概念</vt:lpstr>
      <vt:lpstr>9.2 面向对象的概念</vt:lpstr>
      <vt:lpstr>9.2 面向对象的概念</vt:lpstr>
      <vt:lpstr>9.2 面向对象的概念</vt:lpstr>
      <vt:lpstr>9.2 面向对象的概念</vt:lpstr>
      <vt:lpstr>9.2 面向对象的概念</vt:lpstr>
      <vt:lpstr>9.2 面向对象的概念</vt:lpstr>
      <vt:lpstr>9.2 面向对象的概念</vt:lpstr>
      <vt:lpstr>PowerPoint Presentation</vt:lpstr>
      <vt:lpstr>9.3 面向对象建模</vt:lpstr>
      <vt:lpstr>9.3 面向对象建模</vt:lpstr>
      <vt:lpstr>PowerPoint Presentation</vt:lpstr>
      <vt:lpstr>9.4 对象模型</vt:lpstr>
      <vt:lpstr>9.4 对象模型</vt:lpstr>
      <vt:lpstr>9.4 对象模型</vt:lpstr>
      <vt:lpstr>9.4 对象模型</vt:lpstr>
      <vt:lpstr>9.4 对象模型</vt:lpstr>
      <vt:lpstr>9.4 对象模型</vt:lpstr>
      <vt:lpstr>9.4 对象模型</vt:lpstr>
      <vt:lpstr>9.4 对象模型</vt:lpstr>
      <vt:lpstr>9.4 对象模型</vt:lpstr>
      <vt:lpstr>9.4 对象模型</vt:lpstr>
      <vt:lpstr>9.4 对象模型</vt:lpstr>
      <vt:lpstr>9.4 对象模型</vt:lpstr>
      <vt:lpstr>9.4 对象模型</vt:lpstr>
      <vt:lpstr>9.4 对象模型</vt:lpstr>
      <vt:lpstr>9.4 对象模型</vt:lpstr>
      <vt:lpstr>9.4 对象模型</vt:lpstr>
      <vt:lpstr>9.4 对象模型</vt:lpstr>
      <vt:lpstr>9.4 对象模型</vt:lpstr>
      <vt:lpstr>9.4 对象模型</vt:lpstr>
      <vt:lpstr>PowerPoint Presentation</vt:lpstr>
      <vt:lpstr>9.5 动态模型</vt:lpstr>
      <vt:lpstr>9.5 动态模型</vt:lpstr>
      <vt:lpstr>PowerPoint Presentation</vt:lpstr>
      <vt:lpstr>9.6 功能模型</vt:lpstr>
      <vt:lpstr>9.6 功能模型</vt:lpstr>
      <vt:lpstr>9.6 功能模型</vt:lpstr>
      <vt:lpstr>9.6 功能模型</vt:lpstr>
      <vt:lpstr>9.6 功能模型</vt:lpstr>
      <vt:lpstr>9.6 功能模型</vt:lpstr>
      <vt:lpstr>9.6 功能模型</vt:lpstr>
      <vt:lpstr>9.6 功能模型</vt:lpstr>
      <vt:lpstr>9.6 功能模型</vt:lpstr>
      <vt:lpstr>9.6 功能模型</vt:lpstr>
      <vt:lpstr>PowerPoint Presentation</vt:lpstr>
      <vt:lpstr>9.7 3种模型之间的关系</vt:lpstr>
      <vt:lpstr>9.7 3种模型之间的关系</vt:lpstr>
      <vt:lpstr>本章小结</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©MediaInteractive</dc:title>
  <dc:creator>Design</dc:creator>
  <cp:lastModifiedBy>Microsoft Office User</cp:lastModifiedBy>
  <cp:revision>857</cp:revision>
  <dcterms:created xsi:type="dcterms:W3CDTF">2010-06-24T19:27:56Z</dcterms:created>
  <dcterms:modified xsi:type="dcterms:W3CDTF">2025-04-26T15:08:24Z</dcterms:modified>
</cp:coreProperties>
</file>