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ppt/tags/tag10.xml" ContentType="application/vnd.openxmlformats-officedocument.presentationml.tags+xml"/>
  <Override PartName="/ppt/notesSlides/notesSlide25.xml" ContentType="application/vnd.openxmlformats-officedocument.presentationml.notesSlide+xml"/>
  <Override PartName="/ppt/tags/tag11.xml" ContentType="application/vnd.openxmlformats-officedocument.presentationml.tags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tags/tag13.xml" ContentType="application/vnd.openxmlformats-officedocument.presentationml.tags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5.xml" ContentType="application/vnd.openxmlformats-officedocument.presentationml.tags+xml"/>
  <Override PartName="/ppt/notesSlides/notesSlide31.xml" ContentType="application/vnd.openxmlformats-officedocument.presentationml.notesSlide+xml"/>
  <Override PartName="/ppt/tags/tag16.xml" ContentType="application/vnd.openxmlformats-officedocument.presentationml.tags+xml"/>
  <Override PartName="/ppt/notesSlides/notesSlide32.xml" ContentType="application/vnd.openxmlformats-officedocument.presentationml.notesSlide+xml"/>
  <Override PartName="/ppt/tags/tag17.xml" ContentType="application/vnd.openxmlformats-officedocument.presentationml.tags+xml"/>
  <Override PartName="/ppt/notesSlides/notesSlide33.xml" ContentType="application/vnd.openxmlformats-officedocument.presentationml.notesSlide+xml"/>
  <Override PartName="/ppt/tags/tag18.xml" ContentType="application/vnd.openxmlformats-officedocument.presentationml.tags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20.xml" ContentType="application/vnd.openxmlformats-officedocument.presentationml.tags+xml"/>
  <Override PartName="/ppt/notesSlides/notesSlide3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30.xml" ContentType="application/vnd.openxmlformats-officedocument.presentationml.tags+xml"/>
  <Override PartName="/ppt/notesSlides/notesSlide41.xml" ContentType="application/vnd.openxmlformats-officedocument.presentationml.notesSlide+xml"/>
  <Override PartName="/ppt/tags/tag31.xml" ContentType="application/vnd.openxmlformats-officedocument.presentationml.tags+xml"/>
  <Override PartName="/ppt/notesSlides/notesSlide42.xml" ContentType="application/vnd.openxmlformats-officedocument.presentationml.notesSlide+xml"/>
  <Override PartName="/ppt/tags/tag3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33.xml" ContentType="application/vnd.openxmlformats-officedocument.presentationml.tags+xml"/>
  <Override PartName="/ppt/notesSlides/notesSlide45.xml" ContentType="application/vnd.openxmlformats-officedocument.presentationml.notesSlide+xml"/>
  <Override PartName="/ppt/tags/tag34.xml" ContentType="application/vnd.openxmlformats-officedocument.presentationml.tags+xml"/>
  <Override PartName="/ppt/notesSlides/notesSlide46.xml" ContentType="application/vnd.openxmlformats-officedocument.presentationml.notesSlide+xml"/>
  <Override PartName="/ppt/tags/tag35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36.xml" ContentType="application/vnd.openxmlformats-officedocument.presentationml.tags+xml"/>
  <Override PartName="/ppt/notesSlides/notesSlide50.xml" ContentType="application/vnd.openxmlformats-officedocument.presentationml.notesSlide+xml"/>
  <Override PartName="/ppt/tags/tag37.xml" ContentType="application/vnd.openxmlformats-officedocument.presentationml.tags+xml"/>
  <Override PartName="/ppt/notesSlides/notesSlide5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52.xml" ContentType="application/vnd.openxmlformats-officedocument.presentationml.notesSlide+xml"/>
  <Override PartName="/ppt/tags/tag40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41.xml" ContentType="application/vnd.openxmlformats-officedocument.presentationml.tags+xml"/>
  <Override PartName="/ppt/notesSlides/notesSlide55.xml" ContentType="application/vnd.openxmlformats-officedocument.presentationml.notesSlide+xml"/>
  <Override PartName="/ppt/tags/tag42.xml" ContentType="application/vnd.openxmlformats-officedocument.presentationml.tags+xml"/>
  <Override PartName="/ppt/notesSlides/notesSlide56.xml" ContentType="application/vnd.openxmlformats-officedocument.presentationml.notesSlide+xml"/>
  <Override PartName="/ppt/tags/tag43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tags/tag44.xml" ContentType="application/vnd.openxmlformats-officedocument.presentationml.tags+xml"/>
  <Override PartName="/ppt/notesSlides/notesSlide61.xml" ContentType="application/vnd.openxmlformats-officedocument.presentationml.notesSlide+xml"/>
  <Override PartName="/ppt/tags/tag45.xml" ContentType="application/vnd.openxmlformats-officedocument.presentationml.tags+xml"/>
  <Override PartName="/ppt/notesSlides/notesSlide62.xml" ContentType="application/vnd.openxmlformats-officedocument.presentationml.notesSlide+xml"/>
  <Override PartName="/ppt/tags/tag46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51.xml" ContentType="application/vnd.openxmlformats-officedocument.presentationml.tags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52.xml" ContentType="application/vnd.openxmlformats-officedocument.presentationml.tags+xml"/>
  <Override PartName="/ppt/notesSlides/notesSlide7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tags/tag56.xml" ContentType="application/vnd.openxmlformats-officedocument.presentationml.tags+xml"/>
  <Override PartName="/ppt/notesSlides/notesSlide78.xml" ContentType="application/vnd.openxmlformats-officedocument.presentationml.notesSlide+xml"/>
  <Override PartName="/ppt/tags/tag57.xml" ContentType="application/vnd.openxmlformats-officedocument.presentationml.tags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tags/tag58.xml" ContentType="application/vnd.openxmlformats-officedocument.presentationml.tags+xml"/>
  <Override PartName="/ppt/notesSlides/notesSlide81.xml" ContentType="application/vnd.openxmlformats-officedocument.presentationml.notesSlide+xml"/>
  <Override PartName="/ppt/tags/tag59.xml" ContentType="application/vnd.openxmlformats-officedocument.presentationml.tags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tags/tag60.xml" ContentType="application/vnd.openxmlformats-officedocument.presentationml.tags+xml"/>
  <Override PartName="/ppt/notesSlides/notesSlide84.xml" ContentType="application/vnd.openxmlformats-officedocument.presentationml.notesSlide+xml"/>
  <Override PartName="/ppt/tags/tag61.xml" ContentType="application/vnd.openxmlformats-officedocument.presentationml.tags+xml"/>
  <Override PartName="/ppt/notesSlides/notesSlide85.xml" ContentType="application/vnd.openxmlformats-officedocument.presentationml.notesSlide+xml"/>
  <Override PartName="/ppt/tags/tag62.xml" ContentType="application/vnd.openxmlformats-officedocument.presentationml.tags+xml"/>
  <Override PartName="/ppt/notesSlides/notesSlide86.xml" ContentType="application/vnd.openxmlformats-officedocument.presentationml.notesSlide+xml"/>
  <Override PartName="/ppt/tags/tag63.xml" ContentType="application/vnd.openxmlformats-officedocument.presentationml.tags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tags/tag64.xml" ContentType="application/vnd.openxmlformats-officedocument.presentationml.tags+xml"/>
  <Override PartName="/ppt/notesSlides/notesSlide89.xml" ContentType="application/vnd.openxmlformats-officedocument.presentationml.notesSlide+xml"/>
  <Override PartName="/ppt/tags/tag65.xml" ContentType="application/vnd.openxmlformats-officedocument.presentationml.tags+xml"/>
  <Override PartName="/ppt/notesSlides/notesSlide90.xml" ContentType="application/vnd.openxmlformats-officedocument.presentationml.notesSlide+xml"/>
  <Override PartName="/ppt/tags/tag66.xml" ContentType="application/vnd.openxmlformats-officedocument.presentationml.tags+xml"/>
  <Override PartName="/ppt/notesSlides/notesSlide91.xml" ContentType="application/vnd.openxmlformats-officedocument.presentationml.notesSlide+xml"/>
  <Override PartName="/ppt/tags/tag67.xml" ContentType="application/vnd.openxmlformats-officedocument.presentationml.tags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tags/tag68.xml" ContentType="application/vnd.openxmlformats-officedocument.presentationml.tags+xml"/>
  <Override PartName="/ppt/notesSlides/notesSlide94.xml" ContentType="application/vnd.openxmlformats-officedocument.presentationml.notesSlide+xml"/>
  <Override PartName="/ppt/tags/tag69.xml" ContentType="application/vnd.openxmlformats-officedocument.presentationml.tags+xml"/>
  <Override PartName="/ppt/notesSlides/notesSlide95.xml" ContentType="application/vnd.openxmlformats-officedocument.presentationml.notesSlide+xml"/>
  <Override PartName="/ppt/tags/tag70.xml" ContentType="application/vnd.openxmlformats-officedocument.presentationml.tags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25"/>
  </p:notesMasterIdLst>
  <p:handoutMasterIdLst>
    <p:handoutMasterId r:id="rId126"/>
  </p:handoutMasterIdLst>
  <p:sldIdLst>
    <p:sldId id="325" r:id="rId3"/>
    <p:sldId id="2398" r:id="rId4"/>
    <p:sldId id="2399" r:id="rId5"/>
    <p:sldId id="2400" r:id="rId6"/>
    <p:sldId id="1781" r:id="rId7"/>
    <p:sldId id="1836" r:id="rId8"/>
    <p:sldId id="309" r:id="rId9"/>
    <p:sldId id="1418" r:id="rId10"/>
    <p:sldId id="2284" r:id="rId11"/>
    <p:sldId id="2020" r:id="rId12"/>
    <p:sldId id="2021" r:id="rId13"/>
    <p:sldId id="2022" r:id="rId14"/>
    <p:sldId id="1802" r:id="rId15"/>
    <p:sldId id="1809" r:id="rId16"/>
    <p:sldId id="2286" r:id="rId17"/>
    <p:sldId id="2401" r:id="rId18"/>
    <p:sldId id="2402" r:id="rId19"/>
    <p:sldId id="2287" r:id="rId20"/>
    <p:sldId id="1987" r:id="rId21"/>
    <p:sldId id="1810" r:id="rId22"/>
    <p:sldId id="2403" r:id="rId23"/>
    <p:sldId id="2288" r:id="rId24"/>
    <p:sldId id="1991" r:id="rId25"/>
    <p:sldId id="1992" r:id="rId26"/>
    <p:sldId id="1993" r:id="rId27"/>
    <p:sldId id="2404" r:id="rId28"/>
    <p:sldId id="1995" r:id="rId29"/>
    <p:sldId id="1998" r:id="rId30"/>
    <p:sldId id="1997" r:id="rId31"/>
    <p:sldId id="1811" r:id="rId32"/>
    <p:sldId id="1999" r:id="rId33"/>
    <p:sldId id="2000" r:id="rId34"/>
    <p:sldId id="2001" r:id="rId35"/>
    <p:sldId id="2002" r:id="rId36"/>
    <p:sldId id="2003" r:id="rId37"/>
    <p:sldId id="2005" r:id="rId38"/>
    <p:sldId id="2007" r:id="rId39"/>
    <p:sldId id="1812" r:id="rId40"/>
    <p:sldId id="2009" r:id="rId41"/>
    <p:sldId id="2010" r:id="rId42"/>
    <p:sldId id="2011" r:id="rId43"/>
    <p:sldId id="2012" r:id="rId44"/>
    <p:sldId id="2013" r:id="rId45"/>
    <p:sldId id="2014" r:id="rId46"/>
    <p:sldId id="2017" r:id="rId47"/>
    <p:sldId id="2016" r:id="rId48"/>
    <p:sldId id="2008" r:id="rId49"/>
    <p:sldId id="1804" r:id="rId50"/>
    <p:sldId id="1813" r:id="rId51"/>
    <p:sldId id="1971" r:id="rId52"/>
    <p:sldId id="2018" r:id="rId53"/>
    <p:sldId id="1972" r:id="rId54"/>
    <p:sldId id="1814" r:id="rId55"/>
    <p:sldId id="1973" r:id="rId56"/>
    <p:sldId id="2405" r:id="rId57"/>
    <p:sldId id="2152" r:id="rId58"/>
    <p:sldId id="1805" r:id="rId59"/>
    <p:sldId id="1815" r:id="rId60"/>
    <p:sldId id="1893" r:id="rId61"/>
    <p:sldId id="1894" r:id="rId62"/>
    <p:sldId id="1895" r:id="rId63"/>
    <p:sldId id="1896" r:id="rId64"/>
    <p:sldId id="1897" r:id="rId65"/>
    <p:sldId id="1901" r:id="rId66"/>
    <p:sldId id="1816" r:id="rId67"/>
    <p:sldId id="1902" r:id="rId68"/>
    <p:sldId id="1903" r:id="rId69"/>
    <p:sldId id="1904" r:id="rId70"/>
    <p:sldId id="1909" r:id="rId71"/>
    <p:sldId id="1908" r:id="rId72"/>
    <p:sldId id="1911" r:id="rId73"/>
    <p:sldId id="1907" r:id="rId74"/>
    <p:sldId id="1953" r:id="rId75"/>
    <p:sldId id="1954" r:id="rId76"/>
    <p:sldId id="1955" r:id="rId77"/>
    <p:sldId id="1806" r:id="rId78"/>
    <p:sldId id="1817" r:id="rId79"/>
    <p:sldId id="1959" r:id="rId80"/>
    <p:sldId id="1961" r:id="rId81"/>
    <p:sldId id="1962" r:id="rId82"/>
    <p:sldId id="2406" r:id="rId83"/>
    <p:sldId id="1818" r:id="rId84"/>
    <p:sldId id="1965" r:id="rId85"/>
    <p:sldId id="1819" r:id="rId86"/>
    <p:sldId id="1966" r:id="rId87"/>
    <p:sldId id="1967" r:id="rId88"/>
    <p:sldId id="1968" r:id="rId89"/>
    <p:sldId id="1969" r:id="rId90"/>
    <p:sldId id="1970" r:id="rId91"/>
    <p:sldId id="1807" r:id="rId92"/>
    <p:sldId id="1956" r:id="rId93"/>
    <p:sldId id="1820" r:id="rId94"/>
    <p:sldId id="1887" r:id="rId95"/>
    <p:sldId id="1888" r:id="rId96"/>
    <p:sldId id="1821" r:id="rId97"/>
    <p:sldId id="1889" r:id="rId98"/>
    <p:sldId id="1890" r:id="rId99"/>
    <p:sldId id="1891" r:id="rId100"/>
    <p:sldId id="1808" r:id="rId101"/>
    <p:sldId id="1822" r:id="rId102"/>
    <p:sldId id="1825" r:id="rId103"/>
    <p:sldId id="1837" r:id="rId104"/>
    <p:sldId id="1826" r:id="rId105"/>
    <p:sldId id="1827" r:id="rId106"/>
    <p:sldId id="2290" r:id="rId107"/>
    <p:sldId id="1829" r:id="rId108"/>
    <p:sldId id="1830" r:id="rId109"/>
    <p:sldId id="1841" r:id="rId110"/>
    <p:sldId id="1832" r:id="rId111"/>
    <p:sldId id="1833" r:id="rId112"/>
    <p:sldId id="1839" r:id="rId113"/>
    <p:sldId id="1823" r:id="rId114"/>
    <p:sldId id="2155" r:id="rId115"/>
    <p:sldId id="1840" r:id="rId116"/>
    <p:sldId id="1842" r:id="rId117"/>
    <p:sldId id="1844" r:id="rId118"/>
    <p:sldId id="1803" r:id="rId119"/>
    <p:sldId id="1845" r:id="rId120"/>
    <p:sldId id="1846" r:id="rId121"/>
    <p:sldId id="1847" r:id="rId122"/>
    <p:sldId id="1824" r:id="rId123"/>
    <p:sldId id="326" r:id="rId124"/>
  </p:sldIdLst>
  <p:sldSz cx="12190413" cy="6859588"/>
  <p:notesSz cx="6858000" cy="9144000"/>
  <p:custDataLst>
    <p:tags r:id="rId127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5">
          <p15:clr>
            <a:srgbClr val="A4A3A4"/>
          </p15:clr>
        </p15:guide>
        <p15:guide id="2" pos="720">
          <p15:clr>
            <a:srgbClr val="A4A3A4"/>
          </p15:clr>
        </p15:guide>
        <p15:guide id="3" pos="6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72">
          <p15:clr>
            <a:srgbClr val="A4A3A4"/>
          </p15:clr>
        </p15:guide>
        <p15:guide id="2" pos="20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FF0000"/>
    <a:srgbClr val="FFCA08"/>
    <a:srgbClr val="76C0DD"/>
    <a:srgbClr val="FAFAFA"/>
    <a:srgbClr val="F2F2F2"/>
    <a:srgbClr val="006BBC"/>
    <a:srgbClr val="0075CC"/>
    <a:srgbClr val="00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7" autoAdjust="0"/>
    <p:restoredTop sz="94660" autoAdjust="0"/>
  </p:normalViewPr>
  <p:slideViewPr>
    <p:cSldViewPr>
      <p:cViewPr varScale="1">
        <p:scale>
          <a:sx n="127" d="100"/>
          <a:sy n="127" d="100"/>
        </p:scale>
        <p:origin x="264" y="176"/>
      </p:cViewPr>
      <p:guideLst>
        <p:guide orient="horz" pos="2455"/>
        <p:guide pos="720"/>
        <p:guide pos="64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3272"/>
        <p:guide pos="2037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commentAuthors" Target="commentAuthor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tags" Target="tags/tag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.xml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7.xml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8.xml"/><Relationship Id="rId4" Type="http://schemas.openxmlformats.org/officeDocument/2006/relationships/image" Target="../media/image25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9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0.xml"/><Relationship Id="rId4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3.xml"/><Relationship Id="rId4" Type="http://schemas.openxmlformats.org/officeDocument/2006/relationships/image" Target="../media/image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4.xml"/><Relationship Id="rId4" Type="http://schemas.openxmlformats.org/officeDocument/2006/relationships/image" Target="../media/image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5.xml"/><Relationship Id="rId4" Type="http://schemas.openxmlformats.org/officeDocument/2006/relationships/image" Target="../media/image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6.xml"/><Relationship Id="rId4" Type="http://schemas.openxmlformats.org/officeDocument/2006/relationships/image" Target="../media/image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7.xml"/><Relationship Id="rId4" Type="http://schemas.openxmlformats.org/officeDocument/2006/relationships/image" Target="../media/image3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0.xml"/><Relationship Id="rId4" Type="http://schemas.openxmlformats.org/officeDocument/2006/relationships/image" Target="../media/image31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4.xml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5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.xml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7.xml"/><Relationship Id="rId4" Type="http://schemas.openxmlformats.org/officeDocument/2006/relationships/image" Target="../media/image1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0.xml"/><Relationship Id="rId4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sv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19.sv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4.xml"/><Relationship Id="rId6" Type="http://schemas.openxmlformats.org/officeDocument/2006/relationships/image" Target="../media/image3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5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6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2.xml"/><Relationship Id="rId4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4" Type="http://schemas.openxmlformats.org/officeDocument/2006/relationships/image" Target="../media/image24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504662" y="2534497"/>
            <a:ext cx="7406544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3</a:t>
            </a:r>
            <a:r>
              <a:rPr lang="zh-CN" altLang="en-US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面向对象</a:t>
            </a:r>
            <a:r>
              <a:rPr lang="en-US" altLang="zh-CN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(</a:t>
            </a:r>
            <a:r>
              <a:rPr lang="zh-CN" altLang="en-US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上</a:t>
            </a:r>
            <a:r>
              <a:rPr lang="en-US" altLang="zh-CN" sz="45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)</a:t>
            </a:r>
            <a:endParaRPr lang="zh-CN" altLang="en-US" sz="45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2279207" y="3861435"/>
            <a:ext cx="792000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基础入门（第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面向对象的思想</a:t>
            </a:r>
          </a:p>
        </p:txBody>
      </p:sp>
      <p:sp>
        <p:nvSpPr>
          <p:cNvPr id="3" name="矩形 2"/>
          <p:cNvSpPr/>
          <p:nvPr/>
        </p:nvSpPr>
        <p:spPr>
          <a:xfrm>
            <a:off x="1143869" y="1559119"/>
            <a:ext cx="1874231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300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300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．封装性</a:t>
            </a:r>
            <a:endParaRPr lang="zh-CN" altLang="zh-CN" sz="23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9208" y="2925794"/>
            <a:ext cx="95924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封装是面向对象的核心思想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，它有两层含义，第一层含义是指把对象的属性和行为看成是一个密不可分的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整体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，将这两者“封装”在一起（即封装在对象中）；另外一层含义指“信息隐藏”，将不想让外界知道的信息隐藏起来。例如，驾校的学员学开车，只需要知道如何操作汽车，无需知道汽车内部是如何工作的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582295"/>
            <a:chOff x="8472" y="5316"/>
            <a:chExt cx="8645" cy="917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静态属性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，能够静态属性的特点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1054100" y="1307465"/>
            <a:ext cx="27901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288" y="144742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静态属性访问格式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85895" y="1107440"/>
            <a:ext cx="70377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如果在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程序中使用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修饰属性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，则该属性称为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静态属性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（也称全局属性），静态属性可以使用类名直接访问，访问格式如下。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70" y="3282950"/>
            <a:ext cx="4502785" cy="9061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519930" y="3538220"/>
            <a:ext cx="2790825" cy="395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类名.属性名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</a:p>
        </p:txBody>
      </p:sp>
      <p:sp>
        <p:nvSpPr>
          <p:cNvPr id="5" name="矩形 4"/>
          <p:cNvSpPr/>
          <p:nvPr/>
        </p:nvSpPr>
        <p:spPr>
          <a:xfrm>
            <a:off x="3280410" y="1409065"/>
            <a:ext cx="719963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学习静态属性之前，先来看一个案例，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，具体代码如下所示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075" y="2296160"/>
            <a:ext cx="8863965" cy="4040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10740" y="2285365"/>
            <a:ext cx="7851775" cy="40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1class Student {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   String name;                    		// 定义name属性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   int age;                         		// 定义age属性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   String school = "A大学";    		// 定义school属性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    public Student(String name,int age){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        this.name = name;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       this.age = age;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    }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    public void info(){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   System.out.println("姓名:" + this.name+"，年龄:" +this. age+"，学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                          校:" + school);  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12  }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13}</a:t>
            </a:r>
          </a:p>
        </p:txBody>
      </p:sp>
      <p:sp>
        <p:nvSpPr>
          <p:cNvPr id="3" name="Chevron 3"/>
          <p:cNvSpPr/>
          <p:nvPr>
            <p:custDataLst>
              <p:tags r:id="rId1"/>
            </p:custDataLst>
          </p:nvPr>
        </p:nvSpPr>
        <p:spPr>
          <a:xfrm>
            <a:off x="1074821" y="1275711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9243" y="141567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40" y="1148715"/>
            <a:ext cx="8994140" cy="5006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02840" y="1191260"/>
            <a:ext cx="7492365" cy="4964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14public class Example13 {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15    public static void main(String[] args) {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16        Student stu1 = new Student("张三",18);    // 创建学生对象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17        Student stu2 = new Student("李四",19);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18        Student stu3 = new Student("王五",20);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19        stu1.info();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        stu2.info();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        stu3.info();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        //修改stu1对象的school的值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23        stu1.school = "B大学";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24        System.out.println("修改stu1学生对象的学生信息为B大学后");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25        stu1.info();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26        stu2.info();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27        stu3.info();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28    }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29}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</a:p>
        </p:txBody>
      </p:sp>
      <p:pic>
        <p:nvPicPr>
          <p:cNvPr id="44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470" y="2007553"/>
            <a:ext cx="5176768" cy="2844000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64890" y="114871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4313" y="146901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案例一运行结果分析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465580" y="2925445"/>
            <a:ext cx="9259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由上图可知，张三的学校信息由A大学修改为了B大学，而李四和王五的大学信息没有变化，表明非静态属性是对象所有，改变当前对象的属性值，不影响其他对象的属性值。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955" y="2609215"/>
            <a:ext cx="9864090" cy="194945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955" y="260921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870" y="407225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695206" y="981794"/>
            <a:ext cx="7152458" cy="4276306"/>
          </a:xfrm>
          <a:prstGeom prst="cloudCallout">
            <a:avLst>
              <a:gd name="adj1" fmla="val 64873"/>
              <a:gd name="adj2" fmla="val 423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indent="457200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下面，考虑一种情况：假设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大学改名成了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大学，而此时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类已经产生了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万个学生对象，那么意味着，如果要修改这些学生对象的学校信息，则要把这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万个对象中的学校属性全部修改，共修改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万遍，这样肯定是非常麻烦的。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1975" r="11457" b="7902"/>
          <a:stretch>
            <a:fillRect/>
          </a:stretch>
        </p:blipFill>
        <p:spPr bwMode="auto">
          <a:xfrm>
            <a:off x="8719563" y="1457318"/>
            <a:ext cx="2944602" cy="467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31206" y="1917794"/>
            <a:ext cx="885600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为了解决上述问题，可以使用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属性，将其变为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公共属性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属性只会分配一块内存空间，被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类的所有对象共享，只要某个对象进行了一次修改，全部学生对象的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属性值都会发生变化。</a:t>
            </a:r>
          </a:p>
          <a:p>
            <a:pPr indent="457200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案例一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关键字修饰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属性，具体代码如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5320" y="2005965"/>
            <a:ext cx="8468995" cy="4523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21305" y="2006600"/>
            <a:ext cx="673925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1class Student {</a:t>
            </a: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   String name;                          		// 声明name属性</a:t>
            </a: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   int age;                               		// 声明age属性</a:t>
            </a:r>
          </a:p>
          <a:p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   </a:t>
            </a:r>
            <a:r>
              <a:rPr lang="zh-CN" altLang="en-US" sz="16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school = "A大学";       	// 定义school属性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14public class Example14 {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15    public static void main(String[] args) {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16        Student stu1 = new Student("张三",18);        // 创建学生对象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17        Student stu2 = new Student("李四",19);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18        Student stu3 = new Student("王五",20);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19        stu1.info();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        stu2.info();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21        stu3.info();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22        stu1.school = "B大学";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23        stu1.info();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24        stu2.info();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25        stu3.info();</a:t>
            </a:r>
          </a:p>
          <a:p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1054100" y="1020445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288" y="1160404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案例二演示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3564890" y="1020445"/>
            <a:ext cx="78714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修改案例一，使用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static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关键字修饰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school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属性，具体代码如下所示。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5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847" y="2061845"/>
            <a:ext cx="4979206" cy="2736000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案例二运行结果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64890" y="107696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面向对象的思想</a:t>
            </a:r>
          </a:p>
        </p:txBody>
      </p:sp>
      <p:sp>
        <p:nvSpPr>
          <p:cNvPr id="2" name="矩形 1"/>
          <p:cNvSpPr/>
          <p:nvPr/>
        </p:nvSpPr>
        <p:spPr>
          <a:xfrm>
            <a:off x="1143691" y="1182019"/>
            <a:ext cx="1814920" cy="56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300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300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．继承性</a:t>
            </a:r>
            <a:endParaRPr lang="zh-CN" altLang="zh-CN" sz="23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206" y="2151472"/>
            <a:ext cx="9775514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继承性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主要描述的是类与类之间的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，通过继承，可以在原有类的基础上，对原有类的功能进行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扩展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例如，有一个汽车类，该类描述了汽车的普通特性和功能。进一步再产生轿车类，而轿车类中不仅应该包含汽车的特性和功能，还应该增加轿车特有的功能，这时，可以让轿车类继承汽车类，在轿车类中单独添加轿车特性和方法就可以了。继承不仅增强了代码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复用性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、提高了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开发效率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，还降低了程序产生错误的可能性，为程序的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维护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以及扩展提供了便利。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87850" y="1296793"/>
            <a:ext cx="46635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内存分配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，如下所示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08330" y="2524446"/>
            <a:ext cx="5028565" cy="18091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119698" y="4396446"/>
            <a:ext cx="2614818" cy="4188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15000"/>
              </a:lnSpc>
              <a:spcAft>
                <a:spcPts val="0"/>
              </a:spcAft>
              <a:buFont typeface="+mj-lt"/>
              <a:buAutoNum type="alphaLcParenBoth"/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属性修改前</a:t>
            </a: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054100" y="1163955"/>
            <a:ext cx="31838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8288" y="1303914"/>
            <a:ext cx="246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案例二的内存分配图</a:t>
            </a:r>
          </a:p>
        </p:txBody>
      </p:sp>
      <p:pic>
        <p:nvPicPr>
          <p:cNvPr id="10" name="图片 9"/>
          <p:cNvPicPr/>
          <p:nvPr/>
        </p:nvPicPr>
        <p:blipFill>
          <a:blip r:embed="rId5"/>
          <a:stretch>
            <a:fillRect/>
          </a:stretch>
        </p:blipFill>
        <p:spPr>
          <a:xfrm>
            <a:off x="6364061" y="2553629"/>
            <a:ext cx="5066665" cy="178054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604961" y="4480246"/>
            <a:ext cx="2601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(b)school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属性修改后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静态属性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43635" y="2066925"/>
            <a:ext cx="1007935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static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关键字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只能修饰成员变量，不能修饰局部变量，否则编译器会报错。例如，下面的代码是非法的。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855" y="3408045"/>
            <a:ext cx="5366385" cy="23063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11855" y="3407410"/>
            <a:ext cx="536638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class Student {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public void study() {</a:t>
            </a:r>
          </a:p>
          <a:p>
            <a:pPr lvl="0" fontAlgn="auto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//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这行代码是非法的，编译器会报错</a:t>
            </a:r>
          </a:p>
          <a:p>
            <a:pPr lvl="0" fontAlgn="auto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static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10;	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}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auto">
              <a:lnSpc>
                <a:spcPct val="12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+mn-ea"/>
            </a:endParaRP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054100" y="1163955"/>
            <a:ext cx="443230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303914"/>
            <a:ext cx="38728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小提示：static不能修饰局部变量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静态方法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228090"/>
            <a:chOff x="8472" y="5316"/>
            <a:chExt cx="8645" cy="193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zh-CN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静态方法</a:t>
              </a:r>
              <a:r>
                <a:rPr lang="zh-CN" altLang="zh-CN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，能够说出静态方法的特点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054100" y="1163955"/>
            <a:ext cx="27901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8288" y="130391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静态方法访问格式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01725" y="1965960"/>
            <a:ext cx="9879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如果想要使用类中的成员方法，就需要先将这个类实例化。而在实际开发时，开发人员有时希望在不创建对象的情况下，通过类名就可以直接调用某个方法，这时就需要使用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，要实现静态方法只需要在成员方法前加上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同静态变量一样，静态方法也可以通过类名和对象访问，具体如下所示。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025" y="3961130"/>
            <a:ext cx="4502785" cy="90614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464685" y="4216400"/>
            <a:ext cx="2790825" cy="395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类名.方法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025" y="5336540"/>
            <a:ext cx="4502785" cy="9061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01725" y="4940935"/>
            <a:ext cx="2790825" cy="395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或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58005" y="5591810"/>
            <a:ext cx="2790825" cy="395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实例对象名.方法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96260" y="1082040"/>
            <a:ext cx="718185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下面通过一个案例学习静态方法的使用，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具体代码如下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345" y="1741805"/>
            <a:ext cx="10264775" cy="343154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43691" y="1731953"/>
            <a:ext cx="9648000" cy="344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0" lvl="1" indent="0" fontAlgn="auto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Student {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String name;                        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age;                            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private static String school = "A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";   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</a:p>
          <a:p>
            <a:pPr lvl="1" indent="0" fontAlgn="auto">
              <a:lnSpc>
                <a:spcPct val="110000"/>
              </a:lnSpc>
              <a:buFont typeface="+mj-lt"/>
              <a:buNone/>
            </a:pPr>
            <a:r>
              <a:rPr 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 ...</a:t>
            </a: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 startAt="13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getSchool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{                 </a:t>
            </a: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 startAt="13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return school;</a:t>
            </a: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 startAt="13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 startAt="13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public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static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setSchool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(String s) {</a:t>
            </a: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 startAt="13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school = s;</a:t>
            </a:r>
          </a:p>
          <a:p>
            <a:pPr marL="1066800" lvl="1" indent="0" fontAlgn="auto">
              <a:lnSpc>
                <a:spcPct val="110000"/>
              </a:lnSpc>
              <a:buFont typeface="+mj-lt"/>
              <a:buAutoNum type="arabicPeriod" startAt="13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hevron 3"/>
          <p:cNvSpPr/>
          <p:nvPr>
            <p:custDataLst>
              <p:tags r:id="rId1"/>
            </p:custDataLst>
          </p:nvPr>
        </p:nvSpPr>
        <p:spPr>
          <a:xfrm>
            <a:off x="1125855" y="948690"/>
            <a:ext cx="1804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0043" y="108864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5" y="1914525"/>
            <a:ext cx="10021570" cy="37528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75206" y="1898053"/>
            <a:ext cx="9144000" cy="3692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buFont typeface="+mj-lt"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...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500" lvl="1" indent="-342900">
              <a:buFont typeface="+mj-lt"/>
              <a:buAutoNum type="arabicPeriod" startAt="20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Example15 {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500" lvl="1" indent="-342900">
              <a:buFont typeface="+mj-lt"/>
              <a:buAutoNum type="arabicPeriod" startAt="20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public static void main(String[]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500" lvl="1" indent="-342900">
              <a:buFont typeface="+mj-lt"/>
              <a:buAutoNum type="arabicPeriod" startAt="20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Student stu1 = new Student("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",18);      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创建学生对象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stu1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500" lvl="1" indent="-342900">
              <a:buFont typeface="+mj-lt"/>
              <a:buAutoNum type="arabicPeriod" startAt="20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Student stu2 = new Student("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李四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",19);      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创建学生对象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stu2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500" lvl="1" indent="-342900">
              <a:buFont typeface="+mj-lt"/>
              <a:buAutoNum type="arabicPeriod" startAt="20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Student stu3 = new Student("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王五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",20);      //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创建学生对象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stu3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500" lvl="1" indent="-342900">
              <a:buFont typeface="+mj-lt"/>
              <a:buAutoNum type="arabicPeriod" startAt="20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("----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----");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500" lvl="1" indent="-342900">
              <a:buFont typeface="+mj-lt"/>
              <a:buAutoNum type="arabicPeriod" startAt="20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stu1.info();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Font typeface="+mj-lt"/>
              <a:buNone/>
            </a:pPr>
            <a:r>
              <a:rPr 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...</a:t>
            </a:r>
          </a:p>
          <a:p>
            <a:pPr marL="952500" lvl="1" indent="-342900">
              <a:buFont typeface="+mj-lt"/>
              <a:buAutoNum type="arabicPeriod" startAt="29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("----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----");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52500" lvl="1" indent="-342900">
              <a:buFont typeface="+mj-lt"/>
              <a:buAutoNum type="arabicPeriod" startAt="29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Student.setSchool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("B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              //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为静态属性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school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重新赋值</a:t>
            </a:r>
          </a:p>
          <a:p>
            <a:pPr marL="952500" lvl="1" indent="-342900">
              <a:buFont typeface="+mj-lt"/>
              <a:buAutoNum type="arabicPeriod" startAt="29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stu1.info();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buFont typeface="+mj-lt"/>
              <a:buNone/>
            </a:pPr>
            <a:r>
              <a:rPr 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...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1125855" y="948690"/>
            <a:ext cx="1804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0043" y="108864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静态方法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6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040" y="2007553"/>
            <a:ext cx="4692297" cy="2844000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64890" y="114871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sp>
        <p:nvSpPr>
          <p:cNvPr id="8" name="矩形 7"/>
          <p:cNvSpPr/>
          <p:nvPr/>
        </p:nvSpPr>
        <p:spPr>
          <a:xfrm>
            <a:off x="1143635" y="5147945"/>
            <a:ext cx="998791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注意：静态方法只能访问静态成员，因为非静态成员需要先创建对象才能访问，即随着对象的创建，非静态成员才会分配内存。而静态方法在被调用时可以不创建任何对象。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静态代码块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静态代码块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，能够说出静态代码块的特点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静态代码块</a:t>
            </a:r>
          </a:p>
        </p:txBody>
      </p:sp>
      <p:sp>
        <p:nvSpPr>
          <p:cNvPr id="3" name="矩形 2"/>
          <p:cNvSpPr/>
          <p:nvPr/>
        </p:nvSpPr>
        <p:spPr>
          <a:xfrm>
            <a:off x="1775206" y="2459504"/>
            <a:ext cx="914400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类中，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关键字修饰的代码块称为静态代码块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。当类被加载时，静态代码块就会执行，由于类只加载一次，所以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静态代码块只执行一次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。在程序中，通常使用静态代码块对类的成员变量进行初始化。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1798" y="1232159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静态代码块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静态代码块</a:t>
            </a:r>
          </a:p>
        </p:txBody>
      </p:sp>
      <p:sp>
        <p:nvSpPr>
          <p:cNvPr id="2" name="矩形 1"/>
          <p:cNvSpPr/>
          <p:nvPr/>
        </p:nvSpPr>
        <p:spPr>
          <a:xfrm>
            <a:off x="3108960" y="1225550"/>
            <a:ext cx="735012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/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下面通过一个案例学习静态代码块的使用，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具体代码如下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495" y="1844040"/>
            <a:ext cx="6635115" cy="4522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65475" y="1844040"/>
            <a:ext cx="516826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1class Student{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   String name;    		//成员属性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   {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        System.out.println("我是构造代码块");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    }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    static {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       System.out.println("我是静态代码块");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    }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    public Student(){      		//构造方法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   System.out.println("我是Student类的构造方法");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11}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12}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13class Example16{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14    public static void main(String[] args) {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15        Student stu1 = new Student();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16        Student stu2 = new Student();</a:t>
            </a:r>
          </a:p>
          <a:p>
            <a:pPr algn="l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17        Student stu3 = new Student();</a:t>
            </a:r>
          </a:p>
          <a:p>
            <a:pPr algn="l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sp>
        <p:nvSpPr>
          <p:cNvPr id="3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68288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面向对象的思想</a:t>
            </a:r>
          </a:p>
        </p:txBody>
      </p:sp>
      <p:sp>
        <p:nvSpPr>
          <p:cNvPr id="2" name="矩形 1"/>
          <p:cNvSpPr/>
          <p:nvPr/>
        </p:nvSpPr>
        <p:spPr>
          <a:xfrm>
            <a:off x="1143691" y="1304819"/>
            <a:ext cx="1814920" cy="56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300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300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．多态性</a:t>
            </a:r>
            <a:endParaRPr lang="zh-CN" altLang="zh-CN" sz="23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5206" y="2397137"/>
            <a:ext cx="907200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多态性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是指在一个类中定义的属性和方法被其他类继承后，它们可以具有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数据类型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或表现出不同的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，这使得同一个属性和方法在不同的类中具有不同的语义。例如，汽车和飞机同样作为交通工具，汽车在陆地上行驶，而飞机在天空中飞行，所以不同的对象，所表现的行为是不一样的。多态的特性使程序更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便捷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，有助于开发人员设计程序时分组协同开发。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静态代码块</a:t>
            </a:r>
          </a:p>
        </p:txBody>
      </p:sp>
      <p:pic>
        <p:nvPicPr>
          <p:cNvPr id="47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695" y="2043748"/>
            <a:ext cx="5132857" cy="2772000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35"/>
          <p:cNvSpPr txBox="1">
            <a:spLocks noChangeArrowheads="1"/>
          </p:cNvSpPr>
          <p:nvPr/>
        </p:nvSpPr>
        <p:spPr bwMode="auto">
          <a:xfrm>
            <a:off x="1198245" y="2070735"/>
            <a:ext cx="9793605" cy="381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457200"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本章详细介绍了面向对象的基础知识。首先介绍了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面向对象的思想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；其次介绍了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类与对象之间的关系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，包括类的定义、对象的创建与使用、对象的引用传递和访问控制；接着介绍了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类的封装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，包括为什么要封装以及如何实现封装；接着介绍了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，包括构造方法的定义与重载；然后介绍了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关键字的使用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，包括使用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关键字调用本类中的属性、成员变量和构造方法；最后介绍了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代码块的使用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以及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static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关键字的使用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。通过本章的学习，读者已经对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中面向对象的思想有了初步的认识，熟练掌握好这些知识，有助于学习下一章的内容。深入理解面向对象的思想，对以后的实际开发也是大有裨益的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198245" y="1558925"/>
            <a:ext cx="9794240" cy="432498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419710" y="115021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138530" y="115021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857350" y="115021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576170" y="115021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类与对象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类的定义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582295"/>
            <a:chOff x="8472" y="5316"/>
            <a:chExt cx="8645" cy="917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类的定义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，能够独立完成类的定义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类的定义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3866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96695" y="2634615"/>
            <a:ext cx="9213850" cy="2859405"/>
          </a:xfrm>
          <a:prstGeom prst="rect">
            <a:avLst/>
          </a:prstGeom>
          <a:noFill/>
        </p:spPr>
        <p:txBody>
          <a:bodyPr wrap="square" lIns="89970" tIns="46784" rIns="89970" bIns="46784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在面向对象的思想中最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核心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的就是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，创建对象的前提是需要定义一个类，类是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中一个重要的引用数据类型，也是组成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程序的基本要素，所有的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程序都是基于类的。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类是对象的抽象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，用于描述一组对象的共同特征和行为。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类中可以定义成员变量和成员方法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，其中，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成员变量用于描述对象的特征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成员变量也被称作对象的属性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；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成员方法用于描述对象的行为，可简称为方法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类的定义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2685" y="2381885"/>
            <a:ext cx="9864090" cy="336423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2685" y="23818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93"/>
          <p:cNvSpPr/>
          <p:nvPr/>
        </p:nvSpPr>
        <p:spPr>
          <a:xfrm rot="10800000">
            <a:off x="10642600" y="525970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类的定义</a:t>
            </a: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7152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6068" y="124549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类的语法格式定义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0230" y="1218565"/>
            <a:ext cx="34042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类的定义格式如下所示：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64510" y="2709545"/>
            <a:ext cx="5455920" cy="27292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类名{</a:t>
            </a:r>
          </a:p>
          <a:p>
            <a:pPr lvl="1" algn="ctr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成员变量；</a:t>
            </a:r>
          </a:p>
          <a:p>
            <a:pPr lvl="1" algn="ctr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成员方法；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类的定义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2061845"/>
            <a:ext cx="10264775" cy="315023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486961" y="2220632"/>
            <a:ext cx="9720000" cy="283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Student {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String name;    	// 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age;        	// 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age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String  sex;    	// 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类型的变量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sex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// 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read () 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</a:p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void read() {  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大家好，我是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+ name + ",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我在看书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!");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</a:p>
          <a:p>
            <a:pPr marL="90170" indent="0" algn="just" defTabSz="1219200" fontAlgn="auto">
              <a:lnSpc>
                <a:spcPct val="110000"/>
              </a:lnSpc>
              <a:spcAft>
                <a:spcPts val="0"/>
              </a:spcAft>
              <a:tabLst>
                <a:tab pos="90170" algn="l"/>
              </a:tabLs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8015" y="5230133"/>
            <a:ext cx="1025533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以上代码中定义了一个学生类。其中，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是类名，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是成员变量，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是成员方法，在成员方法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中可以直接访问成员变量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7125" y="909955"/>
            <a:ext cx="1027620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根据上述格式定义一个学生类，成员变量包括姓名（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）、年龄（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）、性别（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sex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）；成员方法包括读书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。学生类定义的示例代码如下所示。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脚下留心</a:t>
            </a:r>
          </a:p>
        </p:txBody>
      </p:sp>
      <p:pic>
        <p:nvPicPr>
          <p:cNvPr id="6" name="图形 28" descr="灯泡和齿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169" y="976381"/>
            <a:ext cx="943911" cy="9439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1613" y="1113100"/>
            <a:ext cx="4162182" cy="670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1562" y="1212124"/>
            <a:ext cx="3947644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局部变量与成员变量的不同</a:t>
            </a:r>
          </a:p>
        </p:txBody>
      </p:sp>
      <p:sp>
        <p:nvSpPr>
          <p:cNvPr id="9" name="矩形 8"/>
          <p:cNvSpPr/>
          <p:nvPr/>
        </p:nvSpPr>
        <p:spPr>
          <a:xfrm>
            <a:off x="6383206" y="1113100"/>
            <a:ext cx="83116" cy="670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70911" y="1113100"/>
            <a:ext cx="83116" cy="670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8430" y="2921635"/>
            <a:ext cx="93732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定义在类中的变量被称为成员变量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定义在方法中的变量被称为局部变量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。如果在某一个方法中定义的局部变量与成员变量同名，这种情况是允许的，此时，在方法中通过变量名访问到的是局部变量，而并非成员变量。请阅读下面的示例代码：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163320" y="2549525"/>
            <a:ext cx="9864090" cy="248221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93"/>
          <p:cNvSpPr/>
          <p:nvPr/>
        </p:nvSpPr>
        <p:spPr>
          <a:xfrm>
            <a:off x="1163320" y="254952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545330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脚下留心</a:t>
            </a:r>
          </a:p>
        </p:txBody>
      </p:sp>
      <p:pic>
        <p:nvPicPr>
          <p:cNvPr id="6" name="图形 28" descr="灯泡和齿轮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169" y="976381"/>
            <a:ext cx="943911" cy="9439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81613" y="1113100"/>
            <a:ext cx="4162182" cy="670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91562" y="1212124"/>
            <a:ext cx="3947644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局部变量与成员变量的不同</a:t>
            </a:r>
          </a:p>
        </p:txBody>
      </p:sp>
      <p:sp>
        <p:nvSpPr>
          <p:cNvPr id="9" name="矩形 8"/>
          <p:cNvSpPr/>
          <p:nvPr/>
        </p:nvSpPr>
        <p:spPr>
          <a:xfrm>
            <a:off x="6383206" y="1113100"/>
            <a:ext cx="83116" cy="670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70911" y="1113100"/>
            <a:ext cx="83116" cy="6704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8925" y="2277745"/>
            <a:ext cx="9072245" cy="24618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03206" y="2397419"/>
            <a:ext cx="8784000" cy="222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Student {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age = 30;    // 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类中定义的变量被称作成员变量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void read() {  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age = 50;  // 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方法内部定义的变量被称作局部变量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大家好，我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+ age + "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岁了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我在看书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!");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58925" y="4893310"/>
            <a:ext cx="907224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上述代码中，在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Student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 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方法中有一条打印语句，打印了变量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，此时打印的是局部变量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，也就是说当有另外一个程序调用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read()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方法时，输出的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，而不是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9264" y="2597944"/>
            <a:ext cx="8568690" cy="688340"/>
            <a:chOff x="978872" y="1800500"/>
            <a:chExt cx="6427354" cy="516136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6427354" cy="51613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类的定义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，能够独立完成类的定义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49120" y="3608484"/>
            <a:ext cx="8561070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对象的创建和使用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，能够完成对象创建，用对象访问对象属性和方法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3744" y="1630284"/>
            <a:ext cx="8561070" cy="685800"/>
            <a:chOff x="978872" y="2570437"/>
            <a:chExt cx="5437064" cy="514350"/>
          </a:xfrm>
        </p:grpSpPr>
        <p:sp>
          <p:nvSpPr>
            <p:cNvPr id="1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了解面向对象的思想，能够说出面向对象的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三个特性</a:t>
              </a: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43744" y="4616484"/>
            <a:ext cx="8561070" cy="685800"/>
            <a:chOff x="978872" y="2570437"/>
            <a:chExt cx="5437064" cy="514350"/>
          </a:xfrm>
        </p:grpSpPr>
        <p:sp>
          <p:nvSpPr>
            <p:cNvPr id="17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对象的引用传递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，能够独立实现对象的引用传递</a:t>
              </a: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849406" y="5613494"/>
            <a:ext cx="8561070" cy="685800"/>
            <a:chOff x="978872" y="2570437"/>
            <a:chExt cx="5437064" cy="514350"/>
          </a:xfrm>
        </p:grpSpPr>
        <p:sp>
          <p:nvSpPr>
            <p:cNvPr id="20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Java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4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种访问控制权限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，能够在类中灵活使用访问控制权限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505585"/>
            <a:chOff x="8472" y="5316"/>
            <a:chExt cx="8645" cy="2371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2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对象的创建和使用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，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能够独立完成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对象的创建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，并通过对象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访问对象属性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1143692" y="2259699"/>
            <a:ext cx="934351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上一节定义了一个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Student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类，要想使用一个类则必须要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该类的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Java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程序中可以使用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关键字创建对象，使用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关键字创建对象的具体格式如下：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7152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6068" y="1245494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对象的创建格式</a:t>
            </a:r>
          </a:p>
        </p:txBody>
      </p:sp>
      <p:sp>
        <p:nvSpPr>
          <p:cNvPr id="8" name="矩形 7"/>
          <p:cNvSpPr/>
          <p:nvPr/>
        </p:nvSpPr>
        <p:spPr>
          <a:xfrm>
            <a:off x="4380230" y="3469005"/>
            <a:ext cx="4119245" cy="2160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 对象名称 = null;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对象名称 = new 类名();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sp>
        <p:nvSpPr>
          <p:cNvPr id="2" name="矩形 1"/>
          <p:cNvSpPr/>
          <p:nvPr/>
        </p:nvSpPr>
        <p:spPr>
          <a:xfrm>
            <a:off x="1423727" y="1255129"/>
            <a:ext cx="9343514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上述格式中，创建对象分为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声明对象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实例化对象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两步，也可以直接通过下面的方式创建对象，具体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如下：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80230" y="2464435"/>
            <a:ext cx="4446905" cy="814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类名 对象名称 = new 类名();</a:t>
            </a:r>
          </a:p>
        </p:txBody>
      </p:sp>
      <p:sp>
        <p:nvSpPr>
          <p:cNvPr id="3" name="矩形 2"/>
          <p:cNvSpPr/>
          <p:nvPr/>
        </p:nvSpPr>
        <p:spPr>
          <a:xfrm>
            <a:off x="1423092" y="3667494"/>
            <a:ext cx="9343514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例如，创建Student类的实例对象，示例代码如下：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80230" y="4784725"/>
            <a:ext cx="4446905" cy="81407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 stu = new Student();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35" y="2058670"/>
            <a:ext cx="10264775" cy="41719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50390" y="2271395"/>
            <a:ext cx="8850630" cy="374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Student {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String name;       							// 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声明姓名属性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void read() {  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大家好，我是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 + name + ",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我在看书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!");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 class Test {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static void main(String[]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args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[]) {  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Student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new Student();         //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创建并实例化对象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143635" y="1105535"/>
            <a:ext cx="27152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4313" y="124549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创建对象示例代码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145915" y="1096645"/>
            <a:ext cx="726249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了解对象的创建之后，就可以使用类</a:t>
            </a:r>
            <a:r>
              <a:rPr lang="zh-CN" sz="20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，示例代码如下。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3858895" y="937260"/>
            <a:ext cx="757936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上述代码在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main()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方法中实例化了一个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对象，对象名称为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。使用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关键字创建的对象是在堆内存分配空间。</a:t>
            </a:r>
            <a:r>
              <a:rPr lang="en-US" altLang="zh-CN" sz="20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对象的内存分配如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下图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281" y="2749150"/>
            <a:ext cx="5383078" cy="2808000"/>
          </a:xfrm>
          <a:prstGeom prst="rect">
            <a:avLst/>
          </a:prstGeom>
        </p:spPr>
      </p:pic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1143635" y="1392555"/>
            <a:ext cx="271526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4313" y="153251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示例代码内存分析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sp>
        <p:nvSpPr>
          <p:cNvPr id="3" name="矩形 2"/>
          <p:cNvSpPr/>
          <p:nvPr/>
        </p:nvSpPr>
        <p:spPr>
          <a:xfrm>
            <a:off x="5039360" y="1548765"/>
            <a:ext cx="644334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创建对象后，可以使用对象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类中的某个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，对象属性和方法的访问通过“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”运算符实现，具体格式如下。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143635" y="1911985"/>
            <a:ext cx="378333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4313" y="2051944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对象属性和方法的访问方式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4495165" y="3309620"/>
            <a:ext cx="3199130" cy="14230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对象名称.属性名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对象名称.方法名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11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6533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33090" y="1076325"/>
            <a:ext cx="83947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下面通过一个案例学习对象属性的访问和方法的访问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。具体代码如下所示。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95" y="1851025"/>
            <a:ext cx="9799955" cy="45237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89075" y="1851025"/>
            <a:ext cx="921131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1class Student 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	String name;       			// 声明姓名属性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	void read() {  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		System.out.println("大家好，我是" + name);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7public class Example01 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	public static void main(String[] args) {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9		Student stu1 = new Student(); // 创建第一个Student对象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10	Student stu2 = new Student(); 		// 创建第二个Student对象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11	stu1.name = "小明";                 	// 为stu1对象的name属性赋值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12	stu1.read();                  			// 调用对象的方法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13	stu2.name = "李华";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14	stu2.read();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15	}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16}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0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260" y="2385695"/>
            <a:ext cx="6251160" cy="208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sp>
        <p:nvSpPr>
          <p:cNvPr id="4" name="矩形 3"/>
          <p:cNvSpPr/>
          <p:nvPr/>
        </p:nvSpPr>
        <p:spPr>
          <a:xfrm>
            <a:off x="1450340" y="2933700"/>
            <a:ext cx="947928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上图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所示的运行结果分析可知，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stu1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stu2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对象在调用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read()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方法时，打印的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值不相同。这是因为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stu1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stu2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对象在系统内存中是两个完全独立的个体，它们分别拥有各自的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属性，对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stu1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对象的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属性进行赋值并不会影响到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stu2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name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属性的值。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对象的创建与使用</a:t>
            </a:r>
          </a:p>
        </p:txBody>
      </p:sp>
      <p:sp>
        <p:nvSpPr>
          <p:cNvPr id="5" name="矩形 4"/>
          <p:cNvSpPr/>
          <p:nvPr/>
        </p:nvSpPr>
        <p:spPr>
          <a:xfrm>
            <a:off x="4708525" y="1462405"/>
            <a:ext cx="558355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stu1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stu2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对象的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内存变化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如下图所示。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206" y="2237859"/>
            <a:ext cx="5168371" cy="2869937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7751206" y="2925794"/>
            <a:ext cx="3456000" cy="2592000"/>
          </a:xfrm>
          <a:prstGeom prst="wedgeRectCallout">
            <a:avLst>
              <a:gd name="adj1" fmla="val -73750"/>
              <a:gd name="adj2" fmla="val -545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由图可知，程序分别实例化了两个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Student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stu1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stu2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stu1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stu2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分别指向各自的堆内存空间。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34004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4145" y="1468755"/>
            <a:ext cx="31299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对象运行后内存变化分析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4617" y="2701616"/>
            <a:ext cx="8568690" cy="688340"/>
            <a:chOff x="978872" y="1800500"/>
            <a:chExt cx="6427354" cy="516136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6427354" cy="516136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构造方法的定义和重载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，能够独立定义构造方法，重载构造方法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49120" y="3684159"/>
            <a:ext cx="8561070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this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关键字，能够使用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this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调用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成员属性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、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成员方法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、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构造方法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844617" y="1696036"/>
            <a:ext cx="8561070" cy="685800"/>
            <a:chOff x="978872" y="2570437"/>
            <a:chExt cx="5437064" cy="514350"/>
          </a:xfrm>
        </p:grpSpPr>
        <p:sp>
          <p:nvSpPr>
            <p:cNvPr id="13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熟悉类的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封装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特性，能够说出为什么要封装以及如何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实现封装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850041" y="5686194"/>
            <a:ext cx="8561070" cy="685800"/>
            <a:chOff x="978872" y="2570437"/>
            <a:chExt cx="5437064" cy="514350"/>
          </a:xfrm>
        </p:grpSpPr>
        <p:sp>
          <p:nvSpPr>
            <p:cNvPr id="10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static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关键字的使用，能够说出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静态（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属性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、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方法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、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代码块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）的特点</a:t>
              </a:r>
            </a:p>
          </p:txBody>
        </p:sp>
        <p:sp>
          <p:nvSpPr>
            <p:cNvPr id="11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843744" y="4689435"/>
            <a:ext cx="8561070" cy="685800"/>
            <a:chOff x="978872" y="2570437"/>
            <a:chExt cx="5437064" cy="514350"/>
          </a:xfrm>
        </p:grpSpPr>
        <p:sp>
          <p:nvSpPr>
            <p:cNvPr id="17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代码块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的应用，能够说出普通代码块和构造块的特点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对象的引用传递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对象的引用传递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，能够说明引用传递对象在内存中的变化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对象的引用传递</a:t>
            </a:r>
          </a:p>
        </p:txBody>
      </p:sp>
      <p:sp>
        <p:nvSpPr>
          <p:cNvPr id="3" name="矩形 2"/>
          <p:cNvSpPr/>
          <p:nvPr/>
        </p:nvSpPr>
        <p:spPr>
          <a:xfrm>
            <a:off x="3213735" y="918210"/>
            <a:ext cx="831088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属于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引用数据类型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，引用数据类型就是指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内存空间可以同时被多个栈内存引用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。下面通过一个案例详细讲解对象的引用传递，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具体代码如下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35" y="2853690"/>
            <a:ext cx="10135235" cy="28505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847206" y="2871962"/>
            <a:ext cx="8784000" cy="2832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1class Student {</a:t>
            </a:r>
          </a:p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2	String name;       	// 声明姓名属性</a:t>
            </a:r>
          </a:p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3     int age;           		// 声明年龄属性</a:t>
            </a:r>
          </a:p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4	void read() {  </a:t>
            </a:r>
          </a:p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5		System.out.println("大家好，我是"+name+"，年龄"+age);</a:t>
            </a:r>
          </a:p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6	}</a:t>
            </a:r>
          </a:p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7}</a:t>
            </a:r>
          </a:p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8class Example02 {</a:t>
            </a:r>
          </a:p>
          <a:p>
            <a:pPr marL="3429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9	public static void main(String[] args) {</a:t>
            </a: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98211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6533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对象的引用传递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35" y="2060575"/>
            <a:ext cx="10135235" cy="31349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127125" y="2058670"/>
            <a:ext cx="9467215" cy="313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10		Student stu1 = new Student();  //创建stu1对象并实例化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11		Student stu2 = null; //创建stu2对象，但不对其进行实例化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12		stu2 = stu1;              //stu1给stu2分配空间使用权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13		stu1.name = "小明"; //为stu1对象的name属性赋值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14		stu1.age = 20;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15		stu2.age = 50;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16		stu1.read();               //调用对象的方法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17		stu2.read();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18	}</a:t>
            </a:r>
          </a:p>
          <a:p>
            <a:pPr marL="800100" lvl="0" indent="0" algn="just" fontAlgn="auto">
              <a:lnSpc>
                <a:spcPct val="110000"/>
              </a:lnSpc>
              <a:spcAft>
                <a:spcPts val="0"/>
              </a:spcAft>
              <a:buFont typeface="+mj-lt"/>
              <a:buNone/>
              <a:tabLst>
                <a:tab pos="90170" algn="l"/>
              </a:tabLst>
            </a:pP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19}</a:t>
            </a:r>
          </a:p>
        </p:txBody>
      </p:sp>
      <p:sp>
        <p:nvSpPr>
          <p:cNvPr id="3" name="Chevron 3"/>
          <p:cNvSpPr/>
          <p:nvPr>
            <p:custDataLst>
              <p:tags r:id="rId1"/>
            </p:custDataLst>
          </p:nvPr>
        </p:nvSpPr>
        <p:spPr>
          <a:xfrm>
            <a:off x="1125621" y="1092196"/>
            <a:ext cx="2065510" cy="665857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0043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对象的引用传递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1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439353"/>
            <a:ext cx="5941914" cy="19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对象的引用传递</a:t>
            </a:r>
          </a:p>
        </p:txBody>
      </p:sp>
      <p:sp>
        <p:nvSpPr>
          <p:cNvPr id="6" name="矩形 5"/>
          <p:cNvSpPr/>
          <p:nvPr/>
        </p:nvSpPr>
        <p:spPr>
          <a:xfrm>
            <a:off x="1450340" y="2790190"/>
            <a:ext cx="947928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上图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所示的运行结果分析可知，</a:t>
            </a:r>
            <a:r>
              <a:rPr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1对象和stu2对象输出的内容是一致的，这是因为stu2对象获得了stu1对象的堆内存空间的使用权。在文件3-2中，第14行代码对stu1对象的age属性赋值之后，第15行代码通过stu2对象对age属性值进行了修改。实际上所谓的引用传递，就是将一个堆内存空间的使用权给多个栈内存空间使用，每个栈内存空间都可以修改堆内存空间的内容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46901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81432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84695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对象的引用传递</a:t>
            </a:r>
          </a:p>
        </p:txBody>
      </p:sp>
      <p:sp>
        <p:nvSpPr>
          <p:cNvPr id="5" name="矩形 4"/>
          <p:cNvSpPr/>
          <p:nvPr/>
        </p:nvSpPr>
        <p:spPr>
          <a:xfrm>
            <a:off x="4708525" y="1462405"/>
            <a:ext cx="60591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stu1对象和stu2对象引用传递的内存分配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如下图所示。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34004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5900" y="1468755"/>
            <a:ext cx="2834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对象引用传递内存分配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" y="2321560"/>
            <a:ext cx="11306175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对象的引用传递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" y="1986280"/>
            <a:ext cx="11325225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1206" y="1198774"/>
            <a:ext cx="10008000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  <a:r>
              <a:rPr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声明对象stu1和stu2，并使用new创建Student对象赋值给stu1，使用new创建对象时会开辟一个堆内存空间，对象stu1指向开辟的堆内存地址0x001；</a:t>
            </a:r>
          </a:p>
          <a:p>
            <a:pPr fontAlgn="auto">
              <a:lnSpc>
                <a:spcPct val="150000"/>
              </a:lnSpc>
            </a:pPr>
            <a:r>
              <a:rPr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r>
              <a:rPr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通过对象stu1给对象stu2分配内存空间使用权，对象stu2指向堆内存地址0x001；</a:t>
            </a:r>
            <a:r>
              <a:rPr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r>
              <a:rPr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由于对象stu1指向堆内存地址0x001，所以对象stu1修改属性值时，就是修改堆内存中对象的值，堆内存中name的值修改为“小明”，age的值修改为20；</a:t>
            </a:r>
          </a:p>
          <a:p>
            <a:pPr fontAlgn="auto">
              <a:lnSpc>
                <a:spcPct val="150000"/>
              </a:lnSpc>
            </a:pPr>
            <a:r>
              <a:rPr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r>
              <a:rPr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与第三步类似，对象stu2也指向堆内存地址0x001，堆内存中age的值修改为50，最终结果对象stu1的age属性值也是50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1271905" y="4939030"/>
            <a:ext cx="1000696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注意：一个栈内存空间只能指向一个堆内存空间，如果想要再指向其他堆内存空间，就必须先断开已有的指向才能分配新的指向。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对象的引用传递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熟悉</a:t>
              </a:r>
              <a:r>
                <a:rPr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访问控制权限</a:t>
              </a:r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，能够说出</a:t>
              </a:r>
              <a:r>
                <a:rPr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private、 default、protected和public</a:t>
              </a:r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的访问权限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sp>
        <p:nvSpPr>
          <p:cNvPr id="3" name="矩形 2"/>
          <p:cNvSpPr/>
          <p:nvPr/>
        </p:nvSpPr>
        <p:spPr>
          <a:xfrm>
            <a:off x="1171631" y="2306114"/>
            <a:ext cx="9847514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中，针对类、成员方法和属性，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种访问控制权限，分别是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default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。下面通过一张图将这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种访问控制权限按级别由小到大依次列出，如下图所示。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872" y="3854133"/>
            <a:ext cx="7318000" cy="1548000"/>
          </a:xfrm>
          <a:prstGeom prst="rect">
            <a:avLst/>
          </a:prstGeom>
        </p:spPr>
      </p:pic>
      <p:sp>
        <p:nvSpPr>
          <p:cNvPr id="7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314071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469014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访问控制权限级别排序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214461" y="2375868"/>
            <a:ext cx="9770271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7" tIns="60948" rIns="121897" bIns="6094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fontAlgn="auto">
              <a:lnSpc>
                <a:spcPct val="150000"/>
              </a:lnSpc>
            </a:pP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前面学习的知识都属于Java的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基本程序设计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范畴，属于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的程序开发，若使用结构化方法开发软件，其稳定性、可修改性和可重用性都比较差。在软件开发过程中，用户的需求随时都有可能发生变化，为了更好地适应用户需求的变化，Java语言采用了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的程序设计思想。在接下来的章节中，将为读者详细讲解Java语言面向对象的特性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sp>
        <p:nvSpPr>
          <p:cNvPr id="3" name="矩形 2"/>
          <p:cNvSpPr/>
          <p:nvPr/>
        </p:nvSpPr>
        <p:spPr>
          <a:xfrm>
            <a:off x="1143691" y="2559824"/>
            <a:ext cx="9919516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私有访问权限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，用于修饰类的属性和方法，也可以修饰内部类。类的成员一旦使用了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关键字修饰，则该成员只能在本类中进行访问。</a:t>
            </a:r>
          </a:p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，如果一个类中的属性或方法没有任何的访问权限声明，则该属性或方法就是默认的访问权限，默认的访问权限可以被本包中的其他类访问，但是不能被其他包的类访问。</a:t>
            </a:r>
          </a:p>
        </p:txBody>
      </p:sp>
      <p:sp>
        <p:nvSpPr>
          <p:cNvPr id="7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61556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46901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访问控制权限介绍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sp>
        <p:nvSpPr>
          <p:cNvPr id="3" name="矩形 2"/>
          <p:cNvSpPr/>
          <p:nvPr/>
        </p:nvSpPr>
        <p:spPr>
          <a:xfrm>
            <a:off x="1378766" y="2229867"/>
            <a:ext cx="9432000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b="1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受保护的访问权限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。如果一个类中的成员使用了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访问权限，则只能被本包及不同包的子类访问。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1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属于</a:t>
            </a:r>
            <a:r>
              <a:rPr lang="zh-CN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公共访问权限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。如果一个类中的成员使用了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访问权限，则该成员可以在所有类中被访问，不管是否在同一包中。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61556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46901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访问控制权限介绍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sp>
        <p:nvSpPr>
          <p:cNvPr id="3" name="矩形 2"/>
          <p:cNvSpPr/>
          <p:nvPr/>
        </p:nvSpPr>
        <p:spPr>
          <a:xfrm>
            <a:off x="4824095" y="1468755"/>
            <a:ext cx="664908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/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下面通过一张表总结上述访问控制权限，如</a:t>
            </a:r>
            <a:r>
              <a:rPr 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下表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zh-CN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7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346900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469014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访问控制权限的访问范围</a:t>
            </a: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04317" y="2432844"/>
          <a:ext cx="9208135" cy="231584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511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4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访问范围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private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default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protected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public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同一类中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同一包中的类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不同包的子类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全局范围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16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√</a:t>
                      </a:r>
                    </a:p>
                  </a:txBody>
                  <a:tcPr marL="68580" marR="6858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sp>
        <p:nvSpPr>
          <p:cNvPr id="5" name="矩形 4"/>
          <p:cNvSpPr/>
          <p:nvPr/>
        </p:nvSpPr>
        <p:spPr>
          <a:xfrm>
            <a:off x="5039360" y="1069975"/>
            <a:ext cx="620331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下面通过一段代码演示</a:t>
            </a:r>
            <a:r>
              <a:rPr lang="en-US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种访问控制权限修饰符的用法，示例代码如下。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320" y="2355850"/>
            <a:ext cx="8388350" cy="328866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31695" y="2380615"/>
            <a:ext cx="7927340" cy="313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 class Test {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aa;	//aa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可以被所有的类访问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protected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bb; //bb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可以被所有子类以及本包的类访问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void cc() { 	//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默认访问权限，能在本包范围内问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包访问权限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//private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权限的内部类，即这是私有的内部类，只能在本类中访问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class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InnerClass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hevron 3"/>
          <p:cNvSpPr/>
          <p:nvPr>
            <p:custDataLst>
              <p:tags r:id="rId1"/>
            </p:custDataLst>
          </p:nvPr>
        </p:nvSpPr>
        <p:spPr>
          <a:xfrm>
            <a:off x="1143635" y="1257300"/>
            <a:ext cx="373189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397259"/>
            <a:ext cx="323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访问控制权限使用示例代码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sp>
        <p:nvSpPr>
          <p:cNvPr id="3" name="矩形 2"/>
          <p:cNvSpPr/>
          <p:nvPr/>
        </p:nvSpPr>
        <p:spPr>
          <a:xfrm>
            <a:off x="991291" y="2460792"/>
            <a:ext cx="1020751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注意：外部类的访问权限只能是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类只能使用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修饰或者不写修饰符。局部成员是没有访问权限控制的，因为局部成员只在其所在的作用域内起作用，不可能被其他类访问到，如果在程序中这样编写代码，编译器会报错。</a:t>
            </a:r>
            <a:endParaRPr lang="zh-CN" altLang="zh-CN" sz="2000" kern="1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257300"/>
            <a:ext cx="29940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397259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访问控制权限使用注意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70" y="2268220"/>
            <a:ext cx="10135235" cy="3317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25955" y="2255520"/>
            <a:ext cx="8613140" cy="313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 class Test {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void cc() { 		      //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默认访问权限，能在本包范围内使用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1800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	public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aa;                 //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错误，局部变量没有访问权限控制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	</a:t>
            </a:r>
            <a:r>
              <a:rPr lang="en-US" altLang="zh-CN" sz="1800" b="1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bb; //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错误，局部变量没有访问权限控制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	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System.out.println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("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包访问权限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");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//private</a:t>
            </a:r>
            <a:r>
              <a:rPr lang="zh-CN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权限的内部类，即这是私有的内部类，只能在本类使用</a:t>
            </a: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class </a:t>
            </a:r>
            <a:r>
              <a:rPr lang="en-US" altLang="zh-CN" sz="1800" kern="1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InnerClass</a:t>
            </a: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 fontAlgn="auto">
              <a:lnSpc>
                <a:spcPct val="110000"/>
              </a:lnSpc>
              <a:spcAft>
                <a:spcPts val="0"/>
              </a:spcAft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lnSpc>
                <a:spcPct val="110000"/>
              </a:lnSpc>
            </a:pPr>
            <a:r>
              <a:rPr lang="en-US" altLang="zh-CN" sz="1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29890" y="2933065"/>
            <a:ext cx="2947670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257300"/>
            <a:ext cx="435610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397259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访问控制权限使用错误示例代码</a:t>
            </a:r>
            <a:endParaRPr lang="en-US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77560" y="1397000"/>
            <a:ext cx="35528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zh-CN" sz="2000" b="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错误示例代码如下所示。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982345" y="1092200"/>
            <a:ext cx="28543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6533" y="1232159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错误示例运行结果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93954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00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432" y="2578735"/>
            <a:ext cx="6465008" cy="2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9890" y="2691130"/>
            <a:ext cx="887031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源文件中定义的所有类都没有使用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修饰，那么这个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源文件的文件名可以是一切合法的文件名；如果一个源文件中定义了一个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修饰的类，那么这个源文件的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必须与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的类名相同。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访问控制权限</a:t>
            </a: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982345" y="1379220"/>
            <a:ext cx="405765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6533" y="1519179"/>
            <a:ext cx="32283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小提示：Java程序的文件名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封装性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为什么要封装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582295"/>
            <a:chOff x="8472" y="5316"/>
            <a:chExt cx="8645" cy="917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为什么要封装，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能够说出封装的好处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43206" y="1748262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43206" y="2676104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43206" y="3610840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48758" y="1739383"/>
            <a:ext cx="5496560" cy="612775"/>
            <a:chOff x="4315150" y="953426"/>
            <a:chExt cx="4122956" cy="539804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面向对象的思想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48758" y="2659278"/>
            <a:ext cx="5496560" cy="612775"/>
            <a:chOff x="4315150" y="1647579"/>
            <a:chExt cx="4122956" cy="539804"/>
          </a:xfrm>
        </p:grpSpPr>
        <p:sp>
          <p:nvSpPr>
            <p:cNvPr id="64" name="矩形 63"/>
            <p:cNvSpPr/>
            <p:nvPr/>
          </p:nvSpPr>
          <p:spPr>
            <a:xfrm>
              <a:off x="4840998" y="1730368"/>
              <a:ext cx="3238445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类与对象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48758" y="3589187"/>
            <a:ext cx="5496560" cy="612775"/>
            <a:chOff x="4315150" y="2341731"/>
            <a:chExt cx="4122956" cy="539804"/>
          </a:xfrm>
        </p:grpSpPr>
        <p:sp>
          <p:nvSpPr>
            <p:cNvPr id="67" name="矩形 66"/>
            <p:cNvSpPr/>
            <p:nvPr/>
          </p:nvSpPr>
          <p:spPr>
            <a:xfrm>
              <a:off x="4840998" y="2424520"/>
              <a:ext cx="3437543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封装性</a:t>
              </a: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143206" y="4544732"/>
            <a:ext cx="1192190" cy="613062"/>
            <a:chOff x="2215144" y="982844"/>
            <a:chExt cx="1244730" cy="842780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048758" y="4535853"/>
            <a:ext cx="5496560" cy="612775"/>
            <a:chOff x="4315150" y="953426"/>
            <a:chExt cx="4122956" cy="539804"/>
          </a:xfrm>
        </p:grpSpPr>
        <p:sp>
          <p:nvSpPr>
            <p:cNvPr id="31" name="矩形 3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构造方法</a:t>
              </a: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953426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为什么要封装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5280" y="2691130"/>
            <a:ext cx="8979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在Java面向对象的思想中，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封装是指一种将类的实现细节包装、隐藏起来的方法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。封装可以被认为是一个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保护屏障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，防止本类的代码和数据被外部类定义的代码随机访问。下面通过一个例子具体讲解什么是封装，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具体代码如下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341120" y="1379220"/>
            <a:ext cx="144208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55308" y="1519179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为什么要封装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705" y="1755775"/>
            <a:ext cx="9655175" cy="43440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212975" y="1744345"/>
            <a:ext cx="8252460" cy="43554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1class Student{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	String name;       // 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声明姓名属性</a:t>
            </a:r>
            <a:endParaRPr lang="en-US" sz="18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              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int</a:t>
            </a: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age;               // 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声明年龄属性</a:t>
            </a:r>
            <a:endParaRPr lang="en-US" sz="18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	void read() {  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	         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System.out.println</a:t>
            </a: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大家好，我是</a:t>
            </a: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"+name+"，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年龄</a:t>
            </a: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"+age);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	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8public class Example03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9	public static void main(String[] 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args</a:t>
            </a: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10		Student 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</a:t>
            </a:r>
            <a:r>
              <a:rPr 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= new Student();	// </a:t>
            </a:r>
            <a:r>
              <a:rPr lang="en-US" sz="18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创建学生对象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11		stu.name = "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张三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";//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为对象的name属性赋值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12		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stu.age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= -18;//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为对象的age属性赋值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13		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stu.read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();	              //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调用对象的方法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......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Chevron 3"/>
          <p:cNvSpPr/>
          <p:nvPr>
            <p:custDataLst>
              <p:tags r:id="rId1"/>
            </p:custDataLst>
          </p:nvPr>
        </p:nvSpPr>
        <p:spPr>
          <a:xfrm>
            <a:off x="1143635" y="970280"/>
            <a:ext cx="164592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11023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为什么要封装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13205" y="2460625"/>
            <a:ext cx="91630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述代码中看，第12行代码将age（年龄）属性赋值为-18岁，这在程序中是不会有任何问题的，因为int的值可以取负数。但在现实中，-18明显是一个不合理的年龄值。为了避免这种错误的发生，在设计Student类时，应该对成员变量的访问作出一些限定，不允许外界随意访问，这就需要实现类的封装。</a:t>
            </a: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1143635" y="1257300"/>
            <a:ext cx="217106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3972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如何实现封装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如何实现封装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，能够对类中的属性进行封装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如何实现封装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590675" y="1768475"/>
            <a:ext cx="9009380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类的封装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是指将对象的状态信息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隐藏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在对象内部，不允许外部程序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直接访问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对象的内部信息，而是通过该类提供的方法实现对内部信息的操作访问。封装的具体实现过程是，在定义一个类时，将类中的属性私有化，即使用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private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关键字修饰类的属性，私有属性只能在它所在的类中被访问。如果外界想要访问私有属性，需要提供一些使用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修饰的公有方法，其中包括用于获取属性值的</a:t>
            </a:r>
            <a:r>
              <a:rPr lang="en-US" sz="2000" b="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getXxx</a:t>
            </a:r>
            <a:r>
              <a:rPr lang="en-US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（也称为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getter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方法）和设置属性值的</a:t>
            </a:r>
            <a:r>
              <a:rPr lang="en-US" sz="2000" b="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setXxx</a:t>
            </a:r>
            <a:r>
              <a:rPr lang="en-US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（也称为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setter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方法）。</a:t>
            </a:r>
            <a:endParaRPr lang="zh-CN" altLang="en-US" sz="20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341120" y="1092200"/>
            <a:ext cx="203327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55308" y="12321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类的封装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如何实现封装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89555" y="970280"/>
            <a:ext cx="87191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修改之前的案例，使用private关键字修饰name属性和age属性以及其对应的getter/setter方法，演示如何实现类的封装，只展示新增代码。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925" y="2044065"/>
            <a:ext cx="7979410" cy="44710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99995" y="2093595"/>
            <a:ext cx="6838315" cy="4420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     public String getName()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        return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 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     public void setName(String name)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       this.name =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 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  public int getAge()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    return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9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10 public void setAge(int age)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11    if(age &lt; 0){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12       System.out.println("您输入的年龄有误！");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13    } else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14    this.age =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15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16 }</a:t>
            </a: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143635" y="1257300"/>
            <a:ext cx="164592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39725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3.3.2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如何实现封装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345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6533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22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87" y="2512060"/>
            <a:ext cx="5379463" cy="183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定义构造方法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掌握定义构造方法，能够在类中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定义构造方法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定义构造方法</a:t>
            </a:r>
          </a:p>
        </p:txBody>
      </p:sp>
      <p:sp>
        <p:nvSpPr>
          <p:cNvPr id="10" name="横卷形 9"/>
          <p:cNvSpPr/>
          <p:nvPr/>
        </p:nvSpPr>
        <p:spPr>
          <a:xfrm>
            <a:off x="983204" y="1124924"/>
            <a:ext cx="10587467" cy="4255701"/>
          </a:xfrm>
          <a:prstGeom prst="horizont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fontAlgn="auto">
              <a:lnSpc>
                <a:spcPct val="150000"/>
              </a:lnSpc>
            </a:pP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构造方法是一个特殊的成员方法，在定义时，有以下几点需要</a:t>
            </a:r>
            <a:r>
              <a:rPr 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）构造方法的</a:t>
            </a:r>
            <a:r>
              <a:rPr 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名称必须与类名一致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）构造方法</a:t>
            </a:r>
            <a:r>
              <a:rPr 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名称前不能有任何返回值类型的声明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sz="20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不能在构造方法中使用return返回一个值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，但可以单独写</a:t>
            </a:r>
          </a:p>
          <a:p>
            <a:pPr indent="0" fontAlgn="auto">
              <a:lnSpc>
                <a:spcPct val="150000"/>
              </a:lnSpc>
            </a:pP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return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语句作为方法的结束。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3137546" y="1812319"/>
            <a:ext cx="1192190" cy="618406"/>
            <a:chOff x="2215144" y="2026500"/>
            <a:chExt cx="1244730" cy="850129"/>
          </a:xfrm>
        </p:grpSpPr>
        <p:sp>
          <p:nvSpPr>
            <p:cNvPr id="25" name="平行四边形 24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137546" y="2747055"/>
            <a:ext cx="1192190" cy="614525"/>
            <a:chOff x="2215144" y="3084852"/>
            <a:chExt cx="1244730" cy="844793"/>
          </a:xfrm>
        </p:grpSpPr>
        <p:sp>
          <p:nvSpPr>
            <p:cNvPr id="28" name="平行四边形 2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043098" y="1795493"/>
            <a:ext cx="5496560" cy="612775"/>
            <a:chOff x="4315150" y="1647579"/>
            <a:chExt cx="4122956" cy="539804"/>
          </a:xfrm>
        </p:grpSpPr>
        <p:sp>
          <p:nvSpPr>
            <p:cNvPr id="34" name="矩形 33"/>
            <p:cNvSpPr/>
            <p:nvPr/>
          </p:nvSpPr>
          <p:spPr>
            <a:xfrm>
              <a:off x="4840998" y="1730368"/>
              <a:ext cx="3238445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this关键字</a:t>
              </a:r>
            </a:p>
          </p:txBody>
        </p:sp>
        <p:sp>
          <p:nvSpPr>
            <p:cNvPr id="35" name="平行四边形 34"/>
            <p:cNvSpPr/>
            <p:nvPr/>
          </p:nvSpPr>
          <p:spPr>
            <a:xfrm>
              <a:off x="4315150" y="1647579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43098" y="3679555"/>
            <a:ext cx="5496560" cy="612775"/>
            <a:chOff x="4315150" y="2341731"/>
            <a:chExt cx="4122956" cy="539804"/>
          </a:xfrm>
        </p:grpSpPr>
        <p:sp>
          <p:nvSpPr>
            <p:cNvPr id="37" name="矩形 36"/>
            <p:cNvSpPr/>
            <p:nvPr/>
          </p:nvSpPr>
          <p:spPr>
            <a:xfrm>
              <a:off x="4840998" y="2424520"/>
              <a:ext cx="3437543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static关键字</a:t>
              </a:r>
            </a:p>
          </p:txBody>
        </p:sp>
        <p:sp>
          <p:nvSpPr>
            <p:cNvPr id="38" name="平行四边形 37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137546" y="3679269"/>
            <a:ext cx="1192190" cy="614525"/>
            <a:chOff x="2215144" y="3084852"/>
            <a:chExt cx="1244730" cy="844793"/>
          </a:xfrm>
        </p:grpSpPr>
        <p:sp>
          <p:nvSpPr>
            <p:cNvPr id="40" name="平行四边形 39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07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043098" y="2739498"/>
            <a:ext cx="5496560" cy="612775"/>
            <a:chOff x="4315150" y="2341731"/>
            <a:chExt cx="4122956" cy="539804"/>
          </a:xfrm>
        </p:grpSpPr>
        <p:sp>
          <p:nvSpPr>
            <p:cNvPr id="43" name="矩形 42"/>
            <p:cNvSpPr/>
            <p:nvPr/>
          </p:nvSpPr>
          <p:spPr>
            <a:xfrm>
              <a:off x="4840998" y="2424520"/>
              <a:ext cx="3437543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代码块</a:t>
              </a:r>
            </a:p>
          </p:txBody>
        </p:sp>
        <p:sp>
          <p:nvSpPr>
            <p:cNvPr id="44" name="平行四边形 43"/>
            <p:cNvSpPr/>
            <p:nvPr/>
          </p:nvSpPr>
          <p:spPr>
            <a:xfrm>
              <a:off x="4315150" y="2341731"/>
              <a:ext cx="4122956" cy="539804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定义构造方法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01975" y="1247140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下面通过一个案例演示构造方法的定义，具体代码如下所示。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020" y="2133600"/>
            <a:ext cx="7741920" cy="41446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10205" y="2228215"/>
            <a:ext cx="7070090" cy="4050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1class Student{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	public Student() {  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		System.out.println("调用了无参构造方法");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4	}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5}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6public class Example05 {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	public static void main(String[] args) {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             System.out.println("声明对象...");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             Student stu = null;         //声明对象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        System.out.println("实例化对象...");</a:t>
            </a:r>
          </a:p>
          <a:p>
            <a:pPr algn="l" fontAlgn="auto">
              <a:lnSpc>
                <a:spcPct val="11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11        stu = new Student();     	//实例化对象</a:t>
            </a:r>
          </a:p>
          <a:p>
            <a:pPr algn="l" fontAlgn="auto">
              <a:lnSpc>
                <a:spcPct val="11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12	}</a:t>
            </a:r>
          </a:p>
          <a:p>
            <a:pPr algn="l" fontAlgn="auto">
              <a:lnSpc>
                <a:spcPct val="11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13}</a:t>
            </a:r>
          </a:p>
        </p:txBody>
      </p:sp>
      <p:sp>
        <p:nvSpPr>
          <p:cNvPr id="6" name="Chevron 3"/>
          <p:cNvSpPr/>
          <p:nvPr>
            <p:custDataLst>
              <p:tags r:id="rId1"/>
            </p:custDataLst>
          </p:nvPr>
        </p:nvSpPr>
        <p:spPr>
          <a:xfrm>
            <a:off x="1143635" y="1113790"/>
            <a:ext cx="164592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25374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定义构造方法</a:t>
            </a:r>
          </a:p>
        </p:txBody>
      </p:sp>
      <p:pic>
        <p:nvPicPr>
          <p:cNvPr id="28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30" y="2637155"/>
            <a:ext cx="5411470" cy="2122170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982345" y="1092200"/>
            <a:ext cx="231203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6533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0901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654810" y="2528570"/>
            <a:ext cx="887984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由上图所示的运行结果分析可知，当调用关键字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new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实例化对象时，程序调用了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类的无参构造方法。</a:t>
            </a:r>
          </a:p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一个类中除了定义无参的构造方法外，还可以定义有参的构造方法，通过有参的构造方法可以实现对属性的赋值。通过下面一个案例演示有参构造方法的定义与调用。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定义构造方法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174240"/>
            <a:ext cx="9864090" cy="31089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169795"/>
            <a:ext cx="384175" cy="56324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24400"/>
            <a:ext cx="384175" cy="563245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定义构造方法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890" y="1832610"/>
            <a:ext cx="8610600" cy="46678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766060" y="1832610"/>
            <a:ext cx="7628255" cy="46913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1class Student{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    private String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    private int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    public Student(String n, int a)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       name = n;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       age = a;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       System.out.println("调用了有参构造");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9   public void read(){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10        System.out.println("我是:"+name+",年龄:"+age);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11}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12}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13public class Example06 {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14     public static void main(String[] args) {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15         Student stu = new Student("张三",18); // 实例化Student对象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16         stu.read();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......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Chevron 3"/>
          <p:cNvSpPr/>
          <p:nvPr>
            <p:custDataLst>
              <p:tags r:id="rId1"/>
            </p:custDataLst>
          </p:nvPr>
        </p:nvSpPr>
        <p:spPr>
          <a:xfrm>
            <a:off x="1143635" y="970280"/>
            <a:ext cx="164592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11023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定义构造方法</a:t>
            </a:r>
          </a:p>
        </p:txBody>
      </p:sp>
      <p:pic>
        <p:nvPicPr>
          <p:cNvPr id="32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9590" y="2520950"/>
            <a:ext cx="6050915" cy="1817370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901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构造方法的重载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构造方法的重载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，能够编写重载的构造方法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构造方法的重载</a:t>
            </a:r>
          </a:p>
        </p:txBody>
      </p:sp>
      <p:sp>
        <p:nvSpPr>
          <p:cNvPr id="10" name="横卷形 9"/>
          <p:cNvSpPr/>
          <p:nvPr/>
        </p:nvSpPr>
        <p:spPr>
          <a:xfrm>
            <a:off x="911449" y="1197314"/>
            <a:ext cx="10587467" cy="4255701"/>
          </a:xfrm>
          <a:prstGeom prst="horizontalScroll">
            <a:avLst/>
          </a:prstGeom>
          <a:extLst>
            <a:ext uri="{909E8E84-426E-40DD-AFC4-6F175D3DCCD1}">
              <a14:hiddenFill xmlns:a14="http://schemas.microsoft.com/office/drawing/2010/main">
                <a:gradFill flip="none">
                  <a:gsLst>
                    <a:gs pos="59000">
                      <a:srgbClr val="9EE256"/>
                    </a:gs>
                    <a:gs pos="98000">
                      <a:srgbClr val="52762D"/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0" algn="l" fontAlgn="auto">
              <a:lnSpc>
                <a:spcPct val="150000"/>
              </a:lnSpc>
            </a:pP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与普通方法一样，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构造方法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也可以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重载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，在一个类中可以定义</a:t>
            </a:r>
            <a:r>
              <a:rPr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多个构造方法</a:t>
            </a:r>
            <a:r>
              <a:rPr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，但是需要每个构造方法的参数类型或参数个数不同。在创建对象时，可以通过调用不同的构造方法为不同的属性赋值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构造方法的重载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84905" y="1103630"/>
            <a:ext cx="704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下面通过一个案例学习构造方法的重载，具体代码如下所示。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640" y="2205355"/>
            <a:ext cx="9288145" cy="420433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479040" y="2191385"/>
            <a:ext cx="7146290" cy="4050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1class Student{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    private String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    private int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    public Student() {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    public Student(String n)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          name = n;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          System.out.println("调用了一个参数的构造方法");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9    public Student(String n,int a)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10          name = n;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11          age = a;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12          System.out.println("调用了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两</a:t>
            </a: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个参数的构造方法");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13}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Chevron 3"/>
          <p:cNvSpPr/>
          <p:nvPr>
            <p:custDataLst>
              <p:tags r:id="rId1"/>
            </p:custDataLst>
          </p:nvPr>
        </p:nvSpPr>
        <p:spPr>
          <a:xfrm>
            <a:off x="1143635" y="970280"/>
            <a:ext cx="164592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11023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构造方法的重载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640" y="1846580"/>
            <a:ext cx="9288145" cy="394779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135505" y="2047875"/>
            <a:ext cx="7899400" cy="3745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14public void read(){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15     System.out.println("我是:"+name+",年龄:"+age);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16}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17}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18public class Example07 {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19      public static void main(String[] args) {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20         Student stu1 = new Student("张三");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21         Student stu2 = new Student("张三",18);   // 实例化Student对象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22         stu1.read();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23         stu2.read();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24      }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25}</a:t>
            </a:r>
            <a:endParaRPr lang="en-US" sz="18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Chevron 3"/>
          <p:cNvSpPr/>
          <p:nvPr>
            <p:custDataLst>
              <p:tags r:id="rId1"/>
            </p:custDataLst>
          </p:nvPr>
        </p:nvSpPr>
        <p:spPr>
          <a:xfrm>
            <a:off x="1143635" y="970280"/>
            <a:ext cx="164592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1110239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构造方法的重载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251585" y="1077595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5605" y="121729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706495" y="116332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pic>
        <p:nvPicPr>
          <p:cNvPr id="99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495" y="2609850"/>
            <a:ext cx="6123800" cy="24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面向对象的思想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</a:p>
        </p:txBody>
      </p:sp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785" y="967710"/>
            <a:ext cx="1015869" cy="101586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110" y="1177925"/>
            <a:ext cx="240474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79015" y="1282700"/>
            <a:ext cx="215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默认构造方法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89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33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横卷形 9"/>
          <p:cNvSpPr/>
          <p:nvPr/>
        </p:nvSpPr>
        <p:spPr>
          <a:xfrm>
            <a:off x="691739" y="1846284"/>
            <a:ext cx="10587467" cy="4255701"/>
          </a:xfrm>
          <a:prstGeom prst="horizontalScroll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28470" y="3236595"/>
            <a:ext cx="8917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在Java中的每个类都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一个构造方法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，如果在一个类中没有定义构造方法，系统会自动为这个类创建一个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默认的构造方法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，这个默认的构造方法没有参数，方法体中没有任何代码，所以Java中默认的构造方法在程序运行时什么也不做。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</a:p>
        </p:txBody>
      </p:sp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785" y="967710"/>
            <a:ext cx="1015869" cy="101586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110" y="1177925"/>
            <a:ext cx="240474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79015" y="1282700"/>
            <a:ext cx="215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默认构造方法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89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33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2700" y="1971040"/>
            <a:ext cx="891794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39750">
              <a:lnSpc>
                <a:spcPct val="150000"/>
              </a:lnSpc>
            </a:pP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下面程序中Student类的两种写法，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是完全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  <a:p>
            <a:pPr indent="539750">
              <a:lnSpc>
                <a:spcPct val="150000"/>
              </a:lnSpc>
            </a:pP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第一种写法：</a:t>
            </a:r>
          </a:p>
          <a:p>
            <a:pPr indent="539750">
              <a:lnSpc>
                <a:spcPct val="150000"/>
              </a:lnSpc>
            </a:pPr>
            <a:endParaRPr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endParaRPr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9750">
              <a:lnSpc>
                <a:spcPct val="150000"/>
              </a:lnSpc>
            </a:pP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第二种写法：</a:t>
            </a:r>
          </a:p>
        </p:txBody>
      </p:sp>
      <p:sp>
        <p:nvSpPr>
          <p:cNvPr id="8" name="矩形 7"/>
          <p:cNvSpPr/>
          <p:nvPr/>
        </p:nvSpPr>
        <p:spPr>
          <a:xfrm>
            <a:off x="4495165" y="2718435"/>
            <a:ext cx="3199130" cy="142303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Student 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4589145" y="4669155"/>
            <a:ext cx="3199130" cy="180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Student 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public Student(){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}</a:t>
            </a:r>
          </a:p>
          <a:p>
            <a:pPr lvl="1" algn="l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785" y="967710"/>
            <a:ext cx="1015869" cy="101586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110" y="1177925"/>
            <a:ext cx="240474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79015" y="1282700"/>
            <a:ext cx="215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默认构造方法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89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33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6395" y="2224405"/>
            <a:ext cx="8917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由于系统提供的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默认构造方法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往往不能满足需求，因此，通常需要程序员自己在类中</a:t>
            </a:r>
            <a:r>
              <a:rPr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定义构造方法</a:t>
            </a:r>
            <a:r>
              <a:rPr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，一旦为类定义了构造方法，系统就不再提供默认的构造方法了，具体代码如下所示。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300" y="3700780"/>
            <a:ext cx="4335145" cy="19964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4535805" y="3758565"/>
            <a:ext cx="324231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Student {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int age;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public Student(int n) {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age = n;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785" y="967710"/>
            <a:ext cx="1015869" cy="101586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110" y="1177925"/>
            <a:ext cx="240474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79015" y="1282700"/>
            <a:ext cx="215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默认构造方法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89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33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050" y="3503295"/>
            <a:ext cx="8788400" cy="19132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81530" y="3632835"/>
            <a:ext cx="7359650" cy="161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1public class Example08 { 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	public static void main(String[] args)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	     Student stu = new Student(); // 实例化 Student对象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	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58465" y="2327910"/>
            <a:ext cx="80264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下面再编写一个测试程序调用上面的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类，具体代码如下所示。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Chevron 3"/>
          <p:cNvSpPr/>
          <p:nvPr>
            <p:custDataLst>
              <p:tags r:id="rId1"/>
            </p:custDataLst>
          </p:nvPr>
        </p:nvSpPr>
        <p:spPr>
          <a:xfrm>
            <a:off x="1143635" y="2333625"/>
            <a:ext cx="164592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14313" y="247358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785" y="967710"/>
            <a:ext cx="1015869" cy="101586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110" y="1177925"/>
            <a:ext cx="240474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79015" y="1282700"/>
            <a:ext cx="215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默认构造方法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89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33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054100" y="2168525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8288" y="2308484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635" y="3519170"/>
            <a:ext cx="2527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运行代码，控制台显示的运行结果如右图所示。</a:t>
            </a:r>
          </a:p>
        </p:txBody>
      </p:sp>
      <p:pic>
        <p:nvPicPr>
          <p:cNvPr id="202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647" y="3159760"/>
            <a:ext cx="6296372" cy="18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785" y="967710"/>
            <a:ext cx="1015869" cy="1015869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110" y="1177925"/>
            <a:ext cx="2404745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279015" y="1282700"/>
            <a:ext cx="215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defTabSz="914400"/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</a:rPr>
              <a:t>默认构造方法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89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33331" y="1177659"/>
            <a:ext cx="83116" cy="6704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prstClr val="white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28470" y="3014345"/>
            <a:ext cx="88360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上图</a:t>
            </a: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可以看出，编译器提示“无法将com.itheima.Student类中构造器Student应用到给定类型”，原因是使用new Student ()创建Student类的实例对象时，需要调用无参构造方法，而Student类中定义了一个有参的构造方法，系统不再提供无参的构造方法。为了避免上面的错误，在一个类中如果定义了有参的构造方法，最好再定义一个无参的构造方法。</a:t>
            </a:r>
          </a:p>
          <a:p>
            <a:pPr indent="0" fontAlgn="auto">
              <a:lnSpc>
                <a:spcPct val="150000"/>
              </a:lnSpc>
            </a:pPr>
            <a:r>
              <a:rPr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</a:t>
            </a:r>
            <a:r>
              <a:rPr lang="zh-CN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构造方法通常使用public进行修饰</a:t>
            </a:r>
            <a:r>
              <a:rPr lang="zh-CN" sz="20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209677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288" y="223672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关键字调用本类中的属性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582295"/>
            <a:chOff x="8472" y="5316"/>
            <a:chExt cx="8645" cy="917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使用this关键字调用本类中的属性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596515" y="794385"/>
            <a:ext cx="89401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在实际开发中，如果成员变量和局部变量的名称设置成一样的，会导致成员变量和局部变量的名称冲突。下面通过一个案例进行验证，具体代码如下所示。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关键字调用本类中的属性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925" y="1774825"/>
            <a:ext cx="8061325" cy="49485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11830" y="1760855"/>
            <a:ext cx="6430645" cy="4961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1class Student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     private String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     private int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   // 定义构造方法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    public Student(String name,int age)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           name =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           age =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 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9    public String read(){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10        return "我是:"+name+",年龄:"+age;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11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12}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13public class Example09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14     public static void main(String[] args)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15         Student stu = new Student("张三", 18);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16         System.out.println(stu.read());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17 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18 }</a:t>
            </a: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054100" y="1020445"/>
            <a:ext cx="154241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8288" y="1160404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关键字调用本类中的属性</a:t>
            </a:r>
          </a:p>
        </p:txBody>
      </p:sp>
      <p:pic>
        <p:nvPicPr>
          <p:cNvPr id="38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45" y="2275840"/>
            <a:ext cx="5779770" cy="1662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31315" y="4217670"/>
            <a:ext cx="8944610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由上图可知，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对象姓名为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null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，年龄为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，这表明构造方法中的赋值并没有成功，这是因为构造方法参数名称与对象成员变量名称相同，编译器无法确定哪个名称是当前对象的属性。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案例一运行结果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面向对象的思想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447415"/>
            <a:ext cx="5489575" cy="1043940"/>
            <a:chOff x="8472" y="5429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429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面向对象的思想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，能够说出面向对象的</a:t>
              </a: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字魂58号-创中黑" panose="00000500000000000000" pitchFamily="2" charset="-122"/>
                </a:rPr>
                <a:t>三个特性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2453005" y="852170"/>
            <a:ext cx="938720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为了解决这个问题，Java提供了关键字</a:t>
            </a:r>
            <a:r>
              <a:rPr sz="20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指代当前对象，通过this可以访问当前对象的成员。修改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案例一</a:t>
            </a: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，使用this关键字指定当前对象属性，</a:t>
            </a:r>
            <a:r>
              <a:rPr 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具体代码如下</a:t>
            </a: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所示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关键字调用本类中的属性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635" y="1846580"/>
            <a:ext cx="7044055" cy="4679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40075" y="1904365"/>
            <a:ext cx="6207125" cy="4500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1class Student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     private String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     private int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     public Student(String name,int age) {</a:t>
            </a:r>
            <a:r>
              <a:rPr 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// 定义构造方法</a:t>
            </a:r>
            <a:endParaRPr lang="en-US" sz="16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       this.name =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       this.age =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 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    public String read(){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9         return "我是:"+name+",年龄:"+age;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10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11}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12public class Example10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13     public static void main(String[] args)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14         Student stu = new Student("张三", 18);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15         System.out.println(stu.read());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16 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6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17 }</a:t>
            </a:r>
          </a:p>
        </p:txBody>
      </p:sp>
      <p:sp>
        <p:nvSpPr>
          <p:cNvPr id="2" name="Chevron 3"/>
          <p:cNvSpPr/>
          <p:nvPr>
            <p:custDataLst>
              <p:tags r:id="rId1"/>
            </p:custDataLst>
          </p:nvPr>
        </p:nvSpPr>
        <p:spPr>
          <a:xfrm>
            <a:off x="1054100" y="1020445"/>
            <a:ext cx="154241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160404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关键字调用本类中的属性</a:t>
            </a: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790" y="2332355"/>
            <a:ext cx="6915150" cy="1907540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288" y="1232159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案例二运行结果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635" y="4688840"/>
            <a:ext cx="94507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 fontAlgn="auto">
              <a:lnSpc>
                <a:spcPct val="150000"/>
              </a:lnSpc>
            </a:pP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上图</a:t>
            </a: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所示的运行结果分析可知，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案例二</a:t>
            </a: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成功调用构造方法完成了stu对象的初始化。这是因为在构造方法之中，使用this关键字明确标识出了类中的两个属性“this.name”和“this.age”，在进行赋值操作时不会产生歧义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关键字调用成员方法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582295"/>
            <a:chOff x="8472" y="5316"/>
            <a:chExt cx="8645" cy="917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使用this关键字调用成员方法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167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关键字调用成员方法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143635" y="1197610"/>
            <a:ext cx="64712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6700"/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sz="20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lang="zh-CN" sz="20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关键字调用成员方法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，具体示例代码如下。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87170" y="4801235"/>
            <a:ext cx="868553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上述代码中，在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read()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方法中使用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关键字调用了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openMouth()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方法。需要注意的是此处的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关键字也可以省略不写。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305" y="2044065"/>
            <a:ext cx="6582600" cy="2664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2190" y="2101850"/>
            <a:ext cx="5212715" cy="2664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Student {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void openMouth() {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...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void read() {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this.openMouth();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indent="0">
              <a:buFont typeface="+mj-lt"/>
              <a:buNone/>
            </a:pP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495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关键字调用构造方法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582295"/>
            <a:chOff x="8472" y="5316"/>
            <a:chExt cx="8645" cy="917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this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关键字调用构造方法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579880" y="1387475"/>
            <a:ext cx="903033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构造方法是在实例化对象时被Java虚拟机自动调用，在程序中不能像调用其他成员方法一样调用构造方法，但可以在一个构造方法中使用“this(参数1,参数2…)”的形式调用其他的构造方法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下面通过一个案例演示</a:t>
            </a:r>
            <a:r>
              <a:rPr lang="zh-CN" sz="20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使用this关键字调用构造方法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，具体代码如下所示。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关键字调用构造方法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3554730"/>
            <a:ext cx="8967470" cy="2339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12010" y="3743960"/>
            <a:ext cx="8449945" cy="1918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1class Student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	private String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	private int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	public Student ()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		System.out.println("调用了无参的构造方法");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562483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关键字调用构造方法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75" y="1334135"/>
            <a:ext cx="9288145" cy="472694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33905" y="1402080"/>
            <a:ext cx="8449945" cy="46596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	public Student (String name,int age)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		this();                  // 调用无参的构造方法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9         		this.name = name;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10    		this.age = 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11	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12	public String read(){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13        		return "我是:"+name+",年龄:"+age;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14	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15}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16public class Example11 { 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17	public static void main(String[] args)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18	    Student stu = new Student("张三",18);    // 实例化 Student对象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19         	    System.out.println(stu.read());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20	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21}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关键字调用构造方法</a:t>
            </a:r>
          </a:p>
        </p:txBody>
      </p:sp>
      <p:pic>
        <p:nvPicPr>
          <p:cNvPr id="40" name="图片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15" y="2708910"/>
            <a:ext cx="6541770" cy="2128520"/>
          </a:xfrm>
          <a:prstGeom prst="rect">
            <a:avLst/>
          </a:prstGeom>
        </p:spPr>
      </p:pic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09010" y="1106170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43635" y="1456690"/>
            <a:ext cx="888746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调用类的构造方法时，应注意以下三点。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只能在构造方法中使用</a:t>
            </a:r>
            <a:r>
              <a:rPr lang="en-US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调用其他的构造方法，不能在成员方法中</a:t>
            </a:r>
          </a:p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this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调用构造方法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在构造方法中，使用</a:t>
            </a:r>
            <a:r>
              <a:rPr 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this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调用其他构造方法的语句必须位于第一行，</a:t>
            </a:r>
            <a:endParaRPr lang="zh-CN" sz="2000" b="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</a:t>
            </a:r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且只能出现一次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下面程序的写法是错误的</a:t>
            </a:r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关键字调用构造方法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3999865"/>
            <a:ext cx="6937375" cy="1841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13100" y="4113530"/>
            <a:ext cx="6350635" cy="161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Student(String name)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System.out.println("有参的构造方法被调用了。");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this(name); 						//不在第一行，编译错误！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639151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3.5.3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this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关键字调用构造方法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29665" y="984885"/>
            <a:ext cx="8887460" cy="96128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</a:t>
            </a:r>
            <a:r>
              <a:rPr lang="zh-CN" sz="2000" b="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不能在一个类的两个构造方法中使用this互相调用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，下面程序的写法</a:t>
            </a:r>
          </a:p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是错误的。</a:t>
            </a:r>
            <a:endParaRPr lang="zh-CN" altLang="en-US" sz="20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170" y="2133600"/>
            <a:ext cx="9042400" cy="34620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8330" y="2296160"/>
            <a:ext cx="8433435" cy="3136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class Student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Student ()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	this("张三");  	// 调用有参构造方法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System.out.println("无参的构造方法被调用了。");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Student (String name)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this();                  	// 调用无参构造方法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System.out.println("有参的构造方法被调用了。");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sz="18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面向对象的思想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054100" y="1092200"/>
            <a:ext cx="2409825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4" name="文本框 18"/>
          <p:cNvSpPr txBox="1"/>
          <p:nvPr>
            <p:custDataLst>
              <p:tags r:id="rId2"/>
            </p:custDataLst>
          </p:nvPr>
        </p:nvSpPr>
        <p:spPr>
          <a:xfrm>
            <a:off x="1496695" y="2634615"/>
            <a:ext cx="9213850" cy="3269615"/>
          </a:xfrm>
          <a:prstGeom prst="rect">
            <a:avLst/>
          </a:prstGeom>
          <a:noFill/>
        </p:spPr>
        <p:txBody>
          <a:bodyPr wrap="square" lIns="89970" tIns="46784" rIns="89970" bIns="46784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marL="0" lvl="1">
              <a:lnSpc>
                <a:spcPct val="150000"/>
              </a:lnSpc>
            </a:pP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面向对象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是一种符合人类思维习惯的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编程思想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。现实生活中存在各种形态不同的事物，这些事物之间存在着各种各样的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联系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。在程序中使用对象映射现实中的事物，使用对象的关系描述事物之间的联系，这种思想就是</a:t>
            </a:r>
            <a:r>
              <a:rPr lang="zh-CN" altLang="zh-CN" sz="2000" b="1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面向对象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。面向对象是把构成问题的事物按照一定规则划分为多个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sym typeface="+mn-ea"/>
              </a:rPr>
              <a:t>独立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sym typeface="+mn-ea"/>
              </a:rPr>
              <a:t>的对象，然后通过调用对象的方法来解决问题。当然，一个应用程序会包含多个对象，通过多个对象的相互配合实现应用程序的功能，这样当应用程序功能发生变动时，只需要修改个别的对象就可以了，从而使代码维护起来更加方便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面向对象思想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2685" y="2381885"/>
            <a:ext cx="9864090" cy="372491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2685" y="23818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2600" y="562038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代码块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代码块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65580" y="2460625"/>
            <a:ext cx="92595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代码块，简单来讲，就是用{}括号括起来的一段代码，根据位置及声明关键字的不同，代码块可以分为4种：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普通代码块、构造块、静态代码块、同步代码块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。本节将针对普通代码块和构造块进行讲解。静态代码块将在下一节的static关键字中进行讲解，同步代码块将在多线程部分进行讲解。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955" y="214439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955" y="214439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870" y="434022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普通代码块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1043940"/>
            <a:chOff x="8472" y="5316"/>
            <a:chExt cx="8645" cy="1644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普通代码块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，能够在类中定义普通代码块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普通代码块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43635" y="1175385"/>
            <a:ext cx="805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普通代码块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就是直接在方法或是语句中定义的代码块，具体示例如下。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80" y="1892300"/>
            <a:ext cx="8903970" cy="322008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048510" y="1976120"/>
            <a:ext cx="8161655" cy="31369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public class Example12 { 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 static void main(String[] args) {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          {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	int age = 18;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	System.out.println("这是普通代码块。age:"+age);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	          } 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          int age = 30;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	          System.out.println("age:"+age);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</a:p>
          <a:p>
            <a:pPr marL="457200" indent="0" fontAlgn="auto">
              <a:lnSpc>
                <a:spcPct val="110000"/>
              </a:lnSpc>
              <a:buFont typeface="+mj-lt"/>
              <a:buNone/>
            </a:pPr>
            <a:r>
              <a:rPr lang="en-US" altLang="en-US" sz="18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610995" y="1917700"/>
            <a:ext cx="947166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在上述代码中，每一对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“{}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”括起来的代码都称为一个</a:t>
            </a:r>
            <a:r>
              <a:rPr lang="zh-CN" sz="20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代码块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Example12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是一个大的代码块，在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Example12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代码块中包含了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main()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方法代码块，在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main()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方法中又定义了一个局部代码块，</a:t>
            </a:r>
            <a:r>
              <a:rPr lang="zh-CN" sz="2000" b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局部代码块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main()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方法进行了“分隔”，起到了限定作用域的作用。</a:t>
            </a:r>
          </a:p>
          <a:p>
            <a:pPr indent="0" fontAlgn="auto">
              <a:lnSpc>
                <a:spcPct val="150000"/>
              </a:lnSpc>
            </a:pP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上述代码中的局部代码块中定义了变量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main()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方法代码块中也定义了变量</a:t>
            </a:r>
            <a:r>
              <a:rPr lang="en-US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age</a:t>
            </a:r>
            <a:r>
              <a:rPr lang="zh-CN" sz="2000" b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，但由于两个变量处在不同的代码块，作用域不同，因此并不相互影响。</a:t>
            </a:r>
            <a:endParaRPr lang="zh-CN" altLang="en-US" sz="2000" b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普通代码块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1590" y="1146175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示例代码分析：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构造块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84721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92532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79720" y="3375660"/>
            <a:ext cx="5489575" cy="582295"/>
            <a:chOff x="8472" y="5316"/>
            <a:chExt cx="8645" cy="917"/>
          </a:xfrm>
        </p:grpSpPr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159" y="5316"/>
              <a:ext cx="7958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917" tIns="60958" rIns="121917" bIns="6095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构造块</a:t>
              </a:r>
              <a:r>
                <a:rPr lang="zh-CN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，能够说出构造块的特点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8472" y="5571"/>
              <a:ext cx="638" cy="638"/>
              <a:chOff x="8881" y="4685"/>
              <a:chExt cx="638" cy="638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8881" y="4685"/>
                <a:ext cx="638" cy="63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8946" y="4750"/>
                <a:ext cx="508" cy="508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70250" y="803910"/>
            <a:ext cx="80346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构造代码块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是直接在类中定义的代码块。下面通过一个案例演示构造代码块的使用，具体代码如下所示。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0" y="2134235"/>
            <a:ext cx="8637270" cy="438975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2622550" y="2119630"/>
            <a:ext cx="696658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1 class Student{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2    String name;    		//成员属性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3    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4        System.out.println("我是构造代码块");       //与构造方法同级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5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6    //构造方法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7    public Student(){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8        System.out.println("我是Student类的构造方法");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9    }</a:t>
            </a: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10}</a:t>
            </a:r>
            <a:endParaRPr lang="zh-CN" altLang="en-US" sz="17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11public class Example12  {</a:t>
            </a:r>
            <a:endParaRPr lang="zh-CN" altLang="en-US" sz="17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12    public static void main(String[] args) {</a:t>
            </a:r>
            <a:endParaRPr lang="zh-CN" altLang="en-US" sz="17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13        Student stu1 = new Student();</a:t>
            </a:r>
            <a:endParaRPr lang="zh-CN" altLang="en-US" sz="17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zh-CN" altLang="en-US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14        Student stu2 = new Student();</a:t>
            </a:r>
            <a:endParaRPr lang="zh-CN" altLang="en-US" sz="17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10000"/>
              </a:lnSpc>
              <a:buFont typeface="+mj-lt"/>
              <a:buNone/>
            </a:pPr>
            <a:r>
              <a:rPr lang="en-US" altLang="zh-CN" sz="17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......</a:t>
            </a:r>
            <a:endParaRPr lang="en-US" altLang="zh-CN" sz="17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Chevron 3"/>
          <p:cNvSpPr/>
          <p:nvPr>
            <p:custDataLst>
              <p:tags r:id="rId1"/>
            </p:custDataLst>
          </p:nvPr>
        </p:nvSpPr>
        <p:spPr>
          <a:xfrm>
            <a:off x="1054100" y="1020445"/>
            <a:ext cx="196977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8288" y="116040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案例演示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图片 4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61055" y="2661285"/>
            <a:ext cx="5102860" cy="2274570"/>
          </a:xfrm>
          <a:prstGeom prst="rect">
            <a:avLst/>
          </a:prstGeom>
        </p:spPr>
      </p:pic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构造块</a:t>
            </a:r>
          </a:p>
        </p:txBody>
      </p:sp>
      <p:sp>
        <p:nvSpPr>
          <p:cNvPr id="2" name="Chevron 3"/>
          <p:cNvSpPr/>
          <p:nvPr>
            <p:custDataLst>
              <p:tags r:id="rId2"/>
            </p:custDataLst>
          </p:nvPr>
        </p:nvSpPr>
        <p:spPr>
          <a:xfrm>
            <a:off x="1054100" y="1092200"/>
            <a:ext cx="251079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288" y="1232159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09010" y="1177925"/>
            <a:ext cx="551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运行代码，控制台显示的运行结果如下图所示。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0005" y="2890859"/>
            <a:ext cx="957135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由上图可以得出以下两点结论。</a:t>
            </a:r>
            <a:endParaRPr lang="en-US" altLang="zh-CN" sz="20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）在实例化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类对象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stu1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stu2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时，构造块的执行顺序大于构造方法（这里和构造块写在前面还是后面没有关系）。</a:t>
            </a:r>
          </a:p>
          <a:p>
            <a:pPr indent="0" fontAlgn="auto">
              <a:lnSpc>
                <a:spcPct val="150000"/>
              </a:lnSpc>
            </a:pP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）每当实例化一个</a:t>
            </a:r>
            <a:r>
              <a:rPr lang="en-US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Student</a:t>
            </a:r>
            <a:r>
              <a:rPr lang="zh-CN" sz="20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类对象，都会在执行构造方法之前执行构造块。</a:t>
            </a:r>
            <a:endParaRPr lang="zh-CN" altLang="en-US" sz="20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构造块</a:t>
            </a:r>
          </a:p>
        </p:txBody>
      </p:sp>
      <p:sp>
        <p:nvSpPr>
          <p:cNvPr id="4" name="Chevron 3"/>
          <p:cNvSpPr/>
          <p:nvPr>
            <p:custDataLst>
              <p:tags r:id="rId1"/>
            </p:custDataLst>
          </p:nvPr>
        </p:nvSpPr>
        <p:spPr>
          <a:xfrm>
            <a:off x="1143635" y="1329055"/>
            <a:ext cx="2811780" cy="66611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4313" y="146901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案例运行结果分析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163320" y="2519045"/>
            <a:ext cx="9864090" cy="268224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3"/>
          <p:cNvSpPr/>
          <p:nvPr/>
        </p:nvSpPr>
        <p:spPr>
          <a:xfrm>
            <a:off x="1163320" y="251904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矩形 93"/>
          <p:cNvSpPr/>
          <p:nvPr/>
        </p:nvSpPr>
        <p:spPr>
          <a:xfrm rot="10800000">
            <a:off x="10643235" y="4714875"/>
            <a:ext cx="384175" cy="486410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5005186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static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3.7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7f8e4a56fc57c2e92e6fdc581ab83ee55365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c1f46c1-1a22-4587-a1be-2e906e0a59b8}"/>
  <p:tag name="TABLE_ENDDRAG_ORIGIN_RECT" val="725*356"/>
  <p:tag name="TABLE_ENDDRAG_RECT" val="149*124*725*35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646,&quot;width&quot;:5937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6695</Words>
  <Application>Microsoft Macintosh PowerPoint</Application>
  <PresentationFormat>Custom</PresentationFormat>
  <Paragraphs>920</Paragraphs>
  <Slides>122</Slides>
  <Notes>98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122</vt:i4>
      </vt:variant>
    </vt:vector>
  </HeadingPairs>
  <TitlesOfParts>
    <vt:vector size="129" baseType="lpstr">
      <vt:lpstr>微软雅黑</vt:lpstr>
      <vt:lpstr>Source Han Sans K Bold</vt:lpstr>
      <vt:lpstr>字魂105号-简雅黑</vt:lpstr>
      <vt:lpstr>Arial</vt:lpstr>
      <vt:lpstr>Calibri</vt:lpstr>
      <vt:lpstr>webwppDefTheme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Microsoft Office User</cp:lastModifiedBy>
  <cp:revision>334</cp:revision>
  <dcterms:created xsi:type="dcterms:W3CDTF">2020-09-03T07:01:00Z</dcterms:created>
  <dcterms:modified xsi:type="dcterms:W3CDTF">2025-09-03T04:36:42Z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3EF54124C04D4D6E86421ADAF5E2F187</vt:lpwstr>
  </property>
</Properties>
</file>