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458" r:id="rId1"/>
  </p:sldMasterIdLst>
  <p:notesMasterIdLst>
    <p:notesMasterId r:id="rId22"/>
  </p:notesMasterIdLst>
  <p:sldIdLst>
    <p:sldId id="1381" r:id="rId2"/>
    <p:sldId id="1389" r:id="rId3"/>
    <p:sldId id="1391" r:id="rId4"/>
    <p:sldId id="1129" r:id="rId5"/>
    <p:sldId id="1382" r:id="rId6"/>
    <p:sldId id="1388" r:id="rId7"/>
    <p:sldId id="1358" r:id="rId8"/>
    <p:sldId id="1390" r:id="rId9"/>
    <p:sldId id="1374" r:id="rId10"/>
    <p:sldId id="1360" r:id="rId11"/>
    <p:sldId id="1375" r:id="rId12"/>
    <p:sldId id="1361" r:id="rId13"/>
    <p:sldId id="1362" r:id="rId14"/>
    <p:sldId id="1363" r:id="rId15"/>
    <p:sldId id="1364" r:id="rId16"/>
    <p:sldId id="1376" r:id="rId17"/>
    <p:sldId id="1365" r:id="rId18"/>
    <p:sldId id="1366" r:id="rId19"/>
    <p:sldId id="1377" r:id="rId20"/>
    <p:sldId id="1357" r:id="rId2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00000"/>
    <a:srgbClr val="FFFFFF"/>
    <a:srgbClr val="0033CC"/>
    <a:srgbClr val="3333FF"/>
    <a:srgbClr val="C7E6A4"/>
    <a:srgbClr val="FF0066"/>
    <a:srgbClr val="6666FF"/>
    <a:srgbClr val="969696"/>
    <a:srgbClr val="2B2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17" autoAdjust="0"/>
    <p:restoredTop sz="93807" autoAdjust="0"/>
  </p:normalViewPr>
  <p:slideViewPr>
    <p:cSldViewPr>
      <p:cViewPr varScale="1">
        <p:scale>
          <a:sx n="127" d="100"/>
          <a:sy n="127" d="100"/>
        </p:scale>
        <p:origin x="19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2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58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12" Type="http://schemas.openxmlformats.org/officeDocument/2006/relationships/image" Target="../media/image57.wmf"/><Relationship Id="rId2" Type="http://schemas.openxmlformats.org/officeDocument/2006/relationships/image" Target="../media/image47.wmf"/><Relationship Id="rId1" Type="http://schemas.openxmlformats.org/officeDocument/2006/relationships/image" Target="../media/image46.emf"/><Relationship Id="rId6" Type="http://schemas.openxmlformats.org/officeDocument/2006/relationships/image" Target="../media/image51.wmf"/><Relationship Id="rId11" Type="http://schemas.openxmlformats.org/officeDocument/2006/relationships/image" Target="../media/image56.wmf"/><Relationship Id="rId5" Type="http://schemas.openxmlformats.org/officeDocument/2006/relationships/image" Target="../media/image50.wmf"/><Relationship Id="rId10" Type="http://schemas.openxmlformats.org/officeDocument/2006/relationships/image" Target="../media/image55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11" Type="http://schemas.openxmlformats.org/officeDocument/2006/relationships/image" Target="../media/image30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8D1E8CF-2E05-42CF-946C-A234E5F000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7632EF-962B-4C32-944C-9D48ADC75C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fld id="{D2B7DC5F-3EFA-4251-8C20-6E9EC7819C7B}" type="datetimeFigureOut">
              <a:rPr lang="zh-CN" altLang="en-US"/>
              <a:pPr>
                <a:defRPr/>
              </a:pPr>
              <a:t>2025/9/11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B05BBDC4-6710-4A89-977B-5A8CCDD9C1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17B5BEF2-2FAA-4DA0-A019-CDD72CD60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9C5AE9-932A-4B24-8907-3288CEB58A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355E83-8E18-466C-948D-A1D8AB4AD3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EECF8E6-7687-4417-B0A4-6F969A7F56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39458"/>
      </p:ext>
    </p:extLst>
  </p:cSld>
  <p:clrMapOvr>
    <a:masterClrMapping/>
  </p:clrMapOvr>
  <p:transition spd="slow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9">
            <a:extLst>
              <a:ext uri="{FF2B5EF4-FFF2-40B4-BE49-F238E27FC236}">
                <a16:creationId xmlns:a16="http://schemas.microsoft.com/office/drawing/2014/main" id="{14ECB70A-15C1-43C3-82DD-C91F52213EA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11188" y="188913"/>
            <a:ext cx="3241675" cy="144462"/>
          </a:xfrm>
          <a:prstGeom prst="cloudCallout">
            <a:avLst>
              <a:gd name="adj1" fmla="val 49019"/>
              <a:gd name="adj2" fmla="val 6042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EU-TT" panose="03000509000000000000" pitchFamily="65" charset="-122"/>
            </a:endParaRPr>
          </a:p>
        </p:txBody>
      </p:sp>
      <p:sp>
        <p:nvSpPr>
          <p:cNvPr id="1027" name="AutoShape 27">
            <a:extLst>
              <a:ext uri="{FF2B5EF4-FFF2-40B4-BE49-F238E27FC236}">
                <a16:creationId xmlns:a16="http://schemas.microsoft.com/office/drawing/2014/main" id="{23932A2F-2686-4BEE-8DF6-1CAE4DA9689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140200" y="115888"/>
            <a:ext cx="1223963" cy="142875"/>
          </a:xfrm>
          <a:prstGeom prst="cloudCallout">
            <a:avLst>
              <a:gd name="adj1" fmla="val 36639"/>
              <a:gd name="adj2" fmla="val 35556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EU-TT" panose="03000509000000000000" pitchFamily="65" charset="-122"/>
            </a:endParaRPr>
          </a:p>
        </p:txBody>
      </p:sp>
      <p:sp>
        <p:nvSpPr>
          <p:cNvPr id="1028" name="AutoShape 8">
            <a:extLst>
              <a:ext uri="{FF2B5EF4-FFF2-40B4-BE49-F238E27FC236}">
                <a16:creationId xmlns:a16="http://schemas.microsoft.com/office/drawing/2014/main" id="{7EAEED02-1A06-4CCC-B8A4-0F20CDF6531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8775" y="114300"/>
            <a:ext cx="2519363" cy="312738"/>
          </a:xfrm>
          <a:prstGeom prst="cloudCallout">
            <a:avLst>
              <a:gd name="adj1" fmla="val -7907"/>
              <a:gd name="adj2" fmla="val 2792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EU-TT" panose="03000509000000000000" pitchFamily="65" charset="-122"/>
            </a:endParaRPr>
          </a:p>
        </p:txBody>
      </p:sp>
      <p:sp>
        <p:nvSpPr>
          <p:cNvPr id="1029" name="AutoShape 10">
            <a:extLst>
              <a:ext uri="{FF2B5EF4-FFF2-40B4-BE49-F238E27FC236}">
                <a16:creationId xmlns:a16="http://schemas.microsoft.com/office/drawing/2014/main" id="{8589F783-3D42-4393-A6BE-B86E49ABF4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24300" y="0"/>
            <a:ext cx="3887788" cy="188913"/>
          </a:xfrm>
          <a:prstGeom prst="cloudCallout">
            <a:avLst>
              <a:gd name="adj1" fmla="val 17782"/>
              <a:gd name="adj2" fmla="val -34032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EU-TT" panose="03000509000000000000" pitchFamily="65" charset="-122"/>
            </a:endParaRPr>
          </a:p>
        </p:txBody>
      </p:sp>
      <p:sp>
        <p:nvSpPr>
          <p:cNvPr id="1030" name="AutoShape 24">
            <a:extLst>
              <a:ext uri="{FF2B5EF4-FFF2-40B4-BE49-F238E27FC236}">
                <a16:creationId xmlns:a16="http://schemas.microsoft.com/office/drawing/2014/main" id="{6F1DC48B-481E-486F-94F2-23C1AE5DC0D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47813" y="115888"/>
            <a:ext cx="1655762" cy="144462"/>
          </a:xfrm>
          <a:prstGeom prst="cloudCallout">
            <a:avLst>
              <a:gd name="adj1" fmla="val 14046"/>
              <a:gd name="adj2" fmla="val -15935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EU-TT" panose="03000509000000000000" pitchFamily="65" charset="-122"/>
            </a:endParaRPr>
          </a:p>
        </p:txBody>
      </p:sp>
      <p:sp>
        <p:nvSpPr>
          <p:cNvPr id="1031" name="AutoShape 26">
            <a:extLst>
              <a:ext uri="{FF2B5EF4-FFF2-40B4-BE49-F238E27FC236}">
                <a16:creationId xmlns:a16="http://schemas.microsoft.com/office/drawing/2014/main" id="{7E2F42E9-535D-4979-BEDB-04F4C08263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71438"/>
            <a:ext cx="1223963" cy="142876"/>
          </a:xfrm>
          <a:prstGeom prst="cloudCallout">
            <a:avLst>
              <a:gd name="adj1" fmla="val 36639"/>
              <a:gd name="adj2" fmla="val -15556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EU-TT" panose="03000509000000000000" pitchFamily="65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38D8FBF-0E8B-D50C-43C0-6932B07868B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450" y="0"/>
            <a:ext cx="1008112" cy="7719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326" r:id="rId1"/>
  </p:sldLayoutIdLst>
  <p:transition spd="slow">
    <p:split orient="vert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3.bin"/><Relationship Id="rId3" Type="http://schemas.openxmlformats.org/officeDocument/2006/relationships/slide" Target="slide9.xml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png"/><Relationship Id="rId11" Type="http://schemas.openxmlformats.org/officeDocument/2006/relationships/oleObject" Target="../embeddings/oleObject12.bin"/><Relationship Id="rId5" Type="http://schemas.openxmlformats.org/officeDocument/2006/relationships/image" Target="../media/image14.wmf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6.wmf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4.wmf"/><Relationship Id="rId18" Type="http://schemas.openxmlformats.org/officeDocument/2006/relationships/oleObject" Target="../embeddings/oleObject22.bin"/><Relationship Id="rId3" Type="http://schemas.openxmlformats.org/officeDocument/2006/relationships/slide" Target="slide9.xml"/><Relationship Id="rId21" Type="http://schemas.openxmlformats.org/officeDocument/2006/relationships/image" Target="../media/image28.wmf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6.wmf"/><Relationship Id="rId25" Type="http://schemas.openxmlformats.org/officeDocument/2006/relationships/image" Target="../media/image30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1.bin"/><Relationship Id="rId20" Type="http://schemas.openxmlformats.org/officeDocument/2006/relationships/oleObject" Target="../embeddings/oleObject23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3.wmf"/><Relationship Id="rId24" Type="http://schemas.openxmlformats.org/officeDocument/2006/relationships/oleObject" Target="../embeddings/oleObject25.bin"/><Relationship Id="rId5" Type="http://schemas.openxmlformats.org/officeDocument/2006/relationships/image" Target="../media/image20.wmf"/><Relationship Id="rId15" Type="http://schemas.openxmlformats.org/officeDocument/2006/relationships/image" Target="../media/image25.wmf"/><Relationship Id="rId23" Type="http://schemas.openxmlformats.org/officeDocument/2006/relationships/image" Target="../media/image29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27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20.bin"/><Relationship Id="rId22" Type="http://schemas.openxmlformats.org/officeDocument/2006/relationships/oleObject" Target="../embeddings/oleObject2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slide" Target="slide9.xml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7.wmf"/><Relationship Id="rId4" Type="http://schemas.openxmlformats.org/officeDocument/2006/relationships/image" Target="../media/image38.png"/><Relationship Id="rId9" Type="http://schemas.openxmlformats.org/officeDocument/2006/relationships/oleObject" Target="../embeddings/oleObject3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44.wmf"/><Relationship Id="rId3" Type="http://schemas.openxmlformats.org/officeDocument/2006/relationships/slide" Target="slide9.xml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5" Type="http://schemas.openxmlformats.org/officeDocument/2006/relationships/image" Target="../media/image45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3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50.wmf"/><Relationship Id="rId18" Type="http://schemas.openxmlformats.org/officeDocument/2006/relationships/oleObject" Target="../embeddings/oleObject46.bin"/><Relationship Id="rId26" Type="http://schemas.openxmlformats.org/officeDocument/2006/relationships/oleObject" Target="../embeddings/oleObject50.bin"/><Relationship Id="rId3" Type="http://schemas.openxmlformats.org/officeDocument/2006/relationships/slide" Target="slide9.xml"/><Relationship Id="rId21" Type="http://schemas.openxmlformats.org/officeDocument/2006/relationships/image" Target="../media/image54.wmf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52.wmf"/><Relationship Id="rId25" Type="http://schemas.openxmlformats.org/officeDocument/2006/relationships/image" Target="../media/image56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45.bin"/><Relationship Id="rId20" Type="http://schemas.openxmlformats.org/officeDocument/2006/relationships/oleObject" Target="../embeddings/oleObject47.bin"/><Relationship Id="rId29" Type="http://schemas.openxmlformats.org/officeDocument/2006/relationships/image" Target="../media/image58.w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9.wmf"/><Relationship Id="rId24" Type="http://schemas.openxmlformats.org/officeDocument/2006/relationships/oleObject" Target="../embeddings/oleObject49.bin"/><Relationship Id="rId5" Type="http://schemas.openxmlformats.org/officeDocument/2006/relationships/image" Target="../media/image46.emf"/><Relationship Id="rId15" Type="http://schemas.openxmlformats.org/officeDocument/2006/relationships/image" Target="../media/image51.wmf"/><Relationship Id="rId23" Type="http://schemas.openxmlformats.org/officeDocument/2006/relationships/image" Target="../media/image55.wmf"/><Relationship Id="rId28" Type="http://schemas.openxmlformats.org/officeDocument/2006/relationships/oleObject" Target="../embeddings/oleObject51.bin"/><Relationship Id="rId10" Type="http://schemas.openxmlformats.org/officeDocument/2006/relationships/oleObject" Target="../embeddings/oleObject42.bin"/><Relationship Id="rId19" Type="http://schemas.openxmlformats.org/officeDocument/2006/relationships/image" Target="../media/image53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8.wmf"/><Relationship Id="rId14" Type="http://schemas.openxmlformats.org/officeDocument/2006/relationships/oleObject" Target="../embeddings/oleObject44.bin"/><Relationship Id="rId22" Type="http://schemas.openxmlformats.org/officeDocument/2006/relationships/oleObject" Target="../embeddings/oleObject48.bin"/><Relationship Id="rId27" Type="http://schemas.openxmlformats.org/officeDocument/2006/relationships/image" Target="../media/image5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6727358"/>
      </p:ext>
    </p:extLst>
  </p:cSld>
  <p:clrMapOvr>
    <a:masterClrMapping/>
  </p:clrMapOvr>
  <p:transition spd="slow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hlinkClick r:id="rId2" action="ppaction://hlinksldjump"/>
            <a:extLst>
              <a:ext uri="{FF2B5EF4-FFF2-40B4-BE49-F238E27FC236}">
                <a16:creationId xmlns:a16="http://schemas.microsoft.com/office/drawing/2014/main" id="{C37C5C5E-48AB-A604-85E9-A3CA299D6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8DF644-AFDF-DFAF-BACE-09CB469A99A9}"/>
              </a:ext>
            </a:extLst>
          </p:cNvPr>
          <p:cNvSpPr txBox="1"/>
          <p:nvPr/>
        </p:nvSpPr>
        <p:spPr>
          <a:xfrm>
            <a:off x="450850" y="892764"/>
            <a:ext cx="7937574" cy="1954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行列式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(1.3)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的计算法则可用图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1-1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对角线法则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辅助记忆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实线连接的两个元素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主对角线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的乘积减去虚线连接的两个元素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次对角线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的乘积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6" name="图片 11" descr="说明: 0101">
            <a:extLst>
              <a:ext uri="{FF2B5EF4-FFF2-40B4-BE49-F238E27FC236}">
                <a16:creationId xmlns:a16="http://schemas.microsoft.com/office/drawing/2014/main" id="{27914E0D-4700-B2A6-1DE7-8D2B08EEE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864" y="2914794"/>
            <a:ext cx="3847545" cy="2150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2E00F3D-CC06-41E5-9FEE-24CDA2F9467B}"/>
              </a:ext>
            </a:extLst>
          </p:cNvPr>
          <p:cNvSpPr txBox="1"/>
          <p:nvPr/>
        </p:nvSpPr>
        <p:spPr>
          <a:xfrm>
            <a:off x="3943040" y="5065680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图</a:t>
            </a:r>
            <a:r>
              <a:rPr lang="en-US" altLang="zh-CN" sz="24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1-1</a:t>
            </a:r>
            <a:endParaRPr lang="zh-CN" altLang="en-US" sz="2400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30">
            <a:extLst>
              <a:ext uri="{FF2B5EF4-FFF2-40B4-BE49-F238E27FC236}">
                <a16:creationId xmlns:a16="http://schemas.microsoft.com/office/drawing/2014/main" id="{C1DE5756-6F7E-4C0F-8A22-ACB29BA8D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0"/>
            <a:ext cx="686184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6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二阶行列式如何抽象出来</a:t>
            </a:r>
            <a:endParaRPr lang="zh-CN" altLang="en-US" sz="2600" b="1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hlinkClick r:id="rId3" action="ppaction://hlinksldjump"/>
            <a:extLst>
              <a:ext uri="{FF2B5EF4-FFF2-40B4-BE49-F238E27FC236}">
                <a16:creationId xmlns:a16="http://schemas.microsoft.com/office/drawing/2014/main" id="{C37C5C5E-48AB-A604-85E9-A3CA299D6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6" name="Rectangle 30">
            <a:extLst>
              <a:ext uri="{FF2B5EF4-FFF2-40B4-BE49-F238E27FC236}">
                <a16:creationId xmlns:a16="http://schemas.microsoft.com/office/drawing/2014/main" id="{BD20B51A-F584-1202-998C-DBACB5AB6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376" y="-2478"/>
            <a:ext cx="698477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6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方程组的解的</a:t>
            </a:r>
            <a:r>
              <a:rPr lang="zh-CN" altLang="zh-CN" sz="26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二阶行列式</a:t>
            </a:r>
            <a:r>
              <a:rPr lang="zh-CN" altLang="en-US" sz="26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表示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438D4D-2502-3B46-ABAB-E9C8467D64B2}"/>
              </a:ext>
            </a:extLst>
          </p:cNvPr>
          <p:cNvSpPr txBox="1"/>
          <p:nvPr/>
        </p:nvSpPr>
        <p:spPr>
          <a:xfrm>
            <a:off x="376226" y="620688"/>
            <a:ext cx="7646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根据</a:t>
            </a:r>
            <a:r>
              <a:rPr lang="zh-CN" altLang="en-US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二阶行列式定义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方程组的解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(1.2)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可改写为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: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AA5CBE2C-FA68-32C4-FEBB-A16FFA24FC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517360"/>
              </p:ext>
            </p:extLst>
          </p:nvPr>
        </p:nvGraphicFramePr>
        <p:xfrm>
          <a:off x="530266" y="1600482"/>
          <a:ext cx="120491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4" imgW="545760" imgH="393480" progId="Equation.DSMT4">
                  <p:embed/>
                </p:oleObj>
              </mc:Choice>
              <mc:Fallback>
                <p:oleObj name="Equation" r:id="rId4" imgW="545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0266" y="1600482"/>
                        <a:ext cx="1204913" cy="86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F6A9749-665B-5133-42CE-FEF4BD10FEF4}"/>
                  </a:ext>
                </a:extLst>
              </p:cNvPr>
              <p:cNvSpPr txBox="1"/>
              <p:nvPr/>
            </p:nvSpPr>
            <p:spPr>
              <a:xfrm>
                <a:off x="376226" y="3068960"/>
                <a:ext cx="8265782" cy="1821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600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上式中</a:t>
                </a:r>
                <a:r>
                  <a:rPr lang="zh-CN" altLang="en-US" sz="2600" b="1" dirty="0">
                    <a:solidFill>
                      <a:srgbClr val="C0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分母</a:t>
                </a:r>
                <a:r>
                  <a:rPr lang="en-US" altLang="zh-CN" sz="2600" b="1" i="1" dirty="0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zh-CN" altLang="en-US" sz="2600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是以方程组</a:t>
                </a:r>
                <a:r>
                  <a:rPr lang="en-US" altLang="zh-CN" sz="26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(1.1)</a:t>
                </a:r>
                <a:r>
                  <a:rPr lang="zh-CN" altLang="en-US" sz="2600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中</a:t>
                </a:r>
                <a:r>
                  <a:rPr lang="en-US" altLang="zh-CN" sz="26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600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个系数为元素构成的行列式</a:t>
                </a:r>
                <a:r>
                  <a:rPr lang="en-US" altLang="zh-CN" sz="26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600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称为方程组的</a:t>
                </a:r>
                <a:r>
                  <a:rPr lang="zh-CN" altLang="en-US" sz="2600" b="1" dirty="0">
                    <a:solidFill>
                      <a:srgbClr val="C0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系数行列式</a:t>
                </a:r>
                <a:r>
                  <a:rPr lang="en-US" altLang="zh-CN" sz="26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. </a:t>
                </a:r>
                <a:r>
                  <a:rPr lang="en-US" altLang="zh-CN" sz="2600" b="1" i="1" dirty="0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600" b="1" baseline="-25000" dirty="0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600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和</a:t>
                </a:r>
                <a:r>
                  <a:rPr lang="en-US" altLang="zh-CN" sz="2600" b="1" i="1" dirty="0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en-US" altLang="zh-CN" sz="2600" b="1" baseline="-25000" dirty="0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600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是方程组</a:t>
                </a:r>
                <a:r>
                  <a:rPr lang="en-US" altLang="zh-CN" sz="26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(1.1)</a:t>
                </a:r>
                <a:r>
                  <a:rPr lang="zh-CN" altLang="en-US" sz="2600" b="1" dirty="0">
                    <a:solidFill>
                      <a:srgbClr val="0000FF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右端常数项分别代替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600" b="1" i="1">
                        <a:solidFill>
                          <a:srgbClr val="0000FF"/>
                        </a:solidFill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D</m:t>
                    </m:r>
                  </m:oMath>
                </a14:m>
                <a:r>
                  <a:rPr lang="zh-CN" altLang="en-US" sz="2600" b="1" dirty="0">
                    <a:solidFill>
                      <a:srgbClr val="0000FF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中</a:t>
                </a:r>
                <a:r>
                  <a:rPr lang="en-US" altLang="zh-CN" sz="2600" b="1" i="1" dirty="0">
                    <a:solidFill>
                      <a:srgbClr val="0000FF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600" b="1" baseline="-25000" dirty="0">
                    <a:solidFill>
                      <a:srgbClr val="0000FF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600" b="1" dirty="0">
                    <a:solidFill>
                      <a:srgbClr val="0000FF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与</a:t>
                </a:r>
                <a:r>
                  <a:rPr lang="en-US" altLang="zh-CN" sz="2600" b="1" i="1" dirty="0">
                    <a:solidFill>
                      <a:srgbClr val="0000FF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600" b="1" baseline="-25000" dirty="0">
                    <a:solidFill>
                      <a:srgbClr val="0000FF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600" b="1" dirty="0">
                    <a:solidFill>
                      <a:srgbClr val="0000FF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的系数得到的二阶行列式</a:t>
                </a:r>
                <a:r>
                  <a:rPr lang="en-US" altLang="zh-CN" sz="2600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en-US" sz="2600" b="1" dirty="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F6A9749-665B-5133-42CE-FEF4BD10F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26" y="3068960"/>
                <a:ext cx="8265782" cy="1821781"/>
              </a:xfrm>
              <a:prstGeom prst="rect">
                <a:avLst/>
              </a:prstGeom>
              <a:blipFill>
                <a:blip r:embed="rId6"/>
                <a:stretch>
                  <a:fillRect l="-1327" r="-147"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B0F93F2D-2719-27DF-0BC5-286D49F044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19213"/>
              </p:ext>
            </p:extLst>
          </p:nvPr>
        </p:nvGraphicFramePr>
        <p:xfrm>
          <a:off x="4953764" y="1109319"/>
          <a:ext cx="2941637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7" imgW="1333440" imgH="838080" progId="Equation.DSMT4">
                  <p:embed/>
                </p:oleObj>
              </mc:Choice>
              <mc:Fallback>
                <p:oleObj name="Equation" r:id="rId7" imgW="1333440" imgH="83808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AA5CBE2C-FA68-32C4-FEBB-A16FFA24FC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53764" y="1109319"/>
                        <a:ext cx="2941637" cy="185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87461816-3E07-7157-3ECA-0B3C5B2ECC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688544"/>
              </p:ext>
            </p:extLst>
          </p:nvPr>
        </p:nvGraphicFramePr>
        <p:xfrm>
          <a:off x="1735179" y="1124762"/>
          <a:ext cx="1912518" cy="1944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9" imgW="825480" imgH="838080" progId="Equation.DSMT4">
                  <p:embed/>
                </p:oleObj>
              </mc:Choice>
              <mc:Fallback>
                <p:oleObj name="Equation" r:id="rId9" imgW="825480" imgH="8380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B0F93F2D-2719-27DF-0BC5-286D49F044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35179" y="1124762"/>
                        <a:ext cx="1912518" cy="19441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74A2FE7A-6080-C10E-3359-1AF4BB52BF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5195312"/>
              </p:ext>
            </p:extLst>
          </p:nvPr>
        </p:nvGraphicFramePr>
        <p:xfrm>
          <a:off x="3778250" y="1599536"/>
          <a:ext cx="1206500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11" imgW="571320" imgH="393480" progId="Equation.DSMT4">
                  <p:embed/>
                </p:oleObj>
              </mc:Choice>
              <mc:Fallback>
                <p:oleObj name="Equation" r:id="rId11" imgW="571320" imgH="3934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B0F93F2D-2719-27DF-0BC5-286D49F044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78250" y="1599536"/>
                        <a:ext cx="1206500" cy="871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927E6ABB-CFCA-DA6D-221D-32B5C24C96AA}"/>
              </a:ext>
            </a:extLst>
          </p:cNvPr>
          <p:cNvSpPr txBox="1"/>
          <p:nvPr/>
        </p:nvSpPr>
        <p:spPr>
          <a:xfrm>
            <a:off x="8007805" y="5496321"/>
            <a:ext cx="8442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/>
              <a:t>(1.2)</a:t>
            </a:r>
            <a:endParaRPr lang="zh-CN" altLang="en-US" sz="2000" b="1"/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839B34A-2C4D-6CFA-EC88-209B172831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940360"/>
              </p:ext>
            </p:extLst>
          </p:nvPr>
        </p:nvGraphicFramePr>
        <p:xfrm>
          <a:off x="359532" y="5205347"/>
          <a:ext cx="3672408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13" imgW="1307880" imgH="431640" progId="Equation.DSMT4">
                  <p:embed/>
                </p:oleObj>
              </mc:Choice>
              <mc:Fallback>
                <p:oleObj name="Equation" r:id="rId13" imgW="1307880" imgH="43164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76B89B3-E9A3-64ED-4662-9C9FAFC48C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9532" y="5205347"/>
                        <a:ext cx="3672408" cy="93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4E6EFA60-4183-9F1E-3351-5703E7F6A6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126413"/>
              </p:ext>
            </p:extLst>
          </p:nvPr>
        </p:nvGraphicFramePr>
        <p:xfrm>
          <a:off x="4222993" y="5228417"/>
          <a:ext cx="3672408" cy="935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15" imgW="1307880" imgH="431640" progId="Equation.DSMT4">
                  <p:embed/>
                </p:oleObj>
              </mc:Choice>
              <mc:Fallback>
                <p:oleObj name="Equation" r:id="rId15" imgW="1307880" imgH="43164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438AFB32-876D-6551-9F82-73B8B29D56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222993" y="5228417"/>
                        <a:ext cx="3672408" cy="9359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CA305C7B-1B82-7BBB-329F-31E9A9B0FB39}"/>
              </a:ext>
            </a:extLst>
          </p:cNvPr>
          <p:cNvSpPr/>
          <p:nvPr/>
        </p:nvSpPr>
        <p:spPr>
          <a:xfrm>
            <a:off x="179512" y="5018312"/>
            <a:ext cx="8784976" cy="109270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3311524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7" name="Rectangle 20">
            <a:hlinkClick r:id="rId3" action="ppaction://hlinksldjump"/>
            <a:extLst>
              <a:ext uri="{FF2B5EF4-FFF2-40B4-BE49-F238E27FC236}">
                <a16:creationId xmlns:a16="http://schemas.microsoft.com/office/drawing/2014/main" id="{B0B12399-D0A8-438E-9A1E-DDE7D7D43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8925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30">
            <a:extLst>
              <a:ext uri="{FF2B5EF4-FFF2-40B4-BE49-F238E27FC236}">
                <a16:creationId xmlns:a16="http://schemas.microsoft.com/office/drawing/2014/main" id="{8B61055E-66B5-4C4B-88E6-589DF7588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813" y="-14958"/>
            <a:ext cx="6472436" cy="4932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>
              <a:defRPr/>
            </a:pPr>
            <a:r>
              <a:rPr lang="zh-CN" altLang="en-US" sz="2600" b="1" kern="0">
                <a:solidFill>
                  <a:schemeClr val="bg1"/>
                </a:solidFill>
                <a:ea typeface="华文中宋"/>
                <a:cs typeface="Times New Roman" panose="02020603050405020304" pitchFamily="18" charset="0"/>
              </a:rPr>
              <a:t>实践问题</a:t>
            </a:r>
            <a:r>
              <a:rPr lang="en-US" altLang="zh-CN" sz="2600" b="1" kern="0">
                <a:solidFill>
                  <a:schemeClr val="bg1"/>
                </a:solidFill>
                <a:ea typeface="华文中宋"/>
                <a:cs typeface="Times New Roman" panose="02020603050405020304" pitchFamily="18" charset="0"/>
              </a:rPr>
              <a:t>:  </a:t>
            </a:r>
            <a:r>
              <a:rPr lang="zh-CN" altLang="en-US" sz="2600" b="1" kern="0">
                <a:solidFill>
                  <a:schemeClr val="bg1"/>
                </a:solidFill>
                <a:ea typeface="华文中宋"/>
                <a:cs typeface="Times New Roman" panose="02020603050405020304" pitchFamily="18" charset="0"/>
              </a:rPr>
              <a:t>二阶行列式的应用</a:t>
            </a:r>
            <a:r>
              <a:rPr lang="en-US" altLang="zh-CN" sz="2600" b="1" kern="0">
                <a:solidFill>
                  <a:schemeClr val="bg1"/>
                </a:solidFill>
                <a:ea typeface="华文中宋"/>
                <a:cs typeface="Times New Roman" panose="02020603050405020304" pitchFamily="18" charset="0"/>
              </a:rPr>
              <a:t>1</a:t>
            </a:r>
            <a:endParaRPr lang="zh-CN" altLang="en-US" sz="2600" b="1" kern="0">
              <a:solidFill>
                <a:schemeClr val="bg1"/>
              </a:solidFill>
              <a:ea typeface="华文中宋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B8F6E5-3FC9-7F79-D177-8336D49DCB6E}"/>
              </a:ext>
            </a:extLst>
          </p:cNvPr>
          <p:cNvSpPr txBox="1"/>
          <p:nvPr/>
        </p:nvSpPr>
        <p:spPr>
          <a:xfrm>
            <a:off x="275939" y="472045"/>
            <a:ext cx="8051675" cy="1308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lang="en-US" altLang="zh-CN" b="1" dirty="0">
                <a:solidFill>
                  <a:srgbClr val="C00000"/>
                </a:solidFill>
                <a:latin typeface="+mn-lt"/>
                <a:ea typeface="华文中宋" panose="02010600040101010101" pitchFamily="2" charset="-122"/>
              </a:rPr>
              <a:t>1.</a:t>
            </a:r>
            <a:r>
              <a:rPr lang="en-US" altLang="zh-CN" b="1" dirty="0">
                <a:solidFill>
                  <a:srgbClr val="C00000"/>
                </a:solidFill>
                <a:latin typeface="+mn-lt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+mn-lt"/>
                <a:ea typeface="华文中宋" panose="02010600040101010101" pitchFamily="2" charset="-122"/>
              </a:rPr>
              <a:t>　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利用行列式求解上述</a:t>
            </a:r>
            <a:r>
              <a:rPr lang="zh-CN" altLang="en-US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鸡兔同笼</a:t>
            </a:r>
            <a:r>
              <a:rPr lang="zh-CN" altLang="en-US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问题对应的二元线性程组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: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915564-8EA7-5C7A-1410-487F2EB9A789}"/>
              </a:ext>
            </a:extLst>
          </p:cNvPr>
          <p:cNvSpPr txBox="1"/>
          <p:nvPr/>
        </p:nvSpPr>
        <p:spPr>
          <a:xfrm>
            <a:off x="35496" y="2357984"/>
            <a:ext cx="7777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76225" algn="just"/>
            <a:r>
              <a:rPr lang="zh-CN" altLang="zh-CN" sz="2800" b="1" kern="100" dirty="0">
                <a:solidFill>
                  <a:srgbClr val="C000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解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A8A2914-E401-3274-4472-02CEEF884DB7}"/>
              </a:ext>
            </a:extLst>
          </p:cNvPr>
          <p:cNvSpPr txBox="1"/>
          <p:nvPr/>
        </p:nvSpPr>
        <p:spPr>
          <a:xfrm>
            <a:off x="330490" y="5587777"/>
            <a:ext cx="9291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所以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6E395DC-7E94-F73B-6ED1-1071259CFC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979426"/>
              </p:ext>
            </p:extLst>
          </p:nvPr>
        </p:nvGraphicFramePr>
        <p:xfrm>
          <a:off x="3325709" y="1055100"/>
          <a:ext cx="2840593" cy="1149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4" imgW="1066680" imgH="431640" progId="Equation.DSMT4">
                  <p:embed/>
                </p:oleObj>
              </mc:Choice>
              <mc:Fallback>
                <p:oleObj name="Equation" r:id="rId4" imgW="10666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25709" y="1055100"/>
                        <a:ext cx="2840593" cy="11497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5470EA5-8154-3E44-FD90-D9717D980F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9994945"/>
              </p:ext>
            </p:extLst>
          </p:nvPr>
        </p:nvGraphicFramePr>
        <p:xfrm>
          <a:off x="2058196" y="2132856"/>
          <a:ext cx="213120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6" imgW="672840" imgH="419040" progId="Equation.DSMT4">
                  <p:embed/>
                </p:oleObj>
              </mc:Choice>
              <mc:Fallback>
                <p:oleObj name="Equation" r:id="rId6" imgW="672840" imgH="41904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6E395DC-7E94-F73B-6ED1-1071259CFC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8196" y="2132856"/>
                        <a:ext cx="2131200" cy="1116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E27DFE6-1CFC-4FA4-6434-4E61B960E8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4251998"/>
              </p:ext>
            </p:extLst>
          </p:nvPr>
        </p:nvGraphicFramePr>
        <p:xfrm>
          <a:off x="4107720" y="3443928"/>
          <a:ext cx="35172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8" imgW="1333440" imgH="203040" progId="Equation.DSMT4">
                  <p:embed/>
                </p:oleObj>
              </mc:Choice>
              <mc:Fallback>
                <p:oleObj name="Equation" r:id="rId8" imgW="1333440" imgH="2030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B5470EA5-8154-3E44-FD90-D9717D980F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07720" y="3443928"/>
                        <a:ext cx="3517200" cy="54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9BE691D-D69F-A8CF-1605-65B1EE9787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326493"/>
              </p:ext>
            </p:extLst>
          </p:nvPr>
        </p:nvGraphicFramePr>
        <p:xfrm>
          <a:off x="4109498" y="4529821"/>
          <a:ext cx="3517200" cy="535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10" imgW="1333440" imgH="203040" progId="Equation.DSMT4">
                  <p:embed/>
                </p:oleObj>
              </mc:Choice>
              <mc:Fallback>
                <p:oleObj name="Equation" r:id="rId10" imgW="1333440" imgH="2030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FE27DFE6-1CFC-4FA4-6434-4E61B960E8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09498" y="4529821"/>
                        <a:ext cx="3517200" cy="535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8308FD6F-8292-3ADB-3860-9A8C7915CB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527195"/>
              </p:ext>
            </p:extLst>
          </p:nvPr>
        </p:nvGraphicFramePr>
        <p:xfrm>
          <a:off x="5971536" y="5320509"/>
          <a:ext cx="1792288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12" imgW="672840" imgH="393480" progId="Equation.DSMT4">
                  <p:embed/>
                </p:oleObj>
              </mc:Choice>
              <mc:Fallback>
                <p:oleObj name="Equation" r:id="rId12" imgW="672840" imgH="3934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A9BE691D-D69F-A8CF-1605-65B1EE9787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971536" y="5320509"/>
                        <a:ext cx="1792288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C9928BFC-495C-0922-4379-D0CAFB55E738}"/>
              </a:ext>
            </a:extLst>
          </p:cNvPr>
          <p:cNvSpPr txBox="1"/>
          <p:nvPr/>
        </p:nvSpPr>
        <p:spPr>
          <a:xfrm>
            <a:off x="1111153" y="2357984"/>
            <a:ext cx="9525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zh-CN" sz="2800" b="1" i="0" u="none" strike="noStrike" kern="1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因为</a:t>
            </a:r>
            <a:endParaRPr lang="zh-CN" altLang="en-US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D9D3501-314D-2BB8-ACAF-378F8B3CA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506091"/>
              </p:ext>
            </p:extLst>
          </p:nvPr>
        </p:nvGraphicFramePr>
        <p:xfrm>
          <a:off x="4107020" y="2420193"/>
          <a:ext cx="35179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4" imgW="1320480" imgH="203040" progId="Equation.DSMT4">
                  <p:embed/>
                </p:oleObj>
              </mc:Choice>
              <mc:Fallback>
                <p:oleObj name="Equation" r:id="rId14" imgW="1320480" imgH="20304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B5470EA5-8154-3E44-FD90-D9717D980F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107020" y="2420193"/>
                        <a:ext cx="3517900" cy="541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6ABE65B8-1997-FC0A-6103-B726176DA0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87741"/>
              </p:ext>
            </p:extLst>
          </p:nvPr>
        </p:nvGraphicFramePr>
        <p:xfrm>
          <a:off x="2085213" y="3151361"/>
          <a:ext cx="2132012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16" imgW="799920" imgH="419040" progId="Equation.DSMT4">
                  <p:embed/>
                </p:oleObj>
              </mc:Choice>
              <mc:Fallback>
                <p:oleObj name="Equation" r:id="rId16" imgW="799920" imgH="4190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FE27DFE6-1CFC-4FA4-6434-4E61B960E8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085213" y="3151361"/>
                        <a:ext cx="2132012" cy="1116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1DC16164-3A8C-27C4-FDB4-52864B27BF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335110"/>
              </p:ext>
            </p:extLst>
          </p:nvPr>
        </p:nvGraphicFramePr>
        <p:xfrm>
          <a:off x="2057384" y="4238437"/>
          <a:ext cx="2132012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18" imgW="799920" imgH="419040" progId="Equation.DSMT4">
                  <p:embed/>
                </p:oleObj>
              </mc:Choice>
              <mc:Fallback>
                <p:oleObj name="Equation" r:id="rId18" imgW="799920" imgH="41904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A9BE691D-D69F-A8CF-1605-65B1EE9787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057384" y="4238437"/>
                        <a:ext cx="2132012" cy="1116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06342668-9D5F-9B72-BACF-A14565B67E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814678"/>
              </p:ext>
            </p:extLst>
          </p:nvPr>
        </p:nvGraphicFramePr>
        <p:xfrm>
          <a:off x="1358138" y="5320509"/>
          <a:ext cx="14541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20" imgW="545760" imgH="393480" progId="Equation.DSMT4">
                  <p:embed/>
                </p:oleObj>
              </mc:Choice>
              <mc:Fallback>
                <p:oleObj name="Equation" r:id="rId20" imgW="545760" imgH="39348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8308FD6F-8292-3ADB-3860-9A8C7915CB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358138" y="5320509"/>
                        <a:ext cx="1454150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01EEF47B-3486-C15C-3969-69B4F58232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500640"/>
              </p:ext>
            </p:extLst>
          </p:nvPr>
        </p:nvGraphicFramePr>
        <p:xfrm>
          <a:off x="2738701" y="5320509"/>
          <a:ext cx="182721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22" imgW="685800" imgH="393480" progId="Equation.DSMT4">
                  <p:embed/>
                </p:oleObj>
              </mc:Choice>
              <mc:Fallback>
                <p:oleObj name="Equation" r:id="rId22" imgW="685800" imgH="39348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8308FD6F-8292-3ADB-3860-9A8C7915CB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738701" y="5320509"/>
                        <a:ext cx="1827212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62BB547-9B5A-A357-93E1-D6EE01CF81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435950"/>
              </p:ext>
            </p:extLst>
          </p:nvPr>
        </p:nvGraphicFramePr>
        <p:xfrm>
          <a:off x="4565913" y="5320509"/>
          <a:ext cx="152241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24" imgW="571320" imgH="393480" progId="Equation.DSMT4">
                  <p:embed/>
                </p:oleObj>
              </mc:Choice>
              <mc:Fallback>
                <p:oleObj name="Equation" r:id="rId24" imgW="571320" imgH="39348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8308FD6F-8292-3ADB-3860-9A8C7915CB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565913" y="5320509"/>
                        <a:ext cx="1522412" cy="1047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hlinkClick r:id="rId3" action="ppaction://hlinksldjump"/>
            <a:extLst>
              <a:ext uri="{FF2B5EF4-FFF2-40B4-BE49-F238E27FC236}">
                <a16:creationId xmlns:a16="http://schemas.microsoft.com/office/drawing/2014/main" id="{CA894A7D-A18E-43D3-3462-CCD4561FC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8925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0">
            <a:extLst>
              <a:ext uri="{FF2B5EF4-FFF2-40B4-BE49-F238E27FC236}">
                <a16:creationId xmlns:a16="http://schemas.microsoft.com/office/drawing/2014/main" id="{9EF7652B-6530-50C2-E0A2-7CC41FC26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3196"/>
            <a:ext cx="7039380" cy="4932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6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三</a:t>
            </a:r>
            <a:r>
              <a:rPr lang="zh-CN" altLang="zh-CN" sz="26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阶行列式如何抽象出来</a:t>
            </a:r>
            <a:endParaRPr lang="zh-CN" altLang="en-US" sz="2600" b="1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59BD98-B7DA-2D3C-0DCA-60C002B28D67}"/>
              </a:ext>
            </a:extLst>
          </p:cNvPr>
          <p:cNvSpPr txBox="1"/>
          <p:nvPr/>
        </p:nvSpPr>
        <p:spPr>
          <a:xfrm>
            <a:off x="457200" y="792185"/>
            <a:ext cx="45862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引例</a:t>
            </a:r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  求解三元线性方程组</a:t>
            </a:r>
            <a:r>
              <a:rPr lang="en-US" altLang="zh-CN" b="1">
                <a:ea typeface="华文中宋" panose="02010600040101010101" pitchFamily="2" charset="-122"/>
                <a:cs typeface="Times New Roman" panose="02020603050405020304" pitchFamily="18" charset="0"/>
              </a:rPr>
              <a:t>:</a:t>
            </a:r>
            <a:endParaRPr lang="zh-CN" altLang="en-US" b="1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E6E3B61-27A5-3CBA-66D5-140B161C117E}"/>
              </a:ext>
            </a:extLst>
          </p:cNvPr>
          <p:cNvSpPr txBox="1"/>
          <p:nvPr/>
        </p:nvSpPr>
        <p:spPr>
          <a:xfrm>
            <a:off x="7956377" y="1896144"/>
            <a:ext cx="1187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 </a:t>
            </a:r>
            <a:r>
              <a:rPr lang="en-US" altLang="zh-CN" b="1"/>
              <a:t>(1.4)</a:t>
            </a:r>
            <a:endParaRPr lang="zh-CN" altLang="en-US" b="1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18DF030-E0CF-975B-0ADE-A1F4FC40E2BF}"/>
              </a:ext>
            </a:extLst>
          </p:cNvPr>
          <p:cNvSpPr txBox="1"/>
          <p:nvPr/>
        </p:nvSpPr>
        <p:spPr>
          <a:xfrm>
            <a:off x="979915" y="3119196"/>
            <a:ext cx="7797725" cy="1308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利用</a:t>
            </a:r>
            <a:r>
              <a:rPr lang="zh-CN" altLang="en-US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消元法消去</a:t>
            </a:r>
            <a:r>
              <a:rPr lang="en-US" altLang="zh-CN" b="1" i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baseline="-25000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化方程组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(1.4)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为二元线性方程组后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再利用二阶行列式方法可求解得到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若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8AE5446D-D191-6564-7AEB-CF2C9F9182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281789"/>
              </p:ext>
            </p:extLst>
          </p:nvPr>
        </p:nvGraphicFramePr>
        <p:xfrm>
          <a:off x="2332172" y="1368174"/>
          <a:ext cx="4479657" cy="1579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4" imgW="1765080" imgH="622080" progId="Equation.DSMT4">
                  <p:embed/>
                </p:oleObj>
              </mc:Choice>
              <mc:Fallback>
                <p:oleObj name="Equation" r:id="rId4" imgW="176508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32172" y="1368174"/>
                        <a:ext cx="4479657" cy="1579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F5CE83F9-248A-5573-FF8A-16BE35A173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114969"/>
              </p:ext>
            </p:extLst>
          </p:nvPr>
        </p:nvGraphicFramePr>
        <p:xfrm>
          <a:off x="1031385" y="4437112"/>
          <a:ext cx="7591767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6" imgW="2793960" imgH="520560" progId="Equation.DSMT4">
                  <p:embed/>
                </p:oleObj>
              </mc:Choice>
              <mc:Fallback>
                <p:oleObj name="Equation" r:id="rId6" imgW="2793960" imgH="52056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8AE5446D-D191-6564-7AEB-CF2C9F9182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31385" y="4437112"/>
                        <a:ext cx="7591767" cy="1440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2836D294-01BC-D8D4-CF9D-C4282D11B6C0}"/>
              </a:ext>
            </a:extLst>
          </p:cNvPr>
          <p:cNvSpPr txBox="1"/>
          <p:nvPr/>
        </p:nvSpPr>
        <p:spPr>
          <a:xfrm>
            <a:off x="457200" y="3240848"/>
            <a:ext cx="5227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解</a:t>
            </a:r>
            <a:endParaRPr lang="zh-CN" alt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FFE4068-7634-CD5D-F076-2C87E7234853}"/>
              </a:ext>
            </a:extLst>
          </p:cNvPr>
          <p:cNvSpPr txBox="1"/>
          <p:nvPr/>
        </p:nvSpPr>
        <p:spPr>
          <a:xfrm>
            <a:off x="7596336" y="4293096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cs typeface="Times New Roman" panose="02020603050405020304" pitchFamily="18" charset="0"/>
              </a:rPr>
              <a:t>(1.5)</a:t>
            </a:r>
            <a:endParaRPr lang="zh-CN" altLang="en-US" sz="2000" b="1" dirty="0"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AED52E69-C4A3-C6E1-D8FC-9D47FFFF4B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8417228"/>
              </p:ext>
            </p:extLst>
          </p:nvPr>
        </p:nvGraphicFramePr>
        <p:xfrm>
          <a:off x="107571" y="1268760"/>
          <a:ext cx="9169532" cy="2885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Equation" r:id="rId3" imgW="4356000" imgH="1371600" progId="Equation.DSMT4">
                  <p:embed/>
                </p:oleObj>
              </mc:Choice>
              <mc:Fallback>
                <p:oleObj name="Equation" r:id="rId3" imgW="4356000" imgH="13716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690438A-29DC-7BF8-9B4B-5A5DC8EB22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571" y="1268760"/>
                        <a:ext cx="9169532" cy="28858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0">
            <a:extLst>
              <a:ext uri="{FF2B5EF4-FFF2-40B4-BE49-F238E27FC236}">
                <a16:creationId xmlns:a16="http://schemas.microsoft.com/office/drawing/2014/main" id="{A25A29A3-CC88-4E8B-B213-350C5C0C4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3196"/>
            <a:ext cx="7039380" cy="4932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6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三</a:t>
            </a:r>
            <a:r>
              <a:rPr lang="zh-CN" altLang="zh-CN" sz="26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阶行列式如何抽象出来</a:t>
            </a:r>
            <a:endParaRPr lang="zh-CN" altLang="en-US" sz="2600" b="1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8" name="Rectangle 20">
            <a:hlinkClick r:id="rId3" action="ppaction://hlinksldjump"/>
            <a:extLst>
              <a:ext uri="{FF2B5EF4-FFF2-40B4-BE49-F238E27FC236}">
                <a16:creationId xmlns:a16="http://schemas.microsoft.com/office/drawing/2014/main" id="{BFB1B8ED-C273-47E2-A99F-5B4C769C1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8925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5CD3CED-BD0B-4880-53C4-0150B13C1DD7}"/>
              </a:ext>
            </a:extLst>
          </p:cNvPr>
          <p:cNvSpPr txBox="1"/>
          <p:nvPr/>
        </p:nvSpPr>
        <p:spPr>
          <a:xfrm>
            <a:off x="457200" y="620688"/>
            <a:ext cx="8186487" cy="1308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把方程组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(1.4)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中</a:t>
            </a:r>
            <a:r>
              <a:rPr lang="en-US" altLang="zh-CN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个系数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按它们所在位置排成</a:t>
            </a:r>
            <a:endParaRPr lang="en-US" altLang="zh-CN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三行三列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可得到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数表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: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F86BC3-464B-6A08-C6F9-999287100548}"/>
              </a:ext>
            </a:extLst>
          </p:cNvPr>
          <p:cNvSpPr txBox="1"/>
          <p:nvPr/>
        </p:nvSpPr>
        <p:spPr>
          <a:xfrm>
            <a:off x="7740352" y="2384953"/>
            <a:ext cx="10330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zh-CN" sz="2800" b="1" kern="10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</a:t>
            </a:r>
            <a:r>
              <a:rPr lang="en-US" altLang="zh-CN" sz="2800" b="1" kern="10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(1.6)</a:t>
            </a:r>
            <a:endParaRPr lang="zh-CN" altLang="zh-CN" sz="2800" b="1" kern="100">
              <a:effectLst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690438A-29DC-7BF8-9B4B-5A5DC8EB22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311486"/>
              </p:ext>
            </p:extLst>
          </p:nvPr>
        </p:nvGraphicFramePr>
        <p:xfrm>
          <a:off x="3044825" y="1893949"/>
          <a:ext cx="2320925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Equation" r:id="rId4" imgW="914400" imgH="596880" progId="Equation.DSMT4">
                  <p:embed/>
                </p:oleObj>
              </mc:Choice>
              <mc:Fallback>
                <p:oleObj name="Equation" r:id="rId4" imgW="914400" imgH="5968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8AE5446D-D191-6564-7AEB-CF2C9F9182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44825" y="1893949"/>
                        <a:ext cx="2320925" cy="1514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0">
            <a:extLst>
              <a:ext uri="{FF2B5EF4-FFF2-40B4-BE49-F238E27FC236}">
                <a16:creationId xmlns:a16="http://schemas.microsoft.com/office/drawing/2014/main" id="{5C2F13C7-4CF6-4C7D-8E0C-D4C1BB4D8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3196"/>
            <a:ext cx="7039380" cy="4932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26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三</a:t>
            </a:r>
            <a:r>
              <a:rPr lang="zh-CN" altLang="zh-CN" sz="26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阶行列式如何抽象出来</a:t>
            </a:r>
            <a:endParaRPr lang="zh-CN" altLang="en-US" sz="2600" b="1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E64875E-A225-CFA2-C606-D45753F54C67}"/>
              </a:ext>
            </a:extLst>
          </p:cNvPr>
          <p:cNvSpPr txBox="1"/>
          <p:nvPr/>
        </p:nvSpPr>
        <p:spPr>
          <a:xfrm>
            <a:off x="7812360" y="5330138"/>
            <a:ext cx="1187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b="1" dirty="0"/>
              <a:t>(1.4)</a:t>
            </a:r>
            <a:endParaRPr lang="zh-CN" altLang="en-US" b="1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67D746B-81B5-5814-C3E3-C2204A3611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305328"/>
              </p:ext>
            </p:extLst>
          </p:nvPr>
        </p:nvGraphicFramePr>
        <p:xfrm>
          <a:off x="1835696" y="4802168"/>
          <a:ext cx="4479657" cy="1579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6" imgW="1765080" imgH="622080" progId="Equation.DSMT4">
                  <p:embed/>
                </p:oleObj>
              </mc:Choice>
              <mc:Fallback>
                <p:oleObj name="Equation" r:id="rId6" imgW="1765080" imgH="6220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8AE5446D-D191-6564-7AEB-CF2C9F9182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35696" y="4802168"/>
                        <a:ext cx="4479657" cy="1579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83D8757D-8106-C439-FB18-6F8816EDFCD8}"/>
              </a:ext>
            </a:extLst>
          </p:cNvPr>
          <p:cNvSpPr/>
          <p:nvPr/>
        </p:nvSpPr>
        <p:spPr>
          <a:xfrm>
            <a:off x="179512" y="4802168"/>
            <a:ext cx="8784976" cy="16511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8" name="Rectangle 20">
            <a:hlinkClick r:id="rId3" action="ppaction://hlinksldjump"/>
            <a:extLst>
              <a:ext uri="{FF2B5EF4-FFF2-40B4-BE49-F238E27FC236}">
                <a16:creationId xmlns:a16="http://schemas.microsoft.com/office/drawing/2014/main" id="{BFB1B8ED-C273-47E2-A99F-5B4C769C1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8925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5A6E56-E8FC-243E-950C-99A1C28D21A1}"/>
              </a:ext>
            </a:extLst>
          </p:cNvPr>
          <p:cNvSpPr txBox="1"/>
          <p:nvPr/>
        </p:nvSpPr>
        <p:spPr>
          <a:xfrm>
            <a:off x="674021" y="1401890"/>
            <a:ext cx="6630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latin typeface="华文中宋" panose="02010600040101010101" pitchFamily="2" charset="-122"/>
                <a:ea typeface="华文中宋" panose="02010600040101010101" pitchFamily="2" charset="-122"/>
              </a:rPr>
              <a:t>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04A9B06-D4EA-92DD-47B0-C94999214802}"/>
                  </a:ext>
                </a:extLst>
              </p:cNvPr>
              <p:cNvSpPr txBox="1"/>
              <p:nvPr/>
            </p:nvSpPr>
            <p:spPr>
              <a:xfrm>
                <a:off x="674021" y="3715215"/>
                <a:ext cx="7756887" cy="13084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我们称</a:t>
                </a:r>
                <a:r>
                  <a:rPr lang="en-US" altLang="zh-CN" b="1" i="1" dirty="0">
                    <a:solidFill>
                      <a:schemeClr val="tx1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D</a:t>
                </a:r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为数表</a:t>
                </a:r>
                <a:r>
                  <a:rPr lang="en-US" altLang="zh-CN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(1.6)</a:t>
                </a:r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所确定</a:t>
                </a:r>
                <a:r>
                  <a:rPr lang="zh-CN" altLang="en-US" b="1" dirty="0">
                    <a:solidFill>
                      <a:srgbClr val="C0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三阶行列式</a:t>
                </a:r>
                <a:r>
                  <a:rPr lang="en-US" altLang="zh-CN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称</a:t>
                </a:r>
                <a:r>
                  <a:rPr lang="en-US" altLang="zh-CN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(1.7)</a:t>
                </a:r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式中的</a:t>
                </a:r>
                <a:r>
                  <a:rPr lang="zh-CN" altLang="en-US" b="1" dirty="0">
                    <a:solidFill>
                      <a:srgbClr val="C0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代数和</a:t>
                </a:r>
                <a:r>
                  <a:rPr lang="zh-CN" altLang="en-US" b="1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为</a:t>
                </a:r>
                <a:r>
                  <a:rPr lang="zh-CN" altLang="en-US" b="1" dirty="0">
                    <a:solidFill>
                      <a:srgbClr val="C0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三阶行列式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 i="1" smtClean="0">
                        <a:solidFill>
                          <a:srgbClr val="C00000"/>
                        </a:solidFill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D</m:t>
                    </m:r>
                  </m:oMath>
                </a14:m>
                <a:r>
                  <a:rPr lang="zh-CN" altLang="en-US" b="1" dirty="0">
                    <a:solidFill>
                      <a:srgbClr val="C00000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的展开式</a:t>
                </a:r>
                <a:r>
                  <a:rPr lang="en-US" altLang="zh-CN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en-US" b="1" dirty="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04A9B06-D4EA-92DD-47B0-C94999214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21" y="3715215"/>
                <a:ext cx="7756887" cy="1308435"/>
              </a:xfrm>
              <a:prstGeom prst="rect">
                <a:avLst/>
              </a:prstGeom>
              <a:blipFill>
                <a:blip r:embed="rId4"/>
                <a:stretch>
                  <a:fillRect l="-1651" r="-550" b="-120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546D8950-5A42-9A61-8D7F-58E28B0C2896}"/>
              </a:ext>
            </a:extLst>
          </p:cNvPr>
          <p:cNvSpPr txBox="1"/>
          <p:nvPr/>
        </p:nvSpPr>
        <p:spPr>
          <a:xfrm>
            <a:off x="7710994" y="3193812"/>
            <a:ext cx="9654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kern="100">
                <a:solidFill>
                  <a:srgbClr val="000000"/>
                </a:solidFill>
                <a:effectLst/>
              </a:rPr>
              <a:t> (1.7)</a:t>
            </a:r>
            <a:endParaRPr lang="zh-CN" altLang="en-US" b="1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6E0E6FF-1BFF-DD37-E19A-BF69038A5A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862022"/>
              </p:ext>
            </p:extLst>
          </p:nvPr>
        </p:nvGraphicFramePr>
        <p:xfrm>
          <a:off x="1331640" y="910593"/>
          <a:ext cx="3159125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5" imgW="1244520" imgH="622080" progId="Equation.DSMT4">
                  <p:embed/>
                </p:oleObj>
              </mc:Choice>
              <mc:Fallback>
                <p:oleObj name="Equation" r:id="rId5" imgW="1244520" imgH="62208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690438A-29DC-7BF8-9B4B-5A5DC8EB22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1640" y="910593"/>
                        <a:ext cx="3159125" cy="157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4351745-91BB-BFBF-5629-D6360EA1EC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168967"/>
              </p:ext>
            </p:extLst>
          </p:nvPr>
        </p:nvGraphicFramePr>
        <p:xfrm>
          <a:off x="1725308" y="2447810"/>
          <a:ext cx="5383213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7" imgW="2120760" imgH="228600" progId="Equation.DSMT4">
                  <p:embed/>
                </p:oleObj>
              </mc:Choice>
              <mc:Fallback>
                <p:oleObj name="Equation" r:id="rId7" imgW="2120760" imgH="228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86E0E6FF-1BFF-DD37-E19A-BF69038A5A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25308" y="2447810"/>
                        <a:ext cx="5383213" cy="579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6060DC9D-169A-4ACE-1FB6-EBAFF96909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244562"/>
              </p:ext>
            </p:extLst>
          </p:nvPr>
        </p:nvGraphicFramePr>
        <p:xfrm>
          <a:off x="1979712" y="3121266"/>
          <a:ext cx="5608637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9" imgW="2209680" imgH="228600" progId="Equation.DSMT4">
                  <p:embed/>
                </p:oleObj>
              </mc:Choice>
              <mc:Fallback>
                <p:oleObj name="Equation" r:id="rId9" imgW="2209680" imgH="2286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04351745-91BB-BFBF-5629-D6360EA1EC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79712" y="3121266"/>
                        <a:ext cx="5608637" cy="579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0">
            <a:extLst>
              <a:ext uri="{FF2B5EF4-FFF2-40B4-BE49-F238E27FC236}">
                <a16:creationId xmlns:a16="http://schemas.microsoft.com/office/drawing/2014/main" id="{AA062D36-E262-47E0-BD27-949329144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3196"/>
            <a:ext cx="7039380" cy="4932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二</a:t>
            </a:r>
            <a:r>
              <a:rPr lang="zh-CN" altLang="zh-CN" sz="26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阶行列式如何抽象出来</a:t>
            </a:r>
            <a:endParaRPr lang="zh-CN" altLang="en-US" sz="2600" b="1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59661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9" descr="说明: 0102">
            <a:extLst>
              <a:ext uri="{FF2B5EF4-FFF2-40B4-BE49-F238E27FC236}">
                <a16:creationId xmlns:a16="http://schemas.microsoft.com/office/drawing/2014/main" id="{3566CD9B-2714-3B54-1605-BFD479947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280" y="1922832"/>
            <a:ext cx="5026269" cy="2185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0">
            <a:hlinkClick r:id="rId3" action="ppaction://hlinksldjump"/>
            <a:extLst>
              <a:ext uri="{FF2B5EF4-FFF2-40B4-BE49-F238E27FC236}">
                <a16:creationId xmlns:a16="http://schemas.microsoft.com/office/drawing/2014/main" id="{BCC4A2BF-2BA4-E380-46BB-4A9ACBC0C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8925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30">
            <a:extLst>
              <a:ext uri="{FF2B5EF4-FFF2-40B4-BE49-F238E27FC236}">
                <a16:creationId xmlns:a16="http://schemas.microsoft.com/office/drawing/2014/main" id="{2BB4A89F-B112-0FE6-E7D3-2F8C9E45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849" y="0"/>
            <a:ext cx="5885258" cy="49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三阶行列式的对角线法则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C9B87E9-EFD4-0A0C-03F6-09B6BAD51B28}"/>
                  </a:ext>
                </a:extLst>
              </p:cNvPr>
              <p:cNvSpPr txBox="1"/>
              <p:nvPr/>
            </p:nvSpPr>
            <p:spPr>
              <a:xfrm>
                <a:off x="444787" y="548680"/>
                <a:ext cx="8219256" cy="19547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      三阶行列式的展开式共有</a:t>
                </a:r>
                <a:r>
                  <a:rPr lang="en-US" altLang="zh-CN" b="1" dirty="0">
                    <a:solidFill>
                      <a:srgbClr val="0000FF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3!=6</a:t>
                </a:r>
                <a:r>
                  <a:rPr lang="zh-CN" altLang="en-US" b="1" dirty="0">
                    <a:solidFill>
                      <a:srgbClr val="0000FF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项</a:t>
                </a:r>
                <a:r>
                  <a:rPr lang="en-US" altLang="zh-CN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且每项均为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1" i="1">
                        <a:solidFill>
                          <a:schemeClr val="tx1"/>
                        </a:solidFill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D</m:t>
                    </m:r>
                  </m:oMath>
                </a14:m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中</a:t>
                </a:r>
                <a:r>
                  <a:rPr lang="zh-CN" altLang="en-US" b="1" dirty="0">
                    <a:solidFill>
                      <a:srgbClr val="0000FF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不同行且不同列</a:t>
                </a:r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</a:t>
                </a:r>
                <a:r>
                  <a:rPr lang="zh-CN" altLang="en-US" b="1" dirty="0">
                    <a:solidFill>
                      <a:srgbClr val="0000FF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三个元素的乘积</a:t>
                </a:r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再冠以正负号</a:t>
                </a:r>
                <a:r>
                  <a:rPr lang="en-US" altLang="zh-CN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其规律遵循下图</a:t>
                </a:r>
                <a:endParaRPr lang="zh-CN" altLang="en-US" b="1" dirty="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C9B87E9-EFD4-0A0C-03F6-09B6BAD51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87" y="548680"/>
                <a:ext cx="8219256" cy="1954766"/>
              </a:xfrm>
              <a:prstGeom prst="rect">
                <a:avLst/>
              </a:prstGeom>
              <a:blipFill>
                <a:blip r:embed="rId4"/>
                <a:stretch>
                  <a:fillRect l="-1558" r="-223" b="-7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79B5226E-79C6-EBB9-E315-3E0ABA6F26BE}"/>
              </a:ext>
            </a:extLst>
          </p:cNvPr>
          <p:cNvSpPr txBox="1"/>
          <p:nvPr/>
        </p:nvSpPr>
        <p:spPr>
          <a:xfrm>
            <a:off x="538366" y="3861048"/>
            <a:ext cx="8067267" cy="1954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三阶行列式对角线法则</a:t>
            </a:r>
            <a:r>
              <a:rPr lang="en-US" altLang="zh-CN" b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三条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实连线</a:t>
            </a:r>
            <a:r>
              <a:rPr lang="zh-CN" altLang="en-US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上的</a:t>
            </a:r>
            <a:r>
              <a:rPr lang="en-US" altLang="zh-CN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个元素的乘积为展开式中的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正项</a:t>
            </a:r>
            <a:r>
              <a:rPr lang="en-US" altLang="zh-CN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三条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虚连线</a:t>
            </a:r>
            <a:r>
              <a:rPr lang="zh-CN" altLang="en-US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上的</a:t>
            </a:r>
            <a:r>
              <a:rPr lang="en-US" altLang="zh-CN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个元素的乘积是展开式中的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负项</a:t>
            </a:r>
            <a:r>
              <a:rPr lang="en-US" altLang="zh-CN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C1C78EC-C35C-8CBA-B48A-81FE01A929BC}"/>
              </a:ext>
            </a:extLst>
          </p:cNvPr>
          <p:cNvSpPr txBox="1"/>
          <p:nvPr/>
        </p:nvSpPr>
        <p:spPr>
          <a:xfrm>
            <a:off x="991216" y="5885557"/>
            <a:ext cx="78288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对角线法则只适用于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二阶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与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三阶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行列式</a:t>
            </a:r>
            <a:r>
              <a:rPr lang="en-US" altLang="zh-CN" b="1" dirty="0">
                <a:solidFill>
                  <a:schemeClr val="tx1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b="1" dirty="0">
              <a:solidFill>
                <a:schemeClr val="tx1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7E612B-1270-2FD9-19E2-DA864AAC3B98}"/>
              </a:ext>
            </a:extLst>
          </p:cNvPr>
          <p:cNvSpPr txBox="1"/>
          <p:nvPr/>
        </p:nvSpPr>
        <p:spPr>
          <a:xfrm>
            <a:off x="553326" y="5885557"/>
            <a:ext cx="5622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注</a:t>
            </a:r>
            <a:endParaRPr lang="zh-CN" altLang="en-US" dirty="0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6" name="Rectangle 20">
            <a:hlinkClick r:id="rId3" action="ppaction://hlinksldjump"/>
            <a:extLst>
              <a:ext uri="{FF2B5EF4-FFF2-40B4-BE49-F238E27FC236}">
                <a16:creationId xmlns:a16="http://schemas.microsoft.com/office/drawing/2014/main" id="{7B04B46C-C43B-43BB-820D-324FDFCEB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8925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05B948-9D54-04B4-4655-3D988CE8AD8E}"/>
              </a:ext>
            </a:extLst>
          </p:cNvPr>
          <p:cNvSpPr txBox="1"/>
          <p:nvPr/>
        </p:nvSpPr>
        <p:spPr>
          <a:xfrm>
            <a:off x="251217" y="1040973"/>
            <a:ext cx="6534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记</a:t>
            </a: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C98D917C-E887-430C-4DAF-3B79E5EF9C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837353"/>
              </p:ext>
            </p:extLst>
          </p:nvPr>
        </p:nvGraphicFramePr>
        <p:xfrm>
          <a:off x="351427" y="1698229"/>
          <a:ext cx="2790825" cy="133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4" imgW="2705040" imgH="1295280" progId="Equation.DSMT4">
                  <p:embed/>
                </p:oleObj>
              </mc:Choice>
              <mc:Fallback>
                <p:oleObj name="Equation" r:id="rId4" imgW="2705040" imgH="1295280" progId="Equation.DSMT4">
                  <p:embed/>
                  <p:pic>
                    <p:nvPicPr>
                      <p:cNvPr id="125954" name="Object 2">
                        <a:extLst>
                          <a:ext uri="{FF2B5EF4-FFF2-40B4-BE49-F238E27FC236}">
                            <a16:creationId xmlns:a16="http://schemas.microsoft.com/office/drawing/2014/main" id="{8F50F12E-1382-4D16-B670-DC67E716D9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27" y="1698229"/>
                        <a:ext cx="2790825" cy="1338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DA64D2C3-D656-BE89-7688-C4F7CD8FAA52}"/>
              </a:ext>
            </a:extLst>
          </p:cNvPr>
          <p:cNvSpPr txBox="1"/>
          <p:nvPr/>
        </p:nvSpPr>
        <p:spPr>
          <a:xfrm>
            <a:off x="230678" y="3284984"/>
            <a:ext cx="8628994" cy="1308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则三元线性方程组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(1.4)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的解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(1.5)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可由三阶行列式表示如下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: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BD558B98-DD37-A5D7-DAB0-B8B5E69D6C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04081"/>
              </p:ext>
            </p:extLst>
          </p:nvPr>
        </p:nvGraphicFramePr>
        <p:xfrm>
          <a:off x="3213047" y="1699816"/>
          <a:ext cx="2817812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6" imgW="2730240" imgH="1295280" progId="Equation.DSMT4">
                  <p:embed/>
                </p:oleObj>
              </mc:Choice>
              <mc:Fallback>
                <p:oleObj name="Equation" r:id="rId6" imgW="2730240" imgH="1295280" progId="Equation.DSMT4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C98D917C-E887-430C-4DAF-3B79E5EF9C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047" y="1699816"/>
                        <a:ext cx="2817812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5E218C9B-225A-23D2-7F5F-D5DE9E3955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371466"/>
              </p:ext>
            </p:extLst>
          </p:nvPr>
        </p:nvGraphicFramePr>
        <p:xfrm>
          <a:off x="6101655" y="1696625"/>
          <a:ext cx="2790825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8" imgW="2705040" imgH="1269720" progId="Equation.DSMT4">
                  <p:embed/>
                </p:oleObj>
              </mc:Choice>
              <mc:Fallback>
                <p:oleObj name="Equation" r:id="rId8" imgW="2705040" imgH="1269720" progId="Equation.DSMT4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C98D917C-E887-430C-4DAF-3B79E5EF9C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1655" y="1696625"/>
                        <a:ext cx="2790825" cy="1311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0CA0C68-BDDC-65E2-42A5-C7FE029CFDB8}"/>
              </a:ext>
            </a:extLst>
          </p:cNvPr>
          <p:cNvSpPr/>
          <p:nvPr/>
        </p:nvSpPr>
        <p:spPr>
          <a:xfrm>
            <a:off x="1131699" y="1707511"/>
            <a:ext cx="360040" cy="13112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46EE28-0529-8FB8-F044-7A7AB2660D2B}"/>
              </a:ext>
            </a:extLst>
          </p:cNvPr>
          <p:cNvSpPr/>
          <p:nvPr/>
        </p:nvSpPr>
        <p:spPr>
          <a:xfrm>
            <a:off x="4742985" y="1711083"/>
            <a:ext cx="360040" cy="13112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31DA49E-9045-A956-8A4C-9E1E8AA7ABFE}"/>
              </a:ext>
            </a:extLst>
          </p:cNvPr>
          <p:cNvSpPr/>
          <p:nvPr/>
        </p:nvSpPr>
        <p:spPr>
          <a:xfrm>
            <a:off x="8376043" y="1700197"/>
            <a:ext cx="360040" cy="13112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1D64F52-4299-4A48-105B-AE3ECDDB5EBA}"/>
              </a:ext>
            </a:extLst>
          </p:cNvPr>
          <p:cNvSpPr txBox="1"/>
          <p:nvPr/>
        </p:nvSpPr>
        <p:spPr>
          <a:xfrm>
            <a:off x="423628" y="-39213"/>
            <a:ext cx="52565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8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方程组的解的三</a:t>
            </a:r>
            <a:r>
              <a:rPr lang="zh-CN" altLang="zh-CN" sz="28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阶行列式</a:t>
            </a:r>
            <a:r>
              <a:rPr lang="zh-CN" altLang="en-US" sz="28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表示</a:t>
            </a:r>
          </a:p>
        </p:txBody>
      </p:sp>
      <p:graphicFrame>
        <p:nvGraphicFramePr>
          <p:cNvPr id="13" name="Object 2">
            <a:extLst>
              <a:ext uri="{FF2B5EF4-FFF2-40B4-BE49-F238E27FC236}">
                <a16:creationId xmlns:a16="http://schemas.microsoft.com/office/drawing/2014/main" id="{F633E605-4EC7-A84A-0A16-90933B6FCE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6597821"/>
              </p:ext>
            </p:extLst>
          </p:nvPr>
        </p:nvGraphicFramePr>
        <p:xfrm>
          <a:off x="1972270" y="4429100"/>
          <a:ext cx="125888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10" imgW="1218960" imgH="774360" progId="Equation.DSMT4">
                  <p:embed/>
                </p:oleObj>
              </mc:Choice>
              <mc:Fallback>
                <p:oleObj name="Equation" r:id="rId10" imgW="1218960" imgH="774360" progId="Equation.DSMT4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C98D917C-E887-430C-4DAF-3B79E5EF9C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2270" y="4429100"/>
                        <a:ext cx="1258888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">
            <a:extLst>
              <a:ext uri="{FF2B5EF4-FFF2-40B4-BE49-F238E27FC236}">
                <a16:creationId xmlns:a16="http://schemas.microsoft.com/office/drawing/2014/main" id="{4B4DFDD2-8FC5-F8AE-D75D-CB15DCA9EC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247001"/>
              </p:ext>
            </p:extLst>
          </p:nvPr>
        </p:nvGraphicFramePr>
        <p:xfrm>
          <a:off x="3340422" y="4429100"/>
          <a:ext cx="131127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12" imgW="1269720" imgH="774360" progId="Equation.DSMT4">
                  <p:embed/>
                </p:oleObj>
              </mc:Choice>
              <mc:Fallback>
                <p:oleObj name="Equation" r:id="rId12" imgW="1269720" imgH="774360" progId="Equation.DSMT4">
                  <p:embed/>
                  <p:pic>
                    <p:nvPicPr>
                      <p:cNvPr id="13" name="Object 2">
                        <a:extLst>
                          <a:ext uri="{FF2B5EF4-FFF2-40B4-BE49-F238E27FC236}">
                            <a16:creationId xmlns:a16="http://schemas.microsoft.com/office/drawing/2014/main" id="{F633E605-4EC7-A84A-0A16-90933B6FCE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422" y="4429100"/>
                        <a:ext cx="131127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">
            <a:extLst>
              <a:ext uri="{FF2B5EF4-FFF2-40B4-BE49-F238E27FC236}">
                <a16:creationId xmlns:a16="http://schemas.microsoft.com/office/drawing/2014/main" id="{C5AC8D39-A97E-52E5-0EEA-1E7A629D49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953654"/>
              </p:ext>
            </p:extLst>
          </p:nvPr>
        </p:nvGraphicFramePr>
        <p:xfrm>
          <a:off x="4799880" y="4429051"/>
          <a:ext cx="128428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14" imgW="1244520" imgH="774360" progId="Equation.DSMT4">
                  <p:embed/>
                </p:oleObj>
              </mc:Choice>
              <mc:Fallback>
                <p:oleObj name="Equation" r:id="rId14" imgW="1244520" imgH="774360" progId="Equation.DSMT4">
                  <p:embed/>
                  <p:pic>
                    <p:nvPicPr>
                      <p:cNvPr id="16" name="Object 2">
                        <a:extLst>
                          <a:ext uri="{FF2B5EF4-FFF2-40B4-BE49-F238E27FC236}">
                            <a16:creationId xmlns:a16="http://schemas.microsoft.com/office/drawing/2014/main" id="{4B4DFDD2-8FC5-F8AE-D75D-CB15DCA9EC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880" y="4429051"/>
                        <a:ext cx="1284288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6" name="Rectangle 20">
            <a:hlinkClick r:id="rId3" action="ppaction://hlinksldjump"/>
            <a:extLst>
              <a:ext uri="{FF2B5EF4-FFF2-40B4-BE49-F238E27FC236}">
                <a16:creationId xmlns:a16="http://schemas.microsoft.com/office/drawing/2014/main" id="{7B04B46C-C43B-43BB-820D-324FDFCEB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88925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258" name="Rectangle 30">
            <a:extLst>
              <a:ext uri="{FF2B5EF4-FFF2-40B4-BE49-F238E27FC236}">
                <a16:creationId xmlns:a16="http://schemas.microsoft.com/office/drawing/2014/main" id="{73588031-8013-4F7B-B285-8415F7B47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822" y="-4144"/>
            <a:ext cx="7398198" cy="49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实践问题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三阶行列式的应用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endParaRPr kumimoji="1" lang="zh-CN" altLang="en-US" sz="26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9F1B23-2B48-3854-32A1-9F8F586CB205}"/>
              </a:ext>
            </a:extLst>
          </p:cNvPr>
          <p:cNvSpPr txBox="1"/>
          <p:nvPr/>
        </p:nvSpPr>
        <p:spPr>
          <a:xfrm>
            <a:off x="361563" y="1014576"/>
            <a:ext cx="47974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lang="en-US" altLang="zh-CN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1.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解三元线性方程组</a:t>
            </a:r>
            <a:r>
              <a:rPr lang="zh-CN" altLang="en-US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8DE6B51E-C6E6-0E28-E616-7ADE0B990C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61963"/>
              </p:ext>
            </p:extLst>
          </p:nvPr>
        </p:nvGraphicFramePr>
        <p:xfrm>
          <a:off x="4654552" y="512385"/>
          <a:ext cx="3021384" cy="1541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Equation" r:id="rId4" imgW="3229441" imgH="1647419" progId="Equation.DSMT4">
                  <p:embed/>
                </p:oleObj>
              </mc:Choice>
              <mc:Fallback>
                <p:oleObj name="Equation" r:id="rId4" imgW="3229441" imgH="164741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4552" y="512385"/>
                        <a:ext cx="3021384" cy="15418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9EADAD89-0BCB-B42A-D474-4A69B058947A}"/>
              </a:ext>
            </a:extLst>
          </p:cNvPr>
          <p:cNvSpPr txBox="1"/>
          <p:nvPr/>
        </p:nvSpPr>
        <p:spPr>
          <a:xfrm>
            <a:off x="377003" y="1929303"/>
            <a:ext cx="5541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解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BC7B117-6626-72C9-1B39-34AA46141A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544464"/>
              </p:ext>
            </p:extLst>
          </p:nvPr>
        </p:nvGraphicFramePr>
        <p:xfrm>
          <a:off x="1967262" y="2033828"/>
          <a:ext cx="2741075" cy="1153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6" imgW="1447560" imgH="609480" progId="Equation.DSMT4">
                  <p:embed/>
                </p:oleObj>
              </mc:Choice>
              <mc:Fallback>
                <p:oleObj name="Equation" r:id="rId6" imgW="1447560" imgH="6094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8DE6B51E-C6E6-0E28-E616-7ADE0B990C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67262" y="2033828"/>
                        <a:ext cx="2741075" cy="11535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4E946E2-D224-0F4B-7E06-F38E134453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93609"/>
              </p:ext>
            </p:extLst>
          </p:nvPr>
        </p:nvGraphicFramePr>
        <p:xfrm>
          <a:off x="3868249" y="3574550"/>
          <a:ext cx="1264634" cy="430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8" imgW="596880" imgH="203040" progId="Equation.DSMT4">
                  <p:embed/>
                </p:oleObj>
              </mc:Choice>
              <mc:Fallback>
                <p:oleObj name="Equation" r:id="rId8" imgW="596880" imgH="20304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8DE6B51E-C6E6-0E28-E616-7ADE0B990C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68249" y="3574550"/>
                        <a:ext cx="1264634" cy="4305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068A936-812C-ED89-A4AC-131E12B437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636149"/>
              </p:ext>
            </p:extLst>
          </p:nvPr>
        </p:nvGraphicFramePr>
        <p:xfrm>
          <a:off x="534482" y="4008071"/>
          <a:ext cx="2564051" cy="1218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10" imgW="1282680" imgH="609480" progId="Equation.DSMT4">
                  <p:embed/>
                </p:oleObj>
              </mc:Choice>
              <mc:Fallback>
                <p:oleObj name="Equation" r:id="rId10" imgW="1282680" imgH="6094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8DE6B51E-C6E6-0E28-E616-7ADE0B990C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4482" y="4008071"/>
                        <a:ext cx="2564051" cy="1218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DBC581F5-2E2C-C467-B761-599F7B1CB958}"/>
              </a:ext>
            </a:extLst>
          </p:cNvPr>
          <p:cNvSpPr txBox="1"/>
          <p:nvPr/>
        </p:nvSpPr>
        <p:spPr>
          <a:xfrm>
            <a:off x="1015585" y="1944941"/>
            <a:ext cx="9030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由于</a:t>
            </a:r>
            <a:endParaRPr lang="zh-CN" altLang="en-US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42C5DA9-C0E7-22D6-C06F-78E1AEB717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403093"/>
              </p:ext>
            </p:extLst>
          </p:nvPr>
        </p:nvGraphicFramePr>
        <p:xfrm>
          <a:off x="3851919" y="2010934"/>
          <a:ext cx="4358517" cy="15765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12" imgW="2247840" imgH="812520" progId="Equation.DSMT4">
                  <p:embed/>
                </p:oleObj>
              </mc:Choice>
              <mc:Fallback>
                <p:oleObj name="Equation" r:id="rId12" imgW="2247840" imgH="81252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DBC7B117-6626-72C9-1B39-34AA46141A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851919" y="2010934"/>
                        <a:ext cx="4358517" cy="15765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4EE21506-F025-9ABA-4DD6-BD47D5B2C2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4319864"/>
              </p:ext>
            </p:extLst>
          </p:nvPr>
        </p:nvGraphicFramePr>
        <p:xfrm>
          <a:off x="3289973" y="4026711"/>
          <a:ext cx="2564052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14" imgW="1218960" imgH="609480" progId="Equation.DSMT4">
                  <p:embed/>
                </p:oleObj>
              </mc:Choice>
              <mc:Fallback>
                <p:oleObj name="Equation" r:id="rId14" imgW="1218960" imgH="6094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068A936-812C-ED89-A4AC-131E12B437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289973" y="4026711"/>
                        <a:ext cx="2564052" cy="1198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85EE137E-6106-5B4E-42CE-2694CFF4CE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6025672"/>
              </p:ext>
            </p:extLst>
          </p:nvPr>
        </p:nvGraphicFramePr>
        <p:xfrm>
          <a:off x="6045463" y="4005064"/>
          <a:ext cx="2564053" cy="1218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16" imgW="1460160" imgH="609480" progId="Equation.DSMT4">
                  <p:embed/>
                </p:oleObj>
              </mc:Choice>
              <mc:Fallback>
                <p:oleObj name="Equation" r:id="rId16" imgW="1460160" imgH="6094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4EE21506-F025-9ABA-4DD6-BD47D5B2C2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045463" y="4005064"/>
                        <a:ext cx="2564053" cy="12187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620C5610-2CF0-10BF-CBEF-60F543B4E890}"/>
              </a:ext>
            </a:extLst>
          </p:cNvPr>
          <p:cNvSpPr txBox="1"/>
          <p:nvPr/>
        </p:nvSpPr>
        <p:spPr>
          <a:xfrm>
            <a:off x="457686" y="5497295"/>
            <a:ext cx="12230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可得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: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2">
            <a:extLst>
              <a:ext uri="{FF2B5EF4-FFF2-40B4-BE49-F238E27FC236}">
                <a16:creationId xmlns:a16="http://schemas.microsoft.com/office/drawing/2014/main" id="{5C2D8CB5-4AD0-B4AE-FE44-1C452F1A6C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378176"/>
              </p:ext>
            </p:extLst>
          </p:nvPr>
        </p:nvGraphicFramePr>
        <p:xfrm>
          <a:off x="1376462" y="5394441"/>
          <a:ext cx="1024373" cy="710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18" imgW="1117440" imgH="774360" progId="Equation.DSMT4">
                  <p:embed/>
                </p:oleObj>
              </mc:Choice>
              <mc:Fallback>
                <p:oleObj name="Equation" r:id="rId18" imgW="1117440" imgH="774360" progId="Equation.DSMT4">
                  <p:embed/>
                  <p:pic>
                    <p:nvPicPr>
                      <p:cNvPr id="2" name="Object 2">
                        <a:extLst>
                          <a:ext uri="{FF2B5EF4-FFF2-40B4-BE49-F238E27FC236}">
                            <a16:creationId xmlns:a16="http://schemas.microsoft.com/office/drawing/2014/main" id="{4B8F7145-F331-73EA-AB3D-4DAF50D1B8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462" y="5394441"/>
                        <a:ext cx="1024373" cy="7104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">
            <a:extLst>
              <a:ext uri="{FF2B5EF4-FFF2-40B4-BE49-F238E27FC236}">
                <a16:creationId xmlns:a16="http://schemas.microsoft.com/office/drawing/2014/main" id="{DF4D4DC2-0CA8-0614-6159-F7A64B21E3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713101"/>
              </p:ext>
            </p:extLst>
          </p:nvPr>
        </p:nvGraphicFramePr>
        <p:xfrm>
          <a:off x="2469413" y="5400790"/>
          <a:ext cx="1443590" cy="710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20" imgW="1600200" imgH="787320" progId="Equation.DSMT4">
                  <p:embed/>
                </p:oleObj>
              </mc:Choice>
              <mc:Fallback>
                <p:oleObj name="Equation" r:id="rId20" imgW="1600200" imgH="787320" progId="Equation.DSMT4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9ACBEA4B-6934-B108-1C3A-D1BC77822A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9413" y="5400790"/>
                        <a:ext cx="1443590" cy="7104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">
            <a:extLst>
              <a:ext uri="{FF2B5EF4-FFF2-40B4-BE49-F238E27FC236}">
                <a16:creationId xmlns:a16="http://schemas.microsoft.com/office/drawing/2014/main" id="{BDDCEE59-1C32-0987-8A3E-64DC65384E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230818"/>
              </p:ext>
            </p:extLst>
          </p:nvPr>
        </p:nvGraphicFramePr>
        <p:xfrm>
          <a:off x="5095003" y="5381742"/>
          <a:ext cx="1482296" cy="729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22" imgW="1600200" imgH="787320" progId="Equation.DSMT4">
                  <p:embed/>
                </p:oleObj>
              </mc:Choice>
              <mc:Fallback>
                <p:oleObj name="Equation" r:id="rId22" imgW="1600200" imgH="787320" progId="Equation.DSMT4">
                  <p:embed/>
                  <p:pic>
                    <p:nvPicPr>
                      <p:cNvPr id="8" name="Object 2">
                        <a:extLst>
                          <a:ext uri="{FF2B5EF4-FFF2-40B4-BE49-F238E27FC236}">
                            <a16:creationId xmlns:a16="http://schemas.microsoft.com/office/drawing/2014/main" id="{F0F21B88-77BF-EF9F-61CF-976B8677C3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003" y="5381742"/>
                        <a:ext cx="1482296" cy="7294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">
            <a:extLst>
              <a:ext uri="{FF2B5EF4-FFF2-40B4-BE49-F238E27FC236}">
                <a16:creationId xmlns:a16="http://schemas.microsoft.com/office/drawing/2014/main" id="{C63E496C-9008-4A80-DAE2-DE05A2125C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705917"/>
              </p:ext>
            </p:extLst>
          </p:nvPr>
        </p:nvGraphicFramePr>
        <p:xfrm>
          <a:off x="4006034" y="5381742"/>
          <a:ext cx="1059097" cy="710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24" imgW="1155600" imgH="774360" progId="Equation.DSMT4">
                  <p:embed/>
                </p:oleObj>
              </mc:Choice>
              <mc:Fallback>
                <p:oleObj name="Equation" r:id="rId24" imgW="1155600" imgH="774360" progId="Equation.DSMT4">
                  <p:embed/>
                  <p:pic>
                    <p:nvPicPr>
                      <p:cNvPr id="9" name="Object 2">
                        <a:extLst>
                          <a:ext uri="{FF2B5EF4-FFF2-40B4-BE49-F238E27FC236}">
                            <a16:creationId xmlns:a16="http://schemas.microsoft.com/office/drawing/2014/main" id="{B90AFDDB-9F49-DD6A-CD23-E75127EFE3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034" y="5381742"/>
                        <a:ext cx="1059097" cy="7104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">
            <a:extLst>
              <a:ext uri="{FF2B5EF4-FFF2-40B4-BE49-F238E27FC236}">
                <a16:creationId xmlns:a16="http://schemas.microsoft.com/office/drawing/2014/main" id="{EFAEA190-318D-0442-E8D6-FD6B952547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831639"/>
              </p:ext>
            </p:extLst>
          </p:nvPr>
        </p:nvGraphicFramePr>
        <p:xfrm>
          <a:off x="7727644" y="5381743"/>
          <a:ext cx="1380860" cy="718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26" imgW="1511280" imgH="787320" progId="Equation.DSMT4">
                  <p:embed/>
                </p:oleObj>
              </mc:Choice>
              <mc:Fallback>
                <p:oleObj name="Equation" r:id="rId26" imgW="1511280" imgH="787320" progId="Equation.DSMT4">
                  <p:embed/>
                  <p:pic>
                    <p:nvPicPr>
                      <p:cNvPr id="5" name="Object 2">
                        <a:extLst>
                          <a:ext uri="{FF2B5EF4-FFF2-40B4-BE49-F238E27FC236}">
                            <a16:creationId xmlns:a16="http://schemas.microsoft.com/office/drawing/2014/main" id="{735275BF-BB02-F3A0-EE19-4D1211F5D1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7644" y="5381743"/>
                        <a:ext cx="1380860" cy="718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">
            <a:extLst>
              <a:ext uri="{FF2B5EF4-FFF2-40B4-BE49-F238E27FC236}">
                <a16:creationId xmlns:a16="http://schemas.microsoft.com/office/drawing/2014/main" id="{7071F3A4-E32F-D16F-BC2A-23FE6D7AF7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555055"/>
              </p:ext>
            </p:extLst>
          </p:nvPr>
        </p:nvGraphicFramePr>
        <p:xfrm>
          <a:off x="6645450" y="5373216"/>
          <a:ext cx="1083977" cy="727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28" imgW="1155600" imgH="774360" progId="Equation.DSMT4">
                  <p:embed/>
                </p:oleObj>
              </mc:Choice>
              <mc:Fallback>
                <p:oleObj name="Equation" r:id="rId28" imgW="1155600" imgH="774360" progId="Equation.DSMT4">
                  <p:embed/>
                  <p:pic>
                    <p:nvPicPr>
                      <p:cNvPr id="12" name="Object 2">
                        <a:extLst>
                          <a:ext uri="{FF2B5EF4-FFF2-40B4-BE49-F238E27FC236}">
                            <a16:creationId xmlns:a16="http://schemas.microsoft.com/office/drawing/2014/main" id="{14491C74-AEBB-18BE-A70A-E71A7ED969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5450" y="5373216"/>
                        <a:ext cx="1083977" cy="7270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5448605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D1584AC1-500C-F377-32B1-2C820B243F90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052736"/>
            <a:ext cx="8229600" cy="7920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zh-CN" altLang="en-US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行列式在数学中</a:t>
            </a:r>
            <a:r>
              <a:rPr kumimoji="0" lang="en-US" altLang="zh-CN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zh-CN" altLang="en-US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是由解线性方程组产生的一种算式</a:t>
            </a:r>
            <a:r>
              <a:rPr kumimoji="0" lang="en-US" altLang="zh-CN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zh-CN" altLang="en-US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现在已经是数学中一种非常有用的工具</a:t>
            </a:r>
            <a:r>
              <a:rPr kumimoji="0" lang="en-US" altLang="zh-CN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zh-CN" altLang="en-US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行列式的原始思想最早出现在</a:t>
            </a:r>
            <a:r>
              <a:rPr kumimoji="0" lang="en-US" altLang="zh-CN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1693</a:t>
            </a:r>
            <a:r>
              <a:rPr kumimoji="0" lang="zh-CN" altLang="en-US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年莱布尼茨</a:t>
            </a:r>
            <a:r>
              <a:rPr kumimoji="0" lang="en-US" altLang="zh-CN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zh-CN" altLang="en-US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德国数学家</a:t>
            </a:r>
            <a:r>
              <a:rPr kumimoji="0" lang="en-US" altLang="zh-CN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,1646-1716)</a:t>
            </a:r>
            <a:r>
              <a:rPr kumimoji="0" lang="zh-CN" altLang="en-US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求解方程组时使用的符号</a:t>
            </a:r>
            <a:r>
              <a:rPr kumimoji="0" lang="en-US" altLang="zh-CN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zh-CN" altLang="en-US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即字母代替数字方法</a:t>
            </a:r>
            <a:r>
              <a:rPr kumimoji="0" lang="en-US" altLang="zh-CN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zh-CN" altLang="en-US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随后</a:t>
            </a:r>
            <a:r>
              <a:rPr kumimoji="0" lang="en-US" altLang="zh-CN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zh-CN" altLang="en-US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马克劳林</a:t>
            </a:r>
            <a:r>
              <a:rPr kumimoji="0" lang="en-US" altLang="zh-CN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zh-CN" altLang="en-US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英国数学家</a:t>
            </a:r>
            <a:r>
              <a:rPr kumimoji="0" lang="en-US" altLang="zh-CN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1698-1746)</a:t>
            </a:r>
            <a:r>
              <a:rPr kumimoji="0" lang="zh-CN" altLang="en-US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、克莱姆</a:t>
            </a:r>
            <a:r>
              <a:rPr kumimoji="0" lang="en-US" altLang="zh-CN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zh-CN" altLang="en-US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瑞士数学家</a:t>
            </a:r>
            <a:r>
              <a:rPr kumimoji="0" lang="en-US" altLang="zh-CN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,1704-1752)</a:t>
            </a:r>
            <a:r>
              <a:rPr kumimoji="0" lang="zh-CN" altLang="en-US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、范德蒙德</a:t>
            </a:r>
            <a:r>
              <a:rPr kumimoji="0" lang="en-US" altLang="zh-CN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zh-CN" altLang="en-US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法国数学家</a:t>
            </a:r>
            <a:r>
              <a:rPr kumimoji="0" lang="en-US" altLang="zh-CN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,1735-1796)</a:t>
            </a:r>
            <a:r>
              <a:rPr kumimoji="0" lang="zh-CN" altLang="en-US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、拉普拉斯</a:t>
            </a:r>
            <a:r>
              <a:rPr kumimoji="0" lang="en-US" altLang="zh-CN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zh-CN" altLang="en-US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法国数学家</a:t>
            </a:r>
            <a:r>
              <a:rPr kumimoji="0" lang="en-US" altLang="zh-CN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,1749-1827)</a:t>
            </a:r>
            <a:r>
              <a:rPr kumimoji="0" lang="zh-CN" altLang="en-US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、柯西</a:t>
            </a:r>
            <a:r>
              <a:rPr kumimoji="0" lang="en-US" altLang="zh-CN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zh-CN" altLang="en-US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法国数学家</a:t>
            </a:r>
            <a:r>
              <a:rPr kumimoji="0" lang="en-US" altLang="zh-CN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,1789-1857)</a:t>
            </a:r>
            <a:r>
              <a:rPr kumimoji="0" lang="zh-CN" altLang="en-US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、雅可比</a:t>
            </a:r>
            <a:r>
              <a:rPr kumimoji="0" lang="en-US" altLang="zh-CN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zh-CN" altLang="en-US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德国数学家</a:t>
            </a:r>
            <a:r>
              <a:rPr kumimoji="0" lang="en-US" altLang="zh-CN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,1804~1851)</a:t>
            </a:r>
            <a:r>
              <a:rPr kumimoji="0" lang="zh-CN" altLang="en-US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等数学家丰富和发展了行列式的相关理论</a:t>
            </a:r>
            <a:r>
              <a:rPr kumimoji="0" lang="en-US" altLang="zh-CN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zh-CN" altLang="en-US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到十九世纪末</a:t>
            </a:r>
            <a:r>
              <a:rPr kumimoji="0" lang="en-US" altLang="zh-CN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zh-CN" altLang="en-US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行列式的理论体系已基本形成</a:t>
            </a:r>
            <a:r>
              <a:rPr kumimoji="0" lang="en-US" altLang="zh-CN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1905788"/>
      </p:ext>
    </p:extLst>
  </p:cSld>
  <p:clrMapOvr>
    <a:masterClrMapping/>
  </p:clrMapOvr>
  <p:transition spd="slow">
    <p:split orient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9BF13833-45B6-4AAA-B73B-C5518CFEB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485" y="1412776"/>
            <a:ext cx="758666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kumimoji="1" lang="zh-CN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5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二阶及三阶行列式的定义是什么</a:t>
            </a:r>
            <a:r>
              <a:rPr lang="en-US" altLang="zh-CN" sz="25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? </a:t>
            </a:r>
            <a:r>
              <a:rPr lang="zh-CN" altLang="en-US" sz="25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如何</a:t>
            </a:r>
            <a:endParaRPr lang="zh-CN" altLang="zh-CN" sz="2500" b="1">
              <a:solidFill>
                <a:srgbClr val="0000FF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6D50D67-0721-460C-980E-6D04231C3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276" y="1895838"/>
            <a:ext cx="317110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500" b="1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抽象出来的？</a:t>
            </a:r>
            <a:endParaRPr lang="en-US" altLang="zh-CN" sz="2500" b="1">
              <a:solidFill>
                <a:srgbClr val="0000FF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037" name="Text Box 2">
            <a:extLst>
              <a:ext uri="{FF2B5EF4-FFF2-40B4-BE49-F238E27FC236}">
                <a16:creationId xmlns:a16="http://schemas.microsoft.com/office/drawing/2014/main" id="{EA77B2B6-8A95-4258-8CFE-AE1C4CC44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59" y="46880"/>
            <a:ext cx="5407025" cy="598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二阶与三阶行列式的小结</a:t>
            </a:r>
          </a:p>
        </p:txBody>
      </p:sp>
      <p:sp>
        <p:nvSpPr>
          <p:cNvPr id="2" name="爆炸形: 8 pt  1">
            <a:extLst>
              <a:ext uri="{FF2B5EF4-FFF2-40B4-BE49-F238E27FC236}">
                <a16:creationId xmlns:a16="http://schemas.microsoft.com/office/drawing/2014/main" id="{53382267-904B-4FCD-A0F5-4D7098E0F9EF}"/>
              </a:ext>
            </a:extLst>
          </p:cNvPr>
          <p:cNvSpPr/>
          <p:nvPr/>
        </p:nvSpPr>
        <p:spPr bwMode="auto">
          <a:xfrm>
            <a:off x="899971" y="1497023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zh-CN" altLang="en-US" sz="2400" b="1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0185E265-DE75-4DB9-8ED5-2F0295195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161" y="2489101"/>
            <a:ext cx="751998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kumimoji="1" lang="zh-CN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重点问题</a:t>
            </a:r>
            <a:r>
              <a:rPr kumimoji="1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5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二阶及三阶行列式的定义及运算</a:t>
            </a:r>
            <a:r>
              <a:rPr lang="en-US" altLang="zh-CN" sz="25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8" name="爆炸形: 8 pt  27">
            <a:extLst>
              <a:ext uri="{FF2B5EF4-FFF2-40B4-BE49-F238E27FC236}">
                <a16:creationId xmlns:a16="http://schemas.microsoft.com/office/drawing/2014/main" id="{248C877F-9883-4098-8C1C-B2D41EE58B18}"/>
              </a:ext>
            </a:extLst>
          </p:cNvPr>
          <p:cNvSpPr/>
          <p:nvPr/>
        </p:nvSpPr>
        <p:spPr bwMode="auto">
          <a:xfrm>
            <a:off x="899971" y="2603306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D45D5E3B-7792-41DB-B7B3-A7C01A97E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161" y="3109814"/>
            <a:ext cx="7859839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kumimoji="1" lang="zh-CN" altLang="en-US" sz="25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难点问题</a:t>
            </a:r>
            <a:r>
              <a:rPr kumimoji="1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5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利用三阶行列式的对角线法则进行计算</a:t>
            </a:r>
            <a:r>
              <a:rPr lang="en-US" altLang="zh-CN" sz="25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4" name="爆炸形: 8 pt  33">
            <a:extLst>
              <a:ext uri="{FF2B5EF4-FFF2-40B4-BE49-F238E27FC236}">
                <a16:creationId xmlns:a16="http://schemas.microsoft.com/office/drawing/2014/main" id="{B23A7B6D-0423-4C9B-B3FA-23D5B0DAEF34}"/>
              </a:ext>
            </a:extLst>
          </p:cNvPr>
          <p:cNvSpPr/>
          <p:nvPr/>
        </p:nvSpPr>
        <p:spPr bwMode="auto">
          <a:xfrm>
            <a:off x="899971" y="3231454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7FAD9148-9271-4382-ACAF-806CF34C9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474" y="3717032"/>
            <a:ext cx="7559674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>
              <a:spcBef>
                <a:spcPct val="0"/>
              </a:spcBef>
              <a:buClrTx/>
              <a:buSzTx/>
              <a:buNone/>
              <a:defRPr/>
            </a:pPr>
            <a:r>
              <a:rPr kumimoji="1" lang="zh-CN" altLang="en-US" sz="25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实践问题</a:t>
            </a:r>
            <a:r>
              <a:rPr kumimoji="1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5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应用二阶或三阶行列式求解方程组</a:t>
            </a:r>
            <a:r>
              <a:rPr lang="en-US" altLang="zh-CN" sz="25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1" lang="en-US" altLang="zh-CN" sz="25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爆炸形: 8 pt  25">
            <a:extLst>
              <a:ext uri="{FF2B5EF4-FFF2-40B4-BE49-F238E27FC236}">
                <a16:creationId xmlns:a16="http://schemas.microsoft.com/office/drawing/2014/main" id="{082BB6DD-8C1D-41CE-AA78-9834A7F65212}"/>
              </a:ext>
            </a:extLst>
          </p:cNvPr>
          <p:cNvSpPr/>
          <p:nvPr/>
        </p:nvSpPr>
        <p:spPr bwMode="auto">
          <a:xfrm>
            <a:off x="907187" y="3799546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1">
            <a:extLst>
              <a:ext uri="{FF2B5EF4-FFF2-40B4-BE49-F238E27FC236}">
                <a16:creationId xmlns:a16="http://schemas.microsoft.com/office/drawing/2014/main" id="{910E4721-4835-429B-A2A3-E5E18CA7B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161" y="4363567"/>
            <a:ext cx="7824343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kumimoji="1" lang="zh-CN" altLang="en-US" sz="25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拓展问题</a:t>
            </a:r>
            <a:r>
              <a:rPr kumimoji="1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5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如何求系数行列式为</a:t>
            </a:r>
            <a:r>
              <a:rPr lang="en-US" altLang="zh-CN" sz="25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5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的线性方程组的解</a:t>
            </a:r>
            <a:r>
              <a:rPr lang="en-US" altLang="zh-CN" sz="25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?</a:t>
            </a:r>
            <a:endParaRPr lang="zh-CN" altLang="en-US" sz="2500" b="1">
              <a:solidFill>
                <a:srgbClr val="0000FF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爆炸形: 8 pt  29">
            <a:extLst>
              <a:ext uri="{FF2B5EF4-FFF2-40B4-BE49-F238E27FC236}">
                <a16:creationId xmlns:a16="http://schemas.microsoft.com/office/drawing/2014/main" id="{FBB8E06C-C25A-473E-91F8-3070EDFE2E38}"/>
              </a:ext>
            </a:extLst>
          </p:cNvPr>
          <p:cNvSpPr/>
          <p:nvPr/>
        </p:nvSpPr>
        <p:spPr bwMode="auto">
          <a:xfrm>
            <a:off x="899971" y="4465891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578603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2" grpId="0"/>
      <p:bldP spid="29" grpId="0"/>
      <p:bldP spid="24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25E65-1DE9-10DF-F344-0D733FA9D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38A35346-9387-A19B-1EC2-94723B69B7FB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1628800"/>
            <a:ext cx="8229600" cy="79208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zh-CN" altLang="en-US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如今</a:t>
            </a:r>
            <a:r>
              <a:rPr kumimoji="0" lang="en-US" altLang="zh-CN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zh-CN" altLang="en-US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行列式已发展成为研究数学的重要工具之一</a:t>
            </a:r>
            <a:r>
              <a:rPr kumimoji="0" lang="en-US" altLang="zh-CN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zh-CN" altLang="en-US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它在数学的许多分支如线性代数、多项式理论</a:t>
            </a:r>
            <a:r>
              <a:rPr kumimoji="0" lang="en-US" altLang="zh-CN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zh-CN" altLang="en-US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以及微积分学中</a:t>
            </a:r>
            <a:r>
              <a:rPr kumimoji="0" lang="en-US" altLang="zh-CN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zh-CN" altLang="en-US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都有着非常广泛的应用</a:t>
            </a:r>
            <a:r>
              <a:rPr kumimoji="0" lang="en-US" altLang="zh-CN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zh-CN" altLang="en-US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本章将引入行列式的概念</a:t>
            </a:r>
            <a:r>
              <a:rPr kumimoji="0" lang="en-US" altLang="zh-CN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zh-CN" altLang="en-US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进而推导行列式的性质和计算方法</a:t>
            </a:r>
            <a:r>
              <a:rPr kumimoji="0" lang="en-US" altLang="zh-CN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zh-CN" altLang="en-US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以及求解多元线性方程组的克莱姆法则</a:t>
            </a:r>
            <a:r>
              <a:rPr kumimoji="0" lang="en-US" altLang="zh-CN" sz="2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1028844"/>
      </p:ext>
    </p:extLst>
  </p:cSld>
  <p:clrMapOvr>
    <a:masterClrMapping/>
  </p:clrMapOvr>
  <p:transition spd="slow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>
            <a:extLst>
              <a:ext uri="{FF2B5EF4-FFF2-40B4-BE49-F238E27FC236}">
                <a16:creationId xmlns:a16="http://schemas.microsoft.com/office/drawing/2014/main" id="{8B2132EF-33CE-4DEE-A132-AEEC1C91E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50320"/>
            <a:ext cx="41052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第一章  行列式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62A653D-8479-45FD-B497-35FAFAB345FB}"/>
              </a:ext>
            </a:extLst>
          </p:cNvPr>
          <p:cNvSpPr/>
          <p:nvPr/>
        </p:nvSpPr>
        <p:spPr>
          <a:xfrm>
            <a:off x="996232" y="1556792"/>
            <a:ext cx="51475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  <a:cs typeface="Times New Roman" panose="02020603050405020304" pitchFamily="18" charset="0"/>
              </a:rPr>
              <a:t>§1.1  </a:t>
            </a:r>
            <a:r>
              <a:rPr lang="zh-CN" altLang="en-US" sz="36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  <a:cs typeface="Times New Roman" panose="02020603050405020304" pitchFamily="18" charset="0"/>
              </a:rPr>
              <a:t>二阶与三阶行列式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3768" y="0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前言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673EEF4D-1DFD-3D60-5CD3-1D042FAF5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218" y="1536933"/>
            <a:ext cx="6913563" cy="1954766"/>
          </a:xfrm>
          <a:prstGeom prst="rect">
            <a:avLst/>
          </a:prstGeom>
          <a:solidFill>
            <a:schemeClr val="bg1">
              <a:alpha val="56078"/>
            </a:schemeClr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   本节重点研究如下问题：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华文中宋" panose="02010600040101010101" pitchFamily="2" charset="-122"/>
              <a:sym typeface="楷体_GB2312" pitchFamily="49" charset="-122"/>
            </a:endParaRPr>
          </a:p>
          <a:p>
            <a:pPr lvl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二阶行列式的定义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华文中宋" panose="02010600040101010101" pitchFamily="2" charset="-122"/>
              <a:sym typeface="楷体_GB2312" pitchFamily="49" charset="-122"/>
            </a:endParaRPr>
          </a:p>
          <a:p>
            <a:pPr lvl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三阶行列式的定义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华文中宋" panose="02010600040101010101" pitchFamily="2" charset="-122"/>
              <a:sym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825111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" action="ppaction://noaction"/>
            <a:extLst>
              <a:ext uri="{FF2B5EF4-FFF2-40B4-BE49-F238E27FC236}">
                <a16:creationId xmlns:a16="http://schemas.microsoft.com/office/drawing/2014/main" id="{6ED1EF79-A7DA-43D6-9844-52236878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673EEF4D-1DFD-3D60-5CD3-1D042FAF5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218" y="1193167"/>
            <a:ext cx="6913563" cy="4540089"/>
          </a:xfrm>
          <a:prstGeom prst="rect">
            <a:avLst/>
          </a:prstGeom>
          <a:solidFill>
            <a:schemeClr val="bg1">
              <a:alpha val="56078"/>
            </a:schemeClr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anchor="ctr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数学符号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是数学抽象思维的产物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,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是交流与传播数学思想的媒介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.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数学符号语言有助于思维发展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,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是数学发明、创造的工具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. </a:t>
            </a:r>
          </a:p>
          <a:p>
            <a:pPr lvl="0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行列式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是一算式符号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,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它出现的背景是什么呢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?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又是如何抽象出来的呢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?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本节通过二元与三元线性方程组的解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,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展示抽象出二阶和三阶行列式数学符号的过程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华文中宋" panose="02010600040101010101" pitchFamily="2" charset="-122"/>
                <a:sym typeface="楷体_GB2312" pitchFamily="49" charset="-122"/>
              </a:rPr>
              <a:t>.</a:t>
            </a: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8" name="Rectangle 30">
            <a:extLst>
              <a:ext uri="{FF2B5EF4-FFF2-40B4-BE49-F238E27FC236}">
                <a16:creationId xmlns:a16="http://schemas.microsoft.com/office/drawing/2014/main" id="{5B02169B-BCE4-464E-BAB0-1E1010150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6675" y="0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前言</a:t>
            </a:r>
          </a:p>
        </p:txBody>
      </p:sp>
    </p:spTree>
    <p:extLst>
      <p:ext uri="{BB962C8B-B14F-4D97-AF65-F5344CB8AC3E}">
        <p14:creationId xmlns:p14="http://schemas.microsoft.com/office/powerpoint/2010/main" val="3982552976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0">
            <a:extLst>
              <a:ext uri="{FF2B5EF4-FFF2-40B4-BE49-F238E27FC236}">
                <a16:creationId xmlns:a16="http://schemas.microsoft.com/office/drawing/2014/main" id="{72C5B6C1-1136-4086-B50D-8BBFBB5B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0"/>
            <a:ext cx="686184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6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二阶行列式如何抽象出来</a:t>
            </a:r>
            <a:endParaRPr lang="zh-CN" altLang="en-US" sz="2600" b="1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28EC8E-E2DA-CDA1-5BEA-0896C27276E5}"/>
              </a:ext>
            </a:extLst>
          </p:cNvPr>
          <p:cNvSpPr txBox="1"/>
          <p:nvPr/>
        </p:nvSpPr>
        <p:spPr>
          <a:xfrm>
            <a:off x="666729" y="462490"/>
            <a:ext cx="7632848" cy="3084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鸡兔同笼</a:t>
            </a:r>
            <a:r>
              <a:rPr lang="zh-CN" altLang="en-US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是我国古算书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孙子算经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》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中著名的数学问题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:</a:t>
            </a:r>
          </a:p>
          <a:p>
            <a:pPr indent="457200">
              <a:lnSpc>
                <a:spcPct val="150000"/>
              </a:lnSpc>
            </a:pPr>
            <a:r>
              <a:rPr lang="en-US" altLang="zh-CN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 “</a:t>
            </a:r>
            <a:r>
              <a:rPr lang="zh-CN" altLang="en-US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今有雉</a:t>
            </a:r>
            <a:r>
              <a:rPr lang="zh-CN" altLang="en-US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鸡</a:t>
            </a:r>
            <a:r>
              <a:rPr lang="zh-CN" altLang="en-US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兔同笼</a:t>
            </a:r>
            <a:r>
              <a:rPr lang="en-US" altLang="zh-CN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上有三十五头</a:t>
            </a:r>
            <a:r>
              <a:rPr lang="en-US" altLang="zh-CN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下有九十四足</a:t>
            </a:r>
            <a:r>
              <a:rPr lang="en-US" altLang="zh-CN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问雉兔各几何</a:t>
            </a:r>
            <a:r>
              <a:rPr lang="en-US" altLang="zh-CN" sz="2000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?”</a:t>
            </a:r>
            <a:r>
              <a:rPr lang="en-US" altLang="zh-CN" sz="20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——</a:t>
            </a:r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摘自北师大版八年级上册</a:t>
            </a:r>
            <a:r>
              <a:rPr lang="en-US" altLang="zh-CN" sz="20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《5.3 </a:t>
            </a:r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应用二元一次方程组</a:t>
            </a:r>
            <a:r>
              <a:rPr lang="en-US" altLang="zh-CN" sz="20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鸡兔同笼</a:t>
            </a:r>
            <a:r>
              <a:rPr lang="en-US" altLang="zh-CN" sz="2000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》.</a:t>
            </a:r>
            <a:endParaRPr lang="zh-CN" altLang="en-US" sz="2000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BF98CF6-51F1-59F9-B711-8740A42967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562578"/>
              </p:ext>
            </p:extLst>
          </p:nvPr>
        </p:nvGraphicFramePr>
        <p:xfrm>
          <a:off x="3143250" y="4391173"/>
          <a:ext cx="28575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3" imgW="2136759" imgH="862591" progId="Equation.DSMT4">
                  <p:embed/>
                </p:oleObj>
              </mc:Choice>
              <mc:Fallback>
                <p:oleObj name="Equation" r:id="rId3" imgW="2136759" imgH="86259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3250" y="4391173"/>
                        <a:ext cx="2857500" cy="1152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84E022E9-450F-0635-83CA-A4AE0A0BDD77}"/>
              </a:ext>
            </a:extLst>
          </p:cNvPr>
          <p:cNvSpPr txBox="1"/>
          <p:nvPr/>
        </p:nvSpPr>
        <p:spPr>
          <a:xfrm>
            <a:off x="666729" y="5661248"/>
            <a:ext cx="1312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解得</a:t>
            </a:r>
            <a:r>
              <a:rPr lang="zh-CN" altLang="en-US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b="1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ACF43CA2-2FD7-43F8-3075-0CF4331A68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369173"/>
              </p:ext>
            </p:extLst>
          </p:nvPr>
        </p:nvGraphicFramePr>
        <p:xfrm>
          <a:off x="5721668" y="6094824"/>
          <a:ext cx="45719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21668" y="6094824"/>
                        <a:ext cx="45719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2394726-5E26-315F-6974-034B563BDE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553672"/>
              </p:ext>
            </p:extLst>
          </p:nvPr>
        </p:nvGraphicFramePr>
        <p:xfrm>
          <a:off x="1619250" y="5686836"/>
          <a:ext cx="276542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7" imgW="1117440" imgH="228600" progId="Equation.DSMT4">
                  <p:embed/>
                </p:oleObj>
              </mc:Choice>
              <mc:Fallback>
                <p:oleObj name="Equation" r:id="rId7" imgW="1117440" imgH="2286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BF98CF6-51F1-59F9-B711-8740A42967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19250" y="5686836"/>
                        <a:ext cx="2765425" cy="566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C9A85054-9DB8-DC9A-2FDF-B76C214D302D}"/>
              </a:ext>
            </a:extLst>
          </p:cNvPr>
          <p:cNvSpPr txBox="1"/>
          <p:nvPr/>
        </p:nvSpPr>
        <p:spPr>
          <a:xfrm>
            <a:off x="1166536" y="3702763"/>
            <a:ext cx="7941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设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, x</a:t>
            </a:r>
            <a:r>
              <a:rPr kumimoji="1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分别为鸡和兔的数量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得方程组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</a:t>
            </a:r>
            <a:endParaRPr lang="zh-CN" altLang="en-US"/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BD28EC8E-E2DA-CDA1-5BEA-0896C27276E5}"/>
              </a:ext>
            </a:extLst>
          </p:cNvPr>
          <p:cNvSpPr txBox="1"/>
          <p:nvPr/>
        </p:nvSpPr>
        <p:spPr>
          <a:xfrm>
            <a:off x="280126" y="726931"/>
            <a:ext cx="79419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以上问题可归结为求解二元线性方程组：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BF98CF6-51F1-59F9-B711-8740A42967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60687" y="1386175"/>
          <a:ext cx="3222625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3" imgW="1269720" imgH="431640" progId="Equation.DSMT4">
                  <p:embed/>
                </p:oleObj>
              </mc:Choice>
              <mc:Fallback>
                <p:oleObj name="Equation" r:id="rId3" imgW="1269720" imgH="4316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BF98CF6-51F1-59F9-B711-8740A42967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60687" y="1386175"/>
                        <a:ext cx="3222625" cy="1096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84E022E9-450F-0635-83CA-A4AE0A0BDD77}"/>
              </a:ext>
            </a:extLst>
          </p:cNvPr>
          <p:cNvSpPr txBox="1"/>
          <p:nvPr/>
        </p:nvSpPr>
        <p:spPr>
          <a:xfrm>
            <a:off x="251520" y="2619162"/>
            <a:ext cx="8739137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其中</a:t>
            </a:r>
            <a:r>
              <a:rPr lang="en-US" altLang="zh-CN" b="1" i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baseline="-25000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baseline="-25000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是未知量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11</a:t>
            </a:r>
            <a:r>
              <a:rPr lang="en-US" altLang="zh-CN" b="1" i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, a</a:t>
            </a:r>
            <a:r>
              <a:rPr lang="en-US" altLang="zh-CN" b="1" baseline="-25000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12</a:t>
            </a:r>
            <a:r>
              <a:rPr lang="en-US" altLang="zh-CN" b="1" i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, a</a:t>
            </a:r>
            <a:r>
              <a:rPr lang="en-US" altLang="zh-CN" b="1" baseline="-25000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13</a:t>
            </a:r>
            <a:r>
              <a:rPr lang="en-US" altLang="zh-CN" b="1" i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, a</a:t>
            </a:r>
            <a:r>
              <a:rPr lang="en-US" altLang="zh-CN" b="1" baseline="-25000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14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是未知量的系数</a:t>
            </a:r>
            <a:r>
              <a:rPr lang="en-US" altLang="zh-CN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062DB3-B996-64FF-A941-58B6325F91FB}"/>
              </a:ext>
            </a:extLst>
          </p:cNvPr>
          <p:cNvSpPr txBox="1"/>
          <p:nvPr/>
        </p:nvSpPr>
        <p:spPr>
          <a:xfrm>
            <a:off x="7272300" y="1579879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cs typeface="Times New Roman" panose="02020603050405020304" pitchFamily="18" charset="0"/>
              </a:rPr>
              <a:t>(1.1)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92DD62-333A-5232-1401-A6163C1872C3}"/>
              </a:ext>
            </a:extLst>
          </p:cNvPr>
          <p:cNvSpPr txBox="1"/>
          <p:nvPr/>
        </p:nvSpPr>
        <p:spPr>
          <a:xfrm>
            <a:off x="274206" y="4142538"/>
            <a:ext cx="3194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利用</a:t>
            </a:r>
            <a:r>
              <a:rPr lang="zh-CN" altLang="en-US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消元法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易解得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ECAC36D2-72C4-7BBE-EE2B-591C9A858E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584" y="4869160"/>
          <a:ext cx="6655982" cy="1077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5" imgW="2666880" imgH="431640" progId="Equation.DSMT4">
                  <p:embed/>
                </p:oleObj>
              </mc:Choice>
              <mc:Fallback>
                <p:oleObj name="Equation" r:id="rId5" imgW="2666880" imgH="43164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ECAC36D2-72C4-7BBE-EE2B-591C9A858E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584" y="4869160"/>
                        <a:ext cx="6655982" cy="1077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5667598-7CF1-17F7-D2BB-899EDA085252}"/>
                  </a:ext>
                </a:extLst>
              </p:cNvPr>
              <p:cNvSpPr txBox="1"/>
              <p:nvPr/>
            </p:nvSpPr>
            <p:spPr>
              <a:xfrm>
                <a:off x="3563888" y="4142538"/>
                <a:ext cx="40679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b="1" dirty="0">
                    <a:latin typeface="+mn-ea"/>
                    <a:ea typeface="+mn-ea"/>
                  </a:rPr>
                  <a:t>当</a:t>
                </a:r>
                <a:r>
                  <a:rPr lang="en-US" altLang="zh-CN" b="1" i="1" dirty="0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b="1" baseline="-25000" dirty="0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11</a:t>
                </a:r>
                <a:r>
                  <a:rPr lang="en-US" altLang="zh-CN" b="1" i="1" dirty="0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b="1" baseline="-25000" dirty="0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22</a:t>
                </a:r>
                <a:r>
                  <a:rPr lang="en-US" altLang="zh-CN" b="1" i="1" dirty="0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-a</a:t>
                </a:r>
                <a:r>
                  <a:rPr lang="en-US" altLang="zh-CN" b="1" baseline="-25000" dirty="0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12</a:t>
                </a:r>
                <a:r>
                  <a:rPr lang="en-US" altLang="zh-CN" b="1" i="1" dirty="0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b="1" baseline="-25000" dirty="0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21</a:t>
                </a:r>
                <a:r>
                  <a:rPr lang="en-US" altLang="zh-CN" b="1" i="1" dirty="0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b="1" dirty="0">
                    <a:solidFill>
                      <a:srgbClr val="C00000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0</a:t>
                </a:r>
                <a:r>
                  <a:rPr lang="zh-CN" altLang="en-US" b="1" dirty="0">
                    <a:latin typeface="+mn-ea"/>
                    <a:ea typeface="+mn-ea"/>
                  </a:rPr>
                  <a:t>时</a:t>
                </a:r>
                <a:r>
                  <a:rPr lang="en-US" altLang="zh-CN" b="1" dirty="0">
                    <a:latin typeface="+mn-ea"/>
                    <a:ea typeface="+mn-ea"/>
                  </a:rPr>
                  <a:t>,</a:t>
                </a:r>
                <a:endParaRPr lang="zh-CN" altLang="en-US" b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5667598-7CF1-17F7-D2BB-899EDA085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4142538"/>
                <a:ext cx="4067944" cy="523220"/>
              </a:xfrm>
              <a:prstGeom prst="rect">
                <a:avLst/>
              </a:prstGeom>
              <a:blipFill>
                <a:blip r:embed="rId7"/>
                <a:stretch>
                  <a:fillRect l="-3148" t="-12941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D9F27E58-C404-61E7-2508-69147CA71FC6}"/>
              </a:ext>
            </a:extLst>
          </p:cNvPr>
          <p:cNvSpPr txBox="1"/>
          <p:nvPr/>
        </p:nvSpPr>
        <p:spPr>
          <a:xfrm>
            <a:off x="7812360" y="5063392"/>
            <a:ext cx="10801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b="1">
                <a:cs typeface="Times New Roman" panose="02020603050405020304" pitchFamily="18" charset="0"/>
              </a:rPr>
              <a:t>(1.2)</a:t>
            </a:r>
            <a:endParaRPr lang="zh-CN" altLang="en-US" b="1">
              <a:cs typeface="Times New Roman" panose="02020603050405020304" pitchFamily="18" charset="0"/>
            </a:endParaRPr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id="{A90EF618-0F2B-4E4A-967C-CC7054CD1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0"/>
            <a:ext cx="686184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6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二阶行列式如何抽象出来</a:t>
            </a:r>
            <a:endParaRPr lang="zh-CN" altLang="en-US" sz="2600" b="1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F30AD0F-F609-AA04-4005-CD507D9003AE}"/>
                  </a:ext>
                </a:extLst>
              </p:cNvPr>
              <p:cNvSpPr txBox="1"/>
              <p:nvPr/>
            </p:nvSpPr>
            <p:spPr>
              <a:xfrm>
                <a:off x="318854" y="3359291"/>
                <a:ext cx="3244290" cy="523220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i="1" dirty="0">
                    <a:solidFill>
                      <a:srgbClr val="0000FF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b="1" baseline="-25000" dirty="0">
                    <a:solidFill>
                      <a:srgbClr val="0000FF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b="1" dirty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,</a:t>
                </a:r>
                <a:r>
                  <a:rPr lang="en-US" altLang="zh-CN" b="1" i="1" dirty="0">
                    <a:solidFill>
                      <a:srgbClr val="0000FF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b</a:t>
                </a:r>
                <a:r>
                  <a:rPr lang="en-US" altLang="zh-CN" b="1" baseline="-25000" dirty="0">
                    <a:solidFill>
                      <a:srgbClr val="0000FF"/>
                    </a:solidFill>
                    <a:ea typeface="华文中宋" panose="02010600040101010101" pitchFamily="2" charset="-122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1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是常数项</a:t>
                </a:r>
                <a:r>
                  <a:rPr lang="en-US" altLang="zh-CN" b="1" dirty="0">
                    <a:ea typeface="华文中宋" panose="0201060004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en-US" b="1" dirty="0">
                  <a:ea typeface="华文中宋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F30AD0F-F609-AA04-4005-CD507D900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54" y="3359291"/>
                <a:ext cx="3244290" cy="523220"/>
              </a:xfrm>
              <a:prstGeom prst="rect">
                <a:avLst/>
              </a:prstGeom>
              <a:blipFill>
                <a:blip r:embed="rId8"/>
                <a:stretch>
                  <a:fillRect l="-3752"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6002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4E022E9-450F-0635-83CA-A4AE0A0BDD77}"/>
              </a:ext>
            </a:extLst>
          </p:cNvPr>
          <p:cNvSpPr txBox="1"/>
          <p:nvPr/>
        </p:nvSpPr>
        <p:spPr>
          <a:xfrm>
            <a:off x="683568" y="472825"/>
            <a:ext cx="7941967" cy="1308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      把方程组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(1.1)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中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个系数按它们所在位置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排成</a:t>
            </a:r>
            <a:r>
              <a:rPr lang="zh-CN" altLang="en-US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两行两列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横排称行</a:t>
            </a:r>
            <a:r>
              <a:rPr lang="zh-CN" altLang="en-US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竖排称列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数表</a:t>
            </a:r>
            <a:r>
              <a:rPr lang="zh-CN" altLang="en-US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ECAC36D2-72C4-7BBE-EE2B-591C9A858E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515136"/>
              </p:ext>
            </p:extLst>
          </p:nvPr>
        </p:nvGraphicFramePr>
        <p:xfrm>
          <a:off x="3522317" y="1613246"/>
          <a:ext cx="1667318" cy="1088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3" imgW="622080" imgH="406080" progId="Equation.DSMT4">
                  <p:embed/>
                </p:oleObj>
              </mc:Choice>
              <mc:Fallback>
                <p:oleObj name="Equation" r:id="rId3" imgW="622080" imgH="4060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ECAC36D2-72C4-7BBE-EE2B-591C9A858E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2317" y="1613246"/>
                        <a:ext cx="1667318" cy="1088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2CF41D22-C9F0-D49B-628A-D627BE6E45A3}"/>
              </a:ext>
            </a:extLst>
          </p:cNvPr>
          <p:cNvSpPr txBox="1"/>
          <p:nvPr/>
        </p:nvSpPr>
        <p:spPr>
          <a:xfrm>
            <a:off x="337997" y="2983214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一般地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将 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C9A9A8E-391F-1F63-31FA-6F9839C44F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386872"/>
              </p:ext>
            </p:extLst>
          </p:nvPr>
        </p:nvGraphicFramePr>
        <p:xfrm>
          <a:off x="2411760" y="2706544"/>
          <a:ext cx="1559960" cy="1141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5" imgW="1190249" imgH="871951" progId="Equation.DSMT4">
                  <p:embed/>
                </p:oleObj>
              </mc:Choice>
              <mc:Fallback>
                <p:oleObj name="Equation" r:id="rId5" imgW="1190249" imgH="871951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AD277001-446F-F989-81B1-89E76BA94A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1760" y="2706544"/>
                        <a:ext cx="1559960" cy="1141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10F7F921-E798-0942-3F5C-1AAF143A8E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7724"/>
              </p:ext>
            </p:extLst>
          </p:nvPr>
        </p:nvGraphicFramePr>
        <p:xfrm>
          <a:off x="3971720" y="2977804"/>
          <a:ext cx="2447076" cy="599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7" imgW="1879340" imgH="460457" progId="Equation.DSMT4">
                  <p:embed/>
                </p:oleObj>
              </mc:Choice>
              <mc:Fallback>
                <p:oleObj name="Equation" r:id="rId7" imgW="1879340" imgH="460457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58CDAF97-2524-DE7D-FFE5-1665009E38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71720" y="2977804"/>
                        <a:ext cx="2447076" cy="5993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21D05E2-463B-6AE7-5B7E-B782386789CE}"/>
              </a:ext>
            </a:extLst>
          </p:cNvPr>
          <p:cNvSpPr txBox="1"/>
          <p:nvPr/>
        </p:nvSpPr>
        <p:spPr>
          <a:xfrm>
            <a:off x="7420948" y="3053953"/>
            <a:ext cx="1115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(1.3)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A65165-A415-7310-EC6F-F26835B653B3}"/>
              </a:ext>
            </a:extLst>
          </p:cNvPr>
          <p:cNvSpPr txBox="1"/>
          <p:nvPr/>
        </p:nvSpPr>
        <p:spPr>
          <a:xfrm>
            <a:off x="163183" y="5138028"/>
            <a:ext cx="8346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/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元素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第一个下标 </a:t>
            </a:r>
            <a:r>
              <a:rPr lang="en-US" altLang="zh-CN" b="1" i="1" dirty="0" err="1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i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行标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第二个下标 </a:t>
            </a:r>
            <a:r>
              <a:rPr lang="en-US" altLang="zh-CN" b="1" i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j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列标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lang="zh-CN" altLang="en-US" b="1" dirty="0"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id="{5CFA32BC-852C-4C1D-B0B4-1EA3FBF22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0"/>
            <a:ext cx="686184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6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二阶行列式如何抽象出来</a:t>
            </a:r>
            <a:endParaRPr lang="zh-CN" altLang="en-US" sz="2600" b="1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C92BBB-BBB0-8378-72AE-E2D1C3060B68}"/>
              </a:ext>
            </a:extLst>
          </p:cNvPr>
          <p:cNvSpPr txBox="1"/>
          <p:nvPr/>
        </p:nvSpPr>
        <p:spPr>
          <a:xfrm>
            <a:off x="617634" y="3922019"/>
            <a:ext cx="62586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称为</a:t>
            </a:r>
            <a:r>
              <a:rPr lang="zh-CN" altLang="en-US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二阶行列式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一般用字母 </a:t>
            </a:r>
            <a:r>
              <a:rPr lang="en-US" altLang="zh-CN" b="1" i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D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来表示</a:t>
            </a:r>
            <a:r>
              <a:rPr lang="en-US" altLang="zh-CN" b="1" dirty="0">
                <a:ea typeface="华文中宋" panose="02010600040101010101" pitchFamily="2" charset="-122"/>
                <a:cs typeface="Times New Roman" panose="02020603050405020304" pitchFamily="18" charset="0"/>
              </a:rPr>
              <a:t>. 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15B3792-3CC6-6C19-A5FD-08DD92612540}"/>
              </a:ext>
            </a:extLst>
          </p:cNvPr>
          <p:cNvSpPr txBox="1"/>
          <p:nvPr/>
        </p:nvSpPr>
        <p:spPr>
          <a:xfrm>
            <a:off x="617634" y="4524032"/>
            <a:ext cx="83468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位于第 </a:t>
            </a:r>
            <a:r>
              <a:rPr lang="en-US" altLang="zh-CN" b="1" i="1" dirty="0" err="1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b="1" i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行第 </a:t>
            </a:r>
            <a:r>
              <a:rPr lang="en-US" altLang="zh-CN" b="1" i="1" dirty="0">
                <a:solidFill>
                  <a:srgbClr val="0000FF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j 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列的数 </a:t>
            </a:r>
            <a:r>
              <a:rPr lang="en-US" altLang="zh-CN" b="1" i="1" dirty="0" err="1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i="1" baseline="-25000" dirty="0" err="1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ij</a:t>
            </a:r>
            <a:r>
              <a:rPr lang="en-US" altLang="zh-CN" b="1" i="1" baseline="-25000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 err="1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i,j</a:t>
            </a:r>
            <a:r>
              <a:rPr lang="en-US" altLang="zh-CN" b="1" dirty="0">
                <a:solidFill>
                  <a:srgbClr val="C0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=1,2) 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称为行列式 </a:t>
            </a:r>
            <a:r>
              <a:rPr lang="en-US" altLang="zh-CN" b="1" i="1" dirty="0">
                <a:ea typeface="华文中宋" panose="02010600040101010101" pitchFamily="2" charset="-122"/>
                <a:cs typeface="Times New Roman" panose="02020603050405020304" pitchFamily="18" charset="0"/>
              </a:rPr>
              <a:t>D 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6087149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5" grpId="0"/>
      <p:bldP spid="7" grpId="0" build="p"/>
      <p:bldP spid="10" grpId="0"/>
      <p:bldP spid="13" grpId="0"/>
    </p:bldLst>
  </p:timing>
</p:sld>
</file>

<file path=ppt/theme/theme1.xml><?xml version="1.0" encoding="utf-8"?>
<a:theme xmlns:a="http://schemas.openxmlformats.org/drawingml/2006/main" name="2_习题课模板">
  <a:themeElements>
    <a:clrScheme name="2_习题课模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定义 1">
      <a:majorFont>
        <a:latin typeface="Times New Roman"/>
        <a:ea typeface="华文中宋"/>
        <a:cs typeface=""/>
      </a:majorFont>
      <a:minorFont>
        <a:latin typeface="Times New Roman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习题课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习题课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16658</TotalTime>
  <Words>1185</Words>
  <Application>Microsoft Macintosh PowerPoint</Application>
  <PresentationFormat>On-screen Show (4:3)</PresentationFormat>
  <Paragraphs>82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EU-TT</vt:lpstr>
      <vt:lpstr>华文中宋</vt:lpstr>
      <vt:lpstr>Arial</vt:lpstr>
      <vt:lpstr>Calibri</vt:lpstr>
      <vt:lpstr>Cambria Math</vt:lpstr>
      <vt:lpstr>Times New Roman</vt:lpstr>
      <vt:lpstr>Wingdings</vt:lpstr>
      <vt:lpstr>2_习题课模板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 lilian</dc:creator>
  <cp:lastModifiedBy>Microsoft Office User</cp:lastModifiedBy>
  <cp:revision>1125</cp:revision>
  <dcterms:created xsi:type="dcterms:W3CDTF">2012-06-17T01:12:18Z</dcterms:created>
  <dcterms:modified xsi:type="dcterms:W3CDTF">2025-09-11T08:45:38Z</dcterms:modified>
</cp:coreProperties>
</file>