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58" r:id="rId1"/>
    <p:sldMasterId id="2147487332" r:id="rId2"/>
  </p:sldMasterIdLst>
  <p:notesMasterIdLst>
    <p:notesMasterId r:id="rId27"/>
  </p:notesMasterIdLst>
  <p:sldIdLst>
    <p:sldId id="1387" r:id="rId3"/>
    <p:sldId id="1129" r:id="rId4"/>
    <p:sldId id="1386" r:id="rId5"/>
    <p:sldId id="1388" r:id="rId6"/>
    <p:sldId id="1358" r:id="rId7"/>
    <p:sldId id="1373" r:id="rId8"/>
    <p:sldId id="1384" r:id="rId9"/>
    <p:sldId id="1359" r:id="rId10"/>
    <p:sldId id="1374" r:id="rId11"/>
    <p:sldId id="1375" r:id="rId12"/>
    <p:sldId id="1383" r:id="rId13"/>
    <p:sldId id="1389" r:id="rId14"/>
    <p:sldId id="1360" r:id="rId15"/>
    <p:sldId id="1376" r:id="rId16"/>
    <p:sldId id="1361" r:id="rId17"/>
    <p:sldId id="1382" r:id="rId18"/>
    <p:sldId id="1380" r:id="rId19"/>
    <p:sldId id="1377" r:id="rId20"/>
    <p:sldId id="1385" r:id="rId21"/>
    <p:sldId id="1378" r:id="rId22"/>
    <p:sldId id="1362" r:id="rId23"/>
    <p:sldId id="1379" r:id="rId24"/>
    <p:sldId id="1381" r:id="rId25"/>
    <p:sldId id="1357" r:id="rId26"/>
  </p:sldIdLst>
  <p:sldSz cx="9144000" cy="6858000" type="screen4x3"/>
  <p:notesSz cx="6858000" cy="9144000"/>
  <p:defaultTextStyle>
    <a:defPPr>
      <a:defRPr lang="zh-CN"/>
    </a:defPPr>
    <a:lvl1pPr algn="l" rtl="0" eaLnBrk="0" fontAlgn="base" hangingPunct="0">
      <a:spcBef>
        <a:spcPct val="0"/>
      </a:spcBef>
      <a:spcAft>
        <a:spcPct val="0"/>
      </a:spcAft>
      <a:defRPr kumimoji="1" sz="2800" kern="1200">
        <a:solidFill>
          <a:schemeClr val="tx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kern="1200">
        <a:solidFill>
          <a:schemeClr val="tx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kern="1200">
        <a:solidFill>
          <a:schemeClr val="tx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kern="1200">
        <a:solidFill>
          <a:schemeClr val="tx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FF"/>
    <a:srgbClr val="0000FF"/>
    <a:srgbClr val="0033CC"/>
    <a:srgbClr val="3333FF"/>
    <a:srgbClr val="C7E6A4"/>
    <a:srgbClr val="FF0066"/>
    <a:srgbClr val="6666FF"/>
    <a:srgbClr val="9696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3807" autoAdjust="0"/>
  </p:normalViewPr>
  <p:slideViewPr>
    <p:cSldViewPr>
      <p:cViewPr varScale="1">
        <p:scale>
          <a:sx n="108" d="100"/>
          <a:sy n="108" d="100"/>
        </p:scale>
        <p:origin x="1950"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D1E8CF-2E05-42CF-946C-A234E5F0007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4C7632EF-962B-4C32-944C-9D48ADC75CB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charset="-122"/>
              </a:defRPr>
            </a:lvl1pPr>
          </a:lstStyle>
          <a:p>
            <a:pPr>
              <a:defRPr/>
            </a:pPr>
            <a:fld id="{D2B7DC5F-3EFA-4251-8C20-6E9EC7819C7B}" type="datetimeFigureOut">
              <a:rPr lang="zh-CN" altLang="en-US"/>
              <a:pPr>
                <a:defRPr/>
              </a:pPr>
              <a:t>2024/3/3</a:t>
            </a:fld>
            <a:endParaRPr lang="zh-CN" altLang="en-US"/>
          </a:p>
        </p:txBody>
      </p:sp>
      <p:sp>
        <p:nvSpPr>
          <p:cNvPr id="4" name="幻灯片图像占位符 3">
            <a:extLst>
              <a:ext uri="{FF2B5EF4-FFF2-40B4-BE49-F238E27FC236}">
                <a16:creationId xmlns:a16="http://schemas.microsoft.com/office/drawing/2014/main" id="{B05BBDC4-6710-4A89-977B-5A8CCDD9C10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7B5BEF2-2FAA-4DA0-A019-CDD72CD601E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E9C5AE9-932A-4B24-8907-3288CEB58AB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47355E83-8E18-466C-948D-A1D8AB4AD3A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EECF8E6-7687-4417-B0A4-6F969A7F564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cSld name="1_空白">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F30C0146-A287-4A3C-ADEE-2427F18CC1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21713" y="0"/>
            <a:ext cx="5095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7">
            <a:extLst>
              <a:ext uri="{FF2B5EF4-FFF2-40B4-BE49-F238E27FC236}">
                <a16:creationId xmlns:a16="http://schemas.microsoft.com/office/drawing/2014/main" id="{26716C4E-EB24-4F65-9CCF-3C8B064C45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0413" y="0"/>
            <a:ext cx="76358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8131458"/>
      </p:ext>
    </p:extLst>
  </p:cSld>
  <p:clrMapOvr>
    <a:masterClrMapping/>
  </p:clrMapOvr>
  <p:transition spd="slow">
    <p:split orient="vert"/>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065221748"/>
      </p:ext>
    </p:extLst>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DCFD248-D6E9-42A7-9A08-4B322473B870}"/>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2293EF1F-B996-4BF3-8545-1F8942B7465B}"/>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lgn="ctr">
                <a:defRPr/>
              </a:pPr>
              <a:endParaRPr lang="zh-CN" altLang="zh-CN">
                <a:solidFill>
                  <a:srgbClr val="000000"/>
                </a:solidFill>
              </a:endParaRPr>
            </a:p>
          </p:txBody>
        </p:sp>
        <p:sp>
          <p:nvSpPr>
            <p:cNvPr id="6" name="Rectangle 4">
              <a:extLst>
                <a:ext uri="{FF2B5EF4-FFF2-40B4-BE49-F238E27FC236}">
                  <a16:creationId xmlns:a16="http://schemas.microsoft.com/office/drawing/2014/main" id="{18EF5DC4-DA6F-46DC-9D43-273DA325F568}"/>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grpSp>
          <p:nvGrpSpPr>
            <p:cNvPr id="7" name="Group 5">
              <a:extLst>
                <a:ext uri="{FF2B5EF4-FFF2-40B4-BE49-F238E27FC236}">
                  <a16:creationId xmlns:a16="http://schemas.microsoft.com/office/drawing/2014/main" id="{B1A793CB-15AC-484F-9480-5EFAC00C8703}"/>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3BF66AE4-90AD-4312-BBFB-E4BA8EC12AA6}"/>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sp>
            <p:nvSpPr>
              <p:cNvPr id="9" name="Rectangle 7">
                <a:extLst>
                  <a:ext uri="{FF2B5EF4-FFF2-40B4-BE49-F238E27FC236}">
                    <a16:creationId xmlns:a16="http://schemas.microsoft.com/office/drawing/2014/main" id="{E36EAE0C-5BF4-4600-902D-FBFA900763F3}"/>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sp>
            <p:nvSpPr>
              <p:cNvPr id="10" name="Rectangle 8">
                <a:extLst>
                  <a:ext uri="{FF2B5EF4-FFF2-40B4-BE49-F238E27FC236}">
                    <a16:creationId xmlns:a16="http://schemas.microsoft.com/office/drawing/2014/main" id="{BD22F033-56C7-48BA-B9B5-90236C337C9F}"/>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sp>
            <p:nvSpPr>
              <p:cNvPr id="11" name="Rectangle 9">
                <a:extLst>
                  <a:ext uri="{FF2B5EF4-FFF2-40B4-BE49-F238E27FC236}">
                    <a16:creationId xmlns:a16="http://schemas.microsoft.com/office/drawing/2014/main" id="{68BF0FAB-2F85-4929-AB2D-97A6311EFA51}"/>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sp>
            <p:nvSpPr>
              <p:cNvPr id="12" name="Rectangle 10">
                <a:extLst>
                  <a:ext uri="{FF2B5EF4-FFF2-40B4-BE49-F238E27FC236}">
                    <a16:creationId xmlns:a16="http://schemas.microsoft.com/office/drawing/2014/main" id="{B7AED698-0AAA-4BB6-9480-E7C858506349}"/>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sp>
            <p:nvSpPr>
              <p:cNvPr id="13" name="Rectangle 11">
                <a:extLst>
                  <a:ext uri="{FF2B5EF4-FFF2-40B4-BE49-F238E27FC236}">
                    <a16:creationId xmlns:a16="http://schemas.microsoft.com/office/drawing/2014/main" id="{095121D7-4C0F-44D8-B004-AA4D7911F702}"/>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sp>
            <p:nvSpPr>
              <p:cNvPr id="14" name="Rectangle 12">
                <a:extLst>
                  <a:ext uri="{FF2B5EF4-FFF2-40B4-BE49-F238E27FC236}">
                    <a16:creationId xmlns:a16="http://schemas.microsoft.com/office/drawing/2014/main" id="{01E34350-5B3C-4612-8690-23E0637F8F42}"/>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sp>
            <p:nvSpPr>
              <p:cNvPr id="15" name="Rectangle 13">
                <a:extLst>
                  <a:ext uri="{FF2B5EF4-FFF2-40B4-BE49-F238E27FC236}">
                    <a16:creationId xmlns:a16="http://schemas.microsoft.com/office/drawing/2014/main" id="{0559055E-3F93-4230-B16D-24149A55D543}"/>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sp>
            <p:nvSpPr>
              <p:cNvPr id="16" name="Rectangle 14">
                <a:extLst>
                  <a:ext uri="{FF2B5EF4-FFF2-40B4-BE49-F238E27FC236}">
                    <a16:creationId xmlns:a16="http://schemas.microsoft.com/office/drawing/2014/main" id="{C2B656F5-0850-4ED6-8F46-E13E0871EDFB}"/>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sp>
            <p:nvSpPr>
              <p:cNvPr id="17" name="Rectangle 15">
                <a:extLst>
                  <a:ext uri="{FF2B5EF4-FFF2-40B4-BE49-F238E27FC236}">
                    <a16:creationId xmlns:a16="http://schemas.microsoft.com/office/drawing/2014/main" id="{66BC7D0B-5FDB-4195-99C3-ADEC8ADF1192}"/>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grpSp>
      </p:grpSp>
      <p:sp>
        <p:nvSpPr>
          <p:cNvPr id="174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174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8" name="Rectangle 16">
            <a:extLst>
              <a:ext uri="{FF2B5EF4-FFF2-40B4-BE49-F238E27FC236}">
                <a16:creationId xmlns:a16="http://schemas.microsoft.com/office/drawing/2014/main" id="{99D42E93-D1A7-4D68-B8E9-89C548966CAE}"/>
              </a:ext>
            </a:extLst>
          </p:cNvPr>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US" altLang="zh-CN"/>
          </a:p>
        </p:txBody>
      </p:sp>
      <p:sp>
        <p:nvSpPr>
          <p:cNvPr id="19" name="Rectangle 17">
            <a:extLst>
              <a:ext uri="{FF2B5EF4-FFF2-40B4-BE49-F238E27FC236}">
                <a16:creationId xmlns:a16="http://schemas.microsoft.com/office/drawing/2014/main" id="{7922CF7F-89E3-442B-8672-5D396583FC57}"/>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20" name="Rectangle 18">
            <a:extLst>
              <a:ext uri="{FF2B5EF4-FFF2-40B4-BE49-F238E27FC236}">
                <a16:creationId xmlns:a16="http://schemas.microsoft.com/office/drawing/2014/main" id="{42A8E2A3-1787-483E-8FA7-FB0A6EF2DC47}"/>
              </a:ext>
            </a:extLst>
          </p:cNvPr>
          <p:cNvSpPr>
            <a:spLocks noGrp="1" noChangeArrowheads="1"/>
          </p:cNvSpPr>
          <p:nvPr>
            <p:ph type="sldNum" sz="quarter" idx="12"/>
          </p:nvPr>
        </p:nvSpPr>
        <p:spPr/>
        <p:txBody>
          <a:bodyPr/>
          <a:lstStyle>
            <a:lvl1pPr>
              <a:defRPr/>
            </a:lvl1pPr>
          </a:lstStyle>
          <a:p>
            <a:pPr>
              <a:defRPr/>
            </a:pPr>
            <a:fld id="{A60FFE78-55F7-431F-BCD8-F3E0D0F5D7AB}" type="slidenum">
              <a:rPr lang="en-US" altLang="zh-CN"/>
              <a:pPr>
                <a:defRPr/>
              </a:pPr>
              <a:t>‹#›</a:t>
            </a:fld>
            <a:endParaRPr lang="en-US" altLang="zh-CN"/>
          </a:p>
        </p:txBody>
      </p:sp>
    </p:spTree>
    <p:extLst>
      <p:ext uri="{BB962C8B-B14F-4D97-AF65-F5344CB8AC3E}">
        <p14:creationId xmlns:p14="http://schemas.microsoft.com/office/powerpoint/2010/main" val="3597289805"/>
      </p:ext>
    </p:extLst>
  </p:cSld>
  <p:clrMapOvr>
    <a:masterClrMapping/>
  </p:clrMapOvr>
  <p:transition spd="slow">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A6A66C85-B574-4B8B-AE29-7E83B531F4C1}"/>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6D030FC8-A8E8-4162-9EA0-532FE09A0A15}"/>
              </a:ext>
            </a:extLst>
          </p:cNvPr>
          <p:cNvSpPr>
            <a:spLocks noGrp="1"/>
          </p:cNvSpPr>
          <p:nvPr>
            <p:ph type="sldNum" sz="quarter" idx="11"/>
          </p:nvPr>
        </p:nvSpPr>
        <p:spPr/>
        <p:txBody>
          <a:bodyPr/>
          <a:lstStyle>
            <a:lvl1pPr>
              <a:defRPr/>
            </a:lvl1pPr>
          </a:lstStyle>
          <a:p>
            <a:pPr>
              <a:defRPr/>
            </a:pPr>
            <a:fld id="{BCDEF225-F500-4420-A403-553EDAA46BDF}" type="slidenum">
              <a:rPr lang="en-US" altLang="zh-CN"/>
              <a:pPr>
                <a:defRPr/>
              </a:pPr>
              <a:t>‹#›</a:t>
            </a:fld>
            <a:endParaRPr lang="en-US" altLang="zh-CN"/>
          </a:p>
        </p:txBody>
      </p:sp>
      <p:sp>
        <p:nvSpPr>
          <p:cNvPr id="6" name="日期占位符 5">
            <a:extLst>
              <a:ext uri="{FF2B5EF4-FFF2-40B4-BE49-F238E27FC236}">
                <a16:creationId xmlns:a16="http://schemas.microsoft.com/office/drawing/2014/main" id="{12FA7717-ADBA-4C62-B38A-CC9348FA0967}"/>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802678118"/>
      </p:ext>
    </p:extLst>
  </p:cSld>
  <p:clrMapOvr>
    <a:masterClrMapping/>
  </p:clrMapOvr>
  <p:transition spd="slow">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9E981287-8B2B-4245-9470-3CF957101461}"/>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F93EF4B9-8B57-4C03-A5F2-E2A17B23BB8F}"/>
              </a:ext>
            </a:extLst>
          </p:cNvPr>
          <p:cNvSpPr>
            <a:spLocks noGrp="1"/>
          </p:cNvSpPr>
          <p:nvPr>
            <p:ph type="sldNum" sz="quarter" idx="11"/>
          </p:nvPr>
        </p:nvSpPr>
        <p:spPr/>
        <p:txBody>
          <a:bodyPr/>
          <a:lstStyle>
            <a:lvl1pPr>
              <a:defRPr/>
            </a:lvl1pPr>
          </a:lstStyle>
          <a:p>
            <a:pPr>
              <a:defRPr/>
            </a:pPr>
            <a:fld id="{DAD10590-E611-40D8-BC78-27420DD68B89}" type="slidenum">
              <a:rPr lang="en-US" altLang="zh-CN"/>
              <a:pPr>
                <a:defRPr/>
              </a:pPr>
              <a:t>‹#›</a:t>
            </a:fld>
            <a:endParaRPr lang="en-US" altLang="zh-CN"/>
          </a:p>
        </p:txBody>
      </p:sp>
      <p:sp>
        <p:nvSpPr>
          <p:cNvPr id="6" name="日期占位符 5">
            <a:extLst>
              <a:ext uri="{FF2B5EF4-FFF2-40B4-BE49-F238E27FC236}">
                <a16:creationId xmlns:a16="http://schemas.microsoft.com/office/drawing/2014/main" id="{6E8CF0E3-2389-4D18-BF8D-B3A042044D23}"/>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408016412"/>
      </p:ext>
    </p:extLst>
  </p:cSld>
  <p:clrMapOvr>
    <a:masterClrMapping/>
  </p:clrMapOvr>
  <p:transition spd="slow">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03794E05-3896-4D04-A78C-E206AC60655C}"/>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4191DBE9-298F-478C-AD0B-532137C5283C}"/>
              </a:ext>
            </a:extLst>
          </p:cNvPr>
          <p:cNvSpPr>
            <a:spLocks noGrp="1"/>
          </p:cNvSpPr>
          <p:nvPr>
            <p:ph type="sldNum" sz="quarter" idx="11"/>
          </p:nvPr>
        </p:nvSpPr>
        <p:spPr/>
        <p:txBody>
          <a:bodyPr/>
          <a:lstStyle>
            <a:lvl1pPr>
              <a:defRPr/>
            </a:lvl1pPr>
          </a:lstStyle>
          <a:p>
            <a:pPr>
              <a:defRPr/>
            </a:pPr>
            <a:fld id="{13594E81-E1D8-45D8-9C37-5E31D1C2C214}" type="slidenum">
              <a:rPr lang="en-US" altLang="zh-CN"/>
              <a:pPr>
                <a:defRPr/>
              </a:pPr>
              <a:t>‹#›</a:t>
            </a:fld>
            <a:endParaRPr lang="en-US" altLang="zh-CN"/>
          </a:p>
        </p:txBody>
      </p:sp>
      <p:sp>
        <p:nvSpPr>
          <p:cNvPr id="7" name="日期占位符 6">
            <a:extLst>
              <a:ext uri="{FF2B5EF4-FFF2-40B4-BE49-F238E27FC236}">
                <a16:creationId xmlns:a16="http://schemas.microsoft.com/office/drawing/2014/main" id="{27550F8A-6CB3-4E1C-A335-52B52D50778A}"/>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07953128"/>
      </p:ext>
    </p:extLst>
  </p:cSld>
  <p:clrMapOvr>
    <a:masterClrMapping/>
  </p:clrMapOvr>
  <p:transition spd="slow">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a:extLst>
              <a:ext uri="{FF2B5EF4-FFF2-40B4-BE49-F238E27FC236}">
                <a16:creationId xmlns:a16="http://schemas.microsoft.com/office/drawing/2014/main" id="{F3769CD0-67B4-4856-9B65-2233FAA501BE}"/>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8" name="灯片编号占位符 7">
            <a:extLst>
              <a:ext uri="{FF2B5EF4-FFF2-40B4-BE49-F238E27FC236}">
                <a16:creationId xmlns:a16="http://schemas.microsoft.com/office/drawing/2014/main" id="{975BFF0B-A76A-49AB-8E76-6E5D2EFECDA0}"/>
              </a:ext>
            </a:extLst>
          </p:cNvPr>
          <p:cNvSpPr>
            <a:spLocks noGrp="1"/>
          </p:cNvSpPr>
          <p:nvPr>
            <p:ph type="sldNum" sz="quarter" idx="11"/>
          </p:nvPr>
        </p:nvSpPr>
        <p:spPr/>
        <p:txBody>
          <a:bodyPr/>
          <a:lstStyle>
            <a:lvl1pPr>
              <a:defRPr/>
            </a:lvl1pPr>
          </a:lstStyle>
          <a:p>
            <a:pPr>
              <a:defRPr/>
            </a:pPr>
            <a:fld id="{D35A2442-AFC7-4FFD-82F8-524F2229C181}" type="slidenum">
              <a:rPr lang="en-US" altLang="zh-CN"/>
              <a:pPr>
                <a:defRPr/>
              </a:pPr>
              <a:t>‹#›</a:t>
            </a:fld>
            <a:endParaRPr lang="en-US" altLang="zh-CN"/>
          </a:p>
        </p:txBody>
      </p:sp>
      <p:sp>
        <p:nvSpPr>
          <p:cNvPr id="9" name="日期占位符 8">
            <a:extLst>
              <a:ext uri="{FF2B5EF4-FFF2-40B4-BE49-F238E27FC236}">
                <a16:creationId xmlns:a16="http://schemas.microsoft.com/office/drawing/2014/main" id="{5A425DD8-22B0-46CB-B651-717BE4798C77}"/>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55211648"/>
      </p:ext>
    </p:extLst>
  </p:cSld>
  <p:clrMapOvr>
    <a:masterClrMapping/>
  </p:clrMapOvr>
  <p:transition spd="slow">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E48219D1-EEA4-4CD4-9938-0B050D9E6EC7}"/>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4" name="灯片编号占位符 3">
            <a:extLst>
              <a:ext uri="{FF2B5EF4-FFF2-40B4-BE49-F238E27FC236}">
                <a16:creationId xmlns:a16="http://schemas.microsoft.com/office/drawing/2014/main" id="{3284AD52-D808-48B6-B359-7D6F15F8C8F5}"/>
              </a:ext>
            </a:extLst>
          </p:cNvPr>
          <p:cNvSpPr>
            <a:spLocks noGrp="1"/>
          </p:cNvSpPr>
          <p:nvPr>
            <p:ph type="sldNum" sz="quarter" idx="11"/>
          </p:nvPr>
        </p:nvSpPr>
        <p:spPr/>
        <p:txBody>
          <a:bodyPr/>
          <a:lstStyle>
            <a:lvl1pPr>
              <a:defRPr/>
            </a:lvl1pPr>
          </a:lstStyle>
          <a:p>
            <a:pPr>
              <a:defRPr/>
            </a:pPr>
            <a:fld id="{1F1A9A7B-6518-4705-B33A-BF06ABC47328}" type="slidenum">
              <a:rPr lang="en-US" altLang="zh-CN"/>
              <a:pPr>
                <a:defRPr/>
              </a:pPr>
              <a:t>‹#›</a:t>
            </a:fld>
            <a:endParaRPr lang="en-US" altLang="zh-CN"/>
          </a:p>
        </p:txBody>
      </p:sp>
      <p:sp>
        <p:nvSpPr>
          <p:cNvPr id="5" name="日期占位符 4">
            <a:extLst>
              <a:ext uri="{FF2B5EF4-FFF2-40B4-BE49-F238E27FC236}">
                <a16:creationId xmlns:a16="http://schemas.microsoft.com/office/drawing/2014/main" id="{38EB0461-4B86-42B0-AC4F-E59150681822}"/>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103129802"/>
      </p:ext>
    </p:extLst>
  </p:cSld>
  <p:clrMapOvr>
    <a:masterClrMapping/>
  </p:clrMapOvr>
  <p:transition spd="slow">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63E3765A-DB92-4FEB-8586-5083F6941B7E}"/>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D6CFDF5F-9F14-49F7-82C6-42794CEB7773}"/>
              </a:ext>
            </a:extLst>
          </p:cNvPr>
          <p:cNvSpPr>
            <a:spLocks noGrp="1"/>
          </p:cNvSpPr>
          <p:nvPr>
            <p:ph type="sldNum" sz="quarter" idx="11"/>
          </p:nvPr>
        </p:nvSpPr>
        <p:spPr/>
        <p:txBody>
          <a:bodyPr/>
          <a:lstStyle>
            <a:lvl1pPr>
              <a:defRPr/>
            </a:lvl1pPr>
          </a:lstStyle>
          <a:p>
            <a:pPr>
              <a:defRPr/>
            </a:pPr>
            <a:fld id="{9DEDC4BB-AB2F-46F7-AF26-133DAD60E8EE}" type="slidenum">
              <a:rPr lang="en-US" altLang="zh-CN"/>
              <a:pPr>
                <a:defRPr/>
              </a:pPr>
              <a:t>‹#›</a:t>
            </a:fld>
            <a:endParaRPr lang="en-US" altLang="zh-CN"/>
          </a:p>
        </p:txBody>
      </p:sp>
      <p:sp>
        <p:nvSpPr>
          <p:cNvPr id="7" name="日期占位符 6">
            <a:extLst>
              <a:ext uri="{FF2B5EF4-FFF2-40B4-BE49-F238E27FC236}">
                <a16:creationId xmlns:a16="http://schemas.microsoft.com/office/drawing/2014/main" id="{83E2FBE0-19B5-43F0-A085-F9447004E64F}"/>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641689859"/>
      </p:ext>
    </p:extLst>
  </p:cSld>
  <p:clrMapOvr>
    <a:masterClrMapping/>
  </p:clrMapOvr>
  <p:transition spd="slow">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15410B37-7628-4026-857E-D516CCF2FEE8}"/>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A077D3DD-3BAE-4A61-A547-EDCF67528B33}"/>
              </a:ext>
            </a:extLst>
          </p:cNvPr>
          <p:cNvSpPr>
            <a:spLocks noGrp="1"/>
          </p:cNvSpPr>
          <p:nvPr>
            <p:ph type="sldNum" sz="quarter" idx="11"/>
          </p:nvPr>
        </p:nvSpPr>
        <p:spPr/>
        <p:txBody>
          <a:bodyPr/>
          <a:lstStyle>
            <a:lvl1pPr>
              <a:defRPr/>
            </a:lvl1pPr>
          </a:lstStyle>
          <a:p>
            <a:pPr>
              <a:defRPr/>
            </a:pPr>
            <a:fld id="{FEE518AF-6C9F-4F47-B896-EB22B9855F7A}" type="slidenum">
              <a:rPr lang="en-US" altLang="zh-CN"/>
              <a:pPr>
                <a:defRPr/>
              </a:pPr>
              <a:t>‹#›</a:t>
            </a:fld>
            <a:endParaRPr lang="en-US" altLang="zh-CN"/>
          </a:p>
        </p:txBody>
      </p:sp>
      <p:sp>
        <p:nvSpPr>
          <p:cNvPr id="7" name="日期占位符 6">
            <a:extLst>
              <a:ext uri="{FF2B5EF4-FFF2-40B4-BE49-F238E27FC236}">
                <a16:creationId xmlns:a16="http://schemas.microsoft.com/office/drawing/2014/main" id="{E34AD834-DC92-41E8-805C-D46D15F577FC}"/>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264070184"/>
      </p:ext>
    </p:extLst>
  </p:cSld>
  <p:clrMapOvr>
    <a:masterClrMapping/>
  </p:clrMapOvr>
  <p:transition spd="slow">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AEBBAE87-7E54-42AD-8D4E-64447FA7383D}"/>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BD049BAC-BDEE-41A8-B375-0C74582E8A6A}"/>
              </a:ext>
            </a:extLst>
          </p:cNvPr>
          <p:cNvSpPr>
            <a:spLocks noGrp="1"/>
          </p:cNvSpPr>
          <p:nvPr>
            <p:ph type="sldNum" sz="quarter" idx="11"/>
          </p:nvPr>
        </p:nvSpPr>
        <p:spPr/>
        <p:txBody>
          <a:bodyPr/>
          <a:lstStyle>
            <a:lvl1pPr>
              <a:defRPr/>
            </a:lvl1pPr>
          </a:lstStyle>
          <a:p>
            <a:pPr>
              <a:defRPr/>
            </a:pPr>
            <a:fld id="{F16A6D19-00A4-4745-9E70-FDB09DCE2DCF}" type="slidenum">
              <a:rPr lang="en-US" altLang="zh-CN"/>
              <a:pPr>
                <a:defRPr/>
              </a:pPr>
              <a:t>‹#›</a:t>
            </a:fld>
            <a:endParaRPr lang="en-US" altLang="zh-CN"/>
          </a:p>
        </p:txBody>
      </p:sp>
      <p:sp>
        <p:nvSpPr>
          <p:cNvPr id="6" name="日期占位符 5">
            <a:extLst>
              <a:ext uri="{FF2B5EF4-FFF2-40B4-BE49-F238E27FC236}">
                <a16:creationId xmlns:a16="http://schemas.microsoft.com/office/drawing/2014/main" id="{9CB1ABFD-F109-4E5E-9750-C313A90A2B63}"/>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0831748"/>
      </p:ext>
    </p:extLst>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54776585"/>
      </p:ext>
    </p:extLst>
  </p:cSld>
  <p:clrMapOvr>
    <a:masterClrMapping/>
  </p:clrMapOvr>
  <p:transition spd="slow">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B652F1A3-63B8-484C-A59C-FF6D582BD698}"/>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8B2D1A0B-715F-4734-BBC6-DCDD9A1A98A9}"/>
              </a:ext>
            </a:extLst>
          </p:cNvPr>
          <p:cNvSpPr>
            <a:spLocks noGrp="1"/>
          </p:cNvSpPr>
          <p:nvPr>
            <p:ph type="sldNum" sz="quarter" idx="11"/>
          </p:nvPr>
        </p:nvSpPr>
        <p:spPr/>
        <p:txBody>
          <a:bodyPr/>
          <a:lstStyle>
            <a:lvl1pPr>
              <a:defRPr/>
            </a:lvl1pPr>
          </a:lstStyle>
          <a:p>
            <a:pPr>
              <a:defRPr/>
            </a:pPr>
            <a:fld id="{D638A8F0-77B5-4BCF-8040-6A35B75A6023}" type="slidenum">
              <a:rPr lang="en-US" altLang="zh-CN"/>
              <a:pPr>
                <a:defRPr/>
              </a:pPr>
              <a:t>‹#›</a:t>
            </a:fld>
            <a:endParaRPr lang="en-US" altLang="zh-CN"/>
          </a:p>
        </p:txBody>
      </p:sp>
      <p:sp>
        <p:nvSpPr>
          <p:cNvPr id="6" name="日期占位符 5">
            <a:extLst>
              <a:ext uri="{FF2B5EF4-FFF2-40B4-BE49-F238E27FC236}">
                <a16:creationId xmlns:a16="http://schemas.microsoft.com/office/drawing/2014/main" id="{C229AB6B-AD64-4746-9E73-A20F5E2738CC}"/>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587454006"/>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285728393"/>
      </p:ext>
    </p:extLst>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063468895"/>
      </p:ext>
    </p:extLst>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836832075"/>
      </p:ext>
    </p:extLst>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09343174"/>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3" name="Picture 2" descr="E:\党办校办\党办校办文件夹\学校资料\学校标志\校徽透明_蓝_完美版-2.png">
            <a:extLst>
              <a:ext uri="{FF2B5EF4-FFF2-40B4-BE49-F238E27FC236}">
                <a16:creationId xmlns:a16="http://schemas.microsoft.com/office/drawing/2014/main" id="{9D38C6D0-0704-4DD7-A5D2-05D8B59DF5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6775" y="0"/>
            <a:ext cx="63023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10390642"/>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518230320"/>
      </p:ext>
    </p:extLst>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14770882"/>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1026" name="AutoShape 29">
            <a:extLst>
              <a:ext uri="{FF2B5EF4-FFF2-40B4-BE49-F238E27FC236}">
                <a16:creationId xmlns:a16="http://schemas.microsoft.com/office/drawing/2014/main" id="{14ECB70A-15C1-43C3-82DD-C91F52213EAF}"/>
              </a:ext>
            </a:extLst>
          </p:cNvPr>
          <p:cNvSpPr>
            <a:spLocks noChangeArrowheads="1"/>
          </p:cNvSpPr>
          <p:nvPr userDrawn="1"/>
        </p:nvSpPr>
        <p:spPr bwMode="auto">
          <a:xfrm>
            <a:off x="611188" y="188913"/>
            <a:ext cx="3241675" cy="144462"/>
          </a:xfrm>
          <a:prstGeom prst="cloudCallout">
            <a:avLst>
              <a:gd name="adj1" fmla="val 49019"/>
              <a:gd name="adj2" fmla="val 6042"/>
            </a:avLst>
          </a:prstGeom>
          <a:gradFill rotWithShape="1">
            <a:gsLst>
              <a:gs pos="0">
                <a:schemeClr val="bg1"/>
              </a:gs>
              <a:gs pos="100000">
                <a:schemeClr val="bg1">
                  <a:alpha val="32001"/>
                </a:schemeClr>
              </a:gs>
            </a:gsLst>
            <a:path path="rect">
              <a:fillToRect l="50000" t="50000" r="50000" b="50000"/>
            </a:path>
          </a:gradFill>
          <a:ln>
            <a:noFill/>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0" lang="zh-CN" altLang="zh-CN" sz="1800">
              <a:solidFill>
                <a:srgbClr val="000000"/>
              </a:solidFill>
              <a:latin typeface="Arial" panose="020B0604020202020204" pitchFamily="34" charset="0"/>
            </a:endParaRPr>
          </a:p>
        </p:txBody>
      </p:sp>
      <p:sp>
        <p:nvSpPr>
          <p:cNvPr id="1027" name="AutoShape 27">
            <a:extLst>
              <a:ext uri="{FF2B5EF4-FFF2-40B4-BE49-F238E27FC236}">
                <a16:creationId xmlns:a16="http://schemas.microsoft.com/office/drawing/2014/main" id="{23932A2F-2686-4BEE-8DF6-1CAE4DA9689D}"/>
              </a:ext>
            </a:extLst>
          </p:cNvPr>
          <p:cNvSpPr>
            <a:spLocks noChangeArrowheads="1"/>
          </p:cNvSpPr>
          <p:nvPr userDrawn="1"/>
        </p:nvSpPr>
        <p:spPr bwMode="auto">
          <a:xfrm>
            <a:off x="4140200" y="115888"/>
            <a:ext cx="1223963" cy="142875"/>
          </a:xfrm>
          <a:prstGeom prst="cloudCallout">
            <a:avLst>
              <a:gd name="adj1" fmla="val 36639"/>
              <a:gd name="adj2" fmla="val 35556"/>
            </a:avLst>
          </a:prstGeom>
          <a:gradFill rotWithShape="1">
            <a:gsLst>
              <a:gs pos="0">
                <a:schemeClr val="bg1"/>
              </a:gs>
              <a:gs pos="100000">
                <a:schemeClr val="bg1">
                  <a:alpha val="32001"/>
                </a:schemeClr>
              </a:gs>
            </a:gsLst>
            <a:path path="rect">
              <a:fillToRect l="50000" t="50000" r="50000" b="50000"/>
            </a:path>
          </a:gradFill>
          <a:ln>
            <a:noFill/>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0" lang="zh-CN" altLang="zh-CN" sz="1800">
              <a:solidFill>
                <a:srgbClr val="000000"/>
              </a:solidFill>
              <a:latin typeface="Arial" panose="020B0604020202020204" pitchFamily="34" charset="0"/>
            </a:endParaRPr>
          </a:p>
        </p:txBody>
      </p:sp>
      <p:sp>
        <p:nvSpPr>
          <p:cNvPr id="1028" name="AutoShape 8">
            <a:extLst>
              <a:ext uri="{FF2B5EF4-FFF2-40B4-BE49-F238E27FC236}">
                <a16:creationId xmlns:a16="http://schemas.microsoft.com/office/drawing/2014/main" id="{7EAEED02-1A06-4CCC-B8A4-0F20CDF65314}"/>
              </a:ext>
            </a:extLst>
          </p:cNvPr>
          <p:cNvSpPr>
            <a:spLocks noChangeArrowheads="1"/>
          </p:cNvSpPr>
          <p:nvPr userDrawn="1"/>
        </p:nvSpPr>
        <p:spPr bwMode="auto">
          <a:xfrm>
            <a:off x="358775" y="114300"/>
            <a:ext cx="2519363" cy="312738"/>
          </a:xfrm>
          <a:prstGeom prst="cloudCallout">
            <a:avLst>
              <a:gd name="adj1" fmla="val -7907"/>
              <a:gd name="adj2" fmla="val 2792"/>
            </a:avLst>
          </a:prstGeom>
          <a:gradFill rotWithShape="1">
            <a:gsLst>
              <a:gs pos="0">
                <a:schemeClr val="bg1"/>
              </a:gs>
              <a:gs pos="100000">
                <a:schemeClr val="bg1">
                  <a:alpha val="32001"/>
                </a:schemeClr>
              </a:gs>
            </a:gsLst>
            <a:path path="rect">
              <a:fillToRect l="50000" t="50000" r="50000" b="50000"/>
            </a:path>
          </a:gradFill>
          <a:ln>
            <a:noFill/>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0" lang="zh-CN" altLang="zh-CN" sz="1800">
              <a:solidFill>
                <a:srgbClr val="000000"/>
              </a:solidFill>
              <a:latin typeface="Arial" panose="020B0604020202020204" pitchFamily="34" charset="0"/>
            </a:endParaRPr>
          </a:p>
        </p:txBody>
      </p:sp>
      <p:sp>
        <p:nvSpPr>
          <p:cNvPr id="1029" name="AutoShape 10">
            <a:extLst>
              <a:ext uri="{FF2B5EF4-FFF2-40B4-BE49-F238E27FC236}">
                <a16:creationId xmlns:a16="http://schemas.microsoft.com/office/drawing/2014/main" id="{8589F783-3D42-4393-A6BE-B86E49ABF4C8}"/>
              </a:ext>
            </a:extLst>
          </p:cNvPr>
          <p:cNvSpPr>
            <a:spLocks noChangeArrowheads="1"/>
          </p:cNvSpPr>
          <p:nvPr userDrawn="1"/>
        </p:nvSpPr>
        <p:spPr bwMode="auto">
          <a:xfrm>
            <a:off x="3924300" y="0"/>
            <a:ext cx="3887788" cy="188913"/>
          </a:xfrm>
          <a:prstGeom prst="cloudCallout">
            <a:avLst>
              <a:gd name="adj1" fmla="val 17782"/>
              <a:gd name="adj2" fmla="val -34032"/>
            </a:avLst>
          </a:prstGeom>
          <a:gradFill rotWithShape="1">
            <a:gsLst>
              <a:gs pos="0">
                <a:schemeClr val="bg1"/>
              </a:gs>
              <a:gs pos="100000">
                <a:schemeClr val="bg1">
                  <a:alpha val="32001"/>
                </a:schemeClr>
              </a:gs>
            </a:gsLst>
            <a:path path="rect">
              <a:fillToRect l="50000" t="50000" r="50000" b="50000"/>
            </a:path>
          </a:gradFill>
          <a:ln>
            <a:noFill/>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0" lang="zh-CN" altLang="zh-CN" sz="1800">
              <a:solidFill>
                <a:srgbClr val="000000"/>
              </a:solidFill>
              <a:latin typeface="Arial" panose="020B0604020202020204" pitchFamily="34" charset="0"/>
            </a:endParaRPr>
          </a:p>
        </p:txBody>
      </p:sp>
      <p:sp>
        <p:nvSpPr>
          <p:cNvPr id="1030" name="AutoShape 24">
            <a:extLst>
              <a:ext uri="{FF2B5EF4-FFF2-40B4-BE49-F238E27FC236}">
                <a16:creationId xmlns:a16="http://schemas.microsoft.com/office/drawing/2014/main" id="{6F1DC48B-481E-486F-94F2-23C1AE5DC0D4}"/>
              </a:ext>
            </a:extLst>
          </p:cNvPr>
          <p:cNvSpPr>
            <a:spLocks noChangeArrowheads="1"/>
          </p:cNvSpPr>
          <p:nvPr userDrawn="1"/>
        </p:nvSpPr>
        <p:spPr bwMode="auto">
          <a:xfrm>
            <a:off x="1547813" y="115888"/>
            <a:ext cx="1655762" cy="144462"/>
          </a:xfrm>
          <a:prstGeom prst="cloudCallout">
            <a:avLst>
              <a:gd name="adj1" fmla="val 14046"/>
              <a:gd name="adj2" fmla="val -15935"/>
            </a:avLst>
          </a:prstGeom>
          <a:gradFill rotWithShape="1">
            <a:gsLst>
              <a:gs pos="0">
                <a:schemeClr val="bg1"/>
              </a:gs>
              <a:gs pos="100000">
                <a:schemeClr val="bg1">
                  <a:alpha val="32001"/>
                </a:schemeClr>
              </a:gs>
            </a:gsLst>
            <a:path path="rect">
              <a:fillToRect l="50000" t="50000" r="50000" b="50000"/>
            </a:path>
          </a:gradFill>
          <a:ln>
            <a:noFill/>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0" lang="zh-CN" altLang="zh-CN" sz="1800">
              <a:solidFill>
                <a:srgbClr val="000000"/>
              </a:solidFill>
              <a:latin typeface="Arial" panose="020B0604020202020204" pitchFamily="34" charset="0"/>
            </a:endParaRPr>
          </a:p>
        </p:txBody>
      </p:sp>
      <p:sp>
        <p:nvSpPr>
          <p:cNvPr id="1031" name="AutoShape 26">
            <a:extLst>
              <a:ext uri="{FF2B5EF4-FFF2-40B4-BE49-F238E27FC236}">
                <a16:creationId xmlns:a16="http://schemas.microsoft.com/office/drawing/2014/main" id="{7E2F42E9-535D-4979-BEDB-04F4C08263FB}"/>
              </a:ext>
            </a:extLst>
          </p:cNvPr>
          <p:cNvSpPr>
            <a:spLocks noChangeArrowheads="1"/>
          </p:cNvSpPr>
          <p:nvPr userDrawn="1"/>
        </p:nvSpPr>
        <p:spPr bwMode="auto">
          <a:xfrm>
            <a:off x="0" y="-71438"/>
            <a:ext cx="1223963" cy="142876"/>
          </a:xfrm>
          <a:prstGeom prst="cloudCallout">
            <a:avLst>
              <a:gd name="adj1" fmla="val 36639"/>
              <a:gd name="adj2" fmla="val -15556"/>
            </a:avLst>
          </a:prstGeom>
          <a:gradFill rotWithShape="1">
            <a:gsLst>
              <a:gs pos="0">
                <a:schemeClr val="bg1"/>
              </a:gs>
              <a:gs pos="100000">
                <a:schemeClr val="bg1">
                  <a:alpha val="32001"/>
                </a:schemeClr>
              </a:gs>
            </a:gsLst>
            <a:path path="rect">
              <a:fillToRect l="50000" t="50000" r="50000" b="50000"/>
            </a:path>
          </a:gradFill>
          <a:ln>
            <a:noFill/>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0" lang="zh-CN" altLang="zh-CN" sz="1800">
              <a:solidFill>
                <a:srgbClr val="000000"/>
              </a:solidFill>
              <a:latin typeface="Arial" panose="020B0604020202020204" pitchFamily="34" charset="0"/>
            </a:endParaRPr>
          </a:p>
        </p:txBody>
      </p:sp>
      <p:pic>
        <p:nvPicPr>
          <p:cNvPr id="2" name="图片 17">
            <a:extLst>
              <a:ext uri="{FF2B5EF4-FFF2-40B4-BE49-F238E27FC236}">
                <a16:creationId xmlns:a16="http://schemas.microsoft.com/office/drawing/2014/main" id="{EF21CD10-86A3-963B-E363-418F2C62661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80413" y="0"/>
            <a:ext cx="76358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344" r:id="rId1"/>
    <p:sldLayoutId id="2147487293" r:id="rId2"/>
    <p:sldLayoutId id="2147487294" r:id="rId3"/>
    <p:sldLayoutId id="2147487295" r:id="rId4"/>
    <p:sldLayoutId id="2147487296" r:id="rId5"/>
    <p:sldLayoutId id="2147487297" r:id="rId6"/>
    <p:sldLayoutId id="2147487330" r:id="rId7"/>
    <p:sldLayoutId id="2147487298" r:id="rId8"/>
    <p:sldLayoutId id="2147487299" r:id="rId9"/>
    <p:sldLayoutId id="2147487300" r:id="rId10"/>
  </p:sldLayoutIdLst>
  <p:transition spd="slow">
    <p:split orient="vert"/>
  </p:transition>
  <p:hf hdr="0" ftr="0" dt="0"/>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FB02206-B27F-4E76-91B3-4EFD85BD4308}"/>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ea typeface="+mn-ea"/>
              </a:defRPr>
            </a:lvl1pPr>
          </a:lstStyle>
          <a:p>
            <a:pPr>
              <a:defRPr/>
            </a:pPr>
            <a:endParaRPr lang="en-US" altLang="zh-CN"/>
          </a:p>
        </p:txBody>
      </p:sp>
      <p:sp>
        <p:nvSpPr>
          <p:cNvPr id="16387" name="Rectangle 3">
            <a:extLst>
              <a:ext uri="{FF2B5EF4-FFF2-40B4-BE49-F238E27FC236}">
                <a16:creationId xmlns:a16="http://schemas.microsoft.com/office/drawing/2014/main" id="{D0B8FE99-AF5C-4D4C-93CD-8759798309A9}"/>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anose="020B0A04020102020204" pitchFamily="34" charset="0"/>
                <a:ea typeface="宋体" panose="02010600030101010101" pitchFamily="2" charset="-122"/>
              </a:defRPr>
            </a:lvl1pPr>
          </a:lstStyle>
          <a:p>
            <a:pPr>
              <a:defRPr/>
            </a:pPr>
            <a:fld id="{18D3D8D6-D2D6-43CF-91A8-D9580B07DE9B}" type="slidenum">
              <a:rPr lang="en-US" altLang="zh-CN"/>
              <a:pPr>
                <a:defRPr/>
              </a:pPr>
              <a:t>‹#›</a:t>
            </a:fld>
            <a:endParaRPr lang="en-US" altLang="zh-CN"/>
          </a:p>
        </p:txBody>
      </p:sp>
      <p:grpSp>
        <p:nvGrpSpPr>
          <p:cNvPr id="1028" name="Group 4">
            <a:extLst>
              <a:ext uri="{FF2B5EF4-FFF2-40B4-BE49-F238E27FC236}">
                <a16:creationId xmlns:a16="http://schemas.microsoft.com/office/drawing/2014/main" id="{FC76477D-BF5D-43C9-B67A-DA3CAB6BDED8}"/>
              </a:ext>
            </a:extLst>
          </p:cNvPr>
          <p:cNvGrpSpPr>
            <a:grpSpLocks/>
          </p:cNvGrpSpPr>
          <p:nvPr/>
        </p:nvGrpSpPr>
        <p:grpSpPr bwMode="auto">
          <a:xfrm>
            <a:off x="0" y="0"/>
            <a:ext cx="9144000" cy="546100"/>
            <a:chOff x="0" y="0"/>
            <a:chExt cx="5760" cy="344"/>
          </a:xfrm>
        </p:grpSpPr>
        <p:sp>
          <p:nvSpPr>
            <p:cNvPr id="2056" name="Rectangle 5">
              <a:extLst>
                <a:ext uri="{FF2B5EF4-FFF2-40B4-BE49-F238E27FC236}">
                  <a16:creationId xmlns:a16="http://schemas.microsoft.com/office/drawing/2014/main" id="{BAB928D6-5BF9-45A2-87AC-671B3149844D}"/>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lgn="ctr">
                <a:defRPr/>
              </a:pPr>
              <a:endParaRPr lang="zh-CN" altLang="zh-CN">
                <a:solidFill>
                  <a:srgbClr val="000000"/>
                </a:solidFill>
              </a:endParaRPr>
            </a:p>
          </p:txBody>
        </p:sp>
        <p:sp>
          <p:nvSpPr>
            <p:cNvPr id="2057" name="Rectangle 6">
              <a:extLst>
                <a:ext uri="{FF2B5EF4-FFF2-40B4-BE49-F238E27FC236}">
                  <a16:creationId xmlns:a16="http://schemas.microsoft.com/office/drawing/2014/main" id="{0DAE07E0-4410-415E-ADB7-B8F22AA39B89}"/>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sp>
          <p:nvSpPr>
            <p:cNvPr id="2058" name="Rectangle 7">
              <a:extLst>
                <a:ext uri="{FF2B5EF4-FFF2-40B4-BE49-F238E27FC236}">
                  <a16:creationId xmlns:a16="http://schemas.microsoft.com/office/drawing/2014/main" id="{F98F35F0-3851-4629-B9AC-91B83616696A}"/>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sz="1800">
                <a:solidFill>
                  <a:srgbClr val="666699"/>
                </a:solidFill>
                <a:latin typeface="Arial" panose="020B0604020202020204" pitchFamily="34" charset="0"/>
              </a:endParaRPr>
            </a:p>
          </p:txBody>
        </p:sp>
        <p:sp>
          <p:nvSpPr>
            <p:cNvPr id="2059" name="Rectangle 8">
              <a:extLst>
                <a:ext uri="{FF2B5EF4-FFF2-40B4-BE49-F238E27FC236}">
                  <a16:creationId xmlns:a16="http://schemas.microsoft.com/office/drawing/2014/main" id="{8ED0044A-21CE-45E6-9C31-02E7F31AF9CA}"/>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sz="1800">
                <a:solidFill>
                  <a:srgbClr val="666699"/>
                </a:solidFill>
                <a:latin typeface="Arial" panose="020B0604020202020204" pitchFamily="34" charset="0"/>
              </a:endParaRPr>
            </a:p>
          </p:txBody>
        </p:sp>
        <p:sp>
          <p:nvSpPr>
            <p:cNvPr id="2060" name="Rectangle 9">
              <a:extLst>
                <a:ext uri="{FF2B5EF4-FFF2-40B4-BE49-F238E27FC236}">
                  <a16:creationId xmlns:a16="http://schemas.microsoft.com/office/drawing/2014/main" id="{97BFDF85-7F81-430A-A177-C2AF6AEFDE7B}"/>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sz="1800">
                <a:solidFill>
                  <a:srgbClr val="9999CC"/>
                </a:solidFill>
                <a:latin typeface="Arial" panose="020B0604020202020204" pitchFamily="34" charset="0"/>
              </a:endParaRPr>
            </a:p>
          </p:txBody>
        </p:sp>
        <p:sp>
          <p:nvSpPr>
            <p:cNvPr id="2061" name="Rectangle 10">
              <a:extLst>
                <a:ext uri="{FF2B5EF4-FFF2-40B4-BE49-F238E27FC236}">
                  <a16:creationId xmlns:a16="http://schemas.microsoft.com/office/drawing/2014/main" id="{D23C108B-AEFE-4427-9022-F93C356E9331}"/>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sz="1800">
                <a:solidFill>
                  <a:srgbClr val="666699"/>
                </a:solidFill>
                <a:latin typeface="Arial" panose="020B0604020202020204" pitchFamily="34" charset="0"/>
              </a:endParaRPr>
            </a:p>
          </p:txBody>
        </p:sp>
        <p:sp>
          <p:nvSpPr>
            <p:cNvPr id="2062" name="Rectangle 11">
              <a:extLst>
                <a:ext uri="{FF2B5EF4-FFF2-40B4-BE49-F238E27FC236}">
                  <a16:creationId xmlns:a16="http://schemas.microsoft.com/office/drawing/2014/main" id="{C7B90104-A07F-46E6-9306-63B74F0F0CE0}"/>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a:solidFill>
                  <a:srgbClr val="000000"/>
                </a:solidFill>
              </a:endParaRPr>
            </a:p>
          </p:txBody>
        </p:sp>
        <p:sp>
          <p:nvSpPr>
            <p:cNvPr id="2063" name="Rectangle 12">
              <a:extLst>
                <a:ext uri="{FF2B5EF4-FFF2-40B4-BE49-F238E27FC236}">
                  <a16:creationId xmlns:a16="http://schemas.microsoft.com/office/drawing/2014/main" id="{2B4E9ABA-0A63-420D-A603-037DC96FF96D}"/>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sz="1800">
                <a:solidFill>
                  <a:srgbClr val="9999CC"/>
                </a:solidFill>
                <a:latin typeface="Arial" panose="020B0604020202020204" pitchFamily="34" charset="0"/>
              </a:endParaRPr>
            </a:p>
          </p:txBody>
        </p:sp>
        <p:sp>
          <p:nvSpPr>
            <p:cNvPr id="2064" name="Rectangle 13">
              <a:extLst>
                <a:ext uri="{FF2B5EF4-FFF2-40B4-BE49-F238E27FC236}">
                  <a16:creationId xmlns:a16="http://schemas.microsoft.com/office/drawing/2014/main" id="{C2F95056-8353-4C51-9FDB-815AFD0FE233}"/>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a:defRPr/>
              </a:pPr>
              <a:endParaRPr lang="zh-CN" altLang="zh-CN" sz="1800">
                <a:solidFill>
                  <a:srgbClr val="9999CC"/>
                </a:solidFill>
                <a:latin typeface="Arial" panose="020B0604020202020204" pitchFamily="34" charset="0"/>
              </a:endParaRPr>
            </a:p>
          </p:txBody>
        </p:sp>
      </p:grpSp>
      <p:sp>
        <p:nvSpPr>
          <p:cNvPr id="1029" name="Rectangle 14">
            <a:extLst>
              <a:ext uri="{FF2B5EF4-FFF2-40B4-BE49-F238E27FC236}">
                <a16:creationId xmlns:a16="http://schemas.microsoft.com/office/drawing/2014/main" id="{20A37B01-1D1B-477D-9302-81A19C62FC7B}"/>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a:extLst>
              <a:ext uri="{FF2B5EF4-FFF2-40B4-BE49-F238E27FC236}">
                <a16:creationId xmlns:a16="http://schemas.microsoft.com/office/drawing/2014/main" id="{685BA901-3641-49C6-B085-1EE89F61CAD1}"/>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00" name="Rectangle 16">
            <a:extLst>
              <a:ext uri="{FF2B5EF4-FFF2-40B4-BE49-F238E27FC236}">
                <a16:creationId xmlns:a16="http://schemas.microsoft.com/office/drawing/2014/main" id="{CBCD943A-D4CE-48C0-9D30-7E42EFF0343D}"/>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solidFill>
                  <a:srgbClr val="000000"/>
                </a:solidFill>
                <a:latin typeface="+mn-lt"/>
                <a:ea typeface="+mn-ea"/>
              </a:defRPr>
            </a:lvl1pPr>
          </a:lstStyle>
          <a:p>
            <a:pPr>
              <a:defRPr/>
            </a:pPr>
            <a:endParaRPr lang="en-US" altLang="zh-CN"/>
          </a:p>
        </p:txBody>
      </p:sp>
    </p:spTree>
    <p:extLst>
      <p:ext uri="{BB962C8B-B14F-4D97-AF65-F5344CB8AC3E}">
        <p14:creationId xmlns:p14="http://schemas.microsoft.com/office/powerpoint/2010/main" val="3219190368"/>
      </p:ext>
    </p:extLst>
  </p:cSld>
  <p:clrMap bg1="lt1" tx1="dk1" bg2="lt2" tx2="dk2" accent1="accent1" accent2="accent2" accent3="accent3" accent4="accent4" accent5="accent5" accent6="accent6" hlink="hlink" folHlink="folHlink"/>
  <p:sldLayoutIdLst>
    <p:sldLayoutId id="2147487333" r:id="rId1"/>
    <p:sldLayoutId id="2147487334" r:id="rId2"/>
    <p:sldLayoutId id="2147487335" r:id="rId3"/>
    <p:sldLayoutId id="2147487336" r:id="rId4"/>
    <p:sldLayoutId id="2147487337" r:id="rId5"/>
    <p:sldLayoutId id="2147487338" r:id="rId6"/>
    <p:sldLayoutId id="2147487340" r:id="rId7"/>
    <p:sldLayoutId id="2147487341" r:id="rId8"/>
    <p:sldLayoutId id="2147487342" r:id="rId9"/>
    <p:sldLayoutId id="2147487343" r:id="rId10"/>
  </p:sldLayoutIdLst>
  <p:transition spd="slow">
    <p:split orient="ver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26.wmf"/><Relationship Id="rId5" Type="http://schemas.openxmlformats.org/officeDocument/2006/relationships/oleObject" Target="../embeddings/oleObject8.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1.png"/><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30.wmf"/><Relationship Id="rId5" Type="http://schemas.openxmlformats.org/officeDocument/2006/relationships/oleObject" Target="../embeddings/oleObject12.bin"/><Relationship Id="rId4" Type="http://schemas.openxmlformats.org/officeDocument/2006/relationships/image" Target="../media/image29.wmf"/></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oleObject" Target="../embeddings/oleObject13.bin"/><Relationship Id="rId7" Type="http://schemas.openxmlformats.org/officeDocument/2006/relationships/image" Target="../media/image32.wmf"/><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oleObject" Target="../embeddings/oleObject14.bin"/><Relationship Id="rId5" Type="http://schemas.openxmlformats.org/officeDocument/2006/relationships/image" Target="../media/image33.png"/><Relationship Id="rId10" Type="http://schemas.openxmlformats.org/officeDocument/2006/relationships/image" Target="../media/image35.wmf"/><Relationship Id="rId4" Type="http://schemas.openxmlformats.org/officeDocument/2006/relationships/image" Target="../media/image31.wmf"/><Relationship Id="rId9"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20.bin"/><Relationship Id="rId3" Type="http://schemas.openxmlformats.org/officeDocument/2006/relationships/oleObject" Target="../embeddings/oleObject16.bin"/><Relationship Id="rId7" Type="http://schemas.openxmlformats.org/officeDocument/2006/relationships/oleObject" Target="../embeddings/oleObject17.bin"/><Relationship Id="rId12" Type="http://schemas.openxmlformats.org/officeDocument/2006/relationships/image" Target="../media/image40.wmf"/><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oleObject" Target="../embeddings/oleObject19.bin"/><Relationship Id="rId5" Type="http://schemas.openxmlformats.org/officeDocument/2006/relationships/image" Target="../media/image38.png"/><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18.bin"/><Relationship Id="rId14" Type="http://schemas.openxmlformats.org/officeDocument/2006/relationships/image" Target="../media/image4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 Target="slide8.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wmf"/></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 Target="slide8.xml"/><Relationship Id="rId1" Type="http://schemas.openxmlformats.org/officeDocument/2006/relationships/slideLayout" Target="../slideLayouts/slideLayout1.xml"/><Relationship Id="rId5" Type="http://schemas.openxmlformats.org/officeDocument/2006/relationships/image" Target="../media/image35.wmf"/><Relationship Id="rId4"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45.wmf"/><Relationship Id="rId5" Type="http://schemas.openxmlformats.org/officeDocument/2006/relationships/oleObject" Target="../embeddings/oleObject24.bin"/><Relationship Id="rId4" Type="http://schemas.openxmlformats.org/officeDocument/2006/relationships/image" Target="../media/image44.wmf"/></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47.wmf"/><Relationship Id="rId5" Type="http://schemas.openxmlformats.org/officeDocument/2006/relationships/oleObject" Target="../embeddings/oleObject26.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oleObject" Target="../embeddings/oleObject29.bin"/><Relationship Id="rId7" Type="http://schemas.openxmlformats.org/officeDocument/2006/relationships/image" Target="../media/image53.png"/><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52.png"/><Relationship Id="rId11" Type="http://schemas.openxmlformats.org/officeDocument/2006/relationships/image" Target="../media/image52.wmf"/><Relationship Id="rId5" Type="http://schemas.openxmlformats.org/officeDocument/2006/relationships/image" Target="../media/image51.png"/><Relationship Id="rId10" Type="http://schemas.openxmlformats.org/officeDocument/2006/relationships/oleObject" Target="../embeddings/oleObject31.bin"/><Relationship Id="rId4" Type="http://schemas.openxmlformats.org/officeDocument/2006/relationships/image" Target="../media/image50.wmf"/><Relationship Id="rId9" Type="http://schemas.openxmlformats.org/officeDocument/2006/relationships/image" Target="../media/image5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54.wmf"/><Relationship Id="rId5" Type="http://schemas.openxmlformats.org/officeDocument/2006/relationships/oleObject" Target="../embeddings/oleObject33.bin"/><Relationship Id="rId4" Type="http://schemas.openxmlformats.org/officeDocument/2006/relationships/image" Target="../media/image53.wmf"/></Relationships>
</file>

<file path=ppt/slides/_rels/slide23.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56.wmf"/><Relationship Id="rId5" Type="http://schemas.openxmlformats.org/officeDocument/2006/relationships/oleObject" Target="../embeddings/oleObject35.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1.wmf"/><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6.bin"/><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8.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49878"/>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0">
            <a:hlinkClick r:id="rId2" action="ppaction://hlinksldjump"/>
            <a:extLst>
              <a:ext uri="{FF2B5EF4-FFF2-40B4-BE49-F238E27FC236}">
                <a16:creationId xmlns:a16="http://schemas.microsoft.com/office/drawing/2014/main" id="{6ED1EF79-A7DA-43D6-9844-52236878D557}"/>
              </a:ext>
            </a:extLst>
          </p:cNvPr>
          <p:cNvSpPr>
            <a:spLocks noChangeArrowheads="1"/>
          </p:cNvSpPr>
          <p:nvPr/>
        </p:nvSpPr>
        <p:spPr bwMode="auto">
          <a:xfrm>
            <a:off x="450850" y="393700"/>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45060" name="Rectangle 30">
            <a:extLst>
              <a:ext uri="{FF2B5EF4-FFF2-40B4-BE49-F238E27FC236}">
                <a16:creationId xmlns:a16="http://schemas.microsoft.com/office/drawing/2014/main" id="{72C5B6C1-1136-4086-B50D-8BBFBB5B3148}"/>
              </a:ext>
            </a:extLst>
          </p:cNvPr>
          <p:cNvSpPr>
            <a:spLocks noChangeArrowheads="1"/>
          </p:cNvSpPr>
          <p:nvPr/>
        </p:nvSpPr>
        <p:spPr bwMode="auto">
          <a:xfrm>
            <a:off x="469007" y="-20114"/>
            <a:ext cx="65373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定理</a:t>
            </a:r>
            <a:r>
              <a:rPr kumimoji="1" lang="en-US" altLang="zh-CN"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1.1</a:t>
            </a: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的证明</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981E7E52-9C27-AC7D-A4AF-D84519587851}"/>
                  </a:ext>
                </a:extLst>
              </p:cNvPr>
              <p:cNvSpPr txBox="1"/>
              <p:nvPr/>
            </p:nvSpPr>
            <p:spPr>
              <a:xfrm>
                <a:off x="469007" y="4328037"/>
                <a:ext cx="8225606" cy="954107"/>
              </a:xfrm>
              <a:prstGeom prst="rect">
                <a:avLst/>
              </a:prstGeom>
              <a:noFill/>
            </p:spPr>
            <p:txBody>
              <a:bodyPr wrap="square">
                <a:spAutoFit/>
              </a:bodyPr>
              <a:lstStyle/>
              <a:p>
                <a:pPr indent="457200"/>
                <a:r>
                  <a:rPr lang="zh-CN" altLang="en-US" b="1" dirty="0">
                    <a:latin typeface="华文中宋" panose="02010600040101010101" pitchFamily="2" charset="-122"/>
                    <a:ea typeface="华文中宋" panose="02010600040101010101" pitchFamily="2" charset="-122"/>
                  </a:rPr>
                  <a:t>  设排列为</a:t>
                </a:r>
                <a14:m>
                  <m:oMath xmlns:m="http://schemas.openxmlformats.org/officeDocument/2006/math">
                    <m:r>
                      <m:rPr>
                        <m:nor/>
                      </m:rPr>
                      <a:rPr lang="en-US" altLang="zh-CN" b="1" i="1">
                        <a:ea typeface="华文中宋" panose="02010600040101010101" pitchFamily="2" charset="-122"/>
                      </a:rPr>
                      <m:t>a</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a</m:t>
                    </m:r>
                    <m:r>
                      <m:rPr>
                        <m:nor/>
                      </m:rPr>
                      <a:rPr lang="en-US" altLang="zh-CN" b="1" i="1" baseline="-25000" dirty="0">
                        <a:ea typeface="华文中宋" panose="02010600040101010101" pitchFamily="2" charset="-122"/>
                      </a:rPr>
                      <m:t>l</m:t>
                    </m:r>
                    <m:r>
                      <m:rPr>
                        <m:nor/>
                      </m:rPr>
                      <a:rPr lang="en-US" altLang="zh-CN" b="1" i="1" baseline="-25000" dirty="0" smtClean="0">
                        <a:ea typeface="华文中宋" panose="02010600040101010101" pitchFamily="2" charset="-122"/>
                      </a:rPr>
                      <m:t> </m:t>
                    </m:r>
                    <m:r>
                      <m:rPr>
                        <m:nor/>
                      </m:rPr>
                      <a:rPr lang="en-US" altLang="zh-CN" b="1" i="1">
                        <a:ea typeface="华文中宋" panose="02010600040101010101" pitchFamily="2" charset="-122"/>
                      </a:rPr>
                      <m:t>a</m:t>
                    </m:r>
                    <m:r>
                      <m:rPr>
                        <m:nor/>
                      </m:rPr>
                      <a:rPr lang="en-US" altLang="zh-CN" b="1" i="1">
                        <a:ea typeface="华文中宋" panose="02010600040101010101" pitchFamily="2" charset="-122"/>
                      </a:rPr>
                      <m:t> </m:t>
                    </m:r>
                    <m:r>
                      <m:rPr>
                        <m:nor/>
                      </m:rPr>
                      <a:rPr lang="en-US" altLang="zh-CN" b="1" i="1">
                        <a:ea typeface="华文中宋" panose="02010600040101010101" pitchFamily="2" charset="-122"/>
                      </a:rPr>
                      <m:t>b</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b</m:t>
                    </m:r>
                    <m:r>
                      <m:rPr>
                        <m:nor/>
                      </m:rPr>
                      <a:rPr lang="en-US" altLang="zh-CN" b="1" i="1" baseline="-25000" dirty="0">
                        <a:ea typeface="华文中宋" panose="02010600040101010101" pitchFamily="2" charset="-122"/>
                      </a:rPr>
                      <m:t>m</m:t>
                    </m:r>
                    <m:r>
                      <m:rPr>
                        <m:nor/>
                      </m:rPr>
                      <a:rPr lang="en-US" altLang="zh-CN" b="1" i="1" baseline="-25000" dirty="0" smtClean="0">
                        <a:ea typeface="华文中宋" panose="02010600040101010101" pitchFamily="2" charset="-122"/>
                      </a:rPr>
                      <m:t> </m:t>
                    </m:r>
                    <m:r>
                      <m:rPr>
                        <m:nor/>
                      </m:rPr>
                      <a:rPr lang="en-US" altLang="zh-CN" b="1" i="1">
                        <a:ea typeface="华文中宋" panose="02010600040101010101" pitchFamily="2" charset="-122"/>
                      </a:rPr>
                      <m:t>bc</m:t>
                    </m:r>
                    <m:r>
                      <m:rPr>
                        <m:nor/>
                      </m:rPr>
                      <a:rPr lang="en-US" altLang="zh-CN" b="1" baseline="-25000">
                        <a:ea typeface="华文中宋" panose="02010600040101010101" pitchFamily="2" charset="-122"/>
                      </a:rPr>
                      <m:t>1</m:t>
                    </m:r>
                    <m:r>
                      <a:rPr lang="en-US" altLang="zh-CN" b="1" i="1">
                        <a:latin typeface="Cambria Math" panose="02040503050406030204" pitchFamily="18" charset="0"/>
                        <a:ea typeface="华文中宋" panose="02010600040101010101" pitchFamily="2" charset="-122"/>
                      </a:rPr>
                      <m:t>…</m:t>
                    </m:r>
                    <m:r>
                      <m:rPr>
                        <m:nor/>
                      </m:rPr>
                      <a:rPr lang="en-US" altLang="zh-CN" b="1" i="1">
                        <a:ea typeface="华文中宋" panose="02010600040101010101" pitchFamily="2" charset="-122"/>
                      </a:rPr>
                      <m:t>c</m:t>
                    </m:r>
                    <m:r>
                      <m:rPr>
                        <m:nor/>
                      </m:rPr>
                      <a:rPr lang="en-US" altLang="zh-CN" b="1" i="1" baseline="-25000">
                        <a:ea typeface="华文中宋" panose="02010600040101010101" pitchFamily="2" charset="-122"/>
                      </a:rPr>
                      <m:t>n</m:t>
                    </m:r>
                  </m:oMath>
                </a14:m>
                <a:r>
                  <a:rPr lang="en-US" altLang="zh-CN" b="1" dirty="0">
                    <a:ea typeface="华文中宋" panose="02010600040101010101" pitchFamily="2" charset="-122"/>
                    <a:cs typeface="Times New Roman" panose="02020603050405020304" pitchFamily="18" charset="0"/>
                  </a:rPr>
                  <a:t>,</a:t>
                </a:r>
                <a:r>
                  <a:rPr lang="zh-CN" altLang="en-US" b="1" dirty="0">
                    <a:latin typeface="华文中宋" panose="02010600040101010101" pitchFamily="2" charset="-122"/>
                    <a:ea typeface="华文中宋" panose="02010600040101010101" pitchFamily="2" charset="-122"/>
                  </a:rPr>
                  <a:t>对换</a:t>
                </a:r>
                <a:r>
                  <a:rPr lang="en-US" altLang="zh-CN" b="1" i="1" dirty="0">
                    <a:latin typeface="+mj-lt"/>
                    <a:ea typeface="华文中宋" panose="02010600040101010101" pitchFamily="2" charset="-122"/>
                  </a:rPr>
                  <a:t>a</a:t>
                </a:r>
                <a:r>
                  <a:rPr lang="zh-CN" altLang="en-US" b="1" dirty="0">
                    <a:latin typeface="华文中宋" panose="02010600040101010101" pitchFamily="2" charset="-122"/>
                    <a:ea typeface="华文中宋" panose="02010600040101010101" pitchFamily="2" charset="-122"/>
                  </a:rPr>
                  <a:t>与</a:t>
                </a:r>
                <a:r>
                  <a:rPr lang="en-US" altLang="zh-CN" b="1" i="1" dirty="0">
                    <a:latin typeface="+mj-lt"/>
                    <a:ea typeface="华文中宋" panose="02010600040101010101" pitchFamily="2" charset="-122"/>
                  </a:rPr>
                  <a:t>b</a:t>
                </a:r>
                <a:r>
                  <a:rPr lang="zh-CN" altLang="en-US" b="1" dirty="0">
                    <a:latin typeface="华文中宋" panose="02010600040101010101" pitchFamily="2" charset="-122"/>
                    <a:ea typeface="华文中宋" panose="02010600040101010101" pitchFamily="2" charset="-122"/>
                  </a:rPr>
                  <a:t>得到排列</a:t>
                </a:r>
                <a14:m>
                  <m:oMath xmlns:m="http://schemas.openxmlformats.org/officeDocument/2006/math">
                    <m:r>
                      <m:rPr>
                        <m:nor/>
                      </m:rPr>
                      <a:rPr lang="en-US" altLang="zh-CN" b="1" i="1">
                        <a:ea typeface="华文中宋" panose="02010600040101010101" pitchFamily="2" charset="-122"/>
                      </a:rPr>
                      <m:t>a</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a</m:t>
                    </m:r>
                    <m:r>
                      <m:rPr>
                        <m:nor/>
                      </m:rPr>
                      <a:rPr lang="en-US" altLang="zh-CN" b="1" i="1" baseline="-25000" dirty="0">
                        <a:ea typeface="华文中宋" panose="02010600040101010101" pitchFamily="2" charset="-122"/>
                      </a:rPr>
                      <m:t>l</m:t>
                    </m:r>
                    <m:r>
                      <m:rPr>
                        <m:nor/>
                      </m:rPr>
                      <a:rPr lang="en-US" altLang="zh-CN" b="1" i="1" baseline="-25000" dirty="0" smtClean="0">
                        <a:ea typeface="华文中宋" panose="02010600040101010101" pitchFamily="2" charset="-122"/>
                      </a:rPr>
                      <m:t> </m:t>
                    </m:r>
                    <m:r>
                      <m:rPr>
                        <m:nor/>
                      </m:rPr>
                      <a:rPr lang="en-US" altLang="zh-CN" b="1" i="1" smtClean="0">
                        <a:ea typeface="华文中宋" panose="02010600040101010101" pitchFamily="2" charset="-122"/>
                      </a:rPr>
                      <m:t>b</m:t>
                    </m:r>
                    <m:r>
                      <m:rPr>
                        <m:nor/>
                      </m:rPr>
                      <a:rPr lang="en-US" altLang="zh-CN" b="1" i="1">
                        <a:ea typeface="华文中宋" panose="02010600040101010101" pitchFamily="2" charset="-122"/>
                      </a:rPr>
                      <m:t> </m:t>
                    </m:r>
                    <m:r>
                      <m:rPr>
                        <m:nor/>
                      </m:rPr>
                      <a:rPr lang="en-US" altLang="zh-CN" b="1" i="1">
                        <a:ea typeface="华文中宋" panose="02010600040101010101" pitchFamily="2" charset="-122"/>
                      </a:rPr>
                      <m:t>b</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b</m:t>
                    </m:r>
                    <m:r>
                      <m:rPr>
                        <m:nor/>
                      </m:rPr>
                      <a:rPr lang="en-US" altLang="zh-CN" b="1" i="1" baseline="-25000" dirty="0">
                        <a:ea typeface="华文中宋" panose="02010600040101010101" pitchFamily="2" charset="-122"/>
                      </a:rPr>
                      <m:t>m</m:t>
                    </m:r>
                    <m:r>
                      <m:rPr>
                        <m:nor/>
                      </m:rPr>
                      <a:rPr lang="en-US" altLang="zh-CN" b="1" i="1" baseline="-25000" dirty="0" smtClean="0">
                        <a:ea typeface="华文中宋" panose="02010600040101010101" pitchFamily="2" charset="-122"/>
                      </a:rPr>
                      <m:t> </m:t>
                    </m:r>
                    <m:r>
                      <m:rPr>
                        <m:nor/>
                      </m:rPr>
                      <a:rPr lang="en-US" altLang="zh-CN" b="1" i="1" smtClean="0">
                        <a:ea typeface="华文中宋" panose="02010600040101010101" pitchFamily="2" charset="-122"/>
                      </a:rPr>
                      <m:t>a</m:t>
                    </m:r>
                    <m:r>
                      <m:rPr>
                        <m:nor/>
                      </m:rPr>
                      <a:rPr lang="en-US" altLang="zh-CN" b="1" i="1" smtClean="0">
                        <a:ea typeface="华文中宋" panose="02010600040101010101" pitchFamily="2" charset="-122"/>
                      </a:rPr>
                      <m:t> </m:t>
                    </m:r>
                    <m:r>
                      <m:rPr>
                        <m:nor/>
                      </m:rPr>
                      <a:rPr lang="en-US" altLang="zh-CN" b="1" i="1" smtClean="0">
                        <a:ea typeface="华文中宋" panose="02010600040101010101" pitchFamily="2" charset="-122"/>
                      </a:rPr>
                      <m:t>c</m:t>
                    </m:r>
                    <m:r>
                      <m:rPr>
                        <m:nor/>
                      </m:rPr>
                      <a:rPr lang="en-US" altLang="zh-CN" b="1" baseline="-25000" smtClean="0">
                        <a:ea typeface="华文中宋" panose="02010600040101010101" pitchFamily="2" charset="-122"/>
                      </a:rPr>
                      <m:t>1</m:t>
                    </m:r>
                    <m:r>
                      <a:rPr lang="en-US" altLang="zh-CN" b="1" i="1">
                        <a:latin typeface="Cambria Math" panose="02040503050406030204" pitchFamily="18" charset="0"/>
                        <a:ea typeface="华文中宋" panose="02010600040101010101" pitchFamily="2" charset="-122"/>
                      </a:rPr>
                      <m:t>…</m:t>
                    </m:r>
                    <m:r>
                      <m:rPr>
                        <m:nor/>
                      </m:rPr>
                      <a:rPr lang="en-US" altLang="zh-CN" b="1" i="1" smtClean="0">
                        <a:ea typeface="华文中宋" panose="02010600040101010101" pitchFamily="2" charset="-122"/>
                      </a:rPr>
                      <m:t>c</m:t>
                    </m:r>
                    <m:r>
                      <m:rPr>
                        <m:nor/>
                      </m:rPr>
                      <a:rPr lang="en-US" altLang="zh-CN" b="1" i="1" baseline="-25000" smtClean="0">
                        <a:ea typeface="华文中宋" panose="02010600040101010101" pitchFamily="2" charset="-122"/>
                      </a:rPr>
                      <m:t>n</m:t>
                    </m:r>
                  </m:oMath>
                </a14:m>
                <a:r>
                  <a:rPr lang="en-US" altLang="zh-CN" b="1" dirty="0">
                    <a:ea typeface="华文中宋" panose="02010600040101010101" pitchFamily="2" charset="-122"/>
                    <a:cs typeface="Times New Roman" panose="02020603050405020304" pitchFamily="18" charset="0"/>
                  </a:rPr>
                  <a:t>.</a:t>
                </a:r>
              </a:p>
            </p:txBody>
          </p:sp>
        </mc:Choice>
        <mc:Fallback>
          <p:sp>
            <p:nvSpPr>
              <p:cNvPr id="3" name="文本框 2">
                <a:extLst>
                  <a:ext uri="{FF2B5EF4-FFF2-40B4-BE49-F238E27FC236}">
                    <a16:creationId xmlns:a16="http://schemas.microsoft.com/office/drawing/2014/main" id="{981E7E52-9C27-AC7D-A4AF-D84519587851}"/>
                  </a:ext>
                </a:extLst>
              </p:cNvPr>
              <p:cNvSpPr txBox="1">
                <a:spLocks noRot="1" noChangeAspect="1" noMove="1" noResize="1" noEditPoints="1" noAdjustHandles="1" noChangeArrowheads="1" noChangeShapeType="1" noTextEdit="1"/>
              </p:cNvSpPr>
              <p:nvPr/>
            </p:nvSpPr>
            <p:spPr>
              <a:xfrm>
                <a:off x="469007" y="4328037"/>
                <a:ext cx="8225606" cy="954107"/>
              </a:xfrm>
              <a:prstGeom prst="rect">
                <a:avLst/>
              </a:prstGeom>
              <a:blipFill>
                <a:blip r:embed="rId3"/>
                <a:stretch>
                  <a:fillRect l="-1557" t="-7051" b="-17308"/>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7BC69B73-6C7A-4C87-AEC1-DFCA28333ED5}"/>
              </a:ext>
            </a:extLst>
          </p:cNvPr>
          <p:cNvSpPr txBox="1"/>
          <p:nvPr/>
        </p:nvSpPr>
        <p:spPr>
          <a:xfrm>
            <a:off x="469007" y="731750"/>
            <a:ext cx="8855521" cy="954107"/>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800" b="1" i="0" u="none" strike="noStrike" kern="1200" cap="none" spc="0" normalizeH="0" baseline="0" noProof="0" dirty="0" err="1">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i</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当</a:t>
            </a:r>
            <a:r>
              <a:rPr lang="en-US" altLang="zh-CN" b="1" i="1" dirty="0">
                <a:latin typeface="+mn-lt"/>
                <a:ea typeface="华文中宋" panose="02010600040101010101" pitchFamily="2" charset="-122"/>
              </a:rPr>
              <a:t>a &lt; b</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时</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经过对换后</a:t>
            </a:r>
            <a:r>
              <a:rPr lang="en-US" altLang="zh-CN" b="1" i="1" dirty="0">
                <a:latin typeface="+mn-lt"/>
                <a:ea typeface="华文中宋" panose="02010600040101010101" pitchFamily="2" charset="-122"/>
              </a:rPr>
              <a:t>a</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的逆序数增加</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dirty="0">
                <a:solidFill>
                  <a:srgbClr val="000000"/>
                </a:solidFill>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而</a:t>
            </a:r>
            <a:r>
              <a:rPr lang="en-US" altLang="zh-CN" b="1" i="1" dirty="0">
                <a:latin typeface="+mn-lt"/>
                <a:ea typeface="华文中宋" panose="02010600040101010101" pitchFamily="2" charset="-122"/>
              </a:rPr>
              <a:t>b</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的逆序数不变</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802F9CB-0042-E894-5E56-6F2556B0E5C9}"/>
                  </a:ext>
                </a:extLst>
              </p:cNvPr>
              <p:cNvSpPr txBox="1"/>
              <p:nvPr/>
            </p:nvSpPr>
            <p:spPr>
              <a:xfrm>
                <a:off x="469007" y="1700808"/>
                <a:ext cx="8777263" cy="954107"/>
              </a:xfrm>
              <a:prstGeom prst="rect">
                <a:avLst/>
              </a:prstGeom>
            </p:spPr>
            <p:txBody>
              <a:bodyPr wrap="square">
                <a:spAutoFit/>
              </a:bodyPr>
              <a:lstStyle/>
              <a:p>
                <a:pPr lvl="0">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(ii)</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当</a:t>
                </a:r>
                <a14:m>
                  <m:oMath xmlns:m="http://schemas.openxmlformats.org/officeDocument/2006/math">
                    <m:r>
                      <m:rPr>
                        <m:nor/>
                      </m:rPr>
                      <a:rPr lang="en-US" altLang="zh-CN" b="1" i="1">
                        <a:ea typeface="华文中宋" panose="02010600040101010101" pitchFamily="2" charset="-122"/>
                      </a:rPr>
                      <m:t>a</m:t>
                    </m:r>
                    <m:r>
                      <m:rPr>
                        <m:nor/>
                      </m:rPr>
                      <a:rPr lang="en-US" altLang="zh-CN" b="1" i="1">
                        <a:ea typeface="华文中宋" panose="02010600040101010101" pitchFamily="2" charset="-122"/>
                      </a:rPr>
                      <m:t> &gt; </m:t>
                    </m:r>
                    <m:r>
                      <m:rPr>
                        <m:nor/>
                      </m:rPr>
                      <a:rPr lang="en-US" altLang="zh-CN" b="1" i="1">
                        <a:ea typeface="华文中宋" panose="02010600040101010101" pitchFamily="2" charset="-122"/>
                      </a:rPr>
                      <m:t>b</m:t>
                    </m:r>
                  </m:oMath>
                </a14:m>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时</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经过对换后</a:t>
                </a:r>
                <a:r>
                  <a:rPr lang="en-US" altLang="zh-CN" b="1" i="1" dirty="0">
                    <a:latin typeface="+mn-lt"/>
                    <a:ea typeface="华文中宋" panose="02010600040101010101" pitchFamily="2" charset="-122"/>
                  </a:rPr>
                  <a:t>a</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的逆序数不变</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b="1" dirty="0">
                    <a:solidFill>
                      <a:srgbClr val="000000"/>
                    </a:solidFill>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而</a:t>
                </a:r>
                <a:r>
                  <a:rPr lang="en-US" altLang="zh-CN" b="1" i="1" dirty="0">
                    <a:latin typeface="+mn-lt"/>
                    <a:ea typeface="华文中宋" panose="02010600040101010101" pitchFamily="2" charset="-122"/>
                  </a:rPr>
                  <a:t>b</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的逆序数减少</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a:t>
                </a:r>
              </a:p>
            </p:txBody>
          </p:sp>
        </mc:Choice>
        <mc:Fallback xmlns="">
          <p:sp>
            <p:nvSpPr>
              <p:cNvPr id="6" name="文本框 5">
                <a:extLst>
                  <a:ext uri="{FF2B5EF4-FFF2-40B4-BE49-F238E27FC236}">
                    <a16:creationId xmlns:a16="http://schemas.microsoft.com/office/drawing/2014/main" id="{2802F9CB-0042-E894-5E56-6F2556B0E5C9}"/>
                  </a:ext>
                </a:extLst>
              </p:cNvPr>
              <p:cNvSpPr txBox="1">
                <a:spLocks noRot="1" noChangeAspect="1" noMove="1" noResize="1" noEditPoints="1" noAdjustHandles="1" noChangeArrowheads="1" noChangeShapeType="1" noTextEdit="1"/>
              </p:cNvSpPr>
              <p:nvPr/>
            </p:nvSpPr>
            <p:spPr>
              <a:xfrm>
                <a:off x="469007" y="1700808"/>
                <a:ext cx="8777263" cy="954107"/>
              </a:xfrm>
              <a:prstGeom prst="rect">
                <a:avLst/>
              </a:prstGeom>
              <a:blipFill>
                <a:blip r:embed="rId4"/>
                <a:stretch>
                  <a:fillRect l="-1458" t="-6369" b="-165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132E4B5C-0D2F-7E1B-D54F-0A43D47C999C}"/>
                  </a:ext>
                </a:extLst>
              </p:cNvPr>
              <p:cNvSpPr txBox="1"/>
              <p:nvPr/>
            </p:nvSpPr>
            <p:spPr>
              <a:xfrm>
                <a:off x="469007" y="2708920"/>
                <a:ext cx="8625539" cy="954107"/>
              </a:xfrm>
              <a:prstGeom prst="rect">
                <a:avLst/>
              </a:prstGeom>
              <a:noFill/>
            </p:spPr>
            <p:txBody>
              <a:bodyPr wrap="square">
                <a:spAutoFit/>
              </a:bodyPr>
              <a:lstStyle/>
              <a:p>
                <a:pPr indent="457200"/>
                <a:r>
                  <a:rPr lang="zh-CN" altLang="en-US" b="1" dirty="0">
                    <a:latin typeface="华文中宋" panose="02010600040101010101" pitchFamily="2" charset="-122"/>
                    <a:ea typeface="华文中宋" panose="02010600040101010101" pitchFamily="2" charset="-122"/>
                  </a:rPr>
                  <a:t>  所以排列</a:t>
                </a:r>
                <a14:m>
                  <m:oMath xmlns:m="http://schemas.openxmlformats.org/officeDocument/2006/math">
                    <m:r>
                      <m:rPr>
                        <m:nor/>
                      </m:rPr>
                      <a:rPr lang="en-US" altLang="zh-CN" b="1" i="1">
                        <a:ea typeface="华文中宋" panose="02010600040101010101" pitchFamily="2" charset="-122"/>
                      </a:rPr>
                      <m:t>a</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a</m:t>
                    </m:r>
                    <m:r>
                      <m:rPr>
                        <m:nor/>
                      </m:rPr>
                      <a:rPr lang="en-US" altLang="zh-CN" b="1" i="1" baseline="-25000" dirty="0">
                        <a:ea typeface="华文中宋" panose="02010600040101010101" pitchFamily="2" charset="-122"/>
                      </a:rPr>
                      <m:t>l</m:t>
                    </m:r>
                    <m:r>
                      <m:rPr>
                        <m:nor/>
                      </m:rPr>
                      <a:rPr lang="en-US" altLang="zh-CN" b="1" i="1" baseline="-25000" dirty="0" smtClean="0">
                        <a:ea typeface="华文中宋" panose="02010600040101010101" pitchFamily="2" charset="-122"/>
                      </a:rPr>
                      <m:t> </m:t>
                    </m:r>
                    <m:r>
                      <m:rPr>
                        <m:nor/>
                      </m:rPr>
                      <a:rPr lang="en-US" altLang="zh-CN" b="1" i="1">
                        <a:ea typeface="华文中宋" panose="02010600040101010101" pitchFamily="2" charset="-122"/>
                      </a:rPr>
                      <m:t>a</m:t>
                    </m:r>
                    <m:r>
                      <m:rPr>
                        <m:nor/>
                      </m:rPr>
                      <a:rPr lang="en-US" altLang="zh-CN" b="1" i="1">
                        <a:ea typeface="华文中宋" panose="02010600040101010101" pitchFamily="2" charset="-122"/>
                      </a:rPr>
                      <m:t> </m:t>
                    </m:r>
                    <m:r>
                      <m:rPr>
                        <m:nor/>
                      </m:rPr>
                      <a:rPr lang="en-US" altLang="zh-CN" b="1" i="1">
                        <a:ea typeface="华文中宋" panose="02010600040101010101" pitchFamily="2" charset="-122"/>
                      </a:rPr>
                      <m:t>b</m:t>
                    </m:r>
                    <m:r>
                      <m:rPr>
                        <m:nor/>
                      </m:rPr>
                      <a:rPr lang="en-US" altLang="zh-CN" b="1" i="1">
                        <a:ea typeface="华文中宋" panose="02010600040101010101" pitchFamily="2" charset="-122"/>
                      </a:rPr>
                      <m:t> </m:t>
                    </m:r>
                    <m:r>
                      <m:rPr>
                        <m:nor/>
                      </m:rPr>
                      <a:rPr lang="en-US" altLang="zh-CN" b="1" i="1">
                        <a:ea typeface="华文中宋" panose="02010600040101010101" pitchFamily="2" charset="-122"/>
                      </a:rPr>
                      <m:t>b</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b</m:t>
                    </m:r>
                    <m:r>
                      <m:rPr>
                        <m:nor/>
                      </m:rPr>
                      <a:rPr lang="en-US" altLang="zh-CN" b="1" i="1" baseline="-25000" dirty="0">
                        <a:ea typeface="华文中宋" panose="02010600040101010101" pitchFamily="2" charset="-122"/>
                      </a:rPr>
                      <m:t>m</m:t>
                    </m:r>
                  </m:oMath>
                </a14:m>
                <a:r>
                  <a:rPr lang="zh-CN" altLang="en-US" b="1" dirty="0">
                    <a:latin typeface="华文中宋" panose="02010600040101010101" pitchFamily="2" charset="-122"/>
                    <a:ea typeface="华文中宋" panose="02010600040101010101" pitchFamily="2" charset="-122"/>
                  </a:rPr>
                  <a:t>与</a:t>
                </a:r>
                <a:r>
                  <a:rPr lang="en-US" altLang="zh-CN" b="1" i="1" dirty="0">
                    <a:ea typeface="华文中宋" panose="02010600040101010101" pitchFamily="2" charset="-122"/>
                  </a:rPr>
                  <a:t>a</a:t>
                </a:r>
                <a:r>
                  <a:rPr lang="en-US" altLang="zh-CN" b="1" baseline="-25000" dirty="0">
                    <a:ea typeface="华文中宋" panose="02010600040101010101" pitchFamily="2" charset="-122"/>
                  </a:rPr>
                  <a:t>1</a:t>
                </a:r>
                <a:r>
                  <a:rPr lang="en-US" altLang="zh-CN" b="1" i="1" dirty="0">
                    <a:ea typeface="华文中宋" panose="02010600040101010101" pitchFamily="2" charset="-122"/>
                  </a:rPr>
                  <a:t>…a</a:t>
                </a:r>
                <a:r>
                  <a:rPr lang="en-US" altLang="zh-CN" b="1" i="1" baseline="-25000" dirty="0">
                    <a:ea typeface="华文中宋" panose="02010600040101010101" pitchFamily="2" charset="-122"/>
                  </a:rPr>
                  <a:t>l</a:t>
                </a:r>
                <a:r>
                  <a:rPr lang="en-US" altLang="zh-CN" b="1" i="1" dirty="0">
                    <a:ea typeface="华文中宋" panose="02010600040101010101" pitchFamily="2" charset="-122"/>
                  </a:rPr>
                  <a:t> b a b</a:t>
                </a:r>
                <a:r>
                  <a:rPr lang="en-US" altLang="zh-CN" b="1" baseline="-25000" dirty="0">
                    <a:ea typeface="华文中宋" panose="02010600040101010101" pitchFamily="2" charset="-122"/>
                  </a:rPr>
                  <a:t>1</a:t>
                </a:r>
                <a:r>
                  <a:rPr lang="en-US" altLang="zh-CN" b="1" i="1" dirty="0">
                    <a:ea typeface="华文中宋" panose="02010600040101010101" pitchFamily="2" charset="-122"/>
                  </a:rPr>
                  <a:t>…b</a:t>
                </a:r>
                <a:r>
                  <a:rPr lang="en-US" altLang="zh-CN" b="1" i="1" baseline="-25000" dirty="0">
                    <a:ea typeface="华文中宋" panose="02010600040101010101" pitchFamily="2" charset="-122"/>
                  </a:rPr>
                  <a:t>m</a:t>
                </a:r>
                <a:r>
                  <a:rPr lang="zh-CN" altLang="en-US" b="1" dirty="0">
                    <a:latin typeface="华文中宋" panose="02010600040101010101" pitchFamily="2" charset="-122"/>
                    <a:ea typeface="华文中宋" panose="02010600040101010101" pitchFamily="2" charset="-122"/>
                  </a:rPr>
                  <a:t>的奇偶性不同</a:t>
                </a:r>
                <a:r>
                  <a:rPr lang="en-US" altLang="zh-CN" b="1" dirty="0">
                    <a:ea typeface="华文中宋" panose="02010600040101010101" pitchFamily="2" charset="-122"/>
                    <a:cs typeface="Times New Roman" panose="02020603050405020304" pitchFamily="18" charset="0"/>
                  </a:rPr>
                  <a:t>.</a:t>
                </a:r>
              </a:p>
            </p:txBody>
          </p:sp>
        </mc:Choice>
        <mc:Fallback>
          <p:sp>
            <p:nvSpPr>
              <p:cNvPr id="8" name="文本框 7">
                <a:extLst>
                  <a:ext uri="{FF2B5EF4-FFF2-40B4-BE49-F238E27FC236}">
                    <a16:creationId xmlns:a16="http://schemas.microsoft.com/office/drawing/2014/main" id="{132E4B5C-0D2F-7E1B-D54F-0A43D47C999C}"/>
                  </a:ext>
                </a:extLst>
              </p:cNvPr>
              <p:cNvSpPr txBox="1">
                <a:spLocks noRot="1" noChangeAspect="1" noMove="1" noResize="1" noEditPoints="1" noAdjustHandles="1" noChangeArrowheads="1" noChangeShapeType="1" noTextEdit="1"/>
              </p:cNvSpPr>
              <p:nvPr/>
            </p:nvSpPr>
            <p:spPr>
              <a:xfrm>
                <a:off x="469007" y="2708920"/>
                <a:ext cx="8625539" cy="954107"/>
              </a:xfrm>
              <a:prstGeom prst="rect">
                <a:avLst/>
              </a:prstGeom>
              <a:blipFill>
                <a:blip r:embed="rId5"/>
                <a:stretch>
                  <a:fillRect l="-1484" t="-6369" b="-16561"/>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B1EBEA17-D23E-5531-220A-02E63F4086D9}"/>
              </a:ext>
            </a:extLst>
          </p:cNvPr>
          <p:cNvSpPr txBox="1"/>
          <p:nvPr/>
        </p:nvSpPr>
        <p:spPr>
          <a:xfrm>
            <a:off x="469007" y="3717032"/>
            <a:ext cx="4688540"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再证</a:t>
            </a:r>
            <a:r>
              <a:rPr lang="zh-CN" altLang="en-US" b="1" dirty="0">
                <a:solidFill>
                  <a:srgbClr val="0000FF"/>
                </a:solidFill>
                <a:latin typeface="华文中宋" panose="02010600040101010101" pitchFamily="2" charset="-122"/>
                <a:ea typeface="华文中宋" panose="02010600040101010101" pitchFamily="2" charset="-122"/>
              </a:rPr>
              <a:t>一般对换</a:t>
            </a:r>
            <a:r>
              <a:rPr lang="zh-CN" altLang="en-US" b="1" dirty="0">
                <a:latin typeface="华文中宋" panose="02010600040101010101" pitchFamily="2" charset="-122"/>
                <a:ea typeface="华文中宋" panose="02010600040101010101" pitchFamily="2" charset="-122"/>
              </a:rPr>
              <a:t>的情形</a:t>
            </a:r>
            <a:r>
              <a:rPr lang="en-US" altLang="zh-CN" b="1" dirty="0">
                <a:ea typeface="华文中宋" panose="02010600040101010101" pitchFamily="2" charset="-122"/>
                <a:cs typeface="Times New Roman" panose="02020603050405020304" pitchFamily="18" charset="0"/>
              </a:rPr>
              <a:t>:</a:t>
            </a:r>
            <a:endParaRPr lang="zh-CN" altLang="en-US" dirty="0">
              <a:cs typeface="Times New Roman" panose="02020603050405020304" pitchFamily="18" charset="0"/>
            </a:endParaRPr>
          </a:p>
        </p:txBody>
      </p:sp>
      <p:sp>
        <p:nvSpPr>
          <p:cNvPr id="12" name="文本框 11">
            <a:extLst>
              <a:ext uri="{FF2B5EF4-FFF2-40B4-BE49-F238E27FC236}">
                <a16:creationId xmlns:a16="http://schemas.microsoft.com/office/drawing/2014/main" id="{8618D2A4-D6EF-1EF8-E77C-A2AA8FA1CCD0}"/>
              </a:ext>
            </a:extLst>
          </p:cNvPr>
          <p:cNvSpPr txBox="1"/>
          <p:nvPr/>
        </p:nvSpPr>
        <p:spPr>
          <a:xfrm>
            <a:off x="469007" y="5301208"/>
            <a:ext cx="8225605" cy="954107"/>
          </a:xfrm>
          <a:prstGeom prst="rect">
            <a:avLst/>
          </a:prstGeom>
          <a:noFill/>
        </p:spPr>
        <p:txBody>
          <a:bodyPr wrap="square">
            <a:spAutoFit/>
          </a:bodyPr>
          <a:lstStyle/>
          <a:p>
            <a:pPr indent="457200"/>
            <a:r>
              <a:rPr lang="zh-CN" altLang="en-US" b="1" dirty="0">
                <a:latin typeface="华文中宋" panose="02010600040101010101" pitchFamily="2" charset="-122"/>
                <a:ea typeface="华文中宋" panose="02010600040101010101" pitchFamily="2" charset="-122"/>
              </a:rPr>
              <a:t>  这两个排列又可以通过</a:t>
            </a:r>
            <a:r>
              <a:rPr lang="zh-CN" altLang="en-US" b="1" dirty="0">
                <a:solidFill>
                  <a:srgbClr val="0000FF"/>
                </a:solidFill>
                <a:latin typeface="华文中宋" panose="02010600040101010101" pitchFamily="2" charset="-122"/>
                <a:ea typeface="华文中宋" panose="02010600040101010101" pitchFamily="2" charset="-122"/>
              </a:rPr>
              <a:t>多次相邻对换</a:t>
            </a:r>
            <a:r>
              <a:rPr lang="zh-CN" altLang="en-US" b="1" dirty="0">
                <a:latin typeface="华文中宋" panose="02010600040101010101" pitchFamily="2" charset="-122"/>
                <a:ea typeface="华文中宋" panose="02010600040101010101" pitchFamily="2" charset="-122"/>
              </a:rPr>
              <a:t>得到</a:t>
            </a:r>
            <a:r>
              <a:rPr lang="en-US" altLang="zh-CN" b="1" dirty="0">
                <a:ea typeface="华文中宋" panose="02010600040101010101" pitchFamily="2" charset="-122"/>
                <a:cs typeface="Times New Roman" panose="02020603050405020304" pitchFamily="18" charset="0"/>
              </a:rPr>
              <a:t>,</a:t>
            </a:r>
            <a:r>
              <a:rPr lang="zh-CN" altLang="en-US" b="1" dirty="0">
                <a:latin typeface="华文中宋" panose="02010600040101010101" pitchFamily="2" charset="-122"/>
                <a:ea typeface="华文中宋" panose="02010600040101010101" pitchFamily="2" charset="-122"/>
              </a:rPr>
              <a:t>具体操作如下</a:t>
            </a:r>
            <a:r>
              <a:rPr lang="en-US" altLang="zh-CN" b="1" dirty="0">
                <a:ea typeface="华文中宋" panose="0201060004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245521695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300"/>
                            </p:stCondLst>
                            <p:childTnLst>
                              <p:par>
                                <p:cTn id="14" presetID="10" presetClass="entr" presetSubtype="0" fill="hold" grpId="0" nodeType="afterEffect">
                                  <p:stCondLst>
                                    <p:cond delay="0"/>
                                  </p:stCondLst>
                                  <p:iterate type="lt">
                                    <p:tmPct val="5000"/>
                                  </p:iterate>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iterate type="lt">
                                    <p:tmPct val="5000"/>
                                  </p:iterate>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725"/>
                            </p:stCondLst>
                            <p:childTnLst>
                              <p:par>
                                <p:cTn id="23" presetID="10" presetClass="entr" presetSubtype="0" fill="hold" grpId="0" nodeType="afterEffect">
                                  <p:stCondLst>
                                    <p:cond delay="0"/>
                                  </p:stCondLst>
                                  <p:iterate type="lt">
                                    <p:tmPct val="5000"/>
                                  </p:iterate>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iterate type="lt">
                                    <p:tmPct val="5000"/>
                                  </p:iterate>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0">
            <a:hlinkClick r:id="rId2" action="ppaction://hlinksldjump"/>
            <a:extLst>
              <a:ext uri="{FF2B5EF4-FFF2-40B4-BE49-F238E27FC236}">
                <a16:creationId xmlns:a16="http://schemas.microsoft.com/office/drawing/2014/main" id="{6ED1EF79-A7DA-43D6-9844-52236878D557}"/>
              </a:ext>
            </a:extLst>
          </p:cNvPr>
          <p:cNvSpPr>
            <a:spLocks noChangeArrowheads="1"/>
          </p:cNvSpPr>
          <p:nvPr/>
        </p:nvSpPr>
        <p:spPr bwMode="auto">
          <a:xfrm>
            <a:off x="450850" y="393700"/>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45060" name="Rectangle 30">
            <a:extLst>
              <a:ext uri="{FF2B5EF4-FFF2-40B4-BE49-F238E27FC236}">
                <a16:creationId xmlns:a16="http://schemas.microsoft.com/office/drawing/2014/main" id="{72C5B6C1-1136-4086-B50D-8BBFBB5B3148}"/>
              </a:ext>
            </a:extLst>
          </p:cNvPr>
          <p:cNvSpPr>
            <a:spLocks noChangeArrowheads="1"/>
          </p:cNvSpPr>
          <p:nvPr/>
        </p:nvSpPr>
        <p:spPr bwMode="auto">
          <a:xfrm>
            <a:off x="450850" y="0"/>
            <a:ext cx="65373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定理</a:t>
            </a:r>
            <a:r>
              <a:rPr kumimoji="1" lang="en-US" altLang="zh-CN"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的证明及推论</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981E7E52-9C27-AC7D-A4AF-D84519587851}"/>
                  </a:ext>
                </a:extLst>
              </p:cNvPr>
              <p:cNvSpPr txBox="1"/>
              <p:nvPr/>
            </p:nvSpPr>
            <p:spPr>
              <a:xfrm>
                <a:off x="294728" y="2852936"/>
                <a:ext cx="6796558" cy="1599284"/>
              </a:xfrm>
              <a:prstGeom prst="rect">
                <a:avLst/>
              </a:prstGeom>
              <a:noFill/>
            </p:spPr>
            <p:txBody>
              <a:bodyPr wrap="square">
                <a:spAutoFit/>
              </a:bodyPr>
              <a:lstStyle/>
              <a:p>
                <a:pPr>
                  <a:lnSpc>
                    <a:spcPct val="120000"/>
                  </a:lnSpc>
                </a:pPr>
                <a:r>
                  <a:rPr lang="zh-CN" altLang="en-US" b="1" dirty="0">
                    <a:latin typeface="华文中宋" panose="02010600040101010101" pitchFamily="2" charset="-122"/>
                    <a:ea typeface="华文中宋" panose="02010600040101010101" pitchFamily="2" charset="-122"/>
                  </a:rPr>
                  <a:t>排列</a:t>
                </a:r>
                <a14:m>
                  <m:oMath xmlns:m="http://schemas.openxmlformats.org/officeDocument/2006/math">
                    <m:r>
                      <m:rPr>
                        <m:nor/>
                      </m:rPr>
                      <a:rPr lang="en-US" altLang="zh-CN" b="1" i="1">
                        <a:ea typeface="华文中宋" panose="02010600040101010101" pitchFamily="2" charset="-122"/>
                      </a:rPr>
                      <m:t>a</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a</m:t>
                    </m:r>
                    <m:r>
                      <m:rPr>
                        <m:nor/>
                      </m:rPr>
                      <a:rPr lang="en-US" altLang="zh-CN" b="1" i="1" baseline="-25000" dirty="0">
                        <a:ea typeface="华文中宋" panose="02010600040101010101" pitchFamily="2" charset="-122"/>
                      </a:rPr>
                      <m:t>l</m:t>
                    </m:r>
                    <m:r>
                      <m:rPr>
                        <m:nor/>
                      </m:rPr>
                      <a:rPr lang="en-US" altLang="zh-CN" b="1" i="1" baseline="-25000" dirty="0" smtClean="0">
                        <a:ea typeface="华文中宋" panose="02010600040101010101" pitchFamily="2" charset="-122"/>
                      </a:rPr>
                      <m:t> </m:t>
                    </m:r>
                    <m:r>
                      <m:rPr>
                        <m:nor/>
                      </m:rPr>
                      <a:rPr lang="en-US" altLang="zh-CN" b="1" i="1">
                        <a:ea typeface="华文中宋" panose="02010600040101010101" pitchFamily="2" charset="-122"/>
                      </a:rPr>
                      <m:t>a</m:t>
                    </m:r>
                    <m:r>
                      <m:rPr>
                        <m:nor/>
                      </m:rPr>
                      <a:rPr lang="en-US" altLang="zh-CN" b="1" i="1">
                        <a:ea typeface="华文中宋" panose="02010600040101010101" pitchFamily="2" charset="-122"/>
                      </a:rPr>
                      <m:t> </m:t>
                    </m:r>
                    <m:r>
                      <m:rPr>
                        <m:nor/>
                      </m:rPr>
                      <a:rPr lang="en-US" altLang="zh-CN" b="1" i="1">
                        <a:ea typeface="华文中宋" panose="02010600040101010101" pitchFamily="2" charset="-122"/>
                      </a:rPr>
                      <m:t>b</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b</m:t>
                    </m:r>
                    <m:r>
                      <m:rPr>
                        <m:nor/>
                      </m:rPr>
                      <a:rPr lang="en-US" altLang="zh-CN" b="1" i="1" baseline="-25000" dirty="0">
                        <a:ea typeface="华文中宋" panose="02010600040101010101" pitchFamily="2" charset="-122"/>
                      </a:rPr>
                      <m:t>m</m:t>
                    </m:r>
                    <m:r>
                      <m:rPr>
                        <m:nor/>
                      </m:rPr>
                      <a:rPr lang="en-US" altLang="zh-CN" b="1" i="1" baseline="-25000" dirty="0" smtClean="0">
                        <a:ea typeface="华文中宋" panose="02010600040101010101" pitchFamily="2" charset="-122"/>
                      </a:rPr>
                      <m:t> </m:t>
                    </m:r>
                    <m:r>
                      <m:rPr>
                        <m:nor/>
                      </m:rPr>
                      <a:rPr lang="en-US" altLang="zh-CN" b="1" i="1">
                        <a:ea typeface="华文中宋" panose="02010600040101010101" pitchFamily="2" charset="-122"/>
                      </a:rPr>
                      <m:t>b</m:t>
                    </m:r>
                    <m:r>
                      <m:rPr>
                        <m:nor/>
                      </m:rPr>
                      <a:rPr lang="en-US" altLang="zh-CN" b="1" i="1" smtClean="0">
                        <a:ea typeface="华文中宋" panose="02010600040101010101" pitchFamily="2" charset="-122"/>
                      </a:rPr>
                      <m:t> </m:t>
                    </m:r>
                    <m:r>
                      <m:rPr>
                        <m:nor/>
                      </m:rPr>
                      <a:rPr lang="en-US" altLang="zh-CN" b="1" i="1">
                        <a:ea typeface="华文中宋" panose="02010600040101010101" pitchFamily="2" charset="-122"/>
                      </a:rPr>
                      <m:t>c</m:t>
                    </m:r>
                    <m:r>
                      <m:rPr>
                        <m:nor/>
                      </m:rPr>
                      <a:rPr lang="en-US" altLang="zh-CN" b="1" baseline="-25000">
                        <a:ea typeface="华文中宋" panose="02010600040101010101" pitchFamily="2" charset="-122"/>
                      </a:rPr>
                      <m:t>1</m:t>
                    </m:r>
                    <m:r>
                      <m:rPr>
                        <m:nor/>
                      </m:rPr>
                      <a:rPr lang="en-US" altLang="zh-CN" b="1">
                        <a:ea typeface="华文中宋" panose="02010600040101010101" pitchFamily="2" charset="-122"/>
                      </a:rPr>
                      <m:t>…</m:t>
                    </m:r>
                    <m:r>
                      <m:rPr>
                        <m:nor/>
                      </m:rPr>
                      <a:rPr lang="en-US" altLang="zh-CN" b="1" i="1">
                        <a:ea typeface="华文中宋" panose="02010600040101010101" pitchFamily="2" charset="-122"/>
                      </a:rPr>
                      <m:t>c</m:t>
                    </m:r>
                    <m:r>
                      <m:rPr>
                        <m:nor/>
                      </m:rPr>
                      <a:rPr lang="en-US" altLang="zh-CN" b="1" i="1" baseline="-25000">
                        <a:ea typeface="华文中宋" panose="02010600040101010101" pitchFamily="2" charset="-122"/>
                      </a:rPr>
                      <m:t>n</m:t>
                    </m:r>
                  </m:oMath>
                </a14:m>
                <a:r>
                  <a:rPr lang="zh-CN" altLang="en-US" b="1" dirty="0">
                    <a:latin typeface="华文中宋" panose="02010600040101010101" pitchFamily="2" charset="-122"/>
                    <a:ea typeface="华文中宋" panose="02010600040101010101" pitchFamily="2" charset="-122"/>
                  </a:rPr>
                  <a:t>变成</a:t>
                </a:r>
                <a:endParaRPr lang="en-US" altLang="zh-CN" b="1" dirty="0">
                  <a:latin typeface="华文中宋" panose="02010600040101010101" pitchFamily="2" charset="-122"/>
                  <a:ea typeface="华文中宋" panose="02010600040101010101" pitchFamily="2" charset="-122"/>
                </a:endParaRPr>
              </a:p>
              <a:p>
                <a:pPr>
                  <a:lnSpc>
                    <a:spcPct val="120000"/>
                  </a:lnSpc>
                </a:pPr>
                <a:r>
                  <a:rPr lang="zh-CN" altLang="en-US" b="1" dirty="0">
                    <a:latin typeface="华文中宋" panose="02010600040101010101" pitchFamily="2" charset="-122"/>
                    <a:ea typeface="华文中宋" panose="02010600040101010101" pitchFamily="2" charset="-122"/>
                  </a:rPr>
                  <a:t>排列</a:t>
                </a:r>
                <a14:m>
                  <m:oMath xmlns:m="http://schemas.openxmlformats.org/officeDocument/2006/math">
                    <m:r>
                      <m:rPr>
                        <m:nor/>
                      </m:rPr>
                      <a:rPr lang="en-US" altLang="zh-CN" b="1" i="1">
                        <a:ea typeface="华文中宋" panose="02010600040101010101" pitchFamily="2" charset="-122"/>
                      </a:rPr>
                      <m:t>a</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a</m:t>
                    </m:r>
                    <m:r>
                      <m:rPr>
                        <m:nor/>
                      </m:rPr>
                      <a:rPr lang="en-US" altLang="zh-CN" b="1" i="1" baseline="-25000" dirty="0">
                        <a:ea typeface="华文中宋" panose="02010600040101010101" pitchFamily="2" charset="-122"/>
                      </a:rPr>
                      <m:t>l</m:t>
                    </m:r>
                    <m:r>
                      <m:rPr>
                        <m:nor/>
                      </m:rPr>
                      <a:rPr lang="en-US" altLang="zh-CN" b="1" i="1" baseline="-25000" dirty="0" smtClean="0">
                        <a:ea typeface="华文中宋" panose="02010600040101010101" pitchFamily="2" charset="-122"/>
                      </a:rPr>
                      <m:t> </m:t>
                    </m:r>
                    <m:r>
                      <m:rPr>
                        <m:nor/>
                      </m:rPr>
                      <a:rPr lang="en-US" altLang="zh-CN" b="1" i="1">
                        <a:ea typeface="华文中宋" panose="02010600040101010101" pitchFamily="2" charset="-122"/>
                      </a:rPr>
                      <m:t>b</m:t>
                    </m:r>
                    <m:r>
                      <m:rPr>
                        <m:nor/>
                      </m:rPr>
                      <a:rPr lang="en-US" altLang="zh-CN" b="1" i="1">
                        <a:ea typeface="华文中宋" panose="02010600040101010101" pitchFamily="2" charset="-122"/>
                      </a:rPr>
                      <m:t> </m:t>
                    </m:r>
                    <m:r>
                      <m:rPr>
                        <m:nor/>
                      </m:rPr>
                      <a:rPr lang="en-US" altLang="zh-CN" b="1" i="1">
                        <a:ea typeface="华文中宋" panose="02010600040101010101" pitchFamily="2" charset="-122"/>
                      </a:rPr>
                      <m:t>b</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b</m:t>
                    </m:r>
                    <m:r>
                      <m:rPr>
                        <m:nor/>
                      </m:rPr>
                      <a:rPr lang="en-US" altLang="zh-CN" b="1" i="1" baseline="-25000" dirty="0">
                        <a:ea typeface="华文中宋" panose="02010600040101010101" pitchFamily="2" charset="-122"/>
                      </a:rPr>
                      <m:t>m</m:t>
                    </m:r>
                    <m:r>
                      <m:rPr>
                        <m:nor/>
                      </m:rPr>
                      <a:rPr lang="en-US" altLang="zh-CN" b="1" i="1" baseline="-25000" dirty="0" smtClean="0">
                        <a:ea typeface="华文中宋" panose="02010600040101010101" pitchFamily="2" charset="-122"/>
                      </a:rPr>
                      <m:t> </m:t>
                    </m:r>
                    <m:r>
                      <m:rPr>
                        <m:nor/>
                      </m:rPr>
                      <a:rPr lang="en-US" altLang="zh-CN" b="1" i="1">
                        <a:ea typeface="华文中宋" panose="02010600040101010101" pitchFamily="2" charset="-122"/>
                      </a:rPr>
                      <m:t>a</m:t>
                    </m:r>
                    <m:r>
                      <m:rPr>
                        <m:nor/>
                      </m:rPr>
                      <a:rPr lang="en-US" altLang="zh-CN" b="1" i="1" smtClean="0">
                        <a:ea typeface="华文中宋" panose="02010600040101010101" pitchFamily="2" charset="-122"/>
                      </a:rPr>
                      <m:t> </m:t>
                    </m:r>
                    <m:r>
                      <m:rPr>
                        <m:nor/>
                      </m:rPr>
                      <a:rPr lang="en-US" altLang="zh-CN" b="1" i="1">
                        <a:ea typeface="华文中宋" panose="02010600040101010101" pitchFamily="2" charset="-122"/>
                      </a:rPr>
                      <m:t>c</m:t>
                    </m:r>
                    <m:r>
                      <m:rPr>
                        <m:nor/>
                      </m:rPr>
                      <a:rPr lang="en-US" altLang="zh-CN" b="1" baseline="-25000">
                        <a:ea typeface="华文中宋" panose="02010600040101010101" pitchFamily="2" charset="-122"/>
                      </a:rPr>
                      <m:t>1</m:t>
                    </m:r>
                    <m:r>
                      <m:rPr>
                        <m:nor/>
                      </m:rPr>
                      <a:rPr lang="en-US" altLang="zh-CN" b="1">
                        <a:ea typeface="华文中宋" panose="02010600040101010101" pitchFamily="2" charset="-122"/>
                      </a:rPr>
                      <m:t>…</m:t>
                    </m:r>
                    <m:r>
                      <m:rPr>
                        <m:nor/>
                      </m:rPr>
                      <a:rPr lang="en-US" altLang="zh-CN" b="1" i="1">
                        <a:ea typeface="华文中宋" panose="02010600040101010101" pitchFamily="2" charset="-122"/>
                      </a:rPr>
                      <m:t>c</m:t>
                    </m:r>
                    <m:r>
                      <m:rPr>
                        <m:nor/>
                      </m:rPr>
                      <a:rPr lang="en-US" altLang="zh-CN" b="1" i="1" baseline="-25000">
                        <a:ea typeface="华文中宋" panose="02010600040101010101" pitchFamily="2" charset="-122"/>
                      </a:rPr>
                      <m:t>n</m:t>
                    </m:r>
                  </m:oMath>
                </a14:m>
                <a:r>
                  <a:rPr lang="en-US" altLang="zh-CN" b="1" dirty="0">
                    <a:ea typeface="华文中宋" panose="02010600040101010101" pitchFamily="2" charset="-122"/>
                    <a:cs typeface="Times New Roman" panose="02020603050405020304" pitchFamily="18" charset="0"/>
                  </a:rPr>
                  <a:t>,</a:t>
                </a:r>
              </a:p>
              <a:p>
                <a:pPr>
                  <a:lnSpc>
                    <a:spcPct val="120000"/>
                  </a:lnSpc>
                </a:pPr>
                <a:r>
                  <a:rPr lang="en-US" altLang="zh-CN" b="1"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所以这两个排列的奇偶性相反</a:t>
                </a:r>
                <a:r>
                  <a:rPr lang="en-US" altLang="zh-CN" b="1" dirty="0">
                    <a:ea typeface="华文中宋" panose="02010600040101010101" pitchFamily="2" charset="-122"/>
                    <a:cs typeface="Times New Roman" panose="02020603050405020304" pitchFamily="18" charset="0"/>
                  </a:rPr>
                  <a:t>.  </a:t>
                </a:r>
                <a:r>
                  <a:rPr lang="zh-CN" altLang="en-US" b="1" dirty="0">
                    <a:ea typeface="华文中宋" panose="02010600040101010101" pitchFamily="2" charset="-122"/>
                    <a:cs typeface="Times New Roman" panose="02020603050405020304" pitchFamily="18" charset="0"/>
                  </a:rPr>
                  <a:t>证毕</a:t>
                </a:r>
                <a:r>
                  <a:rPr lang="en-US" altLang="zh-CN" b="1" dirty="0">
                    <a:ea typeface="华文中宋" panose="02010600040101010101" pitchFamily="2" charset="-122"/>
                    <a:cs typeface="Times New Roman" panose="02020603050405020304" pitchFamily="18" charset="0"/>
                  </a:rPr>
                  <a:t>.</a:t>
                </a:r>
              </a:p>
            </p:txBody>
          </p:sp>
        </mc:Choice>
        <mc:Fallback>
          <p:sp>
            <p:nvSpPr>
              <p:cNvPr id="3" name="文本框 2">
                <a:extLst>
                  <a:ext uri="{FF2B5EF4-FFF2-40B4-BE49-F238E27FC236}">
                    <a16:creationId xmlns:a16="http://schemas.microsoft.com/office/drawing/2014/main" id="{981E7E52-9C27-AC7D-A4AF-D84519587851}"/>
                  </a:ext>
                </a:extLst>
              </p:cNvPr>
              <p:cNvSpPr txBox="1">
                <a:spLocks noRot="1" noChangeAspect="1" noMove="1" noResize="1" noEditPoints="1" noAdjustHandles="1" noChangeArrowheads="1" noChangeShapeType="1" noTextEdit="1"/>
              </p:cNvSpPr>
              <p:nvPr/>
            </p:nvSpPr>
            <p:spPr>
              <a:xfrm>
                <a:off x="294728" y="2852936"/>
                <a:ext cx="6796558" cy="1599284"/>
              </a:xfrm>
              <a:prstGeom prst="rect">
                <a:avLst/>
              </a:prstGeom>
              <a:blipFill>
                <a:blip r:embed="rId3"/>
                <a:stretch>
                  <a:fillRect l="-1794" t="-1145" b="-99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7728A7A-276A-6C2F-7B95-F2BC71DC8F74}"/>
                  </a:ext>
                </a:extLst>
              </p:cNvPr>
              <p:cNvSpPr txBox="1"/>
              <p:nvPr/>
            </p:nvSpPr>
            <p:spPr>
              <a:xfrm>
                <a:off x="313254" y="779873"/>
                <a:ext cx="9137304" cy="1599284"/>
              </a:xfrm>
              <a:prstGeom prst="rect">
                <a:avLst/>
              </a:prstGeom>
              <a:noFill/>
            </p:spPr>
            <p:txBody>
              <a:bodyPr wrap="square">
                <a:spAutoFit/>
              </a:bodyPr>
              <a:lstStyle/>
              <a:p>
                <a:pPr>
                  <a:lnSpc>
                    <a:spcPct val="120000"/>
                  </a:lnSpc>
                </a:pPr>
                <a:r>
                  <a:rPr lang="zh-CN" altLang="en-US" b="1" dirty="0">
                    <a:latin typeface="华文中宋" panose="02010600040101010101" pitchFamily="2" charset="-122"/>
                    <a:ea typeface="华文中宋" panose="02010600040101010101" pitchFamily="2" charset="-122"/>
                  </a:rPr>
                  <a:t>对排列</a:t>
                </a:r>
                <a14:m>
                  <m:oMath xmlns:m="http://schemas.openxmlformats.org/officeDocument/2006/math">
                    <m:r>
                      <m:rPr>
                        <m:nor/>
                      </m:rPr>
                      <a:rPr lang="en-US" altLang="zh-CN" b="1" i="1">
                        <a:latin typeface="+mj-lt"/>
                        <a:ea typeface="华文中宋" panose="02010600040101010101" pitchFamily="2" charset="-122"/>
                      </a:rPr>
                      <m:t>a</m:t>
                    </m:r>
                    <m:r>
                      <m:rPr>
                        <m:nor/>
                      </m:rPr>
                      <a:rPr lang="en-US" altLang="zh-CN" b="1" baseline="-25000">
                        <a:latin typeface="+mj-lt"/>
                        <a:ea typeface="华文中宋" panose="02010600040101010101" pitchFamily="2" charset="-122"/>
                      </a:rPr>
                      <m:t>1</m:t>
                    </m:r>
                    <m:r>
                      <m:rPr>
                        <m:nor/>
                      </m:rPr>
                      <a:rPr lang="en-US" altLang="zh-CN" b="1" i="1">
                        <a:latin typeface="+mj-lt"/>
                        <a:ea typeface="华文中宋" panose="02010600040101010101" pitchFamily="2" charset="-122"/>
                      </a:rPr>
                      <m:t>…</m:t>
                    </m:r>
                    <m:r>
                      <m:rPr>
                        <m:nor/>
                      </m:rPr>
                      <a:rPr lang="en-US" altLang="zh-CN" b="1" i="1" dirty="0">
                        <a:ea typeface="华文中宋" panose="02010600040101010101" pitchFamily="2" charset="-122"/>
                      </a:rPr>
                      <m:t>a</m:t>
                    </m:r>
                    <m:r>
                      <m:rPr>
                        <m:nor/>
                      </m:rPr>
                      <a:rPr lang="en-US" altLang="zh-CN" b="1" i="1" baseline="-25000" dirty="0">
                        <a:ea typeface="华文中宋" panose="02010600040101010101" pitchFamily="2" charset="-122"/>
                      </a:rPr>
                      <m:t>l</m:t>
                    </m:r>
                    <m:r>
                      <m:rPr>
                        <m:nor/>
                      </m:rPr>
                      <a:rPr lang="en-US" altLang="zh-CN" b="1" i="1" baseline="-25000" dirty="0" smtClean="0">
                        <a:ea typeface="华文中宋" panose="02010600040101010101" pitchFamily="2" charset="-122"/>
                      </a:rPr>
                      <m:t> </m:t>
                    </m:r>
                    <m:r>
                      <m:rPr>
                        <m:nor/>
                      </m:rPr>
                      <a:rPr lang="en-US" altLang="zh-CN" b="1" i="1">
                        <a:latin typeface="+mj-lt"/>
                        <a:ea typeface="华文中宋" panose="02010600040101010101" pitchFamily="2" charset="-122"/>
                      </a:rPr>
                      <m:t>a</m:t>
                    </m:r>
                    <m:r>
                      <m:rPr>
                        <m:nor/>
                      </m:rPr>
                      <a:rPr lang="en-US" altLang="zh-CN" b="1" i="1">
                        <a:latin typeface="+mj-lt"/>
                        <a:ea typeface="华文中宋" panose="02010600040101010101" pitchFamily="2" charset="-122"/>
                      </a:rPr>
                      <m:t> </m:t>
                    </m:r>
                    <m:r>
                      <m:rPr>
                        <m:nor/>
                      </m:rPr>
                      <a:rPr lang="en-US" altLang="zh-CN" b="1" i="1">
                        <a:latin typeface="+mj-lt"/>
                        <a:ea typeface="华文中宋" panose="02010600040101010101" pitchFamily="2" charset="-122"/>
                      </a:rPr>
                      <m:t>b</m:t>
                    </m:r>
                    <m:r>
                      <m:rPr>
                        <m:nor/>
                      </m:rPr>
                      <a:rPr lang="en-US" altLang="zh-CN" b="1" baseline="-25000">
                        <a:latin typeface="+mj-lt"/>
                        <a:ea typeface="华文中宋" panose="02010600040101010101" pitchFamily="2" charset="-122"/>
                      </a:rPr>
                      <m:t>1</m:t>
                    </m:r>
                    <m:r>
                      <m:rPr>
                        <m:nor/>
                      </m:rPr>
                      <a:rPr lang="en-US" altLang="zh-CN" b="1" i="1">
                        <a:latin typeface="+mj-lt"/>
                        <a:ea typeface="华文中宋" panose="02010600040101010101" pitchFamily="2" charset="-122"/>
                      </a:rPr>
                      <m:t>…</m:t>
                    </m:r>
                    <m:r>
                      <m:rPr>
                        <m:nor/>
                      </m:rPr>
                      <a:rPr lang="en-US" altLang="zh-CN" b="1" i="1" dirty="0">
                        <a:ea typeface="华文中宋" panose="02010600040101010101" pitchFamily="2" charset="-122"/>
                      </a:rPr>
                      <m:t>b</m:t>
                    </m:r>
                    <m:r>
                      <m:rPr>
                        <m:nor/>
                      </m:rPr>
                      <a:rPr lang="en-US" altLang="zh-CN" b="1" i="1" baseline="-25000" dirty="0">
                        <a:ea typeface="华文中宋" panose="02010600040101010101" pitchFamily="2" charset="-122"/>
                      </a:rPr>
                      <m:t>m</m:t>
                    </m:r>
                    <m:r>
                      <m:rPr>
                        <m:nor/>
                      </m:rPr>
                      <a:rPr lang="en-US" altLang="zh-CN" b="1" i="1" baseline="-25000" dirty="0" smtClean="0">
                        <a:ea typeface="华文中宋" panose="02010600040101010101" pitchFamily="2" charset="-122"/>
                      </a:rPr>
                      <m:t> </m:t>
                    </m:r>
                    <m:r>
                      <m:rPr>
                        <m:nor/>
                      </m:rPr>
                      <a:rPr lang="en-US" altLang="zh-CN" b="1" i="1">
                        <a:latin typeface="+mj-lt"/>
                        <a:ea typeface="华文中宋" panose="02010600040101010101" pitchFamily="2" charset="-122"/>
                      </a:rPr>
                      <m:t>b</m:t>
                    </m:r>
                    <m:r>
                      <m:rPr>
                        <m:nor/>
                      </m:rPr>
                      <a:rPr lang="en-US" altLang="zh-CN" b="1" i="1" smtClean="0">
                        <a:latin typeface="+mj-lt"/>
                        <a:ea typeface="华文中宋" panose="02010600040101010101" pitchFamily="2" charset="-122"/>
                      </a:rPr>
                      <m:t> </m:t>
                    </m:r>
                    <m:r>
                      <m:rPr>
                        <m:nor/>
                      </m:rPr>
                      <a:rPr lang="en-US" altLang="zh-CN" b="1" i="1" smtClean="0">
                        <a:ea typeface="华文中宋" panose="02010600040101010101" pitchFamily="2" charset="-122"/>
                      </a:rPr>
                      <m:t>c</m:t>
                    </m:r>
                  </m:oMath>
                </a14:m>
                <a:r>
                  <a:rPr lang="en-US" altLang="zh-CN" b="1" baseline="-25000" dirty="0">
                    <a:latin typeface="+mj-lt"/>
                    <a:ea typeface="华文中宋" panose="02010600040101010101" pitchFamily="2" charset="-122"/>
                  </a:rPr>
                  <a:t>1</a:t>
                </a:r>
                <a:r>
                  <a:rPr lang="en-US" altLang="zh-CN" b="1" dirty="0">
                    <a:latin typeface="+mj-lt"/>
                    <a:ea typeface="华文中宋" panose="02010600040101010101" pitchFamily="2" charset="-122"/>
                  </a:rPr>
                  <a:t>…</a:t>
                </a:r>
                <a:r>
                  <a:rPr lang="en-US" altLang="zh-CN" b="1" i="1" dirty="0" err="1">
                    <a:latin typeface="+mj-lt"/>
                    <a:ea typeface="华文中宋" panose="02010600040101010101" pitchFamily="2" charset="-122"/>
                  </a:rPr>
                  <a:t>c</a:t>
                </a:r>
                <a:r>
                  <a:rPr lang="en-US" altLang="zh-CN" b="1" i="1" baseline="-25000" dirty="0" err="1">
                    <a:latin typeface="+mj-lt"/>
                    <a:ea typeface="华文中宋" panose="02010600040101010101" pitchFamily="2" charset="-122"/>
                  </a:rPr>
                  <a:t>n</a:t>
                </a:r>
                <a:r>
                  <a:rPr lang="zh-CN" altLang="en-US" b="1" dirty="0">
                    <a:latin typeface="华文中宋" panose="02010600040101010101" pitchFamily="2" charset="-122"/>
                    <a:ea typeface="华文中宋" panose="02010600040101010101" pitchFamily="2" charset="-122"/>
                  </a:rPr>
                  <a:t>做</a:t>
                </a:r>
                <a:r>
                  <a:rPr lang="en-US" altLang="zh-CN" b="1" i="1" dirty="0">
                    <a:ea typeface="华文中宋" panose="02010600040101010101" pitchFamily="2" charset="-122"/>
                  </a:rPr>
                  <a:t>m</a:t>
                </a:r>
                <a:r>
                  <a:rPr lang="zh-CN" altLang="en-US" b="1" dirty="0">
                    <a:latin typeface="华文中宋" panose="02010600040101010101" pitchFamily="2" charset="-122"/>
                    <a:ea typeface="华文中宋" panose="02010600040101010101" pitchFamily="2" charset="-122"/>
                  </a:rPr>
                  <a:t>次相邻对换</a:t>
                </a:r>
                <a:r>
                  <a:rPr lang="en-US" altLang="zh-CN" b="1" dirty="0">
                    <a:ea typeface="华文中宋" panose="02010600040101010101" pitchFamily="2" charset="-122"/>
                    <a:cs typeface="Times New Roman" panose="02020603050405020304" pitchFamily="18" charset="0"/>
                  </a:rPr>
                  <a:t>,</a:t>
                </a:r>
              </a:p>
              <a:p>
                <a:pPr>
                  <a:lnSpc>
                    <a:spcPct val="120000"/>
                  </a:lnSpc>
                </a:pPr>
                <a:r>
                  <a:rPr lang="zh-CN" altLang="en-US" b="1" dirty="0">
                    <a:latin typeface="华文中宋" panose="02010600040101010101" pitchFamily="2" charset="-122"/>
                    <a:ea typeface="华文中宋" panose="02010600040101010101" pitchFamily="2" charset="-122"/>
                  </a:rPr>
                  <a:t>变成排列</a:t>
                </a:r>
                <a14:m>
                  <m:oMath xmlns:m="http://schemas.openxmlformats.org/officeDocument/2006/math">
                    <m:r>
                      <m:rPr>
                        <m:nor/>
                      </m:rPr>
                      <a:rPr lang="en-US" altLang="zh-CN" b="1" i="1">
                        <a:ea typeface="华文中宋" panose="02010600040101010101" pitchFamily="2" charset="-122"/>
                      </a:rPr>
                      <m:t>a</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a</m:t>
                    </m:r>
                    <m:r>
                      <m:rPr>
                        <m:nor/>
                      </m:rPr>
                      <a:rPr lang="en-US" altLang="zh-CN" b="1" i="1" baseline="-25000" dirty="0">
                        <a:ea typeface="华文中宋" panose="02010600040101010101" pitchFamily="2" charset="-122"/>
                      </a:rPr>
                      <m:t>l</m:t>
                    </m:r>
                    <m:r>
                      <m:rPr>
                        <m:nor/>
                      </m:rPr>
                      <a:rPr lang="en-US" altLang="zh-CN" b="1" i="1" baseline="-25000" dirty="0" smtClean="0">
                        <a:ea typeface="华文中宋" panose="02010600040101010101" pitchFamily="2" charset="-122"/>
                      </a:rPr>
                      <m:t> </m:t>
                    </m:r>
                    <m:r>
                      <m:rPr>
                        <m:nor/>
                      </m:rPr>
                      <a:rPr lang="en-US" altLang="zh-CN" b="1" i="1">
                        <a:ea typeface="华文中宋" panose="02010600040101010101" pitchFamily="2" charset="-122"/>
                      </a:rPr>
                      <m:t>a</m:t>
                    </m:r>
                    <m:r>
                      <m:rPr>
                        <m:nor/>
                      </m:rPr>
                      <a:rPr lang="en-US" altLang="zh-CN" b="1" i="1">
                        <a:ea typeface="华文中宋" panose="02010600040101010101" pitchFamily="2" charset="-122"/>
                      </a:rPr>
                      <m:t> </m:t>
                    </m:r>
                    <m:r>
                      <m:rPr>
                        <m:nor/>
                      </m:rPr>
                      <a:rPr lang="en-US" altLang="zh-CN" b="1" i="1" smtClean="0">
                        <a:ea typeface="华文中宋" panose="02010600040101010101" pitchFamily="2" charset="-122"/>
                      </a:rPr>
                      <m:t>b</m:t>
                    </m:r>
                    <m:r>
                      <m:rPr>
                        <m:nor/>
                      </m:rPr>
                      <a:rPr lang="en-US" altLang="zh-CN" b="1" i="1" smtClean="0">
                        <a:ea typeface="华文中宋" panose="02010600040101010101" pitchFamily="2" charset="-122"/>
                      </a:rPr>
                      <m:t> </m:t>
                    </m:r>
                    <m:r>
                      <m:rPr>
                        <m:nor/>
                      </m:rPr>
                      <a:rPr lang="en-US" altLang="zh-CN" b="1" i="1">
                        <a:ea typeface="华文中宋" panose="02010600040101010101" pitchFamily="2" charset="-122"/>
                      </a:rPr>
                      <m:t>b</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b</m:t>
                    </m:r>
                    <m:r>
                      <m:rPr>
                        <m:nor/>
                      </m:rPr>
                      <a:rPr lang="en-US" altLang="zh-CN" b="1" i="1" baseline="-25000" dirty="0">
                        <a:ea typeface="华文中宋" panose="02010600040101010101" pitchFamily="2" charset="-122"/>
                      </a:rPr>
                      <m:t>m</m:t>
                    </m:r>
                    <m:r>
                      <m:rPr>
                        <m:nor/>
                      </m:rPr>
                      <a:rPr lang="en-US" altLang="zh-CN" b="1" i="1" baseline="-25000" dirty="0" smtClean="0">
                        <a:ea typeface="华文中宋" panose="02010600040101010101" pitchFamily="2" charset="-122"/>
                      </a:rPr>
                      <m:t> </m:t>
                    </m:r>
                    <m:r>
                      <m:rPr>
                        <m:nor/>
                      </m:rPr>
                      <a:rPr lang="en-US" altLang="zh-CN" b="1" i="1" smtClean="0">
                        <a:ea typeface="华文中宋" panose="02010600040101010101" pitchFamily="2" charset="-122"/>
                      </a:rPr>
                      <m:t>c</m:t>
                    </m:r>
                  </m:oMath>
                </a14:m>
                <a:r>
                  <a:rPr lang="en-US" altLang="zh-CN" b="1" baseline="-25000" dirty="0">
                    <a:latin typeface="+mj-lt"/>
                    <a:ea typeface="华文中宋" panose="02010600040101010101" pitchFamily="2" charset="-122"/>
                  </a:rPr>
                  <a:t>1</a:t>
                </a:r>
                <a:r>
                  <a:rPr lang="en-US" altLang="zh-CN" b="1" dirty="0">
                    <a:latin typeface="+mj-lt"/>
                    <a:ea typeface="华文中宋" panose="02010600040101010101" pitchFamily="2" charset="-122"/>
                  </a:rPr>
                  <a:t>…</a:t>
                </a:r>
                <a:r>
                  <a:rPr lang="en-US" altLang="zh-CN" b="1" i="1" dirty="0" err="1">
                    <a:latin typeface="+mj-lt"/>
                    <a:ea typeface="华文中宋" panose="02010600040101010101" pitchFamily="2" charset="-122"/>
                  </a:rPr>
                  <a:t>c</a:t>
                </a:r>
                <a:r>
                  <a:rPr lang="en-US" altLang="zh-CN" b="1" i="1" baseline="-25000" dirty="0" err="1">
                    <a:latin typeface="+mj-lt"/>
                    <a:ea typeface="华文中宋" panose="02010600040101010101" pitchFamily="2" charset="-122"/>
                  </a:rPr>
                  <a:t>n</a:t>
                </a:r>
                <a:r>
                  <a:rPr lang="en-US" altLang="zh-CN" b="1" dirty="0">
                    <a:ea typeface="华文中宋" panose="02010600040101010101" pitchFamily="2" charset="-122"/>
                    <a:cs typeface="Times New Roman" panose="02020603050405020304" pitchFamily="18" charset="0"/>
                  </a:rPr>
                  <a:t>,</a:t>
                </a:r>
              </a:p>
              <a:p>
                <a:pPr>
                  <a:lnSpc>
                    <a:spcPct val="120000"/>
                  </a:lnSpc>
                </a:pPr>
                <a:r>
                  <a:rPr lang="zh-CN" altLang="en-US" b="1" dirty="0">
                    <a:latin typeface="华文中宋" panose="02010600040101010101" pitchFamily="2" charset="-122"/>
                    <a:ea typeface="华文中宋" panose="02010600040101010101" pitchFamily="2" charset="-122"/>
                  </a:rPr>
                  <a:t>再做</a:t>
                </a:r>
                <a:r>
                  <a:rPr lang="en-US" altLang="zh-CN" b="1" i="1" dirty="0">
                    <a:latin typeface="+mj-lt"/>
                    <a:ea typeface="华文中宋" panose="02010600040101010101" pitchFamily="2" charset="-122"/>
                  </a:rPr>
                  <a:t>m+</a:t>
                </a:r>
                <a:r>
                  <a:rPr lang="en-US" altLang="zh-CN" b="1" dirty="0">
                    <a:latin typeface="+mj-lt"/>
                    <a:ea typeface="华文中宋" panose="02010600040101010101" pitchFamily="2" charset="-122"/>
                  </a:rPr>
                  <a:t>1</a:t>
                </a:r>
                <a:r>
                  <a:rPr lang="zh-CN" altLang="en-US" b="1" dirty="0">
                    <a:latin typeface="华文中宋" panose="02010600040101010101" pitchFamily="2" charset="-122"/>
                    <a:ea typeface="华文中宋" panose="02010600040101010101" pitchFamily="2" charset="-122"/>
                  </a:rPr>
                  <a:t>次相邻对换</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变成</a:t>
                </a:r>
                <a14:m>
                  <m:oMath xmlns:m="http://schemas.openxmlformats.org/officeDocument/2006/math">
                    <m:r>
                      <m:rPr>
                        <m:nor/>
                      </m:rPr>
                      <a:rPr lang="en-US" altLang="zh-CN" b="1" i="1">
                        <a:ea typeface="华文中宋" panose="02010600040101010101" pitchFamily="2" charset="-122"/>
                      </a:rPr>
                      <m:t>a</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a</m:t>
                    </m:r>
                    <m:r>
                      <m:rPr>
                        <m:nor/>
                      </m:rPr>
                      <a:rPr lang="en-US" altLang="zh-CN" b="1" i="1" baseline="-25000" dirty="0">
                        <a:ea typeface="华文中宋" panose="02010600040101010101" pitchFamily="2" charset="-122"/>
                      </a:rPr>
                      <m:t>l</m:t>
                    </m:r>
                    <m:r>
                      <m:rPr>
                        <m:nor/>
                      </m:rPr>
                      <a:rPr lang="en-US" altLang="zh-CN" b="1" i="1" baseline="-25000" dirty="0" smtClean="0">
                        <a:ea typeface="华文中宋" panose="02010600040101010101" pitchFamily="2" charset="-122"/>
                      </a:rPr>
                      <m:t> </m:t>
                    </m:r>
                    <m:r>
                      <m:rPr>
                        <m:nor/>
                      </m:rPr>
                      <a:rPr lang="en-US" altLang="zh-CN" b="1" i="1" smtClean="0">
                        <a:ea typeface="华文中宋" panose="02010600040101010101" pitchFamily="2" charset="-122"/>
                      </a:rPr>
                      <m:t>b</m:t>
                    </m:r>
                    <m:r>
                      <m:rPr>
                        <m:nor/>
                      </m:rPr>
                      <a:rPr lang="en-US" altLang="zh-CN" b="1" i="1">
                        <a:ea typeface="华文中宋" panose="02010600040101010101" pitchFamily="2" charset="-122"/>
                      </a:rPr>
                      <m:t> </m:t>
                    </m:r>
                    <m:r>
                      <m:rPr>
                        <m:nor/>
                      </m:rPr>
                      <a:rPr lang="en-US" altLang="zh-CN" b="1" i="1">
                        <a:ea typeface="华文中宋" panose="02010600040101010101" pitchFamily="2" charset="-122"/>
                      </a:rPr>
                      <m:t>b</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m:t>
                    </m:r>
                    <m:r>
                      <m:rPr>
                        <m:nor/>
                      </m:rPr>
                      <a:rPr lang="en-US" altLang="zh-CN" b="1" i="1" dirty="0">
                        <a:ea typeface="华文中宋" panose="02010600040101010101" pitchFamily="2" charset="-122"/>
                      </a:rPr>
                      <m:t>b</m:t>
                    </m:r>
                    <m:r>
                      <m:rPr>
                        <m:nor/>
                      </m:rPr>
                      <a:rPr lang="en-US" altLang="zh-CN" b="1" i="1" baseline="-25000" dirty="0">
                        <a:ea typeface="华文中宋" panose="02010600040101010101" pitchFamily="2" charset="-122"/>
                      </a:rPr>
                      <m:t>m</m:t>
                    </m:r>
                    <m:r>
                      <m:rPr>
                        <m:nor/>
                      </m:rPr>
                      <a:rPr lang="en-US" altLang="zh-CN" b="1" i="1" baseline="-25000" dirty="0" smtClean="0">
                        <a:ea typeface="华文中宋" panose="02010600040101010101" pitchFamily="2" charset="-122"/>
                      </a:rPr>
                      <m:t> </m:t>
                    </m:r>
                    <m:r>
                      <m:rPr>
                        <m:nor/>
                      </m:rPr>
                      <a:rPr lang="en-US" altLang="zh-CN" b="1" i="1" smtClean="0">
                        <a:ea typeface="华文中宋" panose="02010600040101010101" pitchFamily="2" charset="-122"/>
                      </a:rPr>
                      <m:t>a</m:t>
                    </m:r>
                    <m:r>
                      <m:rPr>
                        <m:nor/>
                      </m:rPr>
                      <a:rPr lang="en-US" altLang="zh-CN" b="1" i="1">
                        <a:ea typeface="华文中宋" panose="02010600040101010101" pitchFamily="2" charset="-122"/>
                      </a:rPr>
                      <m:t>c</m:t>
                    </m:r>
                    <m:r>
                      <m:rPr>
                        <m:nor/>
                      </m:rPr>
                      <a:rPr lang="en-US" altLang="zh-CN" b="1" baseline="-25000">
                        <a:ea typeface="华文中宋" panose="02010600040101010101" pitchFamily="2" charset="-122"/>
                      </a:rPr>
                      <m:t>1</m:t>
                    </m:r>
                    <m:r>
                      <m:rPr>
                        <m:nor/>
                      </m:rPr>
                      <a:rPr lang="en-US" altLang="zh-CN" b="1">
                        <a:ea typeface="华文中宋" panose="02010600040101010101" pitchFamily="2" charset="-122"/>
                      </a:rPr>
                      <m:t>…</m:t>
                    </m:r>
                    <m:r>
                      <m:rPr>
                        <m:nor/>
                      </m:rPr>
                      <a:rPr lang="en-US" altLang="zh-CN" b="1" i="1">
                        <a:ea typeface="华文中宋" panose="02010600040101010101" pitchFamily="2" charset="-122"/>
                      </a:rPr>
                      <m:t>c</m:t>
                    </m:r>
                    <m:r>
                      <m:rPr>
                        <m:nor/>
                      </m:rPr>
                      <a:rPr lang="en-US" altLang="zh-CN" b="1" i="1" baseline="-25000">
                        <a:ea typeface="华文中宋" panose="02010600040101010101" pitchFamily="2" charset="-122"/>
                      </a:rPr>
                      <m:t>n</m:t>
                    </m:r>
                  </m:oMath>
                </a14:m>
                <a:r>
                  <a:rPr lang="en-US" altLang="zh-CN" b="1" dirty="0">
                    <a:ea typeface="华文中宋" panose="02010600040101010101" pitchFamily="2" charset="-122"/>
                    <a:cs typeface="Times New Roman" panose="02020603050405020304" pitchFamily="18" charset="0"/>
                  </a:rPr>
                  <a:t>.</a:t>
                </a:r>
              </a:p>
            </p:txBody>
          </p:sp>
        </mc:Choice>
        <mc:Fallback>
          <p:sp>
            <p:nvSpPr>
              <p:cNvPr id="5" name="文本框 4">
                <a:extLst>
                  <a:ext uri="{FF2B5EF4-FFF2-40B4-BE49-F238E27FC236}">
                    <a16:creationId xmlns:a16="http://schemas.microsoft.com/office/drawing/2014/main" id="{C7728A7A-276A-6C2F-7B95-F2BC71DC8F74}"/>
                  </a:ext>
                </a:extLst>
              </p:cNvPr>
              <p:cNvSpPr txBox="1">
                <a:spLocks noRot="1" noChangeAspect="1" noMove="1" noResize="1" noEditPoints="1" noAdjustHandles="1" noChangeArrowheads="1" noChangeShapeType="1" noTextEdit="1"/>
              </p:cNvSpPr>
              <p:nvPr/>
            </p:nvSpPr>
            <p:spPr>
              <a:xfrm>
                <a:off x="313254" y="779873"/>
                <a:ext cx="9137304" cy="1599284"/>
              </a:xfrm>
              <a:prstGeom prst="rect">
                <a:avLst/>
              </a:prstGeom>
              <a:blipFill>
                <a:blip r:embed="rId4"/>
                <a:stretch>
                  <a:fillRect l="-1334" t="-1527" b="-9924"/>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D6E5CB32-5D2C-19C7-081A-8A475FE2565D}"/>
              </a:ext>
            </a:extLst>
          </p:cNvPr>
          <p:cNvSpPr txBox="1"/>
          <p:nvPr/>
        </p:nvSpPr>
        <p:spPr>
          <a:xfrm>
            <a:off x="328142" y="2366761"/>
            <a:ext cx="6604940"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这样</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经过</a:t>
            </a:r>
            <a:r>
              <a:rPr lang="en-US" altLang="zh-CN" b="1" dirty="0">
                <a:solidFill>
                  <a:srgbClr val="2B2BFF"/>
                </a:solidFill>
                <a:ea typeface="华文中宋" panose="02010600040101010101" pitchFamily="2" charset="-122"/>
              </a:rPr>
              <a:t>2</a:t>
            </a:r>
            <a:r>
              <a:rPr lang="en-US" altLang="zh-CN" b="1" i="1" dirty="0">
                <a:solidFill>
                  <a:srgbClr val="2B2BFF"/>
                </a:solidFill>
                <a:ea typeface="华文中宋" panose="02010600040101010101" pitchFamily="2" charset="-122"/>
              </a:rPr>
              <a:t>m+</a:t>
            </a:r>
            <a:r>
              <a:rPr lang="en-US" altLang="zh-CN" b="1" dirty="0">
                <a:solidFill>
                  <a:srgbClr val="2B2BFF"/>
                </a:solidFill>
                <a:ea typeface="华文中宋" panose="02010600040101010101" pitchFamily="2" charset="-122"/>
              </a:rPr>
              <a:t>1</a:t>
            </a:r>
            <a:r>
              <a:rPr lang="zh-CN" altLang="en-US" b="1" dirty="0">
                <a:solidFill>
                  <a:srgbClr val="0000FF"/>
                </a:solidFill>
                <a:latin typeface="华文中宋" panose="02010600040101010101" pitchFamily="2" charset="-122"/>
                <a:ea typeface="华文中宋" panose="02010600040101010101" pitchFamily="2" charset="-122"/>
              </a:rPr>
              <a:t>次相邻对换</a:t>
            </a:r>
            <a:r>
              <a:rPr lang="en-US" altLang="zh-CN" b="1" dirty="0">
                <a:ea typeface="华文中宋" panose="0201060004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69553992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850"/>
                            </p:stCondLst>
                            <p:childTnLst>
                              <p:par>
                                <p:cTn id="14" presetID="10" presetClass="entr" presetSubtype="0" fill="hold" grpId="0" nodeType="afterEffect">
                                  <p:stCondLst>
                                    <p:cond delay="0"/>
                                  </p:stCondLst>
                                  <p:iterate type="lt">
                                    <p:tmPct val="5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D2681-BDBD-2385-CBB4-D6A9B920D4E7}"/>
            </a:ext>
          </a:extLst>
        </p:cNvPr>
        <p:cNvGrpSpPr/>
        <p:nvPr/>
      </p:nvGrpSpPr>
      <p:grpSpPr>
        <a:xfrm>
          <a:off x="0" y="0"/>
          <a:ext cx="0" cy="0"/>
          <a:chOff x="0" y="0"/>
          <a:chExt cx="0" cy="0"/>
        </a:xfrm>
      </p:grpSpPr>
      <p:sp>
        <p:nvSpPr>
          <p:cNvPr id="45058" name="Rectangle 20">
            <a:hlinkClick r:id="rId2" action="ppaction://hlinksldjump"/>
            <a:extLst>
              <a:ext uri="{FF2B5EF4-FFF2-40B4-BE49-F238E27FC236}">
                <a16:creationId xmlns:a16="http://schemas.microsoft.com/office/drawing/2014/main" id="{029CB281-7D94-7B81-3BFB-E200D0616F41}"/>
              </a:ext>
            </a:extLst>
          </p:cNvPr>
          <p:cNvSpPr>
            <a:spLocks noChangeArrowheads="1"/>
          </p:cNvSpPr>
          <p:nvPr/>
        </p:nvSpPr>
        <p:spPr bwMode="auto">
          <a:xfrm>
            <a:off x="450850" y="393700"/>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45060" name="Rectangle 30">
            <a:extLst>
              <a:ext uri="{FF2B5EF4-FFF2-40B4-BE49-F238E27FC236}">
                <a16:creationId xmlns:a16="http://schemas.microsoft.com/office/drawing/2014/main" id="{06D5E4B0-85F7-43F0-0FF8-F4B38D1F3E58}"/>
              </a:ext>
            </a:extLst>
          </p:cNvPr>
          <p:cNvSpPr>
            <a:spLocks noChangeArrowheads="1"/>
          </p:cNvSpPr>
          <p:nvPr/>
        </p:nvSpPr>
        <p:spPr bwMode="auto">
          <a:xfrm>
            <a:off x="476256" y="1194"/>
            <a:ext cx="65373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6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重点</a:t>
            </a: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问题</a:t>
            </a:r>
            <a:r>
              <a:rPr kumimoji="1" lang="en-US" altLang="zh-CN"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600" b="1"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对换的定义</a:t>
            </a:r>
            <a:endPar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138A95E-0213-D14A-AD4A-E4C7029BC2E5}"/>
              </a:ext>
            </a:extLst>
          </p:cNvPr>
          <p:cNvSpPr txBox="1"/>
          <p:nvPr/>
        </p:nvSpPr>
        <p:spPr>
          <a:xfrm>
            <a:off x="1635182" y="2184880"/>
            <a:ext cx="7329306" cy="523220"/>
          </a:xfrm>
          <a:prstGeom prst="rect">
            <a:avLst/>
          </a:prstGeom>
          <a:noFill/>
        </p:spPr>
        <p:txBody>
          <a:bodyPr wrap="square">
            <a:spAutoFit/>
          </a:bodyPr>
          <a:lstStyle/>
          <a:p>
            <a:r>
              <a:rPr lang="zh-CN" altLang="en-US" b="1" dirty="0">
                <a:solidFill>
                  <a:srgbClr val="0000FF"/>
                </a:solidFill>
                <a:latin typeface="华文中宋" panose="02010600040101010101" pitchFamily="2" charset="-122"/>
                <a:ea typeface="华文中宋" panose="02010600040101010101" pitchFamily="2" charset="-122"/>
              </a:rPr>
              <a:t>任意一个排列经过一个对换后</a:t>
            </a:r>
            <a:r>
              <a:rPr lang="en-US" altLang="zh-CN" b="1" dirty="0">
                <a:solidFill>
                  <a:srgbClr val="0000FF"/>
                </a:solidFill>
                <a:ea typeface="华文中宋" panose="02010600040101010101" pitchFamily="2" charset="-122"/>
                <a:cs typeface="Times New Roman" panose="02020603050405020304" pitchFamily="18" charset="0"/>
              </a:rPr>
              <a:t>, </a:t>
            </a:r>
            <a:r>
              <a:rPr lang="zh-CN" altLang="en-US" b="1" dirty="0">
                <a:solidFill>
                  <a:srgbClr val="0000FF"/>
                </a:solidFill>
                <a:latin typeface="华文中宋" panose="02010600040101010101" pitchFamily="2" charset="-122"/>
                <a:ea typeface="华文中宋" panose="02010600040101010101" pitchFamily="2" charset="-122"/>
              </a:rPr>
              <a:t>其奇偶性改变</a:t>
            </a:r>
            <a:r>
              <a:rPr lang="en-US" altLang="zh-CN" b="1" dirty="0">
                <a:solidFill>
                  <a:srgbClr val="0000FF"/>
                </a:solidFill>
                <a:ea typeface="华文中宋" panose="02010600040101010101" pitchFamily="2" charset="-122"/>
                <a:cs typeface="Times New Roman" panose="02020603050405020304" pitchFamily="18" charset="0"/>
              </a:rPr>
              <a:t>.</a:t>
            </a:r>
          </a:p>
        </p:txBody>
      </p:sp>
      <p:sp>
        <p:nvSpPr>
          <p:cNvPr id="3" name="文本框 2">
            <a:extLst>
              <a:ext uri="{FF2B5EF4-FFF2-40B4-BE49-F238E27FC236}">
                <a16:creationId xmlns:a16="http://schemas.microsoft.com/office/drawing/2014/main" id="{C0106F62-5947-37B3-1936-AB91D0FD2703}"/>
              </a:ext>
            </a:extLst>
          </p:cNvPr>
          <p:cNvSpPr txBox="1"/>
          <p:nvPr/>
        </p:nvSpPr>
        <p:spPr>
          <a:xfrm>
            <a:off x="289686" y="580219"/>
            <a:ext cx="1596839"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定义</a:t>
            </a:r>
            <a:r>
              <a:rPr kumimoji="1" lang="en-US" altLang="zh-CN" sz="2800" b="1" i="0" u="none" strike="noStrike" kern="1200" cap="none" spc="0" normalizeH="0" baseline="0" noProof="0" dirty="0">
                <a:ln>
                  <a:noFill/>
                </a:ln>
                <a:solidFill>
                  <a:srgbClr val="C00000"/>
                </a:solidFill>
                <a:effectLst/>
                <a:uLnTx/>
                <a:uFillTx/>
                <a:ea typeface="华文中宋" panose="02010600040101010101" pitchFamily="2" charset="-122"/>
                <a:cs typeface="Times New Roman" panose="02020603050405020304" pitchFamily="18" charset="0"/>
              </a:rPr>
              <a:t>1.3</a:t>
            </a:r>
            <a:r>
              <a:rPr kumimoji="1" lang="en-US" altLang="zh-CN"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rPr>
              <a:t> </a:t>
            </a:r>
            <a:endParaRPr lang="zh-CN" altLang="en-US" dirty="0">
              <a:solidFill>
                <a:srgbClr val="C00000"/>
              </a:solidFill>
            </a:endParaRPr>
          </a:p>
        </p:txBody>
      </p:sp>
      <p:sp>
        <p:nvSpPr>
          <p:cNvPr id="6" name="文本框 5">
            <a:extLst>
              <a:ext uri="{FF2B5EF4-FFF2-40B4-BE49-F238E27FC236}">
                <a16:creationId xmlns:a16="http://schemas.microsoft.com/office/drawing/2014/main" id="{D7514FFE-8C16-28C0-ED2B-6674AA4D08CD}"/>
              </a:ext>
            </a:extLst>
          </p:cNvPr>
          <p:cNvSpPr txBox="1"/>
          <p:nvPr/>
        </p:nvSpPr>
        <p:spPr>
          <a:xfrm>
            <a:off x="1357144" y="563890"/>
            <a:ext cx="7786856"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在排列中</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将任意两个元素对调</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其余的元素</a:t>
            </a:r>
            <a:endParaRPr lang="zh-CN" altLang="en-US" dirty="0"/>
          </a:p>
        </p:txBody>
      </p:sp>
      <p:sp>
        <p:nvSpPr>
          <p:cNvPr id="9" name="文本框 8">
            <a:extLst>
              <a:ext uri="{FF2B5EF4-FFF2-40B4-BE49-F238E27FC236}">
                <a16:creationId xmlns:a16="http://schemas.microsoft.com/office/drawing/2014/main" id="{3ED51CC5-C457-6B07-AFF6-0057A10C1FE3}"/>
              </a:ext>
            </a:extLst>
          </p:cNvPr>
          <p:cNvSpPr txBox="1"/>
          <p:nvPr/>
        </p:nvSpPr>
        <p:spPr>
          <a:xfrm>
            <a:off x="279693" y="1029718"/>
            <a:ext cx="8938985" cy="523220"/>
          </a:xfrm>
          <a:prstGeom prst="rect">
            <a:avLst/>
          </a:prstGeom>
          <a:noFill/>
        </p:spPr>
        <p:txBody>
          <a:bodyPr wrap="square">
            <a:spAutoFit/>
          </a:bodyPr>
          <a:lstStyle/>
          <a:p>
            <a:r>
              <a:rPr lang="zh-CN" altLang="en-US" b="1" dirty="0">
                <a:solidFill>
                  <a:srgbClr val="000000"/>
                </a:solidFill>
                <a:latin typeface="华文中宋" panose="02010600040101010101" pitchFamily="2" charset="-122"/>
                <a:ea typeface="华文中宋" panose="02010600040101010101" pitchFamily="2" charset="-122"/>
              </a:rPr>
              <a:t>位置不</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动</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这种作出新排列的方法称为</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对换</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将相邻</a:t>
            </a:r>
            <a:endParaRPr lang="zh-CN" altLang="en-US" dirty="0"/>
          </a:p>
        </p:txBody>
      </p:sp>
      <p:sp>
        <p:nvSpPr>
          <p:cNvPr id="11" name="文本框 10">
            <a:extLst>
              <a:ext uri="{FF2B5EF4-FFF2-40B4-BE49-F238E27FC236}">
                <a16:creationId xmlns:a16="http://schemas.microsoft.com/office/drawing/2014/main" id="{3F0C48D0-4330-B052-6346-EFE4F1150331}"/>
              </a:ext>
            </a:extLst>
          </p:cNvPr>
          <p:cNvSpPr txBox="1"/>
          <p:nvPr/>
        </p:nvSpPr>
        <p:spPr>
          <a:xfrm>
            <a:off x="289686" y="1462932"/>
            <a:ext cx="4896544" cy="523220"/>
          </a:xfrm>
          <a:prstGeom prst="rect">
            <a:avLst/>
          </a:prstGeom>
          <a:noFill/>
        </p:spPr>
        <p:txBody>
          <a:bodyPr wrap="square">
            <a:spAutoFit/>
          </a:bodyPr>
          <a:lstStyle/>
          <a:p>
            <a:pPr lvl="0">
              <a:defRPr/>
            </a:pPr>
            <a:r>
              <a:rPr lang="zh-CN" altLang="en-US" b="1" dirty="0">
                <a:solidFill>
                  <a:srgbClr val="000000"/>
                </a:solidFill>
                <a:latin typeface="华文中宋" panose="02010600040101010101" pitchFamily="2" charset="-122"/>
                <a:ea typeface="华文中宋" panose="02010600040101010101" pitchFamily="2" charset="-122"/>
              </a:rPr>
              <a:t>两个元素</a:t>
            </a:r>
            <a:r>
              <a:rPr lang="zh-CN" altLang="en-US" b="1" dirty="0">
                <a:latin typeface="华文中宋" panose="02010600040101010101" pitchFamily="2" charset="-122"/>
                <a:ea typeface="华文中宋" panose="02010600040101010101" pitchFamily="2" charset="-122"/>
              </a:rPr>
              <a:t>对换</a:t>
            </a:r>
            <a:r>
              <a:rPr lang="en-US" altLang="zh-CN" b="1" dirty="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叫做</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相邻对换</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p>
        </p:txBody>
      </p:sp>
      <p:sp>
        <p:nvSpPr>
          <p:cNvPr id="13" name="文本框 12">
            <a:extLst>
              <a:ext uri="{FF2B5EF4-FFF2-40B4-BE49-F238E27FC236}">
                <a16:creationId xmlns:a16="http://schemas.microsoft.com/office/drawing/2014/main" id="{149D0B23-86BB-8D93-A28F-3E61C262E054}"/>
              </a:ext>
            </a:extLst>
          </p:cNvPr>
          <p:cNvSpPr txBox="1"/>
          <p:nvPr/>
        </p:nvSpPr>
        <p:spPr>
          <a:xfrm>
            <a:off x="267030" y="2200419"/>
            <a:ext cx="1524831"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定理</a:t>
            </a:r>
            <a:r>
              <a:rPr kumimoji="1" lang="en-US" altLang="zh-CN" sz="28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a:t>
            </a:r>
            <a:r>
              <a:rPr lang="en-US" altLang="zh-CN" b="1" dirty="0">
                <a:solidFill>
                  <a:srgbClr val="C00000"/>
                </a:solidFill>
                <a:ea typeface="华文中宋" panose="02010600040101010101" pitchFamily="2" charset="-122"/>
                <a:cs typeface="Times New Roman" panose="02020603050405020304" pitchFamily="18" charset="0"/>
              </a:rPr>
              <a:t>.1</a:t>
            </a:r>
            <a:r>
              <a:rPr kumimoji="1" lang="en-US" altLang="zh-CN"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endParaRPr lang="zh-CN" altLang="en-US" dirty="0"/>
          </a:p>
        </p:txBody>
      </p:sp>
      <p:sp>
        <p:nvSpPr>
          <p:cNvPr id="2" name="文本框 1">
            <a:extLst>
              <a:ext uri="{FF2B5EF4-FFF2-40B4-BE49-F238E27FC236}">
                <a16:creationId xmlns:a16="http://schemas.microsoft.com/office/drawing/2014/main" id="{A43C2BAD-1301-F7B9-8AC9-3F418DA4F244}"/>
              </a:ext>
            </a:extLst>
          </p:cNvPr>
          <p:cNvSpPr txBox="1"/>
          <p:nvPr/>
        </p:nvSpPr>
        <p:spPr>
          <a:xfrm>
            <a:off x="1743467" y="3657580"/>
            <a:ext cx="6905056" cy="523220"/>
          </a:xfrm>
          <a:prstGeom prst="rect">
            <a:avLst/>
          </a:prstGeom>
          <a:noFill/>
        </p:spPr>
        <p:txBody>
          <a:bodyPr wrap="square">
            <a:spAutoFit/>
          </a:bodyPr>
          <a:lstStyle/>
          <a:p>
            <a:r>
              <a:rPr lang="zh-CN" altLang="en-US" b="1" dirty="0">
                <a:solidFill>
                  <a:srgbClr val="C00000"/>
                </a:solidFill>
                <a:latin typeface="华文中宋" panose="02010600040101010101" pitchFamily="2" charset="-122"/>
                <a:ea typeface="华文中宋" panose="02010600040101010101" pitchFamily="2" charset="-122"/>
              </a:rPr>
              <a:t>偶排列</a:t>
            </a:r>
            <a:r>
              <a:rPr lang="zh-CN" altLang="en-US" b="1" dirty="0">
                <a:solidFill>
                  <a:srgbClr val="0000FF"/>
                </a:solidFill>
                <a:latin typeface="华文中宋" panose="02010600040101010101" pitchFamily="2" charset="-122"/>
                <a:ea typeface="华文中宋" panose="02010600040101010101" pitchFamily="2" charset="-122"/>
              </a:rPr>
              <a:t>对换成标准排列的对换次数为</a:t>
            </a:r>
            <a:r>
              <a:rPr lang="zh-CN" altLang="en-US" b="1" dirty="0">
                <a:solidFill>
                  <a:srgbClr val="C00000"/>
                </a:solidFill>
                <a:latin typeface="华文中宋" panose="02010600040101010101" pitchFamily="2" charset="-122"/>
                <a:ea typeface="华文中宋" panose="02010600040101010101" pitchFamily="2" charset="-122"/>
              </a:rPr>
              <a:t>偶数</a:t>
            </a:r>
            <a:r>
              <a:rPr lang="en-US" altLang="zh-CN" b="1" dirty="0">
                <a:solidFill>
                  <a:srgbClr val="0000FF"/>
                </a:solidFill>
                <a:ea typeface="华文中宋" panose="02010600040101010101" pitchFamily="2" charset="-122"/>
                <a:cs typeface="Times New Roman" panose="02020603050405020304" pitchFamily="18" charset="0"/>
              </a:rPr>
              <a:t>.</a:t>
            </a:r>
          </a:p>
        </p:txBody>
      </p:sp>
      <p:sp>
        <p:nvSpPr>
          <p:cNvPr id="4" name="文本框 3">
            <a:extLst>
              <a:ext uri="{FF2B5EF4-FFF2-40B4-BE49-F238E27FC236}">
                <a16:creationId xmlns:a16="http://schemas.microsoft.com/office/drawing/2014/main" id="{F29A1DFA-B05C-1702-5508-2E585FD2B410}"/>
              </a:ext>
            </a:extLst>
          </p:cNvPr>
          <p:cNvSpPr txBox="1"/>
          <p:nvPr/>
        </p:nvSpPr>
        <p:spPr>
          <a:xfrm>
            <a:off x="260099" y="3122556"/>
            <a:ext cx="1475656" cy="523220"/>
          </a:xfrm>
          <a:prstGeom prst="rect">
            <a:avLst/>
          </a:prstGeom>
          <a:noFill/>
        </p:spPr>
        <p:txBody>
          <a:bodyPr wrap="square">
            <a:spAutoFit/>
          </a:bodyPr>
          <a:lstStyle/>
          <a:p>
            <a:r>
              <a:rPr lang="zh-CN" altLang="en-US" b="1" dirty="0">
                <a:solidFill>
                  <a:srgbClr val="C00000"/>
                </a:solidFill>
                <a:latin typeface="华文中宋" panose="02010600040101010101" pitchFamily="2" charset="-122"/>
                <a:ea typeface="华文中宋" panose="02010600040101010101" pitchFamily="2" charset="-122"/>
              </a:rPr>
              <a:t>推论</a:t>
            </a:r>
            <a:r>
              <a:rPr lang="en-US" altLang="zh-CN" b="1" dirty="0">
                <a:solidFill>
                  <a:srgbClr val="C00000"/>
                </a:solidFill>
                <a:ea typeface="华文中宋" panose="02010600040101010101" pitchFamily="2" charset="-122"/>
                <a:cs typeface="Times New Roman" panose="02020603050405020304" pitchFamily="18" charset="0"/>
              </a:rPr>
              <a:t>1.1</a:t>
            </a:r>
            <a:endParaRPr lang="zh-CN" altLang="en-US" dirty="0">
              <a:solidFill>
                <a:srgbClr val="C00000"/>
              </a:solidFill>
              <a:cs typeface="Times New Roman" panose="02020603050405020304" pitchFamily="18" charset="0"/>
            </a:endParaRPr>
          </a:p>
        </p:txBody>
      </p:sp>
      <p:sp>
        <p:nvSpPr>
          <p:cNvPr id="8" name="文本框 7">
            <a:extLst>
              <a:ext uri="{FF2B5EF4-FFF2-40B4-BE49-F238E27FC236}">
                <a16:creationId xmlns:a16="http://schemas.microsoft.com/office/drawing/2014/main" id="{80613D20-CFCE-EFB6-B827-C9BF15EEE441}"/>
              </a:ext>
            </a:extLst>
          </p:cNvPr>
          <p:cNvSpPr txBox="1"/>
          <p:nvPr/>
        </p:nvSpPr>
        <p:spPr>
          <a:xfrm>
            <a:off x="1735755" y="3122556"/>
            <a:ext cx="6984776" cy="523220"/>
          </a:xfrm>
          <a:prstGeom prst="rect">
            <a:avLst/>
          </a:prstGeom>
          <a:noFill/>
        </p:spPr>
        <p:txBody>
          <a:bodyPr wrap="square">
            <a:spAutoFit/>
          </a:bodyPr>
          <a:lstStyle/>
          <a:p>
            <a:r>
              <a:rPr lang="zh-CN" altLang="en-US" b="1" dirty="0">
                <a:solidFill>
                  <a:srgbClr val="C00000"/>
                </a:solidFill>
                <a:latin typeface="华文中宋" panose="02010600040101010101" pitchFamily="2" charset="-122"/>
                <a:ea typeface="华文中宋" panose="02010600040101010101" pitchFamily="2" charset="-122"/>
              </a:rPr>
              <a:t>奇排列</a:t>
            </a:r>
            <a:r>
              <a:rPr lang="zh-CN" altLang="en-US" b="1" dirty="0">
                <a:solidFill>
                  <a:srgbClr val="0000FF"/>
                </a:solidFill>
                <a:latin typeface="华文中宋" panose="02010600040101010101" pitchFamily="2" charset="-122"/>
                <a:ea typeface="华文中宋" panose="02010600040101010101" pitchFamily="2" charset="-122"/>
              </a:rPr>
              <a:t>对换成标准排列的对换次数为</a:t>
            </a:r>
            <a:r>
              <a:rPr lang="zh-CN" altLang="en-US" b="1" dirty="0">
                <a:solidFill>
                  <a:srgbClr val="C00000"/>
                </a:solidFill>
                <a:latin typeface="华文中宋" panose="02010600040101010101" pitchFamily="2" charset="-122"/>
                <a:ea typeface="华文中宋" panose="02010600040101010101" pitchFamily="2" charset="-122"/>
              </a:rPr>
              <a:t>奇数</a:t>
            </a:r>
            <a:r>
              <a:rPr lang="en-US" altLang="zh-CN" b="1" dirty="0">
                <a:solidFill>
                  <a:srgbClr val="0000FF"/>
                </a:solidFill>
                <a:ea typeface="华文中宋" panose="02010600040101010101" pitchFamily="2" charset="-122"/>
                <a:cs typeface="Times New Roman" panose="02020603050405020304" pitchFamily="18" charset="0"/>
              </a:rPr>
              <a:t>,</a:t>
            </a:r>
            <a:endParaRPr lang="zh-CN" altLang="en-US" dirty="0">
              <a:solidFill>
                <a:srgbClr val="0000FF"/>
              </a:solidFill>
            </a:endParaRPr>
          </a:p>
        </p:txBody>
      </p:sp>
    </p:spTree>
    <p:extLst>
      <p:ext uri="{BB962C8B-B14F-4D97-AF65-F5344CB8AC3E}">
        <p14:creationId xmlns:p14="http://schemas.microsoft.com/office/powerpoint/2010/main" val="154560721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600"/>
                            </p:stCondLst>
                            <p:childTnLst>
                              <p:par>
                                <p:cTn id="9" presetID="10" presetClass="entr" presetSubtype="0" fill="hold" grpId="0" nodeType="afterEffect">
                                  <p:stCondLst>
                                    <p:cond delay="0"/>
                                  </p:stCondLst>
                                  <p:iterate type="lt">
                                    <p:tmPct val="5000"/>
                                  </p:iterate>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550"/>
                            </p:stCondLst>
                            <p:childTnLst>
                              <p:par>
                                <p:cTn id="13" presetID="10" presetClass="entr" presetSubtype="0" fill="hold" grpId="0" nodeType="afterEffect">
                                  <p:stCondLst>
                                    <p:cond delay="0"/>
                                  </p:stCondLst>
                                  <p:iterate type="lt">
                                    <p:tmPct val="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0">
            <a:hlinkClick r:id="rId2" action="ppaction://hlinksldjump"/>
            <a:extLst>
              <a:ext uri="{FF2B5EF4-FFF2-40B4-BE49-F238E27FC236}">
                <a16:creationId xmlns:a16="http://schemas.microsoft.com/office/drawing/2014/main" id="{C37C5C5E-48AB-A604-85E9-A3CA299D6E33}"/>
              </a:ext>
            </a:extLst>
          </p:cNvPr>
          <p:cNvSpPr>
            <a:spLocks noChangeArrowheads="1"/>
          </p:cNvSpPr>
          <p:nvPr/>
        </p:nvSpPr>
        <p:spPr bwMode="auto">
          <a:xfrm>
            <a:off x="450850" y="393700"/>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6" name="Rectangle 30">
            <a:extLst>
              <a:ext uri="{FF2B5EF4-FFF2-40B4-BE49-F238E27FC236}">
                <a16:creationId xmlns:a16="http://schemas.microsoft.com/office/drawing/2014/main" id="{BD20B51A-F584-1202-998C-DBACB5AB6224}"/>
              </a:ext>
            </a:extLst>
          </p:cNvPr>
          <p:cNvSpPr>
            <a:spLocks noChangeArrowheads="1"/>
          </p:cNvSpPr>
          <p:nvPr/>
        </p:nvSpPr>
        <p:spPr bwMode="auto">
          <a:xfrm>
            <a:off x="450850" y="-24487"/>
            <a:ext cx="65373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基本问题</a:t>
            </a:r>
            <a:r>
              <a:rPr kumimoji="1" lang="en-US" altLang="zh-CN"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600" b="1"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三阶行列式的特点</a:t>
            </a:r>
            <a:endPar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6DF4C3B5-4FF0-CA53-09C9-B2727AFE634D}"/>
              </a:ext>
            </a:extLst>
          </p:cNvPr>
          <p:cNvSpPr txBox="1"/>
          <p:nvPr/>
        </p:nvSpPr>
        <p:spPr>
          <a:xfrm>
            <a:off x="177186" y="647043"/>
            <a:ext cx="2197100"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三阶行列式</a:t>
            </a:r>
          </a:p>
        </p:txBody>
      </p:sp>
      <p:graphicFrame>
        <p:nvGraphicFramePr>
          <p:cNvPr id="9" name="Object 10">
            <a:extLst>
              <a:ext uri="{FF2B5EF4-FFF2-40B4-BE49-F238E27FC236}">
                <a16:creationId xmlns:a16="http://schemas.microsoft.com/office/drawing/2014/main" id="{7DA29351-7174-020F-3016-3E4A3B432B91}"/>
              </a:ext>
            </a:extLst>
          </p:cNvPr>
          <p:cNvGraphicFramePr>
            <a:graphicFrameLocks noChangeAspect="1"/>
          </p:cNvGraphicFramePr>
          <p:nvPr>
            <p:extLst>
              <p:ext uri="{D42A27DB-BD31-4B8C-83A1-F6EECF244321}">
                <p14:modId xmlns:p14="http://schemas.microsoft.com/office/powerpoint/2010/main" val="2031923294"/>
              </p:ext>
            </p:extLst>
          </p:nvPr>
        </p:nvGraphicFramePr>
        <p:xfrm>
          <a:off x="2205484" y="595705"/>
          <a:ext cx="2222500" cy="1255712"/>
        </p:xfrm>
        <a:graphic>
          <a:graphicData uri="http://schemas.openxmlformats.org/presentationml/2006/ole">
            <mc:AlternateContent xmlns:mc="http://schemas.openxmlformats.org/markup-compatibility/2006">
              <mc:Choice xmlns:v="urn:schemas-microsoft-com:vml" Requires="v">
                <p:oleObj name="Equation" r:id="rId3" imgW="1257120" imgH="622080" progId="Equation.DSMT4">
                  <p:embed/>
                </p:oleObj>
              </mc:Choice>
              <mc:Fallback>
                <p:oleObj name="Equation" r:id="rId3" imgW="1257120" imgH="622080" progId="Equation.DSMT4">
                  <p:embed/>
                  <p:pic>
                    <p:nvPicPr>
                      <p:cNvPr id="34" name="Object 10">
                        <a:extLst>
                          <a:ext uri="{FF2B5EF4-FFF2-40B4-BE49-F238E27FC236}">
                            <a16:creationId xmlns:a16="http://schemas.microsoft.com/office/drawing/2014/main" id="{3BAE39B6-6C88-49BF-89BB-67DE34B31B67}"/>
                          </a:ext>
                        </a:extLst>
                      </p:cNvPr>
                      <p:cNvPicPr>
                        <a:picLocks noChangeAspect="1" noChangeArrowheads="1"/>
                      </p:cNvPicPr>
                      <p:nvPr/>
                    </p:nvPicPr>
                    <p:blipFill>
                      <a:blip r:embed="rId4"/>
                      <a:srcRect/>
                      <a:stretch>
                        <a:fillRect/>
                      </a:stretch>
                    </p:blipFill>
                    <p:spPr bwMode="auto">
                      <a:xfrm>
                        <a:off x="2205484" y="595705"/>
                        <a:ext cx="22225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0">
            <a:extLst>
              <a:ext uri="{FF2B5EF4-FFF2-40B4-BE49-F238E27FC236}">
                <a16:creationId xmlns:a16="http://schemas.microsoft.com/office/drawing/2014/main" id="{959D822F-25C3-67B3-0E9A-9AE48DA7093F}"/>
              </a:ext>
            </a:extLst>
          </p:cNvPr>
          <p:cNvGraphicFramePr>
            <a:graphicFrameLocks noChangeAspect="1"/>
          </p:cNvGraphicFramePr>
          <p:nvPr>
            <p:extLst>
              <p:ext uri="{D42A27DB-BD31-4B8C-83A1-F6EECF244321}">
                <p14:modId xmlns:p14="http://schemas.microsoft.com/office/powerpoint/2010/main" val="1669506944"/>
              </p:ext>
            </p:extLst>
          </p:nvPr>
        </p:nvGraphicFramePr>
        <p:xfrm>
          <a:off x="4561186" y="1628800"/>
          <a:ext cx="3681413" cy="460375"/>
        </p:xfrm>
        <a:graphic>
          <a:graphicData uri="http://schemas.openxmlformats.org/presentationml/2006/ole">
            <mc:AlternateContent xmlns:mc="http://schemas.openxmlformats.org/markup-compatibility/2006">
              <mc:Choice xmlns:v="urn:schemas-microsoft-com:vml" Requires="v">
                <p:oleObj name="Equation" r:id="rId5" imgW="2082600" imgH="228600" progId="Equation.DSMT4">
                  <p:embed/>
                </p:oleObj>
              </mc:Choice>
              <mc:Fallback>
                <p:oleObj name="Equation" r:id="rId5" imgW="2082600" imgH="228600" progId="Equation.DSMT4">
                  <p:embed/>
                  <p:pic>
                    <p:nvPicPr>
                      <p:cNvPr id="34" name="Object 10">
                        <a:extLst>
                          <a:ext uri="{FF2B5EF4-FFF2-40B4-BE49-F238E27FC236}">
                            <a16:creationId xmlns:a16="http://schemas.microsoft.com/office/drawing/2014/main" id="{3BAE39B6-6C88-49BF-89BB-67DE34B31B67}"/>
                          </a:ext>
                        </a:extLst>
                      </p:cNvPr>
                      <p:cNvPicPr>
                        <a:picLocks noChangeAspect="1" noChangeArrowheads="1"/>
                      </p:cNvPicPr>
                      <p:nvPr/>
                    </p:nvPicPr>
                    <p:blipFill>
                      <a:blip r:embed="rId6"/>
                      <a:srcRect/>
                      <a:stretch>
                        <a:fillRect/>
                      </a:stretch>
                    </p:blipFill>
                    <p:spPr bwMode="auto">
                      <a:xfrm>
                        <a:off x="4561186" y="1628800"/>
                        <a:ext cx="36814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文本框 11">
            <a:extLst>
              <a:ext uri="{FF2B5EF4-FFF2-40B4-BE49-F238E27FC236}">
                <a16:creationId xmlns:a16="http://schemas.microsoft.com/office/drawing/2014/main" id="{5C58D0A1-FA96-4C63-3A5B-8682ABA971A9}"/>
              </a:ext>
            </a:extLst>
          </p:cNvPr>
          <p:cNvSpPr txBox="1"/>
          <p:nvPr/>
        </p:nvSpPr>
        <p:spPr>
          <a:xfrm>
            <a:off x="206965" y="4852317"/>
            <a:ext cx="8685515" cy="1384995"/>
          </a:xfrm>
          <a:prstGeom prst="rect">
            <a:avLst/>
          </a:prstGeom>
          <a:noFill/>
        </p:spPr>
        <p:txBody>
          <a:bodyPr wrap="square">
            <a:spAutoFit/>
          </a:bodyPr>
          <a:lstStyle/>
          <a:p>
            <a:r>
              <a:rPr lang="en-US" altLang="zh-CN" b="1" dirty="0">
                <a:ea typeface="华文中宋" panose="02010600040101010101" pitchFamily="2" charset="-122"/>
                <a:cs typeface="Times New Roman" panose="02020603050405020304" pitchFamily="18" charset="0"/>
              </a:rPr>
              <a:t>(ii)</a:t>
            </a:r>
            <a:r>
              <a:rPr lang="zh-CN" altLang="en-US" b="1" dirty="0">
                <a:latin typeface="华文中宋" panose="02010600040101010101" pitchFamily="2" charset="-122"/>
                <a:ea typeface="华文中宋" panose="02010600040101010101" pitchFamily="2" charset="-122"/>
              </a:rPr>
              <a:t>展开式每项的符号规律为</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当该项元素的行标按自然数顺序</a:t>
            </a:r>
            <a:r>
              <a:rPr lang="en-US" altLang="zh-CN" b="1" dirty="0">
                <a:ea typeface="华文中宋" panose="02010600040101010101" pitchFamily="2" charset="-122"/>
                <a:cs typeface="Times New Roman" panose="02020603050405020304" pitchFamily="18" charset="0"/>
              </a:rPr>
              <a:t>1 2 3</a:t>
            </a:r>
            <a:r>
              <a:rPr lang="zh-CN" altLang="en-US" b="1" dirty="0">
                <a:latin typeface="华文中宋" panose="02010600040101010101" pitchFamily="2" charset="-122"/>
                <a:ea typeface="华文中宋" panose="02010600040101010101" pitchFamily="2" charset="-122"/>
              </a:rPr>
              <a:t>排列后</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对应的列标构成的排列是</a:t>
            </a:r>
            <a:r>
              <a:rPr lang="zh-CN" altLang="en-US" b="1" dirty="0">
                <a:solidFill>
                  <a:srgbClr val="2B2BFF"/>
                </a:solidFill>
                <a:latin typeface="华文中宋" panose="02010600040101010101" pitchFamily="2" charset="-122"/>
                <a:ea typeface="华文中宋" panose="02010600040101010101" pitchFamily="2" charset="-122"/>
              </a:rPr>
              <a:t>偶排列</a:t>
            </a:r>
            <a:r>
              <a:rPr lang="en-US" altLang="zh-CN" b="1" dirty="0">
                <a:solidFill>
                  <a:srgbClr val="2B2BFF"/>
                </a:solidFill>
                <a:ea typeface="华文中宋" panose="02010600040101010101" pitchFamily="2" charset="-122"/>
                <a:cs typeface="Times New Roman" panose="02020603050405020304" pitchFamily="18" charset="0"/>
              </a:rPr>
              <a:t>(123,231,312)</a:t>
            </a:r>
            <a:r>
              <a:rPr lang="zh-CN" altLang="en-US" b="1" dirty="0">
                <a:solidFill>
                  <a:srgbClr val="2B2BFF"/>
                </a:solidFill>
                <a:latin typeface="华文中宋" panose="02010600040101010101" pitchFamily="2" charset="-122"/>
                <a:ea typeface="华文中宋" panose="02010600040101010101" pitchFamily="2" charset="-122"/>
              </a:rPr>
              <a:t>时</a:t>
            </a:r>
            <a:r>
              <a:rPr lang="zh-CN" altLang="en-US" b="1" dirty="0">
                <a:solidFill>
                  <a:srgbClr val="C00000"/>
                </a:solidFill>
                <a:latin typeface="华文中宋" panose="02010600040101010101" pitchFamily="2" charset="-122"/>
                <a:ea typeface="华文中宋" panose="02010600040101010101" pitchFamily="2" charset="-122"/>
              </a:rPr>
              <a:t>取正号</a:t>
            </a:r>
            <a:r>
              <a:rPr lang="en-US" altLang="zh-CN" b="1" dirty="0">
                <a:ea typeface="华文中宋" panose="02010600040101010101" pitchFamily="2" charset="-122"/>
                <a:cs typeface="Times New Roman" panose="02020603050405020304" pitchFamily="18" charset="0"/>
              </a:rPr>
              <a:t>,</a:t>
            </a:r>
            <a:r>
              <a:rPr lang="zh-CN" altLang="en-US" b="1" dirty="0">
                <a:latin typeface="华文中宋" panose="02010600040101010101" pitchFamily="2" charset="-122"/>
                <a:ea typeface="华文中宋" panose="02010600040101010101" pitchFamily="2" charset="-122"/>
              </a:rPr>
              <a:t>是</a:t>
            </a:r>
            <a:r>
              <a:rPr lang="zh-CN" altLang="en-US" b="1" dirty="0">
                <a:solidFill>
                  <a:srgbClr val="2B2BFF"/>
                </a:solidFill>
                <a:latin typeface="华文中宋" panose="02010600040101010101" pitchFamily="2" charset="-122"/>
                <a:ea typeface="华文中宋" panose="02010600040101010101" pitchFamily="2" charset="-122"/>
              </a:rPr>
              <a:t>奇排列</a:t>
            </a:r>
            <a:r>
              <a:rPr lang="en-US" altLang="zh-CN" b="1" dirty="0">
                <a:solidFill>
                  <a:srgbClr val="2B2BFF"/>
                </a:solidFill>
                <a:ea typeface="华文中宋" panose="02010600040101010101" pitchFamily="2" charset="-122"/>
                <a:cs typeface="Times New Roman" panose="02020603050405020304" pitchFamily="18" charset="0"/>
              </a:rPr>
              <a:t>(321,213,132)</a:t>
            </a:r>
            <a:r>
              <a:rPr lang="zh-CN" altLang="en-US" b="1" dirty="0">
                <a:solidFill>
                  <a:srgbClr val="2B2BFF"/>
                </a:solidFill>
                <a:latin typeface="华文中宋" panose="02010600040101010101" pitchFamily="2" charset="-122"/>
                <a:ea typeface="华文中宋" panose="02010600040101010101" pitchFamily="2" charset="-122"/>
              </a:rPr>
              <a:t>时</a:t>
            </a:r>
            <a:r>
              <a:rPr lang="zh-CN" altLang="en-US" b="1" dirty="0">
                <a:solidFill>
                  <a:srgbClr val="C00000"/>
                </a:solidFill>
                <a:latin typeface="华文中宋" panose="02010600040101010101" pitchFamily="2" charset="-122"/>
                <a:ea typeface="华文中宋" panose="02010600040101010101" pitchFamily="2" charset="-122"/>
              </a:rPr>
              <a:t>取负号</a:t>
            </a:r>
            <a:r>
              <a:rPr lang="en-US" altLang="zh-CN" b="1" dirty="0">
                <a:ea typeface="华文中宋" panose="02010600040101010101" pitchFamily="2" charset="-122"/>
                <a:cs typeface="Times New Roman" panose="02020603050405020304" pitchFamily="18" charset="0"/>
              </a:rPr>
              <a:t>.</a:t>
            </a:r>
          </a:p>
        </p:txBody>
      </p:sp>
      <p:graphicFrame>
        <p:nvGraphicFramePr>
          <p:cNvPr id="7" name="Object 10">
            <a:extLst>
              <a:ext uri="{FF2B5EF4-FFF2-40B4-BE49-F238E27FC236}">
                <a16:creationId xmlns:a16="http://schemas.microsoft.com/office/drawing/2014/main" id="{BA2C3D13-249E-346F-974D-78E567A5C190}"/>
              </a:ext>
            </a:extLst>
          </p:cNvPr>
          <p:cNvGraphicFramePr>
            <a:graphicFrameLocks noChangeAspect="1"/>
          </p:cNvGraphicFramePr>
          <p:nvPr>
            <p:extLst>
              <p:ext uri="{D42A27DB-BD31-4B8C-83A1-F6EECF244321}">
                <p14:modId xmlns:p14="http://schemas.microsoft.com/office/powerpoint/2010/main" val="3047673975"/>
              </p:ext>
            </p:extLst>
          </p:nvPr>
        </p:nvGraphicFramePr>
        <p:xfrm>
          <a:off x="4427984" y="1012705"/>
          <a:ext cx="3749675" cy="461963"/>
        </p:xfrm>
        <a:graphic>
          <a:graphicData uri="http://schemas.openxmlformats.org/presentationml/2006/ole">
            <mc:AlternateContent xmlns:mc="http://schemas.openxmlformats.org/markup-compatibility/2006">
              <mc:Choice xmlns:v="urn:schemas-microsoft-com:vml" Requires="v">
                <p:oleObj name="Equation" r:id="rId7" imgW="2120760" imgH="228600" progId="Equation.DSMT4">
                  <p:embed/>
                </p:oleObj>
              </mc:Choice>
              <mc:Fallback>
                <p:oleObj name="Equation" r:id="rId7" imgW="2120760" imgH="228600" progId="Equation.DSMT4">
                  <p:embed/>
                  <p:pic>
                    <p:nvPicPr>
                      <p:cNvPr id="9" name="Object 10">
                        <a:extLst>
                          <a:ext uri="{FF2B5EF4-FFF2-40B4-BE49-F238E27FC236}">
                            <a16:creationId xmlns:a16="http://schemas.microsoft.com/office/drawing/2014/main" id="{7DA29351-7174-020F-3016-3E4A3B432B91}"/>
                          </a:ext>
                        </a:extLst>
                      </p:cNvPr>
                      <p:cNvPicPr>
                        <a:picLocks noChangeAspect="1" noChangeArrowheads="1"/>
                      </p:cNvPicPr>
                      <p:nvPr/>
                    </p:nvPicPr>
                    <p:blipFill>
                      <a:blip r:embed="rId8"/>
                      <a:srcRect/>
                      <a:stretch>
                        <a:fillRect/>
                      </a:stretch>
                    </p:blipFill>
                    <p:spPr bwMode="auto">
                      <a:xfrm>
                        <a:off x="4427984" y="1012705"/>
                        <a:ext cx="3749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文本框 12">
            <a:extLst>
              <a:ext uri="{FF2B5EF4-FFF2-40B4-BE49-F238E27FC236}">
                <a16:creationId xmlns:a16="http://schemas.microsoft.com/office/drawing/2014/main" id="{1FD8E510-2E78-BFA1-997F-B3F8FEC30511}"/>
              </a:ext>
            </a:extLst>
          </p:cNvPr>
          <p:cNvSpPr txBox="1"/>
          <p:nvPr/>
        </p:nvSpPr>
        <p:spPr>
          <a:xfrm>
            <a:off x="244475" y="1984098"/>
            <a:ext cx="222250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有如下特点</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5" name="文本框 14">
            <a:extLst>
              <a:ext uri="{FF2B5EF4-FFF2-40B4-BE49-F238E27FC236}">
                <a16:creationId xmlns:a16="http://schemas.microsoft.com/office/drawing/2014/main" id="{E84D48BE-275D-EF57-B4C1-63105043DE18}"/>
              </a:ext>
            </a:extLst>
          </p:cNvPr>
          <p:cNvSpPr txBox="1"/>
          <p:nvPr/>
        </p:nvSpPr>
        <p:spPr>
          <a:xfrm>
            <a:off x="206965" y="2507331"/>
            <a:ext cx="8352928"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800" b="1" i="0" u="none" strike="noStrike" kern="1200" cap="none" spc="0" normalizeH="0" baseline="0" noProof="0" dirty="0" err="1">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i</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展开式每项除符号外都是取自</a:t>
            </a:r>
            <a:r>
              <a:rPr kumimoji="1" lang="zh-CN" altLang="en-US" sz="2800" b="1" i="0" u="none" strike="noStrike" kern="1200" cap="none" spc="0" normalizeH="0" baseline="0" noProof="0" dirty="0">
                <a:ln>
                  <a:noFill/>
                </a:ln>
                <a:solidFill>
                  <a:srgbClr val="2B2BFF"/>
                </a:solidFill>
                <a:effectLst/>
                <a:uLnTx/>
                <a:uFillTx/>
                <a:latin typeface="华文中宋" panose="02010600040101010101" pitchFamily="2" charset="-122"/>
                <a:ea typeface="华文中宋" panose="02010600040101010101" pitchFamily="2" charset="-122"/>
                <a:cs typeface="+mn-cs"/>
              </a:rPr>
              <a:t>不</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同行</a:t>
            </a:r>
            <a:r>
              <a:rPr kumimoji="1" lang="zh-CN" altLang="en-US" sz="2800" b="1" i="0" u="none" strike="noStrike" kern="1200" cap="none" spc="0" normalizeH="0" baseline="0" noProof="0" dirty="0">
                <a:ln>
                  <a:noFill/>
                </a:ln>
                <a:solidFill>
                  <a:srgbClr val="00B050"/>
                </a:solidFill>
                <a:effectLst/>
                <a:uLnTx/>
                <a:uFillTx/>
                <a:latin typeface="华文中宋" panose="02010600040101010101" pitchFamily="2" charset="-122"/>
                <a:ea typeface="华文中宋" panose="02010600040101010101" pitchFamily="2" charset="-122"/>
                <a:cs typeface="+mn-cs"/>
              </a:rPr>
              <a:t>不同列</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的三个元素的乘积</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每项都可以写成</a:t>
            </a:r>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9AEEFBBD-FD6B-736B-1ADE-262403D2A61B}"/>
              </a:ext>
            </a:extLst>
          </p:cNvPr>
          <p:cNvSpPr txBox="1"/>
          <p:nvPr/>
        </p:nvSpPr>
        <p:spPr>
          <a:xfrm>
            <a:off x="188412" y="3413511"/>
            <a:ext cx="8215957"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其中第一个下标</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行标</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排成标准次序</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123,</a:t>
            </a:r>
          </a:p>
        </p:txBody>
      </p:sp>
      <p:graphicFrame>
        <p:nvGraphicFramePr>
          <p:cNvPr id="5" name="Object 10">
            <a:extLst>
              <a:ext uri="{FF2B5EF4-FFF2-40B4-BE49-F238E27FC236}">
                <a16:creationId xmlns:a16="http://schemas.microsoft.com/office/drawing/2014/main" id="{0A48AE33-DEB1-89E2-AF09-C11965E87947}"/>
              </a:ext>
            </a:extLst>
          </p:cNvPr>
          <p:cNvGraphicFramePr>
            <a:graphicFrameLocks noChangeAspect="1"/>
          </p:cNvGraphicFramePr>
          <p:nvPr>
            <p:extLst>
              <p:ext uri="{D42A27DB-BD31-4B8C-83A1-F6EECF244321}">
                <p14:modId xmlns:p14="http://schemas.microsoft.com/office/powerpoint/2010/main" val="764517633"/>
              </p:ext>
            </p:extLst>
          </p:nvPr>
        </p:nvGraphicFramePr>
        <p:xfrm>
          <a:off x="4778751" y="2964238"/>
          <a:ext cx="1412875" cy="544513"/>
        </p:xfrm>
        <a:graphic>
          <a:graphicData uri="http://schemas.openxmlformats.org/presentationml/2006/ole">
            <mc:AlternateContent xmlns:mc="http://schemas.openxmlformats.org/markup-compatibility/2006">
              <mc:Choice xmlns:v="urn:schemas-microsoft-com:vml" Requires="v">
                <p:oleObj name="Equation" r:id="rId9" imgW="749160" imgH="253800" progId="Equation.DSMT4">
                  <p:embed/>
                </p:oleObj>
              </mc:Choice>
              <mc:Fallback>
                <p:oleObj name="Equation" r:id="rId9" imgW="749160" imgH="253800" progId="Equation.DSMT4">
                  <p:embed/>
                  <p:pic>
                    <p:nvPicPr>
                      <p:cNvPr id="10" name="Object 10">
                        <a:extLst>
                          <a:ext uri="{FF2B5EF4-FFF2-40B4-BE49-F238E27FC236}">
                            <a16:creationId xmlns:a16="http://schemas.microsoft.com/office/drawing/2014/main" id="{959D822F-25C3-67B3-0E9A-9AE48DA7093F}"/>
                          </a:ext>
                        </a:extLst>
                      </p:cNvPr>
                      <p:cNvPicPr>
                        <a:picLocks noChangeAspect="1" noChangeArrowheads="1"/>
                      </p:cNvPicPr>
                      <p:nvPr/>
                    </p:nvPicPr>
                    <p:blipFill>
                      <a:blip r:embed="rId10"/>
                      <a:srcRect/>
                      <a:stretch>
                        <a:fillRect/>
                      </a:stretch>
                    </p:blipFill>
                    <p:spPr bwMode="auto">
                      <a:xfrm>
                        <a:off x="4778751" y="2964238"/>
                        <a:ext cx="1412875" cy="544513"/>
                      </a:xfrm>
                      <a:prstGeom prst="rect">
                        <a:avLst/>
                      </a:prstGeom>
                      <a:noFill/>
                      <a:ln>
                        <a:solidFill>
                          <a:schemeClr val="bg1"/>
                        </a:solidFill>
                      </a:ln>
                    </p:spPr>
                  </p:pic>
                </p:oleObj>
              </mc:Fallback>
            </mc:AlternateContent>
          </a:graphicData>
        </a:graphic>
      </p:graphicFrame>
      <p:sp>
        <p:nvSpPr>
          <p:cNvPr id="14" name="文本框 13">
            <a:extLst>
              <a:ext uri="{FF2B5EF4-FFF2-40B4-BE49-F238E27FC236}">
                <a16:creationId xmlns:a16="http://schemas.microsoft.com/office/drawing/2014/main" id="{3752A4B8-C441-7B87-F5E9-F54ED5DC2CEB}"/>
              </a:ext>
            </a:extLst>
          </p:cNvPr>
          <p:cNvSpPr txBox="1"/>
          <p:nvPr/>
        </p:nvSpPr>
        <p:spPr>
          <a:xfrm>
            <a:off x="893191" y="3866491"/>
            <a:ext cx="7488832"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第二个下标</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列标</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排成 </a:t>
            </a:r>
            <a:r>
              <a:rPr lang="en-US" altLang="zh-CN" b="1" i="1" dirty="0">
                <a:ea typeface="华文中宋" panose="02010600040101010101" pitchFamily="2" charset="-122"/>
              </a:rPr>
              <a:t>j</a:t>
            </a:r>
            <a:r>
              <a:rPr lang="en-US" altLang="zh-CN" b="1" baseline="-25000" dirty="0">
                <a:ea typeface="华文中宋" panose="02010600040101010101" pitchFamily="2" charset="-122"/>
              </a:rPr>
              <a:t>1 </a:t>
            </a:r>
            <a:r>
              <a:rPr lang="en-US" altLang="zh-CN" b="1" i="1" dirty="0">
                <a:ea typeface="华文中宋" panose="02010600040101010101" pitchFamily="2" charset="-122"/>
              </a:rPr>
              <a:t>j</a:t>
            </a:r>
            <a:r>
              <a:rPr lang="en-US" altLang="zh-CN" b="1" baseline="-25000" dirty="0">
                <a:ea typeface="华文中宋" panose="02010600040101010101" pitchFamily="2" charset="-122"/>
              </a:rPr>
              <a:t>2 </a:t>
            </a:r>
            <a:r>
              <a:rPr lang="en-US" altLang="zh-CN" b="1" i="1" dirty="0">
                <a:ea typeface="华文中宋" panose="02010600040101010101" pitchFamily="2" charset="-122"/>
              </a:rPr>
              <a:t>j</a:t>
            </a:r>
            <a:r>
              <a:rPr lang="en-US" altLang="zh-CN" b="1" baseline="-25000" dirty="0">
                <a:ea typeface="华文中宋" panose="02010600040101010101" pitchFamily="2" charset="-122"/>
              </a:rPr>
              <a:t>3</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7" name="文本框 16">
            <a:extLst>
              <a:ext uri="{FF2B5EF4-FFF2-40B4-BE49-F238E27FC236}">
                <a16:creationId xmlns:a16="http://schemas.microsoft.com/office/drawing/2014/main" id="{95AEE15C-BD25-F384-8C5E-E6CDCC07A666}"/>
              </a:ext>
            </a:extLst>
          </p:cNvPr>
          <p:cNvSpPr txBox="1"/>
          <p:nvPr/>
        </p:nvSpPr>
        <p:spPr>
          <a:xfrm>
            <a:off x="179512" y="4367712"/>
            <a:ext cx="8143305"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它是例</a:t>
            </a:r>
            <a:r>
              <a:rPr kumimoji="1" lang="en-US" altLang="zh-CN" sz="2800" b="1" i="0" u="none" strike="noStrike" kern="1200" cap="none" spc="0" normalizeH="0" baseline="0" noProof="0" dirty="0">
                <a:ln>
                  <a:noFill/>
                </a:ln>
                <a:solidFill>
                  <a:srgbClr val="000000"/>
                </a:solidFill>
                <a:effectLst/>
                <a:uLnTx/>
                <a:uFillTx/>
                <a:latin typeface="+mj-lt"/>
                <a:ea typeface="华文中宋" panose="02010600040101010101" pitchFamily="2" charset="-122"/>
              </a:rPr>
              <a:t>1.</a:t>
            </a:r>
            <a:r>
              <a:rPr kumimoji="1" lang="en-US" altLang="zh-CN" sz="2800" b="1" i="0" u="none" strike="noStrike" kern="1200" cap="none" spc="0" normalizeH="0" baseline="0" noProof="0" dirty="0">
                <a:ln>
                  <a:noFill/>
                </a:ln>
                <a:solidFill>
                  <a:srgbClr val="000000"/>
                </a:solidFill>
                <a:effectLst/>
                <a:uLnTx/>
                <a:uFillTx/>
                <a:latin typeface="+mj-lt"/>
                <a:ea typeface="华文中宋" panose="02010600040101010101" pitchFamily="2" charset="-122"/>
                <a:cs typeface="Times New Roman" panose="02020603050405020304" pitchFamily="18" charset="0"/>
              </a:rPr>
              <a:t>3</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中</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1,2,3</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三个数字的某个排列</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共有</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3!=6</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项</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wd">
                                    <p:tmPct val="10000"/>
                                  </p:iterate>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wd">
                                    <p:tmPct val="10000"/>
                                  </p:iterate>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5000"/>
                                  </p:iterate>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4" grpId="0"/>
      <p:bldP spid="14"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0">
            <a:hlinkClick r:id="rId2" action="ppaction://hlinksldjump"/>
            <a:extLst>
              <a:ext uri="{FF2B5EF4-FFF2-40B4-BE49-F238E27FC236}">
                <a16:creationId xmlns:a16="http://schemas.microsoft.com/office/drawing/2014/main" id="{C37C5C5E-48AB-A604-85E9-A3CA299D6E33}"/>
              </a:ext>
            </a:extLst>
          </p:cNvPr>
          <p:cNvSpPr>
            <a:spLocks noChangeArrowheads="1"/>
          </p:cNvSpPr>
          <p:nvPr/>
        </p:nvSpPr>
        <p:spPr bwMode="auto">
          <a:xfrm>
            <a:off x="450850" y="393700"/>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6" name="Rectangle 30">
            <a:extLst>
              <a:ext uri="{FF2B5EF4-FFF2-40B4-BE49-F238E27FC236}">
                <a16:creationId xmlns:a16="http://schemas.microsoft.com/office/drawing/2014/main" id="{BD20B51A-F584-1202-998C-DBACB5AB6224}"/>
              </a:ext>
            </a:extLst>
          </p:cNvPr>
          <p:cNvSpPr>
            <a:spLocks noChangeArrowheads="1"/>
          </p:cNvSpPr>
          <p:nvPr/>
        </p:nvSpPr>
        <p:spPr bwMode="auto">
          <a:xfrm>
            <a:off x="522858" y="-18786"/>
            <a:ext cx="65373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基本问题</a:t>
            </a:r>
            <a:r>
              <a:rPr kumimoji="1" lang="en-US" altLang="zh-CN"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三阶行列式的特点</a:t>
            </a:r>
          </a:p>
        </p:txBody>
      </p:sp>
      <p:sp>
        <p:nvSpPr>
          <p:cNvPr id="11" name="文本框 10">
            <a:extLst>
              <a:ext uri="{FF2B5EF4-FFF2-40B4-BE49-F238E27FC236}">
                <a16:creationId xmlns:a16="http://schemas.microsoft.com/office/drawing/2014/main" id="{61CEE8BF-81F5-0BB7-F2D9-3B43F10A988A}"/>
              </a:ext>
            </a:extLst>
          </p:cNvPr>
          <p:cNvSpPr txBox="1"/>
          <p:nvPr/>
        </p:nvSpPr>
        <p:spPr>
          <a:xfrm>
            <a:off x="450850" y="895118"/>
            <a:ext cx="4302224"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综上</a:t>
            </a:r>
            <a:r>
              <a:rPr lang="en-US" altLang="zh-CN" b="1" dirty="0">
                <a:ea typeface="华文中宋" panose="02010600040101010101" pitchFamily="2" charset="-122"/>
                <a:cs typeface="Times New Roman" panose="02020603050405020304" pitchFamily="18" charset="0"/>
              </a:rPr>
              <a:t>,</a:t>
            </a:r>
            <a:r>
              <a:rPr lang="zh-CN" altLang="en-US" b="1" dirty="0">
                <a:latin typeface="华文中宋" panose="02010600040101010101" pitchFamily="2" charset="-122"/>
                <a:ea typeface="华文中宋" panose="02010600040101010101" pitchFamily="2" charset="-122"/>
              </a:rPr>
              <a:t>三阶行列式可定义为</a:t>
            </a:r>
          </a:p>
        </p:txBody>
      </p:sp>
      <p:graphicFrame>
        <p:nvGraphicFramePr>
          <p:cNvPr id="13" name="Object 10">
            <a:extLst>
              <a:ext uri="{FF2B5EF4-FFF2-40B4-BE49-F238E27FC236}">
                <a16:creationId xmlns:a16="http://schemas.microsoft.com/office/drawing/2014/main" id="{38A19942-297E-BD66-6426-2B9EB4326A52}"/>
              </a:ext>
            </a:extLst>
          </p:cNvPr>
          <p:cNvGraphicFramePr>
            <a:graphicFrameLocks noChangeAspect="1"/>
          </p:cNvGraphicFramePr>
          <p:nvPr>
            <p:extLst>
              <p:ext uri="{D42A27DB-BD31-4B8C-83A1-F6EECF244321}">
                <p14:modId xmlns:p14="http://schemas.microsoft.com/office/powerpoint/2010/main" val="1003240618"/>
              </p:ext>
            </p:extLst>
          </p:nvPr>
        </p:nvGraphicFramePr>
        <p:xfrm>
          <a:off x="2128130" y="1616293"/>
          <a:ext cx="2209800" cy="1587500"/>
        </p:xfrm>
        <a:graphic>
          <a:graphicData uri="http://schemas.openxmlformats.org/presentationml/2006/ole">
            <mc:AlternateContent xmlns:mc="http://schemas.openxmlformats.org/markup-compatibility/2006">
              <mc:Choice xmlns:v="urn:schemas-microsoft-com:vml" Requires="v">
                <p:oleObj name="Equation" r:id="rId3" imgW="965160" imgH="622080" progId="Equation.DSMT4">
                  <p:embed/>
                </p:oleObj>
              </mc:Choice>
              <mc:Fallback>
                <p:oleObj name="Equation" r:id="rId3" imgW="965160" imgH="622080" progId="Equation.DSMT4">
                  <p:embed/>
                  <p:pic>
                    <p:nvPicPr>
                      <p:cNvPr id="37" name="Object 10">
                        <a:extLst>
                          <a:ext uri="{FF2B5EF4-FFF2-40B4-BE49-F238E27FC236}">
                            <a16:creationId xmlns:a16="http://schemas.microsoft.com/office/drawing/2014/main" id="{67AF9F6C-9510-4568-8D45-28F6331AF259}"/>
                          </a:ext>
                        </a:extLst>
                      </p:cNvPr>
                      <p:cNvPicPr>
                        <a:picLocks noChangeAspect="1" noChangeArrowheads="1"/>
                      </p:cNvPicPr>
                      <p:nvPr/>
                    </p:nvPicPr>
                    <p:blipFill>
                      <a:blip r:embed="rId4"/>
                      <a:srcRect/>
                      <a:stretch>
                        <a:fillRect/>
                      </a:stretch>
                    </p:blipFill>
                    <p:spPr bwMode="auto">
                      <a:xfrm>
                        <a:off x="2128130" y="1616293"/>
                        <a:ext cx="2209800" cy="1587500"/>
                      </a:xfrm>
                      <a:prstGeom prst="rect">
                        <a:avLst/>
                      </a:prstGeom>
                      <a:noFill/>
                      <a:ln>
                        <a:noFill/>
                      </a:ln>
                    </p:spPr>
                  </p:pic>
                </p:oleObj>
              </mc:Fallback>
            </mc:AlternateContent>
          </a:graphicData>
        </a:graphic>
      </p:graphicFrame>
      <p:sp>
        <p:nvSpPr>
          <p:cNvPr id="15" name="文本框 14">
            <a:extLst>
              <a:ext uri="{FF2B5EF4-FFF2-40B4-BE49-F238E27FC236}">
                <a16:creationId xmlns:a16="http://schemas.microsoft.com/office/drawing/2014/main" id="{DC193C0C-193F-B98E-3BFF-14103316E892}"/>
              </a:ext>
            </a:extLst>
          </p:cNvPr>
          <p:cNvSpPr txBox="1"/>
          <p:nvPr/>
        </p:nvSpPr>
        <p:spPr>
          <a:xfrm>
            <a:off x="261131" y="4077072"/>
            <a:ext cx="8153598"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类似地</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我们将三阶行列式的定义推广到</a:t>
            </a:r>
            <a:r>
              <a:rPr lang="en-US" altLang="zh-CN" b="1" i="1" dirty="0">
                <a:solidFill>
                  <a:srgbClr val="2B2BFF"/>
                </a:solidFill>
                <a:ea typeface="华文中宋" panose="02010600040101010101" pitchFamily="2" charset="-122"/>
              </a:rPr>
              <a:t>n</a:t>
            </a:r>
            <a:r>
              <a:rPr lang="zh-CN" altLang="en-US" b="1" dirty="0">
                <a:solidFill>
                  <a:srgbClr val="0000FF"/>
                </a:solidFill>
                <a:latin typeface="华文中宋" panose="02010600040101010101" pitchFamily="2" charset="-122"/>
                <a:ea typeface="华文中宋" panose="02010600040101010101" pitchFamily="2" charset="-122"/>
              </a:rPr>
              <a:t>阶行列式</a:t>
            </a:r>
            <a:r>
              <a:rPr lang="en-US" altLang="zh-CN" b="1" dirty="0">
                <a:ea typeface="华文中宋" panose="02010600040101010101" pitchFamily="2" charset="-122"/>
                <a:cs typeface="Times New Roman" panose="02020603050405020304" pitchFamily="18" charset="0"/>
              </a:rPr>
              <a:t>.</a:t>
            </a:r>
          </a:p>
        </p:txBody>
      </p:sp>
      <p:graphicFrame>
        <p:nvGraphicFramePr>
          <p:cNvPr id="7" name="Object 10">
            <a:extLst>
              <a:ext uri="{FF2B5EF4-FFF2-40B4-BE49-F238E27FC236}">
                <a16:creationId xmlns:a16="http://schemas.microsoft.com/office/drawing/2014/main" id="{9437DDBC-C068-9EBD-E2FE-0E8B140835E2}"/>
              </a:ext>
            </a:extLst>
          </p:cNvPr>
          <p:cNvGraphicFramePr>
            <a:graphicFrameLocks noChangeAspect="1"/>
          </p:cNvGraphicFramePr>
          <p:nvPr>
            <p:extLst>
              <p:ext uri="{D42A27DB-BD31-4B8C-83A1-F6EECF244321}">
                <p14:modId xmlns:p14="http://schemas.microsoft.com/office/powerpoint/2010/main" val="4078094128"/>
              </p:ext>
            </p:extLst>
          </p:nvPr>
        </p:nvGraphicFramePr>
        <p:xfrm>
          <a:off x="4337930" y="1979359"/>
          <a:ext cx="3197225" cy="712787"/>
        </p:xfrm>
        <a:graphic>
          <a:graphicData uri="http://schemas.openxmlformats.org/presentationml/2006/ole">
            <mc:AlternateContent xmlns:mc="http://schemas.openxmlformats.org/markup-compatibility/2006">
              <mc:Choice xmlns:v="urn:schemas-microsoft-com:vml" Requires="v">
                <p:oleObj name="Equation" r:id="rId5" imgW="1396800" imgH="279360" progId="Equation.DSMT4">
                  <p:embed/>
                </p:oleObj>
              </mc:Choice>
              <mc:Fallback>
                <p:oleObj name="Equation" r:id="rId5" imgW="1396800" imgH="279360" progId="Equation.DSMT4">
                  <p:embed/>
                  <p:pic>
                    <p:nvPicPr>
                      <p:cNvPr id="13" name="Object 10">
                        <a:extLst>
                          <a:ext uri="{FF2B5EF4-FFF2-40B4-BE49-F238E27FC236}">
                            <a16:creationId xmlns:a16="http://schemas.microsoft.com/office/drawing/2014/main" id="{38A19942-297E-BD66-6426-2B9EB4326A52}"/>
                          </a:ext>
                        </a:extLst>
                      </p:cNvPr>
                      <p:cNvPicPr>
                        <a:picLocks noChangeAspect="1" noChangeArrowheads="1"/>
                      </p:cNvPicPr>
                      <p:nvPr/>
                    </p:nvPicPr>
                    <p:blipFill>
                      <a:blip r:embed="rId6"/>
                      <a:srcRect/>
                      <a:stretch>
                        <a:fillRect/>
                      </a:stretch>
                    </p:blipFill>
                    <p:spPr bwMode="auto">
                      <a:xfrm>
                        <a:off x="4337930" y="1979359"/>
                        <a:ext cx="3197225" cy="712787"/>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ABDE057-E331-CA07-1265-A0898D7E8710}"/>
                  </a:ext>
                </a:extLst>
              </p:cNvPr>
              <p:cNvSpPr txBox="1"/>
              <p:nvPr/>
            </p:nvSpPr>
            <p:spPr>
              <a:xfrm>
                <a:off x="251520" y="3253167"/>
                <a:ext cx="8712968" cy="662104"/>
              </a:xfrm>
              <a:prstGeom prst="rect">
                <a:avLst/>
              </a:prstGeom>
              <a:noFill/>
            </p:spPr>
            <p:txBody>
              <a:bodyPr wrap="square">
                <a:spAutoFit/>
              </a:bodyPr>
              <a:lstStyle/>
              <a:p>
                <a:pPr>
                  <a:lnSpc>
                    <a:spcPct val="150000"/>
                  </a:lnSpc>
                </a:pPr>
                <a:r>
                  <a:rPr lang="zh-CN" altLang="en-US" b="1" dirty="0">
                    <a:latin typeface="华文中宋" panose="02010600040101010101" pitchFamily="2" charset="-122"/>
                    <a:ea typeface="华文中宋" panose="02010600040101010101" pitchFamily="2" charset="-122"/>
                  </a:rPr>
                  <a:t>其中</a:t>
                </a:r>
                <a:r>
                  <a:rPr lang="en-US" altLang="zh-CN" b="1" i="1" dirty="0">
                    <a:ea typeface="华文中宋" panose="02010600040101010101" pitchFamily="2" charset="-122"/>
                  </a:rPr>
                  <a:t>t</a:t>
                </a:r>
                <a:r>
                  <a:rPr lang="zh-CN" altLang="en-US" b="1" dirty="0">
                    <a:solidFill>
                      <a:srgbClr val="0000FF"/>
                    </a:solidFill>
                    <a:latin typeface="华文中宋" panose="02010600040101010101" pitchFamily="2" charset="-122"/>
                    <a:ea typeface="华文中宋" panose="02010600040101010101" pitchFamily="2" charset="-122"/>
                  </a:rPr>
                  <a:t>为排列</a:t>
                </a:r>
                <a14:m>
                  <m:oMath xmlns:m="http://schemas.openxmlformats.org/officeDocument/2006/math">
                    <m:r>
                      <m:rPr>
                        <m:nor/>
                      </m:rPr>
                      <a:rPr lang="en-US" altLang="zh-CN" b="1" i="1">
                        <a:ea typeface="华文中宋" panose="02010600040101010101" pitchFamily="2" charset="-122"/>
                      </a:rPr>
                      <m:t>j</m:t>
                    </m:r>
                    <m:r>
                      <m:rPr>
                        <m:nor/>
                      </m:rPr>
                      <a:rPr lang="en-US" altLang="zh-CN" b="1" baseline="-25000">
                        <a:ea typeface="华文中宋" panose="02010600040101010101" pitchFamily="2" charset="-122"/>
                      </a:rPr>
                      <m:t>1</m:t>
                    </m:r>
                    <m:r>
                      <m:rPr>
                        <m:nor/>
                      </m:rPr>
                      <a:rPr lang="en-US" altLang="zh-CN" b="1" i="1" baseline="-25000" smtClean="0">
                        <a:ea typeface="华文中宋" panose="02010600040101010101" pitchFamily="2" charset="-122"/>
                      </a:rPr>
                      <m:t> </m:t>
                    </m:r>
                    <m:r>
                      <m:rPr>
                        <m:nor/>
                      </m:rPr>
                      <a:rPr lang="en-US" altLang="zh-CN" b="1" i="1">
                        <a:ea typeface="华文中宋" panose="02010600040101010101" pitchFamily="2" charset="-122"/>
                      </a:rPr>
                      <m:t>j</m:t>
                    </m:r>
                    <m:r>
                      <m:rPr>
                        <m:nor/>
                      </m:rPr>
                      <a:rPr lang="en-US" altLang="zh-CN" b="1" baseline="-25000">
                        <a:ea typeface="华文中宋" panose="02010600040101010101" pitchFamily="2" charset="-122"/>
                      </a:rPr>
                      <m:t>2</m:t>
                    </m:r>
                    <m:r>
                      <m:rPr>
                        <m:nor/>
                      </m:rPr>
                      <a:rPr lang="en-US" altLang="zh-CN" b="1" i="1" baseline="-25000" smtClean="0">
                        <a:ea typeface="华文中宋" panose="02010600040101010101" pitchFamily="2" charset="-122"/>
                      </a:rPr>
                      <m:t> </m:t>
                    </m:r>
                    <m:r>
                      <m:rPr>
                        <m:nor/>
                      </m:rPr>
                      <a:rPr lang="en-US" altLang="zh-CN" b="1" i="1">
                        <a:ea typeface="华文中宋" panose="02010600040101010101" pitchFamily="2" charset="-122"/>
                      </a:rPr>
                      <m:t>j</m:t>
                    </m:r>
                    <m:r>
                      <m:rPr>
                        <m:nor/>
                      </m:rPr>
                      <a:rPr lang="en-US" altLang="zh-CN" b="1" baseline="-25000">
                        <a:ea typeface="华文中宋" panose="02010600040101010101" pitchFamily="2" charset="-122"/>
                      </a:rPr>
                      <m:t>3</m:t>
                    </m:r>
                  </m:oMath>
                </a14:m>
                <a:r>
                  <a:rPr lang="zh-CN" altLang="en-US" b="1" dirty="0">
                    <a:solidFill>
                      <a:srgbClr val="0000FF"/>
                    </a:solidFill>
                    <a:latin typeface="华文中宋" panose="02010600040101010101" pitchFamily="2" charset="-122"/>
                    <a:ea typeface="华文中宋" panose="02010600040101010101" pitchFamily="2" charset="-122"/>
                  </a:rPr>
                  <a:t>的逆序数</a:t>
                </a:r>
                <a:r>
                  <a:rPr lang="en-US" altLang="zh-CN" b="1" dirty="0">
                    <a:ea typeface="华文中宋" panose="02010600040101010101" pitchFamily="2" charset="-122"/>
                    <a:cs typeface="Times New Roman" panose="02020603050405020304" pitchFamily="18" charset="0"/>
                  </a:rPr>
                  <a:t>, </a:t>
                </a:r>
                <a14:m>
                  <m:oMath xmlns:m="http://schemas.openxmlformats.org/officeDocument/2006/math">
                    <m:r>
                      <a:rPr lang="en-US" altLang="zh-CN" b="1" i="1" smtClean="0">
                        <a:latin typeface="Cambria Math" panose="02040503050406030204" pitchFamily="18" charset="0"/>
                        <a:ea typeface="华文中宋" panose="02010600040101010101" pitchFamily="2" charset="-122"/>
                      </a:rPr>
                      <m:t> </m:t>
                    </m:r>
                    <m:r>
                      <a:rPr lang="el-GR" altLang="zh-CN" b="1" i="1" smtClean="0">
                        <a:latin typeface="Cambria Math" panose="02040503050406030204" pitchFamily="18" charset="0"/>
                        <a:ea typeface="华文中宋" panose="02010600040101010101" pitchFamily="2" charset="-122"/>
                      </a:rPr>
                      <m:t>𝚺</m:t>
                    </m:r>
                  </m:oMath>
                </a14:m>
                <a:r>
                  <a:rPr lang="zh-CN" altLang="en-US" b="1" dirty="0">
                    <a:latin typeface="华文中宋" panose="02010600040101010101" pitchFamily="2" charset="-122"/>
                    <a:ea typeface="华文中宋" panose="02010600040101010101" pitchFamily="2" charset="-122"/>
                  </a:rPr>
                  <a:t>表示所有这</a:t>
                </a:r>
                <a:r>
                  <a:rPr lang="en-US" altLang="zh-CN" b="1" dirty="0">
                    <a:ea typeface="华文中宋" panose="02010600040101010101" pitchFamily="2" charset="-122"/>
                    <a:cs typeface="Times New Roman" panose="02020603050405020304" pitchFamily="18" charset="0"/>
                  </a:rPr>
                  <a:t>3!</a:t>
                </a:r>
                <a:r>
                  <a:rPr lang="zh-CN" altLang="en-US" b="1" dirty="0">
                    <a:latin typeface="华文中宋" panose="02010600040101010101" pitchFamily="2" charset="-122"/>
                    <a:ea typeface="华文中宋" panose="02010600040101010101" pitchFamily="2" charset="-122"/>
                  </a:rPr>
                  <a:t>项的代数和</a:t>
                </a:r>
                <a:r>
                  <a:rPr lang="en-US" altLang="zh-CN" b="1" dirty="0">
                    <a:ea typeface="华文中宋" panose="02010600040101010101" pitchFamily="2" charset="-122"/>
                    <a:cs typeface="Times New Roman" panose="02020603050405020304" pitchFamily="18" charset="0"/>
                  </a:rPr>
                  <a:t>.</a:t>
                </a:r>
              </a:p>
            </p:txBody>
          </p:sp>
        </mc:Choice>
        <mc:Fallback xmlns="">
          <p:sp>
            <p:nvSpPr>
              <p:cNvPr id="9" name="文本框 8">
                <a:extLst>
                  <a:ext uri="{FF2B5EF4-FFF2-40B4-BE49-F238E27FC236}">
                    <a16:creationId xmlns:a16="http://schemas.microsoft.com/office/drawing/2014/main" id="{AABDE057-E331-CA07-1265-A0898D7E8710}"/>
                  </a:ext>
                </a:extLst>
              </p:cNvPr>
              <p:cNvSpPr txBox="1">
                <a:spLocks noRot="1" noChangeAspect="1" noMove="1" noResize="1" noEditPoints="1" noAdjustHandles="1" noChangeArrowheads="1" noChangeShapeType="1" noTextEdit="1"/>
              </p:cNvSpPr>
              <p:nvPr/>
            </p:nvSpPr>
            <p:spPr>
              <a:xfrm>
                <a:off x="251520" y="3253167"/>
                <a:ext cx="8712968" cy="662104"/>
              </a:xfrm>
              <a:prstGeom prst="rect">
                <a:avLst/>
              </a:prstGeom>
              <a:blipFill>
                <a:blip r:embed="rId7"/>
                <a:stretch>
                  <a:fillRect l="-1399" r="-979" b="-259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543498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lt">
                                    <p:tmPct val="5000"/>
                                  </p:iterate>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iterate type="lt">
                                    <p:tmPct val="5000"/>
                                  </p:iterate>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7" name="Rectangle 20">
            <a:hlinkClick r:id="rId2" action="ppaction://hlinksldjump"/>
            <a:extLst>
              <a:ext uri="{FF2B5EF4-FFF2-40B4-BE49-F238E27FC236}">
                <a16:creationId xmlns:a16="http://schemas.microsoft.com/office/drawing/2014/main" id="{B0B12399-D0A8-438E-9A1E-DDE7D7D433C0}"/>
              </a:ext>
            </a:extLst>
          </p:cNvPr>
          <p:cNvSpPr>
            <a:spLocks noChangeArrowheads="1"/>
          </p:cNvSpPr>
          <p:nvPr/>
        </p:nvSpPr>
        <p:spPr bwMode="auto">
          <a:xfrm>
            <a:off x="457200" y="288925"/>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0" name="Rectangle 30">
            <a:extLst>
              <a:ext uri="{FF2B5EF4-FFF2-40B4-BE49-F238E27FC236}">
                <a16:creationId xmlns:a16="http://schemas.microsoft.com/office/drawing/2014/main" id="{8B61055E-66B5-4C4B-88E6-589DF75886DC}"/>
              </a:ext>
            </a:extLst>
          </p:cNvPr>
          <p:cNvSpPr>
            <a:spLocks noChangeArrowheads="1"/>
          </p:cNvSpPr>
          <p:nvPr/>
        </p:nvSpPr>
        <p:spPr bwMode="auto">
          <a:xfrm>
            <a:off x="395536" y="-8874"/>
            <a:ext cx="6472436" cy="493287"/>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重</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难</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点问题</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en-US" altLang="zh-CN" sz="2600" b="1" i="1"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n</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阶行列式的定义</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1</a:t>
            </a:r>
            <a:endPar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89AE0604-D131-2817-CDFE-78913D7FD8C6}"/>
              </a:ext>
            </a:extLst>
          </p:cNvPr>
          <p:cNvSpPr txBox="1"/>
          <p:nvPr/>
        </p:nvSpPr>
        <p:spPr>
          <a:xfrm>
            <a:off x="1187624" y="567498"/>
            <a:ext cx="8064896"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排成</a:t>
            </a:r>
            <a:r>
              <a:rPr lang="en-US" altLang="zh-CN" b="1" i="1" dirty="0">
                <a:solidFill>
                  <a:srgbClr val="2B2BFF"/>
                </a:solidFill>
                <a:ea typeface="华文中宋" panose="02010600040101010101" pitchFamily="2" charset="-122"/>
              </a:rPr>
              <a:t>n</a:t>
            </a:r>
            <a:r>
              <a:rPr lang="zh-CN" altLang="en-US" b="1" dirty="0">
                <a:solidFill>
                  <a:srgbClr val="2B2BFF"/>
                </a:solidFill>
                <a:latin typeface="华文中宋" panose="02010600040101010101" pitchFamily="2" charset="-122"/>
                <a:ea typeface="华文中宋" panose="02010600040101010101" pitchFamily="2" charset="-122"/>
              </a:rPr>
              <a:t>行</a:t>
            </a:r>
            <a:r>
              <a:rPr lang="en-US" altLang="zh-CN" b="1" i="1" dirty="0">
                <a:solidFill>
                  <a:srgbClr val="2B2BFF"/>
                </a:solidFill>
                <a:ea typeface="华文中宋" panose="02010600040101010101" pitchFamily="2" charset="-122"/>
              </a:rPr>
              <a:t>n</a:t>
            </a:r>
            <a:r>
              <a:rPr lang="zh-CN" altLang="en-US" b="1" dirty="0">
                <a:solidFill>
                  <a:srgbClr val="2B2BFF"/>
                </a:solidFill>
                <a:latin typeface="华文中宋" panose="02010600040101010101" pitchFamily="2" charset="-122"/>
                <a:ea typeface="华文中宋" panose="02010600040101010101" pitchFamily="2" charset="-122"/>
              </a:rPr>
              <a:t>列</a:t>
            </a:r>
            <a:r>
              <a:rPr lang="zh-CN" altLang="en-US" b="1" dirty="0">
                <a:latin typeface="华文中宋" panose="02010600040101010101" pitchFamily="2" charset="-122"/>
                <a:ea typeface="华文中宋" panose="02010600040101010101" pitchFamily="2" charset="-122"/>
              </a:rPr>
              <a:t>的</a:t>
            </a:r>
            <a:r>
              <a:rPr lang="en-US" altLang="zh-CN" b="1" i="1" dirty="0">
                <a:solidFill>
                  <a:schemeClr val="tx1"/>
                </a:solidFill>
                <a:ea typeface="华文中宋" panose="02010600040101010101" pitchFamily="2" charset="-122"/>
              </a:rPr>
              <a:t>n</a:t>
            </a:r>
            <a:r>
              <a:rPr lang="zh-CN" altLang="en-US" b="1" dirty="0">
                <a:latin typeface="华文中宋" panose="02010600040101010101" pitchFamily="2" charset="-122"/>
                <a:ea typeface="华文中宋" panose="02010600040101010101" pitchFamily="2" charset="-122"/>
              </a:rPr>
              <a:t>个元素</a:t>
            </a:r>
            <a:r>
              <a:rPr lang="en-US" altLang="zh-CN" b="1" i="1" dirty="0" err="1">
                <a:ea typeface="华文中宋" panose="02010600040101010101" pitchFamily="2" charset="-122"/>
              </a:rPr>
              <a:t>a</a:t>
            </a:r>
            <a:r>
              <a:rPr lang="en-US" altLang="zh-CN" b="1" i="1" baseline="-25000" dirty="0" err="1">
                <a:ea typeface="华文中宋" panose="02010600040101010101" pitchFamily="2" charset="-122"/>
              </a:rPr>
              <a:t>ij</a:t>
            </a:r>
            <a:r>
              <a:rPr lang="en-US" altLang="zh-CN" b="1" i="1" dirty="0">
                <a:ea typeface="华文中宋" panose="02010600040101010101" pitchFamily="2" charset="-122"/>
              </a:rPr>
              <a:t>(</a:t>
            </a:r>
            <a:r>
              <a:rPr lang="en-US" altLang="zh-CN" b="1" i="1" dirty="0" err="1">
                <a:ea typeface="华文中宋" panose="02010600040101010101" pitchFamily="2" charset="-122"/>
              </a:rPr>
              <a:t>i,j</a:t>
            </a:r>
            <a:r>
              <a:rPr lang="en-US" altLang="zh-CN" b="1" i="1" dirty="0">
                <a:ea typeface="华文中宋" panose="02010600040101010101" pitchFamily="2" charset="-122"/>
              </a:rPr>
              <a:t>=</a:t>
            </a:r>
            <a:r>
              <a:rPr lang="en-US" altLang="zh-CN" b="1" dirty="0">
                <a:ea typeface="华文中宋" panose="02010600040101010101" pitchFamily="2" charset="-122"/>
              </a:rPr>
              <a:t>1,2</a:t>
            </a:r>
            <a:r>
              <a:rPr lang="en-US" altLang="zh-CN" b="1" i="1" dirty="0">
                <a:ea typeface="华文中宋" panose="02010600040101010101" pitchFamily="2" charset="-122"/>
              </a:rPr>
              <a:t>,…,n)</a:t>
            </a:r>
            <a:r>
              <a:rPr lang="zh-CN" altLang="en-US" b="1" dirty="0">
                <a:latin typeface="华文中宋" panose="02010600040101010101" pitchFamily="2" charset="-122"/>
                <a:ea typeface="华文中宋" panose="02010600040101010101" pitchFamily="2" charset="-122"/>
              </a:rPr>
              <a:t>的数表</a:t>
            </a:r>
          </a:p>
        </p:txBody>
      </p:sp>
      <p:graphicFrame>
        <p:nvGraphicFramePr>
          <p:cNvPr id="4" name="Object 10">
            <a:extLst>
              <a:ext uri="{FF2B5EF4-FFF2-40B4-BE49-F238E27FC236}">
                <a16:creationId xmlns:a16="http://schemas.microsoft.com/office/drawing/2014/main" id="{DE4824E1-7369-274E-A4C0-34C31F9BA836}"/>
              </a:ext>
            </a:extLst>
          </p:cNvPr>
          <p:cNvGraphicFramePr>
            <a:graphicFrameLocks noChangeAspect="1"/>
          </p:cNvGraphicFramePr>
          <p:nvPr>
            <p:extLst>
              <p:ext uri="{D42A27DB-BD31-4B8C-83A1-F6EECF244321}">
                <p14:modId xmlns:p14="http://schemas.microsoft.com/office/powerpoint/2010/main" val="1553297197"/>
              </p:ext>
            </p:extLst>
          </p:nvPr>
        </p:nvGraphicFramePr>
        <p:xfrm>
          <a:off x="3261519" y="1036538"/>
          <a:ext cx="2620963" cy="1689100"/>
        </p:xfrm>
        <a:graphic>
          <a:graphicData uri="http://schemas.openxmlformats.org/presentationml/2006/ole">
            <mc:AlternateContent xmlns:mc="http://schemas.openxmlformats.org/markup-compatibility/2006">
              <mc:Choice xmlns:v="urn:schemas-microsoft-com:vml" Requires="v">
                <p:oleObj name="Equation" r:id="rId3" imgW="1218960" imgH="787320" progId="Equation.DSMT4">
                  <p:embed/>
                </p:oleObj>
              </mc:Choice>
              <mc:Fallback>
                <p:oleObj name="Equation" r:id="rId3" imgW="1218960" imgH="787320" progId="Equation.DSMT4">
                  <p:embed/>
                  <p:pic>
                    <p:nvPicPr>
                      <p:cNvPr id="43" name="Object 10">
                        <a:extLst>
                          <a:ext uri="{FF2B5EF4-FFF2-40B4-BE49-F238E27FC236}">
                            <a16:creationId xmlns:a16="http://schemas.microsoft.com/office/drawing/2014/main" id="{C1712E0F-64B2-4E8F-BBE0-90B7A283348A}"/>
                          </a:ext>
                        </a:extLst>
                      </p:cNvPr>
                      <p:cNvPicPr>
                        <a:picLocks noChangeAspect="1" noChangeArrowheads="1"/>
                      </p:cNvPicPr>
                      <p:nvPr/>
                    </p:nvPicPr>
                    <p:blipFill>
                      <a:blip r:embed="rId4"/>
                      <a:srcRect/>
                      <a:stretch>
                        <a:fillRect/>
                      </a:stretch>
                    </p:blipFill>
                    <p:spPr bwMode="auto">
                      <a:xfrm>
                        <a:off x="3261519" y="1036538"/>
                        <a:ext cx="2620963" cy="168910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267E887-0D77-EFE4-0C1C-01F0F9D7067F}"/>
                  </a:ext>
                </a:extLst>
              </p:cNvPr>
              <p:cNvSpPr txBox="1"/>
              <p:nvPr/>
            </p:nvSpPr>
            <p:spPr>
              <a:xfrm>
                <a:off x="199662" y="2630415"/>
                <a:ext cx="8913341"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中所有</a:t>
                </a:r>
                <a14:m>
                  <m:oMath xmlns:m="http://schemas.openxmlformats.org/officeDocument/2006/math">
                    <m:r>
                      <m:rPr>
                        <m:nor/>
                      </m:rPr>
                      <a:rPr lang="en-US" altLang="zh-CN" b="1" i="1">
                        <a:solidFill>
                          <a:srgbClr val="2B2BFF"/>
                        </a:solidFill>
                        <a:ea typeface="华文中宋" panose="02010600040101010101" pitchFamily="2" charset="-122"/>
                      </a:rPr>
                      <m:t>n</m:t>
                    </m:r>
                  </m:oMath>
                </a14:m>
                <a:r>
                  <a:rPr lang="en-US" altLang="zh-CN" b="1" dirty="0">
                    <a:solidFill>
                      <a:srgbClr val="0000FF"/>
                    </a:solidFill>
                    <a:latin typeface="华文中宋" panose="02010600040101010101" pitchFamily="2" charset="-122"/>
                    <a:ea typeface="华文中宋" panose="02010600040101010101" pitchFamily="2" charset="-122"/>
                  </a:rPr>
                  <a:t>!</a:t>
                </a:r>
                <a:r>
                  <a:rPr lang="zh-CN" altLang="en-US" b="1" dirty="0">
                    <a:solidFill>
                      <a:srgbClr val="0000FF"/>
                    </a:solidFill>
                    <a:latin typeface="华文中宋" panose="02010600040101010101" pitchFamily="2" charset="-122"/>
                    <a:ea typeface="华文中宋" panose="02010600040101010101" pitchFamily="2" charset="-122"/>
                  </a:rPr>
                  <a:t>项</a:t>
                </a:r>
                <a:r>
                  <a:rPr lang="zh-CN" altLang="en-US" b="1" dirty="0">
                    <a:latin typeface="华文中宋" panose="02010600040101010101" pitchFamily="2" charset="-122"/>
                    <a:ea typeface="华文中宋" panose="02010600040101010101" pitchFamily="2" charset="-122"/>
                  </a:rPr>
                  <a:t>位于不同行不同列的</a:t>
                </a:r>
                <a14:m>
                  <m:oMath xmlns:m="http://schemas.openxmlformats.org/officeDocument/2006/math">
                    <m:r>
                      <m:rPr>
                        <m:nor/>
                      </m:rPr>
                      <a:rPr lang="en-US" altLang="zh-CN" b="1" i="1">
                        <a:solidFill>
                          <a:srgbClr val="2B2BFF"/>
                        </a:solidFill>
                        <a:ea typeface="华文中宋" panose="02010600040101010101" pitchFamily="2" charset="-122"/>
                      </a:rPr>
                      <m:t>n</m:t>
                    </m:r>
                  </m:oMath>
                </a14:m>
                <a:r>
                  <a:rPr lang="zh-CN" altLang="en-US" b="1" dirty="0">
                    <a:solidFill>
                      <a:srgbClr val="0000FF"/>
                    </a:solidFill>
                    <a:latin typeface="华文中宋" panose="02010600040101010101" pitchFamily="2" charset="-122"/>
                    <a:ea typeface="华文中宋" panose="02010600040101010101" pitchFamily="2" charset="-122"/>
                  </a:rPr>
                  <a:t>个元素乘积的代数和</a:t>
                </a:r>
                <a:endParaRPr lang="zh-CN" altLang="en-US" b="1" dirty="0">
                  <a:latin typeface="华文中宋" panose="02010600040101010101" pitchFamily="2" charset="-122"/>
                  <a:ea typeface="华文中宋" panose="02010600040101010101" pitchFamily="2" charset="-122"/>
                </a:endParaRPr>
              </a:p>
            </p:txBody>
          </p:sp>
        </mc:Choice>
        <mc:Fallback xmlns="">
          <p:sp>
            <p:nvSpPr>
              <p:cNvPr id="8" name="文本框 7">
                <a:extLst>
                  <a:ext uri="{FF2B5EF4-FFF2-40B4-BE49-F238E27FC236}">
                    <a16:creationId xmlns:a16="http://schemas.microsoft.com/office/drawing/2014/main" id="{2267E887-0D77-EFE4-0C1C-01F0F9D7067F}"/>
                  </a:ext>
                </a:extLst>
              </p:cNvPr>
              <p:cNvSpPr txBox="1">
                <a:spLocks noRot="1" noChangeAspect="1" noMove="1" noResize="1" noEditPoints="1" noAdjustHandles="1" noChangeArrowheads="1" noChangeShapeType="1" noTextEdit="1"/>
              </p:cNvSpPr>
              <p:nvPr/>
            </p:nvSpPr>
            <p:spPr>
              <a:xfrm>
                <a:off x="199662" y="2630415"/>
                <a:ext cx="8913341" cy="523220"/>
              </a:xfrm>
              <a:prstGeom prst="rect">
                <a:avLst/>
              </a:prstGeom>
              <a:blipFill>
                <a:blip r:embed="rId5"/>
                <a:stretch>
                  <a:fillRect l="-1436" t="-11628" b="-31395"/>
                </a:stretch>
              </a:blipFill>
            </p:spPr>
            <p:txBody>
              <a:bodyPr/>
              <a:lstStyle/>
              <a:p>
                <a:r>
                  <a:rPr lang="zh-CN" altLang="en-US">
                    <a:noFill/>
                  </a:rPr>
                  <a:t> </a:t>
                </a:r>
              </a:p>
            </p:txBody>
          </p:sp>
        </mc:Fallback>
      </mc:AlternateContent>
      <p:graphicFrame>
        <p:nvGraphicFramePr>
          <p:cNvPr id="13" name="Object 10">
            <a:extLst>
              <a:ext uri="{FF2B5EF4-FFF2-40B4-BE49-F238E27FC236}">
                <a16:creationId xmlns:a16="http://schemas.microsoft.com/office/drawing/2014/main" id="{0C4D5201-3217-2B7E-0E09-DB660835C253}"/>
              </a:ext>
            </a:extLst>
          </p:cNvPr>
          <p:cNvGraphicFramePr>
            <a:graphicFrameLocks noChangeAspect="1"/>
          </p:cNvGraphicFramePr>
          <p:nvPr>
            <p:extLst>
              <p:ext uri="{D42A27DB-BD31-4B8C-83A1-F6EECF244321}">
                <p14:modId xmlns:p14="http://schemas.microsoft.com/office/powerpoint/2010/main" val="2561927496"/>
              </p:ext>
            </p:extLst>
          </p:nvPr>
        </p:nvGraphicFramePr>
        <p:xfrm>
          <a:off x="2689339" y="3096344"/>
          <a:ext cx="3765323" cy="759089"/>
        </p:xfrm>
        <a:graphic>
          <a:graphicData uri="http://schemas.openxmlformats.org/presentationml/2006/ole">
            <mc:AlternateContent xmlns:mc="http://schemas.openxmlformats.org/markup-compatibility/2006">
              <mc:Choice xmlns:v="urn:schemas-microsoft-com:vml" Requires="v">
                <p:oleObj name="Equation" r:id="rId6" imgW="1384200" imgH="279360" progId="Equation.DSMT4">
                  <p:embed/>
                </p:oleObj>
              </mc:Choice>
              <mc:Fallback>
                <p:oleObj name="Equation" r:id="rId6" imgW="1384200" imgH="279360" progId="Equation.DSMT4">
                  <p:embed/>
                  <p:pic>
                    <p:nvPicPr>
                      <p:cNvPr id="43" name="Object 10">
                        <a:extLst>
                          <a:ext uri="{FF2B5EF4-FFF2-40B4-BE49-F238E27FC236}">
                            <a16:creationId xmlns:a16="http://schemas.microsoft.com/office/drawing/2014/main" id="{C1712E0F-64B2-4E8F-BBE0-90B7A283348A}"/>
                          </a:ext>
                        </a:extLst>
                      </p:cNvPr>
                      <p:cNvPicPr>
                        <a:picLocks noChangeAspect="1" noChangeArrowheads="1"/>
                      </p:cNvPicPr>
                      <p:nvPr/>
                    </p:nvPicPr>
                    <p:blipFill>
                      <a:blip r:embed="rId7"/>
                      <a:srcRect/>
                      <a:stretch>
                        <a:fillRect/>
                      </a:stretch>
                    </p:blipFill>
                    <p:spPr bwMode="auto">
                      <a:xfrm>
                        <a:off x="2689339" y="3096344"/>
                        <a:ext cx="3765323" cy="759089"/>
                      </a:xfrm>
                      <a:prstGeom prst="rect">
                        <a:avLst/>
                      </a:prstGeom>
                      <a:noFill/>
                      <a:ln>
                        <a:noFill/>
                      </a:ln>
                    </p:spPr>
                  </p:pic>
                </p:oleObj>
              </mc:Fallback>
            </mc:AlternateContent>
          </a:graphicData>
        </a:graphic>
      </p:graphicFrame>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990C4194-30EC-A019-40E9-FFC21D52A775}"/>
                  </a:ext>
                </a:extLst>
              </p:cNvPr>
              <p:cNvSpPr txBox="1"/>
              <p:nvPr/>
            </p:nvSpPr>
            <p:spPr>
              <a:xfrm>
                <a:off x="199662" y="3789040"/>
                <a:ext cx="8913341" cy="954107"/>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称为</a:t>
                </a:r>
                <a14:m>
                  <m:oMath xmlns:m="http://schemas.openxmlformats.org/officeDocument/2006/math">
                    <m:r>
                      <m:rPr>
                        <m:nor/>
                      </m:rPr>
                      <a:rPr lang="en-US" altLang="zh-CN" b="1" i="1" smtClean="0">
                        <a:solidFill>
                          <a:srgbClr val="C00000"/>
                        </a:solidFill>
                        <a:ea typeface="华文中宋" panose="02010600040101010101" pitchFamily="2" charset="-122"/>
                      </a:rPr>
                      <m:t>n</m:t>
                    </m:r>
                  </m:oMath>
                </a14:m>
                <a:r>
                  <a:rPr lang="zh-CN" altLang="en-US" b="1" dirty="0">
                    <a:solidFill>
                      <a:srgbClr val="C00000"/>
                    </a:solidFill>
                    <a:latin typeface="华文中宋" panose="02010600040101010101" pitchFamily="2" charset="-122"/>
                    <a:ea typeface="华文中宋" panose="02010600040101010101" pitchFamily="2" charset="-122"/>
                  </a:rPr>
                  <a:t>阶行列式</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其中</a:t>
                </a:r>
                <a:r>
                  <a:rPr lang="en-US" altLang="zh-CN" b="1" i="1" dirty="0">
                    <a:solidFill>
                      <a:srgbClr val="C00000"/>
                    </a:solidFill>
                    <a:latin typeface="+mj-lt"/>
                    <a:ea typeface="华文中宋" panose="02010600040101010101" pitchFamily="2" charset="-122"/>
                  </a:rPr>
                  <a:t>t</a:t>
                </a:r>
                <a:r>
                  <a:rPr lang="en-US" altLang="zh-CN" b="1" dirty="0">
                    <a:solidFill>
                      <a:srgbClr val="C00000"/>
                    </a:solidFill>
                    <a:latin typeface="华文中宋" panose="02010600040101010101" pitchFamily="2" charset="-122"/>
                    <a:ea typeface="华文中宋" panose="02010600040101010101" pitchFamily="2" charset="-122"/>
                  </a:rPr>
                  <a:t>=</a:t>
                </a:r>
                <a14:m>
                  <m:oMath xmlns:m="http://schemas.openxmlformats.org/officeDocument/2006/math">
                    <m:r>
                      <a:rPr lang="zh-CN" altLang="en-US" b="1" i="1">
                        <a:solidFill>
                          <a:srgbClr val="C00000"/>
                        </a:solidFill>
                        <a:latin typeface="Cambria Math" panose="02040503050406030204" pitchFamily="18" charset="0"/>
                        <a:ea typeface="华文中宋" panose="02010600040101010101" pitchFamily="2" charset="-122"/>
                      </a:rPr>
                      <m:t>𝝉</m:t>
                    </m:r>
                    <m:r>
                      <m:rPr>
                        <m:nor/>
                      </m:rPr>
                      <a:rPr lang="en-US" altLang="zh-CN" b="1">
                        <a:solidFill>
                          <a:srgbClr val="C00000"/>
                        </a:solidFill>
                        <a:ea typeface="华文中宋" panose="02010600040101010101" pitchFamily="2" charset="-122"/>
                      </a:rPr>
                      <m:t>(</m:t>
                    </m:r>
                    <m:r>
                      <m:rPr>
                        <m:nor/>
                      </m:rPr>
                      <a:rPr lang="en-US" altLang="zh-CN" b="1" i="1" smtClean="0">
                        <a:solidFill>
                          <a:srgbClr val="C00000"/>
                        </a:solidFill>
                        <a:ea typeface="华文中宋" panose="02010600040101010101" pitchFamily="2" charset="-122"/>
                      </a:rPr>
                      <m:t>j</m:t>
                    </m:r>
                    <m:r>
                      <m:rPr>
                        <m:nor/>
                      </m:rPr>
                      <a:rPr lang="en-US" altLang="zh-CN" b="1" baseline="-25000">
                        <a:solidFill>
                          <a:srgbClr val="C00000"/>
                        </a:solidFill>
                        <a:ea typeface="华文中宋" panose="02010600040101010101" pitchFamily="2" charset="-122"/>
                      </a:rPr>
                      <m:t>1</m:t>
                    </m:r>
                    <m:r>
                      <m:rPr>
                        <m:nor/>
                      </m:rPr>
                      <a:rPr lang="en-US" altLang="zh-CN" b="1" i="1">
                        <a:solidFill>
                          <a:srgbClr val="C00000"/>
                        </a:solidFill>
                        <a:ea typeface="华文中宋" panose="02010600040101010101" pitchFamily="2" charset="-122"/>
                      </a:rPr>
                      <m:t> </m:t>
                    </m:r>
                    <m:r>
                      <m:rPr>
                        <m:nor/>
                      </m:rPr>
                      <a:rPr lang="en-US" altLang="zh-CN" b="1" i="1" smtClean="0">
                        <a:solidFill>
                          <a:srgbClr val="C00000"/>
                        </a:solidFill>
                        <a:ea typeface="华文中宋" panose="02010600040101010101" pitchFamily="2" charset="-122"/>
                      </a:rPr>
                      <m:t>j</m:t>
                    </m:r>
                    <m:r>
                      <m:rPr>
                        <m:nor/>
                      </m:rPr>
                      <a:rPr lang="en-US" altLang="zh-CN" b="1" baseline="-25000">
                        <a:solidFill>
                          <a:srgbClr val="C00000"/>
                        </a:solidFill>
                        <a:ea typeface="华文中宋" panose="02010600040101010101" pitchFamily="2" charset="-122"/>
                      </a:rPr>
                      <m:t>2</m:t>
                    </m:r>
                    <m:r>
                      <m:rPr>
                        <m:nor/>
                      </m:rPr>
                      <a:rPr lang="en-US" altLang="zh-CN" b="1" i="1">
                        <a:solidFill>
                          <a:srgbClr val="C00000"/>
                        </a:solidFill>
                        <a:ea typeface="华文中宋" panose="02010600040101010101" pitchFamily="2" charset="-122"/>
                      </a:rPr>
                      <m:t>  …</m:t>
                    </m:r>
                    <m:r>
                      <m:rPr>
                        <m:nor/>
                      </m:rPr>
                      <a:rPr lang="en-US" altLang="zh-CN" b="1" i="1">
                        <a:solidFill>
                          <a:srgbClr val="C00000"/>
                        </a:solidFill>
                        <a:ea typeface="华文中宋" panose="02010600040101010101" pitchFamily="2" charset="-122"/>
                      </a:rPr>
                      <m:t>j</m:t>
                    </m:r>
                    <m:r>
                      <m:rPr>
                        <m:nor/>
                      </m:rPr>
                      <a:rPr lang="en-US" altLang="zh-CN" b="1" i="1" baseline="-25000" smtClean="0">
                        <a:solidFill>
                          <a:srgbClr val="C00000"/>
                        </a:solidFill>
                        <a:ea typeface="华文中宋" panose="02010600040101010101" pitchFamily="2" charset="-122"/>
                      </a:rPr>
                      <m:t>n</m:t>
                    </m:r>
                    <m:r>
                      <m:rPr>
                        <m:nor/>
                      </m:rPr>
                      <a:rPr lang="en-US" altLang="zh-CN" b="1">
                        <a:solidFill>
                          <a:srgbClr val="C00000"/>
                        </a:solidFill>
                        <a:ea typeface="华文中宋" panose="02010600040101010101" pitchFamily="2" charset="-122"/>
                      </a:rPr>
                      <m:t>)</m:t>
                    </m:r>
                  </m:oMath>
                </a14:m>
                <a:r>
                  <a:rPr lang="zh-CN" altLang="en-US" b="1" dirty="0">
                    <a:solidFill>
                      <a:srgbClr val="0000FF"/>
                    </a:solidFill>
                    <a:latin typeface="华文中宋" panose="02010600040101010101" pitchFamily="2" charset="-122"/>
                    <a:ea typeface="华文中宋" panose="02010600040101010101" pitchFamily="2" charset="-122"/>
                  </a:rPr>
                  <a:t>为排列</a:t>
                </a:r>
                <a14:m>
                  <m:oMath xmlns:m="http://schemas.openxmlformats.org/officeDocument/2006/math">
                    <m:r>
                      <m:rPr>
                        <m:nor/>
                      </m:rPr>
                      <a:rPr lang="en-US" altLang="zh-CN" b="1" i="1">
                        <a:solidFill>
                          <a:srgbClr val="C00000"/>
                        </a:solidFill>
                        <a:ea typeface="华文中宋" panose="02010600040101010101" pitchFamily="2" charset="-122"/>
                      </a:rPr>
                      <m:t>j</m:t>
                    </m:r>
                    <m:r>
                      <m:rPr>
                        <m:nor/>
                      </m:rPr>
                      <a:rPr lang="en-US" altLang="zh-CN" b="1" baseline="-25000">
                        <a:solidFill>
                          <a:srgbClr val="C00000"/>
                        </a:solidFill>
                        <a:ea typeface="华文中宋" panose="02010600040101010101" pitchFamily="2" charset="-122"/>
                      </a:rPr>
                      <m:t>1</m:t>
                    </m:r>
                    <m:r>
                      <m:rPr>
                        <m:nor/>
                      </m:rPr>
                      <a:rPr lang="en-US" altLang="zh-CN" b="1" i="1">
                        <a:solidFill>
                          <a:srgbClr val="C00000"/>
                        </a:solidFill>
                        <a:ea typeface="华文中宋" panose="02010600040101010101" pitchFamily="2" charset="-122"/>
                      </a:rPr>
                      <m:t> </m:t>
                    </m:r>
                    <m:r>
                      <m:rPr>
                        <m:nor/>
                      </m:rPr>
                      <a:rPr lang="en-US" altLang="zh-CN" b="1" i="1">
                        <a:solidFill>
                          <a:srgbClr val="C00000"/>
                        </a:solidFill>
                        <a:ea typeface="华文中宋" panose="02010600040101010101" pitchFamily="2" charset="-122"/>
                      </a:rPr>
                      <m:t>j</m:t>
                    </m:r>
                    <m:r>
                      <m:rPr>
                        <m:nor/>
                      </m:rPr>
                      <a:rPr lang="en-US" altLang="zh-CN" b="1" baseline="-25000">
                        <a:solidFill>
                          <a:srgbClr val="C00000"/>
                        </a:solidFill>
                        <a:ea typeface="华文中宋" panose="02010600040101010101" pitchFamily="2" charset="-122"/>
                      </a:rPr>
                      <m:t>2</m:t>
                    </m:r>
                    <m:r>
                      <m:rPr>
                        <m:nor/>
                      </m:rPr>
                      <a:rPr lang="en-US" altLang="zh-CN" b="1" i="1">
                        <a:solidFill>
                          <a:srgbClr val="C00000"/>
                        </a:solidFill>
                        <a:ea typeface="华文中宋" panose="02010600040101010101" pitchFamily="2" charset="-122"/>
                      </a:rPr>
                      <m:t>  …</m:t>
                    </m:r>
                    <m:r>
                      <m:rPr>
                        <m:nor/>
                      </m:rPr>
                      <a:rPr lang="en-US" altLang="zh-CN" b="1" i="1">
                        <a:solidFill>
                          <a:srgbClr val="C00000"/>
                        </a:solidFill>
                        <a:ea typeface="华文中宋" panose="02010600040101010101" pitchFamily="2" charset="-122"/>
                      </a:rPr>
                      <m:t>j</m:t>
                    </m:r>
                    <m:r>
                      <m:rPr>
                        <m:nor/>
                      </m:rPr>
                      <a:rPr lang="en-US" altLang="zh-CN" b="1" i="1" baseline="-25000">
                        <a:solidFill>
                          <a:srgbClr val="C00000"/>
                        </a:solidFill>
                        <a:ea typeface="华文中宋" panose="02010600040101010101" pitchFamily="2" charset="-122"/>
                      </a:rPr>
                      <m:t>n</m:t>
                    </m:r>
                  </m:oMath>
                </a14:m>
                <a:r>
                  <a:rPr lang="zh-CN" altLang="en-US" b="1" dirty="0">
                    <a:solidFill>
                      <a:srgbClr val="0000FF"/>
                    </a:solidFill>
                    <a:latin typeface="华文中宋" panose="02010600040101010101" pitchFamily="2" charset="-122"/>
                    <a:ea typeface="华文中宋" panose="02010600040101010101" pitchFamily="2" charset="-122"/>
                  </a:rPr>
                  <a:t>的逆序数</a:t>
                </a:r>
                <a:r>
                  <a:rPr lang="en-US" altLang="zh-CN" b="1" dirty="0">
                    <a:ea typeface="华文中宋" panose="02010600040101010101" pitchFamily="2" charset="-122"/>
                    <a:cs typeface="Times New Roman" panose="02020603050405020304" pitchFamily="18" charset="0"/>
                  </a:rPr>
                  <a:t>,</a:t>
                </a:r>
                <a:r>
                  <a:rPr lang="el-GR" altLang="zh-CN" b="1" dirty="0">
                    <a:ea typeface="华文中宋" panose="02010600040101010101" pitchFamily="2" charset="-122"/>
                    <a:cs typeface="Times New Roman" panose="02020603050405020304" pitchFamily="18" charset="0"/>
                  </a:rPr>
                  <a:t> </a:t>
                </a:r>
                <a14:m>
                  <m:oMath xmlns:m="http://schemas.openxmlformats.org/officeDocument/2006/math">
                    <m:r>
                      <a:rPr lang="el-GR" altLang="zh-CN" b="1" smtClean="0">
                        <a:solidFill>
                          <a:srgbClr val="0000FF"/>
                        </a:solidFill>
                        <a:latin typeface="Cambria Math" panose="02040503050406030204" pitchFamily="18" charset="0"/>
                        <a:ea typeface="Cambria Math" panose="02040503050406030204" pitchFamily="18" charset="0"/>
                      </a:rPr>
                      <m:t>𝚺</m:t>
                    </m:r>
                  </m:oMath>
                </a14:m>
                <a:r>
                  <a:rPr lang="zh-CN" altLang="en-US" b="1" dirty="0">
                    <a:solidFill>
                      <a:srgbClr val="0000FF"/>
                    </a:solidFill>
                    <a:latin typeface="华文中宋" panose="02010600040101010101" pitchFamily="2" charset="-122"/>
                    <a:ea typeface="华文中宋" panose="02010600040101010101" pitchFamily="2" charset="-122"/>
                  </a:rPr>
                  <a:t>表示所有这</a:t>
                </a:r>
                <a14:m>
                  <m:oMath xmlns:m="http://schemas.openxmlformats.org/officeDocument/2006/math">
                    <m:r>
                      <m:rPr>
                        <m:nor/>
                      </m:rPr>
                      <a:rPr lang="en-US" altLang="zh-CN" b="1" i="1">
                        <a:solidFill>
                          <a:srgbClr val="2B2BFF"/>
                        </a:solidFill>
                        <a:ea typeface="华文中宋" panose="02010600040101010101" pitchFamily="2" charset="-122"/>
                      </a:rPr>
                      <m:t>n</m:t>
                    </m:r>
                    <m:r>
                      <m:rPr>
                        <m:nor/>
                      </m:rPr>
                      <a:rPr lang="en-US" altLang="zh-CN" b="1" dirty="0">
                        <a:solidFill>
                          <a:srgbClr val="0000FF"/>
                        </a:solidFill>
                        <a:latin typeface="华文中宋" panose="02010600040101010101" pitchFamily="2" charset="-122"/>
                        <a:ea typeface="华文中宋" panose="02010600040101010101" pitchFamily="2" charset="-122"/>
                      </a:rPr>
                      <m:t>!</m:t>
                    </m:r>
                  </m:oMath>
                </a14:m>
                <a:r>
                  <a:rPr lang="zh-CN" altLang="en-US" b="1" dirty="0">
                    <a:solidFill>
                      <a:srgbClr val="0000FF"/>
                    </a:solidFill>
                    <a:latin typeface="华文中宋" panose="02010600040101010101" pitchFamily="2" charset="-122"/>
                    <a:ea typeface="华文中宋" panose="02010600040101010101" pitchFamily="2" charset="-122"/>
                  </a:rPr>
                  <a:t>项的代数和</a:t>
                </a:r>
                <a:r>
                  <a:rPr lang="en-US" altLang="zh-CN" b="1" dirty="0">
                    <a:ea typeface="华文中宋" panose="02010600040101010101" pitchFamily="2" charset="-122"/>
                    <a:cs typeface="Times New Roman" panose="02020603050405020304" pitchFamily="18" charset="0"/>
                  </a:rPr>
                  <a:t>. </a:t>
                </a:r>
                <a:r>
                  <a:rPr lang="en-US" altLang="zh-CN" b="1" i="1" dirty="0">
                    <a:ea typeface="华文中宋" panose="02010600040101010101" pitchFamily="2" charset="-122"/>
                    <a:cs typeface="Times New Roman" panose="02020603050405020304" pitchFamily="18" charset="0"/>
                  </a:rPr>
                  <a:t>n</a:t>
                </a:r>
                <a:r>
                  <a:rPr lang="zh-CN" altLang="en-US" b="1" dirty="0">
                    <a:latin typeface="华文中宋" panose="02010600040101010101" pitchFamily="2" charset="-122"/>
                    <a:ea typeface="华文中宋" panose="02010600040101010101" pitchFamily="2" charset="-122"/>
                  </a:rPr>
                  <a:t>阶行列式常记作</a:t>
                </a:r>
              </a:p>
            </p:txBody>
          </p:sp>
        </mc:Choice>
        <mc:Fallback>
          <p:sp>
            <p:nvSpPr>
              <p:cNvPr id="16" name="文本框 15">
                <a:extLst>
                  <a:ext uri="{FF2B5EF4-FFF2-40B4-BE49-F238E27FC236}">
                    <a16:creationId xmlns:a16="http://schemas.microsoft.com/office/drawing/2014/main" id="{990C4194-30EC-A019-40E9-FFC21D52A775}"/>
                  </a:ext>
                </a:extLst>
              </p:cNvPr>
              <p:cNvSpPr txBox="1">
                <a:spLocks noRot="1" noChangeAspect="1" noMove="1" noResize="1" noEditPoints="1" noAdjustHandles="1" noChangeArrowheads="1" noChangeShapeType="1" noTextEdit="1"/>
              </p:cNvSpPr>
              <p:nvPr/>
            </p:nvSpPr>
            <p:spPr>
              <a:xfrm>
                <a:off x="199662" y="3789040"/>
                <a:ext cx="8913341" cy="954107"/>
              </a:xfrm>
              <a:prstGeom prst="rect">
                <a:avLst/>
              </a:prstGeom>
              <a:blipFill>
                <a:blip r:embed="rId8"/>
                <a:stretch>
                  <a:fillRect l="-1436" t="-7051" r="-821" b="-17308"/>
                </a:stretch>
              </a:blipFill>
            </p:spPr>
            <p:txBody>
              <a:bodyPr/>
              <a:lstStyle/>
              <a:p>
                <a:r>
                  <a:rPr lang="zh-CN" altLang="en-US">
                    <a:noFill/>
                  </a:rPr>
                  <a:t> </a:t>
                </a:r>
              </a:p>
            </p:txBody>
          </p:sp>
        </mc:Fallback>
      </mc:AlternateContent>
      <p:graphicFrame>
        <p:nvGraphicFramePr>
          <p:cNvPr id="17" name="Object 10">
            <a:extLst>
              <a:ext uri="{FF2B5EF4-FFF2-40B4-BE49-F238E27FC236}">
                <a16:creationId xmlns:a16="http://schemas.microsoft.com/office/drawing/2014/main" id="{24EFFF11-76B5-8FA6-BCC7-042DAC203196}"/>
              </a:ext>
            </a:extLst>
          </p:cNvPr>
          <p:cNvGraphicFramePr>
            <a:graphicFrameLocks noChangeAspect="1"/>
          </p:cNvGraphicFramePr>
          <p:nvPr>
            <p:extLst>
              <p:ext uri="{D42A27DB-BD31-4B8C-83A1-F6EECF244321}">
                <p14:modId xmlns:p14="http://schemas.microsoft.com/office/powerpoint/2010/main" val="735026730"/>
              </p:ext>
            </p:extLst>
          </p:nvPr>
        </p:nvGraphicFramePr>
        <p:xfrm>
          <a:off x="1667786" y="4725144"/>
          <a:ext cx="3440113" cy="1717675"/>
        </p:xfrm>
        <a:graphic>
          <a:graphicData uri="http://schemas.openxmlformats.org/presentationml/2006/ole">
            <mc:AlternateContent xmlns:mc="http://schemas.openxmlformats.org/markup-compatibility/2006">
              <mc:Choice xmlns:v="urn:schemas-microsoft-com:vml" Requires="v">
                <p:oleObj name="Equation" r:id="rId9" imgW="1600200" imgH="799920" progId="Equation.DSMT4">
                  <p:embed/>
                </p:oleObj>
              </mc:Choice>
              <mc:Fallback>
                <p:oleObj name="Equation" r:id="rId9" imgW="1600200" imgH="799920" progId="Equation.DSMT4">
                  <p:embed/>
                  <p:pic>
                    <p:nvPicPr>
                      <p:cNvPr id="43" name="Object 10">
                        <a:extLst>
                          <a:ext uri="{FF2B5EF4-FFF2-40B4-BE49-F238E27FC236}">
                            <a16:creationId xmlns:a16="http://schemas.microsoft.com/office/drawing/2014/main" id="{C1712E0F-64B2-4E8F-BBE0-90B7A283348A}"/>
                          </a:ext>
                        </a:extLst>
                      </p:cNvPr>
                      <p:cNvPicPr>
                        <a:picLocks noChangeAspect="1" noChangeArrowheads="1"/>
                      </p:cNvPicPr>
                      <p:nvPr/>
                    </p:nvPicPr>
                    <p:blipFill>
                      <a:blip r:embed="rId10"/>
                      <a:srcRect/>
                      <a:stretch>
                        <a:fillRect/>
                      </a:stretch>
                    </p:blipFill>
                    <p:spPr bwMode="auto">
                      <a:xfrm>
                        <a:off x="1667786" y="4725144"/>
                        <a:ext cx="3440113" cy="1717675"/>
                      </a:xfrm>
                      <a:prstGeom prst="rect">
                        <a:avLst/>
                      </a:prstGeom>
                      <a:noFill/>
                      <a:ln>
                        <a:noFill/>
                      </a:ln>
                    </p:spPr>
                  </p:pic>
                </p:oleObj>
              </mc:Fallback>
            </mc:AlternateContent>
          </a:graphicData>
        </a:graphic>
      </p:graphicFrame>
      <p:sp>
        <p:nvSpPr>
          <p:cNvPr id="19" name="文本框 18">
            <a:extLst>
              <a:ext uri="{FF2B5EF4-FFF2-40B4-BE49-F238E27FC236}">
                <a16:creationId xmlns:a16="http://schemas.microsoft.com/office/drawing/2014/main" id="{3A0F52DF-9603-447A-334E-CED9CC43256D}"/>
              </a:ext>
            </a:extLst>
          </p:cNvPr>
          <p:cNvSpPr txBox="1"/>
          <p:nvPr/>
        </p:nvSpPr>
        <p:spPr>
          <a:xfrm>
            <a:off x="5147915" y="5301208"/>
            <a:ext cx="3440113"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简记为</a:t>
            </a:r>
            <a:r>
              <a:rPr lang="en-US" altLang="zh-CN" b="1" dirty="0">
                <a:ea typeface="华文中宋" panose="02010600040101010101" pitchFamily="2" charset="-122"/>
              </a:rPr>
              <a:t>det(</a:t>
            </a:r>
            <a:r>
              <a:rPr lang="en-US" altLang="zh-CN" b="1" i="1" dirty="0" err="1">
                <a:ea typeface="华文中宋" panose="02010600040101010101" pitchFamily="2" charset="-122"/>
              </a:rPr>
              <a:t>a</a:t>
            </a:r>
            <a:r>
              <a:rPr lang="en-US" altLang="zh-CN" b="1" i="1" baseline="-25000" dirty="0" err="1">
                <a:ea typeface="华文中宋" panose="02010600040101010101" pitchFamily="2" charset="-122"/>
              </a:rPr>
              <a:t>ij</a:t>
            </a:r>
            <a:r>
              <a:rPr lang="en-US" altLang="zh-CN" b="1" dirty="0">
                <a:ea typeface="华文中宋" panose="02010600040101010101" pitchFamily="2" charset="-122"/>
              </a:rPr>
              <a:t>)</a:t>
            </a:r>
            <a:r>
              <a:rPr lang="en-US" altLang="zh-CN" b="1" i="1" dirty="0">
                <a:ea typeface="华文中宋" panose="02010600040101010101" pitchFamily="2" charset="-122"/>
              </a:rPr>
              <a:t>.</a:t>
            </a:r>
            <a:endParaRPr lang="zh-CN" altLang="en-US" b="1" i="1" dirty="0">
              <a:ea typeface="华文中宋" panose="02010600040101010101" pitchFamily="2" charset="-122"/>
            </a:endParaRPr>
          </a:p>
        </p:txBody>
      </p:sp>
      <p:sp>
        <p:nvSpPr>
          <p:cNvPr id="5" name="文本框 4">
            <a:extLst>
              <a:ext uri="{FF2B5EF4-FFF2-40B4-BE49-F238E27FC236}">
                <a16:creationId xmlns:a16="http://schemas.microsoft.com/office/drawing/2014/main" id="{48E5AF16-BE1C-6100-A39B-8ABC2DB436FF}"/>
              </a:ext>
            </a:extLst>
          </p:cNvPr>
          <p:cNvSpPr txBox="1"/>
          <p:nvPr/>
        </p:nvSpPr>
        <p:spPr>
          <a:xfrm>
            <a:off x="-88370" y="573315"/>
            <a:ext cx="1564026" cy="523220"/>
          </a:xfrm>
          <a:prstGeom prst="rect">
            <a:avLst/>
          </a:prstGeom>
          <a:noFill/>
        </p:spPr>
        <p:txBody>
          <a:bodyPr wrap="square">
            <a:spAutoFit/>
          </a:bodyPr>
          <a:lstStyle/>
          <a:p>
            <a:r>
              <a:rPr lang="zh-CN" altLang="en-US" b="1" dirty="0">
                <a:solidFill>
                  <a:srgbClr val="C00000"/>
                </a:solidFill>
                <a:latin typeface="华文中宋" panose="02010600040101010101" pitchFamily="2" charset="-122"/>
                <a:ea typeface="华文中宋" panose="02010600040101010101" pitchFamily="2" charset="-122"/>
              </a:rPr>
              <a:t>定义</a:t>
            </a:r>
            <a:r>
              <a:rPr lang="en-US" altLang="zh-CN" b="1" dirty="0">
                <a:solidFill>
                  <a:srgbClr val="C00000"/>
                </a:solidFill>
                <a:latin typeface="华文中宋" panose="02010600040101010101" pitchFamily="2" charset="-122"/>
                <a:ea typeface="华文中宋" panose="02010600040101010101" pitchFamily="2" charset="-122"/>
              </a:rPr>
              <a:t>1.</a:t>
            </a:r>
            <a:r>
              <a:rPr lang="en-US" altLang="zh-CN" b="1" dirty="0">
                <a:solidFill>
                  <a:srgbClr val="C00000"/>
                </a:solidFill>
                <a:ea typeface="华文中宋" panose="02010600040101010101" pitchFamily="2" charset="-122"/>
                <a:cs typeface="Times New Roman" panose="02020603050405020304" pitchFamily="18" charset="0"/>
              </a:rPr>
              <a:t>4</a:t>
            </a:r>
            <a:r>
              <a:rPr lang="en-US" altLang="zh-CN" b="1" dirty="0">
                <a:solidFill>
                  <a:srgbClr val="C00000"/>
                </a:solidFill>
                <a:latin typeface="华文中宋" panose="02010600040101010101" pitchFamily="2" charset="-122"/>
                <a:ea typeface="华文中宋" panose="02010600040101010101" pitchFamily="2" charset="-122"/>
              </a:rPr>
              <a:t> </a:t>
            </a:r>
            <a:endParaRPr lang="zh-CN" altLang="en-US" dirty="0">
              <a:solidFill>
                <a:srgbClr val="C00000"/>
              </a:solidFill>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225"/>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725"/>
                            </p:stCondLst>
                            <p:childTnLst>
                              <p:par>
                                <p:cTn id="18" presetID="10" presetClass="entr" presetSubtype="0" fill="hold" grpId="0" nodeType="afterEffect">
                                  <p:stCondLst>
                                    <p:cond delay="0"/>
                                  </p:stCondLst>
                                  <p:iterate type="lt">
                                    <p:tmPct val="5000"/>
                                  </p:iterate>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500"/>
                            </p:stCondLst>
                            <p:childTnLst>
                              <p:par>
                                <p:cTn id="27" presetID="10" presetClass="entr" presetSubtype="0" fill="hold" grpId="0" nodeType="afterEffect">
                                  <p:stCondLst>
                                    <p:cond delay="0"/>
                                  </p:stCondLst>
                                  <p:iterate type="lt">
                                    <p:tmPct val="5000"/>
                                  </p:iterate>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2000"/>
                                        <p:tgtEl>
                                          <p:spTgt spid="17"/>
                                        </p:tgtEl>
                                      </p:cBhvr>
                                    </p:animEffect>
                                  </p:childTnLst>
                                </p:cTn>
                              </p:par>
                            </p:childTnLst>
                          </p:cTn>
                        </p:par>
                        <p:par>
                          <p:cTn id="35" fill="hold">
                            <p:stCondLst>
                              <p:cond delay="2000"/>
                            </p:stCondLst>
                            <p:childTnLst>
                              <p:par>
                                <p:cTn id="36" presetID="10" presetClass="entr" presetSubtype="0" fill="hold" grpId="0" nodeType="afterEffect">
                                  <p:stCondLst>
                                    <p:cond delay="0"/>
                                  </p:stCondLst>
                                  <p:iterate type="lt">
                                    <p:tmPct val="5000"/>
                                  </p:iterate>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6" grpId="0"/>
      <p:bldP spid="19"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0">
            <a:hlinkClick r:id="rId2" action="ppaction://hlinksldjump"/>
            <a:extLst>
              <a:ext uri="{FF2B5EF4-FFF2-40B4-BE49-F238E27FC236}">
                <a16:creationId xmlns:a16="http://schemas.microsoft.com/office/drawing/2014/main" id="{CA894A7D-A18E-43D3-3462-CCD4561FC727}"/>
              </a:ext>
            </a:extLst>
          </p:cNvPr>
          <p:cNvSpPr>
            <a:spLocks noChangeArrowheads="1"/>
          </p:cNvSpPr>
          <p:nvPr/>
        </p:nvSpPr>
        <p:spPr bwMode="auto">
          <a:xfrm>
            <a:off x="457200" y="288925"/>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Rectangle 30">
            <a:extLst>
              <a:ext uri="{FF2B5EF4-FFF2-40B4-BE49-F238E27FC236}">
                <a16:creationId xmlns:a16="http://schemas.microsoft.com/office/drawing/2014/main" id="{9EF7652B-6530-50C2-E0A2-7CC41FC266A9}"/>
              </a:ext>
            </a:extLst>
          </p:cNvPr>
          <p:cNvSpPr>
            <a:spLocks noChangeArrowheads="1"/>
          </p:cNvSpPr>
          <p:nvPr/>
        </p:nvSpPr>
        <p:spPr bwMode="auto">
          <a:xfrm>
            <a:off x="0" y="-14259"/>
            <a:ext cx="7907711" cy="493287"/>
          </a:xfrm>
          <a:prstGeom prst="rect">
            <a:avLst/>
          </a:prstGeom>
          <a:no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实践问题：上</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下</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三角行列式及对角行列式的应用</a:t>
            </a:r>
          </a:p>
        </p:txBody>
      </p:sp>
      <p:sp>
        <p:nvSpPr>
          <p:cNvPr id="11" name="文本框 10">
            <a:extLst>
              <a:ext uri="{FF2B5EF4-FFF2-40B4-BE49-F238E27FC236}">
                <a16:creationId xmlns:a16="http://schemas.microsoft.com/office/drawing/2014/main" id="{9F192D97-4C45-14DF-E70A-99913BC14394}"/>
              </a:ext>
            </a:extLst>
          </p:cNvPr>
          <p:cNvSpPr txBox="1"/>
          <p:nvPr/>
        </p:nvSpPr>
        <p:spPr>
          <a:xfrm>
            <a:off x="274679" y="908720"/>
            <a:ext cx="4032249"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注意到三阶行列式</a:t>
            </a:r>
          </a:p>
        </p:txBody>
      </p:sp>
      <p:graphicFrame>
        <p:nvGraphicFramePr>
          <p:cNvPr id="12" name="Object 6">
            <a:extLst>
              <a:ext uri="{FF2B5EF4-FFF2-40B4-BE49-F238E27FC236}">
                <a16:creationId xmlns:a16="http://schemas.microsoft.com/office/drawing/2014/main" id="{6AF42EAC-9B69-BA5F-CDB9-D511630ED6F4}"/>
              </a:ext>
            </a:extLst>
          </p:cNvPr>
          <p:cNvGraphicFramePr>
            <a:graphicFrameLocks noChangeAspect="1"/>
          </p:cNvGraphicFramePr>
          <p:nvPr>
            <p:extLst>
              <p:ext uri="{D42A27DB-BD31-4B8C-83A1-F6EECF244321}">
                <p14:modId xmlns:p14="http://schemas.microsoft.com/office/powerpoint/2010/main" val="3975804979"/>
              </p:ext>
            </p:extLst>
          </p:nvPr>
        </p:nvGraphicFramePr>
        <p:xfrm>
          <a:off x="239167" y="1446060"/>
          <a:ext cx="2460625" cy="1577975"/>
        </p:xfrm>
        <a:graphic>
          <a:graphicData uri="http://schemas.openxmlformats.org/presentationml/2006/ole">
            <mc:AlternateContent xmlns:mc="http://schemas.openxmlformats.org/markup-compatibility/2006">
              <mc:Choice xmlns:v="urn:schemas-microsoft-com:vml" Requires="v">
                <p:oleObj name="Equation" r:id="rId3" imgW="2806560" imgH="1574640" progId="Equation.DSMT4">
                  <p:embed/>
                </p:oleObj>
              </mc:Choice>
              <mc:Fallback>
                <p:oleObj name="Equation" r:id="rId3" imgW="2806560" imgH="1574640" progId="Equation.DSMT4">
                  <p:embed/>
                  <p:pic>
                    <p:nvPicPr>
                      <p:cNvPr id="12" name="Object 6">
                        <a:extLst>
                          <a:ext uri="{FF2B5EF4-FFF2-40B4-BE49-F238E27FC236}">
                            <a16:creationId xmlns:a16="http://schemas.microsoft.com/office/drawing/2014/main" id="{6AF42EAC-9B69-BA5F-CDB9-D511630ED6F4}"/>
                          </a:ext>
                        </a:extLst>
                      </p:cNvPr>
                      <p:cNvPicPr>
                        <a:picLocks noChangeAspect="1" noChangeArrowheads="1"/>
                      </p:cNvPicPr>
                      <p:nvPr/>
                    </p:nvPicPr>
                    <p:blipFill>
                      <a:blip r:embed="rId4"/>
                      <a:srcRect/>
                      <a:stretch>
                        <a:fillRect/>
                      </a:stretch>
                    </p:blipFill>
                    <p:spPr bwMode="auto">
                      <a:xfrm>
                        <a:off x="239167" y="1446060"/>
                        <a:ext cx="2460625" cy="1577975"/>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C78A5DD-E9F1-DB46-F38A-190077F47AFA}"/>
                  </a:ext>
                </a:extLst>
              </p:cNvPr>
              <p:cNvSpPr txBox="1"/>
              <p:nvPr/>
            </p:nvSpPr>
            <p:spPr>
              <a:xfrm>
                <a:off x="446682" y="5561603"/>
                <a:ext cx="8157766"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由此可得</a:t>
                </a:r>
                <a14:m>
                  <m:oMath xmlns:m="http://schemas.openxmlformats.org/officeDocument/2006/math">
                    <m:r>
                      <m:rPr>
                        <m:nor/>
                      </m:rPr>
                      <a:rPr lang="en-US" altLang="zh-CN" b="1" i="1"/>
                      <m:t>n</m:t>
                    </m:r>
                  </m:oMath>
                </a14:m>
                <a:r>
                  <a:rPr lang="zh-CN" altLang="en-US" b="1" dirty="0">
                    <a:latin typeface="华文中宋" panose="02010600040101010101" pitchFamily="2" charset="-122"/>
                    <a:ea typeface="华文中宋" panose="02010600040101010101" pitchFamily="2" charset="-122"/>
                  </a:rPr>
                  <a:t>阶行列式的另一个定义</a:t>
                </a:r>
                <a:r>
                  <a:rPr lang="en-US" altLang="zh-CN" b="1" dirty="0">
                    <a:ea typeface="华文中宋" panose="02010600040101010101" pitchFamily="2" charset="-122"/>
                    <a:cs typeface="Times New Roman" panose="02020603050405020304" pitchFamily="18" charset="0"/>
                  </a:rPr>
                  <a:t>.</a:t>
                </a:r>
                <a:endParaRPr lang="zh-CN" altLang="en-US" b="1" dirty="0">
                  <a:ea typeface="华文中宋" panose="02010600040101010101" pitchFamily="2" charset="-122"/>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5C78A5DD-E9F1-DB46-F38A-190077F47AFA}"/>
                  </a:ext>
                </a:extLst>
              </p:cNvPr>
              <p:cNvSpPr txBox="1">
                <a:spLocks noRot="1" noChangeAspect="1" noMove="1" noResize="1" noEditPoints="1" noAdjustHandles="1" noChangeArrowheads="1" noChangeShapeType="1" noTextEdit="1"/>
              </p:cNvSpPr>
              <p:nvPr/>
            </p:nvSpPr>
            <p:spPr>
              <a:xfrm>
                <a:off x="446682" y="5561603"/>
                <a:ext cx="8157766" cy="523220"/>
              </a:xfrm>
              <a:prstGeom prst="rect">
                <a:avLst/>
              </a:prstGeom>
              <a:blipFill>
                <a:blip r:embed="rId5"/>
                <a:stretch>
                  <a:fillRect l="-1495" t="-11628" b="-313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067C147-4654-7817-97BC-B88D551489EF}"/>
                  </a:ext>
                </a:extLst>
              </p:cNvPr>
              <p:cNvSpPr txBox="1"/>
              <p:nvPr/>
            </p:nvSpPr>
            <p:spPr>
              <a:xfrm>
                <a:off x="467544" y="4921483"/>
                <a:ext cx="4585446"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其中</a:t>
                </a:r>
                <a:r>
                  <a:rPr lang="en-US" altLang="zh-CN" b="1" i="1" dirty="0">
                    <a:ea typeface="华文中宋" panose="02010600040101010101" pitchFamily="2" charset="-122"/>
                  </a:rPr>
                  <a:t>t=</a:t>
                </a:r>
                <a14:m>
                  <m:oMath xmlns:m="http://schemas.openxmlformats.org/officeDocument/2006/math">
                    <m:r>
                      <a:rPr lang="zh-CN" altLang="zh-CN" b="1" i="1">
                        <a:latin typeface="Cambria Math" panose="02040503050406030204" pitchFamily="18" charset="0"/>
                        <a:ea typeface="华文中宋" panose="02010600040101010101" pitchFamily="2" charset="-122"/>
                      </a:rPr>
                      <m:t>𝝉</m:t>
                    </m:r>
                    <m:r>
                      <m:rPr>
                        <m:nor/>
                      </m:rPr>
                      <a:rPr lang="en-US" altLang="zh-CN" b="1">
                        <a:ea typeface="华文中宋" panose="02010600040101010101" pitchFamily="2" charset="-122"/>
                      </a:rPr>
                      <m:t>(</m:t>
                    </m:r>
                    <m:r>
                      <m:rPr>
                        <m:nor/>
                      </m:rPr>
                      <a:rPr lang="en-US" altLang="zh-CN" b="1" i="1">
                        <a:ea typeface="华文中宋" panose="02010600040101010101" pitchFamily="2" charset="-122"/>
                      </a:rPr>
                      <m:t>i</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 </m:t>
                    </m:r>
                    <m:r>
                      <m:rPr>
                        <m:nor/>
                      </m:rPr>
                      <a:rPr lang="en-US" altLang="zh-CN" b="1" i="1">
                        <a:ea typeface="华文中宋" panose="02010600040101010101" pitchFamily="2" charset="-122"/>
                      </a:rPr>
                      <m:t>i</m:t>
                    </m:r>
                    <m:r>
                      <m:rPr>
                        <m:nor/>
                      </m:rPr>
                      <a:rPr lang="en-US" altLang="zh-CN" b="1" baseline="-25000">
                        <a:ea typeface="华文中宋" panose="02010600040101010101" pitchFamily="2" charset="-122"/>
                      </a:rPr>
                      <m:t>2</m:t>
                    </m:r>
                    <m:r>
                      <m:rPr>
                        <m:nor/>
                      </m:rPr>
                      <a:rPr lang="en-US" altLang="zh-CN" b="1" i="1">
                        <a:ea typeface="华文中宋" panose="02010600040101010101" pitchFamily="2" charset="-122"/>
                      </a:rPr>
                      <m:t> …</m:t>
                    </m:r>
                    <m:r>
                      <m:rPr>
                        <m:nor/>
                      </m:rPr>
                      <a:rPr lang="en-US" altLang="zh-CN" b="1" i="1" smtClean="0">
                        <a:ea typeface="华文中宋" panose="02010600040101010101" pitchFamily="2" charset="-122"/>
                      </a:rPr>
                      <m:t> </m:t>
                    </m:r>
                    <m:r>
                      <m:rPr>
                        <m:nor/>
                      </m:rPr>
                      <a:rPr lang="en-US" altLang="zh-CN" b="1" i="1">
                        <a:ea typeface="华文中宋" panose="02010600040101010101" pitchFamily="2" charset="-122"/>
                      </a:rPr>
                      <m:t>i</m:t>
                    </m:r>
                    <m:r>
                      <m:rPr>
                        <m:nor/>
                      </m:rPr>
                      <a:rPr lang="en-US" altLang="zh-CN" b="1" i="1" baseline="-25000" smtClean="0">
                        <a:solidFill>
                          <a:schemeClr val="tx1"/>
                        </a:solidFill>
                        <a:ea typeface="华文中宋" panose="02010600040101010101" pitchFamily="2" charset="-122"/>
                      </a:rPr>
                      <m:t>n</m:t>
                    </m:r>
                    <m:r>
                      <m:rPr>
                        <m:nor/>
                      </m:rPr>
                      <a:rPr lang="en-US" altLang="zh-CN" b="1">
                        <a:ea typeface="华文中宋" panose="02010600040101010101" pitchFamily="2" charset="-122"/>
                      </a:rPr>
                      <m:t>)</m:t>
                    </m:r>
                  </m:oMath>
                </a14:m>
                <a:r>
                  <a:rPr lang="en-US" altLang="zh-CN" b="1" i="1" dirty="0">
                    <a:ea typeface="华文中宋" panose="02010600040101010101" pitchFamily="2" charset="-122"/>
                  </a:rPr>
                  <a:t>.</a:t>
                </a:r>
              </a:p>
            </p:txBody>
          </p:sp>
        </mc:Choice>
        <mc:Fallback>
          <p:sp>
            <p:nvSpPr>
              <p:cNvPr id="9" name="文本框 8">
                <a:extLst>
                  <a:ext uri="{FF2B5EF4-FFF2-40B4-BE49-F238E27FC236}">
                    <a16:creationId xmlns:a16="http://schemas.microsoft.com/office/drawing/2014/main" id="{2067C147-4654-7817-97BC-B88D551489EF}"/>
                  </a:ext>
                </a:extLst>
              </p:cNvPr>
              <p:cNvSpPr txBox="1">
                <a:spLocks noRot="1" noChangeAspect="1" noMove="1" noResize="1" noEditPoints="1" noAdjustHandles="1" noChangeArrowheads="1" noChangeShapeType="1" noTextEdit="1"/>
              </p:cNvSpPr>
              <p:nvPr/>
            </p:nvSpPr>
            <p:spPr>
              <a:xfrm>
                <a:off x="467544" y="4921483"/>
                <a:ext cx="4585446" cy="523220"/>
              </a:xfrm>
              <a:prstGeom prst="rect">
                <a:avLst/>
              </a:prstGeom>
              <a:blipFill>
                <a:blip r:embed="rId6"/>
                <a:stretch>
                  <a:fillRect l="-2793" t="-11628" b="-31395"/>
                </a:stretch>
              </a:blipFill>
            </p:spPr>
            <p:txBody>
              <a:bodyPr/>
              <a:lstStyle/>
              <a:p>
                <a:r>
                  <a:rPr lang="zh-CN" altLang="en-US">
                    <a:noFill/>
                  </a:rPr>
                  <a:t> </a:t>
                </a:r>
              </a:p>
            </p:txBody>
          </p:sp>
        </mc:Fallback>
      </mc:AlternateContent>
      <p:graphicFrame>
        <p:nvGraphicFramePr>
          <p:cNvPr id="10" name="Object 6">
            <a:extLst>
              <a:ext uri="{FF2B5EF4-FFF2-40B4-BE49-F238E27FC236}">
                <a16:creationId xmlns:a16="http://schemas.microsoft.com/office/drawing/2014/main" id="{7332688E-7782-D1A2-A261-ED0F3CB8BF96}"/>
              </a:ext>
            </a:extLst>
          </p:cNvPr>
          <p:cNvGraphicFramePr>
            <a:graphicFrameLocks noChangeAspect="1"/>
          </p:cNvGraphicFramePr>
          <p:nvPr>
            <p:extLst>
              <p:ext uri="{D42A27DB-BD31-4B8C-83A1-F6EECF244321}">
                <p14:modId xmlns:p14="http://schemas.microsoft.com/office/powerpoint/2010/main" val="3284476265"/>
              </p:ext>
            </p:extLst>
          </p:nvPr>
        </p:nvGraphicFramePr>
        <p:xfrm>
          <a:off x="2915816" y="1937554"/>
          <a:ext cx="2682875" cy="574675"/>
        </p:xfrm>
        <a:graphic>
          <a:graphicData uri="http://schemas.openxmlformats.org/presentationml/2006/ole">
            <mc:AlternateContent xmlns:mc="http://schemas.openxmlformats.org/markup-compatibility/2006">
              <mc:Choice xmlns:v="urn:schemas-microsoft-com:vml" Requires="v">
                <p:oleObj name="Equation" r:id="rId7" imgW="3060360" imgH="571320" progId="Equation.DSMT4">
                  <p:embed/>
                </p:oleObj>
              </mc:Choice>
              <mc:Fallback>
                <p:oleObj name="Equation" r:id="rId7" imgW="3060360" imgH="571320" progId="Equation.DSMT4">
                  <p:embed/>
                  <p:pic>
                    <p:nvPicPr>
                      <p:cNvPr id="10" name="Object 6">
                        <a:extLst>
                          <a:ext uri="{FF2B5EF4-FFF2-40B4-BE49-F238E27FC236}">
                            <a16:creationId xmlns:a16="http://schemas.microsoft.com/office/drawing/2014/main" id="{7332688E-7782-D1A2-A261-ED0F3CB8BF96}"/>
                          </a:ext>
                        </a:extLst>
                      </p:cNvPr>
                      <p:cNvPicPr>
                        <a:picLocks noChangeAspect="1" noChangeArrowheads="1"/>
                      </p:cNvPicPr>
                      <p:nvPr/>
                    </p:nvPicPr>
                    <p:blipFill>
                      <a:blip r:embed="rId8"/>
                      <a:srcRect/>
                      <a:stretch>
                        <a:fillRect/>
                      </a:stretch>
                    </p:blipFill>
                    <p:spPr bwMode="auto">
                      <a:xfrm>
                        <a:off x="2915816" y="1937554"/>
                        <a:ext cx="2682875" cy="574675"/>
                      </a:xfrm>
                      <a:prstGeom prst="rect">
                        <a:avLst/>
                      </a:prstGeom>
                      <a:noFill/>
                      <a:ln>
                        <a:noFill/>
                      </a:ln>
                      <a:effectLst/>
                    </p:spPr>
                  </p:pic>
                </p:oleObj>
              </mc:Fallback>
            </mc:AlternateContent>
          </a:graphicData>
        </a:graphic>
      </p:graphicFrame>
      <p:graphicFrame>
        <p:nvGraphicFramePr>
          <p:cNvPr id="13" name="Object 6">
            <a:extLst>
              <a:ext uri="{FF2B5EF4-FFF2-40B4-BE49-F238E27FC236}">
                <a16:creationId xmlns:a16="http://schemas.microsoft.com/office/drawing/2014/main" id="{19F292C9-EF3F-3F0E-5927-B3ABAF82E3A6}"/>
              </a:ext>
            </a:extLst>
          </p:cNvPr>
          <p:cNvGraphicFramePr>
            <a:graphicFrameLocks noChangeAspect="1"/>
          </p:cNvGraphicFramePr>
          <p:nvPr>
            <p:extLst>
              <p:ext uri="{D42A27DB-BD31-4B8C-83A1-F6EECF244321}">
                <p14:modId xmlns:p14="http://schemas.microsoft.com/office/powerpoint/2010/main" val="2745652728"/>
              </p:ext>
            </p:extLst>
          </p:nvPr>
        </p:nvGraphicFramePr>
        <p:xfrm>
          <a:off x="534575" y="3168051"/>
          <a:ext cx="8507412" cy="433388"/>
        </p:xfrm>
        <a:graphic>
          <a:graphicData uri="http://schemas.openxmlformats.org/presentationml/2006/ole">
            <mc:AlternateContent xmlns:mc="http://schemas.openxmlformats.org/markup-compatibility/2006">
              <mc:Choice xmlns:v="urn:schemas-microsoft-com:vml" Requires="v">
                <p:oleObj name="Equation" r:id="rId9" imgW="9702720" imgH="431640" progId="Equation.DSMT4">
                  <p:embed/>
                </p:oleObj>
              </mc:Choice>
              <mc:Fallback>
                <p:oleObj name="Equation" r:id="rId9" imgW="9702720" imgH="431640" progId="Equation.DSMT4">
                  <p:embed/>
                  <p:pic>
                    <p:nvPicPr>
                      <p:cNvPr id="13" name="Object 6">
                        <a:extLst>
                          <a:ext uri="{FF2B5EF4-FFF2-40B4-BE49-F238E27FC236}">
                            <a16:creationId xmlns:a16="http://schemas.microsoft.com/office/drawing/2014/main" id="{19F292C9-EF3F-3F0E-5927-B3ABAF82E3A6}"/>
                          </a:ext>
                        </a:extLst>
                      </p:cNvPr>
                      <p:cNvPicPr>
                        <a:picLocks noChangeAspect="1" noChangeArrowheads="1"/>
                      </p:cNvPicPr>
                      <p:nvPr/>
                    </p:nvPicPr>
                    <p:blipFill>
                      <a:blip r:embed="rId10"/>
                      <a:srcRect/>
                      <a:stretch>
                        <a:fillRect/>
                      </a:stretch>
                    </p:blipFill>
                    <p:spPr bwMode="auto">
                      <a:xfrm>
                        <a:off x="534575" y="3168051"/>
                        <a:ext cx="8507412" cy="433388"/>
                      </a:xfrm>
                      <a:prstGeom prst="rect">
                        <a:avLst/>
                      </a:prstGeom>
                      <a:noFill/>
                      <a:ln>
                        <a:noFill/>
                      </a:ln>
                      <a:effectLst/>
                    </p:spPr>
                  </p:pic>
                </p:oleObj>
              </mc:Fallback>
            </mc:AlternateContent>
          </a:graphicData>
        </a:graphic>
      </p:graphicFrame>
      <p:graphicFrame>
        <p:nvGraphicFramePr>
          <p:cNvPr id="14" name="Object 6">
            <a:extLst>
              <a:ext uri="{FF2B5EF4-FFF2-40B4-BE49-F238E27FC236}">
                <a16:creationId xmlns:a16="http://schemas.microsoft.com/office/drawing/2014/main" id="{E120D7EC-3921-0AB2-90ED-492801144635}"/>
              </a:ext>
            </a:extLst>
          </p:cNvPr>
          <p:cNvGraphicFramePr>
            <a:graphicFrameLocks noChangeAspect="1"/>
          </p:cNvGraphicFramePr>
          <p:nvPr>
            <p:extLst>
              <p:ext uri="{D42A27DB-BD31-4B8C-83A1-F6EECF244321}">
                <p14:modId xmlns:p14="http://schemas.microsoft.com/office/powerpoint/2010/main" val="817603035"/>
              </p:ext>
            </p:extLst>
          </p:nvPr>
        </p:nvGraphicFramePr>
        <p:xfrm>
          <a:off x="534575" y="3744115"/>
          <a:ext cx="8507412" cy="433388"/>
        </p:xfrm>
        <a:graphic>
          <a:graphicData uri="http://schemas.openxmlformats.org/presentationml/2006/ole">
            <mc:AlternateContent xmlns:mc="http://schemas.openxmlformats.org/markup-compatibility/2006">
              <mc:Choice xmlns:v="urn:schemas-microsoft-com:vml" Requires="v">
                <p:oleObj name="Equation" r:id="rId11" imgW="9702720" imgH="431640" progId="Equation.DSMT4">
                  <p:embed/>
                </p:oleObj>
              </mc:Choice>
              <mc:Fallback>
                <p:oleObj name="Equation" r:id="rId11" imgW="9702720" imgH="431640" progId="Equation.DSMT4">
                  <p:embed/>
                  <p:pic>
                    <p:nvPicPr>
                      <p:cNvPr id="14" name="Object 6">
                        <a:extLst>
                          <a:ext uri="{FF2B5EF4-FFF2-40B4-BE49-F238E27FC236}">
                            <a16:creationId xmlns:a16="http://schemas.microsoft.com/office/drawing/2014/main" id="{E120D7EC-3921-0AB2-90ED-492801144635}"/>
                          </a:ext>
                        </a:extLst>
                      </p:cNvPr>
                      <p:cNvPicPr>
                        <a:picLocks noChangeAspect="1" noChangeArrowheads="1"/>
                      </p:cNvPicPr>
                      <p:nvPr/>
                    </p:nvPicPr>
                    <p:blipFill>
                      <a:blip r:embed="rId12"/>
                      <a:srcRect/>
                      <a:stretch>
                        <a:fillRect/>
                      </a:stretch>
                    </p:blipFill>
                    <p:spPr bwMode="auto">
                      <a:xfrm>
                        <a:off x="534575" y="3744115"/>
                        <a:ext cx="8507412" cy="433388"/>
                      </a:xfrm>
                      <a:prstGeom prst="rect">
                        <a:avLst/>
                      </a:prstGeom>
                      <a:noFill/>
                      <a:ln>
                        <a:noFill/>
                      </a:ln>
                      <a:effectLst/>
                    </p:spPr>
                  </p:pic>
                </p:oleObj>
              </mc:Fallback>
            </mc:AlternateContent>
          </a:graphicData>
        </a:graphic>
      </p:graphicFrame>
      <p:graphicFrame>
        <p:nvGraphicFramePr>
          <p:cNvPr id="15" name="Object 6">
            <a:extLst>
              <a:ext uri="{FF2B5EF4-FFF2-40B4-BE49-F238E27FC236}">
                <a16:creationId xmlns:a16="http://schemas.microsoft.com/office/drawing/2014/main" id="{6A4D5FC1-F193-95E9-666E-0E2510F872CA}"/>
              </a:ext>
            </a:extLst>
          </p:cNvPr>
          <p:cNvGraphicFramePr>
            <a:graphicFrameLocks noChangeAspect="1"/>
          </p:cNvGraphicFramePr>
          <p:nvPr>
            <p:extLst>
              <p:ext uri="{D42A27DB-BD31-4B8C-83A1-F6EECF244321}">
                <p14:modId xmlns:p14="http://schemas.microsoft.com/office/powerpoint/2010/main" val="3231094739"/>
              </p:ext>
            </p:extLst>
          </p:nvPr>
        </p:nvGraphicFramePr>
        <p:xfrm>
          <a:off x="542925" y="4170363"/>
          <a:ext cx="2640013" cy="636587"/>
        </p:xfrm>
        <a:graphic>
          <a:graphicData uri="http://schemas.openxmlformats.org/presentationml/2006/ole">
            <mc:AlternateContent xmlns:mc="http://schemas.openxmlformats.org/markup-compatibility/2006">
              <mc:Choice xmlns:v="urn:schemas-microsoft-com:vml" Requires="v">
                <p:oleObj name="Equation" r:id="rId13" imgW="3009600" imgH="634680" progId="Equation.DSMT4">
                  <p:embed/>
                </p:oleObj>
              </mc:Choice>
              <mc:Fallback>
                <p:oleObj name="Equation" r:id="rId13" imgW="3009600" imgH="634680" progId="Equation.DSMT4">
                  <p:embed/>
                  <p:pic>
                    <p:nvPicPr>
                      <p:cNvPr id="15" name="Object 6">
                        <a:extLst>
                          <a:ext uri="{FF2B5EF4-FFF2-40B4-BE49-F238E27FC236}">
                            <a16:creationId xmlns:a16="http://schemas.microsoft.com/office/drawing/2014/main" id="{6A4D5FC1-F193-95E9-666E-0E2510F872CA}"/>
                          </a:ext>
                        </a:extLst>
                      </p:cNvPr>
                      <p:cNvPicPr>
                        <a:picLocks noChangeAspect="1" noChangeArrowheads="1"/>
                      </p:cNvPicPr>
                      <p:nvPr/>
                    </p:nvPicPr>
                    <p:blipFill>
                      <a:blip r:embed="rId14"/>
                      <a:srcRect/>
                      <a:stretch>
                        <a:fillRect/>
                      </a:stretch>
                    </p:blipFill>
                    <p:spPr bwMode="auto">
                      <a:xfrm>
                        <a:off x="542925" y="4170363"/>
                        <a:ext cx="2640013" cy="6365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18547154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500"/>
                            </p:stCondLst>
                            <p:childTnLst>
                              <p:par>
                                <p:cTn id="29" presetID="10" presetClass="entr" presetSubtype="0" fill="hold" grpId="0" nodeType="afterEffect">
                                  <p:stCondLst>
                                    <p:cond delay="0"/>
                                  </p:stCondLst>
                                  <p:iterate type="lt">
                                    <p:tmPct val="5000"/>
                                  </p:iterate>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iterate type="lt">
                                    <p:tmPct val="5000"/>
                                  </p:iterate>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0">
            <a:hlinkClick r:id="rId2" action="ppaction://hlinksldjump"/>
            <a:extLst>
              <a:ext uri="{FF2B5EF4-FFF2-40B4-BE49-F238E27FC236}">
                <a16:creationId xmlns:a16="http://schemas.microsoft.com/office/drawing/2014/main" id="{CA894A7D-A18E-43D3-3462-CCD4561FC727}"/>
              </a:ext>
            </a:extLst>
          </p:cNvPr>
          <p:cNvSpPr>
            <a:spLocks noChangeArrowheads="1"/>
          </p:cNvSpPr>
          <p:nvPr/>
        </p:nvSpPr>
        <p:spPr bwMode="auto">
          <a:xfrm>
            <a:off x="457200" y="288925"/>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Rectangle 30">
            <a:extLst>
              <a:ext uri="{FF2B5EF4-FFF2-40B4-BE49-F238E27FC236}">
                <a16:creationId xmlns:a16="http://schemas.microsoft.com/office/drawing/2014/main" id="{9EF7652B-6530-50C2-E0A2-7CC41FC266A9}"/>
              </a:ext>
            </a:extLst>
          </p:cNvPr>
          <p:cNvSpPr>
            <a:spLocks noChangeArrowheads="1"/>
          </p:cNvSpPr>
          <p:nvPr/>
        </p:nvSpPr>
        <p:spPr bwMode="auto">
          <a:xfrm>
            <a:off x="179512" y="91"/>
            <a:ext cx="6472436" cy="493287"/>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重</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难</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点问题</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lang="en-US" altLang="zh-CN" sz="2600" b="1" i="1" kern="0" dirty="0">
                <a:solidFill>
                  <a:schemeClr val="bg1"/>
                </a:solidFill>
                <a:ea typeface="华文中宋"/>
                <a:cs typeface="Times New Roman" panose="02020603050405020304" pitchFamily="18" charset="0"/>
              </a:rPr>
              <a:t>n</a:t>
            </a:r>
            <a:r>
              <a:rPr lang="zh-CN" altLang="en-US" sz="2600" b="1" kern="0" dirty="0">
                <a:solidFill>
                  <a:schemeClr val="bg1"/>
                </a:solidFill>
                <a:ea typeface="华文中宋"/>
                <a:cs typeface="Times New Roman" panose="02020603050405020304" pitchFamily="18" charset="0"/>
              </a:rPr>
              <a:t>阶</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行列式的定义</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2</a:t>
            </a:r>
            <a:endPar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D9AEF869-E99D-E50F-1216-A28179722F90}"/>
              </a:ext>
            </a:extLst>
          </p:cNvPr>
          <p:cNvSpPr txBox="1"/>
          <p:nvPr/>
        </p:nvSpPr>
        <p:spPr>
          <a:xfrm>
            <a:off x="1602637" y="1427384"/>
            <a:ext cx="5201611" cy="523220"/>
          </a:xfrm>
          <a:prstGeom prst="rect">
            <a:avLst/>
          </a:prstGeom>
          <a:noFill/>
        </p:spPr>
        <p:txBody>
          <a:bodyPr wrap="square">
            <a:spAutoFit/>
          </a:bodyPr>
          <a:lstStyle/>
          <a:p>
            <a:r>
              <a:rPr lang="en-US" altLang="zh-CN" b="1" i="1" dirty="0">
                <a:latin typeface="+mj-lt"/>
                <a:ea typeface="华文中宋" panose="02010600040101010101" pitchFamily="2" charset="-122"/>
              </a:rPr>
              <a:t>n</a:t>
            </a:r>
            <a:r>
              <a:rPr lang="zh-CN" altLang="en-US" b="1" dirty="0">
                <a:latin typeface="华文中宋" panose="02010600040101010101" pitchFamily="2" charset="-122"/>
                <a:ea typeface="华文中宋" panose="02010600040101010101" pitchFamily="2" charset="-122"/>
              </a:rPr>
              <a:t>阶行列式可表达为</a:t>
            </a:r>
          </a:p>
        </p:txBody>
      </p:sp>
      <p:graphicFrame>
        <p:nvGraphicFramePr>
          <p:cNvPr id="19" name="Object 6">
            <a:extLst>
              <a:ext uri="{FF2B5EF4-FFF2-40B4-BE49-F238E27FC236}">
                <a16:creationId xmlns:a16="http://schemas.microsoft.com/office/drawing/2014/main" id="{C52DFD07-2839-B143-4433-E08B3AC9ABC4}"/>
              </a:ext>
            </a:extLst>
          </p:cNvPr>
          <p:cNvGraphicFramePr>
            <a:graphicFrameLocks noChangeAspect="1"/>
          </p:cNvGraphicFramePr>
          <p:nvPr>
            <p:extLst>
              <p:ext uri="{D42A27DB-BD31-4B8C-83A1-F6EECF244321}">
                <p14:modId xmlns:p14="http://schemas.microsoft.com/office/powerpoint/2010/main" val="4068970976"/>
              </p:ext>
            </p:extLst>
          </p:nvPr>
        </p:nvGraphicFramePr>
        <p:xfrm>
          <a:off x="2735263" y="2046288"/>
          <a:ext cx="3673475" cy="706437"/>
        </p:xfrm>
        <a:graphic>
          <a:graphicData uri="http://schemas.openxmlformats.org/presentationml/2006/ole">
            <mc:AlternateContent xmlns:mc="http://schemas.openxmlformats.org/markup-compatibility/2006">
              <mc:Choice xmlns:v="urn:schemas-microsoft-com:vml" Requires="v">
                <p:oleObj name="Equation" r:id="rId3" imgW="3771720" imgH="634680" progId="Equation.DSMT4">
                  <p:embed/>
                </p:oleObj>
              </mc:Choice>
              <mc:Fallback>
                <p:oleObj name="Equation" r:id="rId3" imgW="3771720" imgH="634680" progId="Equation.DSMT4">
                  <p:embed/>
                  <p:pic>
                    <p:nvPicPr>
                      <p:cNvPr id="19" name="Object 6">
                        <a:extLst>
                          <a:ext uri="{FF2B5EF4-FFF2-40B4-BE49-F238E27FC236}">
                            <a16:creationId xmlns:a16="http://schemas.microsoft.com/office/drawing/2014/main" id="{C52DFD07-2839-B143-4433-E08B3AC9ABC4}"/>
                          </a:ext>
                        </a:extLst>
                      </p:cNvPr>
                      <p:cNvPicPr>
                        <a:picLocks noChangeAspect="1" noChangeArrowheads="1"/>
                      </p:cNvPicPr>
                      <p:nvPr/>
                    </p:nvPicPr>
                    <p:blipFill>
                      <a:blip r:embed="rId4"/>
                      <a:srcRect/>
                      <a:stretch>
                        <a:fillRect/>
                      </a:stretch>
                    </p:blipFill>
                    <p:spPr bwMode="auto">
                      <a:xfrm>
                        <a:off x="2735263" y="2046288"/>
                        <a:ext cx="3673475" cy="706437"/>
                      </a:xfrm>
                      <a:prstGeom prst="rect">
                        <a:avLst/>
                      </a:prstGeom>
                      <a:noFill/>
                      <a:ln>
                        <a:noFill/>
                      </a:ln>
                      <a:effectLst/>
                    </p:spPr>
                  </p:pic>
                </p:oleObj>
              </mc:Fallback>
            </mc:AlternateContent>
          </a:graphicData>
        </a:graphic>
      </p:graphicFrame>
      <p:sp>
        <p:nvSpPr>
          <p:cNvPr id="21" name="文本框 20">
            <a:extLst>
              <a:ext uri="{FF2B5EF4-FFF2-40B4-BE49-F238E27FC236}">
                <a16:creationId xmlns:a16="http://schemas.microsoft.com/office/drawing/2014/main" id="{1B146B79-E240-FEB7-EEAD-151E576977AE}"/>
              </a:ext>
            </a:extLst>
          </p:cNvPr>
          <p:cNvSpPr txBox="1"/>
          <p:nvPr/>
        </p:nvSpPr>
        <p:spPr>
          <a:xfrm>
            <a:off x="633910" y="3019721"/>
            <a:ext cx="1057770" cy="523220"/>
          </a:xfrm>
          <a:prstGeom prst="rect">
            <a:avLst/>
          </a:prstGeom>
          <a:noFill/>
        </p:spPr>
        <p:txBody>
          <a:bodyPr wrap="square">
            <a:spAutoFit/>
          </a:bodyPr>
          <a:lstStyle/>
          <a:p>
            <a:r>
              <a:rPr lang="zh-CN" altLang="en-US" b="1">
                <a:latin typeface="华文中宋" panose="02010600040101010101" pitchFamily="2" charset="-122"/>
                <a:ea typeface="华文中宋" panose="02010600040101010101" pitchFamily="2" charset="-122"/>
              </a:rPr>
              <a:t>其中</a:t>
            </a:r>
            <a:endParaRPr lang="zh-CN" altLang="en-US" b="1" dirty="0">
              <a:latin typeface="华文中宋" panose="02010600040101010101" pitchFamily="2" charset="-122"/>
              <a:ea typeface="华文中宋" panose="02010600040101010101" pitchFamily="2" charset="-122"/>
            </a:endParaRPr>
          </a:p>
        </p:txBody>
      </p:sp>
      <p:sp>
        <p:nvSpPr>
          <p:cNvPr id="9" name="文本框 8">
            <a:extLst>
              <a:ext uri="{FF2B5EF4-FFF2-40B4-BE49-F238E27FC236}">
                <a16:creationId xmlns:a16="http://schemas.microsoft.com/office/drawing/2014/main" id="{715D6AD8-B180-BC83-8237-4AD26D5F956F}"/>
              </a:ext>
            </a:extLst>
          </p:cNvPr>
          <p:cNvSpPr txBox="1"/>
          <p:nvPr/>
        </p:nvSpPr>
        <p:spPr>
          <a:xfrm>
            <a:off x="303429" y="1434035"/>
            <a:ext cx="1604275" cy="523220"/>
          </a:xfrm>
          <a:prstGeom prst="rect">
            <a:avLst/>
          </a:prstGeom>
          <a:noFill/>
        </p:spPr>
        <p:txBody>
          <a:bodyPr wrap="square">
            <a:spAutoFit/>
          </a:bodyPr>
          <a:lstStyle/>
          <a:p>
            <a:r>
              <a:rPr lang="zh-CN" altLang="en-US" b="1" dirty="0">
                <a:solidFill>
                  <a:srgbClr val="C00000"/>
                </a:solidFill>
                <a:latin typeface="华文中宋" panose="02010600040101010101" pitchFamily="2" charset="-122"/>
                <a:ea typeface="华文中宋" panose="02010600040101010101" pitchFamily="2" charset="-122"/>
              </a:rPr>
              <a:t>定义</a:t>
            </a:r>
            <a:r>
              <a:rPr lang="en-US" altLang="zh-CN" b="1" dirty="0">
                <a:solidFill>
                  <a:srgbClr val="C00000"/>
                </a:solidFill>
                <a:ea typeface="华文中宋" panose="02010600040101010101" pitchFamily="2" charset="-122"/>
                <a:cs typeface="Times New Roman" panose="02020603050405020304" pitchFamily="18" charset="0"/>
              </a:rPr>
              <a:t>1.5</a:t>
            </a:r>
            <a:r>
              <a:rPr lang="en-US" altLang="zh-CN" b="1" dirty="0">
                <a:solidFill>
                  <a:srgbClr val="C00000"/>
                </a:solidFill>
                <a:latin typeface="华文中宋" panose="02010600040101010101" pitchFamily="2" charset="-122"/>
                <a:ea typeface="华文中宋" panose="02010600040101010101" pitchFamily="2" charset="-122"/>
              </a:rPr>
              <a:t> </a:t>
            </a:r>
            <a:endParaRPr lang="zh-CN" altLang="en-US" dirty="0">
              <a:solidFill>
                <a:srgbClr val="C00000"/>
              </a:solidFill>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2F69BE0-0CA3-6616-E7CC-FD61101156C1}"/>
                  </a:ext>
                </a:extLst>
              </p:cNvPr>
              <p:cNvSpPr txBox="1"/>
              <p:nvPr/>
            </p:nvSpPr>
            <p:spPr>
              <a:xfrm>
                <a:off x="1475656" y="3019721"/>
                <a:ext cx="4572000" cy="523220"/>
              </a:xfrm>
              <a:prstGeom prst="rect">
                <a:avLst/>
              </a:prstGeom>
              <a:noFill/>
            </p:spPr>
            <p:txBody>
              <a:bodyPr wrap="square">
                <a:spAutoFit/>
              </a:bodyPr>
              <a:lstStyle/>
              <a:p>
                <a:r>
                  <a:rPr lang="en-US" altLang="zh-CN" b="1" i="1" dirty="0">
                    <a:ea typeface="华文中宋" panose="02010600040101010101" pitchFamily="2" charset="-122"/>
                  </a:rPr>
                  <a:t>t=</a:t>
                </a:r>
                <a14:m>
                  <m:oMath xmlns:m="http://schemas.openxmlformats.org/officeDocument/2006/math">
                    <m:r>
                      <a:rPr lang="zh-CN" altLang="zh-CN" b="1" i="1">
                        <a:latin typeface="Cambria Math" panose="02040503050406030204" pitchFamily="18" charset="0"/>
                        <a:ea typeface="华文中宋" panose="02010600040101010101" pitchFamily="2" charset="-122"/>
                      </a:rPr>
                      <m:t>𝝉</m:t>
                    </m:r>
                    <m:r>
                      <m:rPr>
                        <m:nor/>
                      </m:rPr>
                      <a:rPr lang="en-US" altLang="zh-CN" b="1">
                        <a:ea typeface="华文中宋" panose="02010600040101010101" pitchFamily="2" charset="-122"/>
                      </a:rPr>
                      <m:t>(</m:t>
                    </m:r>
                    <m:r>
                      <m:rPr>
                        <m:nor/>
                      </m:rPr>
                      <a:rPr lang="en-US" altLang="zh-CN" b="1" i="1">
                        <a:ea typeface="华文中宋" panose="02010600040101010101" pitchFamily="2" charset="-122"/>
                      </a:rPr>
                      <m:t>i</m:t>
                    </m:r>
                    <m:r>
                      <m:rPr>
                        <m:nor/>
                      </m:rPr>
                      <a:rPr lang="en-US" altLang="zh-CN" b="1" baseline="-25000">
                        <a:ea typeface="华文中宋" panose="02010600040101010101" pitchFamily="2" charset="-122"/>
                      </a:rPr>
                      <m:t>1</m:t>
                    </m:r>
                    <m:r>
                      <m:rPr>
                        <m:nor/>
                      </m:rPr>
                      <a:rPr lang="en-US" altLang="zh-CN" b="1" i="1">
                        <a:ea typeface="华文中宋" panose="02010600040101010101" pitchFamily="2" charset="-122"/>
                      </a:rPr>
                      <m:t> </m:t>
                    </m:r>
                    <m:r>
                      <m:rPr>
                        <m:nor/>
                      </m:rPr>
                      <a:rPr lang="en-US" altLang="zh-CN" b="1" i="1">
                        <a:ea typeface="华文中宋" panose="02010600040101010101" pitchFamily="2" charset="-122"/>
                      </a:rPr>
                      <m:t>i</m:t>
                    </m:r>
                    <m:r>
                      <m:rPr>
                        <m:nor/>
                      </m:rPr>
                      <a:rPr lang="en-US" altLang="zh-CN" b="1" baseline="-25000">
                        <a:ea typeface="华文中宋" panose="02010600040101010101" pitchFamily="2" charset="-122"/>
                      </a:rPr>
                      <m:t>2</m:t>
                    </m:r>
                    <m:r>
                      <m:rPr>
                        <m:nor/>
                      </m:rPr>
                      <a:rPr lang="en-US" altLang="zh-CN" b="1" i="1">
                        <a:ea typeface="华文中宋" panose="02010600040101010101" pitchFamily="2" charset="-122"/>
                      </a:rPr>
                      <m:t>  …</m:t>
                    </m:r>
                    <m:r>
                      <m:rPr>
                        <m:nor/>
                      </m:rPr>
                      <a:rPr lang="en-US" altLang="zh-CN" b="1" i="1">
                        <a:ea typeface="华文中宋" panose="02010600040101010101" pitchFamily="2" charset="-122"/>
                      </a:rPr>
                      <m:t>i</m:t>
                    </m:r>
                    <m:r>
                      <m:rPr>
                        <m:nor/>
                      </m:rPr>
                      <a:rPr lang="en-US" altLang="zh-CN" b="1" i="1" baseline="-25000" smtClean="0">
                        <a:ea typeface="华文中宋" panose="02010600040101010101" pitchFamily="2" charset="-122"/>
                      </a:rPr>
                      <m:t>n</m:t>
                    </m:r>
                    <m:r>
                      <m:rPr>
                        <m:nor/>
                      </m:rPr>
                      <a:rPr lang="en-US" altLang="zh-CN" b="1">
                        <a:ea typeface="华文中宋" panose="02010600040101010101" pitchFamily="2" charset="-122"/>
                      </a:rPr>
                      <m:t>)</m:t>
                    </m:r>
                  </m:oMath>
                </a14:m>
                <a:r>
                  <a:rPr lang="en-US" altLang="zh-CN" b="1" i="1" dirty="0">
                    <a:ea typeface="华文中宋" panose="02010600040101010101" pitchFamily="2" charset="-122"/>
                  </a:rPr>
                  <a:t>.</a:t>
                </a:r>
                <a:endParaRPr lang="zh-CN" altLang="en-US" dirty="0"/>
              </a:p>
            </p:txBody>
          </p:sp>
        </mc:Choice>
        <mc:Fallback>
          <p:sp>
            <p:nvSpPr>
              <p:cNvPr id="5" name="文本框 4">
                <a:extLst>
                  <a:ext uri="{FF2B5EF4-FFF2-40B4-BE49-F238E27FC236}">
                    <a16:creationId xmlns:a16="http://schemas.microsoft.com/office/drawing/2014/main" id="{22F69BE0-0CA3-6616-E7CC-FD61101156C1}"/>
                  </a:ext>
                </a:extLst>
              </p:cNvPr>
              <p:cNvSpPr txBox="1">
                <a:spLocks noRot="1" noChangeAspect="1" noMove="1" noResize="1" noEditPoints="1" noAdjustHandles="1" noChangeArrowheads="1" noChangeShapeType="1" noTextEdit="1"/>
              </p:cNvSpPr>
              <p:nvPr/>
            </p:nvSpPr>
            <p:spPr>
              <a:xfrm>
                <a:off x="1475656" y="3019721"/>
                <a:ext cx="4572000" cy="523220"/>
              </a:xfrm>
              <a:prstGeom prst="rect">
                <a:avLst/>
              </a:prstGeom>
              <a:blipFill>
                <a:blip r:embed="rId5"/>
                <a:stretch>
                  <a:fillRect l="-2667" t="-11628"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594063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7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1200"/>
                            </p:stCondLst>
                            <p:childTnLst>
                              <p:par>
                                <p:cTn id="18" presetID="10" presetClass="entr" presetSubtype="0" fill="hold" grpId="0" nodeType="afterEffect">
                                  <p:stCondLst>
                                    <p:cond delay="0"/>
                                  </p:stCondLst>
                                  <p:iterate type="lt">
                                    <p:tmPct val="5000"/>
                                  </p:iterate>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9"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7" name="Rectangle 20">
            <a:hlinkClick r:id="rId2" action="ppaction://hlinksldjump"/>
            <a:extLst>
              <a:ext uri="{FF2B5EF4-FFF2-40B4-BE49-F238E27FC236}">
                <a16:creationId xmlns:a16="http://schemas.microsoft.com/office/drawing/2014/main" id="{B0B12399-D0A8-438E-9A1E-DDE7D7D433C0}"/>
              </a:ext>
            </a:extLst>
          </p:cNvPr>
          <p:cNvSpPr>
            <a:spLocks noChangeArrowheads="1"/>
          </p:cNvSpPr>
          <p:nvPr/>
        </p:nvSpPr>
        <p:spPr bwMode="auto">
          <a:xfrm>
            <a:off x="457200" y="288925"/>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0" name="Rectangle 30">
            <a:extLst>
              <a:ext uri="{FF2B5EF4-FFF2-40B4-BE49-F238E27FC236}">
                <a16:creationId xmlns:a16="http://schemas.microsoft.com/office/drawing/2014/main" id="{8B61055E-66B5-4C4B-88E6-589DF75886DC}"/>
              </a:ext>
            </a:extLst>
          </p:cNvPr>
          <p:cNvSpPr>
            <a:spLocks noChangeArrowheads="1"/>
          </p:cNvSpPr>
          <p:nvPr/>
        </p:nvSpPr>
        <p:spPr bwMode="auto">
          <a:xfrm>
            <a:off x="107504" y="-6301"/>
            <a:ext cx="6472436" cy="493287"/>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上</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下</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三角行列式及对角行列式的定义</a:t>
            </a:r>
            <a:endPar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9CD000-4BA7-107A-7916-F76B82533990}"/>
                  </a:ext>
                </a:extLst>
              </p:cNvPr>
              <p:cNvSpPr txBox="1"/>
              <p:nvPr/>
            </p:nvSpPr>
            <p:spPr>
              <a:xfrm>
                <a:off x="266666" y="3052836"/>
                <a:ext cx="8409789" cy="1954766"/>
              </a:xfrm>
              <a:prstGeom prst="rect">
                <a:avLst/>
              </a:prstGeom>
              <a:noFill/>
            </p:spPr>
            <p:txBody>
              <a:bodyPr wrap="square">
                <a:spAutoFit/>
              </a:bodyPr>
              <a:lstStyle/>
              <a:p>
                <a:pPr indent="457200">
                  <a:lnSpc>
                    <a:spcPct val="150000"/>
                  </a:lnSpc>
                </a:pPr>
                <a:r>
                  <a:rPr lang="zh-CN" altLang="en-US" b="1" dirty="0">
                    <a:latin typeface="华文中宋" panose="02010600040101010101" pitchFamily="2" charset="-122"/>
                    <a:ea typeface="华文中宋" panose="02010600040101010101" pitchFamily="2" charset="-122"/>
                  </a:rPr>
                  <a:t>  在</a:t>
                </a:r>
                <a14:m>
                  <m:oMath xmlns:m="http://schemas.openxmlformats.org/officeDocument/2006/math">
                    <m:r>
                      <m:rPr>
                        <m:nor/>
                      </m:rPr>
                      <a:rPr lang="en-US" altLang="zh-CN" b="1" i="1"/>
                      <m:t>n</m:t>
                    </m:r>
                  </m:oMath>
                </a14:m>
                <a:r>
                  <a:rPr lang="zh-CN" altLang="en-US" b="1" dirty="0">
                    <a:latin typeface="华文中宋" panose="02010600040101010101" pitchFamily="2" charset="-122"/>
                    <a:ea typeface="华文中宋" panose="02010600040101010101" pitchFamily="2" charset="-122"/>
                  </a:rPr>
                  <a:t>阶行列式中</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从左上角到右下角这一斜线方向上的</a:t>
                </a:r>
                <a14:m>
                  <m:oMath xmlns:m="http://schemas.openxmlformats.org/officeDocument/2006/math">
                    <m:r>
                      <m:rPr>
                        <m:nor/>
                      </m:rPr>
                      <a:rPr lang="en-US" altLang="zh-CN" b="1" i="1"/>
                      <m:t>n</m:t>
                    </m:r>
                  </m:oMath>
                </a14:m>
                <a:r>
                  <a:rPr lang="zh-CN" altLang="en-US" b="1" dirty="0">
                    <a:latin typeface="华文中宋" panose="02010600040101010101" pitchFamily="2" charset="-122"/>
                    <a:ea typeface="华文中宋" panose="02010600040101010101" pitchFamily="2" charset="-122"/>
                  </a:rPr>
                  <a:t>个元素所在的对角线</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称为</a:t>
                </a:r>
                <a14:m>
                  <m:oMath xmlns:m="http://schemas.openxmlformats.org/officeDocument/2006/math">
                    <m:r>
                      <m:rPr>
                        <m:nor/>
                      </m:rPr>
                      <a:rPr lang="en-US" altLang="zh-CN" b="1" i="1"/>
                      <m:t>n</m:t>
                    </m:r>
                  </m:oMath>
                </a14:m>
                <a:r>
                  <a:rPr lang="zh-CN" altLang="en-US" b="1" dirty="0">
                    <a:latin typeface="华文中宋" panose="02010600040101010101" pitchFamily="2" charset="-122"/>
                    <a:ea typeface="华文中宋" panose="02010600040101010101" pitchFamily="2" charset="-122"/>
                  </a:rPr>
                  <a:t>阶行列式的</a:t>
                </a:r>
                <a:r>
                  <a:rPr lang="zh-CN" altLang="en-US" b="1" dirty="0">
                    <a:solidFill>
                      <a:srgbClr val="C00000"/>
                    </a:solidFill>
                    <a:latin typeface="华文中宋" panose="02010600040101010101" pitchFamily="2" charset="-122"/>
                    <a:ea typeface="华文中宋" panose="02010600040101010101" pitchFamily="2" charset="-122"/>
                  </a:rPr>
                  <a:t>主对角线</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从右上角到左下角的对角线称为</a:t>
                </a:r>
                <a:r>
                  <a:rPr lang="zh-CN" altLang="en-US" b="1" dirty="0">
                    <a:solidFill>
                      <a:srgbClr val="C00000"/>
                    </a:solidFill>
                    <a:latin typeface="华文中宋" panose="02010600040101010101" pitchFamily="2" charset="-122"/>
                    <a:ea typeface="华文中宋" panose="02010600040101010101" pitchFamily="2" charset="-122"/>
                  </a:rPr>
                  <a:t>副对角线</a:t>
                </a:r>
                <a:r>
                  <a:rPr lang="en-US" altLang="zh-CN" b="1" dirty="0">
                    <a:ea typeface="华文中宋" panose="02010600040101010101" pitchFamily="2" charset="-122"/>
                    <a:cs typeface="Times New Roman" panose="02020603050405020304" pitchFamily="18" charset="0"/>
                  </a:rPr>
                  <a:t>.</a:t>
                </a:r>
              </a:p>
            </p:txBody>
          </p:sp>
        </mc:Choice>
        <mc:Fallback xmlns="">
          <p:sp>
            <p:nvSpPr>
              <p:cNvPr id="4" name="文本框 3">
                <a:extLst>
                  <a:ext uri="{FF2B5EF4-FFF2-40B4-BE49-F238E27FC236}">
                    <a16:creationId xmlns:a16="http://schemas.microsoft.com/office/drawing/2014/main" id="{5A9CD000-4BA7-107A-7916-F76B82533990}"/>
                  </a:ext>
                </a:extLst>
              </p:cNvPr>
              <p:cNvSpPr txBox="1">
                <a:spLocks noRot="1" noChangeAspect="1" noMove="1" noResize="1" noEditPoints="1" noAdjustHandles="1" noChangeArrowheads="1" noChangeShapeType="1" noTextEdit="1"/>
              </p:cNvSpPr>
              <p:nvPr/>
            </p:nvSpPr>
            <p:spPr>
              <a:xfrm>
                <a:off x="266666" y="3052836"/>
                <a:ext cx="8409789" cy="1954766"/>
              </a:xfrm>
              <a:prstGeom prst="rect">
                <a:avLst/>
              </a:prstGeom>
              <a:blipFill>
                <a:blip r:embed="rId3"/>
                <a:stretch>
                  <a:fillRect l="-1523" r="-1088" b="-8125"/>
                </a:stretch>
              </a:blipFill>
            </p:spPr>
            <p:txBody>
              <a:bodyPr/>
              <a:lstStyle/>
              <a:p>
                <a:r>
                  <a:rPr lang="zh-CN" altLang="en-US">
                    <a:noFill/>
                  </a:rPr>
                  <a:t> </a:t>
                </a:r>
              </a:p>
            </p:txBody>
          </p:sp>
        </mc:Fallback>
      </mc:AlternateContent>
      <p:graphicFrame>
        <p:nvGraphicFramePr>
          <p:cNvPr id="3" name="Object 10">
            <a:extLst>
              <a:ext uri="{FF2B5EF4-FFF2-40B4-BE49-F238E27FC236}">
                <a16:creationId xmlns:a16="http://schemas.microsoft.com/office/drawing/2014/main" id="{68FE39CF-4932-C7E3-9C89-FF626243694B}"/>
              </a:ext>
            </a:extLst>
          </p:cNvPr>
          <p:cNvGraphicFramePr>
            <a:graphicFrameLocks noChangeAspect="1"/>
          </p:cNvGraphicFramePr>
          <p:nvPr>
            <p:extLst>
              <p:ext uri="{D42A27DB-BD31-4B8C-83A1-F6EECF244321}">
                <p14:modId xmlns:p14="http://schemas.microsoft.com/office/powerpoint/2010/main" val="3533845112"/>
              </p:ext>
            </p:extLst>
          </p:nvPr>
        </p:nvGraphicFramePr>
        <p:xfrm>
          <a:off x="2141538" y="1124744"/>
          <a:ext cx="3440112" cy="1717675"/>
        </p:xfrm>
        <a:graphic>
          <a:graphicData uri="http://schemas.openxmlformats.org/presentationml/2006/ole">
            <mc:AlternateContent xmlns:mc="http://schemas.openxmlformats.org/markup-compatibility/2006">
              <mc:Choice xmlns:v="urn:schemas-microsoft-com:vml" Requires="v">
                <p:oleObj name="Equation" r:id="rId4" imgW="1600200" imgH="799920" progId="Equation.DSMT4">
                  <p:embed/>
                </p:oleObj>
              </mc:Choice>
              <mc:Fallback>
                <p:oleObj name="Equation" r:id="rId4" imgW="1600200" imgH="799920" progId="Equation.DSMT4">
                  <p:embed/>
                  <p:pic>
                    <p:nvPicPr>
                      <p:cNvPr id="17" name="Object 10">
                        <a:extLst>
                          <a:ext uri="{FF2B5EF4-FFF2-40B4-BE49-F238E27FC236}">
                            <a16:creationId xmlns:a16="http://schemas.microsoft.com/office/drawing/2014/main" id="{24EFFF11-76B5-8FA6-BCC7-042DAC203196}"/>
                          </a:ext>
                        </a:extLst>
                      </p:cNvPr>
                      <p:cNvPicPr>
                        <a:picLocks noChangeAspect="1" noChangeArrowheads="1"/>
                      </p:cNvPicPr>
                      <p:nvPr/>
                    </p:nvPicPr>
                    <p:blipFill>
                      <a:blip r:embed="rId5"/>
                      <a:srcRect/>
                      <a:stretch>
                        <a:fillRect/>
                      </a:stretch>
                    </p:blipFill>
                    <p:spPr bwMode="auto">
                      <a:xfrm>
                        <a:off x="2141538" y="1124744"/>
                        <a:ext cx="3440112" cy="17176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47133535"/>
      </p:ext>
    </p:extLst>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7" name="Rectangle 20">
            <a:hlinkClick r:id="rId2" action="ppaction://hlinksldjump"/>
            <a:extLst>
              <a:ext uri="{FF2B5EF4-FFF2-40B4-BE49-F238E27FC236}">
                <a16:creationId xmlns:a16="http://schemas.microsoft.com/office/drawing/2014/main" id="{B0B12399-D0A8-438E-9A1E-DDE7D7D433C0}"/>
              </a:ext>
            </a:extLst>
          </p:cNvPr>
          <p:cNvSpPr>
            <a:spLocks noChangeArrowheads="1"/>
          </p:cNvSpPr>
          <p:nvPr/>
        </p:nvSpPr>
        <p:spPr bwMode="auto">
          <a:xfrm>
            <a:off x="457200" y="288925"/>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86A20019-C013-DFF2-D9EF-C9785E62BFB2}"/>
              </a:ext>
            </a:extLst>
          </p:cNvPr>
          <p:cNvSpPr txBox="1"/>
          <p:nvPr/>
        </p:nvSpPr>
        <p:spPr>
          <a:xfrm>
            <a:off x="266667" y="1210350"/>
            <a:ext cx="8581976" cy="1954766"/>
          </a:xfrm>
          <a:prstGeom prst="rect">
            <a:avLst/>
          </a:prstGeom>
          <a:noFill/>
        </p:spPr>
        <p:txBody>
          <a:bodyPr wrap="square">
            <a:spAutoFit/>
          </a:bodyPr>
          <a:lstStyle/>
          <a:p>
            <a:pPr indent="457200">
              <a:lnSpc>
                <a:spcPct val="150000"/>
              </a:lnSpc>
            </a:pPr>
            <a:r>
              <a:rPr lang="zh-CN" altLang="en-US" b="1" dirty="0">
                <a:latin typeface="华文中宋" panose="02010600040101010101" pitchFamily="2" charset="-122"/>
                <a:ea typeface="华文中宋" panose="02010600040101010101" pitchFamily="2" charset="-122"/>
              </a:rPr>
              <a:t>行列式中若主对角线以下</a:t>
            </a:r>
            <a:r>
              <a:rPr lang="en-US" altLang="zh-CN" b="1" dirty="0">
                <a:ea typeface="华文中宋" panose="02010600040101010101" pitchFamily="2" charset="-122"/>
                <a:cs typeface="Times New Roman" panose="02020603050405020304" pitchFamily="18" charset="0"/>
              </a:rPr>
              <a:t>(</a:t>
            </a:r>
            <a:r>
              <a:rPr lang="zh-CN" altLang="en-US" b="1" dirty="0">
                <a:latin typeface="华文中宋" panose="02010600040101010101" pitchFamily="2" charset="-122"/>
                <a:ea typeface="华文中宋" panose="02010600040101010101" pitchFamily="2" charset="-122"/>
              </a:rPr>
              <a:t>上</a:t>
            </a:r>
            <a:r>
              <a:rPr lang="en-US" altLang="zh-CN" b="1" dirty="0">
                <a:ea typeface="华文中宋" panose="02010600040101010101" pitchFamily="2" charset="-122"/>
                <a:cs typeface="Times New Roman" panose="02020603050405020304" pitchFamily="18" charset="0"/>
              </a:rPr>
              <a:t>)</a:t>
            </a:r>
            <a:r>
              <a:rPr lang="zh-CN" altLang="en-US" b="1" dirty="0">
                <a:latin typeface="华文中宋" panose="02010600040101010101" pitchFamily="2" charset="-122"/>
                <a:ea typeface="华文中宋" panose="02010600040101010101" pitchFamily="2" charset="-122"/>
              </a:rPr>
              <a:t>的元素都为</a:t>
            </a:r>
            <a:r>
              <a:rPr lang="en-US" altLang="zh-CN" b="1" dirty="0">
                <a:ea typeface="华文中宋" panose="02010600040101010101" pitchFamily="2" charset="-122"/>
                <a:cs typeface="Times New Roman" panose="02020603050405020304" pitchFamily="18" charset="0"/>
              </a:rPr>
              <a:t>0,</a:t>
            </a:r>
            <a:r>
              <a:rPr lang="zh-CN" altLang="en-US" b="1" dirty="0">
                <a:latin typeface="华文中宋" panose="02010600040101010101" pitchFamily="2" charset="-122"/>
                <a:ea typeface="华文中宋" panose="02010600040101010101" pitchFamily="2" charset="-122"/>
              </a:rPr>
              <a:t>则称该行列式为</a:t>
            </a:r>
            <a:r>
              <a:rPr lang="zh-CN" altLang="en-US" b="1" dirty="0">
                <a:solidFill>
                  <a:srgbClr val="C00000"/>
                </a:solidFill>
                <a:latin typeface="华文中宋" panose="02010600040101010101" pitchFamily="2" charset="-122"/>
                <a:ea typeface="华文中宋" panose="02010600040101010101" pitchFamily="2" charset="-122"/>
              </a:rPr>
              <a:t>上</a:t>
            </a:r>
            <a:r>
              <a:rPr lang="en-US" altLang="zh-CN" b="1" dirty="0">
                <a:solidFill>
                  <a:srgbClr val="C00000"/>
                </a:solidFill>
                <a:ea typeface="华文中宋" panose="02010600040101010101" pitchFamily="2" charset="-122"/>
                <a:cs typeface="Times New Roman" panose="02020603050405020304" pitchFamily="18" charset="0"/>
              </a:rPr>
              <a:t>(</a:t>
            </a:r>
            <a:r>
              <a:rPr lang="zh-CN" altLang="en-US" b="1" dirty="0">
                <a:solidFill>
                  <a:srgbClr val="C00000"/>
                </a:solidFill>
                <a:latin typeface="华文中宋" panose="02010600040101010101" pitchFamily="2" charset="-122"/>
                <a:ea typeface="华文中宋" panose="02010600040101010101" pitchFamily="2" charset="-122"/>
              </a:rPr>
              <a:t>下</a:t>
            </a:r>
            <a:r>
              <a:rPr lang="en-US" altLang="zh-CN" b="1" dirty="0">
                <a:solidFill>
                  <a:srgbClr val="C00000"/>
                </a:solidFill>
                <a:ea typeface="华文中宋" panose="02010600040101010101" pitchFamily="2" charset="-122"/>
                <a:cs typeface="Times New Roman" panose="02020603050405020304" pitchFamily="18" charset="0"/>
              </a:rPr>
              <a:t>)</a:t>
            </a:r>
            <a:r>
              <a:rPr lang="zh-CN" altLang="en-US" b="1" dirty="0">
                <a:solidFill>
                  <a:srgbClr val="C00000"/>
                </a:solidFill>
                <a:latin typeface="华文中宋" panose="02010600040101010101" pitchFamily="2" charset="-122"/>
                <a:ea typeface="华文中宋" panose="02010600040101010101" pitchFamily="2" charset="-122"/>
              </a:rPr>
              <a:t>三角行列式</a:t>
            </a:r>
            <a:r>
              <a:rPr lang="en-US" altLang="zh-CN" b="1" dirty="0">
                <a:latin typeface="华文中宋" panose="02010600040101010101" pitchFamily="2" charset="-122"/>
                <a:ea typeface="华文中宋" panose="02010600040101010101" pitchFamily="2" charset="-122"/>
              </a:rPr>
              <a:t>; </a:t>
            </a:r>
            <a:r>
              <a:rPr lang="zh-CN" altLang="en-US" b="1" dirty="0">
                <a:latin typeface="华文中宋" panose="02010600040101010101" pitchFamily="2" charset="-122"/>
                <a:ea typeface="华文中宋" panose="02010600040101010101" pitchFamily="2" charset="-122"/>
              </a:rPr>
              <a:t>若主对角线以下及以上的元素都为</a:t>
            </a:r>
            <a:r>
              <a:rPr lang="en-US" altLang="zh-CN" b="1" dirty="0">
                <a:ea typeface="华文中宋" panose="02010600040101010101" pitchFamily="2" charset="-122"/>
                <a:cs typeface="Times New Roman" panose="02020603050405020304" pitchFamily="18" charset="0"/>
              </a:rPr>
              <a:t>0, </a:t>
            </a:r>
            <a:r>
              <a:rPr lang="zh-CN" altLang="en-US" b="1" dirty="0">
                <a:latin typeface="华文中宋" panose="02010600040101010101" pitchFamily="2" charset="-122"/>
                <a:ea typeface="华文中宋" panose="02010600040101010101" pitchFamily="2" charset="-122"/>
              </a:rPr>
              <a:t>则称该行列式为</a:t>
            </a:r>
            <a:r>
              <a:rPr lang="zh-CN" altLang="en-US" b="1" dirty="0">
                <a:solidFill>
                  <a:srgbClr val="C00000"/>
                </a:solidFill>
                <a:latin typeface="华文中宋" panose="02010600040101010101" pitchFamily="2" charset="-122"/>
                <a:ea typeface="华文中宋" panose="02010600040101010101" pitchFamily="2" charset="-122"/>
              </a:rPr>
              <a:t>对角行列式</a:t>
            </a:r>
            <a:r>
              <a:rPr lang="en-US" altLang="zh-CN" b="1" dirty="0">
                <a:ea typeface="华文中宋" panose="02010600040101010101" pitchFamily="2" charset="-122"/>
                <a:cs typeface="Times New Roman" panose="02020603050405020304" pitchFamily="18" charset="0"/>
              </a:rPr>
              <a:t>.</a:t>
            </a:r>
          </a:p>
        </p:txBody>
      </p:sp>
      <p:sp>
        <p:nvSpPr>
          <p:cNvPr id="7" name="文本框 6">
            <a:extLst>
              <a:ext uri="{FF2B5EF4-FFF2-40B4-BE49-F238E27FC236}">
                <a16:creationId xmlns:a16="http://schemas.microsoft.com/office/drawing/2014/main" id="{F013CE87-B836-8401-9DA6-31A43A421E3E}"/>
              </a:ext>
            </a:extLst>
          </p:cNvPr>
          <p:cNvSpPr txBox="1"/>
          <p:nvPr/>
        </p:nvSpPr>
        <p:spPr>
          <a:xfrm>
            <a:off x="266667" y="3605926"/>
            <a:ext cx="7560840"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例如二阶的下三角行列式</a:t>
            </a:r>
          </a:p>
        </p:txBody>
      </p:sp>
      <p:graphicFrame>
        <p:nvGraphicFramePr>
          <p:cNvPr id="9" name="Object 10">
            <a:extLst>
              <a:ext uri="{FF2B5EF4-FFF2-40B4-BE49-F238E27FC236}">
                <a16:creationId xmlns:a16="http://schemas.microsoft.com/office/drawing/2014/main" id="{DD39D618-7C0D-2B92-F192-F186573101DC}"/>
              </a:ext>
            </a:extLst>
          </p:cNvPr>
          <p:cNvGraphicFramePr>
            <a:graphicFrameLocks noChangeAspect="1"/>
          </p:cNvGraphicFramePr>
          <p:nvPr>
            <p:extLst>
              <p:ext uri="{D42A27DB-BD31-4B8C-83A1-F6EECF244321}">
                <p14:modId xmlns:p14="http://schemas.microsoft.com/office/powerpoint/2010/main" val="1020933648"/>
              </p:ext>
            </p:extLst>
          </p:nvPr>
        </p:nvGraphicFramePr>
        <p:xfrm>
          <a:off x="1043608" y="4311019"/>
          <a:ext cx="2059765" cy="1319356"/>
        </p:xfrm>
        <a:graphic>
          <a:graphicData uri="http://schemas.openxmlformats.org/presentationml/2006/ole">
            <mc:AlternateContent xmlns:mc="http://schemas.openxmlformats.org/markup-compatibility/2006">
              <mc:Choice xmlns:v="urn:schemas-microsoft-com:vml" Requires="v">
                <p:oleObj name="Equation" r:id="rId3" imgW="672840" imgH="431640" progId="Equation.DSMT4">
                  <p:embed/>
                </p:oleObj>
              </mc:Choice>
              <mc:Fallback>
                <p:oleObj name="Equation" r:id="rId3" imgW="672840" imgH="431640" progId="Equation.DSMT4">
                  <p:embed/>
                  <p:pic>
                    <p:nvPicPr>
                      <p:cNvPr id="9" name="Object 10">
                        <a:extLst>
                          <a:ext uri="{FF2B5EF4-FFF2-40B4-BE49-F238E27FC236}">
                            <a16:creationId xmlns:a16="http://schemas.microsoft.com/office/drawing/2014/main" id="{DD39D618-7C0D-2B92-F192-F186573101DC}"/>
                          </a:ext>
                        </a:extLst>
                      </p:cNvPr>
                      <p:cNvPicPr>
                        <a:picLocks noChangeAspect="1" noChangeArrowheads="1"/>
                      </p:cNvPicPr>
                      <p:nvPr/>
                    </p:nvPicPr>
                    <p:blipFill>
                      <a:blip r:embed="rId4"/>
                      <a:srcRect/>
                      <a:stretch>
                        <a:fillRect/>
                      </a:stretch>
                    </p:blipFill>
                    <p:spPr bwMode="auto">
                      <a:xfrm>
                        <a:off x="1043608" y="4311019"/>
                        <a:ext cx="2059765" cy="1319356"/>
                      </a:xfrm>
                      <a:prstGeom prst="rect">
                        <a:avLst/>
                      </a:prstGeom>
                      <a:noFill/>
                      <a:ln>
                        <a:noFill/>
                      </a:ln>
                    </p:spPr>
                  </p:pic>
                </p:oleObj>
              </mc:Fallback>
            </mc:AlternateContent>
          </a:graphicData>
        </a:graphic>
      </p:graphicFrame>
      <p:graphicFrame>
        <p:nvGraphicFramePr>
          <p:cNvPr id="2" name="Object 10">
            <a:extLst>
              <a:ext uri="{FF2B5EF4-FFF2-40B4-BE49-F238E27FC236}">
                <a16:creationId xmlns:a16="http://schemas.microsoft.com/office/drawing/2014/main" id="{F4AD0315-97C8-0948-5C6E-4AAA07E6D78C}"/>
              </a:ext>
            </a:extLst>
          </p:cNvPr>
          <p:cNvGraphicFramePr>
            <a:graphicFrameLocks noChangeAspect="1"/>
          </p:cNvGraphicFramePr>
          <p:nvPr>
            <p:extLst>
              <p:ext uri="{D42A27DB-BD31-4B8C-83A1-F6EECF244321}">
                <p14:modId xmlns:p14="http://schemas.microsoft.com/office/powerpoint/2010/main" val="3168801985"/>
              </p:ext>
            </p:extLst>
          </p:nvPr>
        </p:nvGraphicFramePr>
        <p:xfrm>
          <a:off x="3103373" y="4616039"/>
          <a:ext cx="5092300" cy="709316"/>
        </p:xfrm>
        <a:graphic>
          <a:graphicData uri="http://schemas.openxmlformats.org/presentationml/2006/ole">
            <mc:AlternateContent xmlns:mc="http://schemas.openxmlformats.org/markup-compatibility/2006">
              <mc:Choice xmlns:v="urn:schemas-microsoft-com:vml" Requires="v">
                <p:oleObj name="Equation" r:id="rId5" imgW="1638000" imgH="228600" progId="Equation.DSMT4">
                  <p:embed/>
                </p:oleObj>
              </mc:Choice>
              <mc:Fallback>
                <p:oleObj name="Equation" r:id="rId5" imgW="1638000" imgH="228600" progId="Equation.DSMT4">
                  <p:embed/>
                  <p:pic>
                    <p:nvPicPr>
                      <p:cNvPr id="2" name="Object 10">
                        <a:extLst>
                          <a:ext uri="{FF2B5EF4-FFF2-40B4-BE49-F238E27FC236}">
                            <a16:creationId xmlns:a16="http://schemas.microsoft.com/office/drawing/2014/main" id="{F4AD0315-97C8-0948-5C6E-4AAA07E6D78C}"/>
                          </a:ext>
                        </a:extLst>
                      </p:cNvPr>
                      <p:cNvPicPr>
                        <a:picLocks noChangeAspect="1" noChangeArrowheads="1"/>
                      </p:cNvPicPr>
                      <p:nvPr/>
                    </p:nvPicPr>
                    <p:blipFill>
                      <a:blip r:embed="rId6"/>
                      <a:srcRect/>
                      <a:stretch>
                        <a:fillRect/>
                      </a:stretch>
                    </p:blipFill>
                    <p:spPr bwMode="auto">
                      <a:xfrm>
                        <a:off x="3103373" y="4616039"/>
                        <a:ext cx="5092300" cy="709316"/>
                      </a:xfrm>
                      <a:prstGeom prst="rect">
                        <a:avLst/>
                      </a:prstGeom>
                      <a:noFill/>
                      <a:ln>
                        <a:noFill/>
                      </a:ln>
                    </p:spPr>
                  </p:pic>
                </p:oleObj>
              </mc:Fallback>
            </mc:AlternateContent>
          </a:graphicData>
        </a:graphic>
      </p:graphicFrame>
      <p:sp>
        <p:nvSpPr>
          <p:cNvPr id="12" name="Rectangle 30">
            <a:extLst>
              <a:ext uri="{FF2B5EF4-FFF2-40B4-BE49-F238E27FC236}">
                <a16:creationId xmlns:a16="http://schemas.microsoft.com/office/drawing/2014/main" id="{6369F2F9-CA48-40FC-9DB9-D4C5F496E12C}"/>
              </a:ext>
            </a:extLst>
          </p:cNvPr>
          <p:cNvSpPr>
            <a:spLocks noChangeArrowheads="1"/>
          </p:cNvSpPr>
          <p:nvPr/>
        </p:nvSpPr>
        <p:spPr bwMode="auto">
          <a:xfrm>
            <a:off x="107504" y="-6301"/>
            <a:ext cx="6472436" cy="493287"/>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上</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下</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三角行列式及对角行列式的定义</a:t>
            </a:r>
            <a:endPar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6831477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2175"/>
                            </p:stCondLst>
                            <p:childTnLst>
                              <p:par>
                                <p:cTn id="9" presetID="10" presetClass="entr" presetSubtype="0" fill="hold" grpId="0" nodeType="afterEffect">
                                  <p:stCondLst>
                                    <p:cond delay="0"/>
                                  </p:stCondLst>
                                  <p:iterate type="lt">
                                    <p:tmPct val="5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2925"/>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8B2132EF-33CE-4DEE-A132-AEEC1C91EBF9}"/>
              </a:ext>
            </a:extLst>
          </p:cNvPr>
          <p:cNvSpPr>
            <a:spLocks noChangeArrowheads="1"/>
          </p:cNvSpPr>
          <p:nvPr/>
        </p:nvSpPr>
        <p:spPr bwMode="auto">
          <a:xfrm>
            <a:off x="466725" y="31950"/>
            <a:ext cx="4105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mn-cs"/>
              </a:rPr>
              <a:t>第一章  行列式</a:t>
            </a:r>
          </a:p>
        </p:txBody>
      </p:sp>
      <p:sp>
        <p:nvSpPr>
          <p:cNvPr id="2" name="矩形 1">
            <a:extLst>
              <a:ext uri="{FF2B5EF4-FFF2-40B4-BE49-F238E27FC236}">
                <a16:creationId xmlns:a16="http://schemas.microsoft.com/office/drawing/2014/main" id="{98048A22-17E5-485A-8AB7-A4BA953DCE0F}"/>
              </a:ext>
            </a:extLst>
          </p:cNvPr>
          <p:cNvSpPr/>
          <p:nvPr/>
        </p:nvSpPr>
        <p:spPr>
          <a:xfrm>
            <a:off x="2339752" y="1412776"/>
            <a:ext cx="4464496" cy="646331"/>
          </a:xfrm>
          <a:prstGeom prst="rect">
            <a:avLst/>
          </a:prstGeom>
        </p:spPr>
        <p:txBody>
          <a:bodyPr wrap="square">
            <a:spAutoFit/>
          </a:bodyPr>
          <a:lstStyle/>
          <a:p>
            <a:pPr lvl="0" algn="ctr">
              <a:spcBef>
                <a:spcPct val="50000"/>
              </a:spcBef>
              <a:defRPr/>
            </a:pPr>
            <a:r>
              <a:rPr lang="en-US" altLang="zh-CN" sz="3600" b="1" dirty="0">
                <a:solidFill>
                  <a:srgbClr val="0000FF"/>
                </a:solidFill>
                <a:effectLst>
                  <a:outerShdw blurRad="38100" dist="38100" dir="2700000" algn="tl">
                    <a:srgbClr val="C0C0C0"/>
                  </a:outerShdw>
                </a:effectLst>
                <a:ea typeface="华文中宋" panose="02010600040101010101" pitchFamily="2" charset="-122"/>
                <a:cs typeface="Times New Roman" panose="02020603050405020304" pitchFamily="18" charset="0"/>
              </a:rPr>
              <a:t>§1.2   </a:t>
            </a:r>
            <a:r>
              <a:rPr lang="en-US" altLang="zh-CN" sz="3600" b="1" i="1" dirty="0">
                <a:solidFill>
                  <a:srgbClr val="0000FF"/>
                </a:solidFill>
                <a:effectLst>
                  <a:outerShdw blurRad="38100" dist="38100" dir="2700000" algn="tl">
                    <a:srgbClr val="C0C0C0"/>
                  </a:outerShdw>
                </a:effectLst>
                <a:ea typeface="华文中宋" panose="02010600040101010101" pitchFamily="2" charset="-122"/>
                <a:cs typeface="Times New Roman" panose="02020603050405020304" pitchFamily="18" charset="0"/>
              </a:rPr>
              <a:t>n </a:t>
            </a:r>
            <a:r>
              <a:rPr lang="zh-CN" altLang="en-US" sz="3600" b="1" dirty="0">
                <a:solidFill>
                  <a:srgbClr val="0000FF"/>
                </a:solidFill>
                <a:effectLst>
                  <a:outerShdw blurRad="38100" dist="38100" dir="2700000" algn="tl">
                    <a:srgbClr val="C0C0C0"/>
                  </a:outerShdw>
                </a:effectLst>
                <a:ea typeface="华文中宋" panose="02010600040101010101" pitchFamily="2" charset="-122"/>
                <a:cs typeface="Times New Roman" panose="02020603050405020304" pitchFamily="18" charset="0"/>
              </a:rPr>
              <a:t>阶行列式</a:t>
            </a:r>
          </a:p>
        </p:txBody>
      </p:sp>
      <p:sp>
        <p:nvSpPr>
          <p:cNvPr id="4" name="矩形 3">
            <a:extLst>
              <a:ext uri="{FF2B5EF4-FFF2-40B4-BE49-F238E27FC236}">
                <a16:creationId xmlns:a16="http://schemas.microsoft.com/office/drawing/2014/main" id="{8B8C513D-DED7-4FB8-840C-7C378A8249CB}"/>
              </a:ext>
            </a:extLst>
          </p:cNvPr>
          <p:cNvSpPr/>
          <p:nvPr/>
        </p:nvSpPr>
        <p:spPr>
          <a:xfrm>
            <a:off x="2323274" y="2774782"/>
            <a:ext cx="4572000" cy="1308435"/>
          </a:xfrm>
          <a:prstGeom prst="rect">
            <a:avLst/>
          </a:prstGeom>
        </p:spPr>
        <p:txBody>
          <a:bodyPr>
            <a:spAutoFit/>
          </a:bodyPr>
          <a:lstStyle/>
          <a:p>
            <a:pPr eaLnBrk="1" hangingPunct="1">
              <a:lnSpc>
                <a:spcPct val="150000"/>
              </a:lnSpc>
              <a:buFont typeface="Arial" panose="020B0604020202020204" pitchFamily="34" charset="0"/>
              <a:buChar char="•"/>
              <a:defRPr/>
            </a:pPr>
            <a:r>
              <a:rPr lang="zh-CN" altLang="en-US" b="1" dirty="0">
                <a:ea typeface="华文中宋" panose="02010600040101010101" pitchFamily="2" charset="-122"/>
                <a:sym typeface="楷体_GB2312" pitchFamily="49" charset="-122"/>
              </a:rPr>
              <a:t>一、排列与对换</a:t>
            </a:r>
            <a:endParaRPr lang="en-US" altLang="zh-CN" b="1" dirty="0">
              <a:ea typeface="华文中宋" panose="02010600040101010101" pitchFamily="2" charset="-122"/>
              <a:sym typeface="楷体_GB2312" pitchFamily="49" charset="-122"/>
            </a:endParaRPr>
          </a:p>
          <a:p>
            <a:pPr eaLnBrk="1" hangingPunct="1">
              <a:lnSpc>
                <a:spcPct val="150000"/>
              </a:lnSpc>
              <a:buFont typeface="Arial" panose="020B0604020202020204" pitchFamily="34" charset="0"/>
              <a:buChar char="•"/>
              <a:defRPr/>
            </a:pPr>
            <a:r>
              <a:rPr lang="zh-CN" altLang="en-US" b="1" dirty="0">
                <a:ea typeface="华文中宋" panose="02010600040101010101" pitchFamily="2" charset="-122"/>
                <a:sym typeface="楷体_GB2312" pitchFamily="49" charset="-122"/>
              </a:rPr>
              <a:t>二、</a:t>
            </a:r>
            <a:r>
              <a:rPr lang="en-US" altLang="zh-CN" b="1" i="1" dirty="0">
                <a:ea typeface="华文中宋" panose="02010600040101010101" pitchFamily="2" charset="-122"/>
                <a:sym typeface="楷体_GB2312" pitchFamily="49" charset="-122"/>
              </a:rPr>
              <a:t>n</a:t>
            </a:r>
            <a:r>
              <a:rPr lang="zh-CN" altLang="en-US" b="1" dirty="0">
                <a:ea typeface="华文中宋" panose="02010600040101010101" pitchFamily="2" charset="-122"/>
                <a:sym typeface="楷体_GB2312" pitchFamily="49" charset="-122"/>
              </a:rPr>
              <a:t>阶行列式的定义</a:t>
            </a:r>
            <a:endParaRPr lang="en-US" altLang="zh-CN" b="1" dirty="0">
              <a:ea typeface="华文中宋" panose="02010600040101010101" pitchFamily="2" charset="-122"/>
              <a:sym typeface="楷体_GB2312" pitchFamily="49" charset="-122"/>
            </a:endParaRP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7" name="Rectangle 20">
            <a:hlinkClick r:id="rId2" action="ppaction://hlinksldjump"/>
            <a:extLst>
              <a:ext uri="{FF2B5EF4-FFF2-40B4-BE49-F238E27FC236}">
                <a16:creationId xmlns:a16="http://schemas.microsoft.com/office/drawing/2014/main" id="{B0B12399-D0A8-438E-9A1E-DDE7D7D433C0}"/>
              </a:ext>
            </a:extLst>
          </p:cNvPr>
          <p:cNvSpPr>
            <a:spLocks noChangeArrowheads="1"/>
          </p:cNvSpPr>
          <p:nvPr/>
        </p:nvSpPr>
        <p:spPr bwMode="auto">
          <a:xfrm>
            <a:off x="457200" y="288925"/>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64E48FF2-D34B-77FA-0AA9-74A62A07B62F}"/>
              </a:ext>
            </a:extLst>
          </p:cNvPr>
          <p:cNvSpPr txBox="1"/>
          <p:nvPr/>
        </p:nvSpPr>
        <p:spPr>
          <a:xfrm>
            <a:off x="395536" y="1505584"/>
            <a:ext cx="3677800"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三阶的下三角行列式</a:t>
            </a:r>
          </a:p>
        </p:txBody>
      </p:sp>
      <p:graphicFrame>
        <p:nvGraphicFramePr>
          <p:cNvPr id="4" name="Object 10">
            <a:extLst>
              <a:ext uri="{FF2B5EF4-FFF2-40B4-BE49-F238E27FC236}">
                <a16:creationId xmlns:a16="http://schemas.microsoft.com/office/drawing/2014/main" id="{50B29745-1369-EFE2-B7C2-A1722634F8BB}"/>
              </a:ext>
            </a:extLst>
          </p:cNvPr>
          <p:cNvGraphicFramePr>
            <a:graphicFrameLocks noChangeAspect="1"/>
          </p:cNvGraphicFramePr>
          <p:nvPr>
            <p:extLst>
              <p:ext uri="{D42A27DB-BD31-4B8C-83A1-F6EECF244321}">
                <p14:modId xmlns:p14="http://schemas.microsoft.com/office/powerpoint/2010/main" val="542365492"/>
              </p:ext>
            </p:extLst>
          </p:nvPr>
        </p:nvGraphicFramePr>
        <p:xfrm>
          <a:off x="640705" y="2241005"/>
          <a:ext cx="2201863" cy="1419225"/>
        </p:xfrm>
        <a:graphic>
          <a:graphicData uri="http://schemas.openxmlformats.org/presentationml/2006/ole">
            <mc:AlternateContent xmlns:mc="http://schemas.openxmlformats.org/markup-compatibility/2006">
              <mc:Choice xmlns:v="urn:schemas-microsoft-com:vml" Requires="v">
                <p:oleObj name="Equation" r:id="rId3" imgW="965160" imgH="622080" progId="Equation.DSMT4">
                  <p:embed/>
                </p:oleObj>
              </mc:Choice>
              <mc:Fallback>
                <p:oleObj name="Equation" r:id="rId3" imgW="965160" imgH="622080" progId="Equation.DSMT4">
                  <p:embed/>
                  <p:pic>
                    <p:nvPicPr>
                      <p:cNvPr id="43" name="Object 10">
                        <a:extLst>
                          <a:ext uri="{FF2B5EF4-FFF2-40B4-BE49-F238E27FC236}">
                            <a16:creationId xmlns:a16="http://schemas.microsoft.com/office/drawing/2014/main" id="{C1712E0F-64B2-4E8F-BBE0-90B7A283348A}"/>
                          </a:ext>
                        </a:extLst>
                      </p:cNvPr>
                      <p:cNvPicPr>
                        <a:picLocks noChangeAspect="1" noChangeArrowheads="1"/>
                      </p:cNvPicPr>
                      <p:nvPr/>
                    </p:nvPicPr>
                    <p:blipFill>
                      <a:blip r:embed="rId4"/>
                      <a:srcRect/>
                      <a:stretch>
                        <a:fillRect/>
                      </a:stretch>
                    </p:blipFill>
                    <p:spPr bwMode="auto">
                      <a:xfrm>
                        <a:off x="640705" y="2241005"/>
                        <a:ext cx="2201863" cy="1419225"/>
                      </a:xfrm>
                      <a:prstGeom prst="rect">
                        <a:avLst/>
                      </a:prstGeom>
                      <a:noFill/>
                      <a:ln>
                        <a:noFill/>
                      </a:ln>
                    </p:spPr>
                  </p:pic>
                </p:oleObj>
              </mc:Fallback>
            </mc:AlternateContent>
          </a:graphicData>
        </a:graphic>
      </p:graphicFrame>
      <p:graphicFrame>
        <p:nvGraphicFramePr>
          <p:cNvPr id="2" name="Object 10">
            <a:extLst>
              <a:ext uri="{FF2B5EF4-FFF2-40B4-BE49-F238E27FC236}">
                <a16:creationId xmlns:a16="http://schemas.microsoft.com/office/drawing/2014/main" id="{A8339804-9875-2985-82A9-85E7982CFA04}"/>
              </a:ext>
            </a:extLst>
          </p:cNvPr>
          <p:cNvGraphicFramePr>
            <a:graphicFrameLocks noChangeAspect="1"/>
          </p:cNvGraphicFramePr>
          <p:nvPr>
            <p:extLst>
              <p:ext uri="{D42A27DB-BD31-4B8C-83A1-F6EECF244321}">
                <p14:modId xmlns:p14="http://schemas.microsoft.com/office/powerpoint/2010/main" val="1824907642"/>
              </p:ext>
            </p:extLst>
          </p:nvPr>
        </p:nvGraphicFramePr>
        <p:xfrm>
          <a:off x="2842568" y="2632322"/>
          <a:ext cx="3390775" cy="696211"/>
        </p:xfrm>
        <a:graphic>
          <a:graphicData uri="http://schemas.openxmlformats.org/presentationml/2006/ole">
            <mc:AlternateContent xmlns:mc="http://schemas.openxmlformats.org/markup-compatibility/2006">
              <mc:Choice xmlns:v="urn:schemas-microsoft-com:vml" Requires="v">
                <p:oleObj name="Equation" r:id="rId5" imgW="1358640" imgH="279360" progId="Equation.DSMT4">
                  <p:embed/>
                </p:oleObj>
              </mc:Choice>
              <mc:Fallback>
                <p:oleObj name="Equation" r:id="rId5" imgW="1358640" imgH="279360" progId="Equation.DSMT4">
                  <p:embed/>
                  <p:pic>
                    <p:nvPicPr>
                      <p:cNvPr id="4" name="Object 10">
                        <a:extLst>
                          <a:ext uri="{FF2B5EF4-FFF2-40B4-BE49-F238E27FC236}">
                            <a16:creationId xmlns:a16="http://schemas.microsoft.com/office/drawing/2014/main" id="{50B29745-1369-EFE2-B7C2-A1722634F8BB}"/>
                          </a:ext>
                        </a:extLst>
                      </p:cNvPr>
                      <p:cNvPicPr>
                        <a:picLocks noChangeAspect="1" noChangeArrowheads="1"/>
                      </p:cNvPicPr>
                      <p:nvPr/>
                    </p:nvPicPr>
                    <p:blipFill>
                      <a:blip r:embed="rId6"/>
                      <a:srcRect/>
                      <a:stretch>
                        <a:fillRect/>
                      </a:stretch>
                    </p:blipFill>
                    <p:spPr bwMode="auto">
                      <a:xfrm>
                        <a:off x="2842568" y="2632322"/>
                        <a:ext cx="3390775" cy="696211"/>
                      </a:xfrm>
                      <a:prstGeom prst="rect">
                        <a:avLst/>
                      </a:prstGeom>
                      <a:noFill/>
                      <a:ln>
                        <a:noFill/>
                      </a:ln>
                    </p:spPr>
                  </p:pic>
                </p:oleObj>
              </mc:Fallback>
            </mc:AlternateContent>
          </a:graphicData>
        </a:graphic>
      </p:graphicFrame>
      <p:graphicFrame>
        <p:nvGraphicFramePr>
          <p:cNvPr id="5" name="Object 10">
            <a:extLst>
              <a:ext uri="{FF2B5EF4-FFF2-40B4-BE49-F238E27FC236}">
                <a16:creationId xmlns:a16="http://schemas.microsoft.com/office/drawing/2014/main" id="{142B1220-F978-5BF5-AEB5-3227817C82B1}"/>
              </a:ext>
            </a:extLst>
          </p:cNvPr>
          <p:cNvGraphicFramePr>
            <a:graphicFrameLocks noChangeAspect="1"/>
          </p:cNvGraphicFramePr>
          <p:nvPr>
            <p:extLst>
              <p:ext uri="{D42A27DB-BD31-4B8C-83A1-F6EECF244321}">
                <p14:modId xmlns:p14="http://schemas.microsoft.com/office/powerpoint/2010/main" val="2030177880"/>
              </p:ext>
            </p:extLst>
          </p:nvPr>
        </p:nvGraphicFramePr>
        <p:xfrm>
          <a:off x="2842567" y="3562274"/>
          <a:ext cx="6243517" cy="1594917"/>
        </p:xfrm>
        <a:graphic>
          <a:graphicData uri="http://schemas.openxmlformats.org/presentationml/2006/ole">
            <mc:AlternateContent xmlns:mc="http://schemas.openxmlformats.org/markup-compatibility/2006">
              <mc:Choice xmlns:v="urn:schemas-microsoft-com:vml" Requires="v">
                <p:oleObj name="Equation" r:id="rId7" imgW="2679480" imgH="685800" progId="Equation.DSMT4">
                  <p:embed/>
                </p:oleObj>
              </mc:Choice>
              <mc:Fallback>
                <p:oleObj name="Equation" r:id="rId7" imgW="2679480" imgH="685800" progId="Equation.DSMT4">
                  <p:embed/>
                  <p:pic>
                    <p:nvPicPr>
                      <p:cNvPr id="4" name="Object 10">
                        <a:extLst>
                          <a:ext uri="{FF2B5EF4-FFF2-40B4-BE49-F238E27FC236}">
                            <a16:creationId xmlns:a16="http://schemas.microsoft.com/office/drawing/2014/main" id="{50B29745-1369-EFE2-B7C2-A1722634F8BB}"/>
                          </a:ext>
                        </a:extLst>
                      </p:cNvPr>
                      <p:cNvPicPr>
                        <a:picLocks noChangeAspect="1" noChangeArrowheads="1"/>
                      </p:cNvPicPr>
                      <p:nvPr/>
                    </p:nvPicPr>
                    <p:blipFill>
                      <a:blip r:embed="rId8"/>
                      <a:srcRect/>
                      <a:stretch>
                        <a:fillRect/>
                      </a:stretch>
                    </p:blipFill>
                    <p:spPr bwMode="auto">
                      <a:xfrm>
                        <a:off x="2842567" y="3562274"/>
                        <a:ext cx="6243517" cy="1594917"/>
                      </a:xfrm>
                      <a:prstGeom prst="rect">
                        <a:avLst/>
                      </a:prstGeom>
                      <a:noFill/>
                      <a:ln>
                        <a:noFill/>
                      </a:ln>
                    </p:spPr>
                  </p:pic>
                </p:oleObj>
              </mc:Fallback>
            </mc:AlternateContent>
          </a:graphicData>
        </a:graphic>
      </p:graphicFrame>
      <p:graphicFrame>
        <p:nvGraphicFramePr>
          <p:cNvPr id="6" name="Object 10">
            <a:extLst>
              <a:ext uri="{FF2B5EF4-FFF2-40B4-BE49-F238E27FC236}">
                <a16:creationId xmlns:a16="http://schemas.microsoft.com/office/drawing/2014/main" id="{1543EF36-FC60-E4FC-C851-67ED4F78E6F2}"/>
              </a:ext>
            </a:extLst>
          </p:cNvPr>
          <p:cNvGraphicFramePr>
            <a:graphicFrameLocks noChangeAspect="1"/>
          </p:cNvGraphicFramePr>
          <p:nvPr>
            <p:extLst>
              <p:ext uri="{D42A27DB-BD31-4B8C-83A1-F6EECF244321}">
                <p14:modId xmlns:p14="http://schemas.microsoft.com/office/powerpoint/2010/main" val="2783926766"/>
              </p:ext>
            </p:extLst>
          </p:nvPr>
        </p:nvGraphicFramePr>
        <p:xfrm>
          <a:off x="2877592" y="4636492"/>
          <a:ext cx="1709737" cy="520700"/>
        </p:xfrm>
        <a:graphic>
          <a:graphicData uri="http://schemas.openxmlformats.org/presentationml/2006/ole">
            <mc:AlternateContent xmlns:mc="http://schemas.openxmlformats.org/markup-compatibility/2006">
              <mc:Choice xmlns:v="urn:schemas-microsoft-com:vml" Requires="v">
                <p:oleObj name="Equation" r:id="rId9" imgW="749160" imgH="228600" progId="Equation.DSMT4">
                  <p:embed/>
                </p:oleObj>
              </mc:Choice>
              <mc:Fallback>
                <p:oleObj name="Equation" r:id="rId9" imgW="749160" imgH="228600" progId="Equation.DSMT4">
                  <p:embed/>
                  <p:pic>
                    <p:nvPicPr>
                      <p:cNvPr id="4" name="Object 10">
                        <a:extLst>
                          <a:ext uri="{FF2B5EF4-FFF2-40B4-BE49-F238E27FC236}">
                            <a16:creationId xmlns:a16="http://schemas.microsoft.com/office/drawing/2014/main" id="{50B29745-1369-EFE2-B7C2-A1722634F8BB}"/>
                          </a:ext>
                        </a:extLst>
                      </p:cNvPr>
                      <p:cNvPicPr>
                        <a:picLocks noChangeAspect="1" noChangeArrowheads="1"/>
                      </p:cNvPicPr>
                      <p:nvPr/>
                    </p:nvPicPr>
                    <p:blipFill>
                      <a:blip r:embed="rId10"/>
                      <a:srcRect/>
                      <a:stretch>
                        <a:fillRect/>
                      </a:stretch>
                    </p:blipFill>
                    <p:spPr bwMode="auto">
                      <a:xfrm>
                        <a:off x="2877592" y="4636492"/>
                        <a:ext cx="1709737" cy="520700"/>
                      </a:xfrm>
                      <a:prstGeom prst="rect">
                        <a:avLst/>
                      </a:prstGeom>
                      <a:noFill/>
                      <a:ln>
                        <a:noFill/>
                      </a:ln>
                    </p:spPr>
                  </p:pic>
                </p:oleObj>
              </mc:Fallback>
            </mc:AlternateContent>
          </a:graphicData>
        </a:graphic>
      </p:graphicFrame>
      <p:sp>
        <p:nvSpPr>
          <p:cNvPr id="13" name="Rectangle 30">
            <a:extLst>
              <a:ext uri="{FF2B5EF4-FFF2-40B4-BE49-F238E27FC236}">
                <a16:creationId xmlns:a16="http://schemas.microsoft.com/office/drawing/2014/main" id="{2FF12C6E-330C-4888-A135-018B1A9CFC18}"/>
              </a:ext>
            </a:extLst>
          </p:cNvPr>
          <p:cNvSpPr>
            <a:spLocks noChangeArrowheads="1"/>
          </p:cNvSpPr>
          <p:nvPr/>
        </p:nvSpPr>
        <p:spPr bwMode="auto">
          <a:xfrm>
            <a:off x="107504" y="-6301"/>
            <a:ext cx="6472436" cy="493287"/>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上</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下</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三角行列式及对角行列式的定义</a:t>
            </a:r>
            <a:endPar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5132605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0">
            <a:hlinkClick r:id="rId2" action="ppaction://hlinksldjump"/>
            <a:extLst>
              <a:ext uri="{FF2B5EF4-FFF2-40B4-BE49-F238E27FC236}">
                <a16:creationId xmlns:a16="http://schemas.microsoft.com/office/drawing/2014/main" id="{CA894A7D-A18E-43D3-3462-CCD4561FC727}"/>
              </a:ext>
            </a:extLst>
          </p:cNvPr>
          <p:cNvSpPr>
            <a:spLocks noChangeArrowheads="1"/>
          </p:cNvSpPr>
          <p:nvPr/>
        </p:nvSpPr>
        <p:spPr bwMode="auto">
          <a:xfrm>
            <a:off x="457200" y="288925"/>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Rectangle 30">
            <a:extLst>
              <a:ext uri="{FF2B5EF4-FFF2-40B4-BE49-F238E27FC236}">
                <a16:creationId xmlns:a16="http://schemas.microsoft.com/office/drawing/2014/main" id="{9EF7652B-6530-50C2-E0A2-7CC41FC266A9}"/>
              </a:ext>
            </a:extLst>
          </p:cNvPr>
          <p:cNvSpPr>
            <a:spLocks noChangeArrowheads="1"/>
          </p:cNvSpPr>
          <p:nvPr/>
        </p:nvSpPr>
        <p:spPr bwMode="auto">
          <a:xfrm>
            <a:off x="-17385" y="12475"/>
            <a:ext cx="7475653" cy="892614"/>
          </a:xfrm>
          <a:prstGeom prst="rect">
            <a:avLst/>
          </a:prstGeom>
          <a:no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实践问题：上</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下</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三角行列式及对角行列式的应用</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600" b="1" i="0" u="none" strike="noStrike" kern="1200" cap="none" spc="0" normalizeH="0" baseline="0" noProof="0" dirty="0">
              <a:ln>
                <a:noFill/>
              </a:ln>
              <a:solidFill>
                <a:srgbClr val="CC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56956043-01AA-D932-DF47-9A7F1CA47B48}"/>
              </a:ext>
            </a:extLst>
          </p:cNvPr>
          <p:cNvSpPr txBox="1"/>
          <p:nvPr/>
        </p:nvSpPr>
        <p:spPr>
          <a:xfrm>
            <a:off x="273884" y="612616"/>
            <a:ext cx="8483639" cy="523220"/>
          </a:xfrm>
          <a:prstGeom prst="rect">
            <a:avLst/>
          </a:prstGeom>
          <a:noFill/>
        </p:spPr>
        <p:txBody>
          <a:bodyPr wrap="square">
            <a:spAutoFit/>
          </a:bodyPr>
          <a:lstStyle/>
          <a:p>
            <a:r>
              <a:rPr lang="zh-CN" altLang="en-US" b="1" dirty="0">
                <a:solidFill>
                  <a:srgbClr val="C00000"/>
                </a:solidFill>
                <a:latin typeface="华文中宋" panose="02010600040101010101" pitchFamily="2" charset="-122"/>
                <a:ea typeface="华文中宋" panose="02010600040101010101" pitchFamily="2" charset="-122"/>
              </a:rPr>
              <a:t>例</a:t>
            </a:r>
            <a:r>
              <a:rPr lang="en-US" altLang="zh-CN" b="1" dirty="0">
                <a:solidFill>
                  <a:srgbClr val="C00000"/>
                </a:solidFill>
                <a:ea typeface="华文中宋" panose="02010600040101010101" pitchFamily="2" charset="-122"/>
                <a:cs typeface="Times New Roman" panose="02020603050405020304" pitchFamily="18" charset="0"/>
              </a:rPr>
              <a:t>1.5</a:t>
            </a:r>
            <a:r>
              <a:rPr lang="en-US" altLang="zh-CN" b="1" dirty="0">
                <a:solidFill>
                  <a:srgbClr val="C00000"/>
                </a:solidFill>
                <a:latin typeface="华文中宋" panose="02010600040101010101" pitchFamily="2" charset="-122"/>
                <a:ea typeface="华文中宋" panose="02010600040101010101" pitchFamily="2" charset="-122"/>
              </a:rPr>
              <a:t>  </a:t>
            </a:r>
            <a:r>
              <a:rPr lang="zh-CN" altLang="en-US" b="1" dirty="0">
                <a:latin typeface="华文中宋" panose="02010600040101010101" pitchFamily="2" charset="-122"/>
                <a:ea typeface="华文中宋" panose="02010600040101010101" pitchFamily="2" charset="-122"/>
              </a:rPr>
              <a:t>证明</a:t>
            </a:r>
            <a:r>
              <a:rPr lang="en-US" altLang="zh-CN" b="1" dirty="0">
                <a:latin typeface="华文中宋" panose="02010600040101010101" pitchFamily="2" charset="-122"/>
                <a:ea typeface="华文中宋" panose="02010600040101010101" pitchFamily="2" charset="-122"/>
              </a:rPr>
              <a:t>: </a:t>
            </a:r>
            <a:r>
              <a:rPr lang="zh-CN" altLang="en-US" b="1" dirty="0">
                <a:latin typeface="华文中宋" panose="02010600040101010101" pitchFamily="2" charset="-122"/>
                <a:ea typeface="华文中宋" panose="02010600040101010101" pitchFamily="2" charset="-122"/>
              </a:rPr>
              <a:t>下三角行列式</a:t>
            </a:r>
          </a:p>
        </p:txBody>
      </p:sp>
      <p:graphicFrame>
        <p:nvGraphicFramePr>
          <p:cNvPr id="10" name="Object 6">
            <a:extLst>
              <a:ext uri="{FF2B5EF4-FFF2-40B4-BE49-F238E27FC236}">
                <a16:creationId xmlns:a16="http://schemas.microsoft.com/office/drawing/2014/main" id="{D40E8C3E-D4F7-470A-E109-E0C1332FCC01}"/>
              </a:ext>
            </a:extLst>
          </p:cNvPr>
          <p:cNvGraphicFramePr>
            <a:graphicFrameLocks noChangeAspect="1"/>
          </p:cNvGraphicFramePr>
          <p:nvPr>
            <p:extLst>
              <p:ext uri="{D42A27DB-BD31-4B8C-83A1-F6EECF244321}">
                <p14:modId xmlns:p14="http://schemas.microsoft.com/office/powerpoint/2010/main" val="1372778754"/>
              </p:ext>
            </p:extLst>
          </p:nvPr>
        </p:nvGraphicFramePr>
        <p:xfrm>
          <a:off x="2383678" y="1132800"/>
          <a:ext cx="4132538" cy="1742058"/>
        </p:xfrm>
        <a:graphic>
          <a:graphicData uri="http://schemas.openxmlformats.org/presentationml/2006/ole">
            <mc:AlternateContent xmlns:mc="http://schemas.openxmlformats.org/markup-compatibility/2006">
              <mc:Choice xmlns:v="urn:schemas-microsoft-com:vml" Requires="v">
                <p:oleObj name="Equation" r:id="rId3" imgW="5689440" imgH="2095200" progId="Equation.DSMT4">
                  <p:embed/>
                </p:oleObj>
              </mc:Choice>
              <mc:Fallback>
                <p:oleObj name="Equation" r:id="rId3" imgW="5689440" imgH="2095200" progId="Equation.DSMT4">
                  <p:embed/>
                  <p:pic>
                    <p:nvPicPr>
                      <p:cNvPr id="107526" name="Object 6">
                        <a:extLst>
                          <a:ext uri="{FF2B5EF4-FFF2-40B4-BE49-F238E27FC236}">
                            <a16:creationId xmlns:a16="http://schemas.microsoft.com/office/drawing/2014/main" id="{2B8F4C97-2B0E-4734-BF6C-29B9D6CACAA7}"/>
                          </a:ext>
                        </a:extLst>
                      </p:cNvPr>
                      <p:cNvPicPr>
                        <a:picLocks noChangeAspect="1" noChangeArrowheads="1"/>
                      </p:cNvPicPr>
                      <p:nvPr/>
                    </p:nvPicPr>
                    <p:blipFill>
                      <a:blip r:embed="rId4"/>
                      <a:srcRect/>
                      <a:stretch>
                        <a:fillRect/>
                      </a:stretch>
                    </p:blipFill>
                    <p:spPr bwMode="auto">
                      <a:xfrm>
                        <a:off x="2383678" y="1132800"/>
                        <a:ext cx="4132538" cy="1742058"/>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91CED7F-D695-7793-D5A7-333473A5897C}"/>
                  </a:ext>
                </a:extLst>
              </p:cNvPr>
              <p:cNvSpPr txBox="1"/>
              <p:nvPr/>
            </p:nvSpPr>
            <p:spPr>
              <a:xfrm>
                <a:off x="285608" y="3861048"/>
                <a:ext cx="8750888" cy="1187697"/>
              </a:xfrm>
              <a:prstGeom prst="rect">
                <a:avLst/>
              </a:prstGeom>
              <a:noFill/>
            </p:spPr>
            <p:txBody>
              <a:bodyPr wrap="square">
                <a:spAutoFit/>
              </a:bodyPr>
              <a:lstStyle/>
              <a:p>
                <a:r>
                  <a:rPr lang="zh-CN" altLang="en-US" sz="2300" b="1" dirty="0">
                    <a:latin typeface="华文中宋" panose="02010600040101010101" pitchFamily="2" charset="-122"/>
                    <a:ea typeface="华文中宋" panose="02010600040101010101" pitchFamily="2" charset="-122"/>
                  </a:rPr>
                  <a:t>      一般项中第</a:t>
                </a:r>
                <a:r>
                  <a:rPr lang="en-US" altLang="zh-CN" sz="2300" b="1" dirty="0">
                    <a:ea typeface="华文中宋" panose="02010600040101010101" pitchFamily="2" charset="-122"/>
                    <a:cs typeface="Times New Roman" panose="02020603050405020304" pitchFamily="18" charset="0"/>
                  </a:rPr>
                  <a:t>1</a:t>
                </a:r>
                <a:r>
                  <a:rPr lang="zh-CN" altLang="en-US" sz="2300" b="1" dirty="0">
                    <a:latin typeface="华文中宋" panose="02010600040101010101" pitchFamily="2" charset="-122"/>
                    <a:ea typeface="华文中宋" panose="02010600040101010101" pitchFamily="2" charset="-122"/>
                  </a:rPr>
                  <a:t>个元素</a:t>
                </a:r>
                <a:r>
                  <a:rPr lang="en-US" altLang="zh-CN" sz="2300" b="1" i="1" dirty="0">
                    <a:latin typeface="+mj-lt"/>
                    <a:ea typeface="华文中宋" panose="02010600040101010101" pitchFamily="2" charset="-122"/>
                  </a:rPr>
                  <a:t>a</a:t>
                </a:r>
                <a:r>
                  <a:rPr lang="en-US" altLang="zh-CN" sz="2300" b="1" baseline="-25000" dirty="0">
                    <a:latin typeface="+mj-lt"/>
                    <a:ea typeface="华文中宋" panose="02010600040101010101" pitchFamily="2" charset="-122"/>
                  </a:rPr>
                  <a:t>1</a:t>
                </a:r>
                <a:r>
                  <a:rPr lang="en-US" altLang="zh-CN" sz="2300" b="1" i="1" baseline="-25000" dirty="0">
                    <a:latin typeface="+mj-lt"/>
                    <a:ea typeface="华文中宋" panose="02010600040101010101" pitchFamily="2" charset="-122"/>
                  </a:rPr>
                  <a:t>j</a:t>
                </a:r>
                <a:r>
                  <a:rPr lang="en-US" altLang="zh-CN" sz="1800" b="1" baseline="-50000" dirty="0">
                    <a:latin typeface="+mj-lt"/>
                    <a:ea typeface="华文中宋" panose="02010600040101010101" pitchFamily="2" charset="-122"/>
                  </a:rPr>
                  <a:t>1</a:t>
                </a:r>
                <a:r>
                  <a:rPr lang="zh-CN" altLang="en-US" sz="2300" b="1" dirty="0">
                    <a:latin typeface="华文中宋" panose="02010600040101010101" pitchFamily="2" charset="-122"/>
                    <a:ea typeface="华文中宋" panose="02010600040101010101" pitchFamily="2" charset="-122"/>
                  </a:rPr>
                  <a:t>取自第</a:t>
                </a:r>
                <a:r>
                  <a:rPr lang="en-US" altLang="zh-CN" sz="2300" b="1" dirty="0">
                    <a:ea typeface="华文中宋" panose="02010600040101010101" pitchFamily="2" charset="-122"/>
                    <a:cs typeface="Times New Roman" panose="02020603050405020304" pitchFamily="18" charset="0"/>
                  </a:rPr>
                  <a:t>1</a:t>
                </a:r>
                <a:r>
                  <a:rPr lang="zh-CN" altLang="en-US" sz="2300" b="1" dirty="0">
                    <a:latin typeface="华文中宋" panose="02010600040101010101" pitchFamily="2" charset="-122"/>
                    <a:ea typeface="华文中宋" panose="02010600040101010101" pitchFamily="2" charset="-122"/>
                  </a:rPr>
                  <a:t>行</a:t>
                </a:r>
                <a:r>
                  <a:rPr lang="en-US" altLang="zh-CN" sz="2300" b="1" dirty="0">
                    <a:ea typeface="华文中宋" panose="02010600040101010101" pitchFamily="2" charset="-122"/>
                    <a:cs typeface="Times New Roman" panose="02020603050405020304" pitchFamily="18" charset="0"/>
                  </a:rPr>
                  <a:t>, </a:t>
                </a:r>
                <a:r>
                  <a:rPr lang="zh-CN" altLang="en-US" sz="2300" b="1" dirty="0">
                    <a:latin typeface="华文中宋" panose="02010600040101010101" pitchFamily="2" charset="-122"/>
                    <a:ea typeface="华文中宋" panose="02010600040101010101" pitchFamily="2" charset="-122"/>
                  </a:rPr>
                  <a:t>但第</a:t>
                </a:r>
                <a:r>
                  <a:rPr lang="en-US" altLang="zh-CN" sz="2300" b="1" dirty="0">
                    <a:ea typeface="华文中宋" panose="02010600040101010101" pitchFamily="2" charset="-122"/>
                    <a:cs typeface="Times New Roman" panose="02020603050405020304" pitchFamily="18" charset="0"/>
                  </a:rPr>
                  <a:t>1</a:t>
                </a:r>
                <a:r>
                  <a:rPr lang="zh-CN" altLang="en-US" sz="2300" b="1" dirty="0">
                    <a:latin typeface="华文中宋" panose="02010600040101010101" pitchFamily="2" charset="-122"/>
                    <a:ea typeface="华文中宋" panose="02010600040101010101" pitchFamily="2" charset="-122"/>
                  </a:rPr>
                  <a:t>行中仅有</a:t>
                </a:r>
                <a:r>
                  <a:rPr lang="en-US" altLang="zh-CN" sz="2300" b="1" i="1" dirty="0">
                    <a:latin typeface="+mj-lt"/>
                    <a:ea typeface="华文中宋" panose="02010600040101010101" pitchFamily="2" charset="-122"/>
                  </a:rPr>
                  <a:t>a</a:t>
                </a:r>
                <a:r>
                  <a:rPr lang="en-US" altLang="zh-CN" sz="2300" b="1" baseline="-25000" dirty="0">
                    <a:latin typeface="+mj-lt"/>
                    <a:ea typeface="华文中宋" panose="02010600040101010101" pitchFamily="2" charset="-122"/>
                  </a:rPr>
                  <a:t>11</a:t>
                </a:r>
                <a14:m>
                  <m:oMath xmlns:m="http://schemas.openxmlformats.org/officeDocument/2006/math">
                    <m:r>
                      <a:rPr lang="en-US" altLang="zh-CN" sz="2300" b="1" i="1">
                        <a:latin typeface="Cambria Math" panose="02040503050406030204" pitchFamily="18" charset="0"/>
                        <a:ea typeface="华文中宋" panose="02010600040101010101" pitchFamily="2" charset="-122"/>
                      </a:rPr>
                      <m:t>≠</m:t>
                    </m:r>
                  </m:oMath>
                </a14:m>
                <a:r>
                  <a:rPr lang="en-US" altLang="zh-CN" sz="2300" b="1" dirty="0">
                    <a:ea typeface="华文中宋" panose="02010600040101010101" pitchFamily="2" charset="-122"/>
                    <a:cs typeface="Times New Roman" panose="02020603050405020304" pitchFamily="18" charset="0"/>
                  </a:rPr>
                  <a:t>0; </a:t>
                </a:r>
              </a:p>
              <a:p>
                <a:r>
                  <a:rPr lang="zh-CN" altLang="en-US" sz="2300" b="1" dirty="0">
                    <a:latin typeface="华文中宋" panose="02010600040101010101" pitchFamily="2" charset="-122"/>
                    <a:ea typeface="华文中宋" panose="02010600040101010101" pitchFamily="2" charset="-122"/>
                  </a:rPr>
                  <a:t>第</a:t>
                </a:r>
                <a:r>
                  <a:rPr lang="en-US" altLang="zh-CN" sz="2300" b="1" dirty="0">
                    <a:ea typeface="华文中宋" panose="02010600040101010101" pitchFamily="2" charset="-122"/>
                    <a:cs typeface="Times New Roman" panose="02020603050405020304" pitchFamily="18" charset="0"/>
                  </a:rPr>
                  <a:t>2</a:t>
                </a:r>
                <a:r>
                  <a:rPr lang="zh-CN" altLang="en-US" sz="2300" b="1" dirty="0">
                    <a:latin typeface="华文中宋" panose="02010600040101010101" pitchFamily="2" charset="-122"/>
                    <a:ea typeface="华文中宋" panose="02010600040101010101" pitchFamily="2" charset="-122"/>
                  </a:rPr>
                  <a:t>个元素</a:t>
                </a:r>
                <a:r>
                  <a:rPr lang="en-US" altLang="zh-CN" sz="2300" b="1" i="1" dirty="0">
                    <a:ea typeface="华文中宋" panose="02010600040101010101" pitchFamily="2" charset="-122"/>
                  </a:rPr>
                  <a:t>a</a:t>
                </a:r>
                <a:r>
                  <a:rPr lang="en-US" altLang="zh-CN" sz="2300" b="1" baseline="-25000" dirty="0">
                    <a:ea typeface="华文中宋" panose="02010600040101010101" pitchFamily="2" charset="-122"/>
                  </a:rPr>
                  <a:t>2</a:t>
                </a:r>
                <a:r>
                  <a:rPr lang="en-US" altLang="zh-CN" sz="2300" b="1" i="1" baseline="-25000" dirty="0">
                    <a:ea typeface="华文中宋" panose="02010600040101010101" pitchFamily="2" charset="-122"/>
                  </a:rPr>
                  <a:t>j</a:t>
                </a:r>
                <a:r>
                  <a:rPr lang="en-US" altLang="zh-CN" sz="1800" b="1" baseline="-50000" dirty="0">
                    <a:ea typeface="华文中宋" panose="02010600040101010101" pitchFamily="2" charset="-122"/>
                  </a:rPr>
                  <a:t>2 </a:t>
                </a:r>
                <a:r>
                  <a:rPr lang="zh-CN" altLang="en-US" sz="2300" b="1" dirty="0">
                    <a:latin typeface="华文中宋" panose="02010600040101010101" pitchFamily="2" charset="-122"/>
                    <a:ea typeface="华文中宋" panose="02010600040101010101" pitchFamily="2" charset="-122"/>
                  </a:rPr>
                  <a:t>取自第</a:t>
                </a:r>
                <a:r>
                  <a:rPr lang="en-US" altLang="zh-CN" sz="2300" b="1" dirty="0">
                    <a:ea typeface="华文中宋" panose="02010600040101010101" pitchFamily="2" charset="-122"/>
                    <a:cs typeface="Times New Roman" panose="02020603050405020304" pitchFamily="18" charset="0"/>
                  </a:rPr>
                  <a:t>2</a:t>
                </a:r>
                <a:r>
                  <a:rPr lang="zh-CN" altLang="en-US" sz="2300" b="1" dirty="0">
                    <a:latin typeface="华文中宋" panose="02010600040101010101" pitchFamily="2" charset="-122"/>
                    <a:ea typeface="华文中宋" panose="02010600040101010101" pitchFamily="2" charset="-122"/>
                  </a:rPr>
                  <a:t>行</a:t>
                </a:r>
                <a:r>
                  <a:rPr lang="en-US" altLang="zh-CN" sz="2300" b="1" dirty="0">
                    <a:ea typeface="华文中宋" panose="02010600040101010101" pitchFamily="2" charset="-122"/>
                    <a:cs typeface="Times New Roman" panose="02020603050405020304" pitchFamily="18" charset="0"/>
                  </a:rPr>
                  <a:t>, </a:t>
                </a:r>
                <a:r>
                  <a:rPr lang="zh-CN" altLang="en-US" sz="2300" b="1" dirty="0">
                    <a:latin typeface="华文中宋" panose="02010600040101010101" pitchFamily="2" charset="-122"/>
                    <a:ea typeface="华文中宋" panose="02010600040101010101" pitchFamily="2" charset="-122"/>
                  </a:rPr>
                  <a:t>而第</a:t>
                </a:r>
                <a:r>
                  <a:rPr lang="en-US" altLang="zh-CN" sz="2300" b="1" dirty="0">
                    <a:ea typeface="华文中宋" panose="02010600040101010101" pitchFamily="2" charset="-122"/>
                    <a:cs typeface="Times New Roman" panose="02020603050405020304" pitchFamily="18" charset="0"/>
                  </a:rPr>
                  <a:t>2</a:t>
                </a:r>
                <a:r>
                  <a:rPr lang="zh-CN" altLang="en-US" sz="2300" b="1" dirty="0">
                    <a:latin typeface="华文中宋" panose="02010600040101010101" pitchFamily="2" charset="-122"/>
                    <a:ea typeface="华文中宋" panose="02010600040101010101" pitchFamily="2" charset="-122"/>
                  </a:rPr>
                  <a:t>行中两个元素</a:t>
                </a:r>
                <a:r>
                  <a:rPr lang="en-US" altLang="zh-CN" sz="2300" b="1" i="1" dirty="0">
                    <a:ea typeface="华文中宋" panose="02010600040101010101" pitchFamily="2" charset="-122"/>
                  </a:rPr>
                  <a:t>a</a:t>
                </a:r>
                <a:r>
                  <a:rPr lang="en-US" altLang="zh-CN" sz="2300" b="1" baseline="-25000" dirty="0">
                    <a:ea typeface="华文中宋" panose="02010600040101010101" pitchFamily="2" charset="-122"/>
                  </a:rPr>
                  <a:t>21 </a:t>
                </a:r>
                <a14:m>
                  <m:oMath xmlns:m="http://schemas.openxmlformats.org/officeDocument/2006/math">
                    <m:r>
                      <a:rPr lang="en-US" altLang="zh-CN" sz="2300" b="1" i="1">
                        <a:latin typeface="Cambria Math" panose="02040503050406030204" pitchFamily="18" charset="0"/>
                        <a:ea typeface="Cambria Math" panose="02040503050406030204" pitchFamily="18" charset="0"/>
                      </a:rPr>
                      <m:t>≠</m:t>
                    </m:r>
                    <m:r>
                      <m:rPr>
                        <m:nor/>
                      </m:rPr>
                      <a:rPr lang="en-US" altLang="zh-CN" sz="2300" b="1" dirty="0">
                        <a:ea typeface="华文中宋" panose="02010600040101010101" pitchFamily="2" charset="-122"/>
                        <a:cs typeface="Times New Roman" panose="02020603050405020304" pitchFamily="18" charset="0"/>
                      </a:rPr>
                      <m:t>0</m:t>
                    </m:r>
                  </m:oMath>
                </a14:m>
                <a:r>
                  <a:rPr lang="zh-CN" altLang="en-US" sz="2300" b="1" dirty="0">
                    <a:latin typeface="华文中宋" panose="02010600040101010101" pitchFamily="2" charset="-122"/>
                    <a:ea typeface="华文中宋" panose="02010600040101010101" pitchFamily="2" charset="-122"/>
                  </a:rPr>
                  <a:t>及</a:t>
                </a:r>
                <a14:m>
                  <m:oMath xmlns:m="http://schemas.openxmlformats.org/officeDocument/2006/math">
                    <m:r>
                      <m:rPr>
                        <m:nor/>
                      </m:rPr>
                      <a:rPr lang="en-US" altLang="zh-CN" sz="2300" b="1" i="1" dirty="0">
                        <a:ea typeface="华文中宋" panose="02010600040101010101" pitchFamily="2" charset="-122"/>
                      </a:rPr>
                      <m:t>a</m:t>
                    </m:r>
                    <m:r>
                      <m:rPr>
                        <m:nor/>
                      </m:rPr>
                      <a:rPr lang="en-US" altLang="zh-CN" sz="2300" b="1" baseline="-25000" dirty="0">
                        <a:ea typeface="华文中宋" panose="02010600040101010101" pitchFamily="2" charset="-122"/>
                      </a:rPr>
                      <m:t>2</m:t>
                    </m:r>
                    <m:r>
                      <m:rPr>
                        <m:nor/>
                      </m:rPr>
                      <a:rPr lang="en-US" altLang="zh-CN" sz="2300" b="1" i="0" baseline="-25000" dirty="0" smtClean="0">
                        <a:ea typeface="华文中宋" panose="02010600040101010101" pitchFamily="2" charset="-122"/>
                      </a:rPr>
                      <m:t>2</m:t>
                    </m:r>
                    <m:r>
                      <a:rPr lang="en-US" altLang="zh-CN" sz="2300" b="1" i="1">
                        <a:latin typeface="Cambria Math" panose="02040503050406030204" pitchFamily="18" charset="0"/>
                        <a:ea typeface="Cambria Math" panose="02040503050406030204" pitchFamily="18" charset="0"/>
                      </a:rPr>
                      <m:t>≠</m:t>
                    </m:r>
                    <m:r>
                      <m:rPr>
                        <m:nor/>
                      </m:rPr>
                      <a:rPr lang="en-US" altLang="zh-CN" sz="2300" b="1" dirty="0">
                        <a:ea typeface="华文中宋" panose="02010600040101010101" pitchFamily="2" charset="-122"/>
                        <a:cs typeface="Times New Roman" panose="02020603050405020304" pitchFamily="18" charset="0"/>
                      </a:rPr>
                      <m:t>0</m:t>
                    </m:r>
                  </m:oMath>
                </a14:m>
                <a:r>
                  <a:rPr lang="en-US" altLang="zh-CN" sz="2300" b="1" dirty="0">
                    <a:ea typeface="华文中宋" panose="02010600040101010101" pitchFamily="2" charset="-122"/>
                    <a:cs typeface="Times New Roman" panose="02020603050405020304" pitchFamily="18" charset="0"/>
                  </a:rPr>
                  <a:t>,</a:t>
                </a:r>
              </a:p>
              <a:p>
                <a:r>
                  <a:rPr lang="zh-CN" altLang="en-US" sz="2300" b="1" dirty="0">
                    <a:latin typeface="华文中宋" panose="02010600040101010101" pitchFamily="2" charset="-122"/>
                    <a:ea typeface="华文中宋" panose="02010600040101010101" pitchFamily="2" charset="-122"/>
                  </a:rPr>
                  <a:t>因第</a:t>
                </a:r>
                <a:r>
                  <a:rPr lang="en-US" altLang="zh-CN" sz="2300" b="1" dirty="0">
                    <a:ea typeface="华文中宋" panose="02010600040101010101" pitchFamily="2" charset="-122"/>
                    <a:cs typeface="Times New Roman" panose="02020603050405020304" pitchFamily="18" charset="0"/>
                  </a:rPr>
                  <a:t>1</a:t>
                </a:r>
                <a:r>
                  <a:rPr lang="zh-CN" altLang="en-US" sz="2300" b="1" dirty="0">
                    <a:latin typeface="华文中宋" panose="02010600040101010101" pitchFamily="2" charset="-122"/>
                    <a:ea typeface="华文中宋" panose="02010600040101010101" pitchFamily="2" charset="-122"/>
                  </a:rPr>
                  <a:t>个元素已取第</a:t>
                </a:r>
                <a:r>
                  <a:rPr lang="en-US" altLang="zh-CN" sz="2300" b="1" dirty="0">
                    <a:ea typeface="华文中宋" panose="02010600040101010101" pitchFamily="2" charset="-122"/>
                    <a:cs typeface="Times New Roman" panose="02020603050405020304" pitchFamily="18" charset="0"/>
                  </a:rPr>
                  <a:t>1</a:t>
                </a:r>
                <a:r>
                  <a:rPr lang="zh-CN" altLang="en-US" sz="2300" b="1" dirty="0">
                    <a:latin typeface="华文中宋" panose="02010600040101010101" pitchFamily="2" charset="-122"/>
                    <a:ea typeface="华文中宋" panose="02010600040101010101" pitchFamily="2" charset="-122"/>
                  </a:rPr>
                  <a:t>列</a:t>
                </a:r>
                <a:r>
                  <a:rPr lang="en-US" altLang="zh-CN" sz="2300" b="1" dirty="0">
                    <a:ea typeface="华文中宋" panose="02010600040101010101" pitchFamily="2" charset="-122"/>
                    <a:cs typeface="Times New Roman" panose="02020603050405020304" pitchFamily="18" charset="0"/>
                  </a:rPr>
                  <a:t>, </a:t>
                </a:r>
                <a:r>
                  <a:rPr lang="zh-CN" altLang="en-US" sz="2300" b="1" dirty="0">
                    <a:latin typeface="华文中宋" panose="02010600040101010101" pitchFamily="2" charset="-122"/>
                    <a:ea typeface="华文中宋" panose="02010600040101010101" pitchFamily="2" charset="-122"/>
                  </a:rPr>
                  <a:t>即</a:t>
                </a:r>
                <a:r>
                  <a:rPr lang="en-US" altLang="zh-CN" sz="2300" b="1" i="1" dirty="0">
                    <a:latin typeface="+mj-lt"/>
                    <a:ea typeface="华文中宋" panose="02010600040101010101" pitchFamily="2" charset="-122"/>
                  </a:rPr>
                  <a:t>j</a:t>
                </a:r>
                <a:r>
                  <a:rPr lang="en-US" altLang="zh-CN" sz="2300" b="1" baseline="-25000" dirty="0">
                    <a:latin typeface="+mj-lt"/>
                    <a:ea typeface="华文中宋" panose="02010600040101010101" pitchFamily="2" charset="-122"/>
                  </a:rPr>
                  <a:t>1</a:t>
                </a:r>
                <a:r>
                  <a:rPr lang="en-US" altLang="zh-CN" sz="2300" b="1" dirty="0">
                    <a:latin typeface="+mj-lt"/>
                    <a:ea typeface="华文中宋" panose="02010600040101010101" pitchFamily="2" charset="-122"/>
                  </a:rPr>
                  <a:t>=1</a:t>
                </a:r>
                <a:r>
                  <a:rPr lang="en-US" altLang="zh-CN" sz="2300" b="1" dirty="0">
                    <a:ea typeface="华文中宋" panose="02010600040101010101" pitchFamily="2" charset="-122"/>
                    <a:cs typeface="Times New Roman" panose="02020603050405020304" pitchFamily="18" charset="0"/>
                  </a:rPr>
                  <a:t>, </a:t>
                </a:r>
                <a:r>
                  <a:rPr lang="zh-CN" altLang="en-US" sz="2300" b="1" dirty="0">
                    <a:latin typeface="华文中宋" panose="02010600040101010101" pitchFamily="2" charset="-122"/>
                    <a:ea typeface="华文中宋" panose="02010600040101010101" pitchFamily="2" charset="-122"/>
                  </a:rPr>
                  <a:t>故第</a:t>
                </a:r>
                <a:r>
                  <a:rPr lang="en-US" altLang="zh-CN" sz="2300" b="1" dirty="0">
                    <a:ea typeface="华文中宋" panose="02010600040101010101" pitchFamily="2" charset="-122"/>
                    <a:cs typeface="Times New Roman" panose="02020603050405020304" pitchFamily="18" charset="0"/>
                  </a:rPr>
                  <a:t>2</a:t>
                </a:r>
                <a:r>
                  <a:rPr lang="zh-CN" altLang="en-US" sz="2300" b="1" dirty="0">
                    <a:latin typeface="华文中宋" panose="02010600040101010101" pitchFamily="2" charset="-122"/>
                    <a:ea typeface="华文中宋" panose="02010600040101010101" pitchFamily="2" charset="-122"/>
                  </a:rPr>
                  <a:t>个元素取第</a:t>
                </a:r>
                <a:r>
                  <a:rPr lang="en-US" altLang="zh-CN" sz="2300" b="1" dirty="0">
                    <a:ea typeface="华文中宋" panose="02010600040101010101" pitchFamily="2" charset="-122"/>
                    <a:cs typeface="Times New Roman" panose="02020603050405020304" pitchFamily="18" charset="0"/>
                  </a:rPr>
                  <a:t>2</a:t>
                </a:r>
                <a:r>
                  <a:rPr lang="zh-CN" altLang="en-US" sz="2300" b="1" dirty="0">
                    <a:latin typeface="华文中宋" panose="02010600040101010101" pitchFamily="2" charset="-122"/>
                    <a:ea typeface="华文中宋" panose="02010600040101010101" pitchFamily="2" charset="-122"/>
                  </a:rPr>
                  <a:t>列</a:t>
                </a:r>
                <a:r>
                  <a:rPr lang="en-US" altLang="zh-CN" sz="2300" b="1" dirty="0">
                    <a:ea typeface="华文中宋" panose="02010600040101010101" pitchFamily="2" charset="-122"/>
                    <a:cs typeface="Times New Roman" panose="02020603050405020304" pitchFamily="18" charset="0"/>
                  </a:rPr>
                  <a:t>,</a:t>
                </a:r>
                <a:r>
                  <a:rPr lang="zh-CN" altLang="en-US" sz="2300" b="1" dirty="0">
                    <a:latin typeface="华文中宋" panose="02010600040101010101" pitchFamily="2" charset="-122"/>
                    <a:ea typeface="华文中宋" panose="02010600040101010101" pitchFamily="2" charset="-122"/>
                  </a:rPr>
                  <a:t>即</a:t>
                </a:r>
                <a14:m>
                  <m:oMath xmlns:m="http://schemas.openxmlformats.org/officeDocument/2006/math">
                    <m:r>
                      <m:rPr>
                        <m:nor/>
                      </m:rPr>
                      <a:rPr lang="en-US" altLang="zh-CN" sz="2300" b="1" i="1" dirty="0">
                        <a:ea typeface="华文中宋" panose="02010600040101010101" pitchFamily="2" charset="-122"/>
                      </a:rPr>
                      <m:t>j</m:t>
                    </m:r>
                    <m:r>
                      <m:rPr>
                        <m:nor/>
                      </m:rPr>
                      <a:rPr lang="en-US" altLang="zh-CN" sz="2300" b="1" i="0" baseline="-25000" dirty="0" smtClean="0">
                        <a:ea typeface="华文中宋" panose="02010600040101010101" pitchFamily="2" charset="-122"/>
                      </a:rPr>
                      <m:t>2</m:t>
                    </m:r>
                    <m:r>
                      <m:rPr>
                        <m:nor/>
                      </m:rPr>
                      <a:rPr lang="en-US" altLang="zh-CN" sz="2300" b="1" dirty="0">
                        <a:ea typeface="华文中宋" panose="02010600040101010101" pitchFamily="2" charset="-122"/>
                      </a:rPr>
                      <m:t>=</m:t>
                    </m:r>
                    <m:r>
                      <m:rPr>
                        <m:nor/>
                      </m:rPr>
                      <a:rPr lang="en-US" altLang="zh-CN" sz="2300" b="1" i="0" dirty="0" smtClean="0">
                        <a:ea typeface="华文中宋" panose="02010600040101010101" pitchFamily="2" charset="-122"/>
                      </a:rPr>
                      <m:t>2</m:t>
                    </m:r>
                  </m:oMath>
                </a14:m>
                <a:r>
                  <a:rPr lang="en-US" altLang="zh-CN" sz="2300" b="1" dirty="0">
                    <a:ea typeface="华文中宋" panose="02010600040101010101" pitchFamily="2" charset="-122"/>
                    <a:cs typeface="Times New Roman" panose="02020603050405020304" pitchFamily="18" charset="0"/>
                  </a:rPr>
                  <a:t>.</a:t>
                </a:r>
                <a:endParaRPr lang="zh-CN" altLang="en-US" sz="2300" b="1" dirty="0">
                  <a:ea typeface="华文中宋" panose="0201060004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991CED7F-D695-7793-D5A7-333473A5897C}"/>
                  </a:ext>
                </a:extLst>
              </p:cNvPr>
              <p:cNvSpPr txBox="1">
                <a:spLocks noRot="1" noChangeAspect="1" noMove="1" noResize="1" noEditPoints="1" noAdjustHandles="1" noChangeArrowheads="1" noChangeShapeType="1" noTextEdit="1"/>
              </p:cNvSpPr>
              <p:nvPr/>
            </p:nvSpPr>
            <p:spPr>
              <a:xfrm>
                <a:off x="285608" y="3861048"/>
                <a:ext cx="8750888" cy="1187697"/>
              </a:xfrm>
              <a:prstGeom prst="rect">
                <a:avLst/>
              </a:prstGeom>
              <a:blipFill>
                <a:blip r:embed="rId5"/>
                <a:stretch>
                  <a:fillRect l="-1045" t="-4103" b="-769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A402960C-24B0-D212-E1BA-C4472A315144}"/>
              </a:ext>
            </a:extLst>
          </p:cNvPr>
          <p:cNvSpPr txBox="1"/>
          <p:nvPr/>
        </p:nvSpPr>
        <p:spPr>
          <a:xfrm>
            <a:off x="267343" y="2951827"/>
            <a:ext cx="964913" cy="446276"/>
          </a:xfrm>
          <a:prstGeom prst="rect">
            <a:avLst/>
          </a:prstGeom>
          <a:noFill/>
        </p:spPr>
        <p:txBody>
          <a:bodyPr wrap="square">
            <a:spAutoFit/>
          </a:bodyPr>
          <a:lstStyle/>
          <a:p>
            <a:r>
              <a:rPr lang="zh-CN" altLang="en-US" sz="2300" b="1" dirty="0">
                <a:solidFill>
                  <a:srgbClr val="C00000"/>
                </a:solidFill>
                <a:latin typeface="华文中宋" panose="02010600040101010101" pitchFamily="2" charset="-122"/>
                <a:ea typeface="华文中宋" panose="02010600040101010101" pitchFamily="2" charset="-122"/>
              </a:rPr>
              <a:t>证明</a:t>
            </a:r>
            <a:endParaRPr lang="zh-CN" altLang="en-US" sz="2300" dirty="0">
              <a:solidFill>
                <a:srgbClr val="C00000"/>
              </a:solidFill>
            </a:endParaRPr>
          </a:p>
        </p:txBody>
      </p:sp>
      <p:sp>
        <p:nvSpPr>
          <p:cNvPr id="14" name="文本框 13">
            <a:extLst>
              <a:ext uri="{FF2B5EF4-FFF2-40B4-BE49-F238E27FC236}">
                <a16:creationId xmlns:a16="http://schemas.microsoft.com/office/drawing/2014/main" id="{D8BCC566-2CBD-84B6-6F1E-2767FFBB9FA9}"/>
              </a:ext>
            </a:extLst>
          </p:cNvPr>
          <p:cNvSpPr txBox="1"/>
          <p:nvPr/>
        </p:nvSpPr>
        <p:spPr>
          <a:xfrm>
            <a:off x="1038165" y="2937184"/>
            <a:ext cx="8757429" cy="446276"/>
          </a:xfrm>
          <a:prstGeom prst="rect">
            <a:avLst/>
          </a:prstGeom>
          <a:noFill/>
        </p:spPr>
        <p:txBody>
          <a:bodyPr wrap="square">
            <a:spAutoFit/>
          </a:bodyPr>
          <a:lstStyle/>
          <a:p>
            <a:r>
              <a:rPr lang="zh-CN" altLang="en-US" sz="2300" b="1" dirty="0">
                <a:latin typeface="华文中宋" panose="02010600040101010101" pitchFamily="2" charset="-122"/>
                <a:ea typeface="华文中宋" panose="02010600040101010101" pitchFamily="2" charset="-122"/>
              </a:rPr>
              <a:t>记上三角行列式</a:t>
            </a:r>
            <a:r>
              <a:rPr lang="en-US" altLang="zh-CN" sz="2300" b="1" i="1" dirty="0">
                <a:ea typeface="华文中宋" panose="02010600040101010101" pitchFamily="2" charset="-122"/>
              </a:rPr>
              <a:t>D</a:t>
            </a:r>
            <a:r>
              <a:rPr lang="zh-CN" altLang="en-US" sz="2300" b="1" dirty="0">
                <a:latin typeface="华文中宋" panose="02010600040101010101" pitchFamily="2" charset="-122"/>
                <a:ea typeface="华文中宋" panose="02010600040101010101" pitchFamily="2" charset="-122"/>
              </a:rPr>
              <a:t>的一般项为</a:t>
            </a:r>
            <a:endParaRPr lang="zh-CN" altLang="en-US" sz="2300" b="1" i="1" dirty="0">
              <a:latin typeface="+mn-lt"/>
              <a:ea typeface="华文中宋" panose="02010600040101010101" pitchFamily="2"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536E6F3-4657-A9CC-DAC8-51D9F41A3278}"/>
                  </a:ext>
                </a:extLst>
              </p:cNvPr>
              <p:cNvSpPr txBox="1"/>
              <p:nvPr/>
            </p:nvSpPr>
            <p:spPr>
              <a:xfrm>
                <a:off x="267343" y="5013176"/>
                <a:ext cx="8820472" cy="814967"/>
              </a:xfrm>
              <a:prstGeom prst="rect">
                <a:avLst/>
              </a:prstGeom>
              <a:noFill/>
            </p:spPr>
            <p:txBody>
              <a:bodyPr wrap="square">
                <a:spAutoFit/>
              </a:bodyPr>
              <a:lstStyle/>
              <a:p>
                <a:pPr indent="457200"/>
                <a:r>
                  <a:rPr lang="zh-CN" altLang="en-US" sz="2300" b="1" dirty="0">
                    <a:latin typeface="华文中宋" panose="02010600040101010101" pitchFamily="2" charset="-122"/>
                    <a:ea typeface="华文中宋" panose="02010600040101010101" pitchFamily="2" charset="-122"/>
                  </a:rPr>
                  <a:t>依此类推</a:t>
                </a:r>
                <a:r>
                  <a:rPr lang="en-US" altLang="zh-CN" sz="2300" b="1" dirty="0">
                    <a:ea typeface="华文中宋" panose="02010600040101010101" pitchFamily="2" charset="-122"/>
                    <a:cs typeface="Times New Roman" panose="02020603050405020304" pitchFamily="18" charset="0"/>
                  </a:rPr>
                  <a:t>,</a:t>
                </a:r>
                <a:r>
                  <a:rPr lang="zh-CN" altLang="en-US" sz="2300" b="1" dirty="0">
                    <a:latin typeface="华文中宋" panose="02010600040101010101" pitchFamily="2" charset="-122"/>
                    <a:ea typeface="华文中宋" panose="02010600040101010101" pitchFamily="2" charset="-122"/>
                  </a:rPr>
                  <a:t>可得</a:t>
                </a:r>
                <a:r>
                  <a:rPr lang="en-US" altLang="zh-CN" sz="2300" b="1" i="1" dirty="0">
                    <a:ea typeface="华文中宋" panose="02010600040101010101" pitchFamily="2" charset="-122"/>
                  </a:rPr>
                  <a:t>j</a:t>
                </a:r>
                <a:r>
                  <a:rPr lang="en-US" altLang="zh-CN" sz="2300" b="1" baseline="-25000" dirty="0">
                    <a:ea typeface="华文中宋" panose="02010600040101010101" pitchFamily="2" charset="-122"/>
                  </a:rPr>
                  <a:t>3</a:t>
                </a:r>
                <a:r>
                  <a:rPr lang="en-US" altLang="zh-CN" sz="2300" b="1" dirty="0">
                    <a:ea typeface="华文中宋" panose="02010600040101010101" pitchFamily="2" charset="-122"/>
                  </a:rPr>
                  <a:t>=3, </a:t>
                </a:r>
                <a:r>
                  <a:rPr lang="en-US" altLang="zh-CN" sz="2300" b="1" i="1" dirty="0">
                    <a:ea typeface="华文中宋" panose="02010600040101010101" pitchFamily="2" charset="-122"/>
                  </a:rPr>
                  <a:t>j</a:t>
                </a:r>
                <a:r>
                  <a:rPr lang="en-US" altLang="zh-CN" sz="2300" b="1" baseline="-25000" dirty="0">
                    <a:ea typeface="华文中宋" panose="02010600040101010101" pitchFamily="2" charset="-122"/>
                  </a:rPr>
                  <a:t>4</a:t>
                </a:r>
                <a:r>
                  <a:rPr lang="en-US" altLang="zh-CN" sz="2300" b="1" dirty="0">
                    <a:ea typeface="华文中宋" panose="02010600040101010101" pitchFamily="2" charset="-122"/>
                  </a:rPr>
                  <a:t>=4,</a:t>
                </a:r>
                <a14:m>
                  <m:oMath xmlns:m="http://schemas.openxmlformats.org/officeDocument/2006/math">
                    <m:r>
                      <a:rPr lang="en-US" altLang="zh-CN" sz="2300" b="1" i="1">
                        <a:latin typeface="Cambria Math" panose="02040503050406030204" pitchFamily="18" charset="0"/>
                        <a:ea typeface="华文中宋" panose="02010600040101010101" pitchFamily="2" charset="-122"/>
                      </a:rPr>
                      <m:t>⋯</m:t>
                    </m:r>
                  </m:oMath>
                </a14:m>
                <a:r>
                  <a:rPr lang="en-US" altLang="zh-CN" sz="2300" b="1" dirty="0">
                    <a:ea typeface="华文中宋" panose="02010600040101010101" pitchFamily="2" charset="-122"/>
                    <a:cs typeface="Times New Roman" panose="02020603050405020304" pitchFamily="18" charset="0"/>
                  </a:rPr>
                  <a:t>, </a:t>
                </a:r>
                <a:r>
                  <a:rPr lang="en-US" altLang="zh-CN" sz="2300" b="1" i="1" dirty="0" err="1">
                    <a:ea typeface="华文中宋" panose="02010600040101010101" pitchFamily="2" charset="-122"/>
                  </a:rPr>
                  <a:t>j</a:t>
                </a:r>
                <a:r>
                  <a:rPr lang="en-US" altLang="zh-CN" sz="2300" b="1" i="1" baseline="-25000" dirty="0" err="1">
                    <a:ea typeface="华文中宋" panose="02010600040101010101" pitchFamily="2" charset="-122"/>
                  </a:rPr>
                  <a:t>n</a:t>
                </a:r>
                <a:r>
                  <a:rPr lang="en-US" altLang="zh-CN" sz="2300" b="1" dirty="0">
                    <a:ea typeface="华文中宋" panose="02010600040101010101" pitchFamily="2" charset="-122"/>
                  </a:rPr>
                  <a:t>=</a:t>
                </a:r>
                <a:r>
                  <a:rPr lang="en-US" altLang="zh-CN" sz="2300" b="1" i="1" dirty="0">
                    <a:ea typeface="华文中宋" panose="02010600040101010101" pitchFamily="2" charset="-122"/>
                  </a:rPr>
                  <a:t>n</a:t>
                </a:r>
                <a:r>
                  <a:rPr lang="en-US" altLang="zh-CN" sz="2300" b="1" dirty="0">
                    <a:ea typeface="华文中宋" panose="02010600040101010101" pitchFamily="2" charset="-122"/>
                    <a:cs typeface="Times New Roman" panose="02020603050405020304" pitchFamily="18" charset="0"/>
                  </a:rPr>
                  <a:t>. </a:t>
                </a:r>
                <a:r>
                  <a:rPr lang="zh-CN" altLang="en-US" sz="2300" b="1" dirty="0">
                    <a:latin typeface="华文中宋" panose="02010600040101010101" pitchFamily="2" charset="-122"/>
                    <a:ea typeface="华文中宋" panose="02010600040101010101" pitchFamily="2" charset="-122"/>
                  </a:rPr>
                  <a:t>因此</a:t>
                </a:r>
                <a:r>
                  <a:rPr lang="en-US" altLang="zh-CN" sz="2300" b="1" dirty="0">
                    <a:ea typeface="华文中宋" panose="02010600040101010101" pitchFamily="2" charset="-122"/>
                    <a:cs typeface="Times New Roman" panose="02020603050405020304" pitchFamily="18" charset="0"/>
                  </a:rPr>
                  <a:t>,</a:t>
                </a:r>
                <a:r>
                  <a:rPr lang="zh-CN" altLang="en-US" sz="2300" b="1" dirty="0">
                    <a:latin typeface="华文中宋" panose="02010600040101010101" pitchFamily="2" charset="-122"/>
                    <a:ea typeface="华文中宋" panose="02010600040101010101" pitchFamily="2" charset="-122"/>
                  </a:rPr>
                  <a:t>下三角行列式</a:t>
                </a:r>
                <a:r>
                  <a:rPr lang="en-US" altLang="zh-CN" sz="2300" b="1" i="1" dirty="0">
                    <a:latin typeface="+mj-lt"/>
                    <a:ea typeface="华文中宋" panose="02010600040101010101" pitchFamily="2" charset="-122"/>
                  </a:rPr>
                  <a:t>D</a:t>
                </a:r>
                <a:r>
                  <a:rPr lang="zh-CN" altLang="en-US" sz="2300" b="1" dirty="0">
                    <a:latin typeface="华文中宋" panose="02010600040101010101" pitchFamily="2" charset="-122"/>
                    <a:ea typeface="华文中宋" panose="02010600040101010101" pitchFamily="2" charset="-122"/>
                  </a:rPr>
                  <a:t>中仅有</a:t>
                </a:r>
                <a:r>
                  <a:rPr lang="en-US" altLang="zh-CN" sz="2300" b="1" i="1" dirty="0">
                    <a:ea typeface="华文中宋" panose="02010600040101010101" pitchFamily="2" charset="-122"/>
                  </a:rPr>
                  <a:t>a</a:t>
                </a:r>
                <a:r>
                  <a:rPr lang="en-US" altLang="zh-CN" sz="2300" b="1" baseline="-25000" dirty="0">
                    <a:ea typeface="华文中宋" panose="02010600040101010101" pitchFamily="2" charset="-122"/>
                  </a:rPr>
                  <a:t>11</a:t>
                </a:r>
                <a:r>
                  <a:rPr lang="en-US" altLang="zh-CN" sz="2300" b="1" dirty="0">
                    <a:ea typeface="华文中宋" panose="02010600040101010101" pitchFamily="2" charset="-122"/>
                  </a:rPr>
                  <a:t> </a:t>
                </a:r>
                <a14:m>
                  <m:oMath xmlns:m="http://schemas.openxmlformats.org/officeDocument/2006/math">
                    <m:r>
                      <m:rPr>
                        <m:nor/>
                      </m:rPr>
                      <a:rPr lang="en-US" altLang="zh-CN" sz="2300" b="1" i="1" dirty="0">
                        <a:ea typeface="华文中宋" panose="02010600040101010101" pitchFamily="2" charset="-122"/>
                      </a:rPr>
                      <m:t>a</m:t>
                    </m:r>
                    <m:r>
                      <m:rPr>
                        <m:nor/>
                      </m:rPr>
                      <a:rPr lang="en-US" altLang="zh-CN" sz="2300" b="1" baseline="-25000" dirty="0">
                        <a:ea typeface="华文中宋" panose="02010600040101010101" pitchFamily="2" charset="-122"/>
                      </a:rPr>
                      <m:t>22</m:t>
                    </m:r>
                  </m:oMath>
                </a14:m>
                <a:r>
                  <a:rPr lang="en-US" altLang="zh-CN" sz="2300" b="1" dirty="0">
                    <a:ea typeface="华文中宋" panose="02010600040101010101" pitchFamily="2" charset="-122"/>
                  </a:rPr>
                  <a:t> </a:t>
                </a:r>
                <a14:m>
                  <m:oMath xmlns:m="http://schemas.openxmlformats.org/officeDocument/2006/math">
                    <m:r>
                      <a:rPr lang="en-US" altLang="zh-CN" sz="2300" b="1" i="1">
                        <a:latin typeface="Cambria Math" panose="02040503050406030204" pitchFamily="18" charset="0"/>
                        <a:ea typeface="华文中宋" panose="02010600040101010101" pitchFamily="2" charset="-122"/>
                      </a:rPr>
                      <m:t>⋯</m:t>
                    </m:r>
                  </m:oMath>
                </a14:m>
                <a:r>
                  <a:rPr lang="en-US" altLang="zh-CN" sz="2300" b="1" dirty="0">
                    <a:ea typeface="华文中宋" panose="02010600040101010101" pitchFamily="2" charset="-122"/>
                  </a:rPr>
                  <a:t> </a:t>
                </a:r>
                <a14:m>
                  <m:oMath xmlns:m="http://schemas.openxmlformats.org/officeDocument/2006/math">
                    <m:r>
                      <m:rPr>
                        <m:nor/>
                      </m:rPr>
                      <a:rPr lang="en-US" altLang="zh-CN" sz="2300" b="1" i="1" dirty="0">
                        <a:ea typeface="华文中宋" panose="02010600040101010101" pitchFamily="2" charset="-122"/>
                      </a:rPr>
                      <m:t>a</m:t>
                    </m:r>
                    <m:r>
                      <m:rPr>
                        <m:nor/>
                      </m:rPr>
                      <a:rPr lang="en-US" altLang="zh-CN" sz="2300" b="1" i="1" baseline="-25000" dirty="0" smtClean="0">
                        <a:ea typeface="华文中宋" panose="02010600040101010101" pitchFamily="2" charset="-122"/>
                      </a:rPr>
                      <m:t>nn</m:t>
                    </m:r>
                  </m:oMath>
                </a14:m>
                <a:r>
                  <a:rPr lang="zh-CN" altLang="en-US" sz="2300" b="1" dirty="0">
                    <a:latin typeface="华文中宋" panose="02010600040101010101" pitchFamily="2" charset="-122"/>
                    <a:ea typeface="华文中宋" panose="02010600040101010101" pitchFamily="2" charset="-122"/>
                  </a:rPr>
                  <a:t>这一项不为</a:t>
                </a:r>
                <a:r>
                  <a:rPr lang="en-US" altLang="zh-CN" sz="2300" b="1" dirty="0">
                    <a:ea typeface="华文中宋" panose="02010600040101010101" pitchFamily="2" charset="-122"/>
                    <a:cs typeface="Times New Roman" panose="02020603050405020304" pitchFamily="18" charset="0"/>
                  </a:rPr>
                  <a:t>0, </a:t>
                </a:r>
                <a:r>
                  <a:rPr lang="zh-CN" altLang="en-US" sz="2300" b="1" dirty="0">
                    <a:ea typeface="华文中宋" panose="02010600040101010101" pitchFamily="2" charset="-122"/>
                    <a:cs typeface="Times New Roman" panose="02020603050405020304" pitchFamily="18" charset="0"/>
                  </a:rPr>
                  <a:t>并</a:t>
                </a:r>
                <a:r>
                  <a:rPr lang="zh-CN" altLang="en-US" sz="2300" b="1" dirty="0">
                    <a:latin typeface="华文中宋" panose="02010600040101010101" pitchFamily="2" charset="-122"/>
                    <a:ea typeface="华文中宋" panose="02010600040101010101" pitchFamily="2" charset="-122"/>
                  </a:rPr>
                  <a:t>且</a:t>
                </a:r>
                <a:endParaRPr lang="zh-CN" altLang="en-US" sz="2300" dirty="0"/>
              </a:p>
            </p:txBody>
          </p:sp>
        </mc:Choice>
        <mc:Fallback xmlns="">
          <p:sp>
            <p:nvSpPr>
              <p:cNvPr id="18" name="文本框 17">
                <a:extLst>
                  <a:ext uri="{FF2B5EF4-FFF2-40B4-BE49-F238E27FC236}">
                    <a16:creationId xmlns:a16="http://schemas.microsoft.com/office/drawing/2014/main" id="{C536E6F3-4657-A9CC-DAC8-51D9F41A3278}"/>
                  </a:ext>
                </a:extLst>
              </p:cNvPr>
              <p:cNvSpPr txBox="1">
                <a:spLocks noRot="1" noChangeAspect="1" noMove="1" noResize="1" noEditPoints="1" noAdjustHandles="1" noChangeArrowheads="1" noChangeShapeType="1" noTextEdit="1"/>
              </p:cNvSpPr>
              <p:nvPr/>
            </p:nvSpPr>
            <p:spPr>
              <a:xfrm>
                <a:off x="267343" y="5013176"/>
                <a:ext cx="8820472" cy="814967"/>
              </a:xfrm>
              <a:prstGeom prst="rect">
                <a:avLst/>
              </a:prstGeom>
              <a:blipFill>
                <a:blip r:embed="rId6"/>
                <a:stretch>
                  <a:fillRect t="-5970" b="-14179"/>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28B17FE-AC9C-8FF3-2507-AF3D57BD31D8}"/>
              </a:ext>
            </a:extLst>
          </p:cNvPr>
          <p:cNvSpPr txBox="1"/>
          <p:nvPr/>
        </p:nvSpPr>
        <p:spPr>
          <a:xfrm>
            <a:off x="267343" y="3429000"/>
            <a:ext cx="4746812" cy="446276"/>
          </a:xfrm>
          <a:prstGeom prst="rect">
            <a:avLst/>
          </a:prstGeom>
          <a:noFill/>
        </p:spPr>
        <p:txBody>
          <a:bodyPr wrap="square">
            <a:spAutoFit/>
          </a:bodyPr>
          <a:lstStyle/>
          <a:p>
            <a:r>
              <a:rPr lang="zh-CN" altLang="en-US" sz="2300" b="1" dirty="0">
                <a:latin typeface="华文中宋" panose="02010600040101010101" pitchFamily="2" charset="-122"/>
                <a:ea typeface="华文中宋" panose="02010600040101010101" pitchFamily="2" charset="-122"/>
              </a:rPr>
              <a:t>下面考察一般项中不为</a:t>
            </a:r>
            <a:r>
              <a:rPr lang="en-US" altLang="zh-CN" sz="2300" b="1" dirty="0">
                <a:ea typeface="华文中宋" panose="02010600040101010101" pitchFamily="2" charset="-122"/>
                <a:cs typeface="Times New Roman" panose="02020603050405020304" pitchFamily="18" charset="0"/>
              </a:rPr>
              <a:t>0</a:t>
            </a:r>
            <a:r>
              <a:rPr lang="zh-CN" altLang="en-US" sz="2300" b="1" dirty="0">
                <a:latin typeface="华文中宋" panose="02010600040101010101" pitchFamily="2" charset="-122"/>
                <a:ea typeface="华文中宋" panose="02010600040101010101" pitchFamily="2" charset="-122"/>
              </a:rPr>
              <a:t>的项</a:t>
            </a:r>
            <a:r>
              <a:rPr lang="en-US" altLang="zh-CN" sz="2300" b="1" dirty="0">
                <a:ea typeface="华文中宋" panose="02010600040101010101" pitchFamily="2" charset="-122"/>
                <a:cs typeface="Times New Roman" panose="02020603050405020304" pitchFamily="18" charset="0"/>
              </a:rPr>
              <a:t>.</a:t>
            </a:r>
            <a:r>
              <a:rPr lang="en-US" altLang="zh-CN" sz="2300" b="1" dirty="0">
                <a:latin typeface="华文中宋" panose="02010600040101010101" pitchFamily="2" charset="-122"/>
                <a:ea typeface="华文中宋" panose="02010600040101010101" pitchFamily="2" charset="-122"/>
              </a:rPr>
              <a:t> </a:t>
            </a:r>
            <a:endParaRPr lang="zh-CN" altLang="en-US" sz="2300" dirty="0"/>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71209FD-B4D5-11EF-3E7F-BBFB44148A75}"/>
                  </a:ext>
                </a:extLst>
              </p:cNvPr>
              <p:cNvSpPr txBox="1"/>
              <p:nvPr/>
            </p:nvSpPr>
            <p:spPr>
              <a:xfrm>
                <a:off x="663894" y="5920304"/>
                <a:ext cx="7436498" cy="461024"/>
              </a:xfrm>
              <a:prstGeom prst="rect">
                <a:avLst/>
              </a:prstGeom>
              <a:noFill/>
            </p:spPr>
            <p:txBody>
              <a:bodyPr wrap="square">
                <a:spAutoFit/>
              </a:bodyPr>
              <a:lstStyle/>
              <a:p>
                <a:r>
                  <a:rPr lang="zh-CN" altLang="en-US" sz="2300" b="1" dirty="0">
                    <a:latin typeface="华文中宋" panose="02010600040101010101" pitchFamily="2" charset="-122"/>
                    <a:ea typeface="华文中宋" panose="02010600040101010101" pitchFamily="2" charset="-122"/>
                  </a:rPr>
                  <a:t>从而有下三角行列式</a:t>
                </a:r>
                <a:r>
                  <a:rPr lang="en-US" altLang="zh-CN" sz="2300" b="1" i="1" dirty="0">
                    <a:ea typeface="华文中宋" panose="02010600040101010101" pitchFamily="2" charset="-122"/>
                  </a:rPr>
                  <a:t>D </a:t>
                </a:r>
                <a14:m>
                  <m:oMath xmlns:m="http://schemas.openxmlformats.org/officeDocument/2006/math">
                    <m:r>
                      <a:rPr lang="en-US" altLang="zh-CN" sz="2300" b="1" i="1" dirty="0" smtClean="0">
                        <a:latin typeface="Cambria Math" panose="02040503050406030204" pitchFamily="18" charset="0"/>
                        <a:ea typeface="华文中宋" panose="02010600040101010101" pitchFamily="2" charset="-122"/>
                      </a:rPr>
                      <m:t>=</m:t>
                    </m:r>
                    <m:r>
                      <m:rPr>
                        <m:nor/>
                      </m:rPr>
                      <a:rPr lang="en-US" altLang="zh-CN" sz="2300" b="1" i="1" dirty="0">
                        <a:ea typeface="华文中宋" panose="02010600040101010101" pitchFamily="2" charset="-122"/>
                      </a:rPr>
                      <m:t>a</m:t>
                    </m:r>
                    <m:r>
                      <m:rPr>
                        <m:nor/>
                      </m:rPr>
                      <a:rPr lang="en-US" altLang="zh-CN" sz="2300" b="1" baseline="-25000" dirty="0">
                        <a:ea typeface="华文中宋" panose="02010600040101010101" pitchFamily="2" charset="-122"/>
                      </a:rPr>
                      <m:t>11</m:t>
                    </m:r>
                    <m:r>
                      <m:rPr>
                        <m:nor/>
                      </m:rPr>
                      <a:rPr lang="en-US" altLang="zh-CN" sz="2300" b="1" i="1" dirty="0">
                        <a:ea typeface="华文中宋" panose="02010600040101010101" pitchFamily="2" charset="-122"/>
                      </a:rPr>
                      <m:t>a</m:t>
                    </m:r>
                    <m:r>
                      <m:rPr>
                        <m:nor/>
                      </m:rPr>
                      <a:rPr lang="en-US" altLang="zh-CN" sz="2300" b="1" baseline="-25000" dirty="0">
                        <a:ea typeface="华文中宋" panose="02010600040101010101" pitchFamily="2" charset="-122"/>
                      </a:rPr>
                      <m:t>22</m:t>
                    </m:r>
                  </m:oMath>
                </a14:m>
                <a:r>
                  <a:rPr lang="en-US" altLang="zh-CN" sz="2300" b="1" dirty="0">
                    <a:ea typeface="华文中宋" panose="02010600040101010101" pitchFamily="2" charset="-122"/>
                  </a:rPr>
                  <a:t> </a:t>
                </a:r>
                <a14:m>
                  <m:oMath xmlns:m="http://schemas.openxmlformats.org/officeDocument/2006/math">
                    <m:r>
                      <a:rPr lang="en-US" altLang="zh-CN" sz="2300" b="1" i="1">
                        <a:latin typeface="Cambria Math" panose="02040503050406030204" pitchFamily="18" charset="0"/>
                        <a:ea typeface="华文中宋" panose="02010600040101010101" pitchFamily="2" charset="-122"/>
                      </a:rPr>
                      <m:t>⋯</m:t>
                    </m:r>
                  </m:oMath>
                </a14:m>
                <a:r>
                  <a:rPr lang="en-US" altLang="zh-CN" sz="2300" b="1" dirty="0">
                    <a:ea typeface="华文中宋" panose="02010600040101010101" pitchFamily="2" charset="-122"/>
                  </a:rPr>
                  <a:t> </a:t>
                </a:r>
                <a14:m>
                  <m:oMath xmlns:m="http://schemas.openxmlformats.org/officeDocument/2006/math">
                    <m:r>
                      <m:rPr>
                        <m:nor/>
                      </m:rPr>
                      <a:rPr lang="en-US" altLang="zh-CN" sz="2300" b="1" i="1" dirty="0">
                        <a:ea typeface="华文中宋" panose="02010600040101010101" pitchFamily="2" charset="-122"/>
                      </a:rPr>
                      <m:t>a</m:t>
                    </m:r>
                    <m:r>
                      <m:rPr>
                        <m:nor/>
                      </m:rPr>
                      <a:rPr lang="en-US" altLang="zh-CN" sz="2300" b="1" i="1" baseline="-25000" dirty="0">
                        <a:ea typeface="华文中宋" panose="02010600040101010101" pitchFamily="2" charset="-122"/>
                      </a:rPr>
                      <m:t>nn</m:t>
                    </m:r>
                  </m:oMath>
                </a14:m>
                <a:r>
                  <a:rPr lang="en-US" altLang="zh-CN" sz="2300" b="1" dirty="0">
                    <a:ea typeface="华文中宋" panose="02010600040101010101" pitchFamily="2" charset="-122"/>
                    <a:cs typeface="Times New Roman" panose="02020603050405020304" pitchFamily="18" charset="0"/>
                  </a:rPr>
                  <a:t>.</a:t>
                </a:r>
                <a:endParaRPr lang="zh-CN" altLang="en-US" sz="2300" dirty="0"/>
              </a:p>
            </p:txBody>
          </p:sp>
        </mc:Choice>
        <mc:Fallback xmlns="">
          <p:sp>
            <p:nvSpPr>
              <p:cNvPr id="16" name="文本框 15">
                <a:extLst>
                  <a:ext uri="{FF2B5EF4-FFF2-40B4-BE49-F238E27FC236}">
                    <a16:creationId xmlns:a16="http://schemas.microsoft.com/office/drawing/2014/main" id="{771209FD-B4D5-11EF-3E7F-BBFB44148A75}"/>
                  </a:ext>
                </a:extLst>
              </p:cNvPr>
              <p:cNvSpPr txBox="1">
                <a:spLocks noRot="1" noChangeAspect="1" noMove="1" noResize="1" noEditPoints="1" noAdjustHandles="1" noChangeArrowheads="1" noChangeShapeType="1" noTextEdit="1"/>
              </p:cNvSpPr>
              <p:nvPr/>
            </p:nvSpPr>
            <p:spPr>
              <a:xfrm>
                <a:off x="663894" y="5920304"/>
                <a:ext cx="7436498" cy="461024"/>
              </a:xfrm>
              <a:prstGeom prst="rect">
                <a:avLst/>
              </a:prstGeom>
              <a:blipFill>
                <a:blip r:embed="rId7"/>
                <a:stretch>
                  <a:fillRect l="-1230" t="-10526" b="-25000"/>
                </a:stretch>
              </a:blipFill>
            </p:spPr>
            <p:txBody>
              <a:bodyPr/>
              <a:lstStyle/>
              <a:p>
                <a:r>
                  <a:rPr lang="zh-CN" altLang="en-US">
                    <a:noFill/>
                  </a:rPr>
                  <a:t> </a:t>
                </a:r>
              </a:p>
            </p:txBody>
          </p:sp>
        </mc:Fallback>
      </mc:AlternateContent>
      <p:graphicFrame>
        <p:nvGraphicFramePr>
          <p:cNvPr id="3" name="Object 10">
            <a:extLst>
              <a:ext uri="{FF2B5EF4-FFF2-40B4-BE49-F238E27FC236}">
                <a16:creationId xmlns:a16="http://schemas.microsoft.com/office/drawing/2014/main" id="{825CF648-E56E-9C8A-8CB0-AF22BE29F843}"/>
              </a:ext>
            </a:extLst>
          </p:cNvPr>
          <p:cNvGraphicFramePr>
            <a:graphicFrameLocks noChangeAspect="1"/>
          </p:cNvGraphicFramePr>
          <p:nvPr>
            <p:extLst>
              <p:ext uri="{D42A27DB-BD31-4B8C-83A1-F6EECF244321}">
                <p14:modId xmlns:p14="http://schemas.microsoft.com/office/powerpoint/2010/main" val="2673416322"/>
              </p:ext>
            </p:extLst>
          </p:nvPr>
        </p:nvGraphicFramePr>
        <p:xfrm>
          <a:off x="4957763" y="2919413"/>
          <a:ext cx="3830637" cy="573087"/>
        </p:xfrm>
        <a:graphic>
          <a:graphicData uri="http://schemas.openxmlformats.org/presentationml/2006/ole">
            <mc:AlternateContent xmlns:mc="http://schemas.openxmlformats.org/markup-compatibility/2006">
              <mc:Choice xmlns:v="urn:schemas-microsoft-com:vml" Requires="v">
                <p:oleObj name="Equation" r:id="rId8" imgW="1866600" imgH="279360" progId="Equation.DSMT4">
                  <p:embed/>
                </p:oleObj>
              </mc:Choice>
              <mc:Fallback>
                <p:oleObj name="Equation" r:id="rId8" imgW="1866600" imgH="279360" progId="Equation.DSMT4">
                  <p:embed/>
                  <p:pic>
                    <p:nvPicPr>
                      <p:cNvPr id="2" name="Object 10">
                        <a:extLst>
                          <a:ext uri="{FF2B5EF4-FFF2-40B4-BE49-F238E27FC236}">
                            <a16:creationId xmlns:a16="http://schemas.microsoft.com/office/drawing/2014/main" id="{825CF648-E56E-9C8A-8CB0-AF22BE29F843}"/>
                          </a:ext>
                        </a:extLst>
                      </p:cNvPr>
                      <p:cNvPicPr>
                        <a:picLocks noChangeAspect="1" noChangeArrowheads="1"/>
                      </p:cNvPicPr>
                      <p:nvPr/>
                    </p:nvPicPr>
                    <p:blipFill>
                      <a:blip r:embed="rId9"/>
                      <a:srcRect/>
                      <a:stretch>
                        <a:fillRect/>
                      </a:stretch>
                    </p:blipFill>
                    <p:spPr bwMode="auto">
                      <a:xfrm>
                        <a:off x="4957763" y="2919413"/>
                        <a:ext cx="3830637" cy="573087"/>
                      </a:xfrm>
                      <a:prstGeom prst="rect">
                        <a:avLst/>
                      </a:prstGeom>
                      <a:noFill/>
                      <a:ln>
                        <a:noFill/>
                      </a:ln>
                    </p:spPr>
                  </p:pic>
                </p:oleObj>
              </mc:Fallback>
            </mc:AlternateContent>
          </a:graphicData>
        </a:graphic>
      </p:graphicFrame>
      <p:graphicFrame>
        <p:nvGraphicFramePr>
          <p:cNvPr id="5" name="Object 10">
            <a:extLst>
              <a:ext uri="{FF2B5EF4-FFF2-40B4-BE49-F238E27FC236}">
                <a16:creationId xmlns:a16="http://schemas.microsoft.com/office/drawing/2014/main" id="{9768AE65-5115-560C-0F96-D549BFE71327}"/>
              </a:ext>
            </a:extLst>
          </p:cNvPr>
          <p:cNvGraphicFramePr>
            <a:graphicFrameLocks noChangeAspect="1"/>
          </p:cNvGraphicFramePr>
          <p:nvPr>
            <p:extLst>
              <p:ext uri="{D42A27DB-BD31-4B8C-83A1-F6EECF244321}">
                <p14:modId xmlns:p14="http://schemas.microsoft.com/office/powerpoint/2010/main" val="1514605059"/>
              </p:ext>
            </p:extLst>
          </p:nvPr>
        </p:nvGraphicFramePr>
        <p:xfrm>
          <a:off x="3851920" y="5306651"/>
          <a:ext cx="1981200" cy="495300"/>
        </p:xfrm>
        <a:graphic>
          <a:graphicData uri="http://schemas.openxmlformats.org/presentationml/2006/ole">
            <mc:AlternateContent xmlns:mc="http://schemas.openxmlformats.org/markup-compatibility/2006">
              <mc:Choice xmlns:v="urn:schemas-microsoft-com:vml" Requires="v">
                <p:oleObj name="Equation" r:id="rId10" imgW="965160" imgH="241200" progId="Equation.DSMT4">
                  <p:embed/>
                </p:oleObj>
              </mc:Choice>
              <mc:Fallback>
                <p:oleObj name="Equation" r:id="rId10" imgW="965160" imgH="241200" progId="Equation.DSMT4">
                  <p:embed/>
                  <p:pic>
                    <p:nvPicPr>
                      <p:cNvPr id="3" name="Object 10">
                        <a:extLst>
                          <a:ext uri="{FF2B5EF4-FFF2-40B4-BE49-F238E27FC236}">
                            <a16:creationId xmlns:a16="http://schemas.microsoft.com/office/drawing/2014/main" id="{825CF648-E56E-9C8A-8CB0-AF22BE29F843}"/>
                          </a:ext>
                        </a:extLst>
                      </p:cNvPr>
                      <p:cNvPicPr>
                        <a:picLocks noChangeAspect="1" noChangeArrowheads="1"/>
                      </p:cNvPicPr>
                      <p:nvPr/>
                    </p:nvPicPr>
                    <p:blipFill>
                      <a:blip r:embed="rId11"/>
                      <a:srcRect/>
                      <a:stretch>
                        <a:fillRect/>
                      </a:stretch>
                    </p:blipFill>
                    <p:spPr bwMode="auto">
                      <a:xfrm>
                        <a:off x="3851920" y="5306651"/>
                        <a:ext cx="1981200" cy="495300"/>
                      </a:xfrm>
                      <a:prstGeom prst="rect">
                        <a:avLst/>
                      </a:prstGeom>
                      <a:noFill/>
                      <a:ln>
                        <a:noFill/>
                      </a:ln>
                    </p:spPr>
                  </p:pic>
                </p:oleObj>
              </mc:Fallback>
            </mc:AlternateContent>
          </a:graphicData>
        </a:graphic>
      </p:graphicFrame>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5000"/>
                                  </p:iterate>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5000"/>
                                  </p:iterate>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5000"/>
                                  </p:iterate>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iterate type="lt">
                                    <p:tmPct val="5000"/>
                                  </p:iterate>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P spid="14" grpId="0"/>
      <p:bldP spid="18" grpId="0"/>
      <p:bldP spid="13"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0">
            <a:hlinkClick r:id="rId2" action="ppaction://hlinksldjump"/>
            <a:extLst>
              <a:ext uri="{FF2B5EF4-FFF2-40B4-BE49-F238E27FC236}">
                <a16:creationId xmlns:a16="http://schemas.microsoft.com/office/drawing/2014/main" id="{CA894A7D-A18E-43D3-3462-CCD4561FC727}"/>
              </a:ext>
            </a:extLst>
          </p:cNvPr>
          <p:cNvSpPr>
            <a:spLocks noChangeArrowheads="1"/>
          </p:cNvSpPr>
          <p:nvPr/>
        </p:nvSpPr>
        <p:spPr bwMode="auto">
          <a:xfrm>
            <a:off x="457200" y="288925"/>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2269702F-FF0E-7915-74FF-A6098737291D}"/>
              </a:ext>
            </a:extLst>
          </p:cNvPr>
          <p:cNvSpPr txBox="1"/>
          <p:nvPr/>
        </p:nvSpPr>
        <p:spPr>
          <a:xfrm>
            <a:off x="323528" y="476672"/>
            <a:ext cx="8280920" cy="954107"/>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例</a:t>
            </a:r>
            <a:r>
              <a:rPr lang="en-US" altLang="zh-CN" b="1" dirty="0">
                <a:ea typeface="华文中宋" panose="02010600040101010101" pitchFamily="2" charset="-122"/>
                <a:cs typeface="Times New Roman" panose="02020603050405020304" pitchFamily="18" charset="0"/>
              </a:rPr>
              <a:t>1.5</a:t>
            </a:r>
            <a:r>
              <a:rPr lang="zh-CN" altLang="en-US" b="1" dirty="0">
                <a:latin typeface="华文中宋" panose="02010600040101010101" pitchFamily="2" charset="-122"/>
                <a:ea typeface="华文中宋" panose="02010600040101010101" pitchFamily="2" charset="-122"/>
              </a:rPr>
              <a:t>表明</a:t>
            </a:r>
            <a:r>
              <a:rPr lang="en-US" altLang="zh-CN" b="1">
                <a:ea typeface="华文中宋" panose="02010600040101010101" pitchFamily="2" charset="-122"/>
                <a:cs typeface="Times New Roman" panose="02020603050405020304" pitchFamily="18" charset="0"/>
              </a:rPr>
              <a:t>:</a:t>
            </a:r>
            <a:r>
              <a:rPr lang="en-US" altLang="zh-CN" b="1">
                <a:solidFill>
                  <a:srgbClr val="0000FF"/>
                </a:solidFill>
              </a:rPr>
              <a:t> </a:t>
            </a:r>
            <a:r>
              <a:rPr lang="zh-CN" altLang="en-US" b="1">
                <a:solidFill>
                  <a:srgbClr val="2B2BFF"/>
                </a:solidFill>
                <a:latin typeface="华文中宋" panose="02010600040101010101" pitchFamily="2" charset="-122"/>
                <a:ea typeface="华文中宋" panose="02010600040101010101" pitchFamily="2" charset="-122"/>
              </a:rPr>
              <a:t>阶</a:t>
            </a:r>
            <a:r>
              <a:rPr lang="zh-CN" altLang="en-US" b="1" dirty="0">
                <a:solidFill>
                  <a:srgbClr val="2B2BFF"/>
                </a:solidFill>
                <a:latin typeface="华文中宋" panose="02010600040101010101" pitchFamily="2" charset="-122"/>
                <a:ea typeface="华文中宋" panose="02010600040101010101" pitchFamily="2" charset="-122"/>
              </a:rPr>
              <a:t>下三角行列式等于主对角线上各元素</a:t>
            </a:r>
            <a:r>
              <a:rPr lang="zh-CN" altLang="en-US" b="1" dirty="0">
                <a:solidFill>
                  <a:srgbClr val="0000FF"/>
                </a:solidFill>
                <a:latin typeface="华文中宋" panose="02010600040101010101" pitchFamily="2" charset="-122"/>
                <a:ea typeface="华文中宋" panose="02010600040101010101" pitchFamily="2" charset="-122"/>
              </a:rPr>
              <a:t>的乘积</a:t>
            </a:r>
            <a:r>
              <a:rPr lang="en-US" altLang="zh-CN" b="1" dirty="0">
                <a:ea typeface="华文中宋" panose="02010600040101010101" pitchFamily="2" charset="-122"/>
                <a:cs typeface="Times New Roman" panose="02020603050405020304" pitchFamily="18" charset="0"/>
              </a:rPr>
              <a:t>.</a:t>
            </a:r>
            <a:endParaRPr lang="zh-CN" altLang="en-US" b="1" dirty="0">
              <a:ea typeface="华文中宋" panose="02010600040101010101" pitchFamily="2" charset="-122"/>
              <a:cs typeface="Times New Roman" panose="02020603050405020304" pitchFamily="18" charset="0"/>
            </a:endParaRPr>
          </a:p>
        </p:txBody>
      </p:sp>
      <p:graphicFrame>
        <p:nvGraphicFramePr>
          <p:cNvPr id="13" name="Object 6">
            <a:extLst>
              <a:ext uri="{FF2B5EF4-FFF2-40B4-BE49-F238E27FC236}">
                <a16:creationId xmlns:a16="http://schemas.microsoft.com/office/drawing/2014/main" id="{78939BBF-7838-5E4D-B2C0-16B00E6DD9DA}"/>
              </a:ext>
            </a:extLst>
          </p:cNvPr>
          <p:cNvGraphicFramePr>
            <a:graphicFrameLocks noChangeAspect="1"/>
          </p:cNvGraphicFramePr>
          <p:nvPr>
            <p:extLst>
              <p:ext uri="{D42A27DB-BD31-4B8C-83A1-F6EECF244321}">
                <p14:modId xmlns:p14="http://schemas.microsoft.com/office/powerpoint/2010/main" val="4019995932"/>
              </p:ext>
            </p:extLst>
          </p:nvPr>
        </p:nvGraphicFramePr>
        <p:xfrm>
          <a:off x="3203848" y="1412776"/>
          <a:ext cx="3694330" cy="1775046"/>
        </p:xfrm>
        <a:graphic>
          <a:graphicData uri="http://schemas.openxmlformats.org/presentationml/2006/ole">
            <mc:AlternateContent xmlns:mc="http://schemas.openxmlformats.org/markup-compatibility/2006">
              <mc:Choice xmlns:v="urn:schemas-microsoft-com:vml" Requires="v">
                <p:oleObj name="Equation" r:id="rId3" imgW="4991040" imgH="2095200" progId="Equation.DSMT4">
                  <p:embed/>
                </p:oleObj>
              </mc:Choice>
              <mc:Fallback>
                <p:oleObj name="Equation" r:id="rId3" imgW="4991040" imgH="2095200" progId="Equation.DSMT4">
                  <p:embed/>
                  <p:pic>
                    <p:nvPicPr>
                      <p:cNvPr id="107526" name="Object 6">
                        <a:extLst>
                          <a:ext uri="{FF2B5EF4-FFF2-40B4-BE49-F238E27FC236}">
                            <a16:creationId xmlns:a16="http://schemas.microsoft.com/office/drawing/2014/main" id="{2B8F4C97-2B0E-4734-BF6C-29B9D6CACAA7}"/>
                          </a:ext>
                        </a:extLst>
                      </p:cNvPr>
                      <p:cNvPicPr>
                        <a:picLocks noChangeAspect="1" noChangeArrowheads="1"/>
                      </p:cNvPicPr>
                      <p:nvPr/>
                    </p:nvPicPr>
                    <p:blipFill>
                      <a:blip r:embed="rId4"/>
                      <a:srcRect/>
                      <a:stretch>
                        <a:fillRect/>
                      </a:stretch>
                    </p:blipFill>
                    <p:spPr bwMode="auto">
                      <a:xfrm>
                        <a:off x="3203848" y="1412776"/>
                        <a:ext cx="3694330" cy="1775046"/>
                      </a:xfrm>
                      <a:prstGeom prst="rect">
                        <a:avLst/>
                      </a:prstGeom>
                      <a:noFill/>
                      <a:ln>
                        <a:noFill/>
                      </a:ln>
                      <a:effectLst/>
                    </p:spPr>
                  </p:pic>
                </p:oleObj>
              </mc:Fallback>
            </mc:AlternateContent>
          </a:graphicData>
        </a:graphic>
      </p:graphicFrame>
      <p:sp>
        <p:nvSpPr>
          <p:cNvPr id="15" name="文本框 14">
            <a:extLst>
              <a:ext uri="{FF2B5EF4-FFF2-40B4-BE49-F238E27FC236}">
                <a16:creationId xmlns:a16="http://schemas.microsoft.com/office/drawing/2014/main" id="{4BA62175-90A1-F03B-9925-7AE01A64DC16}"/>
              </a:ext>
            </a:extLst>
          </p:cNvPr>
          <p:cNvSpPr txBox="1"/>
          <p:nvPr/>
        </p:nvSpPr>
        <p:spPr>
          <a:xfrm>
            <a:off x="323527" y="3196647"/>
            <a:ext cx="8791897"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进一步</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对角行列式</a:t>
            </a:r>
            <a:r>
              <a:rPr lang="en-US" altLang="zh-CN" b="1" dirty="0">
                <a:ea typeface="华文中宋" panose="02010600040101010101" pitchFamily="2" charset="-122"/>
                <a:cs typeface="Times New Roman" panose="02020603050405020304" pitchFamily="18" charset="0"/>
              </a:rPr>
              <a:t>(</a:t>
            </a:r>
            <a:r>
              <a:rPr lang="zh-CN" altLang="en-US" b="1" dirty="0">
                <a:latin typeface="华文中宋" panose="02010600040101010101" pitchFamily="2" charset="-122"/>
                <a:ea typeface="华文中宋" panose="02010600040101010101" pitchFamily="2" charset="-122"/>
              </a:rPr>
              <a:t>主对角线以外元素全为零的行列式</a:t>
            </a:r>
            <a:r>
              <a:rPr lang="en-US" altLang="zh-CN" b="1" dirty="0">
                <a:ea typeface="华文中宋" panose="02010600040101010101" pitchFamily="2" charset="-122"/>
                <a:cs typeface="Times New Roman" panose="02020603050405020304" pitchFamily="18" charset="0"/>
              </a:rPr>
              <a:t>)</a:t>
            </a:r>
            <a:endParaRPr lang="zh-CN" altLang="en-US" b="1" dirty="0">
              <a:ea typeface="华文中宋" panose="02010600040101010101" pitchFamily="2" charset="-122"/>
              <a:cs typeface="Times New Roman" panose="02020603050405020304" pitchFamily="18" charset="0"/>
            </a:endParaRPr>
          </a:p>
        </p:txBody>
      </p:sp>
      <p:graphicFrame>
        <p:nvGraphicFramePr>
          <p:cNvPr id="16" name="Object 6">
            <a:extLst>
              <a:ext uri="{FF2B5EF4-FFF2-40B4-BE49-F238E27FC236}">
                <a16:creationId xmlns:a16="http://schemas.microsoft.com/office/drawing/2014/main" id="{B0F3E5E6-53FA-A17D-0D0D-3E4C8C7B38FF}"/>
              </a:ext>
            </a:extLst>
          </p:cNvPr>
          <p:cNvGraphicFramePr>
            <a:graphicFrameLocks noChangeAspect="1"/>
          </p:cNvGraphicFramePr>
          <p:nvPr>
            <p:extLst>
              <p:ext uri="{D42A27DB-BD31-4B8C-83A1-F6EECF244321}">
                <p14:modId xmlns:p14="http://schemas.microsoft.com/office/powerpoint/2010/main" val="1528697364"/>
              </p:ext>
            </p:extLst>
          </p:nvPr>
        </p:nvGraphicFramePr>
        <p:xfrm>
          <a:off x="3181789" y="3645024"/>
          <a:ext cx="3766475" cy="1809711"/>
        </p:xfrm>
        <a:graphic>
          <a:graphicData uri="http://schemas.openxmlformats.org/presentationml/2006/ole">
            <mc:AlternateContent xmlns:mc="http://schemas.openxmlformats.org/markup-compatibility/2006">
              <mc:Choice xmlns:v="urn:schemas-microsoft-com:vml" Requires="v">
                <p:oleObj name="Equation" r:id="rId5" imgW="4991040" imgH="2095200" progId="Equation.DSMT4">
                  <p:embed/>
                </p:oleObj>
              </mc:Choice>
              <mc:Fallback>
                <p:oleObj name="Equation" r:id="rId5" imgW="4991040" imgH="2095200" progId="Equation.DSMT4">
                  <p:embed/>
                  <p:pic>
                    <p:nvPicPr>
                      <p:cNvPr id="107526" name="Object 6">
                        <a:extLst>
                          <a:ext uri="{FF2B5EF4-FFF2-40B4-BE49-F238E27FC236}">
                            <a16:creationId xmlns:a16="http://schemas.microsoft.com/office/drawing/2014/main" id="{2B8F4C97-2B0E-4734-BF6C-29B9D6CACAA7}"/>
                          </a:ext>
                        </a:extLst>
                      </p:cNvPr>
                      <p:cNvPicPr>
                        <a:picLocks noChangeAspect="1" noChangeArrowheads="1"/>
                      </p:cNvPicPr>
                      <p:nvPr/>
                    </p:nvPicPr>
                    <p:blipFill>
                      <a:blip r:embed="rId6"/>
                      <a:srcRect/>
                      <a:stretch>
                        <a:fillRect/>
                      </a:stretch>
                    </p:blipFill>
                    <p:spPr bwMode="auto">
                      <a:xfrm>
                        <a:off x="3181789" y="3645024"/>
                        <a:ext cx="3766475" cy="1809711"/>
                      </a:xfrm>
                      <a:prstGeom prst="rect">
                        <a:avLst/>
                      </a:prstGeom>
                      <a:noFill/>
                      <a:ln>
                        <a:noFill/>
                      </a:ln>
                      <a:effectLst/>
                    </p:spPr>
                  </p:pic>
                </p:oleObj>
              </mc:Fallback>
            </mc:AlternateContent>
          </a:graphicData>
        </a:graphic>
      </p:graphicFrame>
      <p:sp>
        <p:nvSpPr>
          <p:cNvPr id="18" name="文本框 17">
            <a:extLst>
              <a:ext uri="{FF2B5EF4-FFF2-40B4-BE49-F238E27FC236}">
                <a16:creationId xmlns:a16="http://schemas.microsoft.com/office/drawing/2014/main" id="{FBE43A07-0BB7-661B-CF89-96DE81701CEF}"/>
              </a:ext>
            </a:extLst>
          </p:cNvPr>
          <p:cNvSpPr txBox="1"/>
          <p:nvPr/>
        </p:nvSpPr>
        <p:spPr>
          <a:xfrm>
            <a:off x="291499" y="5428102"/>
            <a:ext cx="4352509" cy="523220"/>
          </a:xfrm>
          <a:prstGeom prst="rect">
            <a:avLst/>
          </a:prstGeom>
          <a:noFill/>
        </p:spPr>
        <p:txBody>
          <a:bodyPr wrap="square">
            <a:spAutoFit/>
          </a:bodyPr>
          <a:lstStyle/>
          <a:p>
            <a:r>
              <a:rPr lang="zh-CN" altLang="en-US" b="1" dirty="0">
                <a:solidFill>
                  <a:srgbClr val="C00000"/>
                </a:solidFill>
                <a:latin typeface="华文中宋" panose="02010600040101010101" pitchFamily="2" charset="-122"/>
                <a:ea typeface="华文中宋" panose="02010600040101010101" pitchFamily="2" charset="-122"/>
              </a:rPr>
              <a:t>注</a:t>
            </a:r>
            <a:r>
              <a:rPr lang="zh-CN" altLang="en-US" b="1" dirty="0">
                <a:latin typeface="华文中宋" panose="02010600040101010101" pitchFamily="2" charset="-122"/>
                <a:ea typeface="华文中宋" panose="02010600040101010101" pitchFamily="2" charset="-122"/>
              </a:rPr>
              <a:t>  综上</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我们得到结论</a:t>
            </a:r>
            <a:r>
              <a:rPr lang="zh-CN" altLang="en-US" b="1" dirty="0">
                <a:ea typeface="华文中宋" panose="02010600040101010101" pitchFamily="2" charset="-122"/>
                <a:cs typeface="Times New Roman" panose="02020603050405020304" pitchFamily="18" charset="0"/>
              </a:rPr>
              <a:t>：</a:t>
            </a:r>
          </a:p>
        </p:txBody>
      </p:sp>
      <p:sp>
        <p:nvSpPr>
          <p:cNvPr id="9" name="文本框 8">
            <a:extLst>
              <a:ext uri="{FF2B5EF4-FFF2-40B4-BE49-F238E27FC236}">
                <a16:creationId xmlns:a16="http://schemas.microsoft.com/office/drawing/2014/main" id="{6C06106B-D7B2-20A4-8160-EF080D7D006C}"/>
              </a:ext>
            </a:extLst>
          </p:cNvPr>
          <p:cNvSpPr txBox="1"/>
          <p:nvPr/>
        </p:nvSpPr>
        <p:spPr>
          <a:xfrm>
            <a:off x="323528" y="889769"/>
            <a:ext cx="8352928" cy="954107"/>
          </a:xfrm>
          <a:prstGeom prst="rect">
            <a:avLst/>
          </a:prstGeom>
          <a:noFill/>
        </p:spPr>
        <p:txBody>
          <a:bodyPr wrap="square">
            <a:spAutoFit/>
          </a:bodyPr>
          <a:lstStyle/>
          <a:p>
            <a:pPr indent="457200"/>
            <a:r>
              <a:rPr lang="zh-CN" altLang="en-US" b="1" dirty="0">
                <a:latin typeface="华文中宋" panose="02010600040101010101" pitchFamily="2" charset="-122"/>
                <a:ea typeface="华文中宋" panose="02010600040101010101" pitchFamily="2" charset="-122"/>
              </a:rPr>
              <a:t>        类似可得</a:t>
            </a:r>
            <a:r>
              <a:rPr lang="en-US" altLang="zh-CN" b="1" dirty="0">
                <a:ea typeface="华文中宋" panose="02010600040101010101" pitchFamily="2" charset="-122"/>
                <a:cs typeface="Times New Roman" panose="02020603050405020304" pitchFamily="18" charset="0"/>
              </a:rPr>
              <a:t>,</a:t>
            </a:r>
            <a:r>
              <a:rPr lang="zh-CN" altLang="en-US" b="1" dirty="0">
                <a:solidFill>
                  <a:srgbClr val="0000FF"/>
                </a:solidFill>
                <a:latin typeface="华文中宋" panose="02010600040101010101" pitchFamily="2" charset="-122"/>
                <a:ea typeface="华文中宋" panose="02010600040101010101" pitchFamily="2" charset="-122"/>
              </a:rPr>
              <a:t>上三角行列式也等于主对角线上各元素的乘积</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即</a:t>
            </a:r>
            <a:endParaRPr lang="zh-CN" altLang="en-US" dirty="0"/>
          </a:p>
        </p:txBody>
      </p:sp>
      <p:sp>
        <p:nvSpPr>
          <p:cNvPr id="12" name="文本框 11">
            <a:extLst>
              <a:ext uri="{FF2B5EF4-FFF2-40B4-BE49-F238E27FC236}">
                <a16:creationId xmlns:a16="http://schemas.microsoft.com/office/drawing/2014/main" id="{E14DA170-F1D0-CF14-9141-72FCF8380061}"/>
              </a:ext>
            </a:extLst>
          </p:cNvPr>
          <p:cNvSpPr txBox="1"/>
          <p:nvPr/>
        </p:nvSpPr>
        <p:spPr>
          <a:xfrm>
            <a:off x="899592" y="5958824"/>
            <a:ext cx="8168948" cy="523220"/>
          </a:xfrm>
          <a:prstGeom prst="rect">
            <a:avLst/>
          </a:prstGeom>
          <a:noFill/>
        </p:spPr>
        <p:txBody>
          <a:bodyPr wrap="square">
            <a:spAutoFit/>
          </a:bodyPr>
          <a:lstStyle/>
          <a:p>
            <a:r>
              <a:rPr lang="zh-CN" altLang="en-US" b="1" dirty="0">
                <a:solidFill>
                  <a:srgbClr val="0000FF"/>
                </a:solidFill>
                <a:latin typeface="华文中宋" panose="02010600040101010101" pitchFamily="2" charset="-122"/>
                <a:ea typeface="华文中宋" panose="02010600040101010101" pitchFamily="2" charset="-122"/>
              </a:rPr>
              <a:t>对角行列式的值均等于</a:t>
            </a:r>
            <a:r>
              <a:rPr lang="zh-CN" altLang="en-US" b="1" dirty="0">
                <a:solidFill>
                  <a:srgbClr val="C00000"/>
                </a:solidFill>
                <a:latin typeface="华文中宋" panose="02010600040101010101" pitchFamily="2" charset="-122"/>
                <a:ea typeface="华文中宋" panose="02010600040101010101" pitchFamily="2" charset="-122"/>
              </a:rPr>
              <a:t>主对角线上各元素的乘积</a:t>
            </a:r>
            <a:r>
              <a:rPr lang="en-US" altLang="zh-CN" b="1" dirty="0">
                <a:solidFill>
                  <a:srgbClr val="0000FF"/>
                </a:solidFill>
                <a:ea typeface="华文中宋" panose="02010600040101010101" pitchFamily="2" charset="-122"/>
                <a:cs typeface="Times New Roman" panose="02020603050405020304" pitchFamily="18" charset="0"/>
              </a:rPr>
              <a:t>.</a:t>
            </a:r>
            <a:endParaRPr lang="zh-CN" altLang="en-US" dirty="0">
              <a:solidFill>
                <a:srgbClr val="0000FF"/>
              </a:solidFill>
            </a:endParaRPr>
          </a:p>
        </p:txBody>
      </p:sp>
      <p:sp>
        <p:nvSpPr>
          <p:cNvPr id="10" name="文本框 9">
            <a:extLst>
              <a:ext uri="{FF2B5EF4-FFF2-40B4-BE49-F238E27FC236}">
                <a16:creationId xmlns:a16="http://schemas.microsoft.com/office/drawing/2014/main" id="{B17F69AF-9F9B-7D15-878B-FB5B41B7E45A}"/>
              </a:ext>
            </a:extLst>
          </p:cNvPr>
          <p:cNvSpPr txBox="1"/>
          <p:nvPr/>
        </p:nvSpPr>
        <p:spPr>
          <a:xfrm>
            <a:off x="4159780" y="5423452"/>
            <a:ext cx="4804708" cy="523220"/>
          </a:xfrm>
          <a:prstGeom prst="rect">
            <a:avLst/>
          </a:prstGeom>
          <a:noFill/>
        </p:spPr>
        <p:txBody>
          <a:bodyPr wrap="square">
            <a:spAutoFit/>
          </a:bodyPr>
          <a:lstStyle/>
          <a:p>
            <a:r>
              <a:rPr lang="zh-CN" altLang="en-US" b="1" dirty="0">
                <a:solidFill>
                  <a:srgbClr val="0000FF"/>
                </a:solidFill>
                <a:latin typeface="华文中宋" panose="02010600040101010101" pitchFamily="2" charset="-122"/>
                <a:ea typeface="华文中宋" panose="02010600040101010101" pitchFamily="2" charset="-122"/>
              </a:rPr>
              <a:t>任意上</a:t>
            </a:r>
            <a:r>
              <a:rPr lang="en-US" altLang="zh-CN" b="1" dirty="0">
                <a:solidFill>
                  <a:srgbClr val="0000FF"/>
                </a:solidFill>
                <a:ea typeface="华文中宋" panose="02010600040101010101" pitchFamily="2" charset="-122"/>
                <a:cs typeface="Times New Roman" panose="02020603050405020304" pitchFamily="18" charset="0"/>
              </a:rPr>
              <a:t>(</a:t>
            </a:r>
            <a:r>
              <a:rPr lang="zh-CN" altLang="en-US" b="1" dirty="0">
                <a:solidFill>
                  <a:srgbClr val="0000FF"/>
                </a:solidFill>
                <a:latin typeface="华文中宋" panose="02010600040101010101" pitchFamily="2" charset="-122"/>
                <a:ea typeface="华文中宋" panose="02010600040101010101" pitchFamily="2" charset="-122"/>
              </a:rPr>
              <a:t>下</a:t>
            </a:r>
            <a:r>
              <a:rPr lang="en-US" altLang="zh-CN" b="1" dirty="0">
                <a:solidFill>
                  <a:srgbClr val="0000FF"/>
                </a:solidFill>
                <a:ea typeface="华文中宋" panose="02010600040101010101" pitchFamily="2" charset="-122"/>
                <a:cs typeface="Times New Roman" panose="02020603050405020304" pitchFamily="18" charset="0"/>
              </a:rPr>
              <a:t>)</a:t>
            </a:r>
            <a:r>
              <a:rPr lang="zh-CN" altLang="en-US" b="1" dirty="0">
                <a:solidFill>
                  <a:srgbClr val="0000FF"/>
                </a:solidFill>
                <a:latin typeface="华文中宋" panose="02010600040101010101" pitchFamily="2" charset="-122"/>
                <a:ea typeface="华文中宋" panose="02010600040101010101" pitchFamily="2" charset="-122"/>
              </a:rPr>
              <a:t>三角行列式及</a:t>
            </a:r>
            <a:endParaRPr lang="zh-CN" altLang="en-US" dirty="0">
              <a:solidFill>
                <a:srgbClr val="0000FF"/>
              </a:solidFill>
            </a:endParaRPr>
          </a:p>
        </p:txBody>
      </p:sp>
      <p:sp>
        <p:nvSpPr>
          <p:cNvPr id="17" name="Rectangle 30">
            <a:extLst>
              <a:ext uri="{FF2B5EF4-FFF2-40B4-BE49-F238E27FC236}">
                <a16:creationId xmlns:a16="http://schemas.microsoft.com/office/drawing/2014/main" id="{73183C74-ECF2-49E4-94F4-27B0D173A90D}"/>
              </a:ext>
            </a:extLst>
          </p:cNvPr>
          <p:cNvSpPr>
            <a:spLocks noChangeArrowheads="1"/>
          </p:cNvSpPr>
          <p:nvPr/>
        </p:nvSpPr>
        <p:spPr bwMode="auto">
          <a:xfrm>
            <a:off x="-17385" y="12475"/>
            <a:ext cx="7475653" cy="892614"/>
          </a:xfrm>
          <a:prstGeom prst="rect">
            <a:avLst/>
          </a:prstGeom>
          <a:no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实践问题：上</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下</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三角行列式及对角行列式的应用</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600" b="1" i="0" u="none" strike="noStrike" kern="1200" cap="none" spc="0" normalizeH="0" baseline="0" noProof="0" dirty="0">
              <a:ln>
                <a:noFill/>
              </a:ln>
              <a:solidFill>
                <a:srgbClr val="CC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8604727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115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iterate type="lt">
                                    <p:tmPct val="5000"/>
                                  </p:iterate>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125"/>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iterate type="lt">
                                    <p:tmPct val="5000"/>
                                  </p:iterate>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iterate type="lt">
                                    <p:tmPct val="5000"/>
                                  </p:iterate>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775"/>
                            </p:stCondLst>
                            <p:childTnLst>
                              <p:par>
                                <p:cTn id="32" presetID="10" presetClass="entr" presetSubtype="0" fill="hold" grpId="0" nodeType="afterEffect">
                                  <p:stCondLst>
                                    <p:cond delay="0"/>
                                  </p:stCondLst>
                                  <p:iterate type="lt">
                                    <p:tmPct val="5000"/>
                                  </p:iterate>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9" grpId="0"/>
      <p:bldP spid="12"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0">
            <a:hlinkClick r:id="rId2" action="ppaction://hlinksldjump"/>
            <a:extLst>
              <a:ext uri="{FF2B5EF4-FFF2-40B4-BE49-F238E27FC236}">
                <a16:creationId xmlns:a16="http://schemas.microsoft.com/office/drawing/2014/main" id="{CA894A7D-A18E-43D3-3462-CCD4561FC727}"/>
              </a:ext>
            </a:extLst>
          </p:cNvPr>
          <p:cNvSpPr>
            <a:spLocks noChangeArrowheads="1"/>
          </p:cNvSpPr>
          <p:nvPr/>
        </p:nvSpPr>
        <p:spPr bwMode="auto">
          <a:xfrm>
            <a:off x="457200" y="288925"/>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E50CFF2C-8465-69EA-B7B6-72DCCB6D3379}"/>
              </a:ext>
            </a:extLst>
          </p:cNvPr>
          <p:cNvSpPr txBox="1"/>
          <p:nvPr/>
        </p:nvSpPr>
        <p:spPr>
          <a:xfrm>
            <a:off x="339677" y="1340819"/>
            <a:ext cx="3131840" cy="523220"/>
          </a:xfrm>
          <a:prstGeom prst="rect">
            <a:avLst/>
          </a:prstGeom>
          <a:noFill/>
        </p:spPr>
        <p:txBody>
          <a:bodyPr wrap="square">
            <a:spAutoFit/>
          </a:bodyPr>
          <a:lstStyle/>
          <a:p>
            <a:r>
              <a:rPr lang="zh-CN" altLang="en-US" b="1" dirty="0">
                <a:solidFill>
                  <a:srgbClr val="C00000"/>
                </a:solidFill>
                <a:latin typeface="华文中宋" panose="02010600040101010101" pitchFamily="2" charset="-122"/>
                <a:ea typeface="华文中宋" panose="02010600040101010101" pitchFamily="2" charset="-122"/>
              </a:rPr>
              <a:t>例</a:t>
            </a:r>
            <a:r>
              <a:rPr lang="en-US" altLang="zh-CN" b="1" dirty="0">
                <a:solidFill>
                  <a:srgbClr val="C00000"/>
                </a:solidFill>
                <a:ea typeface="华文中宋" panose="02010600040101010101" pitchFamily="2" charset="-122"/>
                <a:cs typeface="Times New Roman" panose="02020603050405020304" pitchFamily="18" charset="0"/>
              </a:rPr>
              <a:t>1.6 </a:t>
            </a:r>
            <a:r>
              <a:rPr lang="en-US" altLang="zh-CN" b="1" dirty="0">
                <a:solidFill>
                  <a:srgbClr val="C00000"/>
                </a:solidFill>
                <a:latin typeface="华文中宋" panose="02010600040101010101" pitchFamily="2" charset="-122"/>
                <a:ea typeface="华文中宋" panose="02010600040101010101" pitchFamily="2" charset="-122"/>
              </a:rPr>
              <a:t> </a:t>
            </a:r>
            <a:r>
              <a:rPr lang="zh-CN" altLang="en-US" b="1" dirty="0">
                <a:latin typeface="华文中宋" panose="02010600040101010101" pitchFamily="2" charset="-122"/>
                <a:ea typeface="华文中宋" panose="02010600040101010101" pitchFamily="2" charset="-122"/>
              </a:rPr>
              <a:t>证明</a:t>
            </a:r>
          </a:p>
        </p:txBody>
      </p:sp>
      <p:graphicFrame>
        <p:nvGraphicFramePr>
          <p:cNvPr id="10" name="Object 6">
            <a:extLst>
              <a:ext uri="{FF2B5EF4-FFF2-40B4-BE49-F238E27FC236}">
                <a16:creationId xmlns:a16="http://schemas.microsoft.com/office/drawing/2014/main" id="{96526AC7-41DE-9A58-2056-EA493ABE0F09}"/>
              </a:ext>
            </a:extLst>
          </p:cNvPr>
          <p:cNvGraphicFramePr>
            <a:graphicFrameLocks noChangeAspect="1"/>
          </p:cNvGraphicFramePr>
          <p:nvPr>
            <p:extLst>
              <p:ext uri="{D42A27DB-BD31-4B8C-83A1-F6EECF244321}">
                <p14:modId xmlns:p14="http://schemas.microsoft.com/office/powerpoint/2010/main" val="885883671"/>
              </p:ext>
            </p:extLst>
          </p:nvPr>
        </p:nvGraphicFramePr>
        <p:xfrm>
          <a:off x="2267744" y="672778"/>
          <a:ext cx="5783250" cy="1954251"/>
        </p:xfrm>
        <a:graphic>
          <a:graphicData uri="http://schemas.openxmlformats.org/presentationml/2006/ole">
            <mc:AlternateContent xmlns:mc="http://schemas.openxmlformats.org/markup-compatibility/2006">
              <mc:Choice xmlns:v="urn:schemas-microsoft-com:vml" Requires="v">
                <p:oleObj name="Equation" r:id="rId3" imgW="7086600" imgH="2095200" progId="Equation.DSMT4">
                  <p:embed/>
                </p:oleObj>
              </mc:Choice>
              <mc:Fallback>
                <p:oleObj name="Equation" r:id="rId3" imgW="7086600" imgH="2095200" progId="Equation.DSMT4">
                  <p:embed/>
                  <p:pic>
                    <p:nvPicPr>
                      <p:cNvPr id="107526" name="Object 6">
                        <a:extLst>
                          <a:ext uri="{FF2B5EF4-FFF2-40B4-BE49-F238E27FC236}">
                            <a16:creationId xmlns:a16="http://schemas.microsoft.com/office/drawing/2014/main" id="{2B8F4C97-2B0E-4734-BF6C-29B9D6CACAA7}"/>
                          </a:ext>
                        </a:extLst>
                      </p:cNvPr>
                      <p:cNvPicPr>
                        <a:picLocks noChangeAspect="1" noChangeArrowheads="1"/>
                      </p:cNvPicPr>
                      <p:nvPr/>
                    </p:nvPicPr>
                    <p:blipFill>
                      <a:blip r:embed="rId4"/>
                      <a:srcRect/>
                      <a:stretch>
                        <a:fillRect/>
                      </a:stretch>
                    </p:blipFill>
                    <p:spPr bwMode="auto">
                      <a:xfrm>
                        <a:off x="2267744" y="672778"/>
                        <a:ext cx="5783250" cy="1954251"/>
                      </a:xfrm>
                      <a:prstGeom prst="rect">
                        <a:avLst/>
                      </a:prstGeom>
                      <a:noFill/>
                      <a:ln>
                        <a:noFill/>
                      </a:ln>
                      <a:effectLst/>
                    </p:spPr>
                  </p:pic>
                </p:oleObj>
              </mc:Fallback>
            </mc:AlternateContent>
          </a:graphicData>
        </a:graphic>
      </p:graphicFrame>
      <p:sp>
        <p:nvSpPr>
          <p:cNvPr id="14" name="文本框 13">
            <a:extLst>
              <a:ext uri="{FF2B5EF4-FFF2-40B4-BE49-F238E27FC236}">
                <a16:creationId xmlns:a16="http://schemas.microsoft.com/office/drawing/2014/main" id="{7B2D1FBB-3383-1C57-7E04-766CA628C39B}"/>
              </a:ext>
            </a:extLst>
          </p:cNvPr>
          <p:cNvSpPr txBox="1"/>
          <p:nvPr/>
        </p:nvSpPr>
        <p:spPr>
          <a:xfrm>
            <a:off x="860476" y="2699213"/>
            <a:ext cx="3999556"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由行列式的定义可得</a:t>
            </a:r>
          </a:p>
        </p:txBody>
      </p:sp>
      <p:graphicFrame>
        <p:nvGraphicFramePr>
          <p:cNvPr id="17" name="Object 6">
            <a:extLst>
              <a:ext uri="{FF2B5EF4-FFF2-40B4-BE49-F238E27FC236}">
                <a16:creationId xmlns:a16="http://schemas.microsoft.com/office/drawing/2014/main" id="{0B648BBC-633F-1516-2D64-39F0C34EF469}"/>
              </a:ext>
            </a:extLst>
          </p:cNvPr>
          <p:cNvGraphicFramePr>
            <a:graphicFrameLocks noChangeAspect="1"/>
          </p:cNvGraphicFramePr>
          <p:nvPr>
            <p:extLst>
              <p:ext uri="{D42A27DB-BD31-4B8C-83A1-F6EECF244321}">
                <p14:modId xmlns:p14="http://schemas.microsoft.com/office/powerpoint/2010/main" val="2052897205"/>
              </p:ext>
            </p:extLst>
          </p:nvPr>
        </p:nvGraphicFramePr>
        <p:xfrm>
          <a:off x="1290980" y="3212976"/>
          <a:ext cx="2616193" cy="1980227"/>
        </p:xfrm>
        <a:graphic>
          <a:graphicData uri="http://schemas.openxmlformats.org/presentationml/2006/ole">
            <mc:AlternateContent xmlns:mc="http://schemas.openxmlformats.org/markup-compatibility/2006">
              <mc:Choice xmlns:v="urn:schemas-microsoft-com:vml" Requires="v">
                <p:oleObj name="Equation" r:id="rId5" imgW="3162240" imgH="2095200" progId="Equation.DSMT4">
                  <p:embed/>
                </p:oleObj>
              </mc:Choice>
              <mc:Fallback>
                <p:oleObj name="Equation" r:id="rId5" imgW="3162240" imgH="2095200" progId="Equation.DSMT4">
                  <p:embed/>
                  <p:pic>
                    <p:nvPicPr>
                      <p:cNvPr id="107526" name="Object 6">
                        <a:extLst>
                          <a:ext uri="{FF2B5EF4-FFF2-40B4-BE49-F238E27FC236}">
                            <a16:creationId xmlns:a16="http://schemas.microsoft.com/office/drawing/2014/main" id="{2B8F4C97-2B0E-4734-BF6C-29B9D6CACAA7}"/>
                          </a:ext>
                        </a:extLst>
                      </p:cNvPr>
                      <p:cNvPicPr>
                        <a:picLocks noChangeAspect="1" noChangeArrowheads="1"/>
                      </p:cNvPicPr>
                      <p:nvPr/>
                    </p:nvPicPr>
                    <p:blipFill>
                      <a:blip r:embed="rId6"/>
                      <a:srcRect/>
                      <a:stretch>
                        <a:fillRect/>
                      </a:stretch>
                    </p:blipFill>
                    <p:spPr bwMode="auto">
                      <a:xfrm>
                        <a:off x="1290980" y="3212976"/>
                        <a:ext cx="2616193" cy="1980227"/>
                      </a:xfrm>
                      <a:prstGeom prst="rect">
                        <a:avLst/>
                      </a:prstGeom>
                      <a:noFill/>
                      <a:ln>
                        <a:noFill/>
                      </a:ln>
                      <a:effectLst/>
                    </p:spPr>
                  </p:pic>
                </p:oleObj>
              </mc:Fallback>
            </mc:AlternateContent>
          </a:graphicData>
        </a:graphic>
      </p:graphicFrame>
      <p:graphicFrame>
        <p:nvGraphicFramePr>
          <p:cNvPr id="19" name="Object 6">
            <a:extLst>
              <a:ext uri="{FF2B5EF4-FFF2-40B4-BE49-F238E27FC236}">
                <a16:creationId xmlns:a16="http://schemas.microsoft.com/office/drawing/2014/main" id="{91CD16D7-78FF-49BE-16E2-E8BF68C35A99}"/>
              </a:ext>
            </a:extLst>
          </p:cNvPr>
          <p:cNvGraphicFramePr>
            <a:graphicFrameLocks noChangeAspect="1"/>
          </p:cNvGraphicFramePr>
          <p:nvPr>
            <p:extLst>
              <p:ext uri="{D42A27DB-BD31-4B8C-83A1-F6EECF244321}">
                <p14:modId xmlns:p14="http://schemas.microsoft.com/office/powerpoint/2010/main" val="551190017"/>
              </p:ext>
            </p:extLst>
          </p:nvPr>
        </p:nvGraphicFramePr>
        <p:xfrm>
          <a:off x="1187624" y="5349274"/>
          <a:ext cx="3528858" cy="888038"/>
        </p:xfrm>
        <a:graphic>
          <a:graphicData uri="http://schemas.openxmlformats.org/presentationml/2006/ole">
            <mc:AlternateContent xmlns:mc="http://schemas.openxmlformats.org/markup-compatibility/2006">
              <mc:Choice xmlns:v="urn:schemas-microsoft-com:vml" Requires="v">
                <p:oleObj name="Equation" r:id="rId7" imgW="3809880" imgH="838080" progId="Equation.DSMT4">
                  <p:embed/>
                </p:oleObj>
              </mc:Choice>
              <mc:Fallback>
                <p:oleObj name="Equation" r:id="rId7" imgW="3809880" imgH="838080" progId="Equation.DSMT4">
                  <p:embed/>
                  <p:pic>
                    <p:nvPicPr>
                      <p:cNvPr id="107526" name="Object 6">
                        <a:extLst>
                          <a:ext uri="{FF2B5EF4-FFF2-40B4-BE49-F238E27FC236}">
                            <a16:creationId xmlns:a16="http://schemas.microsoft.com/office/drawing/2014/main" id="{2B8F4C97-2B0E-4734-BF6C-29B9D6CACAA7}"/>
                          </a:ext>
                        </a:extLst>
                      </p:cNvPr>
                      <p:cNvPicPr>
                        <a:picLocks noChangeAspect="1" noChangeArrowheads="1"/>
                      </p:cNvPicPr>
                      <p:nvPr/>
                    </p:nvPicPr>
                    <p:blipFill>
                      <a:blip r:embed="rId8"/>
                      <a:srcRect/>
                      <a:stretch>
                        <a:fillRect/>
                      </a:stretch>
                    </p:blipFill>
                    <p:spPr bwMode="auto">
                      <a:xfrm>
                        <a:off x="1187624" y="5349274"/>
                        <a:ext cx="3528858" cy="888038"/>
                      </a:xfrm>
                      <a:prstGeom prst="rect">
                        <a:avLst/>
                      </a:prstGeom>
                      <a:noFill/>
                      <a:ln>
                        <a:noFill/>
                      </a:ln>
                      <a:effectLst/>
                    </p:spPr>
                  </p:pic>
                </p:oleObj>
              </mc:Fallback>
            </mc:AlternateContent>
          </a:graphicData>
        </a:graphic>
      </p:graphicFrame>
      <p:sp>
        <p:nvSpPr>
          <p:cNvPr id="21" name="文本框 20">
            <a:extLst>
              <a:ext uri="{FF2B5EF4-FFF2-40B4-BE49-F238E27FC236}">
                <a16:creationId xmlns:a16="http://schemas.microsoft.com/office/drawing/2014/main" id="{F0432F83-09DE-AB2E-6257-BC3006A0233D}"/>
              </a:ext>
            </a:extLst>
          </p:cNvPr>
          <p:cNvSpPr txBox="1"/>
          <p:nvPr/>
        </p:nvSpPr>
        <p:spPr>
          <a:xfrm>
            <a:off x="322107" y="5532964"/>
            <a:ext cx="964521"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由于</a:t>
            </a:r>
          </a:p>
        </p:txBody>
      </p:sp>
      <p:sp>
        <p:nvSpPr>
          <p:cNvPr id="23" name="文本框 22">
            <a:extLst>
              <a:ext uri="{FF2B5EF4-FFF2-40B4-BE49-F238E27FC236}">
                <a16:creationId xmlns:a16="http://schemas.microsoft.com/office/drawing/2014/main" id="{80B69297-5ADC-5B8E-9A75-740723E30F6B}"/>
              </a:ext>
            </a:extLst>
          </p:cNvPr>
          <p:cNvSpPr txBox="1"/>
          <p:nvPr/>
        </p:nvSpPr>
        <p:spPr>
          <a:xfrm>
            <a:off x="4703839" y="5536388"/>
            <a:ext cx="1842439"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从而得证</a:t>
            </a:r>
            <a:r>
              <a:rPr lang="en-US" altLang="zh-CN" b="1" dirty="0">
                <a:ea typeface="华文中宋" panose="02010600040101010101" pitchFamily="2" charset="-122"/>
                <a:cs typeface="Times New Roman" panose="02020603050405020304" pitchFamily="18" charset="0"/>
              </a:rPr>
              <a:t>.</a:t>
            </a:r>
            <a:endParaRPr lang="zh-CN" altLang="en-US" b="1" dirty="0">
              <a:ea typeface="华文中宋"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0792C40-950E-D283-176B-DA908A6A991A}"/>
              </a:ext>
            </a:extLst>
          </p:cNvPr>
          <p:cNvSpPr txBox="1"/>
          <p:nvPr/>
        </p:nvSpPr>
        <p:spPr>
          <a:xfrm>
            <a:off x="323528" y="2707096"/>
            <a:ext cx="679354" cy="523220"/>
          </a:xfrm>
          <a:prstGeom prst="rect">
            <a:avLst/>
          </a:prstGeom>
          <a:noFill/>
        </p:spPr>
        <p:txBody>
          <a:bodyPr wrap="square">
            <a:spAutoFit/>
          </a:bodyPr>
          <a:lstStyle/>
          <a:p>
            <a:r>
              <a:rPr lang="zh-CN" altLang="en-US" b="1" dirty="0">
                <a:solidFill>
                  <a:srgbClr val="C00000"/>
                </a:solidFill>
                <a:latin typeface="华文中宋" panose="02010600040101010101" pitchFamily="2" charset="-122"/>
                <a:ea typeface="华文中宋" panose="02010600040101010101" pitchFamily="2" charset="-122"/>
              </a:rPr>
              <a:t>解</a:t>
            </a:r>
            <a:endParaRPr lang="zh-CN" altLang="en-US" dirty="0">
              <a:solidFill>
                <a:srgbClr val="C00000"/>
              </a:solidFill>
            </a:endParaRPr>
          </a:p>
        </p:txBody>
      </p:sp>
      <p:graphicFrame>
        <p:nvGraphicFramePr>
          <p:cNvPr id="12" name="Object 6">
            <a:extLst>
              <a:ext uri="{FF2B5EF4-FFF2-40B4-BE49-F238E27FC236}">
                <a16:creationId xmlns:a16="http://schemas.microsoft.com/office/drawing/2014/main" id="{152EFA55-E9A0-C990-A829-30554E1DC3EC}"/>
              </a:ext>
            </a:extLst>
          </p:cNvPr>
          <p:cNvGraphicFramePr>
            <a:graphicFrameLocks noChangeAspect="1"/>
          </p:cNvGraphicFramePr>
          <p:nvPr>
            <p:extLst>
              <p:ext uri="{D42A27DB-BD31-4B8C-83A1-F6EECF244321}">
                <p14:modId xmlns:p14="http://schemas.microsoft.com/office/powerpoint/2010/main" val="1439581262"/>
              </p:ext>
            </p:extLst>
          </p:nvPr>
        </p:nvGraphicFramePr>
        <p:xfrm>
          <a:off x="3973326" y="3789040"/>
          <a:ext cx="4127066" cy="631055"/>
        </p:xfrm>
        <a:graphic>
          <a:graphicData uri="http://schemas.openxmlformats.org/presentationml/2006/ole">
            <mc:AlternateContent xmlns:mc="http://schemas.openxmlformats.org/markup-compatibility/2006">
              <mc:Choice xmlns:v="urn:schemas-microsoft-com:vml" Requires="v">
                <p:oleObj name="Equation" r:id="rId9" imgW="4457520" imgH="596880" progId="Equation.DSMT4">
                  <p:embed/>
                </p:oleObj>
              </mc:Choice>
              <mc:Fallback>
                <p:oleObj name="Equation" r:id="rId9" imgW="4457520" imgH="596880" progId="Equation.DSMT4">
                  <p:embed/>
                  <p:pic>
                    <p:nvPicPr>
                      <p:cNvPr id="17" name="Object 6">
                        <a:extLst>
                          <a:ext uri="{FF2B5EF4-FFF2-40B4-BE49-F238E27FC236}">
                            <a16:creationId xmlns:a16="http://schemas.microsoft.com/office/drawing/2014/main" id="{0B648BBC-633F-1516-2D64-39F0C34EF469}"/>
                          </a:ext>
                        </a:extLst>
                      </p:cNvPr>
                      <p:cNvPicPr>
                        <a:picLocks noChangeAspect="1" noChangeArrowheads="1"/>
                      </p:cNvPicPr>
                      <p:nvPr/>
                    </p:nvPicPr>
                    <p:blipFill>
                      <a:blip r:embed="rId10"/>
                      <a:srcRect/>
                      <a:stretch>
                        <a:fillRect/>
                      </a:stretch>
                    </p:blipFill>
                    <p:spPr bwMode="auto">
                      <a:xfrm>
                        <a:off x="3973326" y="3789040"/>
                        <a:ext cx="4127066" cy="631055"/>
                      </a:xfrm>
                      <a:prstGeom prst="rect">
                        <a:avLst/>
                      </a:prstGeom>
                      <a:noFill/>
                      <a:ln>
                        <a:noFill/>
                      </a:ln>
                      <a:effectLst/>
                    </p:spPr>
                  </p:pic>
                </p:oleObj>
              </mc:Fallback>
            </mc:AlternateContent>
          </a:graphicData>
        </a:graphic>
      </p:graphicFrame>
      <p:sp>
        <p:nvSpPr>
          <p:cNvPr id="18" name="Rectangle 30">
            <a:extLst>
              <a:ext uri="{FF2B5EF4-FFF2-40B4-BE49-F238E27FC236}">
                <a16:creationId xmlns:a16="http://schemas.microsoft.com/office/drawing/2014/main" id="{55B2F85B-0D0D-46A2-84D7-AB7C8F24990B}"/>
              </a:ext>
            </a:extLst>
          </p:cNvPr>
          <p:cNvSpPr>
            <a:spLocks noChangeArrowheads="1"/>
          </p:cNvSpPr>
          <p:nvPr/>
        </p:nvSpPr>
        <p:spPr bwMode="auto">
          <a:xfrm>
            <a:off x="-17385" y="12475"/>
            <a:ext cx="7475653" cy="892614"/>
          </a:xfrm>
          <a:prstGeom prst="rect">
            <a:avLst/>
          </a:prstGeom>
          <a:no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实践问题：上</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下</a:t>
            </a:r>
            <a:r>
              <a:rPr kumimoji="1" lang="en-US" altLang="zh-CN"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a:t>
            </a:r>
            <a:r>
              <a:rPr kumimoji="1" lang="zh-CN" altLang="en-US" sz="2600" b="1" i="0" u="none" strike="noStrike" kern="0" cap="none" spc="0" normalizeH="0" baseline="0" noProof="0" dirty="0">
                <a:ln>
                  <a:noFill/>
                </a:ln>
                <a:solidFill>
                  <a:schemeClr val="bg1"/>
                </a:solidFill>
                <a:effectLst/>
                <a:uLnTx/>
                <a:uFillTx/>
                <a:latin typeface="Times New Roman" panose="02020603050405020304" pitchFamily="18" charset="0"/>
                <a:ea typeface="华文中宋"/>
                <a:cs typeface="Times New Roman" panose="02020603050405020304" pitchFamily="18" charset="0"/>
              </a:rPr>
              <a:t>三角行列式及对角行列式的应用</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600" b="1" i="0" u="none" strike="noStrike" kern="1200" cap="none" spc="0" normalizeH="0" baseline="0" noProof="0" dirty="0">
              <a:ln>
                <a:noFill/>
              </a:ln>
              <a:solidFill>
                <a:srgbClr val="CC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1131362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70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iterate type="lt">
                                    <p:tmPct val="5000"/>
                                  </p:iterate>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par>
                          <p:cTn id="27" fill="hold">
                            <p:stCondLst>
                              <p:cond delay="525"/>
                            </p:stCondLst>
                            <p:childTnLst>
                              <p:par>
                                <p:cTn id="28" presetID="22" presetClass="entr" presetSubtype="8"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iterate type="lt">
                                    <p:tmPct val="5000"/>
                                  </p:iterate>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P spid="23"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9BF13833-45B6-4AAA-B73B-C5518CFEBEC5}"/>
              </a:ext>
            </a:extLst>
          </p:cNvPr>
          <p:cNvSpPr>
            <a:spLocks noChangeArrowheads="1"/>
          </p:cNvSpPr>
          <p:nvPr/>
        </p:nvSpPr>
        <p:spPr bwMode="auto">
          <a:xfrm>
            <a:off x="1217485" y="1412776"/>
            <a:ext cx="75866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0">
              <a:spcBef>
                <a:spcPct val="0"/>
              </a:spcBef>
              <a:buClrTx/>
              <a:buSzTx/>
              <a:buNone/>
              <a:defRPr/>
            </a:pPr>
            <a:r>
              <a:rPr kumimoji="1" lang="zh-CN" altLang="zh-CN" sz="25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基本问题</a:t>
            </a:r>
            <a:r>
              <a:rPr kumimoji="1" lang="en-US" altLang="zh-CN" sz="25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三阶行列式的展开式有什么特点</a:t>
            </a:r>
            <a:r>
              <a:rPr lang="en-US" altLang="zh-CN"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如何</a:t>
            </a:r>
            <a:endParaRPr kumimoji="1" lang="zh-CN" altLang="zh-CN" sz="25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4035" name="Line 12">
            <a:extLst>
              <a:ext uri="{FF2B5EF4-FFF2-40B4-BE49-F238E27FC236}">
                <a16:creationId xmlns:a16="http://schemas.microsoft.com/office/drawing/2014/main" id="{80982FA9-26BC-4A95-9851-2F2FC5A77790}"/>
              </a:ext>
            </a:extLst>
          </p:cNvPr>
          <p:cNvSpPr>
            <a:spLocks noChangeShapeType="1"/>
          </p:cNvSpPr>
          <p:nvPr/>
        </p:nvSpPr>
        <p:spPr bwMode="auto">
          <a:xfrm>
            <a:off x="0" y="836613"/>
            <a:ext cx="9144000" cy="0"/>
          </a:xfrm>
          <a:prstGeom prst="line">
            <a:avLst/>
          </a:prstGeom>
          <a:noFill/>
          <a:ln w="2540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Rectangle 1">
            <a:extLst>
              <a:ext uri="{FF2B5EF4-FFF2-40B4-BE49-F238E27FC236}">
                <a16:creationId xmlns:a16="http://schemas.microsoft.com/office/drawing/2014/main" id="{E6D50D67-0721-460C-980E-6D04231C34F3}"/>
              </a:ext>
            </a:extLst>
          </p:cNvPr>
          <p:cNvSpPr>
            <a:spLocks noChangeArrowheads="1"/>
          </p:cNvSpPr>
          <p:nvPr/>
        </p:nvSpPr>
        <p:spPr bwMode="auto">
          <a:xfrm>
            <a:off x="2636276" y="1895838"/>
            <a:ext cx="3951948" cy="477054"/>
          </a:xfrm>
          <a:prstGeom prst="rect">
            <a:avLst/>
          </a:prstGeom>
          <a:noFill/>
        </p:spPr>
        <p:txBody>
          <a:bodyPr wrap="square">
            <a:spAutoFit/>
          </a:bodyPr>
          <a:lstStyle/>
          <a:p>
            <a:pPr lvl="0">
              <a:spcBef>
                <a:spcPts val="0"/>
              </a:spcBef>
              <a:spcAft>
                <a:spcPts val="0"/>
              </a:spcAft>
              <a:defRPr/>
            </a:pPr>
            <a:r>
              <a:rPr lang="zh-CN" altLang="en-US" sz="2500" b="1" dirty="0">
                <a:solidFill>
                  <a:srgbClr val="0000FF"/>
                </a:solidFill>
                <a:ea typeface="华文中宋" panose="02010600040101010101" pitchFamily="2" charset="-122"/>
                <a:cs typeface="Times New Roman" panose="02020603050405020304" pitchFamily="18" charset="0"/>
              </a:rPr>
              <a:t>将其推广到</a:t>
            </a:r>
            <a:r>
              <a:rPr lang="en-US" altLang="zh-CN" sz="2500" b="1" i="1" dirty="0">
                <a:solidFill>
                  <a:srgbClr val="0000FF"/>
                </a:solidFill>
                <a:latin typeface="+mj-lt"/>
                <a:ea typeface="华文中宋" panose="02010600040101010101" pitchFamily="2" charset="-122"/>
                <a:cs typeface="Times New Roman" panose="02020603050405020304" pitchFamily="18" charset="0"/>
              </a:rPr>
              <a:t>n</a:t>
            </a:r>
            <a:r>
              <a:rPr lang="zh-CN" altLang="en-US" sz="2500" b="1" dirty="0">
                <a:solidFill>
                  <a:srgbClr val="0000FF"/>
                </a:solidFill>
                <a:ea typeface="华文中宋" panose="02010600040101010101" pitchFamily="2" charset="-122"/>
                <a:cs typeface="Times New Roman" panose="02020603050405020304" pitchFamily="18" charset="0"/>
              </a:rPr>
              <a:t>阶行列式？</a:t>
            </a:r>
          </a:p>
        </p:txBody>
      </p:sp>
      <p:sp>
        <p:nvSpPr>
          <p:cNvPr id="44037" name="Text Box 2">
            <a:extLst>
              <a:ext uri="{FF2B5EF4-FFF2-40B4-BE49-F238E27FC236}">
                <a16:creationId xmlns:a16="http://schemas.microsoft.com/office/drawing/2014/main" id="{EA77B2B6-8A95-4258-8CFE-AE1C4CC44ED2}"/>
              </a:ext>
            </a:extLst>
          </p:cNvPr>
          <p:cNvSpPr txBox="1">
            <a:spLocks noChangeArrowheads="1"/>
          </p:cNvSpPr>
          <p:nvPr/>
        </p:nvSpPr>
        <p:spPr bwMode="auto">
          <a:xfrm>
            <a:off x="-114945" y="53218"/>
            <a:ext cx="5407025" cy="598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0" algn="ctr" eaLnBrk="1" hangingPunct="1">
              <a:lnSpc>
                <a:spcPct val="120000"/>
              </a:lnSpc>
              <a:spcBef>
                <a:spcPct val="50000"/>
              </a:spcBef>
              <a:buClrTx/>
              <a:buSzTx/>
              <a:buNone/>
              <a:defRPr/>
            </a:pPr>
            <a:r>
              <a:rPr lang="en-US" altLang="zh-CN" sz="3000" b="1" i="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n</a:t>
            </a:r>
            <a:r>
              <a:rPr lang="zh-CN" altLang="en-US" sz="30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阶行列式</a:t>
            </a:r>
            <a:r>
              <a:rPr kumimoji="1" lang="zh-CN" altLang="en-US" sz="30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的小结</a:t>
            </a:r>
          </a:p>
        </p:txBody>
      </p:sp>
      <p:sp>
        <p:nvSpPr>
          <p:cNvPr id="2" name="爆炸形: 8 pt  1">
            <a:extLst>
              <a:ext uri="{FF2B5EF4-FFF2-40B4-BE49-F238E27FC236}">
                <a16:creationId xmlns:a16="http://schemas.microsoft.com/office/drawing/2014/main" id="{53382267-904B-4FCD-A0F5-4D7098E0F9EF}"/>
              </a:ext>
            </a:extLst>
          </p:cNvPr>
          <p:cNvSpPr/>
          <p:nvPr/>
        </p:nvSpPr>
        <p:spPr bwMode="auto">
          <a:xfrm>
            <a:off x="1067390" y="1521676"/>
            <a:ext cx="213994" cy="259253"/>
          </a:xfrm>
          <a:prstGeom prst="irregularSeal1">
            <a:avLst/>
          </a:prstGeom>
          <a:solidFill>
            <a:srgbClr val="969696"/>
          </a:solidFill>
          <a:ln w="28575" cap="flat" cmpd="sng" algn="ctr">
            <a:solidFill>
              <a:srgbClr val="3333FF"/>
            </a:solidFill>
            <a:prstDash val="solid"/>
            <a:round/>
            <a:headEnd type="none" w="med" len="med"/>
            <a:tailEnd type="triangle" w="med" len="med"/>
          </a:ln>
          <a:effectLst>
            <a:glow rad="228600">
              <a:schemeClr val="accent5">
                <a:satMod val="175000"/>
                <a:alpha val="40000"/>
              </a:schemeClr>
            </a:glow>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w="22225">
                <a:solidFill>
                  <a:srgbClr val="0000FF"/>
                </a:solidFill>
                <a:prstDash val="solid"/>
              </a:ln>
              <a:solidFill>
                <a:srgbClr val="B2B2B2">
                  <a:lumMod val="40000"/>
                  <a:lumOff val="60000"/>
                </a:srgbClr>
              </a:solidFill>
              <a:effectLst>
                <a:glow rad="228600">
                  <a:srgbClr val="B2B2B2">
                    <a:satMod val="175000"/>
                    <a:alpha val="40000"/>
                  </a:srgbClr>
                </a:glow>
              </a:effectLst>
              <a:uLnTx/>
              <a:uFillTx/>
              <a:latin typeface="Times New Roman" panose="02020603050405020304" pitchFamily="18" charset="0"/>
              <a:ea typeface="宋体" panose="02010600030101010101" pitchFamily="2" charset="-122"/>
              <a:cs typeface="+mn-cs"/>
            </a:endParaRPr>
          </a:p>
        </p:txBody>
      </p:sp>
      <p:sp>
        <p:nvSpPr>
          <p:cNvPr id="22" name="Rectangle 1">
            <a:extLst>
              <a:ext uri="{FF2B5EF4-FFF2-40B4-BE49-F238E27FC236}">
                <a16:creationId xmlns:a16="http://schemas.microsoft.com/office/drawing/2014/main" id="{0185E265-DE75-4DB9-8ED5-2F0295195CFF}"/>
              </a:ext>
            </a:extLst>
          </p:cNvPr>
          <p:cNvSpPr>
            <a:spLocks noChangeArrowheads="1"/>
          </p:cNvSpPr>
          <p:nvPr/>
        </p:nvSpPr>
        <p:spPr bwMode="auto">
          <a:xfrm>
            <a:off x="1284161" y="2489101"/>
            <a:ext cx="751998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0">
              <a:spcBef>
                <a:spcPct val="0"/>
              </a:spcBef>
              <a:buClrTx/>
              <a:buSzTx/>
              <a:buNone/>
              <a:defRPr/>
            </a:pPr>
            <a:r>
              <a:rPr kumimoji="1" lang="zh-CN" altLang="zh-CN" sz="25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重点问题</a:t>
            </a:r>
            <a:r>
              <a:rPr kumimoji="1" lang="en-US" altLang="zh-CN" sz="25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全排列、对换及</a:t>
            </a:r>
            <a:r>
              <a:rPr lang="en-US" altLang="zh-CN" sz="2500" b="1" i="1" dirty="0">
                <a:solidFill>
                  <a:srgbClr val="0000FF"/>
                </a:solidFill>
                <a:latin typeface="+mj-lt"/>
                <a:ea typeface="华文中宋" panose="02010600040101010101" pitchFamily="2" charset="-122"/>
                <a:cs typeface="Times New Roman" panose="02020603050405020304" pitchFamily="18" charset="0"/>
              </a:rPr>
              <a:t>n</a:t>
            </a:r>
            <a:r>
              <a:rPr lang="zh-CN" altLang="en-US"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阶行列式的定义</a:t>
            </a:r>
            <a:r>
              <a:rPr lang="en-US" altLang="zh-CN"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28" name="爆炸形: 8 pt  27">
            <a:extLst>
              <a:ext uri="{FF2B5EF4-FFF2-40B4-BE49-F238E27FC236}">
                <a16:creationId xmlns:a16="http://schemas.microsoft.com/office/drawing/2014/main" id="{248C877F-9883-4098-8C1C-B2D41EE58B18}"/>
              </a:ext>
            </a:extLst>
          </p:cNvPr>
          <p:cNvSpPr/>
          <p:nvPr/>
        </p:nvSpPr>
        <p:spPr bwMode="auto">
          <a:xfrm>
            <a:off x="1067390" y="2627959"/>
            <a:ext cx="213994" cy="259253"/>
          </a:xfrm>
          <a:prstGeom prst="irregularSeal1">
            <a:avLst/>
          </a:prstGeom>
          <a:solidFill>
            <a:srgbClr val="969696"/>
          </a:solidFill>
          <a:ln w="28575" cap="flat" cmpd="sng" algn="ctr">
            <a:solidFill>
              <a:srgbClr val="3333FF"/>
            </a:solidFill>
            <a:prstDash val="solid"/>
            <a:round/>
            <a:headEnd type="none" w="med" len="med"/>
            <a:tailEnd type="triangle" w="med" len="med"/>
          </a:ln>
          <a:effectLst>
            <a:glow rad="228600">
              <a:schemeClr val="accent5">
                <a:satMod val="175000"/>
                <a:alpha val="40000"/>
              </a:schemeClr>
            </a:glow>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w="22225">
                <a:solidFill>
                  <a:srgbClr val="0000FF"/>
                </a:solidFill>
                <a:prstDash val="solid"/>
              </a:ln>
              <a:solidFill>
                <a:srgbClr val="B2B2B2">
                  <a:lumMod val="40000"/>
                  <a:lumOff val="60000"/>
                </a:srgbClr>
              </a:solidFill>
              <a:effectLst>
                <a:glow rad="228600">
                  <a:srgbClr val="B2B2B2">
                    <a:satMod val="175000"/>
                    <a:alpha val="40000"/>
                  </a:srgbClr>
                </a:glow>
              </a:effectLst>
              <a:uLnTx/>
              <a:uFillTx/>
              <a:latin typeface="Times New Roman" panose="02020603050405020304" pitchFamily="18" charset="0"/>
              <a:ea typeface="宋体" panose="02010600030101010101" pitchFamily="2" charset="-122"/>
              <a:cs typeface="+mn-cs"/>
            </a:endParaRPr>
          </a:p>
        </p:txBody>
      </p:sp>
      <p:sp>
        <p:nvSpPr>
          <p:cNvPr id="29" name="Rectangle 1">
            <a:extLst>
              <a:ext uri="{FF2B5EF4-FFF2-40B4-BE49-F238E27FC236}">
                <a16:creationId xmlns:a16="http://schemas.microsoft.com/office/drawing/2014/main" id="{D45D5E3B-7792-41DB-B7B3-A7C01A97ED23}"/>
              </a:ext>
            </a:extLst>
          </p:cNvPr>
          <p:cNvSpPr>
            <a:spLocks noChangeArrowheads="1"/>
          </p:cNvSpPr>
          <p:nvPr/>
        </p:nvSpPr>
        <p:spPr bwMode="auto">
          <a:xfrm>
            <a:off x="1284161" y="3109814"/>
            <a:ext cx="751998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0">
              <a:spcBef>
                <a:spcPct val="0"/>
              </a:spcBef>
              <a:buClrTx/>
              <a:buSzTx/>
              <a:buNone/>
              <a:defRPr/>
            </a:pPr>
            <a:r>
              <a:rPr kumimoji="1" lang="zh-CN" altLang="en-US" sz="25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难点问题</a:t>
            </a:r>
            <a:r>
              <a:rPr kumimoji="1" lang="en-US" altLang="zh-CN" sz="25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b="1" i="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n</a:t>
            </a:r>
            <a:r>
              <a:rPr lang="zh-CN" altLang="en-US"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阶行列式的定义的几种不同表达</a:t>
            </a:r>
            <a:r>
              <a:rPr lang="en-US" altLang="zh-CN"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34" name="爆炸形: 8 pt  33">
            <a:extLst>
              <a:ext uri="{FF2B5EF4-FFF2-40B4-BE49-F238E27FC236}">
                <a16:creationId xmlns:a16="http://schemas.microsoft.com/office/drawing/2014/main" id="{B23A7B6D-0423-4C9B-B3FA-23D5B0DAEF34}"/>
              </a:ext>
            </a:extLst>
          </p:cNvPr>
          <p:cNvSpPr/>
          <p:nvPr/>
        </p:nvSpPr>
        <p:spPr bwMode="auto">
          <a:xfrm>
            <a:off x="1067390" y="3256107"/>
            <a:ext cx="213994" cy="259253"/>
          </a:xfrm>
          <a:prstGeom prst="irregularSeal1">
            <a:avLst/>
          </a:prstGeom>
          <a:solidFill>
            <a:srgbClr val="969696"/>
          </a:solidFill>
          <a:ln w="28575" cap="flat" cmpd="sng" algn="ctr">
            <a:solidFill>
              <a:srgbClr val="3333FF"/>
            </a:solidFill>
            <a:prstDash val="solid"/>
            <a:round/>
            <a:headEnd type="none" w="med" len="med"/>
            <a:tailEnd type="triangle" w="med" len="med"/>
          </a:ln>
          <a:effectLst>
            <a:glow rad="228600">
              <a:schemeClr val="accent5">
                <a:satMod val="175000"/>
                <a:alpha val="40000"/>
              </a:schemeClr>
            </a:glow>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w="22225">
                <a:solidFill>
                  <a:srgbClr val="0000FF"/>
                </a:solidFill>
                <a:prstDash val="solid"/>
              </a:ln>
              <a:solidFill>
                <a:srgbClr val="B2B2B2">
                  <a:lumMod val="40000"/>
                  <a:lumOff val="60000"/>
                </a:srgbClr>
              </a:solidFill>
              <a:effectLst>
                <a:glow rad="228600">
                  <a:srgbClr val="B2B2B2">
                    <a:satMod val="175000"/>
                    <a:alpha val="40000"/>
                  </a:srgbClr>
                </a:glow>
              </a:effectLst>
              <a:uLnTx/>
              <a:uFillTx/>
              <a:latin typeface="Times New Roman" panose="02020603050405020304" pitchFamily="18" charset="0"/>
              <a:ea typeface="宋体" panose="02010600030101010101" pitchFamily="2" charset="-122"/>
              <a:cs typeface="+mn-cs"/>
            </a:endParaRPr>
          </a:p>
        </p:txBody>
      </p:sp>
      <p:sp>
        <p:nvSpPr>
          <p:cNvPr id="24" name="Rectangle 1">
            <a:extLst>
              <a:ext uri="{FF2B5EF4-FFF2-40B4-BE49-F238E27FC236}">
                <a16:creationId xmlns:a16="http://schemas.microsoft.com/office/drawing/2014/main" id="{7FAD9148-9271-4382-ACAF-806CF34C97C6}"/>
              </a:ext>
            </a:extLst>
          </p:cNvPr>
          <p:cNvSpPr>
            <a:spLocks noChangeArrowheads="1"/>
          </p:cNvSpPr>
          <p:nvPr/>
        </p:nvSpPr>
        <p:spPr bwMode="auto">
          <a:xfrm>
            <a:off x="1217485" y="3709076"/>
            <a:ext cx="7559674"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0">
              <a:spcBef>
                <a:spcPct val="0"/>
              </a:spcBef>
              <a:buClrTx/>
              <a:buSzTx/>
              <a:buNone/>
              <a:defRPr/>
            </a:pPr>
            <a:r>
              <a:rPr kumimoji="1" lang="zh-CN" altLang="en-US" sz="25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实践问题</a:t>
            </a:r>
            <a:r>
              <a:rPr kumimoji="1" lang="en-US" altLang="zh-CN" sz="25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应用行列式的定义计算上</a:t>
            </a:r>
            <a:r>
              <a:rPr lang="en-US" altLang="zh-CN"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下</a:t>
            </a:r>
            <a:r>
              <a:rPr lang="en-US" altLang="zh-CN"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三角行列</a:t>
            </a:r>
            <a:endParaRPr kumimoji="1" lang="en-US" altLang="zh-CN" sz="25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6" name="爆炸形: 8 pt  25">
            <a:extLst>
              <a:ext uri="{FF2B5EF4-FFF2-40B4-BE49-F238E27FC236}">
                <a16:creationId xmlns:a16="http://schemas.microsoft.com/office/drawing/2014/main" id="{082BB6DD-8C1D-41CE-AA78-9834A7F65212}"/>
              </a:ext>
            </a:extLst>
          </p:cNvPr>
          <p:cNvSpPr/>
          <p:nvPr/>
        </p:nvSpPr>
        <p:spPr bwMode="auto">
          <a:xfrm>
            <a:off x="1047617" y="3816243"/>
            <a:ext cx="213994" cy="259253"/>
          </a:xfrm>
          <a:prstGeom prst="irregularSeal1">
            <a:avLst/>
          </a:prstGeom>
          <a:solidFill>
            <a:srgbClr val="969696"/>
          </a:solidFill>
          <a:ln w="28575" cap="flat" cmpd="sng" algn="ctr">
            <a:solidFill>
              <a:srgbClr val="3333FF"/>
            </a:solidFill>
            <a:prstDash val="solid"/>
            <a:round/>
            <a:headEnd type="none" w="med" len="med"/>
            <a:tailEnd type="triangle" w="med" len="med"/>
          </a:ln>
          <a:effectLst>
            <a:glow rad="228600">
              <a:schemeClr val="accent5">
                <a:satMod val="175000"/>
                <a:alpha val="40000"/>
              </a:schemeClr>
            </a:glow>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w="22225">
                <a:solidFill>
                  <a:srgbClr val="0000FF"/>
                </a:solidFill>
                <a:prstDash val="solid"/>
              </a:ln>
              <a:solidFill>
                <a:srgbClr val="B2B2B2">
                  <a:lumMod val="40000"/>
                  <a:lumOff val="60000"/>
                </a:srgbClr>
              </a:solidFill>
              <a:effectLst>
                <a:glow rad="228600">
                  <a:srgbClr val="B2B2B2">
                    <a:satMod val="175000"/>
                    <a:alpha val="40000"/>
                  </a:srgbClr>
                </a:glow>
              </a:effectLst>
              <a:uLnTx/>
              <a:uFillTx/>
              <a:latin typeface="Times New Roman" panose="02020603050405020304" pitchFamily="18" charset="0"/>
              <a:ea typeface="宋体" panose="02010600030101010101" pitchFamily="2" charset="-122"/>
              <a:cs typeface="+mn-cs"/>
            </a:endParaRPr>
          </a:p>
        </p:txBody>
      </p:sp>
      <p:sp>
        <p:nvSpPr>
          <p:cNvPr id="27" name="Rectangle 1">
            <a:extLst>
              <a:ext uri="{FF2B5EF4-FFF2-40B4-BE49-F238E27FC236}">
                <a16:creationId xmlns:a16="http://schemas.microsoft.com/office/drawing/2014/main" id="{910E4721-4835-429B-A2A3-E5E18CA7B922}"/>
              </a:ext>
            </a:extLst>
          </p:cNvPr>
          <p:cNvSpPr>
            <a:spLocks noChangeArrowheads="1"/>
          </p:cNvSpPr>
          <p:nvPr/>
        </p:nvSpPr>
        <p:spPr bwMode="auto">
          <a:xfrm>
            <a:off x="1281384" y="4706458"/>
            <a:ext cx="679244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0">
              <a:spcBef>
                <a:spcPct val="0"/>
              </a:spcBef>
              <a:buClrTx/>
              <a:buSzTx/>
              <a:buNone/>
              <a:defRPr/>
            </a:pPr>
            <a:r>
              <a:rPr kumimoji="1" lang="zh-CN" altLang="en-US" sz="25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拓展问题</a:t>
            </a:r>
            <a:r>
              <a:rPr kumimoji="1" lang="en-US" altLang="zh-CN" sz="25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5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应用行列式的定义来计算高阶行列式</a:t>
            </a:r>
            <a:endParaRPr kumimoji="1" lang="en-US" altLang="zh-CN" sz="25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0" name="爆炸形: 8 pt  29">
            <a:extLst>
              <a:ext uri="{FF2B5EF4-FFF2-40B4-BE49-F238E27FC236}">
                <a16:creationId xmlns:a16="http://schemas.microsoft.com/office/drawing/2014/main" id="{FBB8E06C-C25A-473E-91F8-3070EDFE2E38}"/>
              </a:ext>
            </a:extLst>
          </p:cNvPr>
          <p:cNvSpPr/>
          <p:nvPr/>
        </p:nvSpPr>
        <p:spPr bwMode="auto">
          <a:xfrm>
            <a:off x="1064613" y="4833435"/>
            <a:ext cx="213994" cy="259253"/>
          </a:xfrm>
          <a:prstGeom prst="irregularSeal1">
            <a:avLst/>
          </a:prstGeom>
          <a:solidFill>
            <a:srgbClr val="969696"/>
          </a:solidFill>
          <a:ln w="28575" cap="flat" cmpd="sng" algn="ctr">
            <a:solidFill>
              <a:srgbClr val="3333FF"/>
            </a:solidFill>
            <a:prstDash val="solid"/>
            <a:round/>
            <a:headEnd type="none" w="med" len="med"/>
            <a:tailEnd type="triangle" w="med" len="med"/>
          </a:ln>
          <a:effectLst>
            <a:glow rad="228600">
              <a:schemeClr val="accent5">
                <a:satMod val="175000"/>
                <a:alpha val="40000"/>
              </a:schemeClr>
            </a:glow>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w="22225">
                <a:solidFill>
                  <a:srgbClr val="0000FF"/>
                </a:solidFill>
                <a:prstDash val="solid"/>
              </a:ln>
              <a:solidFill>
                <a:srgbClr val="B2B2B2">
                  <a:lumMod val="40000"/>
                  <a:lumOff val="60000"/>
                </a:srgbClr>
              </a:solidFill>
              <a:effectLst>
                <a:glow rad="228600">
                  <a:srgbClr val="B2B2B2">
                    <a:satMod val="175000"/>
                    <a:alpha val="40000"/>
                  </a:srgbClr>
                </a:glow>
              </a:effectLst>
              <a:uLnTx/>
              <a:uFillTx/>
              <a:latin typeface="Times New Roman" panose="02020603050405020304" pitchFamily="18" charset="0"/>
              <a:ea typeface="宋体" panose="02010600030101010101" pitchFamily="2" charset="-122"/>
              <a:cs typeface="+mn-cs"/>
            </a:endParaRPr>
          </a:p>
        </p:txBody>
      </p:sp>
      <p:pic>
        <p:nvPicPr>
          <p:cNvPr id="44059" name="Picture 11">
            <a:extLst>
              <a:ext uri="{FF2B5EF4-FFF2-40B4-BE49-F238E27FC236}">
                <a16:creationId xmlns:a16="http://schemas.microsoft.com/office/drawing/2014/main" id="{F6B0C0DB-4097-40EC-AC71-84AE9EC490A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2863" y="-9525"/>
            <a:ext cx="1014413"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42B2DF49-A265-A34E-A7EE-B50957499CB2}"/>
              </a:ext>
            </a:extLst>
          </p:cNvPr>
          <p:cNvSpPr txBox="1"/>
          <p:nvPr/>
        </p:nvSpPr>
        <p:spPr>
          <a:xfrm>
            <a:off x="2633499" y="5253228"/>
            <a:ext cx="2583796" cy="477054"/>
          </a:xfrm>
          <a:prstGeom prst="rect">
            <a:avLst/>
          </a:prstGeom>
          <a:noFill/>
        </p:spPr>
        <p:txBody>
          <a:bodyPr wrap="square">
            <a:spAutoFit/>
          </a:bodyPr>
          <a:lstStyle/>
          <a:p>
            <a:pPr lvl="0"/>
            <a:r>
              <a:rPr lang="zh-CN" altLang="en-US" sz="2500" b="1" dirty="0">
                <a:solidFill>
                  <a:srgbClr val="0000FF"/>
                </a:solidFill>
                <a:ea typeface="华文中宋" panose="02010600040101010101" pitchFamily="2" charset="-122"/>
                <a:cs typeface="Times New Roman" panose="02020603050405020304" pitchFamily="18" charset="0"/>
              </a:rPr>
              <a:t>有何不足之处</a:t>
            </a:r>
            <a:r>
              <a:rPr lang="en-US" altLang="zh-CN" sz="2500" b="1" dirty="0">
                <a:solidFill>
                  <a:srgbClr val="0000FF"/>
                </a:solidFill>
                <a:ea typeface="华文中宋" panose="02010600040101010101" pitchFamily="2" charset="-122"/>
                <a:cs typeface="Times New Roman" panose="02020603050405020304" pitchFamily="18" charset="0"/>
              </a:rPr>
              <a:t>?</a:t>
            </a:r>
            <a:endParaRPr kumimoji="1" lang="zh-CN" altLang="en-US" sz="25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B5F685D7-CB23-DF1D-6DA9-B5D1FC4476C7}"/>
              </a:ext>
            </a:extLst>
          </p:cNvPr>
          <p:cNvSpPr txBox="1"/>
          <p:nvPr/>
        </p:nvSpPr>
        <p:spPr>
          <a:xfrm>
            <a:off x="2595474" y="4102826"/>
            <a:ext cx="2696606" cy="477054"/>
          </a:xfrm>
          <a:prstGeom prst="rect">
            <a:avLst/>
          </a:prstGeom>
          <a:noFill/>
        </p:spPr>
        <p:txBody>
          <a:bodyPr wrap="square">
            <a:spAutoFit/>
          </a:bodyPr>
          <a:lstStyle/>
          <a:p>
            <a:r>
              <a:rPr lang="zh-CN" altLang="en-US" sz="2500" b="1" dirty="0">
                <a:solidFill>
                  <a:srgbClr val="0000FF"/>
                </a:solidFill>
                <a:ea typeface="华文中宋" panose="02010600040101010101" pitchFamily="2" charset="-122"/>
                <a:cs typeface="Times New Roman" panose="02020603050405020304" pitchFamily="18" charset="0"/>
              </a:rPr>
              <a:t>式及对角行列式</a:t>
            </a:r>
            <a:r>
              <a:rPr lang="en-US" altLang="zh-CN" sz="2500" b="1" dirty="0">
                <a:solidFill>
                  <a:srgbClr val="0000FF"/>
                </a:solidFill>
                <a:ea typeface="华文中宋"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419578603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500"/>
                                        <p:tgtEl>
                                          <p:spTgt spid="6"/>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1500"/>
                                        <p:tgtEl>
                                          <p:spTgt spid="2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1500"/>
                                        <p:tgtEl>
                                          <p:spTgt spid="2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childTnLst>
                          </p:cTn>
                        </p:par>
                        <p:par>
                          <p:cTn id="39" fill="hold" nodeType="after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1500"/>
                                        <p:tgtEl>
                                          <p:spTgt spid="24"/>
                                        </p:tgtEl>
                                      </p:cBhvr>
                                    </p:animEffect>
                                  </p:childTnLst>
                                </p:cTn>
                              </p:par>
                            </p:childTnLst>
                          </p:cTn>
                        </p:par>
                        <p:par>
                          <p:cTn id="43" fill="hold" nodeType="withGroup">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1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500"/>
                                        <p:tgtEl>
                                          <p:spTgt spid="27"/>
                                        </p:tgtEl>
                                      </p:cBhvr>
                                    </p:animEffect>
                                  </p:childTnLst>
                                </p:cTn>
                              </p:par>
                            </p:childTnLst>
                          </p:cTn>
                        </p:par>
                        <p:par>
                          <p:cTn id="56" fill="hold">
                            <p:stCondLst>
                              <p:cond delay="2000"/>
                            </p:stCondLst>
                            <p:childTnLst>
                              <p:par>
                                <p:cTn id="57" presetID="22" presetClass="entr" presetSubtype="8" fill="hold" grpId="0" nodeType="after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left)">
                                      <p:cBhvr>
                                        <p:cTn id="59"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2" grpId="0"/>
      <p:bldP spid="29" grpId="0"/>
      <p:bldP spid="24" grpId="0"/>
      <p:bldP spid="27" grpId="0"/>
      <p:bldP spid="4"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0">
            <a:hlinkClick r:id="" action="ppaction://noaction"/>
            <a:extLst>
              <a:ext uri="{FF2B5EF4-FFF2-40B4-BE49-F238E27FC236}">
                <a16:creationId xmlns:a16="http://schemas.microsoft.com/office/drawing/2014/main" id="{6ED1EF79-A7DA-43D6-9844-52236878D557}"/>
              </a:ext>
            </a:extLst>
          </p:cNvPr>
          <p:cNvSpPr>
            <a:spLocks noChangeArrowheads="1"/>
          </p:cNvSpPr>
          <p:nvPr/>
        </p:nvSpPr>
        <p:spPr bwMode="auto">
          <a:xfrm>
            <a:off x="450850" y="393700"/>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45060" name="Rectangle 30">
            <a:extLst>
              <a:ext uri="{FF2B5EF4-FFF2-40B4-BE49-F238E27FC236}">
                <a16:creationId xmlns:a16="http://schemas.microsoft.com/office/drawing/2014/main" id="{72C5B6C1-1136-4086-B50D-8BBFBB5B3148}"/>
              </a:ext>
            </a:extLst>
          </p:cNvPr>
          <p:cNvSpPr>
            <a:spLocks noChangeArrowheads="1"/>
          </p:cNvSpPr>
          <p:nvPr/>
        </p:nvSpPr>
        <p:spPr bwMode="auto">
          <a:xfrm>
            <a:off x="455133" y="0"/>
            <a:ext cx="65373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前言</a:t>
            </a:r>
          </a:p>
        </p:txBody>
      </p:sp>
      <p:sp>
        <p:nvSpPr>
          <p:cNvPr id="2" name="Text Box 3">
            <a:extLst>
              <a:ext uri="{FF2B5EF4-FFF2-40B4-BE49-F238E27FC236}">
                <a16:creationId xmlns:a16="http://schemas.microsoft.com/office/drawing/2014/main" id="{673EEF4D-1DFD-3D60-5CD3-1D042FAF5CFE}"/>
              </a:ext>
            </a:extLst>
          </p:cNvPr>
          <p:cNvSpPr>
            <a:spLocks noChangeArrowheads="1"/>
          </p:cNvSpPr>
          <p:nvPr/>
        </p:nvSpPr>
        <p:spPr bwMode="auto">
          <a:xfrm>
            <a:off x="1115218" y="1355701"/>
            <a:ext cx="6913563" cy="1954766"/>
          </a:xfrm>
          <a:prstGeom prst="rect">
            <a:avLst/>
          </a:prstGeom>
          <a:solidFill>
            <a:schemeClr val="bg1">
              <a:alpha val="56078"/>
            </a:schemeClr>
          </a:solidFill>
          <a:ln w="38100">
            <a:solidFill>
              <a:schemeClr val="bg1"/>
            </a:solidFill>
            <a:miter lim="800000"/>
            <a:headEnd/>
            <a:tailEnd/>
          </a:ln>
        </p:spPr>
        <p:txBody>
          <a:bodyPr anchor="ctr" anchorCtr="1">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0" eaLnBrk="1" hangingPunct="1">
              <a:lnSpc>
                <a:spcPct val="150000"/>
              </a:lnSpc>
              <a:spcBef>
                <a:spcPct val="0"/>
              </a:spcBef>
              <a:buClrTx/>
              <a:buSzTx/>
              <a:buNone/>
              <a:defRPr/>
            </a:pPr>
            <a:r>
              <a:rPr lang="zh-CN" altLang="en-US" sz="2800" b="1" dirty="0">
                <a:solidFill>
                  <a:srgbClr val="0000FF"/>
                </a:solidFill>
                <a:latin typeface="Times New Roman" panose="02020603050405020304" pitchFamily="18" charset="0"/>
                <a:ea typeface="华文中宋" panose="02010600040101010101" pitchFamily="2" charset="-122"/>
                <a:sym typeface="楷体_GB2312" pitchFamily="49" charset="-122"/>
              </a:rPr>
              <a:t> 本节重点研究如下问题</a:t>
            </a:r>
            <a:r>
              <a:rPr lang="en-US" altLang="zh-CN" sz="2800" b="1" dirty="0">
                <a:solidFill>
                  <a:srgbClr val="0000FF"/>
                </a:solidFill>
                <a:latin typeface="Times New Roman" panose="02020603050405020304" pitchFamily="18" charset="0"/>
                <a:ea typeface="华文中宋" panose="02010600040101010101" pitchFamily="2" charset="-122"/>
                <a:sym typeface="楷体_GB2312" pitchFamily="49" charset="-122"/>
              </a:rPr>
              <a:t>:</a:t>
            </a:r>
          </a:p>
          <a:p>
            <a:pPr lvl="0" eaLnBrk="1" hangingPunct="1">
              <a:lnSpc>
                <a:spcPct val="150000"/>
              </a:lnSpc>
              <a:spcBef>
                <a:spcPct val="0"/>
              </a:spcBef>
              <a:buClrTx/>
              <a:buSzTx/>
              <a:buFont typeface="Arial" panose="020B0604020202020204" pitchFamily="34" charset="0"/>
              <a:buChar char="•"/>
              <a:defRPr/>
            </a:pPr>
            <a:r>
              <a:rPr lang="zh-CN" altLang="en-US" sz="2800" b="1" dirty="0">
                <a:solidFill>
                  <a:srgbClr val="0000FF"/>
                </a:solidFill>
                <a:latin typeface="Times New Roman" panose="02020603050405020304" pitchFamily="18" charset="0"/>
                <a:ea typeface="华文中宋" panose="02010600040101010101" pitchFamily="2" charset="-122"/>
                <a:sym typeface="楷体_GB2312" pitchFamily="49" charset="-122"/>
              </a:rPr>
              <a:t>排列与对换的相关知识</a:t>
            </a:r>
            <a:endParaRPr lang="en-US" altLang="zh-CN" sz="2800" b="1" dirty="0">
              <a:solidFill>
                <a:srgbClr val="0000FF"/>
              </a:solidFill>
              <a:latin typeface="Times New Roman" panose="02020603050405020304" pitchFamily="18" charset="0"/>
              <a:ea typeface="华文中宋" panose="02010600040101010101" pitchFamily="2" charset="-122"/>
              <a:sym typeface="楷体_GB2312" pitchFamily="49" charset="-122"/>
            </a:endParaRPr>
          </a:p>
          <a:p>
            <a:pPr lvl="0" eaLnBrk="1" hangingPunct="1">
              <a:lnSpc>
                <a:spcPct val="150000"/>
              </a:lnSpc>
              <a:spcBef>
                <a:spcPct val="0"/>
              </a:spcBef>
              <a:buClrTx/>
              <a:buSzTx/>
              <a:buFont typeface="Arial" panose="020B0604020202020204" pitchFamily="34" charset="0"/>
              <a:buChar char="•"/>
              <a:defRPr/>
            </a:pPr>
            <a:r>
              <a:rPr lang="en-US" altLang="zh-CN" sz="2800" b="1" i="1" dirty="0">
                <a:solidFill>
                  <a:srgbClr val="0000FF"/>
                </a:solidFill>
                <a:latin typeface="Times New Roman" panose="02020603050405020304" pitchFamily="18" charset="0"/>
                <a:ea typeface="华文中宋" panose="02010600040101010101" pitchFamily="2" charset="-122"/>
                <a:sym typeface="楷体_GB2312" pitchFamily="49" charset="-122"/>
              </a:rPr>
              <a:t>n</a:t>
            </a:r>
            <a:r>
              <a:rPr lang="en-US" altLang="zh-CN" sz="2000" b="1" dirty="0">
                <a:solidFill>
                  <a:srgbClr val="0000FF"/>
                </a:solidFill>
                <a:latin typeface="Times New Roman" panose="02020603050405020304" pitchFamily="18" charset="0"/>
                <a:ea typeface="华文中宋" panose="02010600040101010101" pitchFamily="2" charset="-122"/>
                <a:sym typeface="楷体_GB2312" pitchFamily="49" charset="-122"/>
              </a:rPr>
              <a:t> </a:t>
            </a:r>
            <a:r>
              <a:rPr lang="zh-CN" altLang="en-US" sz="2800" b="1" dirty="0">
                <a:solidFill>
                  <a:srgbClr val="0000FF"/>
                </a:solidFill>
                <a:latin typeface="Times New Roman" panose="02020603050405020304" pitchFamily="18" charset="0"/>
                <a:ea typeface="华文中宋" panose="02010600040101010101" pitchFamily="2" charset="-122"/>
                <a:sym typeface="楷体_GB2312" pitchFamily="49" charset="-122"/>
              </a:rPr>
              <a:t>阶行列式的定义</a:t>
            </a:r>
            <a:endParaRPr kumimoji="1" lang="zh-CN" altLang="en-US" sz="1800" b="0"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mn-cs"/>
              <a:sym typeface="Arial" panose="020B0604020202020204" pitchFamily="34" charset="0"/>
            </a:endParaRPr>
          </a:p>
        </p:txBody>
      </p:sp>
    </p:spTree>
    <p:extLst>
      <p:ext uri="{BB962C8B-B14F-4D97-AF65-F5344CB8AC3E}">
        <p14:creationId xmlns:p14="http://schemas.microsoft.com/office/powerpoint/2010/main" val="215665312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0">
            <a:hlinkClick r:id="" action="ppaction://noaction"/>
            <a:extLst>
              <a:ext uri="{FF2B5EF4-FFF2-40B4-BE49-F238E27FC236}">
                <a16:creationId xmlns:a16="http://schemas.microsoft.com/office/drawing/2014/main" id="{6ED1EF79-A7DA-43D6-9844-52236878D557}"/>
              </a:ext>
            </a:extLst>
          </p:cNvPr>
          <p:cNvSpPr>
            <a:spLocks noChangeArrowheads="1"/>
          </p:cNvSpPr>
          <p:nvPr/>
        </p:nvSpPr>
        <p:spPr bwMode="auto">
          <a:xfrm>
            <a:off x="450850" y="393700"/>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2" name="Text Box 3">
            <a:extLst>
              <a:ext uri="{FF2B5EF4-FFF2-40B4-BE49-F238E27FC236}">
                <a16:creationId xmlns:a16="http://schemas.microsoft.com/office/drawing/2014/main" id="{673EEF4D-1DFD-3D60-5CD3-1D042FAF5CFE}"/>
              </a:ext>
            </a:extLst>
          </p:cNvPr>
          <p:cNvSpPr>
            <a:spLocks noChangeArrowheads="1"/>
          </p:cNvSpPr>
          <p:nvPr/>
        </p:nvSpPr>
        <p:spPr bwMode="auto">
          <a:xfrm>
            <a:off x="107504" y="651439"/>
            <a:ext cx="8208912" cy="1308435"/>
          </a:xfrm>
          <a:prstGeom prst="rect">
            <a:avLst/>
          </a:prstGeom>
          <a:solidFill>
            <a:schemeClr val="bg1">
              <a:alpha val="56078"/>
            </a:schemeClr>
          </a:solidFill>
          <a:ln w="38100">
            <a:solidFill>
              <a:schemeClr val="bg1"/>
            </a:solidFill>
            <a:miter lim="800000"/>
            <a:headEnd/>
            <a:tailEnd/>
          </a:ln>
        </p:spPr>
        <p:txBody>
          <a:bodyPr wrap="square" anchor="ctr" anchorCtr="1">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0" eaLnBrk="1" hangingPunct="1">
              <a:lnSpc>
                <a:spcPct val="150000"/>
              </a:lnSpc>
              <a:spcBef>
                <a:spcPct val="0"/>
              </a:spcBef>
              <a:buClrTx/>
              <a:buSzTx/>
              <a:buFont typeface="Arial" panose="020B0604020202020204" pitchFamily="34" charset="0"/>
              <a:buChar char="•"/>
              <a:defRPr/>
            </a:pPr>
            <a:r>
              <a:rPr lang="zh-CN" altLang="en-US" sz="2800" b="1" dirty="0">
                <a:latin typeface="Times New Roman" panose="02020603050405020304" pitchFamily="18" charset="0"/>
                <a:ea typeface="华文中宋" panose="02010600040101010101" pitchFamily="2" charset="-122"/>
                <a:sym typeface="楷体_GB2312" pitchFamily="49" charset="-122"/>
              </a:rPr>
              <a:t>观察三阶行列式的定义</a:t>
            </a:r>
            <a:r>
              <a:rPr lang="en-US" altLang="zh-CN" sz="2800" b="1" dirty="0">
                <a:latin typeface="Times New Roman" panose="02020603050405020304" pitchFamily="18" charset="0"/>
                <a:ea typeface="华文中宋" panose="02010600040101010101" pitchFamily="2" charset="-122"/>
                <a:sym typeface="楷体_GB2312" pitchFamily="49" charset="-122"/>
              </a:rPr>
              <a:t>, </a:t>
            </a:r>
            <a:r>
              <a:rPr lang="zh-CN" altLang="en-US" sz="2800" b="1" dirty="0">
                <a:latin typeface="Times New Roman" panose="02020603050405020304" pitchFamily="18" charset="0"/>
                <a:ea typeface="华文中宋" panose="02010600040101010101" pitchFamily="2" charset="-122"/>
                <a:sym typeface="楷体_GB2312" pitchFamily="49" charset="-122"/>
              </a:rPr>
              <a:t>其展开式有两个特点：</a:t>
            </a:r>
            <a:endParaRPr lang="en-US" altLang="zh-CN" sz="2800" b="1" dirty="0">
              <a:latin typeface="Times New Roman" panose="02020603050405020304" pitchFamily="18" charset="0"/>
              <a:ea typeface="华文中宋" panose="02010600040101010101" pitchFamily="2" charset="-122"/>
              <a:sym typeface="楷体_GB2312" pitchFamily="49" charset="-122"/>
            </a:endParaRPr>
          </a:p>
          <a:p>
            <a:pPr lvl="0" eaLnBrk="1" hangingPunct="1">
              <a:lnSpc>
                <a:spcPct val="150000"/>
              </a:lnSpc>
              <a:spcBef>
                <a:spcPct val="0"/>
              </a:spcBef>
              <a:buClrTx/>
              <a:buSzTx/>
              <a:buNone/>
              <a:defRPr/>
            </a:pPr>
            <a:r>
              <a:rPr lang="zh-CN" altLang="en-US" sz="2800" b="1" dirty="0">
                <a:latin typeface="Times New Roman" panose="02020603050405020304" pitchFamily="18" charset="0"/>
                <a:ea typeface="华文中宋" panose="02010600040101010101" pitchFamily="2" charset="-122"/>
                <a:sym typeface="楷体_GB2312" pitchFamily="49" charset="-122"/>
              </a:rPr>
              <a:t>         一是项数有</a:t>
            </a:r>
            <a:r>
              <a:rPr lang="en-US" altLang="zh-CN" sz="2800" b="1" dirty="0">
                <a:latin typeface="Times New Roman" panose="02020603050405020304" pitchFamily="18" charset="0"/>
                <a:ea typeface="华文中宋" panose="02010600040101010101" pitchFamily="2" charset="-122"/>
                <a:sym typeface="楷体_GB2312" pitchFamily="49" charset="-122"/>
              </a:rPr>
              <a:t>3!=6</a:t>
            </a:r>
            <a:r>
              <a:rPr lang="zh-CN" altLang="en-US" sz="2800" b="1" dirty="0">
                <a:latin typeface="Times New Roman" panose="02020603050405020304" pitchFamily="18" charset="0"/>
                <a:ea typeface="华文中宋" panose="02010600040101010101" pitchFamily="2" charset="-122"/>
                <a:sym typeface="楷体_GB2312" pitchFamily="49" charset="-122"/>
              </a:rPr>
              <a:t>项</a:t>
            </a:r>
            <a:r>
              <a:rPr lang="en-US" altLang="zh-CN" sz="2800" b="1" dirty="0">
                <a:latin typeface="Times New Roman" panose="02020603050405020304" pitchFamily="18" charset="0"/>
                <a:ea typeface="华文中宋" panose="02010600040101010101" pitchFamily="2" charset="-122"/>
                <a:sym typeface="楷体_GB2312" pitchFamily="49" charset="-122"/>
              </a:rPr>
              <a:t>,</a:t>
            </a:r>
            <a:endParaRPr kumimoji="1" lang="zh-CN" altLang="en-US" sz="1800" b="0" i="0" u="none" strike="noStrike" kern="1200" cap="none" spc="0" normalizeH="0" baseline="0" noProof="0" dirty="0">
              <a:ln>
                <a:noFill/>
              </a:ln>
              <a:effectLst/>
              <a:uLnTx/>
              <a:uFillTx/>
              <a:latin typeface="Times New Roman" panose="02020603050405020304" pitchFamily="18" charset="0"/>
              <a:ea typeface="华文中宋" panose="02010600040101010101" pitchFamily="2" charset="-122"/>
              <a:sym typeface="Arial" panose="020B0604020202020204" pitchFamily="34" charset="0"/>
            </a:endParaRPr>
          </a:p>
        </p:txBody>
      </p:sp>
      <p:sp>
        <p:nvSpPr>
          <p:cNvPr id="8" name="Rectangle 30">
            <a:extLst>
              <a:ext uri="{FF2B5EF4-FFF2-40B4-BE49-F238E27FC236}">
                <a16:creationId xmlns:a16="http://schemas.microsoft.com/office/drawing/2014/main" id="{B5CAE1F7-CCAA-476E-AD18-6CB69076B6BE}"/>
              </a:ext>
            </a:extLst>
          </p:cNvPr>
          <p:cNvSpPr>
            <a:spLocks noChangeArrowheads="1"/>
          </p:cNvSpPr>
          <p:nvPr/>
        </p:nvSpPr>
        <p:spPr bwMode="auto">
          <a:xfrm>
            <a:off x="455133" y="0"/>
            <a:ext cx="65373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前言</a:t>
            </a:r>
          </a:p>
        </p:txBody>
      </p:sp>
      <p:graphicFrame>
        <p:nvGraphicFramePr>
          <p:cNvPr id="3" name="对象 2">
            <a:extLst>
              <a:ext uri="{FF2B5EF4-FFF2-40B4-BE49-F238E27FC236}">
                <a16:creationId xmlns:a16="http://schemas.microsoft.com/office/drawing/2014/main" id="{8A4A896E-BAEE-D9C0-0F59-1113F64E41CA}"/>
              </a:ext>
            </a:extLst>
          </p:cNvPr>
          <p:cNvGraphicFramePr>
            <a:graphicFrameLocks noChangeAspect="1"/>
          </p:cNvGraphicFramePr>
          <p:nvPr>
            <p:extLst>
              <p:ext uri="{D42A27DB-BD31-4B8C-83A1-F6EECF244321}">
                <p14:modId xmlns:p14="http://schemas.microsoft.com/office/powerpoint/2010/main" val="2748606282"/>
              </p:ext>
            </p:extLst>
          </p:nvPr>
        </p:nvGraphicFramePr>
        <p:xfrm>
          <a:off x="755576" y="4722497"/>
          <a:ext cx="2511053" cy="1254265"/>
        </p:xfrm>
        <a:graphic>
          <a:graphicData uri="http://schemas.openxmlformats.org/presentationml/2006/ole">
            <mc:AlternateContent xmlns:mc="http://schemas.openxmlformats.org/markup-compatibility/2006">
              <mc:Choice xmlns:v="urn:schemas-microsoft-com:vml" Requires="v">
                <p:oleObj name="Equation" r:id="rId2" imgW="1244520" imgH="622080" progId="Equation.DSMT4">
                  <p:embed/>
                </p:oleObj>
              </mc:Choice>
              <mc:Fallback>
                <p:oleObj name="Equation" r:id="rId2" imgW="1244520" imgH="622080" progId="Equation.DSMT4">
                  <p:embed/>
                  <p:pic>
                    <p:nvPicPr>
                      <p:cNvPr id="6" name="对象 5">
                        <a:extLst>
                          <a:ext uri="{FF2B5EF4-FFF2-40B4-BE49-F238E27FC236}">
                            <a16:creationId xmlns:a16="http://schemas.microsoft.com/office/drawing/2014/main" id="{86E0E6FF-1BFF-DD37-E19A-BF69038A5ADC}"/>
                          </a:ext>
                        </a:extLst>
                      </p:cNvPr>
                      <p:cNvPicPr/>
                      <p:nvPr/>
                    </p:nvPicPr>
                    <p:blipFill>
                      <a:blip r:embed="rId3"/>
                      <a:stretch>
                        <a:fillRect/>
                      </a:stretch>
                    </p:blipFill>
                    <p:spPr>
                      <a:xfrm>
                        <a:off x="755576" y="4722497"/>
                        <a:ext cx="2511053" cy="1254265"/>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BA4575DC-83FB-A08D-AF87-EAA4EABFFA8D}"/>
              </a:ext>
            </a:extLst>
          </p:cNvPr>
          <p:cNvGraphicFramePr>
            <a:graphicFrameLocks noChangeAspect="1"/>
          </p:cNvGraphicFramePr>
          <p:nvPr>
            <p:extLst>
              <p:ext uri="{D42A27DB-BD31-4B8C-83A1-F6EECF244321}">
                <p14:modId xmlns:p14="http://schemas.microsoft.com/office/powerpoint/2010/main" val="820563203"/>
              </p:ext>
            </p:extLst>
          </p:nvPr>
        </p:nvGraphicFramePr>
        <p:xfrm>
          <a:off x="3266629" y="5155105"/>
          <a:ext cx="4941938" cy="531939"/>
        </p:xfrm>
        <a:graphic>
          <a:graphicData uri="http://schemas.openxmlformats.org/presentationml/2006/ole">
            <mc:AlternateContent xmlns:mc="http://schemas.openxmlformats.org/markup-compatibility/2006">
              <mc:Choice xmlns:v="urn:schemas-microsoft-com:vml" Requires="v">
                <p:oleObj name="Equation" r:id="rId4" imgW="2120760" imgH="228600" progId="Equation.DSMT4">
                  <p:embed/>
                </p:oleObj>
              </mc:Choice>
              <mc:Fallback>
                <p:oleObj name="Equation" r:id="rId4" imgW="2120760" imgH="228600" progId="Equation.DSMT4">
                  <p:embed/>
                  <p:pic>
                    <p:nvPicPr>
                      <p:cNvPr id="8" name="对象 7">
                        <a:extLst>
                          <a:ext uri="{FF2B5EF4-FFF2-40B4-BE49-F238E27FC236}">
                            <a16:creationId xmlns:a16="http://schemas.microsoft.com/office/drawing/2014/main" id="{04351745-91BB-BFBF-5629-D6360EA1EC4A}"/>
                          </a:ext>
                        </a:extLst>
                      </p:cNvPr>
                      <p:cNvPicPr/>
                      <p:nvPr/>
                    </p:nvPicPr>
                    <p:blipFill>
                      <a:blip r:embed="rId5"/>
                      <a:stretch>
                        <a:fillRect/>
                      </a:stretch>
                    </p:blipFill>
                    <p:spPr>
                      <a:xfrm>
                        <a:off x="3266629" y="5155105"/>
                        <a:ext cx="4941938" cy="531939"/>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27BE219E-A266-705B-B0DC-A3C8B1ED2BBC}"/>
              </a:ext>
            </a:extLst>
          </p:cNvPr>
          <p:cNvGraphicFramePr>
            <a:graphicFrameLocks noChangeAspect="1"/>
          </p:cNvGraphicFramePr>
          <p:nvPr>
            <p:extLst>
              <p:ext uri="{D42A27DB-BD31-4B8C-83A1-F6EECF244321}">
                <p14:modId xmlns:p14="http://schemas.microsoft.com/office/powerpoint/2010/main" val="100966991"/>
              </p:ext>
            </p:extLst>
          </p:nvPr>
        </p:nvGraphicFramePr>
        <p:xfrm>
          <a:off x="3635896" y="5687044"/>
          <a:ext cx="4788024" cy="494658"/>
        </p:xfrm>
        <a:graphic>
          <a:graphicData uri="http://schemas.openxmlformats.org/presentationml/2006/ole">
            <mc:AlternateContent xmlns:mc="http://schemas.openxmlformats.org/markup-compatibility/2006">
              <mc:Choice xmlns:v="urn:schemas-microsoft-com:vml" Requires="v">
                <p:oleObj name="Equation" r:id="rId6" imgW="2209680" imgH="228600" progId="Equation.DSMT4">
                  <p:embed/>
                </p:oleObj>
              </mc:Choice>
              <mc:Fallback>
                <p:oleObj name="Equation" r:id="rId6" imgW="2209680" imgH="228600" progId="Equation.DSMT4">
                  <p:embed/>
                  <p:pic>
                    <p:nvPicPr>
                      <p:cNvPr id="17" name="对象 16">
                        <a:extLst>
                          <a:ext uri="{FF2B5EF4-FFF2-40B4-BE49-F238E27FC236}">
                            <a16:creationId xmlns:a16="http://schemas.microsoft.com/office/drawing/2014/main" id="{6060DC9D-169A-4ACE-1FB6-EBAFF96909DE}"/>
                          </a:ext>
                        </a:extLst>
                      </p:cNvPr>
                      <p:cNvPicPr/>
                      <p:nvPr/>
                    </p:nvPicPr>
                    <p:blipFill>
                      <a:blip r:embed="rId7"/>
                      <a:stretch>
                        <a:fillRect/>
                      </a:stretch>
                    </p:blipFill>
                    <p:spPr>
                      <a:xfrm>
                        <a:off x="3635896" y="5687044"/>
                        <a:ext cx="4788024" cy="494658"/>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52A9C2F9-9DDA-B64B-842B-39BB8BE9A546}"/>
              </a:ext>
            </a:extLst>
          </p:cNvPr>
          <p:cNvSpPr/>
          <p:nvPr/>
        </p:nvSpPr>
        <p:spPr>
          <a:xfrm>
            <a:off x="179512" y="4707422"/>
            <a:ext cx="8784976" cy="152989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 name="文本框 8">
            <a:extLst>
              <a:ext uri="{FF2B5EF4-FFF2-40B4-BE49-F238E27FC236}">
                <a16:creationId xmlns:a16="http://schemas.microsoft.com/office/drawing/2014/main" id="{D79395A2-4230-AF03-061D-0A5922167545}"/>
              </a:ext>
            </a:extLst>
          </p:cNvPr>
          <p:cNvSpPr txBox="1"/>
          <p:nvPr/>
        </p:nvSpPr>
        <p:spPr>
          <a:xfrm>
            <a:off x="467544" y="1837595"/>
            <a:ext cx="7219683" cy="1308435"/>
          </a:xfrm>
          <a:prstGeom prst="rect">
            <a:avLst/>
          </a:prstGeom>
          <a:noFill/>
        </p:spPr>
        <p:txBody>
          <a:bodyPr wrap="square">
            <a:spAutoFit/>
          </a:bodyPr>
          <a:lstStyle/>
          <a:p>
            <a:pPr lvl="0" eaLnBrk="1" hangingPunct="1">
              <a:lnSpc>
                <a:spcPct val="150000"/>
              </a:lnSpc>
              <a:spcBef>
                <a:spcPct val="0"/>
              </a:spcBef>
              <a:buClrTx/>
              <a:buSzTx/>
              <a:buNone/>
              <a:defRPr/>
            </a:pPr>
            <a:r>
              <a:rPr lang="zh-CN" altLang="en-US" sz="2800" b="1" dirty="0">
                <a:latin typeface="Times New Roman" panose="02020603050405020304" pitchFamily="18" charset="0"/>
                <a:ea typeface="华文中宋" panose="02010600040101010101" pitchFamily="2" charset="-122"/>
                <a:sym typeface="楷体_GB2312" pitchFamily="49" charset="-122"/>
              </a:rPr>
              <a:t>        二是每项均为行列式中不同行且不同列的三个元素的乘积再冠以正负号</a:t>
            </a:r>
            <a:r>
              <a:rPr lang="en-US" altLang="zh-CN" sz="2800" b="1" dirty="0">
                <a:latin typeface="Times New Roman" panose="02020603050405020304" pitchFamily="18" charset="0"/>
                <a:ea typeface="华文中宋" panose="02010600040101010101" pitchFamily="2" charset="-122"/>
                <a:sym typeface="楷体_GB2312" pitchFamily="49" charset="-122"/>
              </a:rPr>
              <a:t>.</a:t>
            </a:r>
            <a:endParaRPr kumimoji="1" lang="zh-CN" altLang="en-US" sz="1800" b="0" i="0" u="none" strike="noStrike" kern="1200" cap="none" spc="0" normalizeH="0" baseline="0" noProof="0" dirty="0">
              <a:ln>
                <a:noFill/>
              </a:ln>
              <a:effectLst/>
              <a:uLnTx/>
              <a:uFillTx/>
              <a:latin typeface="Times New Roman" panose="02020603050405020304" pitchFamily="18" charset="0"/>
              <a:ea typeface="华文中宋" panose="02010600040101010101" pitchFamily="2" charset="-122"/>
              <a:sym typeface="Arial" panose="020B0604020202020204" pitchFamily="34" charset="0"/>
            </a:endParaRPr>
          </a:p>
        </p:txBody>
      </p:sp>
      <p:sp>
        <p:nvSpPr>
          <p:cNvPr id="11" name="文本框 10">
            <a:extLst>
              <a:ext uri="{FF2B5EF4-FFF2-40B4-BE49-F238E27FC236}">
                <a16:creationId xmlns:a16="http://schemas.microsoft.com/office/drawing/2014/main" id="{31A11CE1-D0B7-D35A-D4F5-3B28D7109F88}"/>
              </a:ext>
            </a:extLst>
          </p:cNvPr>
          <p:cNvSpPr txBox="1"/>
          <p:nvPr/>
        </p:nvSpPr>
        <p:spPr>
          <a:xfrm>
            <a:off x="467544" y="2496233"/>
            <a:ext cx="8352928" cy="1954766"/>
          </a:xfrm>
          <a:prstGeom prst="rect">
            <a:avLst/>
          </a:prstGeom>
          <a:noFill/>
        </p:spPr>
        <p:txBody>
          <a:bodyPr wrap="square">
            <a:spAutoFit/>
          </a:bodyPr>
          <a:lstStyle/>
          <a:p>
            <a:pPr lvl="0" eaLnBrk="1" hangingPunct="1">
              <a:lnSpc>
                <a:spcPct val="150000"/>
              </a:lnSpc>
              <a:spcBef>
                <a:spcPct val="0"/>
              </a:spcBef>
              <a:buClrTx/>
              <a:buSzTx/>
              <a:buNone/>
              <a:defRPr/>
            </a:pPr>
            <a:endParaRPr lang="en-US" altLang="zh-CN" sz="2800" b="1" dirty="0">
              <a:latin typeface="Times New Roman" panose="02020603050405020304" pitchFamily="18" charset="0"/>
              <a:ea typeface="华文中宋" panose="02010600040101010101" pitchFamily="2" charset="-122"/>
              <a:sym typeface="楷体_GB2312" pitchFamily="49" charset="-122"/>
            </a:endParaRPr>
          </a:p>
          <a:p>
            <a:pPr lvl="0" eaLnBrk="1" hangingPunct="1">
              <a:lnSpc>
                <a:spcPct val="150000"/>
              </a:lnSpc>
              <a:spcBef>
                <a:spcPct val="0"/>
              </a:spcBef>
              <a:buClrTx/>
              <a:buSzTx/>
              <a:buFont typeface="Arial" panose="020B0604020202020204" pitchFamily="34" charset="0"/>
              <a:buChar char="•"/>
              <a:defRPr/>
            </a:pPr>
            <a:r>
              <a:rPr lang="zh-CN" altLang="en-US" sz="2800" b="1" dirty="0">
                <a:latin typeface="Times New Roman" panose="02020603050405020304" pitchFamily="18" charset="0"/>
                <a:ea typeface="华文中宋" panose="02010600040101010101" pitchFamily="2" charset="-122"/>
                <a:sym typeface="楷体_GB2312" pitchFamily="49" charset="-122"/>
              </a:rPr>
              <a:t>那么</a:t>
            </a:r>
            <a:r>
              <a:rPr lang="en-US" altLang="zh-CN" sz="2800" b="1" dirty="0">
                <a:latin typeface="Times New Roman" panose="02020603050405020304" pitchFamily="18" charset="0"/>
                <a:ea typeface="华文中宋" panose="02010600040101010101" pitchFamily="2" charset="-122"/>
                <a:sym typeface="楷体_GB2312" pitchFamily="49" charset="-122"/>
              </a:rPr>
              <a:t>, </a:t>
            </a:r>
            <a:r>
              <a:rPr lang="en-US" altLang="zh-CN" sz="2800" b="1" i="1" dirty="0">
                <a:latin typeface="Times New Roman" panose="02020603050405020304" pitchFamily="18" charset="0"/>
                <a:ea typeface="华文中宋" panose="02010600040101010101" pitchFamily="2" charset="-122"/>
                <a:sym typeface="楷体_GB2312" pitchFamily="49" charset="-122"/>
              </a:rPr>
              <a:t>n </a:t>
            </a:r>
            <a:r>
              <a:rPr lang="zh-CN" altLang="en-US" sz="2800" b="1" dirty="0">
                <a:latin typeface="Times New Roman" panose="02020603050405020304" pitchFamily="18" charset="0"/>
                <a:ea typeface="华文中宋" panose="02010600040101010101" pitchFamily="2" charset="-122"/>
                <a:sym typeface="楷体_GB2312" pitchFamily="49" charset="-122"/>
              </a:rPr>
              <a:t>阶行列式又应该如何定义呢</a:t>
            </a:r>
            <a:r>
              <a:rPr lang="en-US" altLang="zh-CN" sz="2800" b="1" dirty="0">
                <a:latin typeface="Times New Roman" panose="02020603050405020304" pitchFamily="18" charset="0"/>
                <a:ea typeface="华文中宋" panose="02010600040101010101" pitchFamily="2" charset="-122"/>
                <a:sym typeface="楷体_GB2312" pitchFamily="49" charset="-122"/>
              </a:rPr>
              <a:t>? </a:t>
            </a:r>
            <a:r>
              <a:rPr lang="zh-CN" altLang="en-US" sz="2800" b="1" dirty="0">
                <a:latin typeface="Times New Roman" panose="02020603050405020304" pitchFamily="18" charset="0"/>
                <a:ea typeface="华文中宋" panose="02010600040101010101" pitchFamily="2" charset="-122"/>
                <a:sym typeface="楷体_GB2312" pitchFamily="49" charset="-122"/>
              </a:rPr>
              <a:t>本节先介绍排列和对换等相关知识</a:t>
            </a:r>
            <a:r>
              <a:rPr lang="en-US" altLang="zh-CN" sz="2800" b="1" dirty="0">
                <a:latin typeface="Times New Roman" panose="02020603050405020304" pitchFamily="18" charset="0"/>
                <a:ea typeface="华文中宋" panose="02010600040101010101" pitchFamily="2" charset="-122"/>
                <a:sym typeface="楷体_GB2312" pitchFamily="49" charset="-122"/>
              </a:rPr>
              <a:t>, </a:t>
            </a:r>
            <a:r>
              <a:rPr lang="zh-CN" altLang="en-US" sz="2800" b="1" dirty="0">
                <a:latin typeface="Times New Roman" panose="02020603050405020304" pitchFamily="18" charset="0"/>
                <a:ea typeface="华文中宋" panose="02010600040101010101" pitchFamily="2" charset="-122"/>
                <a:sym typeface="楷体_GB2312" pitchFamily="49" charset="-122"/>
              </a:rPr>
              <a:t>进而给出 </a:t>
            </a:r>
            <a:r>
              <a:rPr lang="en-US" altLang="zh-CN" sz="2800" b="1" i="1" dirty="0">
                <a:latin typeface="Times New Roman" panose="02020603050405020304" pitchFamily="18" charset="0"/>
                <a:ea typeface="华文中宋" panose="02010600040101010101" pitchFamily="2" charset="-122"/>
                <a:sym typeface="楷体_GB2312" pitchFamily="49" charset="-122"/>
              </a:rPr>
              <a:t>n </a:t>
            </a:r>
            <a:r>
              <a:rPr lang="zh-CN" altLang="en-US" sz="2800" b="1" dirty="0">
                <a:latin typeface="Times New Roman" panose="02020603050405020304" pitchFamily="18" charset="0"/>
                <a:ea typeface="华文中宋" panose="02010600040101010101" pitchFamily="2" charset="-122"/>
                <a:sym typeface="楷体_GB2312" pitchFamily="49" charset="-122"/>
              </a:rPr>
              <a:t>阶行列式的概念</a:t>
            </a:r>
            <a:r>
              <a:rPr lang="en-US" altLang="zh-CN" sz="2800" b="1" dirty="0">
                <a:latin typeface="Times New Roman" panose="02020603050405020304" pitchFamily="18" charset="0"/>
                <a:ea typeface="华文中宋" panose="02010600040101010101" pitchFamily="2" charset="-122"/>
                <a:sym typeface="楷体_GB2312" pitchFamily="49" charset="-122"/>
              </a:rPr>
              <a:t>.</a:t>
            </a:r>
            <a:endParaRPr kumimoji="1" lang="zh-CN" altLang="en-US" sz="1800" b="0" i="0" u="none" strike="noStrike" kern="1200" cap="none" spc="0" normalizeH="0" baseline="0" noProof="0" dirty="0">
              <a:ln>
                <a:noFill/>
              </a:ln>
              <a:effectLst/>
              <a:uLnTx/>
              <a:uFillTx/>
              <a:latin typeface="Times New Roman" panose="02020603050405020304" pitchFamily="18" charset="0"/>
              <a:ea typeface="华文中宋" panose="02010600040101010101" pitchFamily="2" charset="-122"/>
              <a:sym typeface="Arial" panose="020B0604020202020204" pitchFamily="34" charset="0"/>
            </a:endParaRPr>
          </a:p>
        </p:txBody>
      </p:sp>
    </p:spTree>
    <p:extLst>
      <p:ext uri="{BB962C8B-B14F-4D97-AF65-F5344CB8AC3E}">
        <p14:creationId xmlns:p14="http://schemas.microsoft.com/office/powerpoint/2010/main" val="19765636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wd">
                                    <p:tmPct val="10000"/>
                                  </p:iterate>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wd">
                                    <p:tmPct val="10000"/>
                                  </p:iterate>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0">
            <a:hlinkClick r:id="rId2" action="ppaction://hlinksldjump"/>
            <a:extLst>
              <a:ext uri="{FF2B5EF4-FFF2-40B4-BE49-F238E27FC236}">
                <a16:creationId xmlns:a16="http://schemas.microsoft.com/office/drawing/2014/main" id="{6ED1EF79-A7DA-43D6-9844-52236878D557}"/>
              </a:ext>
            </a:extLst>
          </p:cNvPr>
          <p:cNvSpPr>
            <a:spLocks noChangeArrowheads="1"/>
          </p:cNvSpPr>
          <p:nvPr/>
        </p:nvSpPr>
        <p:spPr bwMode="auto">
          <a:xfrm>
            <a:off x="450850" y="393700"/>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45060" name="Rectangle 30">
            <a:extLst>
              <a:ext uri="{FF2B5EF4-FFF2-40B4-BE49-F238E27FC236}">
                <a16:creationId xmlns:a16="http://schemas.microsoft.com/office/drawing/2014/main" id="{72C5B6C1-1136-4086-B50D-8BBFBB5B3148}"/>
              </a:ext>
            </a:extLst>
          </p:cNvPr>
          <p:cNvSpPr>
            <a:spLocks noChangeArrowheads="1"/>
          </p:cNvSpPr>
          <p:nvPr/>
        </p:nvSpPr>
        <p:spPr bwMode="auto">
          <a:xfrm>
            <a:off x="385942" y="0"/>
            <a:ext cx="65373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重点问题</a:t>
            </a:r>
            <a:r>
              <a:rPr kumimoji="1" lang="en-US" altLang="zh-CN"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6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全</a:t>
            </a:r>
            <a:r>
              <a:rPr kumimoji="1" lang="zh-CN" altLang="en-US" sz="2600" b="1"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排列的定义</a:t>
            </a:r>
            <a:endPar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1638E43B-126E-A909-F9F8-6B9CADF7FECD}"/>
              </a:ext>
            </a:extLst>
          </p:cNvPr>
          <p:cNvSpPr txBox="1"/>
          <p:nvPr/>
        </p:nvSpPr>
        <p:spPr>
          <a:xfrm>
            <a:off x="1526360" y="837946"/>
            <a:ext cx="7438127" cy="523220"/>
          </a:xfrm>
          <a:prstGeom prst="rect">
            <a:avLst/>
          </a:prstGeom>
          <a:noFill/>
        </p:spPr>
        <p:txBody>
          <a:bodyPr wrap="square">
            <a:spAutoFit/>
          </a:bodyPr>
          <a:lstStyle/>
          <a:p>
            <a:r>
              <a:rPr lang="zh-CN" altLang="en-US" b="1">
                <a:latin typeface="华文中宋" panose="02010600040101010101" pitchFamily="2" charset="-122"/>
                <a:ea typeface="华文中宋" panose="02010600040101010101" pitchFamily="2" charset="-122"/>
              </a:rPr>
              <a:t>把</a:t>
            </a:r>
            <a:r>
              <a:rPr lang="en-US" altLang="zh-CN" b="1" i="1">
                <a:solidFill>
                  <a:srgbClr val="2B2BFF"/>
                </a:solidFill>
                <a:latin typeface="+mj-lt"/>
                <a:ea typeface="华文中宋" panose="02010600040101010101" pitchFamily="2" charset="-122"/>
              </a:rPr>
              <a:t>n</a:t>
            </a:r>
            <a:r>
              <a:rPr lang="zh-CN" altLang="en-US" b="1">
                <a:solidFill>
                  <a:srgbClr val="0000FF"/>
                </a:solidFill>
                <a:latin typeface="华文中宋" panose="02010600040101010101" pitchFamily="2" charset="-122"/>
                <a:ea typeface="华文中宋" panose="02010600040101010101" pitchFamily="2" charset="-122"/>
              </a:rPr>
              <a:t>个</a:t>
            </a:r>
            <a:r>
              <a:rPr lang="zh-CN" altLang="en-US" b="1" dirty="0">
                <a:solidFill>
                  <a:srgbClr val="0000FF"/>
                </a:solidFill>
                <a:latin typeface="华文中宋" panose="02010600040101010101" pitchFamily="2" charset="-122"/>
                <a:ea typeface="华文中宋" panose="02010600040101010101" pitchFamily="2" charset="-122"/>
              </a:rPr>
              <a:t>不同的元素按一定的顺序</a:t>
            </a:r>
            <a:r>
              <a:rPr lang="zh-CN" altLang="en-US" b="1" dirty="0">
                <a:latin typeface="华文中宋" panose="02010600040101010101" pitchFamily="2" charset="-122"/>
                <a:ea typeface="华文中宋" panose="02010600040101010101" pitchFamily="2" charset="-122"/>
              </a:rPr>
              <a:t>排成一列</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叫做</a:t>
            </a:r>
            <a:endParaRPr lang="zh-CN" altLang="en-US" b="1" dirty="0">
              <a:ea typeface="华文中宋" panose="0201060004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3DE3D421-6217-1444-BF5F-15E0BAE93786}"/>
              </a:ext>
            </a:extLst>
          </p:cNvPr>
          <p:cNvSpPr txBox="1"/>
          <p:nvPr/>
        </p:nvSpPr>
        <p:spPr>
          <a:xfrm>
            <a:off x="375025" y="4748392"/>
            <a:ext cx="6139681"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因此</a:t>
            </a:r>
            <a:r>
              <a:rPr lang="en-US" altLang="zh-CN" b="1" dirty="0">
                <a:ea typeface="华文中宋" panose="02010600040101010101" pitchFamily="2" charset="-122"/>
                <a:cs typeface="Times New Roman" panose="02020603050405020304" pitchFamily="18" charset="0"/>
              </a:rPr>
              <a:t>, </a:t>
            </a:r>
            <a:r>
              <a:rPr lang="en-US" altLang="zh-CN" b="1" dirty="0">
                <a:solidFill>
                  <a:srgbClr val="0000FF"/>
                </a:solidFill>
                <a:ea typeface="华文中宋" panose="02010600040101010101" pitchFamily="2" charset="-122"/>
                <a:cs typeface="Times New Roman" panose="02020603050405020304" pitchFamily="18" charset="0"/>
              </a:rPr>
              <a:t>3</a:t>
            </a:r>
            <a:r>
              <a:rPr lang="zh-CN" altLang="en-US" b="1" dirty="0">
                <a:solidFill>
                  <a:srgbClr val="0000FF"/>
                </a:solidFill>
                <a:latin typeface="华文中宋" panose="02010600040101010101" pitchFamily="2" charset="-122"/>
                <a:ea typeface="华文中宋" panose="02010600040101010101" pitchFamily="2" charset="-122"/>
              </a:rPr>
              <a:t>个不同元素</a:t>
            </a:r>
            <a:r>
              <a:rPr lang="zh-CN" altLang="en-US" b="1" dirty="0">
                <a:latin typeface="华文中宋" panose="02010600040101010101" pitchFamily="2" charset="-122"/>
                <a:ea typeface="华文中宋" panose="02010600040101010101" pitchFamily="2" charset="-122"/>
              </a:rPr>
              <a:t>所有排列的总数是</a:t>
            </a:r>
            <a:r>
              <a:rPr lang="en-US" altLang="zh-CN" b="1" dirty="0">
                <a:solidFill>
                  <a:srgbClr val="0000FF"/>
                </a:solidFill>
                <a:ea typeface="华文中宋" panose="02010600040101010101" pitchFamily="2" charset="-122"/>
                <a:cs typeface="Times New Roman" panose="02020603050405020304" pitchFamily="18" charset="0"/>
              </a:rPr>
              <a:t>6</a:t>
            </a:r>
            <a:r>
              <a:rPr lang="en-US" altLang="zh-CN" b="1" dirty="0">
                <a:ea typeface="华文中宋" panose="02010600040101010101" pitchFamily="2" charset="-122"/>
                <a:cs typeface="Times New Roman" panose="02020603050405020304" pitchFamily="18" charset="0"/>
              </a:rPr>
              <a:t>.</a:t>
            </a:r>
            <a:r>
              <a:rPr lang="en-US" altLang="zh-CN" b="1" dirty="0">
                <a:latin typeface="华文中宋" panose="02010600040101010101" pitchFamily="2" charset="-122"/>
                <a:ea typeface="华文中宋" panose="02010600040101010101" pitchFamily="2" charset="-122"/>
              </a:rPr>
              <a:t> </a:t>
            </a:r>
            <a:endParaRPr lang="zh-CN" altLang="en-US" b="1" dirty="0">
              <a:ea typeface="华文中宋"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94E63760-F1CE-3D7A-4398-03FA392681DF}"/>
              </a:ext>
            </a:extLst>
          </p:cNvPr>
          <p:cNvSpPr txBox="1"/>
          <p:nvPr/>
        </p:nvSpPr>
        <p:spPr>
          <a:xfrm>
            <a:off x="323528" y="837470"/>
            <a:ext cx="1532679"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定义</a:t>
            </a:r>
            <a:r>
              <a:rPr kumimoji="1" lang="en-US" altLang="zh-CN" sz="28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1.1</a:t>
            </a:r>
            <a:endParaRPr lang="zh-CN" altLang="en-US" dirty="0">
              <a:solidFill>
                <a:srgbClr val="C00000"/>
              </a:solidFill>
            </a:endParaRPr>
          </a:p>
        </p:txBody>
      </p:sp>
      <p:sp>
        <p:nvSpPr>
          <p:cNvPr id="5" name="文本框 4">
            <a:extLst>
              <a:ext uri="{FF2B5EF4-FFF2-40B4-BE49-F238E27FC236}">
                <a16:creationId xmlns:a16="http://schemas.microsoft.com/office/drawing/2014/main" id="{19CD4EE8-33E0-A3C3-F6D0-EFB013738CD8}"/>
              </a:ext>
            </a:extLst>
          </p:cNvPr>
          <p:cNvSpPr txBox="1"/>
          <p:nvPr/>
        </p:nvSpPr>
        <p:spPr>
          <a:xfrm>
            <a:off x="648978" y="2626722"/>
            <a:ext cx="6011254"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例</a:t>
            </a:r>
            <a:r>
              <a:rPr kumimoji="1" lang="en-US" altLang="zh-CN" sz="28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1.3</a:t>
            </a:r>
            <a:r>
              <a:rPr kumimoji="1" lang="en-US" altLang="zh-CN"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求</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1,2,3</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三个数字的所有排列</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7" name="文本框 6">
            <a:extLst>
              <a:ext uri="{FF2B5EF4-FFF2-40B4-BE49-F238E27FC236}">
                <a16:creationId xmlns:a16="http://schemas.microsoft.com/office/drawing/2014/main" id="{991DEF77-09DD-0299-BA15-FDC0FD9055B4}"/>
              </a:ext>
            </a:extLst>
          </p:cNvPr>
          <p:cNvSpPr txBox="1"/>
          <p:nvPr/>
        </p:nvSpPr>
        <p:spPr>
          <a:xfrm>
            <a:off x="1255698" y="3278871"/>
            <a:ext cx="3165879"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1,2,3</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可作排列如下</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9" name="文本框 8">
            <a:extLst>
              <a:ext uri="{FF2B5EF4-FFF2-40B4-BE49-F238E27FC236}">
                <a16:creationId xmlns:a16="http://schemas.microsoft.com/office/drawing/2014/main" id="{F473AD7D-57CD-DC3B-98C3-2A60E2EEC42F}"/>
              </a:ext>
            </a:extLst>
          </p:cNvPr>
          <p:cNvSpPr txBox="1"/>
          <p:nvPr/>
        </p:nvSpPr>
        <p:spPr>
          <a:xfrm>
            <a:off x="1714757" y="3926404"/>
            <a:ext cx="4369411" cy="523220"/>
          </a:xfrm>
          <a:prstGeom prst="rect">
            <a:avLst/>
          </a:prstGeom>
          <a:noFill/>
        </p:spPr>
        <p:txBody>
          <a:bodyPr wrap="square">
            <a:spAutoFit/>
          </a:bodyPr>
          <a:lstStyle/>
          <a:p>
            <a:r>
              <a:rPr kumimoji="1" lang="en-US" altLang="zh-CN"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123,231,312,132,213,321.</a:t>
            </a: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169E91E-7F6D-2887-1FCB-4D69E6B1A5C0}"/>
                  </a:ext>
                </a:extLst>
              </p:cNvPr>
              <p:cNvSpPr txBox="1"/>
              <p:nvPr/>
            </p:nvSpPr>
            <p:spPr>
              <a:xfrm>
                <a:off x="1022021" y="5354052"/>
                <a:ext cx="7294395" cy="523220"/>
              </a:xfrm>
              <a:prstGeom prst="rect">
                <a:avLst/>
              </a:prstGeom>
              <a:noFill/>
            </p:spPr>
            <p:txBody>
              <a:bodyPr wrap="square">
                <a:spAutoFit/>
              </a:bodyPr>
              <a:lstStyle/>
              <a:p>
                <a14:m>
                  <m:oMath xmlns:m="http://schemas.openxmlformats.org/officeDocument/2006/math">
                    <m:r>
                      <m:rPr>
                        <m:nor/>
                      </m:rPr>
                      <a:rPr lang="en-US" altLang="zh-CN" b="1" i="1" smtClean="0">
                        <a:solidFill>
                          <a:srgbClr val="2B2BFF"/>
                        </a:solidFill>
                        <a:ea typeface="华文中宋" panose="02010600040101010101" pitchFamily="2" charset="-122"/>
                      </a:rPr>
                      <m:t>n</m:t>
                    </m:r>
                  </m:oMath>
                </a14:m>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个不同的元素排列总数是</a:t>
                </a:r>
                <a:r>
                  <a:rPr lang="en-US" altLang="zh-CN" b="1" i="1" dirty="0" err="1">
                    <a:solidFill>
                      <a:srgbClr val="2B2BFF"/>
                    </a:solidFill>
                    <a:latin typeface="+mj-lt"/>
                    <a:ea typeface="华文中宋" panose="02010600040101010101" pitchFamily="2" charset="-122"/>
                  </a:rPr>
                  <a:t>P</a:t>
                </a:r>
                <a:r>
                  <a:rPr lang="en-US" altLang="zh-CN" b="1" i="1" baseline="-25000" dirty="0" err="1">
                    <a:solidFill>
                      <a:srgbClr val="2B2BFF"/>
                    </a:solidFill>
                    <a:latin typeface="+mj-lt"/>
                    <a:ea typeface="华文中宋" panose="02010600040101010101" pitchFamily="2" charset="-122"/>
                  </a:rPr>
                  <a:t>n</a:t>
                </a:r>
                <a:r>
                  <a:rPr lang="en-US" altLang="zh-CN" b="1" i="1" dirty="0">
                    <a:solidFill>
                      <a:srgbClr val="2B2BFF"/>
                    </a:solidFill>
                    <a:latin typeface="+mj-lt"/>
                    <a:ea typeface="华文中宋" panose="02010600040101010101" pitchFamily="2" charset="-122"/>
                  </a:rPr>
                  <a:t>=n</a:t>
                </a:r>
                <a:r>
                  <a:rPr lang="en-US" altLang="zh-CN" b="1" dirty="0">
                    <a:solidFill>
                      <a:srgbClr val="2B2BFF"/>
                    </a:solidFill>
                    <a:latin typeface="+mj-lt"/>
                    <a:ea typeface="华文中宋" panose="02010600040101010101" pitchFamily="2" charset="-122"/>
                  </a:rPr>
                  <a:t>!</a:t>
                </a:r>
                <a:r>
                  <a:rPr lang="en-US" altLang="zh-CN" b="1" dirty="0">
                    <a:solidFill>
                      <a:schemeClr val="tx1"/>
                    </a:solidFill>
                    <a:latin typeface="华文中宋" panose="02010600040101010101" pitchFamily="2" charset="-122"/>
                    <a:ea typeface="华文中宋" panose="02010600040101010101" pitchFamily="2" charset="-122"/>
                  </a:rPr>
                  <a:t>.</a:t>
                </a:r>
                <a:endParaRPr lang="zh-CN" altLang="en-US" dirty="0">
                  <a:solidFill>
                    <a:schemeClr val="tx1"/>
                  </a:solidFill>
                </a:endParaRPr>
              </a:p>
            </p:txBody>
          </p:sp>
        </mc:Choice>
        <mc:Fallback xmlns="">
          <p:sp>
            <p:nvSpPr>
              <p:cNvPr id="11" name="文本框 10">
                <a:extLst>
                  <a:ext uri="{FF2B5EF4-FFF2-40B4-BE49-F238E27FC236}">
                    <a16:creationId xmlns:a16="http://schemas.microsoft.com/office/drawing/2014/main" id="{9169E91E-7F6D-2887-1FCB-4D69E6B1A5C0}"/>
                  </a:ext>
                </a:extLst>
              </p:cNvPr>
              <p:cNvSpPr txBox="1">
                <a:spLocks noRot="1" noChangeAspect="1" noMove="1" noResize="1" noEditPoints="1" noAdjustHandles="1" noChangeArrowheads="1" noChangeShapeType="1" noTextEdit="1"/>
              </p:cNvSpPr>
              <p:nvPr/>
            </p:nvSpPr>
            <p:spPr>
              <a:xfrm>
                <a:off x="1022021" y="5354052"/>
                <a:ext cx="7294395" cy="523220"/>
              </a:xfrm>
              <a:prstGeom prst="rect">
                <a:avLst/>
              </a:prstGeom>
              <a:blipFill>
                <a:blip r:embed="rId3"/>
                <a:stretch>
                  <a:fillRect t="-11628"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8E446D4-4AF7-5EC7-3D77-901A6A81D7C1}"/>
                  </a:ext>
                </a:extLst>
              </p:cNvPr>
              <p:cNvSpPr txBox="1"/>
              <p:nvPr/>
            </p:nvSpPr>
            <p:spPr>
              <a:xfrm>
                <a:off x="375025" y="1359327"/>
                <a:ext cx="8514726"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这</a:t>
                </a:r>
                <a14:m>
                  <m:oMath xmlns:m="http://schemas.openxmlformats.org/officeDocument/2006/math">
                    <m:r>
                      <m:rPr>
                        <m:nor/>
                      </m:rPr>
                      <a:rPr lang="en-US" altLang="zh-CN" b="1" i="1" smtClean="0">
                        <a:solidFill>
                          <a:schemeClr val="tx1"/>
                        </a:solidFill>
                        <a:ea typeface="华文中宋" panose="02010600040101010101" pitchFamily="2" charset="-122"/>
                      </a:rPr>
                      <m:t>n</m:t>
                    </m:r>
                  </m:oMath>
                </a14:m>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个元素的一个</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全排列</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简称</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排列</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lang="en-US" altLang="zh-CN" b="1" i="1" dirty="0">
                    <a:solidFill>
                      <a:schemeClr val="tx1"/>
                    </a:solidFill>
                    <a:ea typeface="华文中宋" panose="02010600040101010101" pitchFamily="2" charset="-122"/>
                  </a:rPr>
                  <a:t>n</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个不同</a:t>
                </a:r>
                <a:r>
                  <a:rPr lang="zh-CN" altLang="en-US" b="1" dirty="0">
                    <a:solidFill>
                      <a:srgbClr val="000000"/>
                    </a:solidFill>
                    <a:latin typeface="华文中宋" panose="02010600040101010101" pitchFamily="2" charset="-122"/>
                    <a:ea typeface="华文中宋" panose="02010600040101010101" pitchFamily="2" charset="-122"/>
                  </a:rPr>
                  <a:t>元素的所</a:t>
                </a:r>
                <a:endParaRPr lang="zh-CN" altLang="en-US" dirty="0"/>
              </a:p>
            </p:txBody>
          </p:sp>
        </mc:Choice>
        <mc:Fallback xmlns="">
          <p:sp>
            <p:nvSpPr>
              <p:cNvPr id="14" name="文本框 13">
                <a:extLst>
                  <a:ext uri="{FF2B5EF4-FFF2-40B4-BE49-F238E27FC236}">
                    <a16:creationId xmlns:a16="http://schemas.microsoft.com/office/drawing/2014/main" id="{E8E446D4-4AF7-5EC7-3D77-901A6A81D7C1}"/>
                  </a:ext>
                </a:extLst>
              </p:cNvPr>
              <p:cNvSpPr txBox="1">
                <a:spLocks noRot="1" noChangeAspect="1" noMove="1" noResize="1" noEditPoints="1" noAdjustHandles="1" noChangeArrowheads="1" noChangeShapeType="1" noTextEdit="1"/>
              </p:cNvSpPr>
              <p:nvPr/>
            </p:nvSpPr>
            <p:spPr>
              <a:xfrm>
                <a:off x="375025" y="1359327"/>
                <a:ext cx="8514726" cy="523220"/>
              </a:xfrm>
              <a:prstGeom prst="rect">
                <a:avLst/>
              </a:prstGeom>
              <a:blipFill>
                <a:blip r:embed="rId4"/>
                <a:stretch>
                  <a:fillRect l="-1504" t="-12791" r="-430" b="-31395"/>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FC191270-254D-84EC-92E9-52F6FED8E921}"/>
              </a:ext>
            </a:extLst>
          </p:cNvPr>
          <p:cNvSpPr txBox="1"/>
          <p:nvPr/>
        </p:nvSpPr>
        <p:spPr>
          <a:xfrm>
            <a:off x="375025" y="1883707"/>
            <a:ext cx="8446022"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有排列的种数</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通常用</a:t>
            </a:r>
            <a:r>
              <a:rPr lang="en-US" altLang="zh-CN" b="1" i="1" dirty="0" err="1">
                <a:solidFill>
                  <a:srgbClr val="C00000"/>
                </a:solidFill>
                <a:latin typeface="+mj-lt"/>
                <a:ea typeface="华文中宋" panose="02010600040101010101" pitchFamily="2" charset="-122"/>
              </a:rPr>
              <a:t>P</a:t>
            </a:r>
            <a:r>
              <a:rPr lang="en-US" altLang="zh-CN" b="1" i="1" baseline="-25000" dirty="0" err="1">
                <a:solidFill>
                  <a:srgbClr val="C00000"/>
                </a:solidFill>
                <a:latin typeface="+mj-lt"/>
                <a:ea typeface="华文中宋" panose="02010600040101010101" pitchFamily="2" charset="-122"/>
              </a:rPr>
              <a:t>n</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表示</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dirty="0"/>
          </a:p>
        </p:txBody>
      </p:sp>
      <p:sp>
        <p:nvSpPr>
          <p:cNvPr id="19" name="文本框 18">
            <a:extLst>
              <a:ext uri="{FF2B5EF4-FFF2-40B4-BE49-F238E27FC236}">
                <a16:creationId xmlns:a16="http://schemas.microsoft.com/office/drawing/2014/main" id="{79553FF0-9E78-6911-7170-ADA5B6DE6075}"/>
              </a:ext>
            </a:extLst>
          </p:cNvPr>
          <p:cNvSpPr txBox="1"/>
          <p:nvPr/>
        </p:nvSpPr>
        <p:spPr>
          <a:xfrm>
            <a:off x="669489" y="3274471"/>
            <a:ext cx="586209"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解</a:t>
            </a:r>
            <a:endParaRPr lang="zh-CN" altLang="en-US" dirty="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1000"/>
                            </p:stCondLst>
                            <p:childTnLst>
                              <p:par>
                                <p:cTn id="14" presetID="10" presetClass="entr" presetSubtype="0" fill="hold" grpId="0" nodeType="afterEffect">
                                  <p:stCondLst>
                                    <p:cond delay="0"/>
                                  </p:stCondLst>
                                  <p:iterate type="lt">
                                    <p:tmPct val="5000"/>
                                  </p:iterate>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100"/>
                            </p:stCondLst>
                            <p:childTnLst>
                              <p:par>
                                <p:cTn id="18" presetID="10" presetClass="entr" presetSubtype="0" fill="hold" grpId="0" nodeType="afterEffect">
                                  <p:stCondLst>
                                    <p:cond delay="0"/>
                                  </p:stCondLst>
                                  <p:iterate type="lt">
                                    <p:tmPct val="5000"/>
                                  </p:iterate>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iterate type="lt">
                                    <p:tmPct val="5000"/>
                                  </p:iterate>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iterate type="lt">
                                    <p:tmPct val="5000"/>
                                  </p:iterate>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iterate type="lt">
                                    <p:tmPct val="5000"/>
                                  </p:iterate>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iterate type="lt">
                                    <p:tmPct val="5000"/>
                                  </p:iterate>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iterate type="lt">
                                    <p:tmPct val="5000"/>
                                  </p:iterate>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3" grpId="0"/>
      <p:bldP spid="5" grpId="0"/>
      <p:bldP spid="7" grpId="0"/>
      <p:bldP spid="9" grpId="0"/>
      <p:bldP spid="11" grpId="0"/>
      <p:bldP spid="14" grpId="0"/>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0" name="Rectangle 30">
            <a:extLst>
              <a:ext uri="{FF2B5EF4-FFF2-40B4-BE49-F238E27FC236}">
                <a16:creationId xmlns:a16="http://schemas.microsoft.com/office/drawing/2014/main" id="{72C5B6C1-1136-4086-B50D-8BBFBB5B3148}"/>
              </a:ext>
            </a:extLst>
          </p:cNvPr>
          <p:cNvSpPr>
            <a:spLocks noChangeArrowheads="1"/>
          </p:cNvSpPr>
          <p:nvPr/>
        </p:nvSpPr>
        <p:spPr bwMode="auto">
          <a:xfrm>
            <a:off x="301100" y="0"/>
            <a:ext cx="65373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6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重点</a:t>
            </a: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问题</a:t>
            </a:r>
            <a:r>
              <a:rPr kumimoji="1" lang="en-US" altLang="zh-CN"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逆序数</a:t>
            </a:r>
            <a:r>
              <a:rPr kumimoji="1" lang="zh-CN" altLang="en-US" sz="2600" b="1"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的定义</a:t>
            </a:r>
            <a:endPar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25DB533-FE0A-CF31-EE54-69056CD2478C}"/>
              </a:ext>
            </a:extLst>
          </p:cNvPr>
          <p:cNvSpPr txBox="1"/>
          <p:nvPr/>
        </p:nvSpPr>
        <p:spPr>
          <a:xfrm>
            <a:off x="301100" y="839096"/>
            <a:ext cx="1750620"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定义</a:t>
            </a:r>
            <a:r>
              <a:rPr kumimoji="1" lang="en-US" altLang="zh-CN" sz="2800" b="1" i="0" u="none" strike="noStrike" kern="1200" cap="none" spc="0" normalizeH="0" baseline="0" noProof="0" dirty="0">
                <a:ln>
                  <a:noFill/>
                </a:ln>
                <a:solidFill>
                  <a:srgbClr val="C00000"/>
                </a:solidFill>
                <a:effectLst/>
                <a:uLnTx/>
                <a:uFillTx/>
                <a:ea typeface="华文中宋" panose="02010600040101010101" pitchFamily="2" charset="-122"/>
                <a:cs typeface="Times New Roman" panose="02020603050405020304" pitchFamily="18" charset="0"/>
              </a:rPr>
              <a:t>1.2</a:t>
            </a:r>
            <a:r>
              <a:rPr kumimoji="1" lang="en-US" altLang="zh-CN"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rPr>
              <a:t> </a:t>
            </a:r>
            <a:endParaRPr lang="zh-CN" altLang="en-US" dirty="0">
              <a:solidFill>
                <a:srgbClr val="C00000"/>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2C0BA1-7B1F-6614-2603-4E2A32E9BAF2}"/>
                  </a:ext>
                </a:extLst>
              </p:cNvPr>
              <p:cNvSpPr txBox="1"/>
              <p:nvPr/>
            </p:nvSpPr>
            <p:spPr>
              <a:xfrm>
                <a:off x="1440161" y="836712"/>
                <a:ext cx="7020271"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r>
                  <a:rPr lang="zh-CN" altLang="en-US" b="1" dirty="0">
                    <a:solidFill>
                      <a:srgbClr val="000000"/>
                    </a:solidFill>
                    <a:latin typeface="华文中宋" panose="02010600040101010101" pitchFamily="2" charset="-122"/>
                    <a:ea typeface="华文中宋" panose="02010600040101010101" pitchFamily="2" charset="-122"/>
                  </a:rPr>
                  <a:t>在</a:t>
                </a:r>
                <a:r>
                  <a:rPr lang="en-US" altLang="zh-CN" b="1" i="1" dirty="0"/>
                  <a:t>n</a:t>
                </a:r>
                <a:r>
                  <a:rPr lang="zh-CN" altLang="en-US" b="1" dirty="0">
                    <a:solidFill>
                      <a:srgbClr val="000000"/>
                    </a:solidFill>
                    <a:latin typeface="华文中宋" panose="02010600040101010101" pitchFamily="2" charset="-122"/>
                    <a:ea typeface="华文中宋" panose="02010600040101010101" pitchFamily="2" charset="-122"/>
                  </a:rPr>
                  <a:t>个自然数的全排列中</a:t>
                </a:r>
                <a:r>
                  <a:rPr lang="en-US" altLang="zh-CN" b="1" dirty="0">
                    <a:solidFill>
                      <a:srgbClr val="000000"/>
                    </a:solidFill>
                    <a:latin typeface="华文中宋" panose="02010600040101010101" pitchFamily="2" charset="-122"/>
                    <a:ea typeface="华文中宋" panose="02010600040101010101" pitchFamily="2" charset="-122"/>
                  </a:rPr>
                  <a:t>, </a:t>
                </a:r>
                <a:r>
                  <a:rPr lang="zh-CN" altLang="en-US" b="1" dirty="0">
                    <a:solidFill>
                      <a:srgbClr val="000000"/>
                    </a:solidFill>
                    <a:latin typeface="华文中宋" panose="02010600040101010101" pitchFamily="2" charset="-122"/>
                    <a:ea typeface="华文中宋" panose="02010600040101010101" pitchFamily="2" charset="-122"/>
                  </a:rPr>
                  <a:t>排列</a:t>
                </a:r>
                <a:r>
                  <a:rPr lang="en-US" altLang="zh-CN" b="1" dirty="0"/>
                  <a:t>123</a:t>
                </a:r>
                <a14:m>
                  <m:oMath xmlns:m="http://schemas.openxmlformats.org/officeDocument/2006/math">
                    <m:r>
                      <a:rPr lang="en-US" altLang="zh-CN" b="1" i="1">
                        <a:latin typeface="Cambria Math" panose="02040503050406030204" pitchFamily="18" charset="0"/>
                      </a:rPr>
                      <m:t>⋯</m:t>
                    </m:r>
                  </m:oMath>
                </a14:m>
                <a:r>
                  <a:rPr lang="en-US" altLang="zh-CN" b="1" i="1" dirty="0"/>
                  <a:t>n</a:t>
                </a:r>
                <a:r>
                  <a:rPr lang="zh-CN" altLang="en-US" b="1" dirty="0">
                    <a:solidFill>
                      <a:srgbClr val="000000"/>
                    </a:solidFill>
                    <a:latin typeface="华文中宋" panose="02010600040101010101" pitchFamily="2" charset="-122"/>
                    <a:ea typeface="华文中宋" panose="02010600040101010101" pitchFamily="2" charset="-122"/>
                  </a:rPr>
                  <a:t>称为</a:t>
                </a:r>
              </a:p>
            </p:txBody>
          </p:sp>
        </mc:Choice>
        <mc:Fallback xmlns="">
          <p:sp>
            <p:nvSpPr>
              <p:cNvPr id="7" name="文本框 6">
                <a:extLst>
                  <a:ext uri="{FF2B5EF4-FFF2-40B4-BE49-F238E27FC236}">
                    <a16:creationId xmlns:a16="http://schemas.microsoft.com/office/drawing/2014/main" id="{762C0BA1-7B1F-6614-2603-4E2A32E9BAF2}"/>
                  </a:ext>
                </a:extLst>
              </p:cNvPr>
              <p:cNvSpPr txBox="1">
                <a:spLocks noRot="1" noChangeAspect="1" noMove="1" noResize="1" noEditPoints="1" noAdjustHandles="1" noChangeArrowheads="1" noChangeShapeType="1" noTextEdit="1"/>
              </p:cNvSpPr>
              <p:nvPr/>
            </p:nvSpPr>
            <p:spPr>
              <a:xfrm>
                <a:off x="1440161" y="836712"/>
                <a:ext cx="7020271" cy="523220"/>
              </a:xfrm>
              <a:prstGeom prst="rect">
                <a:avLst/>
              </a:prstGeom>
              <a:blipFill>
                <a:blip r:embed="rId2"/>
                <a:stretch>
                  <a:fillRect l="-87" t="-11628" b="-3139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DC5BAF20-B3B4-8F41-7440-00C7D162A15B}"/>
              </a:ext>
            </a:extLst>
          </p:cNvPr>
          <p:cNvSpPr txBox="1"/>
          <p:nvPr/>
        </p:nvSpPr>
        <p:spPr>
          <a:xfrm>
            <a:off x="275368" y="1340768"/>
            <a:ext cx="8617112" cy="1953868"/>
          </a:xfrm>
          <a:prstGeom prst="rect">
            <a:avLst/>
          </a:prstGeom>
          <a:noFill/>
        </p:spPr>
        <p:txBody>
          <a:bodyPr wrap="square">
            <a:spAutoFit/>
          </a:bodyPr>
          <a:lstStyle/>
          <a:p>
            <a:pPr>
              <a:lnSpc>
                <a:spcPct val="150000"/>
              </a:lnSpc>
            </a:pPr>
            <a:r>
              <a:rPr lang="zh-CN" altLang="en-US" b="1" dirty="0">
                <a:solidFill>
                  <a:srgbClr val="C00000"/>
                </a:solidFill>
                <a:latin typeface="华文中宋" panose="02010600040101010101" pitchFamily="2" charset="-122"/>
                <a:ea typeface="华文中宋" panose="02010600040101010101" pitchFamily="2" charset="-122"/>
              </a:rPr>
              <a:t>标准次序排列</a:t>
            </a:r>
            <a:r>
              <a:rPr lang="en-US" altLang="zh-CN" b="1" dirty="0">
                <a:solidFill>
                  <a:srgbClr val="000000"/>
                </a:solidFill>
                <a:ea typeface="华文中宋" panose="02010600040101010101" pitchFamily="2" charset="-122"/>
                <a:cs typeface="Times New Roman" panose="02020603050405020304" pitchFamily="18" charset="0"/>
              </a:rPr>
              <a:t>. </a:t>
            </a:r>
            <a:r>
              <a:rPr lang="zh-CN" altLang="en-US" b="1" dirty="0">
                <a:solidFill>
                  <a:srgbClr val="000000"/>
                </a:solidFill>
                <a:latin typeface="华文中宋" panose="02010600040101010101" pitchFamily="2" charset="-122"/>
                <a:ea typeface="华文中宋" panose="02010600040101010101" pitchFamily="2" charset="-122"/>
              </a:rPr>
              <a:t>在一个含有</a:t>
            </a:r>
            <a:r>
              <a:rPr lang="en-US" altLang="zh-CN" b="1" i="1" dirty="0">
                <a:solidFill>
                  <a:srgbClr val="000000"/>
                </a:solidFill>
                <a:latin typeface="+mj-lt"/>
                <a:ea typeface="华文中宋" panose="02010600040101010101" pitchFamily="2" charset="-122"/>
              </a:rPr>
              <a:t>n</a:t>
            </a:r>
            <a:r>
              <a:rPr lang="zh-CN" altLang="en-US" b="1" dirty="0">
                <a:solidFill>
                  <a:srgbClr val="000000"/>
                </a:solidFill>
                <a:latin typeface="华文中宋" panose="02010600040101010101" pitchFamily="2" charset="-122"/>
                <a:ea typeface="华文中宋" panose="02010600040101010101" pitchFamily="2" charset="-122"/>
              </a:rPr>
              <a:t>个元素的任一排列中</a:t>
            </a:r>
            <a:r>
              <a:rPr lang="en-US" altLang="zh-CN" b="1" dirty="0">
                <a:solidFill>
                  <a:srgbClr val="000000"/>
                </a:solidFill>
                <a:ea typeface="华文中宋" panose="02010600040101010101" pitchFamily="2" charset="-122"/>
                <a:cs typeface="Times New Roman" panose="02020603050405020304" pitchFamily="18" charset="0"/>
              </a:rPr>
              <a:t>,</a:t>
            </a:r>
          </a:p>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当某两个元素的先后次序与标准次序不同时</a:t>
            </a:r>
            <a:r>
              <a:rPr lang="en-US" altLang="zh-CN" b="1" dirty="0">
                <a:solidFill>
                  <a:srgbClr val="000000"/>
                </a:solidFill>
                <a:ea typeface="华文中宋" panose="02010600040101010101" pitchFamily="2" charset="-122"/>
                <a:cs typeface="Times New Roman" panose="02020603050405020304" pitchFamily="18" charset="0"/>
              </a:rPr>
              <a:t>, </a:t>
            </a:r>
            <a:r>
              <a:rPr lang="zh-CN" altLang="en-US" b="1" dirty="0">
                <a:solidFill>
                  <a:srgbClr val="000000"/>
                </a:solidFill>
                <a:latin typeface="华文中宋" panose="02010600040101010101" pitchFamily="2" charset="-122"/>
                <a:ea typeface="华文中宋" panose="02010600040101010101" pitchFamily="2" charset="-122"/>
              </a:rPr>
              <a:t>就说它们</a:t>
            </a:r>
            <a:endParaRPr lang="zh-CN" altLang="en-US" dirty="0"/>
          </a:p>
          <a:p>
            <a:pPr>
              <a:lnSpc>
                <a:spcPct val="150000"/>
              </a:lnSpc>
            </a:pPr>
            <a:endParaRPr lang="zh-CN" altLang="en-US" dirty="0"/>
          </a:p>
        </p:txBody>
      </p:sp>
      <p:sp>
        <p:nvSpPr>
          <p:cNvPr id="11" name="文本框 10">
            <a:extLst>
              <a:ext uri="{FF2B5EF4-FFF2-40B4-BE49-F238E27FC236}">
                <a16:creationId xmlns:a16="http://schemas.microsoft.com/office/drawing/2014/main" id="{F0057905-A17B-7E4D-521F-17960284241F}"/>
              </a:ext>
            </a:extLst>
          </p:cNvPr>
          <p:cNvSpPr txBox="1"/>
          <p:nvPr/>
        </p:nvSpPr>
        <p:spPr>
          <a:xfrm>
            <a:off x="275368" y="2778544"/>
            <a:ext cx="9049160"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构成一个</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逆序</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lang="zh-CN" altLang="en-US" b="1" dirty="0">
                <a:solidFill>
                  <a:srgbClr val="000000"/>
                </a:solidFill>
                <a:latin typeface="华文中宋" panose="02010600040101010101" pitchFamily="2" charset="-122"/>
                <a:ea typeface="华文中宋" panose="02010600040101010101" pitchFamily="2" charset="-122"/>
              </a:rPr>
              <a:t>一个排列中所有逆序的总数叫做这个</a:t>
            </a:r>
            <a:endParaRPr lang="zh-CN" altLang="en-US" dirty="0"/>
          </a:p>
        </p:txBody>
      </p:sp>
      <p:sp>
        <p:nvSpPr>
          <p:cNvPr id="13" name="文本框 12">
            <a:extLst>
              <a:ext uri="{FF2B5EF4-FFF2-40B4-BE49-F238E27FC236}">
                <a16:creationId xmlns:a16="http://schemas.microsoft.com/office/drawing/2014/main" id="{5BC0CB44-0FD1-ABB1-D701-1E7A10EE138D}"/>
              </a:ext>
            </a:extLst>
          </p:cNvPr>
          <p:cNvSpPr txBox="1"/>
          <p:nvPr/>
        </p:nvSpPr>
        <p:spPr>
          <a:xfrm>
            <a:off x="279388" y="3356992"/>
            <a:ext cx="2996468" cy="523220"/>
          </a:xfrm>
          <a:prstGeom prst="rect">
            <a:avLst/>
          </a:prstGeom>
          <a:noFill/>
        </p:spPr>
        <p:txBody>
          <a:bodyPr wrap="square">
            <a:spAutoFit/>
          </a:bodyPr>
          <a:lstStyle/>
          <a:p>
            <a:pPr lvl="0">
              <a:defRPr/>
            </a:pP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排列的逆序数</a:t>
            </a:r>
            <a:r>
              <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5" name="文本框 14">
            <a:extLst>
              <a:ext uri="{FF2B5EF4-FFF2-40B4-BE49-F238E27FC236}">
                <a16:creationId xmlns:a16="http://schemas.microsoft.com/office/drawing/2014/main" id="{07BD9ABA-EDBB-2C44-3146-61FBE4E5E6E7}"/>
              </a:ext>
            </a:extLst>
          </p:cNvPr>
          <p:cNvSpPr txBox="1"/>
          <p:nvPr/>
        </p:nvSpPr>
        <p:spPr>
          <a:xfrm>
            <a:off x="979313" y="3974831"/>
            <a:ext cx="5608911"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逆序数为奇数的排列为</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rPr>
              <a:t>奇排列</a:t>
            </a:r>
            <a:r>
              <a:rPr kumimoji="1" lang="en-US" altLang="zh-CN"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rPr>
              <a:t>;</a:t>
            </a:r>
            <a:endParaRPr lang="en-US" altLang="zh-CN" b="1" dirty="0">
              <a:solidFill>
                <a:srgbClr val="C00000"/>
              </a:solidFill>
              <a:ea typeface="华文中宋" panose="0201060004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F160C450-53B1-EDF4-16C2-C2616AD13A2E}"/>
              </a:ext>
            </a:extLst>
          </p:cNvPr>
          <p:cNvSpPr txBox="1"/>
          <p:nvPr/>
        </p:nvSpPr>
        <p:spPr>
          <a:xfrm>
            <a:off x="301101" y="5210036"/>
            <a:ext cx="7511259"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以上例</a:t>
            </a:r>
            <a:r>
              <a:rPr kumimoji="1" lang="en-US" altLang="zh-CN" sz="2800" b="1" i="0" u="none" strike="noStrike" kern="1200" cap="none" spc="0" normalizeH="0" baseline="0" noProof="0" dirty="0">
                <a:ln>
                  <a:noFill/>
                </a:ln>
                <a:solidFill>
                  <a:srgbClr val="000000"/>
                </a:solidFill>
                <a:effectLst/>
                <a:uLnTx/>
                <a:uFillTx/>
                <a:ea typeface="华文中宋" panose="02010600040101010101" pitchFamily="2" charset="-122"/>
                <a:cs typeface="Times New Roman" panose="02020603050405020304" pitchFamily="18" charset="0"/>
              </a:rPr>
              <a:t>1.3</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中</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排列</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321</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的逆序数为</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3,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是奇排列</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p>
        </p:txBody>
      </p:sp>
      <p:sp>
        <p:nvSpPr>
          <p:cNvPr id="3" name="文本框 2">
            <a:extLst>
              <a:ext uri="{FF2B5EF4-FFF2-40B4-BE49-F238E27FC236}">
                <a16:creationId xmlns:a16="http://schemas.microsoft.com/office/drawing/2014/main" id="{9025E45A-E9E5-85A2-037C-963751F59E4D}"/>
              </a:ext>
            </a:extLst>
          </p:cNvPr>
          <p:cNvSpPr txBox="1"/>
          <p:nvPr/>
        </p:nvSpPr>
        <p:spPr>
          <a:xfrm>
            <a:off x="979240" y="4583736"/>
            <a:ext cx="5608911"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逆序数为偶数的排列为</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偶排列</a:t>
            </a:r>
            <a:r>
              <a:rPr kumimoji="1" lang="en-US" altLang="zh-CN"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 </a:t>
            </a:r>
          </a:p>
        </p:txBody>
      </p:sp>
    </p:spTree>
    <p:extLst>
      <p:ext uri="{BB962C8B-B14F-4D97-AF65-F5344CB8AC3E}">
        <p14:creationId xmlns:p14="http://schemas.microsoft.com/office/powerpoint/2010/main" val="240099418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iterate type="lt">
                                    <p:tmPct val="5000"/>
                                  </p:iterate>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2650"/>
                            </p:stCondLst>
                            <p:childTnLst>
                              <p:par>
                                <p:cTn id="18" presetID="10" presetClass="entr" presetSubtype="0" fill="hold" grpId="0" nodeType="afterEffect">
                                  <p:stCondLst>
                                    <p:cond delay="0"/>
                                  </p:stCondLst>
                                  <p:iterate type="lt">
                                    <p:tmPct val="5000"/>
                                  </p:iterate>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3700"/>
                            </p:stCondLst>
                            <p:childTnLst>
                              <p:par>
                                <p:cTn id="22" presetID="10" presetClass="entr" presetSubtype="0" fill="hold" grpId="0" nodeType="afterEffect">
                                  <p:stCondLst>
                                    <p:cond delay="0"/>
                                  </p:stCondLst>
                                  <p:iterate type="lt">
                                    <p:tmPct val="5000"/>
                                  </p:iterate>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iterate type="lt">
                                    <p:tmPct val="5000"/>
                                  </p:iterate>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825"/>
                            </p:stCondLst>
                            <p:childTnLst>
                              <p:par>
                                <p:cTn id="31" presetID="10" presetClass="entr" presetSubtype="0" fill="hold" grpId="0" nodeType="afterEffect">
                                  <p:stCondLst>
                                    <p:cond delay="0"/>
                                  </p:stCondLst>
                                  <p:iterate type="lt">
                                    <p:tmPct val="5000"/>
                                  </p:iterate>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iterate type="lt">
                                    <p:tmPct val="5000"/>
                                  </p:iterate>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0">
            <a:hlinkClick r:id="rId2" action="ppaction://hlinksldjump"/>
            <a:extLst>
              <a:ext uri="{FF2B5EF4-FFF2-40B4-BE49-F238E27FC236}">
                <a16:creationId xmlns:a16="http://schemas.microsoft.com/office/drawing/2014/main" id="{6ED1EF79-A7DA-43D6-9844-52236878D557}"/>
              </a:ext>
            </a:extLst>
          </p:cNvPr>
          <p:cNvSpPr>
            <a:spLocks noChangeArrowheads="1"/>
          </p:cNvSpPr>
          <p:nvPr/>
        </p:nvSpPr>
        <p:spPr bwMode="auto">
          <a:xfrm>
            <a:off x="450850" y="393700"/>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45060" name="Rectangle 30">
            <a:extLst>
              <a:ext uri="{FF2B5EF4-FFF2-40B4-BE49-F238E27FC236}">
                <a16:creationId xmlns:a16="http://schemas.microsoft.com/office/drawing/2014/main" id="{72C5B6C1-1136-4086-B50D-8BBFBB5B3148}"/>
              </a:ext>
            </a:extLst>
          </p:cNvPr>
          <p:cNvSpPr>
            <a:spLocks noChangeArrowheads="1"/>
          </p:cNvSpPr>
          <p:nvPr/>
        </p:nvSpPr>
        <p:spPr bwMode="auto">
          <a:xfrm>
            <a:off x="450850" y="-9684"/>
            <a:ext cx="65373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6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重点</a:t>
            </a: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问题</a:t>
            </a:r>
            <a:r>
              <a:rPr kumimoji="1" lang="en-US" altLang="zh-CN"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600" b="1"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逆序数的计算</a:t>
            </a:r>
            <a:endPar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FDD0B54-C33A-FD2C-8700-C56D0E2FA0D9}"/>
                  </a:ext>
                </a:extLst>
              </p:cNvPr>
              <p:cNvSpPr txBox="1"/>
              <p:nvPr/>
            </p:nvSpPr>
            <p:spPr>
              <a:xfrm>
                <a:off x="179512" y="1047515"/>
                <a:ext cx="8347212" cy="1954766"/>
              </a:xfrm>
              <a:prstGeom prst="rect">
                <a:avLst/>
              </a:prstGeom>
              <a:noFill/>
            </p:spPr>
            <p:txBody>
              <a:bodyPr wrap="square">
                <a:spAutoFit/>
              </a:bodyPr>
              <a:lstStyle/>
              <a:p>
                <a:pPr>
                  <a:lnSpc>
                    <a:spcPct val="150000"/>
                  </a:lnSpc>
                </a:pPr>
                <a:r>
                  <a:rPr lang="zh-CN" altLang="en-US" b="1" dirty="0">
                    <a:latin typeface="华文中宋" panose="02010600040101010101" pitchFamily="2" charset="-122"/>
                    <a:ea typeface="华文中宋" panose="02010600040101010101" pitchFamily="2" charset="-122"/>
                  </a:rPr>
                  <a:t>若排列</a:t>
                </a:r>
                <a:r>
                  <a:rPr lang="en-US" altLang="zh-CN" b="1" i="1" dirty="0">
                    <a:latin typeface="+mn-lt"/>
                    <a:ea typeface="华文中宋" panose="02010600040101010101" pitchFamily="2" charset="-122"/>
                  </a:rPr>
                  <a:t>i</a:t>
                </a:r>
                <a:r>
                  <a:rPr lang="en-US" altLang="zh-CN" b="1" baseline="-25000" dirty="0">
                    <a:latin typeface="+mn-lt"/>
                    <a:ea typeface="华文中宋" panose="02010600040101010101" pitchFamily="2" charset="-122"/>
                  </a:rPr>
                  <a:t>1</a:t>
                </a:r>
                <a:r>
                  <a:rPr lang="en-US" altLang="zh-CN" b="1" i="1" baseline="-25000" dirty="0">
                    <a:latin typeface="+mn-lt"/>
                    <a:ea typeface="华文中宋" panose="02010600040101010101" pitchFamily="2" charset="-122"/>
                  </a:rPr>
                  <a:t> </a:t>
                </a:r>
                <a:r>
                  <a:rPr lang="en-US" altLang="zh-CN" b="1" i="1" dirty="0">
                    <a:latin typeface="+mn-lt"/>
                    <a:ea typeface="华文中宋" panose="02010600040101010101" pitchFamily="2" charset="-122"/>
                  </a:rPr>
                  <a:t>i</a:t>
                </a:r>
                <a:r>
                  <a:rPr lang="en-US" altLang="zh-CN" b="1" baseline="-25000" dirty="0">
                    <a:latin typeface="+mn-lt"/>
                    <a:ea typeface="华文中宋" panose="02010600040101010101" pitchFamily="2" charset="-122"/>
                  </a:rPr>
                  <a:t>2</a:t>
                </a:r>
                <a:r>
                  <a:rPr lang="en-US" altLang="zh-CN" b="1" i="1" baseline="-25000" dirty="0">
                    <a:latin typeface="+mn-lt"/>
                    <a:ea typeface="华文中宋" panose="02010600040101010101" pitchFamily="2" charset="-122"/>
                  </a:rPr>
                  <a:t>  </a:t>
                </a:r>
                <a:r>
                  <a:rPr lang="en-US" altLang="zh-CN" b="1" i="1" dirty="0">
                    <a:latin typeface="+mn-lt"/>
                    <a:ea typeface="华文中宋" panose="02010600040101010101" pitchFamily="2" charset="-122"/>
                  </a:rPr>
                  <a:t>… i</a:t>
                </a:r>
                <a:r>
                  <a:rPr lang="en-US" altLang="zh-CN" b="1" i="1" baseline="-25000" dirty="0">
                    <a:latin typeface="+mn-lt"/>
                    <a:ea typeface="华文中宋" panose="02010600040101010101" pitchFamily="2" charset="-122"/>
                  </a:rPr>
                  <a:t>n</a:t>
                </a:r>
                <a:r>
                  <a:rPr lang="zh-CN" altLang="en-US" b="1" dirty="0">
                    <a:latin typeface="华文中宋" panose="02010600040101010101" pitchFamily="2" charset="-122"/>
                    <a:ea typeface="华文中宋" panose="02010600040101010101" pitchFamily="2" charset="-122"/>
                  </a:rPr>
                  <a:t>为自然数</a:t>
                </a:r>
                <a:r>
                  <a:rPr lang="en-US" altLang="zh-CN" b="1" dirty="0">
                    <a:latin typeface="+mn-lt"/>
                    <a:ea typeface="华文中宋" panose="02010600040101010101" pitchFamily="2" charset="-122"/>
                  </a:rPr>
                  <a:t>1 2</a:t>
                </a:r>
                <a:r>
                  <a:rPr lang="en-US" altLang="zh-CN" b="1" i="1" dirty="0">
                    <a:latin typeface="+mn-lt"/>
                    <a:ea typeface="华文中宋" panose="02010600040101010101" pitchFamily="2" charset="-122"/>
                  </a:rPr>
                  <a:t> … n </a:t>
                </a:r>
                <a:r>
                  <a:rPr lang="zh-CN" altLang="en-US" b="1" dirty="0">
                    <a:latin typeface="华文中宋" panose="02010600040101010101" pitchFamily="2" charset="-122"/>
                    <a:ea typeface="华文中宋" panose="02010600040101010101" pitchFamily="2" charset="-122"/>
                  </a:rPr>
                  <a:t>的一个排列</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对单个</a:t>
                </a:r>
                <a:endParaRPr lang="en-US" altLang="zh-CN" b="1" dirty="0">
                  <a:latin typeface="华文中宋" panose="02010600040101010101" pitchFamily="2" charset="-122"/>
                  <a:ea typeface="华文中宋" panose="02010600040101010101" pitchFamily="2" charset="-122"/>
                </a:endParaRPr>
              </a:p>
              <a:p>
                <a:pPr>
                  <a:lnSpc>
                    <a:spcPct val="150000"/>
                  </a:lnSpc>
                </a:pPr>
                <a:r>
                  <a:rPr lang="zh-CN" altLang="en-US" b="1" dirty="0">
                    <a:latin typeface="华文中宋" panose="02010600040101010101" pitchFamily="2" charset="-122"/>
                    <a:ea typeface="华文中宋" panose="02010600040101010101" pitchFamily="2" charset="-122"/>
                  </a:rPr>
                  <a:t>元素</a:t>
                </a:r>
                <a:r>
                  <a:rPr lang="en-US" altLang="zh-CN" b="1" i="1" dirty="0" err="1">
                    <a:latin typeface="+mn-lt"/>
                    <a:ea typeface="华文中宋" panose="02010600040101010101" pitchFamily="2" charset="-122"/>
                  </a:rPr>
                  <a:t>i</a:t>
                </a:r>
                <a:r>
                  <a:rPr lang="en-US" altLang="zh-CN" b="1" i="1" baseline="-25000" dirty="0" err="1">
                    <a:latin typeface="+mn-lt"/>
                    <a:ea typeface="华文中宋" panose="02010600040101010101" pitchFamily="2" charset="-122"/>
                  </a:rPr>
                  <a:t>k</a:t>
                </a:r>
                <a:r>
                  <a:rPr lang="en-US" altLang="zh-CN" b="1" dirty="0">
                    <a:latin typeface="+mn-lt"/>
                    <a:ea typeface="华文中宋" panose="02010600040101010101" pitchFamily="2" charset="-122"/>
                  </a:rPr>
                  <a:t>(</a:t>
                </a:r>
                <a:r>
                  <a:rPr lang="en-US" altLang="zh-CN" b="1" i="1" dirty="0">
                    <a:latin typeface="+mn-lt"/>
                    <a:ea typeface="华文中宋" panose="02010600040101010101" pitchFamily="2" charset="-122"/>
                  </a:rPr>
                  <a:t>k=</a:t>
                </a:r>
                <a:r>
                  <a:rPr lang="en-US" altLang="zh-CN" b="1" dirty="0">
                    <a:latin typeface="+mn-lt"/>
                    <a:ea typeface="华文中宋" panose="02010600040101010101" pitchFamily="2" charset="-122"/>
                  </a:rPr>
                  <a:t>1,2,</a:t>
                </a:r>
                <a:r>
                  <a:rPr lang="en-US" altLang="zh-CN" b="1" i="1" dirty="0">
                    <a:latin typeface="+mn-lt"/>
                    <a:ea typeface="华文中宋" panose="02010600040101010101" pitchFamily="2" charset="-122"/>
                  </a:rPr>
                  <a:t>…,n</a:t>
                </a:r>
                <a:r>
                  <a:rPr lang="en-US" altLang="zh-CN" b="1" dirty="0">
                    <a:latin typeface="+mn-lt"/>
                    <a:ea typeface="华文中宋" panose="02010600040101010101" pitchFamily="2" charset="-122"/>
                  </a:rPr>
                  <a:t>)</a:t>
                </a:r>
                <a:r>
                  <a:rPr lang="zh-CN" altLang="en-US" b="1" dirty="0">
                    <a:latin typeface="华文中宋" panose="02010600040101010101" pitchFamily="2" charset="-122"/>
                    <a:ea typeface="华文中宋" panose="02010600040101010101" pitchFamily="2" charset="-122"/>
                  </a:rPr>
                  <a:t>如果</a:t>
                </a:r>
                <a:r>
                  <a:rPr lang="zh-CN" altLang="en-US" b="1" dirty="0">
                    <a:solidFill>
                      <a:srgbClr val="2B2BFF"/>
                    </a:solidFill>
                    <a:latin typeface="华文中宋" panose="02010600040101010101" pitchFamily="2" charset="-122"/>
                    <a:ea typeface="华文中宋" panose="02010600040101010101" pitchFamily="2" charset="-122"/>
                  </a:rPr>
                  <a:t>比</a:t>
                </a:r>
                <a14:m>
                  <m:oMath xmlns:m="http://schemas.openxmlformats.org/officeDocument/2006/math">
                    <m:r>
                      <m:rPr>
                        <m:nor/>
                      </m:rPr>
                      <a:rPr lang="en-US" altLang="zh-CN" b="1" i="1">
                        <a:solidFill>
                          <a:srgbClr val="2B2BFF"/>
                        </a:solidFill>
                        <a:ea typeface="华文中宋" panose="02010600040101010101" pitchFamily="2" charset="-122"/>
                      </a:rPr>
                      <m:t>i</m:t>
                    </m:r>
                    <m:r>
                      <m:rPr>
                        <m:nor/>
                      </m:rPr>
                      <a:rPr lang="en-US" altLang="zh-CN" b="1" i="1" baseline="-25000">
                        <a:solidFill>
                          <a:srgbClr val="2B2BFF"/>
                        </a:solidFill>
                        <a:ea typeface="华文中宋" panose="02010600040101010101" pitchFamily="2" charset="-122"/>
                      </a:rPr>
                      <m:t>k</m:t>
                    </m:r>
                  </m:oMath>
                </a14:m>
                <a:r>
                  <a:rPr lang="zh-CN" altLang="en-US" b="1" dirty="0">
                    <a:solidFill>
                      <a:srgbClr val="2B2BFF"/>
                    </a:solidFill>
                    <a:latin typeface="华文中宋" panose="02010600040101010101" pitchFamily="2" charset="-122"/>
                    <a:ea typeface="华文中宋" panose="02010600040101010101" pitchFamily="2" charset="-122"/>
                  </a:rPr>
                  <a:t>大的且排在</a:t>
                </a:r>
                <a14:m>
                  <m:oMath xmlns:m="http://schemas.openxmlformats.org/officeDocument/2006/math">
                    <m:r>
                      <m:rPr>
                        <m:nor/>
                      </m:rPr>
                      <a:rPr lang="en-US" altLang="zh-CN" b="1" i="1">
                        <a:solidFill>
                          <a:srgbClr val="2B2BFF"/>
                        </a:solidFill>
                        <a:ea typeface="华文中宋" panose="02010600040101010101" pitchFamily="2" charset="-122"/>
                      </a:rPr>
                      <m:t>i</m:t>
                    </m:r>
                    <m:r>
                      <m:rPr>
                        <m:nor/>
                      </m:rPr>
                      <a:rPr lang="en-US" altLang="zh-CN" b="1" i="1" baseline="-25000">
                        <a:solidFill>
                          <a:srgbClr val="2B2BFF"/>
                        </a:solidFill>
                        <a:ea typeface="华文中宋" panose="02010600040101010101" pitchFamily="2" charset="-122"/>
                      </a:rPr>
                      <m:t>k</m:t>
                    </m:r>
                  </m:oMath>
                </a14:m>
                <a:r>
                  <a:rPr lang="zh-CN" altLang="en-US" b="1" dirty="0">
                    <a:solidFill>
                      <a:srgbClr val="2B2BFF"/>
                    </a:solidFill>
                    <a:latin typeface="华文中宋" panose="02010600040101010101" pitchFamily="2" charset="-122"/>
                    <a:ea typeface="华文中宋" panose="02010600040101010101" pitchFamily="2" charset="-122"/>
                  </a:rPr>
                  <a:t>前面的元素</a:t>
                </a:r>
                <a:endParaRPr lang="en-US" altLang="zh-CN" b="1" dirty="0">
                  <a:solidFill>
                    <a:srgbClr val="2B2BFF"/>
                  </a:solidFill>
                  <a:latin typeface="华文中宋" panose="02010600040101010101" pitchFamily="2" charset="-122"/>
                  <a:ea typeface="华文中宋" panose="02010600040101010101" pitchFamily="2" charset="-122"/>
                </a:endParaRPr>
              </a:p>
              <a:p>
                <a:pPr>
                  <a:lnSpc>
                    <a:spcPct val="150000"/>
                  </a:lnSpc>
                </a:pPr>
                <a:r>
                  <a:rPr lang="zh-CN" altLang="en-US" b="1" dirty="0">
                    <a:solidFill>
                      <a:srgbClr val="2B2BFF"/>
                    </a:solidFill>
                    <a:latin typeface="华文中宋" panose="02010600040101010101" pitchFamily="2" charset="-122"/>
                    <a:ea typeface="华文中宋" panose="02010600040101010101" pitchFamily="2" charset="-122"/>
                  </a:rPr>
                  <a:t>有</a:t>
                </a:r>
                <a14:m>
                  <m:oMath xmlns:m="http://schemas.openxmlformats.org/officeDocument/2006/math">
                    <m:r>
                      <m:rPr>
                        <m:nor/>
                      </m:rPr>
                      <a:rPr lang="en-US" altLang="zh-CN" b="1" i="1" dirty="0">
                        <a:solidFill>
                          <a:srgbClr val="2B2BFF"/>
                        </a:solidFill>
                        <a:latin typeface="+mj-lt"/>
                        <a:ea typeface="华文中宋" panose="02010600040101010101" pitchFamily="2" charset="-122"/>
                      </a:rPr>
                      <m:t>t</m:t>
                    </m:r>
                    <m:r>
                      <m:rPr>
                        <m:nor/>
                      </m:rPr>
                      <a:rPr lang="en-US" altLang="zh-CN" b="1" i="1" baseline="-25000">
                        <a:solidFill>
                          <a:srgbClr val="2B2BFF"/>
                        </a:solidFill>
                        <a:latin typeface="+mj-lt"/>
                        <a:ea typeface="华文中宋" panose="02010600040101010101" pitchFamily="2" charset="-122"/>
                      </a:rPr>
                      <m:t>k</m:t>
                    </m:r>
                  </m:oMath>
                </a14:m>
                <a:r>
                  <a:rPr lang="zh-CN" altLang="en-US" b="1" dirty="0">
                    <a:solidFill>
                      <a:srgbClr val="2B2BFF"/>
                    </a:solidFill>
                    <a:latin typeface="华文中宋" panose="02010600040101010101" pitchFamily="2" charset="-122"/>
                    <a:ea typeface="华文中宋" panose="02010600040101010101" pitchFamily="2" charset="-122"/>
                  </a:rPr>
                  <a:t>个</a:t>
                </a:r>
                <a:r>
                  <a:rPr lang="en-US" altLang="zh-CN" b="1" dirty="0">
                    <a:latin typeface="华文中宋" panose="02010600040101010101" pitchFamily="2" charset="-122"/>
                    <a:ea typeface="华文中宋" panose="02010600040101010101" pitchFamily="2" charset="-122"/>
                  </a:rPr>
                  <a:t>, </a:t>
                </a:r>
                <a:r>
                  <a:rPr lang="zh-CN" altLang="en-US" b="1" dirty="0">
                    <a:latin typeface="华文中宋" panose="02010600040101010101" pitchFamily="2" charset="-122"/>
                    <a:ea typeface="华文中宋" panose="02010600040101010101" pitchFamily="2" charset="-122"/>
                  </a:rPr>
                  <a:t>就说</a:t>
                </a:r>
                <a14:m>
                  <m:oMath xmlns:m="http://schemas.openxmlformats.org/officeDocument/2006/math">
                    <m:r>
                      <m:rPr>
                        <m:nor/>
                      </m:rPr>
                      <a:rPr lang="en-US" altLang="zh-CN" b="1" i="1" dirty="0">
                        <a:latin typeface="+mj-lt"/>
                        <a:ea typeface="华文中宋" panose="02010600040101010101" pitchFamily="2" charset="-122"/>
                      </a:rPr>
                      <m:t>t</m:t>
                    </m:r>
                    <m:r>
                      <m:rPr>
                        <m:nor/>
                      </m:rPr>
                      <a:rPr lang="en-US" altLang="zh-CN" b="1" i="1" baseline="-25000">
                        <a:latin typeface="+mj-lt"/>
                        <a:ea typeface="华文中宋" panose="02010600040101010101" pitchFamily="2" charset="-122"/>
                      </a:rPr>
                      <m:t>k</m:t>
                    </m:r>
                  </m:oMath>
                </a14:m>
                <a:r>
                  <a:rPr lang="zh-CN" altLang="en-US" b="1" dirty="0">
                    <a:latin typeface="华文中宋" panose="02010600040101010101" pitchFamily="2" charset="-122"/>
                    <a:ea typeface="华文中宋" panose="02010600040101010101" pitchFamily="2" charset="-122"/>
                  </a:rPr>
                  <a:t>这个元素的逆序数是</a:t>
                </a:r>
                <a14:m>
                  <m:oMath xmlns:m="http://schemas.openxmlformats.org/officeDocument/2006/math">
                    <m:r>
                      <m:rPr>
                        <m:nor/>
                      </m:rPr>
                      <a:rPr lang="en-US" altLang="zh-CN" b="1" i="1" dirty="0">
                        <a:latin typeface="+mj-lt"/>
                        <a:ea typeface="华文中宋" panose="02010600040101010101" pitchFamily="2" charset="-122"/>
                      </a:rPr>
                      <m:t>t</m:t>
                    </m:r>
                    <m:r>
                      <m:rPr>
                        <m:nor/>
                      </m:rPr>
                      <a:rPr lang="en-US" altLang="zh-CN" b="1" i="1" baseline="-25000">
                        <a:latin typeface="+mj-lt"/>
                        <a:ea typeface="华文中宋" panose="02010600040101010101" pitchFamily="2" charset="-122"/>
                      </a:rPr>
                      <m:t>k</m:t>
                    </m:r>
                  </m:oMath>
                </a14:m>
                <a:r>
                  <a:rPr lang="en-US" altLang="zh-CN" b="1" dirty="0">
                    <a:ea typeface="华文中宋" panose="02010600040101010101" pitchFamily="2" charset="-122"/>
                    <a:cs typeface="Times New Roman" panose="02020603050405020304" pitchFamily="18" charset="0"/>
                  </a:rPr>
                  <a:t>.</a:t>
                </a:r>
                <a:endParaRPr lang="zh-CN" altLang="en-US" b="1" dirty="0">
                  <a:latin typeface="华文中宋" panose="02010600040101010101" pitchFamily="2" charset="-122"/>
                  <a:ea typeface="华文中宋" panose="02010600040101010101" pitchFamily="2" charset="-122"/>
                </a:endParaRPr>
              </a:p>
            </p:txBody>
          </p:sp>
        </mc:Choice>
        <mc:Fallback xmlns="">
          <p:sp>
            <p:nvSpPr>
              <p:cNvPr id="3" name="文本框 2">
                <a:extLst>
                  <a:ext uri="{FF2B5EF4-FFF2-40B4-BE49-F238E27FC236}">
                    <a16:creationId xmlns:a16="http://schemas.microsoft.com/office/drawing/2014/main" id="{DFDD0B54-C33A-FD2C-8700-C56D0E2FA0D9}"/>
                  </a:ext>
                </a:extLst>
              </p:cNvPr>
              <p:cNvSpPr txBox="1">
                <a:spLocks noRot="1" noChangeAspect="1" noMove="1" noResize="1" noEditPoints="1" noAdjustHandles="1" noChangeArrowheads="1" noChangeShapeType="1" noTextEdit="1"/>
              </p:cNvSpPr>
              <p:nvPr/>
            </p:nvSpPr>
            <p:spPr>
              <a:xfrm>
                <a:off x="179512" y="1047515"/>
                <a:ext cx="8347212" cy="1954766"/>
              </a:xfrm>
              <a:prstGeom prst="rect">
                <a:avLst/>
              </a:prstGeom>
              <a:blipFill>
                <a:blip r:embed="rId3"/>
                <a:stretch>
                  <a:fillRect l="-1460" r="-438" b="-7788"/>
                </a:stretch>
              </a:blipFill>
            </p:spPr>
            <p:txBody>
              <a:bodyPr/>
              <a:lstStyle/>
              <a:p>
                <a:r>
                  <a:rPr lang="zh-CN" altLang="en-US">
                    <a:noFill/>
                  </a:rPr>
                  <a:t> </a:t>
                </a:r>
              </a:p>
            </p:txBody>
          </p:sp>
        </mc:Fallback>
      </mc:AlternateContent>
      <p:graphicFrame>
        <p:nvGraphicFramePr>
          <p:cNvPr id="4" name="Object 11">
            <a:extLst>
              <a:ext uri="{FF2B5EF4-FFF2-40B4-BE49-F238E27FC236}">
                <a16:creationId xmlns:a16="http://schemas.microsoft.com/office/drawing/2014/main" id="{3E9B940B-16D8-B664-2E2F-A935E26DF378}"/>
              </a:ext>
            </a:extLst>
          </p:cNvPr>
          <p:cNvGraphicFramePr>
            <a:graphicFrameLocks noChangeAspect="1"/>
          </p:cNvGraphicFramePr>
          <p:nvPr>
            <p:extLst>
              <p:ext uri="{D42A27DB-BD31-4B8C-83A1-F6EECF244321}">
                <p14:modId xmlns:p14="http://schemas.microsoft.com/office/powerpoint/2010/main" val="1006733958"/>
              </p:ext>
            </p:extLst>
          </p:nvPr>
        </p:nvGraphicFramePr>
        <p:xfrm>
          <a:off x="813519" y="4607422"/>
          <a:ext cx="2781300" cy="595313"/>
        </p:xfrm>
        <a:graphic>
          <a:graphicData uri="http://schemas.openxmlformats.org/presentationml/2006/ole">
            <mc:AlternateContent xmlns:mc="http://schemas.openxmlformats.org/markup-compatibility/2006">
              <mc:Choice xmlns:v="urn:schemas-microsoft-com:vml" Requires="v">
                <p:oleObj name="Equation" r:id="rId4" imgW="1066680" imgH="228600" progId="Equation.DSMT4">
                  <p:embed/>
                </p:oleObj>
              </mc:Choice>
              <mc:Fallback>
                <p:oleObj name="Equation" r:id="rId4" imgW="1066680" imgH="228600" progId="Equation.DSMT4">
                  <p:embed/>
                  <p:pic>
                    <p:nvPicPr>
                      <p:cNvPr id="4" name="Object 11">
                        <a:extLst>
                          <a:ext uri="{FF2B5EF4-FFF2-40B4-BE49-F238E27FC236}">
                            <a16:creationId xmlns:a16="http://schemas.microsoft.com/office/drawing/2014/main" id="{3E9B940B-16D8-B664-2E2F-A935E26DF378}"/>
                          </a:ext>
                        </a:extLst>
                      </p:cNvPr>
                      <p:cNvPicPr>
                        <a:picLocks noChangeAspect="1" noChangeArrowheads="1"/>
                      </p:cNvPicPr>
                      <p:nvPr/>
                    </p:nvPicPr>
                    <p:blipFill>
                      <a:blip r:embed="rId5"/>
                      <a:srcRect/>
                      <a:stretch>
                        <a:fillRect/>
                      </a:stretch>
                    </p:blipFill>
                    <p:spPr bwMode="auto">
                      <a:xfrm>
                        <a:off x="813519" y="4607422"/>
                        <a:ext cx="2781300" cy="595313"/>
                      </a:xfrm>
                      <a:prstGeom prst="rect">
                        <a:avLst/>
                      </a:prstGeom>
                      <a:noFill/>
                      <a:ln>
                        <a:noFill/>
                      </a:ln>
                      <a:effectLst/>
                    </p:spPr>
                  </p:pic>
                </p:oleObj>
              </mc:Fallback>
            </mc:AlternateContent>
          </a:graphicData>
        </a:graphic>
      </p:graphicFrame>
      <p:graphicFrame>
        <p:nvGraphicFramePr>
          <p:cNvPr id="2" name="Object 11">
            <a:extLst>
              <a:ext uri="{FF2B5EF4-FFF2-40B4-BE49-F238E27FC236}">
                <a16:creationId xmlns:a16="http://schemas.microsoft.com/office/drawing/2014/main" id="{AE19EA29-77DD-D37C-E3E2-E85797265BE0}"/>
              </a:ext>
            </a:extLst>
          </p:cNvPr>
          <p:cNvGraphicFramePr>
            <a:graphicFrameLocks noChangeAspect="1"/>
          </p:cNvGraphicFramePr>
          <p:nvPr>
            <p:extLst>
              <p:ext uri="{D42A27DB-BD31-4B8C-83A1-F6EECF244321}">
                <p14:modId xmlns:p14="http://schemas.microsoft.com/office/powerpoint/2010/main" val="1115312652"/>
              </p:ext>
            </p:extLst>
          </p:nvPr>
        </p:nvGraphicFramePr>
        <p:xfrm>
          <a:off x="3594819" y="4293096"/>
          <a:ext cx="4073525" cy="1223963"/>
        </p:xfrm>
        <a:graphic>
          <a:graphicData uri="http://schemas.openxmlformats.org/presentationml/2006/ole">
            <mc:AlternateContent xmlns:mc="http://schemas.openxmlformats.org/markup-compatibility/2006">
              <mc:Choice xmlns:v="urn:schemas-microsoft-com:vml" Requires="v">
                <p:oleObj name="Equation" r:id="rId6" imgW="1562040" imgH="469800" progId="Equation.DSMT4">
                  <p:embed/>
                </p:oleObj>
              </mc:Choice>
              <mc:Fallback>
                <p:oleObj name="Equation" r:id="rId6" imgW="1562040" imgH="469800" progId="Equation.DSMT4">
                  <p:embed/>
                  <p:pic>
                    <p:nvPicPr>
                      <p:cNvPr id="4" name="Object 11">
                        <a:extLst>
                          <a:ext uri="{FF2B5EF4-FFF2-40B4-BE49-F238E27FC236}">
                            <a16:creationId xmlns:a16="http://schemas.microsoft.com/office/drawing/2014/main" id="{3E9B940B-16D8-B664-2E2F-A935E26DF378}"/>
                          </a:ext>
                        </a:extLst>
                      </p:cNvPr>
                      <p:cNvPicPr>
                        <a:picLocks noChangeAspect="1" noChangeArrowheads="1"/>
                      </p:cNvPicPr>
                      <p:nvPr/>
                    </p:nvPicPr>
                    <p:blipFill>
                      <a:blip r:embed="rId7"/>
                      <a:srcRect/>
                      <a:stretch>
                        <a:fillRect/>
                      </a:stretch>
                    </p:blipFill>
                    <p:spPr bwMode="auto">
                      <a:xfrm>
                        <a:off x="3594819" y="4293096"/>
                        <a:ext cx="4073525" cy="1223963"/>
                      </a:xfrm>
                      <a:prstGeom prst="rect">
                        <a:avLst/>
                      </a:prstGeom>
                      <a:noFill/>
                      <a:ln>
                        <a:noFill/>
                      </a:ln>
                      <a:effectLst/>
                    </p:spPr>
                  </p:pic>
                </p:oleObj>
              </mc:Fallback>
            </mc:AlternateContent>
          </a:graphicData>
        </a:graphic>
      </p:graphicFrame>
      <p:sp>
        <p:nvSpPr>
          <p:cNvPr id="8" name="文本框 7">
            <a:extLst>
              <a:ext uri="{FF2B5EF4-FFF2-40B4-BE49-F238E27FC236}">
                <a16:creationId xmlns:a16="http://schemas.microsoft.com/office/drawing/2014/main" id="{96AE7051-C9EA-3F75-F430-DB6809E0E660}"/>
              </a:ext>
            </a:extLst>
          </p:cNvPr>
          <p:cNvSpPr txBox="1"/>
          <p:nvPr/>
        </p:nvSpPr>
        <p:spPr>
          <a:xfrm>
            <a:off x="899592" y="631712"/>
            <a:ext cx="7913168"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对于任意排列</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其逆序数可参考按以下方法计算</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99ABE73-4A4C-CB4D-9057-161CBF07FBA3}"/>
                  </a:ext>
                </a:extLst>
              </p:cNvPr>
              <p:cNvSpPr txBox="1"/>
              <p:nvPr/>
            </p:nvSpPr>
            <p:spPr>
              <a:xfrm>
                <a:off x="251520" y="2968812"/>
                <a:ext cx="8078961" cy="1308435"/>
              </a:xfrm>
              <a:prstGeom prst="rect">
                <a:avLst/>
              </a:prstGeom>
              <a:noFill/>
            </p:spPr>
            <p:txBody>
              <a:bodyPr wrap="square">
                <a:spAutoFit/>
              </a:bodyPr>
              <a:lstStyle/>
              <a:p>
                <a:pPr>
                  <a:lnSpc>
                    <a:spcPct val="150000"/>
                  </a:lnSpc>
                </a:pPr>
                <a:r>
                  <a:rPr lang="zh-CN" altLang="en-US" b="1" dirty="0">
                    <a:latin typeface="华文中宋" panose="02010600040101010101" pitchFamily="2" charset="-122"/>
                    <a:ea typeface="华文中宋" panose="02010600040101010101" pitchFamily="2" charset="-122"/>
                  </a:rPr>
                  <a:t>      因此</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排列</a:t>
                </a:r>
                <a14:m>
                  <m:oMath xmlns:m="http://schemas.openxmlformats.org/officeDocument/2006/math">
                    <m:r>
                      <m:rPr>
                        <m:nor/>
                      </m:rPr>
                      <a:rPr lang="en-US" altLang="zh-CN" b="1" i="1">
                        <a:solidFill>
                          <a:srgbClr val="C00000"/>
                        </a:solidFill>
                        <a:ea typeface="华文中宋" panose="02010600040101010101" pitchFamily="2" charset="-122"/>
                      </a:rPr>
                      <m:t>i</m:t>
                    </m:r>
                    <m:r>
                      <m:rPr>
                        <m:nor/>
                      </m:rPr>
                      <a:rPr lang="en-US" altLang="zh-CN" b="1" baseline="-25000">
                        <a:solidFill>
                          <a:srgbClr val="C00000"/>
                        </a:solidFill>
                        <a:ea typeface="华文中宋" panose="02010600040101010101" pitchFamily="2" charset="-122"/>
                      </a:rPr>
                      <m:t>1</m:t>
                    </m:r>
                    <m:r>
                      <m:rPr>
                        <m:nor/>
                      </m:rPr>
                      <a:rPr lang="en-US" altLang="zh-CN" b="1" i="1">
                        <a:solidFill>
                          <a:srgbClr val="C00000"/>
                        </a:solidFill>
                        <a:ea typeface="华文中宋" panose="02010600040101010101" pitchFamily="2" charset="-122"/>
                      </a:rPr>
                      <m:t> </m:t>
                    </m:r>
                    <m:r>
                      <m:rPr>
                        <m:nor/>
                      </m:rPr>
                      <a:rPr lang="en-US" altLang="zh-CN" b="1" i="1">
                        <a:solidFill>
                          <a:srgbClr val="C00000"/>
                        </a:solidFill>
                        <a:ea typeface="华文中宋" panose="02010600040101010101" pitchFamily="2" charset="-122"/>
                      </a:rPr>
                      <m:t>i</m:t>
                    </m:r>
                    <m:r>
                      <m:rPr>
                        <m:nor/>
                      </m:rPr>
                      <a:rPr lang="en-US" altLang="zh-CN" b="1" baseline="-25000">
                        <a:solidFill>
                          <a:srgbClr val="C00000"/>
                        </a:solidFill>
                        <a:ea typeface="华文中宋" panose="02010600040101010101" pitchFamily="2" charset="-122"/>
                      </a:rPr>
                      <m:t>2</m:t>
                    </m:r>
                    <m:r>
                      <m:rPr>
                        <m:nor/>
                      </m:rPr>
                      <a:rPr lang="en-US" altLang="zh-CN" b="1" i="1">
                        <a:solidFill>
                          <a:srgbClr val="C00000"/>
                        </a:solidFill>
                        <a:ea typeface="华文中宋" panose="02010600040101010101" pitchFamily="2" charset="-122"/>
                      </a:rPr>
                      <m:t>  …</m:t>
                    </m:r>
                    <m:r>
                      <m:rPr>
                        <m:nor/>
                      </m:rPr>
                      <a:rPr lang="en-US" altLang="zh-CN" b="1" i="1" dirty="0" smtClean="0">
                        <a:solidFill>
                          <a:srgbClr val="C00000"/>
                        </a:solidFill>
                        <a:ea typeface="华文中宋" panose="02010600040101010101" pitchFamily="2" charset="-122"/>
                      </a:rPr>
                      <m:t>i</m:t>
                    </m:r>
                    <m:r>
                      <m:rPr>
                        <m:nor/>
                      </m:rPr>
                      <a:rPr lang="en-US" altLang="zh-CN" b="1" i="1" baseline="-25000" dirty="0" smtClean="0">
                        <a:solidFill>
                          <a:srgbClr val="C00000"/>
                        </a:solidFill>
                        <a:ea typeface="华文中宋" panose="02010600040101010101" pitchFamily="2" charset="-122"/>
                      </a:rPr>
                      <m:t>n</m:t>
                    </m:r>
                  </m:oMath>
                </a14:m>
                <a:r>
                  <a:rPr lang="zh-CN" altLang="en-US" b="1" dirty="0">
                    <a:latin typeface="华文中宋" panose="02010600040101010101" pitchFamily="2" charset="-122"/>
                    <a:ea typeface="华文中宋" panose="02010600040101010101" pitchFamily="2" charset="-122"/>
                  </a:rPr>
                  <a:t>的逆序数为所有元素的逆序数之和</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记为</a:t>
                </a:r>
                <a14:m>
                  <m:oMath xmlns:m="http://schemas.openxmlformats.org/officeDocument/2006/math">
                    <m:r>
                      <a:rPr lang="zh-CN" altLang="en-US" b="1" i="1" smtClean="0">
                        <a:solidFill>
                          <a:srgbClr val="C00000"/>
                        </a:solidFill>
                        <a:latin typeface="Cambria Math" panose="02040503050406030204" pitchFamily="18" charset="0"/>
                        <a:ea typeface="华文中宋" panose="02010600040101010101" pitchFamily="2" charset="-122"/>
                      </a:rPr>
                      <m:t>𝝉</m:t>
                    </m:r>
                    <m:r>
                      <m:rPr>
                        <m:nor/>
                      </m:rPr>
                      <a:rPr lang="en-US" altLang="zh-CN" b="1">
                        <a:solidFill>
                          <a:srgbClr val="C00000"/>
                        </a:solidFill>
                        <a:ea typeface="华文中宋" panose="02010600040101010101" pitchFamily="2" charset="-122"/>
                      </a:rPr>
                      <m:t>(</m:t>
                    </m:r>
                    <m:r>
                      <m:rPr>
                        <m:nor/>
                      </m:rPr>
                      <a:rPr lang="en-US" altLang="zh-CN" b="1" i="1">
                        <a:solidFill>
                          <a:srgbClr val="C00000"/>
                        </a:solidFill>
                        <a:ea typeface="华文中宋" panose="02010600040101010101" pitchFamily="2" charset="-122"/>
                      </a:rPr>
                      <m:t>i</m:t>
                    </m:r>
                    <m:r>
                      <m:rPr>
                        <m:nor/>
                      </m:rPr>
                      <a:rPr lang="en-US" altLang="zh-CN" b="1" baseline="-25000">
                        <a:solidFill>
                          <a:srgbClr val="C00000"/>
                        </a:solidFill>
                        <a:ea typeface="华文中宋" panose="02010600040101010101" pitchFamily="2" charset="-122"/>
                      </a:rPr>
                      <m:t>1</m:t>
                    </m:r>
                    <m:r>
                      <m:rPr>
                        <m:nor/>
                      </m:rPr>
                      <a:rPr lang="en-US" altLang="zh-CN" b="1" i="1">
                        <a:solidFill>
                          <a:srgbClr val="C00000"/>
                        </a:solidFill>
                        <a:ea typeface="华文中宋" panose="02010600040101010101" pitchFamily="2" charset="-122"/>
                      </a:rPr>
                      <m:t> </m:t>
                    </m:r>
                    <m:r>
                      <m:rPr>
                        <m:nor/>
                      </m:rPr>
                      <a:rPr lang="en-US" altLang="zh-CN" b="1" i="1">
                        <a:solidFill>
                          <a:srgbClr val="C00000"/>
                        </a:solidFill>
                        <a:ea typeface="华文中宋" panose="02010600040101010101" pitchFamily="2" charset="-122"/>
                      </a:rPr>
                      <m:t>i</m:t>
                    </m:r>
                    <m:r>
                      <m:rPr>
                        <m:nor/>
                      </m:rPr>
                      <a:rPr lang="en-US" altLang="zh-CN" b="1" baseline="-25000">
                        <a:solidFill>
                          <a:srgbClr val="C00000"/>
                        </a:solidFill>
                        <a:ea typeface="华文中宋" panose="02010600040101010101" pitchFamily="2" charset="-122"/>
                      </a:rPr>
                      <m:t>2</m:t>
                    </m:r>
                    <m:r>
                      <m:rPr>
                        <m:nor/>
                      </m:rPr>
                      <a:rPr lang="en-US" altLang="zh-CN" b="1" i="1">
                        <a:solidFill>
                          <a:srgbClr val="C00000"/>
                        </a:solidFill>
                        <a:ea typeface="华文中宋" panose="02010600040101010101" pitchFamily="2" charset="-122"/>
                      </a:rPr>
                      <m:t>  …</m:t>
                    </m:r>
                    <m:r>
                      <m:rPr>
                        <m:nor/>
                      </m:rPr>
                      <a:rPr lang="en-US" altLang="zh-CN" b="1" i="1" dirty="0">
                        <a:solidFill>
                          <a:srgbClr val="C00000"/>
                        </a:solidFill>
                        <a:ea typeface="华文中宋" panose="02010600040101010101" pitchFamily="2" charset="-122"/>
                      </a:rPr>
                      <m:t>i</m:t>
                    </m:r>
                    <m:r>
                      <m:rPr>
                        <m:nor/>
                      </m:rPr>
                      <a:rPr lang="en-US" altLang="zh-CN" b="1" i="1" baseline="-25000" dirty="0">
                        <a:solidFill>
                          <a:srgbClr val="C00000"/>
                        </a:solidFill>
                        <a:ea typeface="华文中宋" panose="02010600040101010101" pitchFamily="2" charset="-122"/>
                      </a:rPr>
                      <m:t>n</m:t>
                    </m:r>
                    <m:r>
                      <m:rPr>
                        <m:nor/>
                      </m:rPr>
                      <a:rPr lang="en-US" altLang="zh-CN" b="1" smtClean="0">
                        <a:solidFill>
                          <a:srgbClr val="C00000"/>
                        </a:solidFill>
                        <a:ea typeface="华文中宋" panose="02010600040101010101" pitchFamily="2" charset="-122"/>
                      </a:rPr>
                      <m:t>)</m:t>
                    </m:r>
                    <m:r>
                      <a:rPr lang="zh-CN" altLang="en-US" b="1" i="1">
                        <a:latin typeface="Cambria Math" panose="02040503050406030204" pitchFamily="18" charset="0"/>
                        <a:ea typeface="华文中宋" panose="02010600040101010101" pitchFamily="2" charset="-122"/>
                      </a:rPr>
                      <m:t>，</m:t>
                    </m:r>
                  </m:oMath>
                </a14:m>
                <a:r>
                  <a:rPr lang="zh-CN" altLang="en-US" b="1" dirty="0">
                    <a:latin typeface="华文中宋" panose="02010600040101010101" pitchFamily="2" charset="-122"/>
                    <a:ea typeface="华文中宋" panose="02010600040101010101" pitchFamily="2" charset="-122"/>
                  </a:rPr>
                  <a:t>故此排列的</a:t>
                </a:r>
                <a:r>
                  <a:rPr lang="zh-CN" altLang="en-US" b="1" dirty="0">
                    <a:solidFill>
                      <a:srgbClr val="2B2BFF"/>
                    </a:solidFill>
                    <a:latin typeface="华文中宋" panose="02010600040101010101" pitchFamily="2" charset="-122"/>
                    <a:ea typeface="华文中宋" panose="02010600040101010101" pitchFamily="2" charset="-122"/>
                  </a:rPr>
                  <a:t>逆序数</a:t>
                </a:r>
                <a:r>
                  <a:rPr lang="zh-CN" altLang="en-US" b="1" dirty="0">
                    <a:latin typeface="华文中宋" panose="02010600040101010101" pitchFamily="2" charset="-122"/>
                    <a:ea typeface="华文中宋" panose="02010600040101010101" pitchFamily="2" charset="-122"/>
                  </a:rPr>
                  <a:t>为</a:t>
                </a:r>
                <a:endParaRPr lang="zh-CN" altLang="en-US" dirty="0"/>
              </a:p>
            </p:txBody>
          </p:sp>
        </mc:Choice>
        <mc:Fallback>
          <p:sp>
            <p:nvSpPr>
              <p:cNvPr id="6" name="文本框 5">
                <a:extLst>
                  <a:ext uri="{FF2B5EF4-FFF2-40B4-BE49-F238E27FC236}">
                    <a16:creationId xmlns:a16="http://schemas.microsoft.com/office/drawing/2014/main" id="{299ABE73-4A4C-CB4D-9057-161CBF07FBA3}"/>
                  </a:ext>
                </a:extLst>
              </p:cNvPr>
              <p:cNvSpPr txBox="1">
                <a:spLocks noRot="1" noChangeAspect="1" noMove="1" noResize="1" noEditPoints="1" noAdjustHandles="1" noChangeArrowheads="1" noChangeShapeType="1" noTextEdit="1"/>
              </p:cNvSpPr>
              <p:nvPr/>
            </p:nvSpPr>
            <p:spPr>
              <a:xfrm>
                <a:off x="251520" y="2968812"/>
                <a:ext cx="8078961" cy="1308435"/>
              </a:xfrm>
              <a:prstGeom prst="rect">
                <a:avLst/>
              </a:prstGeom>
              <a:blipFill>
                <a:blip r:embed="rId8"/>
                <a:stretch>
                  <a:fillRect l="-1508" r="-1056" b="-120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625887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Rectangle 30">
            <a:extLst>
              <a:ext uri="{FF2B5EF4-FFF2-40B4-BE49-F238E27FC236}">
                <a16:creationId xmlns:a16="http://schemas.microsoft.com/office/drawing/2014/main" id="{F033A190-C9A8-4FE5-AB6B-F69822BA4180}"/>
              </a:ext>
            </a:extLst>
          </p:cNvPr>
          <p:cNvSpPr>
            <a:spLocks noChangeArrowheads="1"/>
          </p:cNvSpPr>
          <p:nvPr/>
        </p:nvSpPr>
        <p:spPr bwMode="auto">
          <a:xfrm>
            <a:off x="406436" y="-11127"/>
            <a:ext cx="5344932" cy="493287"/>
          </a:xfrm>
          <a:prstGeom prst="rect">
            <a:avLst/>
          </a:prstGeom>
          <a:no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chemeClr val="bg1"/>
                </a:solidFill>
                <a:effectLst/>
                <a:uLnTx/>
                <a:uFillTx/>
                <a:latin typeface="Arial"/>
                <a:ea typeface="华文中宋" panose="02010600040101010101" pitchFamily="2" charset="-122"/>
                <a:cs typeface="Times New Roman" panose="02020603050405020304" pitchFamily="18" charset="0"/>
              </a:rPr>
              <a:t>实践问题：计算逆序数</a:t>
            </a:r>
          </a:p>
        </p:txBody>
      </p:sp>
      <p:sp>
        <p:nvSpPr>
          <p:cNvPr id="4" name="文本框 3">
            <a:extLst>
              <a:ext uri="{FF2B5EF4-FFF2-40B4-BE49-F238E27FC236}">
                <a16:creationId xmlns:a16="http://schemas.microsoft.com/office/drawing/2014/main" id="{BABF64E8-A7F9-02AD-1D1E-B04D8EDB41FD}"/>
              </a:ext>
            </a:extLst>
          </p:cNvPr>
          <p:cNvSpPr txBox="1"/>
          <p:nvPr/>
        </p:nvSpPr>
        <p:spPr>
          <a:xfrm>
            <a:off x="1039271" y="5410199"/>
            <a:ext cx="8069233" cy="523220"/>
          </a:xfrm>
          <a:prstGeom prst="rect">
            <a:avLst/>
          </a:prstGeom>
          <a:noFill/>
        </p:spPr>
        <p:txBody>
          <a:bodyPr wrap="square">
            <a:spAutoFit/>
          </a:bodyPr>
          <a:lstStyle/>
          <a:p>
            <a:r>
              <a:rPr lang="zh-CN" altLang="en-US" b="1" dirty="0">
                <a:latin typeface="华文中宋" panose="02010600040101010101" pitchFamily="2" charset="-122"/>
                <a:ea typeface="华文中宋" panose="02010600040101010101" pitchFamily="2" charset="-122"/>
              </a:rPr>
              <a:t>故这个排列的逆序数为</a:t>
            </a:r>
          </a:p>
        </p:txBody>
      </p:sp>
      <p:graphicFrame>
        <p:nvGraphicFramePr>
          <p:cNvPr id="5" name="Object 10">
            <a:extLst>
              <a:ext uri="{FF2B5EF4-FFF2-40B4-BE49-F238E27FC236}">
                <a16:creationId xmlns:a16="http://schemas.microsoft.com/office/drawing/2014/main" id="{66F62736-7433-50B8-2D32-031ADDEA8C3F}"/>
              </a:ext>
            </a:extLst>
          </p:cNvPr>
          <p:cNvGraphicFramePr>
            <a:graphicFrameLocks noChangeAspect="1"/>
          </p:cNvGraphicFramePr>
          <p:nvPr>
            <p:extLst>
              <p:ext uri="{D42A27DB-BD31-4B8C-83A1-F6EECF244321}">
                <p14:modId xmlns:p14="http://schemas.microsoft.com/office/powerpoint/2010/main" val="3661251561"/>
              </p:ext>
            </p:extLst>
          </p:nvPr>
        </p:nvGraphicFramePr>
        <p:xfrm>
          <a:off x="335930" y="5888987"/>
          <a:ext cx="7464028" cy="573948"/>
        </p:xfrm>
        <a:graphic>
          <a:graphicData uri="http://schemas.openxmlformats.org/presentationml/2006/ole">
            <mc:AlternateContent xmlns:mc="http://schemas.openxmlformats.org/markup-compatibility/2006">
              <mc:Choice xmlns:v="urn:schemas-microsoft-com:vml" Requires="v">
                <p:oleObj name="Equation" r:id="rId2" imgW="3238200" imgH="228600" progId="Equation.DSMT4">
                  <p:embed/>
                </p:oleObj>
              </mc:Choice>
              <mc:Fallback>
                <p:oleObj name="Equation" r:id="rId2" imgW="3238200" imgH="228600" progId="Equation.DSMT4">
                  <p:embed/>
                  <p:pic>
                    <p:nvPicPr>
                      <p:cNvPr id="37" name="Object 10">
                        <a:extLst>
                          <a:ext uri="{FF2B5EF4-FFF2-40B4-BE49-F238E27FC236}">
                            <a16:creationId xmlns:a16="http://schemas.microsoft.com/office/drawing/2014/main" id="{67AF9F6C-9510-4568-8D45-28F6331AF259}"/>
                          </a:ext>
                        </a:extLst>
                      </p:cNvPr>
                      <p:cNvPicPr>
                        <a:picLocks noChangeAspect="1" noChangeArrowheads="1"/>
                      </p:cNvPicPr>
                      <p:nvPr/>
                    </p:nvPicPr>
                    <p:blipFill>
                      <a:blip r:embed="rId3"/>
                      <a:srcRect/>
                      <a:stretch>
                        <a:fillRect/>
                      </a:stretch>
                    </p:blipFill>
                    <p:spPr bwMode="auto">
                      <a:xfrm>
                        <a:off x="335930" y="5888987"/>
                        <a:ext cx="7464028" cy="573948"/>
                      </a:xfrm>
                      <a:prstGeom prst="rect">
                        <a:avLst/>
                      </a:prstGeom>
                      <a:noFill/>
                      <a:ln>
                        <a:noFill/>
                      </a:ln>
                    </p:spPr>
                  </p:pic>
                </p:oleObj>
              </mc:Fallback>
            </mc:AlternateContent>
          </a:graphicData>
        </a:graphic>
      </p:graphicFrame>
      <p:sp>
        <p:nvSpPr>
          <p:cNvPr id="3" name="文本框 2">
            <a:extLst>
              <a:ext uri="{FF2B5EF4-FFF2-40B4-BE49-F238E27FC236}">
                <a16:creationId xmlns:a16="http://schemas.microsoft.com/office/drawing/2014/main" id="{F526E3C6-741A-3820-914D-8F33ABB88DAF}"/>
              </a:ext>
            </a:extLst>
          </p:cNvPr>
          <p:cNvSpPr txBox="1"/>
          <p:nvPr/>
        </p:nvSpPr>
        <p:spPr>
          <a:xfrm>
            <a:off x="292212" y="503374"/>
            <a:ext cx="5459156"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例</a:t>
            </a:r>
            <a:r>
              <a:rPr kumimoji="1" lang="en-US" altLang="zh-CN" sz="2800" b="1" i="0" u="none" strike="noStrike" kern="1200" cap="none" spc="0" normalizeH="0" baseline="0" noProof="0" dirty="0">
                <a:ln>
                  <a:noFill/>
                </a:ln>
                <a:solidFill>
                  <a:srgbClr val="C00000"/>
                </a:solidFill>
                <a:effectLst/>
                <a:uLnTx/>
                <a:uFillTx/>
                <a:ea typeface="华文中宋" panose="02010600040101010101" pitchFamily="2" charset="-122"/>
                <a:cs typeface="Times New Roman" panose="02020603050405020304" pitchFamily="18" charset="0"/>
              </a:rPr>
              <a:t>1.4 </a:t>
            </a:r>
            <a:r>
              <a:rPr kumimoji="1" lang="en-US" altLang="zh-CN"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求排列</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35214</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的逆序数</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7" name="文本框 6">
            <a:extLst>
              <a:ext uri="{FF2B5EF4-FFF2-40B4-BE49-F238E27FC236}">
                <a16:creationId xmlns:a16="http://schemas.microsoft.com/office/drawing/2014/main" id="{3258B208-06EF-CC32-9DEA-93FA712E063B}"/>
              </a:ext>
            </a:extLst>
          </p:cNvPr>
          <p:cNvSpPr txBox="1"/>
          <p:nvPr/>
        </p:nvSpPr>
        <p:spPr>
          <a:xfrm>
            <a:off x="323528" y="948068"/>
            <a:ext cx="636540"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rPr>
              <a:t>解</a:t>
            </a:r>
            <a:endParaRPr lang="zh-CN" altLang="en-US" dirty="0">
              <a:solidFill>
                <a:srgbClr val="C00000"/>
              </a:solidFill>
            </a:endParaRPr>
          </a:p>
        </p:txBody>
      </p:sp>
      <p:sp>
        <p:nvSpPr>
          <p:cNvPr id="9" name="文本框 8">
            <a:extLst>
              <a:ext uri="{FF2B5EF4-FFF2-40B4-BE49-F238E27FC236}">
                <a16:creationId xmlns:a16="http://schemas.microsoft.com/office/drawing/2014/main" id="{C13712AC-AA6B-9813-4997-39937A739AF7}"/>
              </a:ext>
            </a:extLst>
          </p:cNvPr>
          <p:cNvSpPr txBox="1"/>
          <p:nvPr/>
        </p:nvSpPr>
        <p:spPr>
          <a:xfrm>
            <a:off x="1548549" y="945703"/>
            <a:ext cx="2830688"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在排列</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35214</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中</a:t>
            </a:r>
            <a:r>
              <a:rPr kumimoji="1" lang="en-US" altLang="zh-CN"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109567D6-BE1E-8C0E-C54A-F78169AFD8F2}"/>
              </a:ext>
            </a:extLst>
          </p:cNvPr>
          <p:cNvSpPr txBox="1"/>
          <p:nvPr/>
        </p:nvSpPr>
        <p:spPr>
          <a:xfrm>
            <a:off x="335930" y="1449759"/>
            <a:ext cx="8916590" cy="523220"/>
          </a:xfrm>
          <a:prstGeom prst="rect">
            <a:avLst/>
          </a:prstGeom>
          <a:noFill/>
        </p:spPr>
        <p:txBody>
          <a:bodyPr wrap="square">
            <a:spAutoFit/>
          </a:bodyPr>
          <a:lstStyle/>
          <a:p>
            <a:pPr lvl="0">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第一位</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元素</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3</a:t>
            </a:r>
            <a:r>
              <a:rPr lang="zh-CN" altLang="en-US" b="1" dirty="0">
                <a:solidFill>
                  <a:srgbClr val="000000"/>
                </a:solidFill>
                <a:latin typeface="华文中宋" panose="02010600040101010101" pitchFamily="2" charset="-122"/>
                <a:ea typeface="华文中宋" panose="02010600040101010101" pitchFamily="2" charset="-122"/>
              </a:rPr>
              <a:t>的位置</a:t>
            </a:r>
            <a:r>
              <a:rPr lang="zh-CN" altLang="en-US" b="1" dirty="0">
                <a:solidFill>
                  <a:srgbClr val="0000FF"/>
                </a:solidFill>
                <a:latin typeface="华文中宋" panose="02010600040101010101" pitchFamily="2" charset="-122"/>
                <a:ea typeface="华文中宋" panose="02010600040101010101" pitchFamily="2" charset="-122"/>
              </a:rPr>
              <a:t>前面没有数</a:t>
            </a:r>
            <a:r>
              <a:rPr lang="zh-CN" altLang="en-US" b="1" dirty="0">
                <a:solidFill>
                  <a:schemeClr val="tx1"/>
                </a:solidFill>
                <a:latin typeface="华文中宋" panose="02010600040101010101" pitchFamily="2" charset="-122"/>
                <a:ea typeface="华文中宋" panose="02010600040101010101" pitchFamily="2" charset="-122"/>
              </a:rPr>
              <a:t>，</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其逆序数</a:t>
            </a:r>
            <a:r>
              <a:rPr lang="en-US" altLang="zh-CN" b="1" i="1" dirty="0">
                <a:latin typeface="+mn-lt"/>
                <a:ea typeface="华文中宋" panose="02010600040101010101" pitchFamily="2" charset="-122"/>
              </a:rPr>
              <a:t>t</a:t>
            </a:r>
            <a:r>
              <a:rPr lang="en-US" altLang="zh-CN" b="1" baseline="-25000" dirty="0">
                <a:latin typeface="+mn-lt"/>
                <a:ea typeface="华文中宋" panose="02010600040101010101" pitchFamily="2" charset="-122"/>
              </a:rPr>
              <a:t>1</a:t>
            </a:r>
            <a:r>
              <a:rPr lang="en-US" altLang="zh-CN" b="1" i="1" baseline="-25000" dirty="0">
                <a:latin typeface="+mn-lt"/>
                <a:ea typeface="华文中宋" panose="02010600040101010101" pitchFamily="2" charset="-122"/>
              </a:rPr>
              <a:t> </a:t>
            </a:r>
            <a:r>
              <a:rPr lang="en-US" altLang="zh-CN" b="1" i="1" dirty="0">
                <a:latin typeface="+mn-lt"/>
                <a:ea typeface="华文中宋" panose="02010600040101010101" pitchFamily="2" charset="-122"/>
              </a:rPr>
              <a:t>= </a:t>
            </a:r>
            <a:r>
              <a:rPr lang="en-US" altLang="zh-CN" b="1" dirty="0">
                <a:latin typeface="+mn-lt"/>
                <a:ea typeface="华文中宋" panose="02010600040101010101" pitchFamily="2" charset="-122"/>
              </a:rPr>
              <a:t>0</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13" name="文本框 12">
            <a:extLst>
              <a:ext uri="{FF2B5EF4-FFF2-40B4-BE49-F238E27FC236}">
                <a16:creationId xmlns:a16="http://schemas.microsoft.com/office/drawing/2014/main" id="{30A6BA43-C7E2-BAB1-256A-03EB7593BD4A}"/>
              </a:ext>
            </a:extLst>
          </p:cNvPr>
          <p:cNvSpPr txBox="1"/>
          <p:nvPr/>
        </p:nvSpPr>
        <p:spPr>
          <a:xfrm>
            <a:off x="335931" y="1877480"/>
            <a:ext cx="7818634"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第二位</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元素</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5</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的位置</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前面</a:t>
            </a:r>
            <a:r>
              <a:rPr kumimoji="1" lang="zh-CN" altLang="en-US" sz="2800" b="1" i="0" u="none" strike="noStrike" kern="1200" cap="none" spc="0" normalizeH="0" baseline="0" noProof="0" dirty="0">
                <a:ln>
                  <a:noFill/>
                </a:ln>
                <a:solidFill>
                  <a:schemeClr val="tx1"/>
                </a:solidFill>
                <a:effectLst/>
                <a:uLnTx/>
                <a:uFillTx/>
                <a:ea typeface="华文中宋" panose="02010600040101010101" pitchFamily="2" charset="-122"/>
                <a:cs typeface="Times New Roman" panose="02020603050405020304" pitchFamily="18" charset="0"/>
              </a:rPr>
              <a:t>是</a:t>
            </a:r>
            <a:r>
              <a:rPr kumimoji="1" lang="en-US" altLang="zh-CN" sz="2800" b="1" i="0" u="none" strike="noStrike" kern="1200" cap="none" spc="0" normalizeH="0" baseline="0" noProof="0" dirty="0">
                <a:ln>
                  <a:noFill/>
                </a:ln>
                <a:solidFill>
                  <a:schemeClr val="tx1"/>
                </a:solidFill>
                <a:effectLst/>
                <a:uLnTx/>
                <a:uFillTx/>
                <a:ea typeface="华文中宋" panose="02010600040101010101" pitchFamily="2" charset="-122"/>
                <a:cs typeface="Times New Roman" panose="02020603050405020304" pitchFamily="18" charset="0"/>
              </a:rPr>
              <a:t>3,</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没有比</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5</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大的数</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a:p>
            <a:pPr lvl="0">
              <a:defRPr/>
            </a:pPr>
            <a:r>
              <a:rPr lang="en-US" altLang="zh-CN" b="1" dirty="0">
                <a:solidFill>
                  <a:srgbClr val="000000"/>
                </a:solidFill>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其逆序数</a:t>
            </a:r>
            <a:r>
              <a:rPr lang="en-US" altLang="zh-CN" b="1" i="1" dirty="0">
                <a:ea typeface="华文中宋" panose="02010600040101010101" pitchFamily="2" charset="-122"/>
              </a:rPr>
              <a:t>t</a:t>
            </a:r>
            <a:r>
              <a:rPr lang="en-US" altLang="zh-CN" b="1" baseline="-25000" dirty="0">
                <a:ea typeface="华文中宋" panose="02010600040101010101" pitchFamily="2" charset="-122"/>
              </a:rPr>
              <a:t>2</a:t>
            </a:r>
            <a:r>
              <a:rPr lang="en-US" altLang="zh-CN" b="1" i="1" dirty="0">
                <a:ea typeface="华文中宋" panose="02010600040101010101" pitchFamily="2" charset="-122"/>
              </a:rPr>
              <a:t>= </a:t>
            </a:r>
            <a:r>
              <a:rPr lang="en-US" altLang="zh-CN" b="1" dirty="0">
                <a:ea typeface="华文中宋" panose="02010600040101010101" pitchFamily="2" charset="-122"/>
              </a:rPr>
              <a:t>0</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66E55F4-AF1D-E944-9660-046C2880F096}"/>
                  </a:ext>
                </a:extLst>
              </p:cNvPr>
              <p:cNvSpPr txBox="1"/>
              <p:nvPr/>
            </p:nvSpPr>
            <p:spPr>
              <a:xfrm>
                <a:off x="335930" y="2740394"/>
                <a:ext cx="7818634"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第三位</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元素</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2</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的位置</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前面比</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2</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大的数有</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3</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和</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5</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a:p>
                <a:pPr lvl="0">
                  <a:defRPr/>
                </a:pPr>
                <a:r>
                  <a:rPr lang="en-US" altLang="zh-CN" b="1" dirty="0">
                    <a:solidFill>
                      <a:srgbClr val="000000"/>
                    </a:solidFill>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其逆序数</a:t>
                </a:r>
                <a14:m>
                  <m:oMath xmlns:m="http://schemas.openxmlformats.org/officeDocument/2006/math">
                    <m:r>
                      <m:rPr>
                        <m:nor/>
                      </m:rPr>
                      <a:rPr lang="en-US" altLang="zh-CN" b="1" i="1">
                        <a:ea typeface="华文中宋" panose="02010600040101010101" pitchFamily="2" charset="-122"/>
                      </a:rPr>
                      <m:t>t</m:t>
                    </m:r>
                    <m:r>
                      <m:rPr>
                        <m:nor/>
                      </m:rPr>
                      <a:rPr lang="en-US" altLang="zh-CN" b="1" baseline="-25000" smtClean="0">
                        <a:ea typeface="华文中宋" panose="02010600040101010101" pitchFamily="2" charset="-122"/>
                      </a:rPr>
                      <m:t>3</m:t>
                    </m:r>
                    <m:r>
                      <m:rPr>
                        <m:nor/>
                      </m:rPr>
                      <a:rPr lang="en-US" altLang="zh-CN" b="1" i="1" baseline="-25000">
                        <a:ea typeface="华文中宋" panose="02010600040101010101" pitchFamily="2" charset="-122"/>
                      </a:rPr>
                      <m:t> </m:t>
                    </m:r>
                    <m:r>
                      <m:rPr>
                        <m:nor/>
                      </m:rPr>
                      <a:rPr lang="en-US" altLang="zh-CN" b="1" i="1">
                        <a:ea typeface="华文中宋" panose="02010600040101010101" pitchFamily="2" charset="-122"/>
                      </a:rPr>
                      <m:t>= </m:t>
                    </m:r>
                    <m:r>
                      <m:rPr>
                        <m:nor/>
                      </m:rPr>
                      <a:rPr lang="en-US" altLang="zh-CN" b="1" smtClean="0">
                        <a:ea typeface="华文中宋" panose="02010600040101010101" pitchFamily="2" charset="-122"/>
                      </a:rPr>
                      <m:t>2</m:t>
                    </m:r>
                  </m:oMath>
                </a14:m>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mc:Choice>
        <mc:Fallback xmlns="">
          <p:sp>
            <p:nvSpPr>
              <p:cNvPr id="15" name="文本框 14">
                <a:extLst>
                  <a:ext uri="{FF2B5EF4-FFF2-40B4-BE49-F238E27FC236}">
                    <a16:creationId xmlns:a16="http://schemas.microsoft.com/office/drawing/2014/main" id="{C66E55F4-AF1D-E944-9660-046C2880F096}"/>
                  </a:ext>
                </a:extLst>
              </p:cNvPr>
              <p:cNvSpPr txBox="1">
                <a:spLocks noRot="1" noChangeAspect="1" noMove="1" noResize="1" noEditPoints="1" noAdjustHandles="1" noChangeArrowheads="1" noChangeShapeType="1" noTextEdit="1"/>
              </p:cNvSpPr>
              <p:nvPr/>
            </p:nvSpPr>
            <p:spPr>
              <a:xfrm>
                <a:off x="335930" y="2740394"/>
                <a:ext cx="7818634" cy="954107"/>
              </a:xfrm>
              <a:prstGeom prst="rect">
                <a:avLst/>
              </a:prstGeom>
              <a:blipFill>
                <a:blip r:embed="rId4"/>
                <a:stretch>
                  <a:fillRect l="-1559" t="-7051" b="-17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B7442BE-20C1-C609-63E6-5B24D8DDDC2A}"/>
                  </a:ext>
                </a:extLst>
              </p:cNvPr>
              <p:cNvSpPr txBox="1"/>
              <p:nvPr/>
            </p:nvSpPr>
            <p:spPr>
              <a:xfrm>
                <a:off x="335930" y="3644025"/>
                <a:ext cx="7818634"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第四位</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元素</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的位置</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前面比</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大的数有</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2,3,5</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p>
              <a:p>
                <a:pPr lvl="0">
                  <a:defRPr/>
                </a:pPr>
                <a:r>
                  <a:rPr lang="en-US" altLang="zh-CN" b="1" dirty="0">
                    <a:solidFill>
                      <a:srgbClr val="000000"/>
                    </a:solidFill>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其逆序数</a:t>
                </a:r>
                <a14:m>
                  <m:oMath xmlns:m="http://schemas.openxmlformats.org/officeDocument/2006/math">
                    <m:r>
                      <m:rPr>
                        <m:nor/>
                      </m:rPr>
                      <a:rPr lang="en-US" altLang="zh-CN" b="1" i="1">
                        <a:ea typeface="华文中宋" panose="02010600040101010101" pitchFamily="2" charset="-122"/>
                      </a:rPr>
                      <m:t>t</m:t>
                    </m:r>
                    <m:r>
                      <m:rPr>
                        <m:nor/>
                      </m:rPr>
                      <a:rPr lang="en-US" altLang="zh-CN" b="1" baseline="-25000" smtClean="0">
                        <a:ea typeface="华文中宋" panose="02010600040101010101" pitchFamily="2" charset="-122"/>
                      </a:rPr>
                      <m:t>4</m:t>
                    </m:r>
                    <m:r>
                      <m:rPr>
                        <m:nor/>
                      </m:rPr>
                      <a:rPr lang="en-US" altLang="zh-CN" b="1" i="1">
                        <a:ea typeface="华文中宋" panose="02010600040101010101" pitchFamily="2" charset="-122"/>
                      </a:rPr>
                      <m:t>= </m:t>
                    </m:r>
                    <m:r>
                      <m:rPr>
                        <m:nor/>
                      </m:rPr>
                      <a:rPr lang="en-US" altLang="zh-CN" b="1" smtClean="0">
                        <a:ea typeface="华文中宋" panose="02010600040101010101" pitchFamily="2" charset="-122"/>
                      </a:rPr>
                      <m:t>3</m:t>
                    </m:r>
                  </m:oMath>
                </a14:m>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mc:Choice>
        <mc:Fallback xmlns="">
          <p:sp>
            <p:nvSpPr>
              <p:cNvPr id="17" name="文本框 16">
                <a:extLst>
                  <a:ext uri="{FF2B5EF4-FFF2-40B4-BE49-F238E27FC236}">
                    <a16:creationId xmlns:a16="http://schemas.microsoft.com/office/drawing/2014/main" id="{4B7442BE-20C1-C609-63E6-5B24D8DDDC2A}"/>
                  </a:ext>
                </a:extLst>
              </p:cNvPr>
              <p:cNvSpPr txBox="1">
                <a:spLocks noRot="1" noChangeAspect="1" noMove="1" noResize="1" noEditPoints="1" noAdjustHandles="1" noChangeArrowheads="1" noChangeShapeType="1" noTextEdit="1"/>
              </p:cNvSpPr>
              <p:nvPr/>
            </p:nvSpPr>
            <p:spPr>
              <a:xfrm>
                <a:off x="335930" y="3644025"/>
                <a:ext cx="7818634" cy="954107"/>
              </a:xfrm>
              <a:prstGeom prst="rect">
                <a:avLst/>
              </a:prstGeom>
              <a:blipFill>
                <a:blip r:embed="rId5"/>
                <a:stretch>
                  <a:fillRect l="-1559" t="-7051" b="-17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6716AB4-B5E2-028C-74D2-0CFE72850A25}"/>
                  </a:ext>
                </a:extLst>
              </p:cNvPr>
              <p:cNvSpPr txBox="1"/>
              <p:nvPr/>
            </p:nvSpPr>
            <p:spPr>
              <a:xfrm>
                <a:off x="335930" y="4498208"/>
                <a:ext cx="7818634"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第五位</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元素</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4</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的位置</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前面比</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4</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大的数有</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5</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a:p>
                <a:pPr lvl="0">
                  <a:defRPr/>
                </a:pPr>
                <a:r>
                  <a:rPr lang="en-US" altLang="zh-CN" b="1" dirty="0">
                    <a:solidFill>
                      <a:srgbClr val="000000"/>
                    </a:solidFill>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其逆序数</a:t>
                </a:r>
                <a14:m>
                  <m:oMath xmlns:m="http://schemas.openxmlformats.org/officeDocument/2006/math">
                    <m:r>
                      <m:rPr>
                        <m:nor/>
                      </m:rPr>
                      <a:rPr lang="en-US" altLang="zh-CN" b="1" i="1">
                        <a:ea typeface="华文中宋" panose="02010600040101010101" pitchFamily="2" charset="-122"/>
                      </a:rPr>
                      <m:t>t</m:t>
                    </m:r>
                    <m:r>
                      <m:rPr>
                        <m:nor/>
                      </m:rPr>
                      <a:rPr lang="en-US" altLang="zh-CN" b="1" baseline="-25000" smtClean="0">
                        <a:ea typeface="华文中宋" panose="02010600040101010101" pitchFamily="2" charset="-122"/>
                      </a:rPr>
                      <m:t>5</m:t>
                    </m:r>
                    <m:r>
                      <m:rPr>
                        <m:nor/>
                      </m:rPr>
                      <a:rPr lang="en-US" altLang="zh-CN" b="1" i="1" baseline="-25000">
                        <a:ea typeface="华文中宋" panose="02010600040101010101" pitchFamily="2" charset="-122"/>
                      </a:rPr>
                      <m:t> </m:t>
                    </m:r>
                    <m:r>
                      <m:rPr>
                        <m:nor/>
                      </m:rPr>
                      <a:rPr lang="en-US" altLang="zh-CN" b="1" i="1">
                        <a:ea typeface="华文中宋" panose="02010600040101010101" pitchFamily="2" charset="-122"/>
                      </a:rPr>
                      <m:t>= </m:t>
                    </m:r>
                    <m:r>
                      <m:rPr>
                        <m:nor/>
                      </m:rPr>
                      <a:rPr lang="en-US" altLang="zh-CN" b="1" smtClean="0">
                        <a:ea typeface="华文中宋" panose="02010600040101010101" pitchFamily="2" charset="-122"/>
                      </a:rPr>
                      <m:t>1</m:t>
                    </m:r>
                  </m:oMath>
                </a14:m>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mc:Choice>
        <mc:Fallback xmlns="">
          <p:sp>
            <p:nvSpPr>
              <p:cNvPr id="19" name="文本框 18">
                <a:extLst>
                  <a:ext uri="{FF2B5EF4-FFF2-40B4-BE49-F238E27FC236}">
                    <a16:creationId xmlns:a16="http://schemas.microsoft.com/office/drawing/2014/main" id="{F6716AB4-B5E2-028C-74D2-0CFE72850A25}"/>
                  </a:ext>
                </a:extLst>
              </p:cNvPr>
              <p:cNvSpPr txBox="1">
                <a:spLocks noRot="1" noChangeAspect="1" noMove="1" noResize="1" noEditPoints="1" noAdjustHandles="1" noChangeArrowheads="1" noChangeShapeType="1" noTextEdit="1"/>
              </p:cNvSpPr>
              <p:nvPr/>
            </p:nvSpPr>
            <p:spPr>
              <a:xfrm>
                <a:off x="335930" y="4498208"/>
                <a:ext cx="7818634" cy="954107"/>
              </a:xfrm>
              <a:prstGeom prst="rect">
                <a:avLst/>
              </a:prstGeom>
              <a:blipFill>
                <a:blip r:embed="rId6"/>
                <a:stretch>
                  <a:fillRect l="-1559" t="-7051" b="-17308"/>
                </a:stretch>
              </a:blipFill>
            </p:spPr>
            <p:txBody>
              <a:bodyPr/>
              <a:lstStyle/>
              <a:p>
                <a:r>
                  <a:rPr lang="zh-CN" altLang="en-US">
                    <a:noFill/>
                  </a:rPr>
                  <a:t> </a:t>
                </a:r>
              </a:p>
            </p:txBody>
          </p:sp>
        </mc:Fallback>
      </mc:AlternateContent>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5000"/>
                                  </p:iterate>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5000"/>
                                  </p:iterate>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5000"/>
                                  </p:iterate>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5000"/>
                                  </p:iterate>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iterate type="lt">
                                    <p:tmPct val="5000"/>
                                  </p:iterate>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iterate type="lt">
                                    <p:tmPct val="5000"/>
                                  </p:iterate>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par>
                          <p:cTn id="43" fill="hold">
                            <p:stCondLst>
                              <p:cond delay="725"/>
                            </p:stCondLst>
                            <p:childTnLst>
                              <p:par>
                                <p:cTn id="44" presetID="22" presetClass="entr" presetSubtype="4"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down)">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P spid="13" grpId="0"/>
      <p:bldP spid="15" grpId="0"/>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0">
            <a:hlinkClick r:id="rId2" action="ppaction://hlinksldjump"/>
            <a:extLst>
              <a:ext uri="{FF2B5EF4-FFF2-40B4-BE49-F238E27FC236}">
                <a16:creationId xmlns:a16="http://schemas.microsoft.com/office/drawing/2014/main" id="{6ED1EF79-A7DA-43D6-9844-52236878D557}"/>
              </a:ext>
            </a:extLst>
          </p:cNvPr>
          <p:cNvSpPr>
            <a:spLocks noChangeArrowheads="1"/>
          </p:cNvSpPr>
          <p:nvPr/>
        </p:nvSpPr>
        <p:spPr bwMode="auto">
          <a:xfrm>
            <a:off x="450850" y="393700"/>
            <a:ext cx="4032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00000"/>
              </a:lnSpc>
              <a:spcBef>
                <a:spcPct val="0"/>
              </a:spcBef>
              <a:spcAft>
                <a:spcPct val="0"/>
              </a:spcAft>
              <a:buClrTx/>
              <a:buSzTx/>
              <a:buFontTx/>
              <a:buNone/>
              <a:tabLst/>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45060" name="Rectangle 30">
            <a:extLst>
              <a:ext uri="{FF2B5EF4-FFF2-40B4-BE49-F238E27FC236}">
                <a16:creationId xmlns:a16="http://schemas.microsoft.com/office/drawing/2014/main" id="{72C5B6C1-1136-4086-B50D-8BBFBB5B3148}"/>
              </a:ext>
            </a:extLst>
          </p:cNvPr>
          <p:cNvSpPr>
            <a:spLocks noChangeArrowheads="1"/>
          </p:cNvSpPr>
          <p:nvPr/>
        </p:nvSpPr>
        <p:spPr bwMode="auto">
          <a:xfrm>
            <a:off x="476256" y="1194"/>
            <a:ext cx="65373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6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重点</a:t>
            </a:r>
            <a:r>
              <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问题</a:t>
            </a:r>
            <a:r>
              <a:rPr kumimoji="1" lang="en-US" altLang="zh-CN"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600" b="1" i="0" u="none" strike="noStrike" kern="120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对换的定义</a:t>
            </a:r>
            <a:endParaRPr kumimoji="1" lang="zh-CN" altLang="en-US" sz="2600" b="1" i="0" u="none" strike="noStrike" kern="1200" cap="none" spc="0" normalizeH="0" baseline="0" noProof="0" dirty="0">
              <a:ln>
                <a:noFill/>
              </a:ln>
              <a:solidFill>
                <a:schemeClr val="bg1"/>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FC39AA43-DD95-1ACE-5335-43BD66B26E8C}"/>
              </a:ext>
            </a:extLst>
          </p:cNvPr>
          <p:cNvSpPr txBox="1"/>
          <p:nvPr/>
        </p:nvSpPr>
        <p:spPr>
          <a:xfrm>
            <a:off x="1419158" y="2184880"/>
            <a:ext cx="7861535" cy="523220"/>
          </a:xfrm>
          <a:prstGeom prst="rect">
            <a:avLst/>
          </a:prstGeom>
          <a:noFill/>
        </p:spPr>
        <p:txBody>
          <a:bodyPr wrap="square">
            <a:spAutoFit/>
          </a:bodyPr>
          <a:lstStyle/>
          <a:p>
            <a:r>
              <a:rPr lang="zh-CN" altLang="en-US" b="1" dirty="0">
                <a:solidFill>
                  <a:srgbClr val="0000FF"/>
                </a:solidFill>
                <a:latin typeface="华文中宋" panose="02010600040101010101" pitchFamily="2" charset="-122"/>
                <a:ea typeface="华文中宋" panose="02010600040101010101" pitchFamily="2" charset="-122"/>
              </a:rPr>
              <a:t>任意一个排列经过一个对换后</a:t>
            </a:r>
            <a:r>
              <a:rPr lang="en-US" altLang="zh-CN" b="1" dirty="0">
                <a:solidFill>
                  <a:srgbClr val="0000FF"/>
                </a:solidFill>
                <a:ea typeface="华文中宋" panose="02010600040101010101" pitchFamily="2" charset="-122"/>
                <a:cs typeface="Times New Roman" panose="02020603050405020304" pitchFamily="18" charset="0"/>
              </a:rPr>
              <a:t>, </a:t>
            </a:r>
            <a:r>
              <a:rPr lang="zh-CN" altLang="en-US" b="1" dirty="0">
                <a:solidFill>
                  <a:srgbClr val="0000FF"/>
                </a:solidFill>
                <a:latin typeface="华文中宋" panose="02010600040101010101" pitchFamily="2" charset="-122"/>
                <a:ea typeface="华文中宋" panose="02010600040101010101" pitchFamily="2" charset="-122"/>
              </a:rPr>
              <a:t>其奇偶性改变</a:t>
            </a:r>
            <a:r>
              <a:rPr lang="en-US" altLang="zh-CN" b="1" dirty="0">
                <a:solidFill>
                  <a:srgbClr val="0000FF"/>
                </a:solidFill>
                <a:ea typeface="华文中宋" panose="02010600040101010101" pitchFamily="2"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B37042C-3847-2136-2B0A-4AAECC9F0733}"/>
                  </a:ext>
                </a:extLst>
              </p:cNvPr>
              <p:cNvSpPr txBox="1"/>
              <p:nvPr/>
            </p:nvSpPr>
            <p:spPr>
              <a:xfrm>
                <a:off x="423709" y="4264984"/>
                <a:ext cx="8136904" cy="954107"/>
              </a:xfrm>
              <a:prstGeom prst="rect">
                <a:avLst/>
              </a:prstGeom>
              <a:noFill/>
            </p:spPr>
            <p:txBody>
              <a:bodyPr wrap="square">
                <a:spAutoFit/>
              </a:bodyPr>
              <a:lstStyle/>
              <a:p>
                <a:pPr indent="457200"/>
                <a:r>
                  <a:rPr lang="zh-CN" altLang="en-US" b="1" dirty="0">
                    <a:latin typeface="华文中宋" panose="02010600040101010101" pitchFamily="2" charset="-122"/>
                    <a:ea typeface="华文中宋" panose="02010600040101010101" pitchFamily="2" charset="-122"/>
                  </a:rPr>
                  <a:t> 设排列为</a:t>
                </a:r>
                <a:r>
                  <a:rPr lang="en-US" altLang="zh-CN" b="1" i="1" dirty="0">
                    <a:latin typeface="+mn-lt"/>
                    <a:ea typeface="华文中宋" panose="02010600040101010101" pitchFamily="2" charset="-122"/>
                  </a:rPr>
                  <a:t>a</a:t>
                </a:r>
                <a:r>
                  <a:rPr lang="en-US" altLang="zh-CN" b="1" baseline="-25000" dirty="0">
                    <a:latin typeface="+mn-lt"/>
                    <a:ea typeface="华文中宋" panose="02010600040101010101" pitchFamily="2" charset="-122"/>
                  </a:rPr>
                  <a:t>1</a:t>
                </a:r>
                <a:r>
                  <a:rPr lang="en-US" altLang="zh-CN" b="1" i="1" dirty="0">
                    <a:latin typeface="+mn-lt"/>
                    <a:ea typeface="华文中宋" panose="02010600040101010101" pitchFamily="2" charset="-122"/>
                  </a:rPr>
                  <a:t>…a</a:t>
                </a:r>
                <a:r>
                  <a:rPr lang="en-US" altLang="zh-CN" b="1" i="1" baseline="-25000" dirty="0">
                    <a:latin typeface="+mn-lt"/>
                    <a:ea typeface="华文中宋" panose="02010600040101010101" pitchFamily="2" charset="-122"/>
                  </a:rPr>
                  <a:t>l</a:t>
                </a:r>
                <a:r>
                  <a:rPr lang="en-US" altLang="zh-CN" b="1" i="1" dirty="0">
                    <a:latin typeface="+mn-lt"/>
                    <a:ea typeface="华文中宋" panose="02010600040101010101" pitchFamily="2" charset="-122"/>
                  </a:rPr>
                  <a:t> a b b</a:t>
                </a:r>
                <a:r>
                  <a:rPr lang="en-US" altLang="zh-CN" b="1" baseline="-25000" dirty="0">
                    <a:latin typeface="+mn-lt"/>
                    <a:ea typeface="华文中宋" panose="02010600040101010101" pitchFamily="2" charset="-122"/>
                  </a:rPr>
                  <a:t>1</a:t>
                </a:r>
                <a:r>
                  <a:rPr lang="en-US" altLang="zh-CN" b="1" i="1" dirty="0">
                    <a:latin typeface="+mn-lt"/>
                    <a:ea typeface="华文中宋" panose="02010600040101010101" pitchFamily="2" charset="-122"/>
                  </a:rPr>
                  <a:t>…b</a:t>
                </a:r>
                <a:r>
                  <a:rPr lang="en-US" altLang="zh-CN" b="1" i="1" baseline="-25000" dirty="0">
                    <a:latin typeface="+mn-lt"/>
                    <a:ea typeface="华文中宋" panose="02010600040101010101" pitchFamily="2" charset="-122"/>
                  </a:rPr>
                  <a:t>m</a:t>
                </a:r>
                <a:r>
                  <a:rPr lang="en-US" altLang="zh-CN" b="1" dirty="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rPr>
                  <a:t>对换</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𝒂</m:t>
                    </m:r>
                  </m:oMath>
                </a14:m>
                <a:r>
                  <a:rPr lang="zh-CN" altLang="en-US" b="1" dirty="0">
                    <a:latin typeface="华文中宋" panose="02010600040101010101" pitchFamily="2" charset="-122"/>
                    <a:ea typeface="华文中宋" panose="02010600040101010101" pitchFamily="2" charset="-122"/>
                  </a:rPr>
                  <a:t>与</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𝒃</m:t>
                    </m:r>
                  </m:oMath>
                </a14:m>
                <a:r>
                  <a:rPr lang="zh-CN" altLang="en-US" b="1" dirty="0">
                    <a:latin typeface="华文中宋" panose="02010600040101010101" pitchFamily="2" charset="-122"/>
                    <a:ea typeface="华文中宋" panose="02010600040101010101" pitchFamily="2" charset="-122"/>
                  </a:rPr>
                  <a:t>得到排列</a:t>
                </a:r>
                <a:r>
                  <a:rPr lang="en-US" altLang="zh-CN" b="1" i="1" dirty="0">
                    <a:ea typeface="华文中宋" panose="02010600040101010101" pitchFamily="2" charset="-122"/>
                  </a:rPr>
                  <a:t>a</a:t>
                </a:r>
                <a:r>
                  <a:rPr lang="en-US" altLang="zh-CN" b="1" baseline="-25000" dirty="0">
                    <a:ea typeface="华文中宋" panose="02010600040101010101" pitchFamily="2" charset="-122"/>
                  </a:rPr>
                  <a:t>1</a:t>
                </a:r>
                <a:r>
                  <a:rPr lang="en-US" altLang="zh-CN" b="1" i="1" dirty="0">
                    <a:ea typeface="华文中宋" panose="02010600040101010101" pitchFamily="2" charset="-122"/>
                  </a:rPr>
                  <a:t>…a</a:t>
                </a:r>
                <a:r>
                  <a:rPr lang="en-US" altLang="zh-CN" b="1" i="1" baseline="-25000" dirty="0">
                    <a:ea typeface="华文中宋" panose="02010600040101010101" pitchFamily="2" charset="-122"/>
                  </a:rPr>
                  <a:t>l</a:t>
                </a:r>
                <a:r>
                  <a:rPr lang="en-US" altLang="zh-CN" b="1" i="1" dirty="0">
                    <a:ea typeface="华文中宋" panose="02010600040101010101" pitchFamily="2" charset="-122"/>
                  </a:rPr>
                  <a:t> b a b</a:t>
                </a:r>
                <a:r>
                  <a:rPr lang="en-US" altLang="zh-CN" b="1" baseline="-25000" dirty="0">
                    <a:ea typeface="华文中宋" panose="02010600040101010101" pitchFamily="2" charset="-122"/>
                  </a:rPr>
                  <a:t>1</a:t>
                </a:r>
                <a:r>
                  <a:rPr lang="en-US" altLang="zh-CN" b="1" i="1" dirty="0">
                    <a:ea typeface="华文中宋" panose="02010600040101010101" pitchFamily="2" charset="-122"/>
                  </a:rPr>
                  <a:t>…b</a:t>
                </a:r>
                <a:r>
                  <a:rPr lang="en-US" altLang="zh-CN" b="1" i="1" baseline="-25000" dirty="0">
                    <a:ea typeface="华文中宋" panose="02010600040101010101" pitchFamily="2" charset="-122"/>
                  </a:rPr>
                  <a:t>m</a:t>
                </a:r>
                <a:r>
                  <a:rPr lang="en-US" altLang="zh-CN" b="1" dirty="0">
                    <a:ea typeface="华文中宋" panose="02010600040101010101" pitchFamily="2" charset="-122"/>
                    <a:cs typeface="Times New Roman" panose="02020603050405020304" pitchFamily="18" charset="0"/>
                  </a:rPr>
                  <a:t>.</a:t>
                </a:r>
              </a:p>
            </p:txBody>
          </p:sp>
        </mc:Choice>
        <mc:Fallback xmlns="">
          <p:sp>
            <p:nvSpPr>
              <p:cNvPr id="7" name="文本框 6">
                <a:extLst>
                  <a:ext uri="{FF2B5EF4-FFF2-40B4-BE49-F238E27FC236}">
                    <a16:creationId xmlns:a16="http://schemas.microsoft.com/office/drawing/2014/main" id="{7B37042C-3847-2136-2B0A-4AAECC9F0733}"/>
                  </a:ext>
                </a:extLst>
              </p:cNvPr>
              <p:cNvSpPr txBox="1">
                <a:spLocks noRot="1" noChangeAspect="1" noMove="1" noResize="1" noEditPoints="1" noAdjustHandles="1" noChangeArrowheads="1" noChangeShapeType="1" noTextEdit="1"/>
              </p:cNvSpPr>
              <p:nvPr/>
            </p:nvSpPr>
            <p:spPr>
              <a:xfrm>
                <a:off x="423709" y="4264984"/>
                <a:ext cx="8136904" cy="954107"/>
              </a:xfrm>
              <a:prstGeom prst="rect">
                <a:avLst/>
              </a:prstGeom>
              <a:blipFill>
                <a:blip r:embed="rId3"/>
                <a:stretch>
                  <a:fillRect l="-1574" t="-7051" b="-1730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8773AC16-8C96-5708-6EFE-A108493E3E0F}"/>
              </a:ext>
            </a:extLst>
          </p:cNvPr>
          <p:cNvSpPr txBox="1"/>
          <p:nvPr/>
        </p:nvSpPr>
        <p:spPr>
          <a:xfrm>
            <a:off x="289686" y="580219"/>
            <a:ext cx="1596839"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定义</a:t>
            </a:r>
            <a:r>
              <a:rPr kumimoji="1" lang="en-US" altLang="zh-CN" sz="2800" b="1" i="0" u="none" strike="noStrike" kern="1200" cap="none" spc="0" normalizeH="0" baseline="0" noProof="0" dirty="0">
                <a:ln>
                  <a:noFill/>
                </a:ln>
                <a:solidFill>
                  <a:srgbClr val="C00000"/>
                </a:solidFill>
                <a:effectLst/>
                <a:uLnTx/>
                <a:uFillTx/>
                <a:ea typeface="华文中宋" panose="02010600040101010101" pitchFamily="2" charset="-122"/>
                <a:cs typeface="Times New Roman" panose="02020603050405020304" pitchFamily="18" charset="0"/>
              </a:rPr>
              <a:t>1.3</a:t>
            </a:r>
            <a:r>
              <a:rPr kumimoji="1" lang="en-US" altLang="zh-CN"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rPr>
              <a:t> </a:t>
            </a:r>
            <a:endParaRPr lang="zh-CN" altLang="en-US" dirty="0">
              <a:solidFill>
                <a:srgbClr val="C00000"/>
              </a:solidFill>
            </a:endParaRPr>
          </a:p>
        </p:txBody>
      </p:sp>
      <p:sp>
        <p:nvSpPr>
          <p:cNvPr id="6" name="文本框 5">
            <a:extLst>
              <a:ext uri="{FF2B5EF4-FFF2-40B4-BE49-F238E27FC236}">
                <a16:creationId xmlns:a16="http://schemas.microsoft.com/office/drawing/2014/main" id="{4D67A476-C05F-81D5-D753-000957A4CCAF}"/>
              </a:ext>
            </a:extLst>
          </p:cNvPr>
          <p:cNvSpPr txBox="1"/>
          <p:nvPr/>
        </p:nvSpPr>
        <p:spPr>
          <a:xfrm>
            <a:off x="1357144" y="563890"/>
            <a:ext cx="7786856"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在排列中</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将任意两个元素对调</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其余的元素</a:t>
            </a:r>
            <a:endParaRPr lang="zh-CN" altLang="en-US" dirty="0"/>
          </a:p>
        </p:txBody>
      </p:sp>
      <p:sp>
        <p:nvSpPr>
          <p:cNvPr id="9" name="文本框 8">
            <a:extLst>
              <a:ext uri="{FF2B5EF4-FFF2-40B4-BE49-F238E27FC236}">
                <a16:creationId xmlns:a16="http://schemas.microsoft.com/office/drawing/2014/main" id="{04B16C78-EA05-12F5-6570-18B13E7D9CE9}"/>
              </a:ext>
            </a:extLst>
          </p:cNvPr>
          <p:cNvSpPr txBox="1"/>
          <p:nvPr/>
        </p:nvSpPr>
        <p:spPr>
          <a:xfrm>
            <a:off x="279693" y="1029718"/>
            <a:ext cx="8938985" cy="523220"/>
          </a:xfrm>
          <a:prstGeom prst="rect">
            <a:avLst/>
          </a:prstGeom>
          <a:noFill/>
        </p:spPr>
        <p:txBody>
          <a:bodyPr wrap="square">
            <a:spAutoFit/>
          </a:bodyPr>
          <a:lstStyle/>
          <a:p>
            <a:r>
              <a:rPr lang="zh-CN" altLang="en-US" b="1" dirty="0">
                <a:solidFill>
                  <a:srgbClr val="000000"/>
                </a:solidFill>
                <a:latin typeface="华文中宋" panose="02010600040101010101" pitchFamily="2" charset="-122"/>
                <a:ea typeface="华文中宋" panose="02010600040101010101" pitchFamily="2" charset="-122"/>
              </a:rPr>
              <a:t>位置不</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动</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这种作出新排列的方法称为</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对换</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将相邻</a:t>
            </a:r>
            <a:endParaRPr lang="zh-CN" altLang="en-US" dirty="0"/>
          </a:p>
        </p:txBody>
      </p:sp>
      <p:sp>
        <p:nvSpPr>
          <p:cNvPr id="11" name="文本框 10">
            <a:extLst>
              <a:ext uri="{FF2B5EF4-FFF2-40B4-BE49-F238E27FC236}">
                <a16:creationId xmlns:a16="http://schemas.microsoft.com/office/drawing/2014/main" id="{F38465C4-60CE-9BEB-C36A-8022553FC432}"/>
              </a:ext>
            </a:extLst>
          </p:cNvPr>
          <p:cNvSpPr txBox="1"/>
          <p:nvPr/>
        </p:nvSpPr>
        <p:spPr>
          <a:xfrm>
            <a:off x="289686" y="1462932"/>
            <a:ext cx="4896544" cy="523220"/>
          </a:xfrm>
          <a:prstGeom prst="rect">
            <a:avLst/>
          </a:prstGeom>
          <a:noFill/>
        </p:spPr>
        <p:txBody>
          <a:bodyPr wrap="square">
            <a:spAutoFit/>
          </a:bodyPr>
          <a:lstStyle/>
          <a:p>
            <a:pPr lvl="0">
              <a:defRPr/>
            </a:pPr>
            <a:r>
              <a:rPr lang="zh-CN" altLang="en-US" b="1" dirty="0">
                <a:solidFill>
                  <a:srgbClr val="000000"/>
                </a:solidFill>
                <a:latin typeface="华文中宋" panose="02010600040101010101" pitchFamily="2" charset="-122"/>
                <a:ea typeface="华文中宋" panose="02010600040101010101" pitchFamily="2" charset="-122"/>
              </a:rPr>
              <a:t>两个元素</a:t>
            </a:r>
            <a:r>
              <a:rPr lang="zh-CN" altLang="en-US" b="1" dirty="0">
                <a:latin typeface="华文中宋" panose="02010600040101010101" pitchFamily="2" charset="-122"/>
                <a:ea typeface="华文中宋" panose="02010600040101010101" pitchFamily="2" charset="-122"/>
              </a:rPr>
              <a:t>对换</a:t>
            </a:r>
            <a:r>
              <a:rPr lang="en-US" altLang="zh-CN" b="1" dirty="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叫做</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相邻对换</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p>
        </p:txBody>
      </p:sp>
      <p:sp>
        <p:nvSpPr>
          <p:cNvPr id="13" name="文本框 12">
            <a:extLst>
              <a:ext uri="{FF2B5EF4-FFF2-40B4-BE49-F238E27FC236}">
                <a16:creationId xmlns:a16="http://schemas.microsoft.com/office/drawing/2014/main" id="{AC60FB3A-6B04-42AE-3311-AE82B5ACFDDC}"/>
              </a:ext>
            </a:extLst>
          </p:cNvPr>
          <p:cNvSpPr txBox="1"/>
          <p:nvPr/>
        </p:nvSpPr>
        <p:spPr>
          <a:xfrm>
            <a:off x="267030" y="2200419"/>
            <a:ext cx="1524831"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定理</a:t>
            </a:r>
            <a:r>
              <a:rPr kumimoji="1" lang="en-US" altLang="zh-CN" sz="2800" b="1" i="0" u="none" strike="noStrike" kern="1200" cap="none" spc="0" normalizeH="0" baseline="0" noProof="0" dirty="0">
                <a:ln>
                  <a:noFill/>
                </a:ln>
                <a:solidFill>
                  <a:srgbClr val="C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a:t>
            </a:r>
            <a:r>
              <a:rPr lang="en-US" altLang="zh-CN" b="1" dirty="0">
                <a:solidFill>
                  <a:srgbClr val="C00000"/>
                </a:solidFill>
                <a:ea typeface="华文中宋" panose="02010600040101010101" pitchFamily="2" charset="-122"/>
                <a:cs typeface="Times New Roman" panose="02020603050405020304" pitchFamily="18" charset="0"/>
              </a:rPr>
              <a:t>.1</a:t>
            </a:r>
            <a:r>
              <a:rPr kumimoji="1" lang="en-US" altLang="zh-CN"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endParaRPr lang="zh-CN" altLang="en-US" dirty="0"/>
          </a:p>
        </p:txBody>
      </p:sp>
      <p:sp>
        <p:nvSpPr>
          <p:cNvPr id="15" name="文本框 14">
            <a:extLst>
              <a:ext uri="{FF2B5EF4-FFF2-40B4-BE49-F238E27FC236}">
                <a16:creationId xmlns:a16="http://schemas.microsoft.com/office/drawing/2014/main" id="{27EFABE6-8B89-36F0-A37E-98AC7E2D71F3}"/>
              </a:ext>
            </a:extLst>
          </p:cNvPr>
          <p:cNvSpPr txBox="1"/>
          <p:nvPr/>
        </p:nvSpPr>
        <p:spPr>
          <a:xfrm>
            <a:off x="279693" y="2864133"/>
            <a:ext cx="1075275" cy="523220"/>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cs typeface="+mn-cs"/>
              </a:rPr>
              <a:t>证明</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endParaRPr lang="zh-CN" altLang="en-US" dirty="0"/>
          </a:p>
        </p:txBody>
      </p:sp>
      <p:sp>
        <p:nvSpPr>
          <p:cNvPr id="17" name="文本框 16">
            <a:extLst>
              <a:ext uri="{FF2B5EF4-FFF2-40B4-BE49-F238E27FC236}">
                <a16:creationId xmlns:a16="http://schemas.microsoft.com/office/drawing/2014/main" id="{7C1A7CC8-E8AB-FDD9-609C-4D4667A6893D}"/>
              </a:ext>
            </a:extLst>
          </p:cNvPr>
          <p:cNvSpPr txBox="1"/>
          <p:nvPr/>
        </p:nvSpPr>
        <p:spPr>
          <a:xfrm>
            <a:off x="1198289" y="2852936"/>
            <a:ext cx="7858865" cy="954107"/>
          </a:xfrm>
          <a:prstGeom prst="rect">
            <a:avLst/>
          </a:prstGeom>
          <a:noFill/>
        </p:spPr>
        <p:txBody>
          <a:bodyPr wrap="square">
            <a:spAutoFit/>
          </a:bodyPr>
          <a:lstStyle/>
          <a:p>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不妨设元素为从</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开始的自然数</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从小到大为标准次序</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dirty="0"/>
          </a:p>
        </p:txBody>
      </p:sp>
      <p:sp>
        <p:nvSpPr>
          <p:cNvPr id="19" name="文本框 18">
            <a:extLst>
              <a:ext uri="{FF2B5EF4-FFF2-40B4-BE49-F238E27FC236}">
                <a16:creationId xmlns:a16="http://schemas.microsoft.com/office/drawing/2014/main" id="{60F68082-0609-5285-1D86-A26CD0E4C35E}"/>
              </a:ext>
            </a:extLst>
          </p:cNvPr>
          <p:cNvSpPr txBox="1"/>
          <p:nvPr/>
        </p:nvSpPr>
        <p:spPr>
          <a:xfrm>
            <a:off x="416950" y="3797487"/>
            <a:ext cx="3602314"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先证</a:t>
            </a:r>
            <a:r>
              <a:rPr kumimoji="1" lang="zh-CN" altLang="en-US" sz="2800" b="1" i="0" u="none" strike="noStrike" kern="1200" cap="none" spc="0" normalizeH="0" baseline="0" noProof="0" dirty="0">
                <a:ln>
                  <a:noFill/>
                </a:ln>
                <a:solidFill>
                  <a:srgbClr val="0000FF"/>
                </a:solidFill>
                <a:effectLst/>
                <a:uLnTx/>
                <a:uFillTx/>
                <a:latin typeface="华文中宋" panose="02010600040101010101" pitchFamily="2" charset="-122"/>
                <a:ea typeface="华文中宋" panose="02010600040101010101" pitchFamily="2" charset="-122"/>
                <a:cs typeface="+mn-cs"/>
              </a:rPr>
              <a:t>相邻对换</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的情形</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D5CDA85-998D-B2E7-908F-4D140B4B62A8}"/>
                  </a:ext>
                </a:extLst>
              </p:cNvPr>
              <p:cNvSpPr txBox="1"/>
              <p:nvPr/>
            </p:nvSpPr>
            <p:spPr>
              <a:xfrm>
                <a:off x="406201" y="5199978"/>
                <a:ext cx="8365591" cy="954107"/>
              </a:xfrm>
              <a:prstGeom prst="rect">
                <a:avLst/>
              </a:prstGeom>
              <a:noFill/>
            </p:spPr>
            <p:txBody>
              <a:bodyPr wrap="square">
                <a:spAutoFit/>
              </a:bodyPr>
              <a:lstStyle/>
              <a:p>
                <a:pPr indent="457200"/>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注意到元素</a:t>
                </a:r>
                <a14:m>
                  <m:oMath xmlns:m="http://schemas.openxmlformats.org/officeDocument/2006/math">
                    <m:r>
                      <m:rPr>
                        <m:nor/>
                      </m:rPr>
                      <a:rPr lang="en-US" altLang="zh-CN" b="1" i="1">
                        <a:ea typeface="华文中宋" panose="02010600040101010101" pitchFamily="2" charset="-122"/>
                      </a:rPr>
                      <m:t>a</m:t>
                    </m:r>
                    <m:r>
                      <m:rPr>
                        <m:nor/>
                      </m:rPr>
                      <a:rPr lang="en-US" altLang="zh-CN" b="1" baseline="-25000">
                        <a:ea typeface="华文中宋" panose="02010600040101010101" pitchFamily="2" charset="-122"/>
                      </a:rPr>
                      <m:t>1</m:t>
                    </m:r>
                    <m:r>
                      <m:rPr>
                        <m:nor/>
                      </m:rPr>
                      <a:rPr lang="en-US" altLang="zh-CN" b="1" i="0" baseline="-25000" smtClean="0">
                        <a:ea typeface="华文中宋" panose="02010600040101010101" pitchFamily="2" charset="-122"/>
                      </a:rPr>
                      <m:t>,</m:t>
                    </m:r>
                    <m:r>
                      <m:rPr>
                        <m:nor/>
                      </m:rPr>
                      <a:rPr lang="en-US" altLang="zh-CN" b="1" i="1">
                        <a:ea typeface="华文中宋" panose="02010600040101010101" pitchFamily="2" charset="-122"/>
                      </a:rPr>
                      <m:t>…</m:t>
                    </m:r>
                    <m:r>
                      <m:rPr>
                        <m:nor/>
                      </m:rPr>
                      <a:rPr lang="en-US" altLang="zh-CN" b="1" i="1" smtClean="0">
                        <a:ea typeface="华文中宋" panose="02010600040101010101" pitchFamily="2" charset="-122"/>
                      </a:rPr>
                      <m:t>,</m:t>
                    </m:r>
                    <m:r>
                      <m:rPr>
                        <m:nor/>
                      </m:rPr>
                      <a:rPr lang="en-US" altLang="zh-CN" b="1" i="1">
                        <a:ea typeface="华文中宋" panose="02010600040101010101" pitchFamily="2" charset="-122"/>
                      </a:rPr>
                      <m:t>a</m:t>
                    </m:r>
                    <m:r>
                      <m:rPr>
                        <m:nor/>
                      </m:rPr>
                      <a:rPr lang="en-US" altLang="zh-CN" b="1" i="1" baseline="-25000">
                        <a:ea typeface="华文中宋" panose="02010600040101010101" pitchFamily="2" charset="-122"/>
                      </a:rPr>
                      <m:t>l</m:t>
                    </m:r>
                    <m:r>
                      <m:rPr>
                        <m:nor/>
                      </m:rPr>
                      <a:rPr lang="en-US" altLang="zh-CN" b="1" i="1">
                        <a:ea typeface="华文中宋" panose="02010600040101010101" pitchFamily="2" charset="-122"/>
                      </a:rPr>
                      <m:t> </m:t>
                    </m:r>
                    <m:r>
                      <m:rPr>
                        <m:nor/>
                      </m:rPr>
                      <a:rPr lang="en-US" altLang="zh-CN" b="1" i="1" smtClean="0">
                        <a:ea typeface="华文中宋" panose="02010600040101010101" pitchFamily="2" charset="-122"/>
                      </a:rPr>
                      <m:t>,</m:t>
                    </m:r>
                    <m:r>
                      <m:rPr>
                        <m:nor/>
                      </m:rPr>
                      <a:rPr lang="en-US" altLang="zh-CN" b="1" i="1">
                        <a:ea typeface="华文中宋" panose="02010600040101010101" pitchFamily="2" charset="-122"/>
                      </a:rPr>
                      <m:t>b</m:t>
                    </m:r>
                    <m:r>
                      <m:rPr>
                        <m:nor/>
                      </m:rPr>
                      <a:rPr lang="en-US" altLang="zh-CN" b="1" baseline="-25000">
                        <a:ea typeface="华文中宋" panose="02010600040101010101" pitchFamily="2" charset="-122"/>
                      </a:rPr>
                      <m:t>1</m:t>
                    </m:r>
                    <m:r>
                      <m:rPr>
                        <m:nor/>
                      </m:rPr>
                      <a:rPr lang="en-US" altLang="zh-CN" b="1" i="1" baseline="-25000" smtClean="0">
                        <a:ea typeface="华文中宋" panose="02010600040101010101" pitchFamily="2" charset="-122"/>
                      </a:rPr>
                      <m:t>,</m:t>
                    </m:r>
                    <m:r>
                      <m:rPr>
                        <m:nor/>
                      </m:rPr>
                      <a:rPr lang="en-US" altLang="zh-CN" b="1" i="1">
                        <a:ea typeface="华文中宋" panose="02010600040101010101" pitchFamily="2" charset="-122"/>
                      </a:rPr>
                      <m:t>…</m:t>
                    </m:r>
                    <m:r>
                      <m:rPr>
                        <m:nor/>
                      </m:rPr>
                      <a:rPr lang="en-US" altLang="zh-CN" b="1" i="1" smtClean="0">
                        <a:ea typeface="华文中宋" panose="02010600040101010101" pitchFamily="2" charset="-122"/>
                      </a:rPr>
                      <m:t>,</m:t>
                    </m:r>
                    <m:r>
                      <m:rPr>
                        <m:nor/>
                      </m:rPr>
                      <a:rPr lang="en-US" altLang="zh-CN" b="1" i="1">
                        <a:ea typeface="华文中宋" panose="02010600040101010101" pitchFamily="2" charset="-122"/>
                      </a:rPr>
                      <m:t>b</m:t>
                    </m:r>
                    <m:r>
                      <m:rPr>
                        <m:nor/>
                      </m:rPr>
                      <a:rPr lang="en-US" altLang="zh-CN" b="1" i="1" baseline="-25000">
                        <a:ea typeface="华文中宋" panose="02010600040101010101" pitchFamily="2" charset="-122"/>
                      </a:rPr>
                      <m:t>m</m:t>
                    </m:r>
                  </m:oMath>
                </a14:m>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的逆序数经过对换并不改变</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而</a:t>
                </a:r>
                <a:r>
                  <a:rPr lang="en-US" altLang="zh-CN" b="1" i="1" dirty="0" err="1">
                    <a:latin typeface="+mn-lt"/>
                    <a:ea typeface="华文中宋" panose="02010600040101010101" pitchFamily="2" charset="-122"/>
                  </a:rPr>
                  <a:t>a,b</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两元素的逆序数改变</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结果如下</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endParaRPr lang="zh-CN" altLang="en-US" dirty="0"/>
              </a:p>
            </p:txBody>
          </p:sp>
        </mc:Choice>
        <mc:Fallback xmlns="">
          <p:sp>
            <p:nvSpPr>
              <p:cNvPr id="21" name="文本框 20">
                <a:extLst>
                  <a:ext uri="{FF2B5EF4-FFF2-40B4-BE49-F238E27FC236}">
                    <a16:creationId xmlns:a16="http://schemas.microsoft.com/office/drawing/2014/main" id="{7D5CDA85-998D-B2E7-908F-4D140B4B62A8}"/>
                  </a:ext>
                </a:extLst>
              </p:cNvPr>
              <p:cNvSpPr txBox="1">
                <a:spLocks noRot="1" noChangeAspect="1" noMove="1" noResize="1" noEditPoints="1" noAdjustHandles="1" noChangeArrowheads="1" noChangeShapeType="1" noTextEdit="1"/>
              </p:cNvSpPr>
              <p:nvPr/>
            </p:nvSpPr>
            <p:spPr>
              <a:xfrm>
                <a:off x="406201" y="5199978"/>
                <a:ext cx="8365591" cy="954107"/>
              </a:xfrm>
              <a:prstGeom prst="rect">
                <a:avLst/>
              </a:prstGeom>
              <a:blipFill>
                <a:blip r:embed="rId4"/>
                <a:stretch>
                  <a:fillRect l="-1531" t="-6369" b="-165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431521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5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5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975"/>
                            </p:stCondLst>
                            <p:childTnLst>
                              <p:par>
                                <p:cTn id="14" presetID="10" presetClass="entr" presetSubtype="0" fill="hold" grpId="0" nodeType="afterEffect">
                                  <p:stCondLst>
                                    <p:cond delay="0"/>
                                  </p:stCondLst>
                                  <p:iterate type="lt">
                                    <p:tmPct val="5000"/>
                                  </p:iterate>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2025"/>
                            </p:stCondLst>
                            <p:childTnLst>
                              <p:par>
                                <p:cTn id="18" presetID="10" presetClass="entr" presetSubtype="0" fill="hold" grpId="0" nodeType="afterEffect">
                                  <p:stCondLst>
                                    <p:cond delay="0"/>
                                  </p:stCondLst>
                                  <p:iterate type="lt">
                                    <p:tmPct val="5000"/>
                                  </p:iterate>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iterate type="lt">
                                    <p:tmPct val="5000"/>
                                  </p:iterate>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600"/>
                            </p:stCondLst>
                            <p:childTnLst>
                              <p:par>
                                <p:cTn id="27" presetID="10" presetClass="entr" presetSubtype="0" fill="hold" grpId="0" nodeType="afterEffect">
                                  <p:stCondLst>
                                    <p:cond delay="0"/>
                                  </p:stCondLst>
                                  <p:iterate type="lt">
                                    <p:tmPct val="5000"/>
                                  </p:iterate>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iterate type="lt">
                                    <p:tmPct val="5000"/>
                                  </p:iterate>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iterate type="lt">
                                    <p:tmPct val="5000"/>
                                  </p:iterate>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1125"/>
                            </p:stCondLst>
                            <p:childTnLst>
                              <p:par>
                                <p:cTn id="41" presetID="10" presetClass="entr" presetSubtype="0" fill="hold" grpId="0" nodeType="afterEffect">
                                  <p:stCondLst>
                                    <p:cond delay="0"/>
                                  </p:stCondLst>
                                  <p:iterate type="lt">
                                    <p:tmPct val="5000"/>
                                  </p:iterate>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iterate type="lt">
                                    <p:tmPct val="5000"/>
                                  </p:iterate>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par>
                          <p:cTn id="49" fill="hold">
                            <p:stCondLst>
                              <p:cond delay="1450"/>
                            </p:stCondLst>
                            <p:childTnLst>
                              <p:par>
                                <p:cTn id="50" presetID="10" presetClass="entr" presetSubtype="0" fill="hold" grpId="0" nodeType="afterEffect">
                                  <p:stCondLst>
                                    <p:cond delay="0"/>
                                  </p:stCondLst>
                                  <p:iterate type="lt">
                                    <p:tmPct val="5000"/>
                                  </p:iterate>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3" grpId="0"/>
      <p:bldP spid="6" grpId="0"/>
      <p:bldP spid="9" grpId="0"/>
      <p:bldP spid="11" grpId="0"/>
      <p:bldP spid="13" grpId="0"/>
      <p:bldP spid="15" grpId="0"/>
      <p:bldP spid="17" grpId="0"/>
      <p:bldP spid="19" grpId="0"/>
      <p:bldP spid="21" grpId="0"/>
    </p:bldLst>
  </p:timing>
</p:sld>
</file>

<file path=ppt/theme/theme1.xml><?xml version="1.0" encoding="utf-8"?>
<a:theme xmlns:a="http://schemas.openxmlformats.org/drawingml/2006/main" name="2_习题课模板">
  <a:themeElements>
    <a:clrScheme name="2_习题课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自定义 1">
      <a:majorFont>
        <a:latin typeface="Times New Roman"/>
        <a:ea typeface="华文中宋"/>
        <a:cs typeface=""/>
      </a:majorFont>
      <a:minorFont>
        <a:latin typeface="Times New Roman"/>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2_习题课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习题课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习题课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习题课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习题课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习题课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习题课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16739</TotalTime>
  <Words>1981</Words>
  <Application>Microsoft Office PowerPoint</Application>
  <PresentationFormat>全屏显示(4:3)</PresentationFormat>
  <Paragraphs>160</Paragraphs>
  <Slides>24</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24</vt:i4>
      </vt:variant>
    </vt:vector>
  </HeadingPairs>
  <TitlesOfParts>
    <vt:vector size="34" baseType="lpstr">
      <vt:lpstr>华文中宋</vt:lpstr>
      <vt:lpstr>Arial</vt:lpstr>
      <vt:lpstr>Arial Black</vt:lpstr>
      <vt:lpstr>Calibri</vt:lpstr>
      <vt:lpstr>Cambria Math</vt:lpstr>
      <vt:lpstr>Times New Roman</vt:lpstr>
      <vt:lpstr>Wingdings</vt:lpstr>
      <vt:lpstr>2_习题课模板</vt:lpstr>
      <vt:lpstr>2_Pixel</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lilian</dc:creator>
  <cp:lastModifiedBy>rong jiang</cp:lastModifiedBy>
  <cp:revision>1115</cp:revision>
  <dcterms:created xsi:type="dcterms:W3CDTF">2012-06-17T01:12:18Z</dcterms:created>
  <dcterms:modified xsi:type="dcterms:W3CDTF">2024-03-02T18:31:15Z</dcterms:modified>
</cp:coreProperties>
</file>