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66" r:id="rId1"/>
    <p:sldMasterId id="2147485255" r:id="rId2"/>
    <p:sldMasterId id="2147485458" r:id="rId3"/>
    <p:sldMasterId id="2147487332" r:id="rId4"/>
  </p:sldMasterIdLst>
  <p:notesMasterIdLst>
    <p:notesMasterId r:id="rId28"/>
  </p:notesMasterIdLst>
  <p:sldIdLst>
    <p:sldId id="1396" r:id="rId5"/>
    <p:sldId id="1129" r:id="rId6"/>
    <p:sldId id="1395" r:id="rId7"/>
    <p:sldId id="1358" r:id="rId8"/>
    <p:sldId id="1373" r:id="rId9"/>
    <p:sldId id="1374" r:id="rId10"/>
    <p:sldId id="1375" r:id="rId11"/>
    <p:sldId id="1376" r:id="rId12"/>
    <p:sldId id="1377" r:id="rId13"/>
    <p:sldId id="1378" r:id="rId14"/>
    <p:sldId id="1379" r:id="rId15"/>
    <p:sldId id="1380" r:id="rId16"/>
    <p:sldId id="1381" r:id="rId17"/>
    <p:sldId id="1383" r:id="rId18"/>
    <p:sldId id="1384" r:id="rId19"/>
    <p:sldId id="1385" r:id="rId20"/>
    <p:sldId id="1386" r:id="rId21"/>
    <p:sldId id="1387" r:id="rId22"/>
    <p:sldId id="1388" r:id="rId23"/>
    <p:sldId id="1389" r:id="rId24"/>
    <p:sldId id="1391" r:id="rId25"/>
    <p:sldId id="1392" r:id="rId26"/>
    <p:sldId id="1357" r:id="rId2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00FF"/>
    <a:srgbClr val="3333FF"/>
    <a:srgbClr val="C7E6A4"/>
    <a:srgbClr val="FF0066"/>
    <a:srgbClr val="6666FF"/>
    <a:srgbClr val="969696"/>
    <a:srgbClr val="2B2B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24" autoAdjust="0"/>
    <p:restoredTop sz="93807" autoAdjust="0"/>
  </p:normalViewPr>
  <p:slideViewPr>
    <p:cSldViewPr>
      <p:cViewPr varScale="1">
        <p:scale>
          <a:sx n="117" d="100"/>
          <a:sy n="117" d="100"/>
        </p:scale>
        <p:origin x="1048" y="1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82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8D1E8CF-2E05-42CF-946C-A234E5F000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7632EF-962B-4C32-944C-9D48ADC75C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fld id="{D2B7DC5F-3EFA-4251-8C20-6E9EC7819C7B}" type="datetimeFigureOut">
              <a:rPr lang="zh-CN" altLang="en-US"/>
              <a:pPr>
                <a:defRPr/>
              </a:pPr>
              <a:t>2024/3/2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B05BBDC4-6710-4A89-977B-5A8CCDD9C1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17B5BEF2-2FAA-4DA0-A019-CDD72CD601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9C5AE9-932A-4B24-8907-3288CEB58A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355E83-8E18-466C-948D-A1D8AB4AD3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EECF8E6-7687-4417-B0A4-6F969A7F56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24FFA27-5CA2-4DFB-8D06-B9C664BB46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ADF04B9-6AB1-409F-90C3-976FF0BAFD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05FE01-3CC2-481E-842A-EC3BCF9364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E5C615-27DC-4BF8-A59E-3AA49FB0D5E8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8854753"/>
      </p:ext>
    </p:extLst>
  </p:cSld>
  <p:clrMapOvr>
    <a:masterClrMapping/>
  </p:clrMapOvr>
  <p:transition spd="slow"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778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1C77236-EEBB-4827-AD1E-537D08A338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E69FFFD-5F56-4F25-B1AB-DE72DBCB49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116A906-E789-439C-BD58-729E2D76B5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24609-233C-4051-A6FF-16711CDE0657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6638746"/>
      </p:ext>
    </p:extLst>
  </p:cSld>
  <p:clrMapOvr>
    <a:masterClrMapping/>
  </p:clrMapOvr>
  <p:transition spd="slow"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907258-1C0A-4346-809F-F31A32E629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56CD3-B855-4099-A6DC-544CDEEBCED0}" type="datetimeFigureOut">
              <a:rPr lang="zh-CN" altLang="en-US"/>
              <a:pPr>
                <a:defRPr/>
              </a:pPr>
              <a:t>2024/3/2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36BFAF-6BC0-49F0-BC8C-FB8009774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401784-8F1D-4904-B603-1F475985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B58C0-F69D-4AAE-A851-DF9D554566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860701"/>
      </p:ext>
    </p:extLst>
  </p:cSld>
  <p:clrMapOvr>
    <a:masterClrMapping/>
  </p:clrMapOvr>
  <p:transition spd="slow">
    <p:split orient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0006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7CDAD0-9D64-4314-8793-8634F4D802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E35D83A0-80DF-4DEC-9C63-42FBF4325AC9}" type="datetime1">
              <a:rPr lang="zh-CN" altLang="en-US"/>
              <a:pPr>
                <a:defRPr/>
              </a:pPr>
              <a:t>2024/3/2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62A031-7B56-4E50-B06E-364E4CFB6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9A571B-27BA-4C0A-8D4F-2B2E4019B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63F919-ACE6-499C-B04E-6F37524E2A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767839"/>
      </p:ext>
    </p:extLst>
  </p:cSld>
  <p:clrMapOvr>
    <a:masterClrMapping/>
  </p:clrMapOvr>
  <p:transition spd="slow">
    <p:split orient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1B3347-0CA6-4EE6-8E3C-7F647BA35A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D8B6C7-F2DA-4B00-8CA8-5826F1BE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D50E1-33F5-4F04-83D7-58255901F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788AB1-6F8F-4880-A2F2-6438CF0D6A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815764"/>
      </p:ext>
    </p:extLst>
  </p:cSld>
  <p:clrMapOvr>
    <a:masterClrMapping/>
  </p:clrMapOvr>
  <p:transition spd="slow">
    <p:split orient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4855C45-E57E-45D8-8789-B08077A0B8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22AE40C-11D0-4D9D-B418-509A8A9A64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C1C6E2B-2607-4AFD-9E50-1545AA41B1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953664-7945-4AD5-AF54-C8983D411A1E}" type="slidenum">
              <a:rPr lang="zh-CN" altLang="en-US"/>
              <a:pPr>
                <a:defRPr/>
              </a:pPr>
              <a:t>‹#›</a:t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1839351"/>
      </p:ext>
    </p:extLst>
  </p:cSld>
  <p:clrMapOvr>
    <a:masterClrMapping/>
  </p:clrMapOvr>
  <p:transition spd="slow">
    <p:split orient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778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E7F9A4D-341A-41CC-8F0F-E6924B9684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5E33512-D5A8-47D0-B549-77A18A6ED8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9B7CB67-BDC6-4137-BE93-338EAA114E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76212E-F15C-4F9E-AD83-F17D9A8F846C}" type="slidenum">
              <a:rPr lang="zh-CN" altLang="en-US"/>
              <a:pPr>
                <a:defRPr/>
              </a:pPr>
              <a:t>‹#›</a:t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7281611"/>
      </p:ext>
    </p:extLst>
  </p:cSld>
  <p:clrMapOvr>
    <a:masterClrMapping/>
  </p:clrMapOvr>
  <p:transition spd="slow">
    <p:split orient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A490AF2-F810-4172-8A48-87F8D5EF73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1F90D61-50CB-4D86-9EAC-B76F8A3642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7DFA323-8AFE-4021-A977-A60222BA28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2D0075-AF19-4B1B-8011-58A6AB795AD5}" type="slidenum">
              <a:rPr lang="zh-CN" altLang="en-US"/>
              <a:pPr>
                <a:defRPr/>
              </a:pPr>
              <a:t>‹#›</a:t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180246"/>
      </p:ext>
    </p:extLst>
  </p:cSld>
  <p:clrMapOvr>
    <a:masterClrMapping/>
  </p:clrMapOvr>
  <p:transition spd="slow">
    <p:split orient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25539"/>
            <a:ext cx="4038600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9"/>
            <a:ext cx="4038600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4C019C-2D7F-4455-B3FB-C346074817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1D3FD4-1623-45FB-96F8-F9285B8790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F823D2-B9E7-4EED-9D1E-3AB8E17E3F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444D41-A3C1-4F4A-A879-73119D3260B5}" type="slidenum">
              <a:rPr lang="zh-CN" altLang="en-US"/>
              <a:pPr>
                <a:defRPr/>
              </a:pPr>
              <a:t>‹#›</a:t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2192624"/>
      </p:ext>
    </p:extLst>
  </p:cSld>
  <p:clrMapOvr>
    <a:masterClrMapping/>
  </p:clrMapOvr>
  <p:transition spd="slow">
    <p:split orient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12368DA-4B1A-424E-9857-B0A678FBC6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5B212B3-7550-4762-8B5E-CB91D5A8BC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24B8099-34BA-4920-84A9-9BA6EE4ED8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10F8A1-99AE-4343-9EF8-7AC2031B1C11}" type="slidenum">
              <a:rPr lang="zh-CN" altLang="en-US"/>
              <a:pPr>
                <a:defRPr/>
              </a:pPr>
              <a:t>‹#›</a:t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5246592"/>
      </p:ext>
    </p:extLst>
  </p:cSld>
  <p:clrMapOvr>
    <a:masterClrMapping/>
  </p:clrMapOvr>
  <p:transition spd="slow">
    <p:split orient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E56705-0B6D-45BC-8340-6A1E4EFD65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E7C27C-6D02-42D6-BF81-983A2FCE65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602995-3DE2-4744-8539-2A7C1876E8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240E5-FDED-47C5-BE2C-DF3B3D01D70B}" type="slidenum">
              <a:rPr lang="zh-CN" altLang="en-US"/>
              <a:pPr>
                <a:defRPr/>
              </a:pPr>
              <a:t>‹#›</a:t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2001093"/>
      </p:ext>
    </p:extLst>
  </p:cSld>
  <p:clrMapOvr>
    <a:masterClrMapping/>
  </p:clrMapOvr>
  <p:transition spd="slow"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0006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778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DC83651-720B-4544-B1BD-C9AE723969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4CEA02A-0E2E-41CB-9FBA-094B1830C8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CBE20F-77C4-4DBD-B25D-3C6A4FEDBC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B0E9A-86DB-4D24-B690-7EB825DC079D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20984384"/>
      </p:ext>
    </p:extLst>
  </p:cSld>
  <p:clrMapOvr>
    <a:masterClrMapping/>
  </p:clrMapOvr>
  <p:transition spd="slow">
    <p:split orient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5B1FBF-7FD0-4CE2-A043-A41CE23630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7B4C19-C8A8-4CF8-9D44-5BAEBA2B52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925DFB-3070-475F-98EE-8E4F3A00EA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39BCF9-9D56-4431-ADCF-17A2E61D8B5B}" type="slidenum">
              <a:rPr lang="zh-CN" altLang="en-US"/>
              <a:pPr>
                <a:defRPr/>
              </a:pPr>
              <a:t>‹#›</a:t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1254375"/>
      </p:ext>
    </p:extLst>
  </p:cSld>
  <p:clrMapOvr>
    <a:masterClrMapping/>
  </p:clrMapOvr>
  <p:transition spd="slow">
    <p:split orient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D6855A6-453A-47B3-8A92-0F1063C79A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04011F6-4D45-40E9-850B-FE8F767F95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C23DB50-4002-46B4-810A-AA39BF83D1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C3078C-7EAC-411A-B198-BA9F1B1734ED}" type="slidenum">
              <a:rPr lang="zh-CN" altLang="en-US"/>
              <a:pPr>
                <a:defRPr/>
              </a:pPr>
              <a:t>‹#›</a:t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6849363"/>
      </p:ext>
    </p:extLst>
  </p:cSld>
  <p:clrMapOvr>
    <a:masterClrMapping/>
  </p:clrMapOvr>
  <p:transition spd="slow">
    <p:split orient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ABFA5EF-1425-4B28-9B7A-348002BF3B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85E2916-713D-417C-8CEE-972575D27D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A9639DA-65DE-4219-8B66-C96E3E8929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9937-D75B-494B-97E0-CD8A7339E004}" type="slidenum">
              <a:rPr lang="zh-CN" altLang="en-US"/>
              <a:pPr>
                <a:defRPr/>
              </a:pPr>
              <a:t>‹#›</a:t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2288729"/>
      </p:ext>
    </p:extLst>
  </p:cSld>
  <p:clrMapOvr>
    <a:masterClrMapping/>
  </p:clrMapOvr>
  <p:transition spd="slow">
    <p:split orient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778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1F1D24E-58F4-416D-B9FF-CD0720AB98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816E313-3B04-41D1-A907-070FE2F11D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E27B489-A529-4323-A27E-40A3A99864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460E3-F074-47B4-96DD-BC52E33C0F01}" type="slidenum">
              <a:rPr lang="zh-CN" altLang="en-US"/>
              <a:pPr>
                <a:defRPr/>
              </a:pPr>
              <a:t>‹#›</a:t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511368"/>
      </p:ext>
    </p:extLst>
  </p:cSld>
  <p:clrMapOvr>
    <a:masterClrMapping/>
  </p:clrMapOvr>
  <p:transition spd="slow">
    <p:split orient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2B2289-983E-4EA7-8A84-119F4B9AA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86A95-86B7-4F54-92AB-60B264BB6D59}" type="datetimeFigureOut">
              <a:rPr lang="zh-CN" altLang="en-US"/>
              <a:pPr>
                <a:defRPr/>
              </a:pPr>
              <a:t>2024/3/2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DA7B7F-14A2-4287-897C-E81797277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2ADFC2-E3A9-4650-B34E-E842FD3D3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415841-6B32-4D7D-ADE2-76473CE275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605774"/>
      </p:ext>
    </p:extLst>
  </p:cSld>
  <p:clrMapOvr>
    <a:masterClrMapping/>
  </p:clrMapOvr>
  <p:transition spd="slow">
    <p:split orient="vert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13E466-4F93-4E3A-A6F6-928A730F0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E35D83A0-80DF-4DEC-9C63-42FBF4325AC9}" type="datetime1">
              <a:rPr lang="zh-CN" altLang="en-US"/>
              <a:pPr>
                <a:defRPr/>
              </a:pPr>
              <a:t>2024/3/2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7379F3-1B1D-4F43-97B0-BF8DC6305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6F5286-0118-4D1C-85B9-22086D08D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3F6EC3-AABE-42C7-BDC1-3B47FDB7D2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47262"/>
      </p:ext>
    </p:extLst>
  </p:cSld>
  <p:clrMapOvr>
    <a:masterClrMapping/>
  </p:clrMapOvr>
  <p:transition spd="slow">
    <p:split orient="vert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DAEE5-B474-4771-8A83-AE3B97F821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>
            <a:lvl1pPr eaLnBrk="0" hangingPunct="0"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21E6C-CD00-4620-991D-FDD210110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>
            <a:lvl1pPr eaLnBrk="0" hangingPunct="0"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845B2-E858-4F40-8455-88DAA9C56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39F2B-6D2D-42CF-BE86-44F3C34AB1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191635"/>
      </p:ext>
    </p:extLst>
  </p:cSld>
  <p:clrMapOvr>
    <a:masterClrMapping/>
  </p:clrMapOvr>
  <p:transition spd="slow">
    <p:split orient="vert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54776585"/>
      </p:ext>
    </p:extLst>
  </p:cSld>
  <p:clrMapOvr>
    <a:masterClrMapping/>
  </p:clrMapOvr>
  <p:transition spd="slow">
    <p:split orient="vert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285728393"/>
      </p:ext>
    </p:extLst>
  </p:cSld>
  <p:clrMapOvr>
    <a:masterClrMapping/>
  </p:clrMapOvr>
  <p:transition spd="slow">
    <p:split orient="vert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3468895"/>
      </p:ext>
    </p:extLst>
  </p:cSld>
  <p:clrMapOvr>
    <a:masterClrMapping/>
  </p:clrMapOvr>
  <p:transition spd="slow"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2834230-2B39-4DDE-A231-57D9210317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37AA53C-2A84-42AC-8ABE-E3BCD725DC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7D69738-E7EF-4239-9214-1338BEA229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230BC-C4BF-4D06-8DEA-E30815249296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8350978"/>
      </p:ext>
    </p:extLst>
  </p:cSld>
  <p:clrMapOvr>
    <a:masterClrMapping/>
  </p:clrMapOvr>
  <p:transition spd="slow">
    <p:split orient="vert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836832075"/>
      </p:ext>
    </p:extLst>
  </p:cSld>
  <p:clrMapOvr>
    <a:masterClrMapping/>
  </p:clrMapOvr>
  <p:transition spd="slow">
    <p:split orient="vert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609343174"/>
      </p:ext>
    </p:extLst>
  </p:cSld>
  <p:clrMapOvr>
    <a:masterClrMapping/>
  </p:clrMapOvr>
  <p:transition spd="slow">
    <p:split orient="vert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党办校办\党办校办文件夹\学校资料\学校标志\校徽透明_蓝_完美版-2.png">
            <a:extLst>
              <a:ext uri="{FF2B5EF4-FFF2-40B4-BE49-F238E27FC236}">
                <a16:creationId xmlns:a16="http://schemas.microsoft.com/office/drawing/2014/main" id="{9D38C6D0-0704-4DD7-A5D2-05D8B59DF54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775" y="0"/>
            <a:ext cx="630238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10390642"/>
      </p:ext>
    </p:extLst>
  </p:cSld>
  <p:clrMapOvr>
    <a:masterClrMapping/>
  </p:clrMapOvr>
  <p:transition spd="slow">
    <p:split orient="vert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7">
            <a:extLst>
              <a:ext uri="{FF2B5EF4-FFF2-40B4-BE49-F238E27FC236}">
                <a16:creationId xmlns:a16="http://schemas.microsoft.com/office/drawing/2014/main" id="{800D1F5D-422D-4A8C-894E-882E87AC8D6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3" y="0"/>
            <a:ext cx="763587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26">
            <a:extLst>
              <a:ext uri="{FF2B5EF4-FFF2-40B4-BE49-F238E27FC236}">
                <a16:creationId xmlns:a16="http://schemas.microsoft.com/office/drawing/2014/main" id="{EF137D81-B658-44FA-9A20-BA5F241B50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857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0717509"/>
      </p:ext>
    </p:extLst>
  </p:cSld>
  <p:clrMapOvr>
    <a:masterClrMapping/>
  </p:clrMapOvr>
  <p:transition spd="slow">
    <p:split orient="vert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18230320"/>
      </p:ext>
    </p:extLst>
  </p:cSld>
  <p:clrMapOvr>
    <a:masterClrMapping/>
  </p:clrMapOvr>
  <p:transition spd="slow">
    <p:split orient="vert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4770882"/>
      </p:ext>
    </p:extLst>
  </p:cSld>
  <p:clrMapOvr>
    <a:masterClrMapping/>
  </p:clrMapOvr>
  <p:transition spd="slow">
    <p:split orient="vert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065221748"/>
      </p:ext>
    </p:extLst>
  </p:cSld>
  <p:clrMapOvr>
    <a:masterClrMapping/>
  </p:clrMapOvr>
  <p:transition spd="slow">
    <p:split orient="vert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114940593"/>
      </p:ext>
    </p:extLst>
  </p:cSld>
  <p:clrMapOvr>
    <a:masterClrMapping/>
  </p:clrMapOvr>
  <p:transition spd="slow">
    <p:split orient="vert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5DCFD248-D6E9-42A7-9A08-4B322473B87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2293EF1F-B996-4BF3-8545-1F8942B7465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zh-CN">
                <a:solidFill>
                  <a:srgbClr val="000000"/>
                </a:solidFill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18EF5DC4-DA6F-46DC-9D43-273DA325F56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>
                <a:solidFill>
                  <a:srgbClr val="000000"/>
                </a:solidFill>
              </a:endParaRPr>
            </a:p>
          </p:txBody>
        </p: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B1A793CB-15AC-484F-9480-5EFAC00C87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>
                <a:extLst>
                  <a:ext uri="{FF2B5EF4-FFF2-40B4-BE49-F238E27FC236}">
                    <a16:creationId xmlns:a16="http://schemas.microsoft.com/office/drawing/2014/main" id="{3BF66AE4-90AD-4312-BBFB-E4BA8EC12AA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E36EAE0C-5BF4-4600-902D-FBFA900763F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BD22F033-56C7-48BA-B9B5-90236C337C9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9">
                <a:extLst>
                  <a:ext uri="{FF2B5EF4-FFF2-40B4-BE49-F238E27FC236}">
                    <a16:creationId xmlns:a16="http://schemas.microsoft.com/office/drawing/2014/main" id="{68BF0FAB-2F85-4929-AB2D-97A6311EFA5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id="{B7AED698-0AAA-4BB6-9480-E7C85850634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11">
                <a:extLst>
                  <a:ext uri="{FF2B5EF4-FFF2-40B4-BE49-F238E27FC236}">
                    <a16:creationId xmlns:a16="http://schemas.microsoft.com/office/drawing/2014/main" id="{095121D7-4C0F-44D8-B004-AA4D7911F70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Rectangle 12">
                <a:extLst>
                  <a:ext uri="{FF2B5EF4-FFF2-40B4-BE49-F238E27FC236}">
                    <a16:creationId xmlns:a16="http://schemas.microsoft.com/office/drawing/2014/main" id="{01E34350-5B3C-4612-8690-23E0637F8F4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id="{0559055E-3F93-4230-B16D-24149A55D54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Rectangle 14">
                <a:extLst>
                  <a:ext uri="{FF2B5EF4-FFF2-40B4-BE49-F238E27FC236}">
                    <a16:creationId xmlns:a16="http://schemas.microsoft.com/office/drawing/2014/main" id="{C2B656F5-0850-4ED6-8F46-E13E0871EDF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Rectangle 15">
                <a:extLst>
                  <a:ext uri="{FF2B5EF4-FFF2-40B4-BE49-F238E27FC236}">
                    <a16:creationId xmlns:a16="http://schemas.microsoft.com/office/drawing/2014/main" id="{66BC7D0B-5FDB-4195-99C3-ADEC8ADF119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742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742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99D42E93-D1A7-4D68-B8E9-89C548966C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7922CF7F-89E3-442B-8672-5D396583FC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42A8E2A3-1787-483E-8FA7-FB0A6EF2DC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FFE78-55F7-431F-BCD8-F3E0D0F5D7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7289805"/>
      </p:ext>
    </p:extLst>
  </p:cSld>
  <p:clrMapOvr>
    <a:masterClrMapping/>
  </p:clrMapOvr>
  <p:transition spd="slow">
    <p:split orient="vert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A66C85-B574-4B8B-AE29-7E83B531F4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030FC8-A8E8-4162-9EA0-532FE09A0A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DEF225-F500-4420-A403-553EDAA46B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12FA7717-ADBA-4C62-B38A-CC9348FA096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2678118"/>
      </p:ext>
    </p:extLst>
  </p:cSld>
  <p:clrMapOvr>
    <a:masterClrMapping/>
  </p:clrMapOvr>
  <p:transition spd="slow"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25539"/>
            <a:ext cx="4038600" cy="50006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9"/>
            <a:ext cx="4038600" cy="50006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CA1BC0-DA59-4AE7-996B-37C7C52327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721AC6-AA19-4ACC-9723-B9CDDDC201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AAA4EE-D3DA-43A0-BE88-D590F25B53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8A078-8F53-4DD8-99BE-6937C29878CC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2712226"/>
      </p:ext>
    </p:extLst>
  </p:cSld>
  <p:clrMapOvr>
    <a:masterClrMapping/>
  </p:clrMapOvr>
  <p:transition spd="slow">
    <p:split orient="vert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81287-8B2B-4245-9470-3CF9571014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3EF4B9-8B57-4C03-A5F2-E2A17B23BB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10590-E611-40D8-BC78-27420DD68B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6E8CF0E3-2389-4D18-BF8D-B3A042044D2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8016412"/>
      </p:ext>
    </p:extLst>
  </p:cSld>
  <p:clrMapOvr>
    <a:masterClrMapping/>
  </p:clrMapOvr>
  <p:transition spd="slow">
    <p:split orient="vert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794E05-3896-4D04-A78C-E206AC6065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91DBE9-298F-478C-AD0B-532137C528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594E81-E1D8-45D8-9C37-5E31D1C2C2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550F8A-6CB3-4E1C-A335-52B52D50778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953128"/>
      </p:ext>
    </p:extLst>
  </p:cSld>
  <p:clrMapOvr>
    <a:masterClrMapping/>
  </p:clrMapOvr>
  <p:transition spd="slow">
    <p:split orient="vert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F3769CD0-67B4-4856-9B65-2233FAA501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975BFF0B-A76A-49AB-8E76-6E5D2EFECD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5A2442-AFC7-4FFD-82F8-524F2229C1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日期占位符 8">
            <a:extLst>
              <a:ext uri="{FF2B5EF4-FFF2-40B4-BE49-F238E27FC236}">
                <a16:creationId xmlns:a16="http://schemas.microsoft.com/office/drawing/2014/main" id="{5A425DD8-22B0-46CB-B651-717BE4798C7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211648"/>
      </p:ext>
    </p:extLst>
  </p:cSld>
  <p:clrMapOvr>
    <a:masterClrMapping/>
  </p:clrMapOvr>
  <p:transition spd="slow">
    <p:split orient="vert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8219D1-EEA4-4CD4-9938-0B050D9E6E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84AD52-D808-48B6-B359-7D6F15F8C8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A9A7B-6518-4705-B33A-BF06ABC473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EB0461-4B86-42B0-AC4F-E5915068182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3129802"/>
      </p:ext>
    </p:extLst>
  </p:cSld>
  <p:clrMapOvr>
    <a:masterClrMapping/>
  </p:clrMapOvr>
  <p:transition spd="slow">
    <p:split orient="vert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F30C0146-A287-4A3C-ADEE-2427F18CC1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713" y="0"/>
            <a:ext cx="509587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17">
            <a:extLst>
              <a:ext uri="{FF2B5EF4-FFF2-40B4-BE49-F238E27FC236}">
                <a16:creationId xmlns:a16="http://schemas.microsoft.com/office/drawing/2014/main" id="{26716C4E-EB24-4F65-9CCF-3C8B064C452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3" y="0"/>
            <a:ext cx="763587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椭圆 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D39F247-B378-4CAB-9973-FA7B49D9B974}"/>
              </a:ext>
            </a:extLst>
          </p:cNvPr>
          <p:cNvSpPr>
            <a:spLocks/>
          </p:cNvSpPr>
          <p:nvPr userDrawn="1"/>
        </p:nvSpPr>
        <p:spPr>
          <a:xfrm>
            <a:off x="7343775" y="6473825"/>
            <a:ext cx="334963" cy="3444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sp>
        <p:nvSpPr>
          <p:cNvPr id="5" name="燕尾形 16">
            <a:hlinkClick r:id="" action="ppaction://hlinkshowjump?jump=previousslide" tooltip="上一页"/>
            <a:extLst>
              <a:ext uri="{FF2B5EF4-FFF2-40B4-BE49-F238E27FC236}">
                <a16:creationId xmlns:a16="http://schemas.microsoft.com/office/drawing/2014/main" id="{E868D851-0E7F-417F-A7BA-537E73D2A6F3}"/>
              </a:ext>
            </a:extLst>
          </p:cNvPr>
          <p:cNvSpPr/>
          <p:nvPr userDrawn="1"/>
        </p:nvSpPr>
        <p:spPr>
          <a:xfrm flipH="1">
            <a:off x="7380288" y="6534150"/>
            <a:ext cx="233362" cy="23495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椭圆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266CB4-9CD2-46C8-A46A-9C50467E7C1B}"/>
              </a:ext>
            </a:extLst>
          </p:cNvPr>
          <p:cNvSpPr>
            <a:spLocks/>
          </p:cNvSpPr>
          <p:nvPr userDrawn="1"/>
        </p:nvSpPr>
        <p:spPr>
          <a:xfrm>
            <a:off x="7799388" y="6473825"/>
            <a:ext cx="334962" cy="35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sp>
        <p:nvSpPr>
          <p:cNvPr id="7" name="燕尾形 18">
            <a:hlinkClick r:id="" action="ppaction://hlinkshowjump?jump=nextslide" tooltip="下一页"/>
            <a:extLst>
              <a:ext uri="{FF2B5EF4-FFF2-40B4-BE49-F238E27FC236}">
                <a16:creationId xmlns:a16="http://schemas.microsoft.com/office/drawing/2014/main" id="{12709413-AEBF-474E-85A5-9A05A52DCD51}"/>
              </a:ext>
            </a:extLst>
          </p:cNvPr>
          <p:cNvSpPr/>
          <p:nvPr userDrawn="1"/>
        </p:nvSpPr>
        <p:spPr>
          <a:xfrm>
            <a:off x="7862888" y="6546850"/>
            <a:ext cx="190500" cy="22860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椭圆 7">
            <a:hlinkClick r:id="" action="ppaction://hlinkshowjump?jump=firstslide" tooltip="返回首页"/>
            <a:extLst>
              <a:ext uri="{FF2B5EF4-FFF2-40B4-BE49-F238E27FC236}">
                <a16:creationId xmlns:a16="http://schemas.microsoft.com/office/drawing/2014/main" id="{FE8C5135-15CC-4E4E-8ECA-FE9D3BC8691D}"/>
              </a:ext>
            </a:extLst>
          </p:cNvPr>
          <p:cNvSpPr>
            <a:spLocks/>
          </p:cNvSpPr>
          <p:nvPr userDrawn="1"/>
        </p:nvSpPr>
        <p:spPr>
          <a:xfrm>
            <a:off x="8245475" y="6475413"/>
            <a:ext cx="349250" cy="33178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sp>
        <p:nvSpPr>
          <p:cNvPr id="9" name="椭圆 8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F6997CF5-685F-4E5F-8BFF-905BADC2D5D9}"/>
              </a:ext>
            </a:extLst>
          </p:cNvPr>
          <p:cNvSpPr>
            <a:spLocks/>
          </p:cNvSpPr>
          <p:nvPr userDrawn="1"/>
        </p:nvSpPr>
        <p:spPr>
          <a:xfrm>
            <a:off x="8707438" y="6467475"/>
            <a:ext cx="349250" cy="35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pic>
        <p:nvPicPr>
          <p:cNvPr id="10" name="图片 24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F2DAC1DB-8FDD-4047-841D-32196727DF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238" y="6526213"/>
            <a:ext cx="220662" cy="2381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25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F210A62-2BA0-4DDE-A37B-98491DB9A6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6523038"/>
            <a:ext cx="290512" cy="2524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26">
            <a:extLst>
              <a:ext uri="{FF2B5EF4-FFF2-40B4-BE49-F238E27FC236}">
                <a16:creationId xmlns:a16="http://schemas.microsoft.com/office/drawing/2014/main" id="{AB6ABE37-5CF7-456C-9983-2007A7FD2B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857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页脚占位符 1">
            <a:extLst>
              <a:ext uri="{FF2B5EF4-FFF2-40B4-BE49-F238E27FC236}">
                <a16:creationId xmlns:a16="http://schemas.microsoft.com/office/drawing/2014/main" id="{3C341C7B-D148-4414-AA91-65A892CF25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灯片编号占位符 2">
            <a:extLst>
              <a:ext uri="{FF2B5EF4-FFF2-40B4-BE49-F238E27FC236}">
                <a16:creationId xmlns:a16="http://schemas.microsoft.com/office/drawing/2014/main" id="{D5F58521-311C-4635-AFA1-FD84A2FD29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1550D-240D-4904-938E-B973E916CC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" name="日期占位符 3">
            <a:extLst>
              <a:ext uri="{FF2B5EF4-FFF2-40B4-BE49-F238E27FC236}">
                <a16:creationId xmlns:a16="http://schemas.microsoft.com/office/drawing/2014/main" id="{8FE20C34-27D7-4001-9CA0-97FAF946607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9407819"/>
      </p:ext>
    </p:extLst>
  </p:cSld>
  <p:clrMapOvr>
    <a:masterClrMapping/>
  </p:clrMapOvr>
  <p:transition spd="slow">
    <p:split orient="vert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E3765A-DB92-4FEB-8586-5083F6941B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CFDF5F-9F14-49F7-82C6-42794CEB77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EDC4BB-AB2F-46F7-AF26-133DAD60E8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E2FBE0-19B5-43F0-A085-F9447004E64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1689859"/>
      </p:ext>
    </p:extLst>
  </p:cSld>
  <p:clrMapOvr>
    <a:masterClrMapping/>
  </p:clrMapOvr>
  <p:transition spd="slow">
    <p:split orient="vert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410B37-7628-4026-857E-D516CCF2FE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77D3DD-3BAE-4A61-A547-EDCF67528B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E518AF-6C9F-4F47-B896-EB22B9855F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4AD834-DC92-41E8-805C-D46D15F577F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4070184"/>
      </p:ext>
    </p:extLst>
  </p:cSld>
  <p:clrMapOvr>
    <a:masterClrMapping/>
  </p:clrMapOvr>
  <p:transition spd="slow">
    <p:split orient="vert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EBBAE87-7E54-42AD-8D4E-64447FA738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049BAC-BDEE-41A8-B375-0C74582E8A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A6D19-00A4-4745-9E70-FDB09DCE2D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9CB1ABFD-F109-4E5E-9750-C313A90A2B6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31748"/>
      </p:ext>
    </p:extLst>
  </p:cSld>
  <p:clrMapOvr>
    <a:masterClrMapping/>
  </p:clrMapOvr>
  <p:transition spd="slow">
    <p:split orient="vert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52F1A3-63B8-484C-A59C-FF6D582BD6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2D1A0B-715F-4734-BBC6-DCDD9A1A98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8A8F0-77B5-4BCF-8040-6A35B75A60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C229AB6B-AD64-4746-9E73-A20F5E2738C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7454006"/>
      </p:ext>
    </p:extLst>
  </p:cSld>
  <p:clrMapOvr>
    <a:masterClrMapping/>
  </p:clrMapOvr>
  <p:transition spd="slow"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6C333DE-221B-451E-B3BA-71E82BEAC0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20BFB29-C645-4459-9FE3-FBD984899A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DC3FE80-E225-4E0E-A4D4-9ED9C5527B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4D90F-E331-47DC-92F1-E62695D6C2EE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10150248"/>
      </p:ext>
    </p:extLst>
  </p:cSld>
  <p:clrMapOvr>
    <a:masterClrMapping/>
  </p:clrMapOvr>
  <p:transition spd="slow"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4C59EC-2D83-4644-9FF6-91C5F0ABE1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383F13-0C98-4BF3-8523-314ACE8E1F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F39952-6881-490F-B284-BB01028130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5CD7D-56B0-4C13-84D6-F0DB2E473BD9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0904448"/>
      </p:ext>
    </p:extLst>
  </p:cSld>
  <p:clrMapOvr>
    <a:masterClrMapping/>
  </p:clrMapOvr>
  <p:transition spd="slow"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0C9107-412D-42F2-A220-A25A218FDA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EC7EFD-A8E4-4F78-90B4-0E1A3F97F6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CF8D3B-A421-4610-91BC-08C96EAA9A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F3216-45D4-4224-B7C6-5D94FF958E90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4945455"/>
      </p:ext>
    </p:extLst>
  </p:cSld>
  <p:clrMapOvr>
    <a:masterClrMapping/>
  </p:clrMapOvr>
  <p:transition spd="slow"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5538"/>
            <a:ext cx="8229600" cy="50006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D130E1B-374D-48BA-A9A9-A9EB42C70E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5D77BF4-B8D5-4759-A2CA-7E2D8DF1FF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6BA1783-3E36-44DB-9B84-16EAF900E3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E28436-CF71-46CC-B37F-786C39E55141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6614326"/>
      </p:ext>
    </p:extLst>
  </p:cSld>
  <p:clrMapOvr>
    <a:masterClrMapping/>
  </p:clrMapOvr>
  <p:transition spd="slow"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7C1EB74-39EF-47DA-A763-FB37F9B131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BD1B4E2-FAE7-4275-B658-CF563EF223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D4AC064-1581-42FB-B0D3-948281D4CB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01C669-4DB4-4AE4-93DC-BF8A4974A3A8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8808084"/>
      </p:ext>
    </p:extLst>
  </p:cSld>
  <p:clrMapOvr>
    <a:masterClrMapping/>
  </p:clrMapOvr>
  <p:transition spd="slow"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党办校办\党办校办文件夹\学校资料\学校标志\校徽透明_蓝_完美版-2.png">
            <a:extLst>
              <a:ext uri="{FF2B5EF4-FFF2-40B4-BE49-F238E27FC236}">
                <a16:creationId xmlns:a16="http://schemas.microsoft.com/office/drawing/2014/main" id="{37CA2716-81D1-4A33-8A7E-BA6EB9C611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888" y="85725"/>
            <a:ext cx="631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313" r:id="rId1"/>
    <p:sldLayoutId id="2147487314" r:id="rId2"/>
    <p:sldLayoutId id="2147487315" r:id="rId3"/>
    <p:sldLayoutId id="2147487316" r:id="rId4"/>
    <p:sldLayoutId id="2147487317" r:id="rId5"/>
    <p:sldLayoutId id="2147487318" r:id="rId6"/>
    <p:sldLayoutId id="2147487319" r:id="rId7"/>
    <p:sldLayoutId id="2147487320" r:id="rId8"/>
    <p:sldLayoutId id="2147487321" r:id="rId9"/>
    <p:sldLayoutId id="2147487322" r:id="rId10"/>
    <p:sldLayoutId id="2147487323" r:id="rId11"/>
    <p:sldLayoutId id="2147487324" r:id="rId12"/>
    <p:sldLayoutId id="2147487325" r:id="rId13"/>
  </p:sldLayoutIdLst>
  <p:transition spd="slow">
    <p:split orient="vert"/>
  </p:transition>
  <p:txStyles>
    <p:titleStyle>
      <a:lvl1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+mj-lt"/>
          <a:ea typeface="+mj-ea"/>
          <a:cs typeface="+mj-cs"/>
          <a:sym typeface="Times New Roman" panose="02020603050405020304" pitchFamily="18" charset="0"/>
        </a:defRPr>
      </a:lvl1pPr>
      <a:lvl2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2pPr>
      <a:lvl3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3pPr>
      <a:lvl4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4pPr>
      <a:lvl5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5pPr>
      <a:lvl6pPr marL="457200"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6pPr>
      <a:lvl7pPr marL="914400"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7pPr>
      <a:lvl8pPr marL="1371600"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8pPr>
      <a:lvl9pPr marL="1828800"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9pPr>
    </p:titleStyle>
    <p:bodyStyle>
      <a:lvl1pPr marL="342900" indent="-342900" algn="just" defTabSz="0" rtl="0" eaLnBrk="0" fontAlgn="base" hangingPunct="0">
        <a:lnSpc>
          <a:spcPct val="105000"/>
        </a:lnSpc>
        <a:spcBef>
          <a:spcPts val="1300"/>
        </a:spcBef>
        <a:spcAft>
          <a:spcPts val="1300"/>
        </a:spcAft>
        <a:buClr>
          <a:srgbClr val="0000FF"/>
        </a:buClr>
        <a:buFont typeface="Wingdings" panose="05000000000000000000" pitchFamily="2" charset="2"/>
        <a:buChar char="u"/>
        <a:defRPr sz="2800" b="1">
          <a:solidFill>
            <a:srgbClr val="0C00AC"/>
          </a:solidFill>
          <a:latin typeface="+mn-lt"/>
          <a:ea typeface="+mn-ea"/>
          <a:cs typeface="楷体_GB2312" panose="02010609030101010101" charset="-122"/>
          <a:sym typeface="Arial" panose="020B0604020202020204" pitchFamily="34" charset="0"/>
        </a:defRPr>
      </a:lvl1pPr>
      <a:lvl2pPr marL="742950" indent="-285750" algn="just" defTabSz="0" rtl="0" eaLnBrk="0" fontAlgn="base" hangingPunct="0">
        <a:spcBef>
          <a:spcPts val="1300"/>
        </a:spcBef>
        <a:spcAft>
          <a:spcPts val="1300"/>
        </a:spcAft>
        <a:buClr>
          <a:srgbClr val="FF6600"/>
        </a:buClr>
        <a:buFont typeface="Wingdings" panose="05000000000000000000" pitchFamily="2" charset="2"/>
        <a:buChar char="Ø"/>
        <a:defRPr sz="2800" b="1">
          <a:solidFill>
            <a:schemeClr val="tx1"/>
          </a:solidFill>
          <a:latin typeface="+mj-lt"/>
          <a:ea typeface="+mn-ea"/>
          <a:cs typeface="楷体_GB2312" panose="02010609030101010101" charset="-122"/>
          <a:sym typeface="Arial" panose="020B0604020202020204" pitchFamily="34" charset="0"/>
        </a:defRPr>
      </a:lvl2pPr>
      <a:lvl3pPr marL="11430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•"/>
        <a:defRPr sz="2400" b="1">
          <a:solidFill>
            <a:schemeClr val="tx1"/>
          </a:solidFill>
          <a:latin typeface="+mn-lt"/>
          <a:ea typeface="宋体" panose="02010600030101010101" pitchFamily="2" charset="-122"/>
          <a:cs typeface="楷体_GB2312" panose="02010609030101010101" charset="-122"/>
          <a:sym typeface="Arial" panose="020B0604020202020204" pitchFamily="34" charset="0"/>
        </a:defRPr>
      </a:lvl3pPr>
      <a:lvl4pPr marL="16002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–"/>
        <a:defRPr sz="2000" b="1">
          <a:solidFill>
            <a:schemeClr val="tx1"/>
          </a:solidFill>
          <a:latin typeface="+mn-lt"/>
          <a:ea typeface="宋体" panose="02010600030101010101" pitchFamily="2" charset="-122"/>
          <a:cs typeface="楷体_GB2312" panose="02010609030101010101" charset="-122"/>
          <a:sym typeface="Arial" panose="020B0604020202020204" pitchFamily="34" charset="0"/>
        </a:defRPr>
      </a:lvl4pPr>
      <a:lvl5pPr marL="20574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cs typeface="楷体_GB2312" panose="02010609030101010101" charset="-122"/>
          <a:sym typeface="Arial" panose="020B0604020202020204" pitchFamily="34" charset="0"/>
        </a:defRPr>
      </a:lvl5pPr>
      <a:lvl6pPr marL="25146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6pPr>
      <a:lvl7pPr marL="29718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7pPr>
      <a:lvl8pPr marL="34290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8pPr>
      <a:lvl9pPr marL="38862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BD8CAED-9733-4696-BE55-66C0F2E5FA2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Times New Roman" panose="02020603050405020304" pitchFamily="18" charset="0"/>
              </a:rPr>
              <a:t>单击此处编辑母版标题样式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6D87927-EA0E-4567-A73F-EE5B25BEB0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22960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Arial" panose="020B060402020202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Arial" panose="020B0604020202020204" pitchFamily="34" charset="0"/>
              </a:rPr>
              <a:t>第二级</a:t>
            </a:r>
          </a:p>
          <a:p>
            <a:pPr lvl="2"/>
            <a:r>
              <a:rPr lang="zh-CN" altLang="zh-CN">
                <a:sym typeface="Arial" panose="020B0604020202020204" pitchFamily="34" charset="0"/>
              </a:rPr>
              <a:t>第三级</a:t>
            </a:r>
          </a:p>
          <a:p>
            <a:pPr lvl="3"/>
            <a:r>
              <a:rPr lang="zh-CN" altLang="zh-CN">
                <a:sym typeface="Arial" panose="020B0604020202020204" pitchFamily="34" charset="0"/>
              </a:rPr>
              <a:t>第四级</a:t>
            </a:r>
          </a:p>
          <a:p>
            <a:pPr lvl="4"/>
            <a:r>
              <a:rPr lang="zh-CN" altLang="zh-CN">
                <a:sym typeface="Arial" panose="020B0604020202020204" pitchFamily="34" charset="0"/>
              </a:rPr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11A3E96-2188-405F-89D7-D3A22F3D4FA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 typeface="Arial" panose="020B0604020202020204" pitchFamily="34" charset="0"/>
              <a:buNone/>
              <a:defRPr sz="1400">
                <a:sym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632AC8B-0C35-44F7-97D8-F789CAAB87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buFont typeface="Arial" panose="020B0604020202020204" pitchFamily="34" charset="0"/>
              <a:buNone/>
              <a:defRPr sz="1400">
                <a:sym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B7CA088-137C-4D05-816B-160A5F146A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5246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 typeface="Arial" panose="020B0604020202020204" pitchFamily="34" charset="0"/>
              <a:buNone/>
              <a:defRPr sz="1600" b="1">
                <a:solidFill>
                  <a:srgbClr val="FFFF99"/>
                </a:solidFill>
                <a:latin typeface="+mj-ea"/>
                <a:ea typeface="+mj-ea"/>
                <a:sym typeface="黑体" panose="02010609060101010101" pitchFamily="49" charset="-122"/>
              </a:defRPr>
            </a:lvl1pPr>
          </a:lstStyle>
          <a:p>
            <a:pPr>
              <a:defRPr/>
            </a:pPr>
            <a:fld id="{2BA5B29F-AC96-412D-BF2C-3AFF6CC73BBE}" type="slidenum">
              <a:rPr lang="zh-CN" altLang="en-US"/>
              <a:pPr>
                <a:defRPr/>
              </a:pPr>
              <a:t>‹#›</a:t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3079" name="Picture 2" descr="E:\党办校办\党办校办文件夹\学校资料\学校标志\校徽透明_蓝_完美版-2.png">
            <a:extLst>
              <a:ext uri="{FF2B5EF4-FFF2-40B4-BE49-F238E27FC236}">
                <a16:creationId xmlns:a16="http://schemas.microsoft.com/office/drawing/2014/main" id="{FEAC0F78-C0FC-4A92-AC28-83B0375BAE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475" y="187325"/>
            <a:ext cx="630238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326" r:id="rId1"/>
    <p:sldLayoutId id="2147487284" r:id="rId2"/>
    <p:sldLayoutId id="2147487285" r:id="rId3"/>
    <p:sldLayoutId id="2147487286" r:id="rId4"/>
    <p:sldLayoutId id="2147487287" r:id="rId5"/>
    <p:sldLayoutId id="2147487288" r:id="rId6"/>
    <p:sldLayoutId id="2147487289" r:id="rId7"/>
    <p:sldLayoutId id="2147487290" r:id="rId8"/>
    <p:sldLayoutId id="2147487291" r:id="rId9"/>
    <p:sldLayoutId id="2147487292" r:id="rId10"/>
    <p:sldLayoutId id="2147487327" r:id="rId11"/>
    <p:sldLayoutId id="2147487328" r:id="rId12"/>
    <p:sldLayoutId id="2147487329" r:id="rId13"/>
  </p:sldLayoutIdLst>
  <p:transition spd="slow">
    <p:split orient="vert"/>
  </p:transition>
  <p:txStyles>
    <p:titleStyle>
      <a:lvl1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+mj-lt"/>
          <a:ea typeface="+mj-ea"/>
          <a:cs typeface="+mj-cs"/>
          <a:sym typeface="Times New Roman" panose="02020603050405020304" pitchFamily="18" charset="0"/>
        </a:defRPr>
      </a:lvl1pPr>
      <a:lvl2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2pPr>
      <a:lvl3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3pPr>
      <a:lvl4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4pPr>
      <a:lvl5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5pPr>
      <a:lvl6pPr marL="457200"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6pPr>
      <a:lvl7pPr marL="914400"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7pPr>
      <a:lvl8pPr marL="1371600"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8pPr>
      <a:lvl9pPr marL="1828800"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9pPr>
    </p:titleStyle>
    <p:bodyStyle>
      <a:lvl1pPr marL="342900" indent="-342900" algn="just" defTabSz="0" rtl="0" eaLnBrk="0" fontAlgn="base" hangingPunct="0">
        <a:lnSpc>
          <a:spcPct val="105000"/>
        </a:lnSpc>
        <a:spcBef>
          <a:spcPts val="1300"/>
        </a:spcBef>
        <a:spcAft>
          <a:spcPts val="1300"/>
        </a:spcAft>
        <a:buClr>
          <a:srgbClr val="0000FF"/>
        </a:buClr>
        <a:buFont typeface="Wingdings" panose="05000000000000000000" pitchFamily="2" charset="2"/>
        <a:buChar char="u"/>
        <a:defRPr sz="2800" b="1">
          <a:solidFill>
            <a:srgbClr val="0C00AC"/>
          </a:solidFill>
          <a:latin typeface="+mn-lt"/>
          <a:ea typeface="+mn-ea"/>
          <a:cs typeface="楷体_GB2312" panose="02010609030101010101" charset="-122"/>
          <a:sym typeface="Arial" panose="020B0604020202020204" pitchFamily="34" charset="0"/>
        </a:defRPr>
      </a:lvl1pPr>
      <a:lvl2pPr marL="742950" indent="-285750" algn="just" defTabSz="0" rtl="0" eaLnBrk="0" fontAlgn="base" hangingPunct="0">
        <a:spcBef>
          <a:spcPts val="1300"/>
        </a:spcBef>
        <a:spcAft>
          <a:spcPts val="1300"/>
        </a:spcAft>
        <a:buClr>
          <a:srgbClr val="FF6600"/>
        </a:buClr>
        <a:buFont typeface="Wingdings" panose="05000000000000000000" pitchFamily="2" charset="2"/>
        <a:buChar char="Ø"/>
        <a:defRPr sz="2800" b="1">
          <a:solidFill>
            <a:schemeClr val="tx1"/>
          </a:solidFill>
          <a:latin typeface="+mj-lt"/>
          <a:ea typeface="+mn-ea"/>
          <a:cs typeface="楷体_GB2312" panose="02010609030101010101" charset="-122"/>
          <a:sym typeface="Arial" panose="020B0604020202020204" pitchFamily="34" charset="0"/>
        </a:defRPr>
      </a:lvl2pPr>
      <a:lvl3pPr marL="11430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•"/>
        <a:defRPr sz="2400" b="1">
          <a:solidFill>
            <a:schemeClr val="tx1"/>
          </a:solidFill>
          <a:latin typeface="+mn-lt"/>
          <a:ea typeface="宋体" panose="02010600030101010101" pitchFamily="2" charset="-122"/>
          <a:cs typeface="楷体_GB2312" panose="02010609030101010101" charset="-122"/>
          <a:sym typeface="Arial" panose="020B0604020202020204" pitchFamily="34" charset="0"/>
        </a:defRPr>
      </a:lvl3pPr>
      <a:lvl4pPr marL="16002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–"/>
        <a:defRPr sz="2000" b="1">
          <a:solidFill>
            <a:schemeClr val="tx1"/>
          </a:solidFill>
          <a:latin typeface="+mn-lt"/>
          <a:ea typeface="宋体" panose="02010600030101010101" pitchFamily="2" charset="-122"/>
          <a:cs typeface="楷体_GB2312" panose="02010609030101010101" charset="-122"/>
          <a:sym typeface="Arial" panose="020B0604020202020204" pitchFamily="34" charset="0"/>
        </a:defRPr>
      </a:lvl4pPr>
      <a:lvl5pPr marL="20574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cs typeface="楷体_GB2312" panose="02010609030101010101" charset="-122"/>
          <a:sym typeface="Arial" panose="020B0604020202020204" pitchFamily="34" charset="0"/>
        </a:defRPr>
      </a:lvl5pPr>
      <a:lvl6pPr marL="25146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6pPr>
      <a:lvl7pPr marL="29718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7pPr>
      <a:lvl8pPr marL="34290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8pPr>
      <a:lvl9pPr marL="38862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9">
            <a:extLst>
              <a:ext uri="{FF2B5EF4-FFF2-40B4-BE49-F238E27FC236}">
                <a16:creationId xmlns:a16="http://schemas.microsoft.com/office/drawing/2014/main" id="{14ECB70A-15C1-43C3-82DD-C91F52213EA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11188" y="188913"/>
            <a:ext cx="3241675" cy="144462"/>
          </a:xfrm>
          <a:prstGeom prst="cloudCallout">
            <a:avLst>
              <a:gd name="adj1" fmla="val 49019"/>
              <a:gd name="adj2" fmla="val 6042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32001"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0" lang="zh-CN" altLang="zh-CN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27" name="AutoShape 27">
            <a:extLst>
              <a:ext uri="{FF2B5EF4-FFF2-40B4-BE49-F238E27FC236}">
                <a16:creationId xmlns:a16="http://schemas.microsoft.com/office/drawing/2014/main" id="{23932A2F-2686-4BEE-8DF6-1CAE4DA9689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140200" y="115888"/>
            <a:ext cx="1223963" cy="142875"/>
          </a:xfrm>
          <a:prstGeom prst="cloudCallout">
            <a:avLst>
              <a:gd name="adj1" fmla="val 36639"/>
              <a:gd name="adj2" fmla="val 35556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32001"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0" lang="zh-CN" altLang="zh-CN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28" name="AutoShape 8">
            <a:extLst>
              <a:ext uri="{FF2B5EF4-FFF2-40B4-BE49-F238E27FC236}">
                <a16:creationId xmlns:a16="http://schemas.microsoft.com/office/drawing/2014/main" id="{7EAEED02-1A06-4CCC-B8A4-0F20CDF6531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8775" y="114300"/>
            <a:ext cx="2519363" cy="312738"/>
          </a:xfrm>
          <a:prstGeom prst="cloudCallout">
            <a:avLst>
              <a:gd name="adj1" fmla="val -7907"/>
              <a:gd name="adj2" fmla="val 2792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32001"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0" lang="zh-CN" altLang="zh-CN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29" name="AutoShape 10">
            <a:extLst>
              <a:ext uri="{FF2B5EF4-FFF2-40B4-BE49-F238E27FC236}">
                <a16:creationId xmlns:a16="http://schemas.microsoft.com/office/drawing/2014/main" id="{8589F783-3D42-4393-A6BE-B86E49ABF4C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24300" y="0"/>
            <a:ext cx="3887788" cy="188913"/>
          </a:xfrm>
          <a:prstGeom prst="cloudCallout">
            <a:avLst>
              <a:gd name="adj1" fmla="val 17782"/>
              <a:gd name="adj2" fmla="val -34032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32001"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0" lang="zh-CN" altLang="zh-CN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30" name="AutoShape 24">
            <a:extLst>
              <a:ext uri="{FF2B5EF4-FFF2-40B4-BE49-F238E27FC236}">
                <a16:creationId xmlns:a16="http://schemas.microsoft.com/office/drawing/2014/main" id="{6F1DC48B-481E-486F-94F2-23C1AE5DC0D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47813" y="115888"/>
            <a:ext cx="1655762" cy="144462"/>
          </a:xfrm>
          <a:prstGeom prst="cloudCallout">
            <a:avLst>
              <a:gd name="adj1" fmla="val 14046"/>
              <a:gd name="adj2" fmla="val -15935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32001"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0" lang="zh-CN" altLang="zh-CN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31" name="AutoShape 26">
            <a:extLst>
              <a:ext uri="{FF2B5EF4-FFF2-40B4-BE49-F238E27FC236}">
                <a16:creationId xmlns:a16="http://schemas.microsoft.com/office/drawing/2014/main" id="{7E2F42E9-535D-4979-BEDB-04F4C08263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71438"/>
            <a:ext cx="1223963" cy="142876"/>
          </a:xfrm>
          <a:prstGeom prst="cloudCallout">
            <a:avLst>
              <a:gd name="adj1" fmla="val 36639"/>
              <a:gd name="adj2" fmla="val -15556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32001"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0" lang="zh-CN" altLang="zh-CN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293" r:id="rId1"/>
    <p:sldLayoutId id="2147487294" r:id="rId2"/>
    <p:sldLayoutId id="2147487295" r:id="rId3"/>
    <p:sldLayoutId id="2147487296" r:id="rId4"/>
    <p:sldLayoutId id="2147487297" r:id="rId5"/>
    <p:sldLayoutId id="2147487330" r:id="rId6"/>
    <p:sldLayoutId id="2147487331" r:id="rId7"/>
    <p:sldLayoutId id="2147487298" r:id="rId8"/>
    <p:sldLayoutId id="2147487299" r:id="rId9"/>
    <p:sldLayoutId id="2147487300" r:id="rId10"/>
    <p:sldLayoutId id="2147487301" r:id="rId11"/>
  </p:sldLayoutIdLst>
  <p:transition spd="slow">
    <p:split orient="vert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FB02206-B27F-4E76-91B3-4EFD85BD430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D0B8FE99-AF5C-4D4C-93CD-8759798309A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8D3D8D6-D2D6-43CF-91A8-D9580B07DE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28" name="Group 4">
            <a:extLst>
              <a:ext uri="{FF2B5EF4-FFF2-40B4-BE49-F238E27FC236}">
                <a16:creationId xmlns:a16="http://schemas.microsoft.com/office/drawing/2014/main" id="{FC76477D-BF5D-43C9-B67A-DA3CAB6BDED8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056" name="Rectangle 5">
              <a:extLst>
                <a:ext uri="{FF2B5EF4-FFF2-40B4-BE49-F238E27FC236}">
                  <a16:creationId xmlns:a16="http://schemas.microsoft.com/office/drawing/2014/main" id="{BAB928D6-5BF9-45A2-87AC-671B31498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zh-CN">
                <a:solidFill>
                  <a:srgbClr val="000000"/>
                </a:solidFill>
              </a:endParaRPr>
            </a:p>
          </p:txBody>
        </p:sp>
        <p:sp>
          <p:nvSpPr>
            <p:cNvPr id="2057" name="Rectangle 6">
              <a:extLst>
                <a:ext uri="{FF2B5EF4-FFF2-40B4-BE49-F238E27FC236}">
                  <a16:creationId xmlns:a16="http://schemas.microsoft.com/office/drawing/2014/main" id="{0DAE07E0-4410-415E-ADB7-B8F22AA39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>
                <a:solidFill>
                  <a:srgbClr val="000000"/>
                </a:solidFill>
              </a:endParaRPr>
            </a:p>
          </p:txBody>
        </p:sp>
        <p:sp>
          <p:nvSpPr>
            <p:cNvPr id="2058" name="Rectangle 7">
              <a:extLst>
                <a:ext uri="{FF2B5EF4-FFF2-40B4-BE49-F238E27FC236}">
                  <a16:creationId xmlns:a16="http://schemas.microsoft.com/office/drawing/2014/main" id="{F98F35F0-3851-4629-B9AC-91B836166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 sz="1800">
                <a:solidFill>
                  <a:srgbClr val="6666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59" name="Rectangle 8">
              <a:extLst>
                <a:ext uri="{FF2B5EF4-FFF2-40B4-BE49-F238E27FC236}">
                  <a16:creationId xmlns:a16="http://schemas.microsoft.com/office/drawing/2014/main" id="{8ED0044A-21CE-45E6-9C31-02E7F31AF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 sz="1800">
                <a:solidFill>
                  <a:srgbClr val="6666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60" name="Rectangle 9">
              <a:extLst>
                <a:ext uri="{FF2B5EF4-FFF2-40B4-BE49-F238E27FC236}">
                  <a16:creationId xmlns:a16="http://schemas.microsoft.com/office/drawing/2014/main" id="{97BFDF85-7F81-430A-A177-C2AF6AEFD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 sz="1800">
                <a:solidFill>
                  <a:srgbClr val="9999CC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61" name="Rectangle 10">
              <a:extLst>
                <a:ext uri="{FF2B5EF4-FFF2-40B4-BE49-F238E27FC236}">
                  <a16:creationId xmlns:a16="http://schemas.microsoft.com/office/drawing/2014/main" id="{D23C108B-AEFE-4427-9022-F93C356E9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 sz="1800">
                <a:solidFill>
                  <a:srgbClr val="6666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62" name="Rectangle 11">
              <a:extLst>
                <a:ext uri="{FF2B5EF4-FFF2-40B4-BE49-F238E27FC236}">
                  <a16:creationId xmlns:a16="http://schemas.microsoft.com/office/drawing/2014/main" id="{C7B90104-A07F-46E6-9306-63B74F0F0C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>
                <a:solidFill>
                  <a:srgbClr val="000000"/>
                </a:solidFill>
              </a:endParaRPr>
            </a:p>
          </p:txBody>
        </p:sp>
        <p:sp>
          <p:nvSpPr>
            <p:cNvPr id="2063" name="Rectangle 12">
              <a:extLst>
                <a:ext uri="{FF2B5EF4-FFF2-40B4-BE49-F238E27FC236}">
                  <a16:creationId xmlns:a16="http://schemas.microsoft.com/office/drawing/2014/main" id="{2B4E9ABA-0A63-420D-A603-037DC96FF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 sz="1800">
                <a:solidFill>
                  <a:srgbClr val="9999CC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64" name="Rectangle 13">
              <a:extLst>
                <a:ext uri="{FF2B5EF4-FFF2-40B4-BE49-F238E27FC236}">
                  <a16:creationId xmlns:a16="http://schemas.microsoft.com/office/drawing/2014/main" id="{C2F95056-8353-4C51-9FDB-815AFD0FE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 sz="1800">
                <a:solidFill>
                  <a:srgbClr val="9999CC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029" name="Rectangle 14">
            <a:extLst>
              <a:ext uri="{FF2B5EF4-FFF2-40B4-BE49-F238E27FC236}">
                <a16:creationId xmlns:a16="http://schemas.microsoft.com/office/drawing/2014/main" id="{20A37B01-1D1B-477D-9302-81A19C62FC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>
            <a:extLst>
              <a:ext uri="{FF2B5EF4-FFF2-40B4-BE49-F238E27FC236}">
                <a16:creationId xmlns:a16="http://schemas.microsoft.com/office/drawing/2014/main" id="{685BA901-3641-49C6-B085-1EE89F61CA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400" name="Rectangle 16">
            <a:extLst>
              <a:ext uri="{FF2B5EF4-FFF2-40B4-BE49-F238E27FC236}">
                <a16:creationId xmlns:a16="http://schemas.microsoft.com/office/drawing/2014/main" id="{CBCD943A-D4CE-48C0-9D30-7E42EFF0343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919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333" r:id="rId1"/>
    <p:sldLayoutId id="2147487334" r:id="rId2"/>
    <p:sldLayoutId id="2147487335" r:id="rId3"/>
    <p:sldLayoutId id="2147487336" r:id="rId4"/>
    <p:sldLayoutId id="2147487337" r:id="rId5"/>
    <p:sldLayoutId id="2147487338" r:id="rId6"/>
    <p:sldLayoutId id="2147487339" r:id="rId7"/>
    <p:sldLayoutId id="2147487340" r:id="rId8"/>
    <p:sldLayoutId id="2147487341" r:id="rId9"/>
    <p:sldLayoutId id="2147487342" r:id="rId10"/>
    <p:sldLayoutId id="2147487343" r:id="rId11"/>
  </p:sldLayoutIdLst>
  <p:transition spd="slow">
    <p:split orient="vert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7" Type="http://schemas.openxmlformats.org/officeDocument/2006/relationships/image" Target="../media/image27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6.png"/><Relationship Id="rId9" Type="http://schemas.openxmlformats.org/officeDocument/2006/relationships/image" Target="../media/image2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4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44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32.wmf"/><Relationship Id="rId17" Type="http://schemas.openxmlformats.org/officeDocument/2006/relationships/image" Target="../media/image34.png"/><Relationship Id="rId2" Type="http://schemas.openxmlformats.org/officeDocument/2006/relationships/slide" Target="slide14.xml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image" Target="../media/image36.png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3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" Target="slide15.xml"/><Relationship Id="rId1" Type="http://schemas.openxmlformats.org/officeDocument/2006/relationships/slideLayout" Target="../slideLayouts/slideLayout44.xml"/><Relationship Id="rId4" Type="http://schemas.openxmlformats.org/officeDocument/2006/relationships/image" Target="../media/image3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" Target="slide16.xm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2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" Target="slide17.xm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40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" Target="slide18.xm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43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oleObject" Target="../embeddings/oleObject35.bin"/><Relationship Id="rId7" Type="http://schemas.openxmlformats.org/officeDocument/2006/relationships/image" Target="../media/image48.wmf"/><Relationship Id="rId2" Type="http://schemas.openxmlformats.org/officeDocument/2006/relationships/slide" Target="slide19.xml"/><Relationship Id="rId1" Type="http://schemas.openxmlformats.org/officeDocument/2006/relationships/slideLayout" Target="../slideLayouts/slideLayout44.x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47.png"/><Relationship Id="rId4" Type="http://schemas.openxmlformats.org/officeDocument/2006/relationships/image" Target="../media/image46.emf"/><Relationship Id="rId9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" Target="slide20.xml"/><Relationship Id="rId1" Type="http://schemas.openxmlformats.org/officeDocument/2006/relationships/slideLayout" Target="../slideLayouts/slideLayout44.xml"/><Relationship Id="rId4" Type="http://schemas.openxmlformats.org/officeDocument/2006/relationships/image" Target="../media/image51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" Target="slide21.xml"/><Relationship Id="rId1" Type="http://schemas.openxmlformats.org/officeDocument/2006/relationships/slideLayout" Target="../slideLayouts/slideLayout44.xml"/><Relationship Id="rId4" Type="http://schemas.openxmlformats.org/officeDocument/2006/relationships/image" Target="../media/image52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" Target="slide23.xml"/><Relationship Id="rId1" Type="http://schemas.openxmlformats.org/officeDocument/2006/relationships/slideLayout" Target="../slideLayouts/slideLayout44.xml"/><Relationship Id="rId4" Type="http://schemas.openxmlformats.org/officeDocument/2006/relationships/image" Target="../media/image53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44.xml"/><Relationship Id="rId5" Type="http://schemas.openxmlformats.org/officeDocument/2006/relationships/image" Target="../media/image55.wmf"/><Relationship Id="rId4" Type="http://schemas.openxmlformats.org/officeDocument/2006/relationships/oleObject" Target="../embeddings/oleObject4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gif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" Target="slide5.xm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" Target="slide6.xm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" Target="slide7.xm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21.wmf"/><Relationship Id="rId2" Type="http://schemas.openxmlformats.org/officeDocument/2006/relationships/slide" Target="slide8.xm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" Target="slide9.xm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24.png"/><Relationship Id="rId4" Type="http://schemas.openxmlformats.org/officeDocument/2006/relationships/image" Target="../media/image22.wmf"/><Relationship Id="rId9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7432399"/>
      </p:ext>
    </p:extLst>
  </p:cSld>
  <p:clrMapOvr>
    <a:masterClrMapping/>
  </p:clrMapOvr>
  <p:transition spd="slow"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2" action="ppaction://hlinksldjump"/>
            <a:extLst>
              <a:ext uri="{FF2B5EF4-FFF2-40B4-BE49-F238E27FC236}">
                <a16:creationId xmlns:a16="http://schemas.microsoft.com/office/drawing/2014/main" id="{6ED1EF79-A7DA-43D6-9844-52236878D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6A3913B-CB94-1441-B264-A88B120A6325}"/>
                  </a:ext>
                </a:extLst>
              </p:cNvPr>
              <p:cNvSpPr txBox="1"/>
              <p:nvPr/>
            </p:nvSpPr>
            <p:spPr>
              <a:xfrm>
                <a:off x="231476" y="1039669"/>
                <a:ext cx="658946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>
                    <a:solidFill>
                      <a:srgbClr val="0033CC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之和</a:t>
                </a:r>
                <a:r>
                  <a:rPr lang="en-US" altLang="zh-CN" b="1" dirty="0">
                    <a:solidFill>
                      <a:srgbClr val="0033CC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b="1" dirty="0">
                    <a:solidFill>
                      <a:srgbClr val="0033CC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如第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en-US" b="1" dirty="0">
                    <a:solidFill>
                      <a:srgbClr val="0033CC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行的元素都是两数之和</a:t>
                </a:r>
                <a:r>
                  <a:rPr lang="en-US" altLang="zh-CN" b="1" dirty="0">
                    <a:solidFill>
                      <a:srgbClr val="0033CC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:</a:t>
                </a:r>
                <a:endParaRPr lang="zh-CN" altLang="en-US" b="1" dirty="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6A3913B-CB94-1441-B264-A88B120A6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76" y="1039669"/>
                <a:ext cx="6589465" cy="523220"/>
              </a:xfrm>
              <a:prstGeom prst="rect">
                <a:avLst/>
              </a:prstGeom>
              <a:blipFill>
                <a:blip r:embed="rId4"/>
                <a:stretch>
                  <a:fillRect l="-1943" t="-12941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11">
            <a:extLst>
              <a:ext uri="{FF2B5EF4-FFF2-40B4-BE49-F238E27FC236}">
                <a16:creationId xmlns:a16="http://schemas.microsoft.com/office/drawing/2014/main" id="{B8DCF33B-A8FC-9C34-49A4-163AD8ECAF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1304854"/>
              </p:ext>
            </p:extLst>
          </p:nvPr>
        </p:nvGraphicFramePr>
        <p:xfrm>
          <a:off x="2039937" y="1636336"/>
          <a:ext cx="5064125" cy="203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63480" imgH="990360" progId="Equation.DSMT4">
                  <p:embed/>
                </p:oleObj>
              </mc:Choice>
              <mc:Fallback>
                <p:oleObj name="Equation" r:id="rId5" imgW="2463480" imgH="990360" progId="Equation.DSMT4">
                  <p:embed/>
                  <p:pic>
                    <p:nvPicPr>
                      <p:cNvPr id="114699" name="Object 11">
                        <a:extLst>
                          <a:ext uri="{FF2B5EF4-FFF2-40B4-BE49-F238E27FC236}">
                            <a16:creationId xmlns:a16="http://schemas.microsoft.com/office/drawing/2014/main" id="{AFBB46B5-733D-4542-BEB3-FA3ED29DC2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9937" y="1636336"/>
                        <a:ext cx="5064125" cy="203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6541DD5-BE9D-C2E8-AEB8-F5B087382791}"/>
                  </a:ext>
                </a:extLst>
              </p:cNvPr>
              <p:cNvSpPr txBox="1"/>
              <p:nvPr/>
            </p:nvSpPr>
            <p:spPr>
              <a:xfrm>
                <a:off x="260484" y="3671511"/>
                <a:ext cx="608053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>
                    <a:solidFill>
                      <a:srgbClr val="0033CC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zh-CN" altLang="en-US" b="1" dirty="0">
                    <a:solidFill>
                      <a:srgbClr val="0033CC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等于下列两个行列式之和</a:t>
                </a:r>
                <a:r>
                  <a:rPr lang="en-US" altLang="zh-CN" b="1" dirty="0">
                    <a:solidFill>
                      <a:srgbClr val="0033CC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:</a:t>
                </a:r>
                <a:endParaRPr lang="zh-CN" altLang="en-US" b="1" dirty="0">
                  <a:solidFill>
                    <a:srgbClr val="0033CC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6541DD5-BE9D-C2E8-AEB8-F5B087382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84" y="3671511"/>
                <a:ext cx="6080532" cy="523220"/>
              </a:xfrm>
              <a:prstGeom prst="rect">
                <a:avLst/>
              </a:prstGeom>
              <a:blipFill>
                <a:blip r:embed="rId7"/>
                <a:stretch>
                  <a:fillRect l="-2106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Object 11">
            <a:extLst>
              <a:ext uri="{FF2B5EF4-FFF2-40B4-BE49-F238E27FC236}">
                <a16:creationId xmlns:a16="http://schemas.microsoft.com/office/drawing/2014/main" id="{2867D37A-70A8-F41A-15C2-8021EBE2F3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1805384"/>
              </p:ext>
            </p:extLst>
          </p:nvPr>
        </p:nvGraphicFramePr>
        <p:xfrm>
          <a:off x="1492249" y="4260020"/>
          <a:ext cx="61595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46240" imgH="990360" progId="Equation.DSMT4">
                  <p:embed/>
                </p:oleObj>
              </mc:Choice>
              <mc:Fallback>
                <p:oleObj name="Equation" r:id="rId8" imgW="2946240" imgH="990360" progId="Equation.DSMT4">
                  <p:embed/>
                  <p:pic>
                    <p:nvPicPr>
                      <p:cNvPr id="114699" name="Object 11">
                        <a:extLst>
                          <a:ext uri="{FF2B5EF4-FFF2-40B4-BE49-F238E27FC236}">
                            <a16:creationId xmlns:a16="http://schemas.microsoft.com/office/drawing/2014/main" id="{AFBB46B5-733D-4542-BEB3-FA3ED29DC2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49" y="4260020"/>
                        <a:ext cx="6159500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CE00FE04-0265-9206-F502-96C2D957C1B5}"/>
              </a:ext>
            </a:extLst>
          </p:cNvPr>
          <p:cNvSpPr txBox="1"/>
          <p:nvPr/>
        </p:nvSpPr>
        <p:spPr>
          <a:xfrm>
            <a:off x="231477" y="561826"/>
            <a:ext cx="15489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性质</a:t>
            </a:r>
            <a:r>
              <a:rPr lang="en-US" altLang="zh-CN" b="1" dirty="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1.4 </a:t>
            </a:r>
            <a:endParaRPr lang="zh-CN" altLang="en-US" dirty="0">
              <a:solidFill>
                <a:srgbClr val="C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E3467A6-63CF-69E8-285A-17C124D8AB44}"/>
              </a:ext>
            </a:extLst>
          </p:cNvPr>
          <p:cNvSpPr txBox="1"/>
          <p:nvPr/>
        </p:nvSpPr>
        <p:spPr>
          <a:xfrm>
            <a:off x="1573401" y="563890"/>
            <a:ext cx="71197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若行列式的某一行</a:t>
            </a:r>
            <a:r>
              <a:rPr lang="en-US" altLang="zh-CN" b="1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列</a:t>
            </a:r>
            <a:r>
              <a:rPr lang="en-US" altLang="zh-CN" b="1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的所有元素都是两数</a:t>
            </a:r>
            <a:endParaRPr lang="zh-CN" altLang="en-US" dirty="0">
              <a:solidFill>
                <a:srgbClr val="0033CC"/>
              </a:solidFill>
            </a:endParaRPr>
          </a:p>
        </p:txBody>
      </p:sp>
      <p:sp>
        <p:nvSpPr>
          <p:cNvPr id="13" name="Rectangle 30">
            <a:extLst>
              <a:ext uri="{FF2B5EF4-FFF2-40B4-BE49-F238E27FC236}">
                <a16:creationId xmlns:a16="http://schemas.microsoft.com/office/drawing/2014/main" id="{83AFB3C8-3BCA-47C9-A678-238432B33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0"/>
            <a:ext cx="65373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基本问题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行列式的性质</a:t>
            </a:r>
          </a:p>
        </p:txBody>
      </p:sp>
    </p:spTree>
    <p:extLst>
      <p:ext uri="{BB962C8B-B14F-4D97-AF65-F5344CB8AC3E}">
        <p14:creationId xmlns:p14="http://schemas.microsoft.com/office/powerpoint/2010/main" val="3103298573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75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875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25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5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B3FEB57-F45F-26FD-F151-B2E26A3302EF}"/>
              </a:ext>
            </a:extLst>
          </p:cNvPr>
          <p:cNvSpPr txBox="1"/>
          <p:nvPr/>
        </p:nvSpPr>
        <p:spPr>
          <a:xfrm>
            <a:off x="219989" y="1452989"/>
            <a:ext cx="86346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到另一行</a:t>
            </a:r>
            <a:r>
              <a:rPr lang="en-US" altLang="zh-CN" b="1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列</a:t>
            </a:r>
            <a:r>
              <a:rPr lang="en-US" altLang="zh-CN" b="1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对应的元素上去</a:t>
            </a:r>
            <a:r>
              <a:rPr lang="en-US" altLang="zh-CN" b="1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行列式的值不变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即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DBD79D7F-08D3-B084-7F51-23C5FDF63B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3243320"/>
              </p:ext>
            </p:extLst>
          </p:nvPr>
        </p:nvGraphicFramePr>
        <p:xfrm>
          <a:off x="691927" y="2060848"/>
          <a:ext cx="7861816" cy="2837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73240" imgH="1396800" progId="Equation.DSMT4">
                  <p:embed/>
                </p:oleObj>
              </mc:Choice>
              <mc:Fallback>
                <p:oleObj name="Equation" r:id="rId2" imgW="3873240" imgH="1396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91927" y="2060848"/>
                        <a:ext cx="7861816" cy="28371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96914F1D-635D-22DF-6DC2-6675BC73F3FB}"/>
              </a:ext>
            </a:extLst>
          </p:cNvPr>
          <p:cNvSpPr txBox="1"/>
          <p:nvPr/>
        </p:nvSpPr>
        <p:spPr>
          <a:xfrm>
            <a:off x="219989" y="5042023"/>
            <a:ext cx="80585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/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以上部分性质没有给出证明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可自行利用行列式定义及已有性质进行证明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endParaRPr lang="zh-CN" altLang="en-US" b="1" dirty="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89A8D65-79BF-86CC-C400-5BB8753A1785}"/>
              </a:ext>
            </a:extLst>
          </p:cNvPr>
          <p:cNvSpPr txBox="1"/>
          <p:nvPr/>
        </p:nvSpPr>
        <p:spPr>
          <a:xfrm>
            <a:off x="219988" y="957590"/>
            <a:ext cx="14716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性质</a:t>
            </a:r>
            <a:r>
              <a:rPr lang="en-US" altLang="zh-CN" b="1" dirty="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1.5 </a:t>
            </a:r>
            <a:endParaRPr lang="zh-CN" altLang="en-US" dirty="0">
              <a:solidFill>
                <a:srgbClr val="C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9E4568D-1908-AFA9-29A7-25903D2E73F3}"/>
              </a:ext>
            </a:extLst>
          </p:cNvPr>
          <p:cNvSpPr txBox="1"/>
          <p:nvPr/>
        </p:nvSpPr>
        <p:spPr>
          <a:xfrm>
            <a:off x="1485371" y="951459"/>
            <a:ext cx="76231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把行列式的某一行</a:t>
            </a:r>
            <a:r>
              <a:rPr lang="en-US" altLang="zh-CN" b="1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列</a:t>
            </a:r>
            <a:r>
              <a:rPr lang="en-US" altLang="zh-CN" b="1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的各元素乘以同一数后加</a:t>
            </a:r>
            <a:endParaRPr lang="zh-CN" altLang="en-US" dirty="0">
              <a:solidFill>
                <a:srgbClr val="0033CC"/>
              </a:solidFill>
            </a:endParaRPr>
          </a:p>
        </p:txBody>
      </p:sp>
      <p:sp>
        <p:nvSpPr>
          <p:cNvPr id="12" name="Rectangle 30">
            <a:extLst>
              <a:ext uri="{FF2B5EF4-FFF2-40B4-BE49-F238E27FC236}">
                <a16:creationId xmlns:a16="http://schemas.microsoft.com/office/drawing/2014/main" id="{1E93BC1A-82C5-4AC4-ADDF-4DCA2E86E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0"/>
            <a:ext cx="65373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基本问题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行列式的性质</a:t>
            </a:r>
          </a:p>
        </p:txBody>
      </p:sp>
    </p:spTree>
    <p:extLst>
      <p:ext uri="{BB962C8B-B14F-4D97-AF65-F5344CB8AC3E}">
        <p14:creationId xmlns:p14="http://schemas.microsoft.com/office/powerpoint/2010/main" val="3670639230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25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1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3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2" action="ppaction://hlinksldjump"/>
            <a:extLst>
              <a:ext uri="{FF2B5EF4-FFF2-40B4-BE49-F238E27FC236}">
                <a16:creationId xmlns:a16="http://schemas.microsoft.com/office/drawing/2014/main" id="{6ED1EF79-A7DA-43D6-9844-52236878D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45060" name="Rectangle 30">
            <a:extLst>
              <a:ext uri="{FF2B5EF4-FFF2-40B4-BE49-F238E27FC236}">
                <a16:creationId xmlns:a16="http://schemas.microsoft.com/office/drawing/2014/main" id="{72C5B6C1-1136-4086-B50D-8BBFBB5B3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579" y="-7643"/>
            <a:ext cx="853069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6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重点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利用运算及性质将行列式化为上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下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三角行列式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B40E519-690E-7E1E-15AF-137D3F9309EF}"/>
              </a:ext>
            </a:extLst>
          </p:cNvPr>
          <p:cNvSpPr txBox="1"/>
          <p:nvPr/>
        </p:nvSpPr>
        <p:spPr>
          <a:xfrm>
            <a:off x="218616" y="4515471"/>
            <a:ext cx="847309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/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上一节我们证明了</a:t>
            </a:r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上三角行列式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的值等于主对角线上各元素的乘积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对于一般的行列式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常用的一种方法就是利用以上运算将行列式化为</a:t>
            </a:r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上三角行列式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从而计算出行列式的值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endParaRPr lang="zh-CN" altLang="en-US" dirty="0"/>
          </a:p>
          <a:p>
            <a:pPr indent="457200"/>
            <a:endParaRPr lang="en-US" altLang="zh-CN" b="1" dirty="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B099CB4-D716-206F-2907-8636B9D6B264}"/>
              </a:ext>
            </a:extLst>
          </p:cNvPr>
          <p:cNvSpPr txBox="1"/>
          <p:nvPr/>
        </p:nvSpPr>
        <p:spPr>
          <a:xfrm>
            <a:off x="274487" y="886143"/>
            <a:ext cx="841722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/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为简便起见</a:t>
            </a:r>
            <a:r>
              <a:rPr lang="en-US" altLang="zh-CN" b="1">
                <a:ea typeface="华文中宋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用</a:t>
            </a:r>
            <a:r>
              <a:rPr lang="en-US" altLang="zh-CN" b="1" i="1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b="1" i="1" baseline="-2500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表示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行列式</a:t>
            </a: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zh-CN" altLang="en-US" b="1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</a:t>
            </a:r>
            <a:r>
              <a:rPr lang="en-US" altLang="zh-CN" b="1" i="1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b="1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行</a:t>
            </a:r>
            <a:r>
              <a:rPr lang="en-US" altLang="zh-CN" b="1"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b="1" i="1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b="1" i="1" baseline="-2500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表示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行列式</a:t>
            </a: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zh-CN" altLang="en-US" b="1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</a:t>
            </a:r>
            <a:r>
              <a:rPr lang="en-US" altLang="zh-CN" b="1" i="1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b="1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列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性质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1.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2, 1.3, 1.5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涉及的三种运算简记如下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2549E1F-FD5F-6B3C-9F74-4106A6850FFB}"/>
              </a:ext>
            </a:extLst>
          </p:cNvPr>
          <p:cNvSpPr txBox="1"/>
          <p:nvPr/>
        </p:nvSpPr>
        <p:spPr>
          <a:xfrm>
            <a:off x="931554" y="1862131"/>
            <a:ext cx="79558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交换第</a:t>
            </a:r>
            <a:r>
              <a:rPr lang="en-US" altLang="zh-CN" b="1" i="1" dirty="0" err="1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两行</a:t>
            </a:r>
            <a:r>
              <a:rPr lang="en-US" altLang="zh-CN" b="1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列</a:t>
            </a:r>
            <a:r>
              <a:rPr lang="en-US" altLang="zh-CN" b="1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), </a:t>
            </a:r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记作</a:t>
            </a:r>
            <a:r>
              <a:rPr lang="en-US" altLang="zh-CN" b="1" i="1" dirty="0" err="1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b="1" i="1" baseline="-25000" dirty="0" err="1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 err="1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↔</a:t>
            </a:r>
            <a:r>
              <a:rPr lang="en-US" altLang="zh-CN" b="1" i="1" dirty="0" err="1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b="1" i="1" baseline="-25000" dirty="0" err="1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b="1" dirty="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i="1" dirty="0" err="1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b="1" i="1" baseline="-25000" dirty="0" err="1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 err="1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↔</a:t>
            </a:r>
            <a:r>
              <a:rPr lang="en-US" altLang="zh-CN" b="1" i="1" dirty="0" err="1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b="1" i="1" baseline="-25000" dirty="0" err="1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b="1" dirty="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b="1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;</a:t>
            </a:r>
            <a:endParaRPr lang="zh-CN" altLang="en-US" b="1" dirty="0">
              <a:solidFill>
                <a:srgbClr val="0033CC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2A307C2-9C80-9FBC-62B0-E0D8D46CE06C}"/>
                  </a:ext>
                </a:extLst>
              </p:cNvPr>
              <p:cNvSpPr txBox="1"/>
              <p:nvPr/>
            </p:nvSpPr>
            <p:spPr>
              <a:xfrm>
                <a:off x="881813" y="2426132"/>
                <a:ext cx="780990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solidFill>
                      <a:srgbClr val="0033CC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(ii)</a:t>
                </a:r>
                <a:r>
                  <a:rPr lang="zh-CN" altLang="en-US" b="1" dirty="0">
                    <a:solidFill>
                      <a:srgbClr val="0033CC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第</a:t>
                </a:r>
                <a:r>
                  <a:rPr lang="en-US" altLang="zh-CN" b="1" i="1" dirty="0" err="1">
                    <a:solidFill>
                      <a:srgbClr val="0033CC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b="1" dirty="0">
                    <a:solidFill>
                      <a:srgbClr val="0033CC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行</a:t>
                </a:r>
                <a:r>
                  <a:rPr lang="en-US" altLang="zh-CN" b="1" dirty="0">
                    <a:solidFill>
                      <a:srgbClr val="0033CC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b="1" dirty="0">
                    <a:solidFill>
                      <a:srgbClr val="0033CC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列</a:t>
                </a:r>
                <a:r>
                  <a:rPr lang="en-US" altLang="zh-CN" b="1" dirty="0">
                    <a:solidFill>
                      <a:srgbClr val="0033CC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b="1" dirty="0">
                    <a:solidFill>
                      <a:srgbClr val="0033CC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乘以数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altLang="zh-CN" b="1" dirty="0">
                    <a:solidFill>
                      <a:srgbClr val="0033CC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b="1" dirty="0">
                    <a:solidFill>
                      <a:srgbClr val="0033CC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记作</a:t>
                </a:r>
                <a:r>
                  <a:rPr lang="en-US" altLang="zh-CN" b="1" i="1" dirty="0" err="1">
                    <a:solidFill>
                      <a:srgbClr val="C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b="1" i="1" baseline="-25000" dirty="0" err="1">
                    <a:solidFill>
                      <a:srgbClr val="C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solidFill>
                      <a:srgbClr val="C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×</a:t>
                </a:r>
                <a14:m>
                  <m:oMath xmlns:m="http://schemas.openxmlformats.org/officeDocument/2006/math">
                    <m:r>
                      <a:rPr lang="zh-CN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𝝀</m:t>
                    </m:r>
                  </m:oMath>
                </a14:m>
                <a:r>
                  <a:rPr lang="en-US" altLang="zh-CN" b="1" dirty="0">
                    <a:solidFill>
                      <a:srgbClr val="C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b="1" i="1" dirty="0">
                    <a:solidFill>
                      <a:srgbClr val="C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b="1" i="1" baseline="-25000" dirty="0">
                    <a:solidFill>
                      <a:srgbClr val="C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solidFill>
                      <a:srgbClr val="C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×</a:t>
                </a:r>
                <a14:m>
                  <m:oMath xmlns:m="http://schemas.openxmlformats.org/officeDocument/2006/math">
                    <m:r>
                      <a:rPr lang="zh-CN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𝝀</m:t>
                    </m:r>
                  </m:oMath>
                </a14:m>
                <a:r>
                  <a:rPr lang="en-US" altLang="zh-CN" b="1" dirty="0">
                    <a:solidFill>
                      <a:srgbClr val="C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b="1" dirty="0">
                    <a:solidFill>
                      <a:srgbClr val="0033CC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;</a:t>
                </a:r>
                <a:endParaRPr lang="en-US" altLang="zh-CN" b="1" dirty="0">
                  <a:solidFill>
                    <a:srgbClr val="C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b="1" dirty="0">
                    <a:solidFill>
                      <a:srgbClr val="0033CC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lang="zh-CN" altLang="en-US" b="1" dirty="0">
                    <a:solidFill>
                      <a:srgbClr val="0033CC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第</a:t>
                </a:r>
                <a:r>
                  <a:rPr lang="en-US" altLang="zh-CN" b="1" i="1" dirty="0" err="1">
                    <a:solidFill>
                      <a:srgbClr val="0033CC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b="1" dirty="0">
                    <a:solidFill>
                      <a:srgbClr val="0033CC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行</a:t>
                </a:r>
                <a:r>
                  <a:rPr lang="en-US" altLang="zh-CN" b="1" dirty="0">
                    <a:solidFill>
                      <a:srgbClr val="0033CC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b="1" dirty="0">
                    <a:solidFill>
                      <a:srgbClr val="0033CC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列</a:t>
                </a:r>
                <a:r>
                  <a:rPr lang="en-US" altLang="zh-CN" b="1" dirty="0">
                    <a:solidFill>
                      <a:srgbClr val="0033CC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b="1" dirty="0">
                    <a:solidFill>
                      <a:srgbClr val="0033CC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提出公因数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altLang="zh-CN" b="1" dirty="0">
                    <a:solidFill>
                      <a:srgbClr val="0033CC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b="1" dirty="0">
                    <a:solidFill>
                      <a:srgbClr val="0033CC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记作</a:t>
                </a:r>
                <a:r>
                  <a:rPr lang="en-US" altLang="zh-CN" b="1" i="1" dirty="0" err="1">
                    <a:solidFill>
                      <a:srgbClr val="C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b="1" i="1" baseline="-25000" dirty="0" err="1">
                    <a:solidFill>
                      <a:srgbClr val="C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solidFill>
                      <a:srgbClr val="C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÷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𝝀</m:t>
                    </m:r>
                  </m:oMath>
                </a14:m>
                <a:r>
                  <a:rPr lang="en-US" altLang="zh-CN" b="1" dirty="0">
                    <a:solidFill>
                      <a:srgbClr val="C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b="1" i="1" dirty="0">
                    <a:solidFill>
                      <a:srgbClr val="C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b="1" i="1" baseline="-25000" dirty="0">
                    <a:solidFill>
                      <a:srgbClr val="C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solidFill>
                      <a:srgbClr val="C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÷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𝝀</m:t>
                    </m:r>
                  </m:oMath>
                </a14:m>
                <a:r>
                  <a:rPr lang="en-US" altLang="zh-CN" b="1" dirty="0">
                    <a:solidFill>
                      <a:srgbClr val="C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b="1" dirty="0">
                    <a:solidFill>
                      <a:srgbClr val="0033CC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;</a:t>
                </a:r>
                <a:endParaRPr lang="en-US" altLang="zh-CN" b="1" i="1" dirty="0">
                  <a:solidFill>
                    <a:srgbClr val="C00000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2A307C2-9C80-9FBC-62B0-E0D8D46CE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813" y="2426132"/>
                <a:ext cx="7809900" cy="954107"/>
              </a:xfrm>
              <a:prstGeom prst="rect">
                <a:avLst/>
              </a:prstGeom>
              <a:blipFill>
                <a:blip r:embed="rId3"/>
                <a:stretch>
                  <a:fillRect l="-1639" t="-7006" b="-165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D044A00-441F-4DEC-1C8D-BCB7AD66DA2E}"/>
                  </a:ext>
                </a:extLst>
              </p:cNvPr>
              <p:cNvSpPr txBox="1"/>
              <p:nvPr/>
            </p:nvSpPr>
            <p:spPr>
              <a:xfrm>
                <a:off x="902187" y="3429000"/>
                <a:ext cx="6928213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solidFill>
                      <a:srgbClr val="0033CC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(iii</a:t>
                </a:r>
                <a:r>
                  <a:rPr lang="en-US" altLang="zh-CN" b="1">
                    <a:solidFill>
                      <a:srgbClr val="0033CC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b="1">
                    <a:solidFill>
                      <a:srgbClr val="0033CC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第</a:t>
                </a:r>
                <a:r>
                  <a:rPr lang="en-US" altLang="zh-CN" b="1" i="1">
                    <a:solidFill>
                      <a:srgbClr val="0033CC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zh-CN" altLang="en-US" b="1">
                    <a:solidFill>
                      <a:srgbClr val="0033CC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行</a:t>
                </a:r>
                <a:r>
                  <a:rPr lang="en-US" altLang="zh-CN" b="1" dirty="0">
                    <a:solidFill>
                      <a:srgbClr val="0033CC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b="1" dirty="0">
                    <a:solidFill>
                      <a:srgbClr val="0033CC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列</a:t>
                </a:r>
                <a:r>
                  <a:rPr lang="en-US" altLang="zh-CN" b="1" dirty="0">
                    <a:solidFill>
                      <a:srgbClr val="0033CC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b="1" dirty="0">
                    <a:solidFill>
                      <a:srgbClr val="0033CC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乘以数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zh-CN" altLang="en-US" b="1" dirty="0">
                    <a:solidFill>
                      <a:srgbClr val="0033CC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加</a:t>
                </a:r>
                <a:r>
                  <a:rPr lang="zh-CN" altLang="en-US" b="1">
                    <a:solidFill>
                      <a:srgbClr val="0033CC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到第</a:t>
                </a:r>
                <a:r>
                  <a:rPr lang="en-US" altLang="zh-CN" b="1" i="1">
                    <a:solidFill>
                      <a:srgbClr val="0033CC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b="1">
                    <a:solidFill>
                      <a:srgbClr val="0033CC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行</a:t>
                </a:r>
                <a:r>
                  <a:rPr lang="en-US" altLang="zh-CN" b="1" dirty="0">
                    <a:solidFill>
                      <a:srgbClr val="0033CC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b="1" dirty="0">
                    <a:solidFill>
                      <a:srgbClr val="0033CC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列</a:t>
                </a:r>
                <a:r>
                  <a:rPr lang="en-US" altLang="zh-CN" b="1" dirty="0">
                    <a:solidFill>
                      <a:srgbClr val="0033CC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b="1" dirty="0">
                    <a:solidFill>
                      <a:srgbClr val="0033CC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上</a:t>
                </a:r>
                <a:r>
                  <a:rPr lang="en-US" altLang="zh-CN" b="1" dirty="0">
                    <a:solidFill>
                      <a:srgbClr val="0033CC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,</a:t>
                </a:r>
              </a:p>
              <a:p>
                <a:r>
                  <a:rPr lang="en-US" altLang="zh-CN" b="1" dirty="0">
                    <a:solidFill>
                      <a:srgbClr val="0033CC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lang="zh-CN" altLang="en-US" b="1">
                    <a:solidFill>
                      <a:srgbClr val="0033CC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记作</a:t>
                </a:r>
                <a:r>
                  <a:rPr lang="en-US" altLang="zh-CN" b="1" i="1">
                    <a:solidFill>
                      <a:srgbClr val="C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b="1" i="1" baseline="-25000">
                    <a:solidFill>
                      <a:srgbClr val="C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b="1" i="1">
                    <a:solidFill>
                      <a:srgbClr val="C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𝝀</m:t>
                    </m:r>
                  </m:oMath>
                </a14:m>
                <a:r>
                  <a:rPr lang="en-US" altLang="zh-CN" b="1" i="1">
                    <a:solidFill>
                      <a:srgbClr val="C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b="1" i="1" baseline="-25000">
                    <a:solidFill>
                      <a:srgbClr val="C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en-US" altLang="zh-CN" b="1">
                    <a:solidFill>
                      <a:srgbClr val="C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b="1" i="1">
                    <a:solidFill>
                      <a:srgbClr val="C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b="1" i="1" baseline="-25000">
                    <a:solidFill>
                      <a:srgbClr val="C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b="1" i="1">
                    <a:solidFill>
                      <a:srgbClr val="C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𝝀</m:t>
                    </m:r>
                  </m:oMath>
                </a14:m>
                <a:r>
                  <a:rPr lang="en-US" altLang="zh-CN" b="1" i="1">
                    <a:solidFill>
                      <a:srgbClr val="C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b="1" i="1" baseline="-25000">
                    <a:solidFill>
                      <a:srgbClr val="C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en-US" altLang="zh-CN" b="1">
                    <a:solidFill>
                      <a:srgbClr val="C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b="1">
                    <a:solidFill>
                      <a:srgbClr val="0033CC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.</a:t>
                </a:r>
                <a:endParaRPr lang="en-US" altLang="zh-CN" b="1" i="1" dirty="0">
                  <a:solidFill>
                    <a:srgbClr val="0033CC"/>
                  </a:solidFill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D044A00-441F-4DEC-1C8D-BCB7AD66D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187" y="3429000"/>
                <a:ext cx="6928213" cy="954107"/>
              </a:xfrm>
              <a:prstGeom prst="rect">
                <a:avLst/>
              </a:prstGeom>
              <a:blipFill>
                <a:blip r:embed="rId4"/>
                <a:stretch>
                  <a:fillRect l="-1847" t="-7051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7869510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2" action="ppaction://hlinksldjump"/>
            <a:extLst>
              <a:ext uri="{FF2B5EF4-FFF2-40B4-BE49-F238E27FC236}">
                <a16:creationId xmlns:a16="http://schemas.microsoft.com/office/drawing/2014/main" id="{6ED1EF79-A7DA-43D6-9844-52236878D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45060" name="Rectangle 30">
            <a:extLst>
              <a:ext uri="{FF2B5EF4-FFF2-40B4-BE49-F238E27FC236}">
                <a16:creationId xmlns:a16="http://schemas.microsoft.com/office/drawing/2014/main" id="{72C5B6C1-1136-4086-B50D-8BBFBB5B3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55" y="9268"/>
            <a:ext cx="65373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实践问题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利用行列式的性质计算行列式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5891AA6-D271-B2D9-852A-DADA9913C531}"/>
              </a:ext>
            </a:extLst>
          </p:cNvPr>
          <p:cNvSpPr txBox="1"/>
          <p:nvPr/>
        </p:nvSpPr>
        <p:spPr>
          <a:xfrm>
            <a:off x="259231" y="820103"/>
            <a:ext cx="74440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  <a:r>
              <a:rPr lang="en-US" altLang="zh-CN" b="1" dirty="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1.7</a:t>
            </a:r>
            <a:r>
              <a:rPr lang="en-US" altLang="zh-CN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将行列式化为上三角行列式进行计算</a:t>
            </a:r>
            <a:r>
              <a:rPr lang="zh-CN" altLang="en-US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</a:p>
        </p:txBody>
      </p:sp>
      <p:graphicFrame>
        <p:nvGraphicFramePr>
          <p:cNvPr id="5" name="Object 11">
            <a:extLst>
              <a:ext uri="{FF2B5EF4-FFF2-40B4-BE49-F238E27FC236}">
                <a16:creationId xmlns:a16="http://schemas.microsoft.com/office/drawing/2014/main" id="{C703F6E4-36CE-B8EA-D326-2C8AA77545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735115"/>
              </p:ext>
            </p:extLst>
          </p:nvPr>
        </p:nvGraphicFramePr>
        <p:xfrm>
          <a:off x="7171253" y="589781"/>
          <a:ext cx="1839992" cy="1103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15920" imgH="609480" progId="Equation.DSMT4">
                  <p:embed/>
                </p:oleObj>
              </mc:Choice>
              <mc:Fallback>
                <p:oleObj name="Equation" r:id="rId3" imgW="1015920" imgH="609480" progId="Equation.DSMT4">
                  <p:embed/>
                  <p:pic>
                    <p:nvPicPr>
                      <p:cNvPr id="114699" name="Object 11">
                        <a:extLst>
                          <a:ext uri="{FF2B5EF4-FFF2-40B4-BE49-F238E27FC236}">
                            <a16:creationId xmlns:a16="http://schemas.microsoft.com/office/drawing/2014/main" id="{AFBB46B5-733D-4542-BEB3-FA3ED29DC2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1253" y="589781"/>
                        <a:ext cx="1839992" cy="11039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B323944F-A52D-66AA-932C-7ABEF5329953}"/>
              </a:ext>
            </a:extLst>
          </p:cNvPr>
          <p:cNvSpPr txBox="1"/>
          <p:nvPr/>
        </p:nvSpPr>
        <p:spPr>
          <a:xfrm>
            <a:off x="274578" y="1231033"/>
            <a:ext cx="6298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解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7ADE9536-FA52-9B54-E725-9EEEF80BE4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594421"/>
              </p:ext>
            </p:extLst>
          </p:nvPr>
        </p:nvGraphicFramePr>
        <p:xfrm>
          <a:off x="132755" y="1673374"/>
          <a:ext cx="1266189" cy="1112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85800" imgH="609480" progId="Equation.DSMT4">
                  <p:embed/>
                </p:oleObj>
              </mc:Choice>
              <mc:Fallback>
                <p:oleObj name="Equation" r:id="rId5" imgW="685800" imgH="60948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92BDD9F9-5EEE-5A91-F20E-76F01B1E05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2755" y="1673374"/>
                        <a:ext cx="1266189" cy="11124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1479BE79-DE4B-AF77-1734-9EA021BA3E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30432"/>
              </p:ext>
            </p:extLst>
          </p:nvPr>
        </p:nvGraphicFramePr>
        <p:xfrm>
          <a:off x="1383783" y="1689265"/>
          <a:ext cx="2447887" cy="1111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33440" imgH="609480" progId="Equation.DSMT4">
                  <p:embed/>
                </p:oleObj>
              </mc:Choice>
              <mc:Fallback>
                <p:oleObj name="Equation" r:id="rId7" imgW="1333440" imgH="60948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7ADE9536-FA52-9B54-E725-9EEEF80BE4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83783" y="1689265"/>
                        <a:ext cx="2447887" cy="11113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7C194B84-FB25-EB31-B4E8-B8C9B9E537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5150138"/>
              </p:ext>
            </p:extLst>
          </p:nvPr>
        </p:nvGraphicFramePr>
        <p:xfrm>
          <a:off x="1373382" y="2964672"/>
          <a:ext cx="2448000" cy="111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358640" imgH="609480" progId="Equation.DSMT4">
                  <p:embed/>
                </p:oleObj>
              </mc:Choice>
              <mc:Fallback>
                <p:oleObj name="Equation" r:id="rId9" imgW="1358640" imgH="60948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7ADE9536-FA52-9B54-E725-9EEEF80BE4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73382" y="2964672"/>
                        <a:ext cx="2448000" cy="111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2519A586-336E-EE06-D3EB-77E1F9CE06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7309249"/>
              </p:ext>
            </p:extLst>
          </p:nvPr>
        </p:nvGraphicFramePr>
        <p:xfrm>
          <a:off x="1398944" y="4260816"/>
          <a:ext cx="2448000" cy="111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55600" imgH="609480" progId="Equation.DSMT4">
                  <p:embed/>
                </p:oleObj>
              </mc:Choice>
              <mc:Fallback>
                <p:oleObj name="Equation" r:id="rId11" imgW="1155600" imgH="60948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7ADE9536-FA52-9B54-E725-9EEEF80BE4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98944" y="4260816"/>
                        <a:ext cx="2448000" cy="111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93F7CC93-CD04-0B44-0E8D-CBA4653C3C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2112077"/>
              </p:ext>
            </p:extLst>
          </p:nvPr>
        </p:nvGraphicFramePr>
        <p:xfrm>
          <a:off x="1398944" y="5481697"/>
          <a:ext cx="2448000" cy="111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523880" imgH="609480" progId="Equation.DSMT4">
                  <p:embed/>
                </p:oleObj>
              </mc:Choice>
              <mc:Fallback>
                <p:oleObj name="Equation" r:id="rId13" imgW="1523880" imgH="60948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7ADE9536-FA52-9B54-E725-9EEEF80BE4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398944" y="5481697"/>
                        <a:ext cx="2448000" cy="111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A5946A6-694F-B817-D353-95E8DEC7A86D}"/>
              </a:ext>
            </a:extLst>
          </p:cNvPr>
          <p:cNvCxnSpPr/>
          <p:nvPr/>
        </p:nvCxnSpPr>
        <p:spPr>
          <a:xfrm>
            <a:off x="3923928" y="1412776"/>
            <a:ext cx="0" cy="525658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061145AD-EDD5-E66E-0913-ABD8CA72C6B1}"/>
              </a:ext>
            </a:extLst>
          </p:cNvPr>
          <p:cNvSpPr txBox="1"/>
          <p:nvPr/>
        </p:nvSpPr>
        <p:spPr>
          <a:xfrm>
            <a:off x="3972590" y="1598602"/>
            <a:ext cx="48965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(1) </a:t>
            </a:r>
            <a:r>
              <a:rPr lang="zh-CN" altLang="en-US" sz="1800" b="1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将</a:t>
            </a:r>
            <a:r>
              <a:rPr lang="zh-CN" altLang="en-US" sz="1800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第一列元素变成</a:t>
            </a:r>
            <a:r>
              <a:rPr lang="en-US" altLang="zh-CN" sz="1800" b="1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1,0,0, </a:t>
            </a:r>
            <a:r>
              <a:rPr lang="zh-CN" altLang="en-US" sz="1800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需要作运算</a:t>
            </a:r>
            <a:endParaRPr lang="en-US" altLang="zh-CN" sz="1800" b="1" dirty="0">
              <a:solidFill>
                <a:srgbClr val="0033CC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1800" b="1" i="1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1800" b="1" i="1" baseline="-2500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↔ c</a:t>
            </a:r>
            <a:r>
              <a:rPr lang="en-US" altLang="zh-CN" sz="1800" b="1" i="1" baseline="-2500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800" b="1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lang="en-US" altLang="zh-CN" sz="1800" b="1" i="1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1800" b="1" i="1" baseline="-2500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80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1800" b="1" i="1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2r</a:t>
            </a:r>
            <a:r>
              <a:rPr lang="en-US" altLang="zh-CN" sz="1800" b="1" i="1" baseline="-2500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,r</a:t>
            </a:r>
            <a:r>
              <a:rPr lang="en-US" altLang="zh-CN" sz="1800" b="1" i="1" baseline="-2500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180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1800" b="1" i="1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1800" b="1" i="1" baseline="-2500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800" b="1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1800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具体如下：</a:t>
            </a:r>
            <a:endParaRPr lang="en-US" altLang="zh-CN" sz="1800" b="1" dirty="0">
              <a:solidFill>
                <a:srgbClr val="0033CC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58B334C-BB69-31B2-8B4C-25137E87880F}"/>
                  </a:ext>
                </a:extLst>
              </p:cNvPr>
              <p:cNvSpPr txBox="1"/>
              <p:nvPr/>
            </p:nvSpPr>
            <p:spPr>
              <a:xfrm>
                <a:off x="3995938" y="2335365"/>
                <a:ext cx="496855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①</a:t>
                </a:r>
                <a:r>
                  <a:rPr lang="en-US" altLang="zh-CN" sz="1800" b="1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</a:t>
                </a:r>
                <a:r>
                  <a:rPr lang="zh-CN" altLang="en-US" sz="1800" b="1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运算</a:t>
                </a:r>
                <a:r>
                  <a:rPr lang="en-US" altLang="zh-CN" sz="1800" b="1" i="1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1800" b="1" baseline="-2500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1800" b="1" i="1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↔ c</a:t>
                </a:r>
                <a:r>
                  <a:rPr lang="en-US" altLang="zh-CN" sz="1800" b="1" baseline="-2500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18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sz="1800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交换第</a:t>
                </a:r>
                <a:r>
                  <a:rPr lang="en-US" altLang="zh-CN" sz="18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1800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列与第</a:t>
                </a:r>
                <a:r>
                  <a:rPr lang="en-US" altLang="zh-CN" sz="18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sz="1800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列</a:t>
                </a:r>
                <a:r>
                  <a:rPr lang="en-US" altLang="zh-CN" sz="18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1800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使第一行第一</a:t>
                </a:r>
                <a:r>
                  <a:rPr lang="zh-CN" altLang="en-US" sz="1800" b="1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列元素</a:t>
                </a:r>
                <a:r>
                  <a:rPr lang="en-US" altLang="zh-CN" sz="1800" b="1" i="1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1800" b="1" baseline="-2500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11</a:t>
                </a:r>
                <a:r>
                  <a:rPr lang="zh-CN" altLang="en-US" sz="1800" b="1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换</a:t>
                </a:r>
                <a:r>
                  <a:rPr lang="zh-CN" altLang="en-US" sz="1800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成</a:t>
                </a:r>
                <a:r>
                  <a:rPr lang="en-US" altLang="zh-CN" sz="18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1,</a:t>
                </a:r>
                <a:r>
                  <a:rPr lang="zh-CN" altLang="en-US" sz="1800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从而方便使用运算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1800" b="1" i="1" smtClean="0">
                        <a:solidFill>
                          <a:schemeClr val="tx1"/>
                        </a:solidFill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zh-CN" sz="1800" b="1" i="1" baseline="-25000" smtClean="0">
                        <a:solidFill>
                          <a:schemeClr val="tx1"/>
                        </a:solidFill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en-US" altLang="zh-CN" sz="1800" b="1" i="1" smtClean="0">
                        <a:solidFill>
                          <a:schemeClr val="tx1"/>
                        </a:solidFill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zh-CN" altLang="en-US" sz="1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𝝀</m:t>
                    </m:r>
                    <m:r>
                      <m:rPr>
                        <m:nor/>
                      </m:rPr>
                      <a:rPr lang="en-US" altLang="zh-CN" sz="1800" b="1" i="1">
                        <a:solidFill>
                          <a:schemeClr val="tx1"/>
                        </a:solidFill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zh-CN" sz="1800" b="1" i="1" baseline="-25000">
                        <a:solidFill>
                          <a:schemeClr val="tx1"/>
                        </a:solidFill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j</m:t>
                    </m:r>
                  </m:oMath>
                </a14:m>
                <a:r>
                  <a:rPr lang="zh-CN" altLang="en-US" sz="1800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使</a:t>
                </a:r>
                <a:r>
                  <a:rPr lang="zh-CN" altLang="en-US" sz="1800" b="1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第一列</a:t>
                </a:r>
                <a:r>
                  <a:rPr lang="en-US" altLang="zh-CN" sz="1800" b="1" i="1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1800" b="1" baseline="-2500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11</a:t>
                </a:r>
                <a:r>
                  <a:rPr lang="zh-CN" altLang="en-US" sz="1800" b="1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下方</a:t>
                </a:r>
                <a:r>
                  <a:rPr lang="zh-CN" altLang="en-US" sz="1800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所有元素变为</a:t>
                </a:r>
                <a:r>
                  <a:rPr lang="en-US" altLang="zh-CN" sz="18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0;</a:t>
                </a: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58B334C-BB69-31B2-8B4C-25137E878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8" y="2335365"/>
                <a:ext cx="4968550" cy="923330"/>
              </a:xfrm>
              <a:prstGeom prst="rect">
                <a:avLst/>
              </a:prstGeom>
              <a:blipFill>
                <a:blip r:embed="rId15"/>
                <a:stretch>
                  <a:fillRect l="-1104" t="-3289" r="-982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BE5662EE-272D-CDE6-2F62-CB19F4C96328}"/>
              </a:ext>
            </a:extLst>
          </p:cNvPr>
          <p:cNvSpPr txBox="1"/>
          <p:nvPr/>
        </p:nvSpPr>
        <p:spPr>
          <a:xfrm>
            <a:off x="3995936" y="3356992"/>
            <a:ext cx="48965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②</a:t>
            </a:r>
            <a:r>
              <a:rPr lang="en-US" altLang="zh-CN" sz="1800" b="1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1800" b="1">
                <a:latin typeface="华文中宋" panose="02010600040101010101" pitchFamily="2" charset="-122"/>
                <a:ea typeface="华文中宋" panose="02010600040101010101" pitchFamily="2" charset="-122"/>
              </a:rPr>
              <a:t>运算</a:t>
            </a:r>
            <a:r>
              <a:rPr lang="en-US" altLang="zh-CN" sz="1800" b="1" i="1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1800" b="1" baseline="-2500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i="1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1800" b="1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i="1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1800" b="1" baseline="-2500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 i="1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,r</a:t>
            </a:r>
            <a:r>
              <a:rPr lang="en-US" altLang="zh-CN" sz="1800" b="1" baseline="-2500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1800" b="1" i="1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+r</a:t>
            </a:r>
            <a:r>
              <a:rPr lang="en-US" altLang="zh-CN" sz="1800" b="1" baseline="-2500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b="1"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1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分别使</a:t>
            </a:r>
            <a:r>
              <a:rPr lang="zh-CN" altLang="en-US" sz="1800" b="1">
                <a:latin typeface="华文中宋" panose="02010600040101010101" pitchFamily="2" charset="-122"/>
                <a:ea typeface="华文中宋" panose="02010600040101010101" pitchFamily="2" charset="-122"/>
              </a:rPr>
              <a:t>第一列</a:t>
            </a:r>
            <a:r>
              <a:rPr lang="en-US" altLang="zh-CN" sz="1800" b="1" i="1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b="1" baseline="-2500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11</a:t>
            </a:r>
            <a:r>
              <a:rPr lang="zh-CN" altLang="en-US" sz="1800" b="1">
                <a:latin typeface="华文中宋" panose="02010600040101010101" pitchFamily="2" charset="-122"/>
                <a:ea typeface="华文中宋" panose="02010600040101010101" pitchFamily="2" charset="-122"/>
              </a:rPr>
              <a:t>下方元素</a:t>
            </a:r>
            <a:r>
              <a:rPr lang="en-US" altLang="zh-CN" sz="1800" b="1" i="1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b="1" baseline="-2500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21</a:t>
            </a:r>
            <a:r>
              <a:rPr lang="en-US" altLang="zh-CN" sz="1800" b="1"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lang="en-US" altLang="zh-CN" sz="1800" b="1" i="1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b="1" baseline="-2500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31</a:t>
            </a:r>
            <a:r>
              <a:rPr lang="zh-CN" altLang="en-US" sz="1800" b="1">
                <a:latin typeface="华文中宋" panose="02010600040101010101" pitchFamily="2" charset="-122"/>
                <a:ea typeface="华文中宋" panose="02010600040101010101" pitchFamily="2" charset="-122"/>
              </a:rPr>
              <a:t>变为</a:t>
            </a:r>
            <a:r>
              <a:rPr lang="en-US" altLang="zh-CN" sz="1800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0;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E6E2800-D339-93EA-14B9-351FDFF498D3}"/>
              </a:ext>
            </a:extLst>
          </p:cNvPr>
          <p:cNvSpPr txBox="1"/>
          <p:nvPr/>
        </p:nvSpPr>
        <p:spPr>
          <a:xfrm>
            <a:off x="3977793" y="4260816"/>
            <a:ext cx="46227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(ii) </a:t>
            </a:r>
            <a:r>
              <a:rPr lang="zh-CN" altLang="en-US" sz="1800" b="1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将</a:t>
            </a:r>
            <a:r>
              <a:rPr lang="zh-CN" altLang="en-US" sz="1800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第二列元素变成</a:t>
            </a:r>
            <a:r>
              <a:rPr lang="en-US" altLang="zh-CN" sz="1800" b="1" i="1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b="1" baseline="-25000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21</a:t>
            </a:r>
            <a:r>
              <a:rPr lang="en-US" altLang="zh-CN" sz="1800" b="1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,1,0, </a:t>
            </a:r>
            <a:r>
              <a:rPr lang="zh-CN" altLang="en-US" sz="1800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需要作运算</a:t>
            </a:r>
            <a:endParaRPr lang="en-US" altLang="zh-CN" sz="1800" b="1" dirty="0">
              <a:solidFill>
                <a:srgbClr val="0033CC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1800" b="1" i="1" dirty="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1800" b="1" baseline="-25000" dirty="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dirty="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÷(-1)</a:t>
            </a:r>
            <a:r>
              <a:rPr lang="zh-CN" altLang="en-US" sz="1800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lang="en-US" altLang="zh-CN" sz="1800" b="1" i="1" dirty="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1800" b="1" baseline="-25000" dirty="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1800" b="1" dirty="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-3</a:t>
            </a:r>
            <a:r>
              <a:rPr lang="en-US" altLang="zh-CN" sz="1800" b="1" i="1" dirty="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1800" b="1" baseline="-25000" dirty="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800" b="1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1800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具体如下：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2F13D37-43A1-3985-3703-A91D7DEE0FA0}"/>
                  </a:ext>
                </a:extLst>
              </p:cNvPr>
              <p:cNvSpPr txBox="1"/>
              <p:nvPr/>
            </p:nvSpPr>
            <p:spPr>
              <a:xfrm>
                <a:off x="3987071" y="4999661"/>
                <a:ext cx="4896542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800" b="1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①</a:t>
                </a:r>
                <a:r>
                  <a:rPr lang="en-US" altLang="zh-CN" sz="1800" b="1">
                    <a:solidFill>
                      <a:srgbClr val="C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b="1" i="1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1800" b="1" baseline="-2500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800" b="1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÷(-1), </a:t>
                </a:r>
                <a:r>
                  <a:rPr lang="zh-CN" altLang="en-US" sz="1800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使第二行第二</a:t>
                </a:r>
                <a:r>
                  <a:rPr lang="zh-CN" altLang="en-US" sz="1800" b="1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列元素</a:t>
                </a:r>
                <a:r>
                  <a:rPr lang="en-US" altLang="zh-CN" sz="1800" b="1" i="1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1800" b="1" baseline="-2500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22</a:t>
                </a:r>
                <a:r>
                  <a:rPr lang="zh-CN" altLang="en-US" sz="1800" b="1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变为</a:t>
                </a:r>
                <a:r>
                  <a:rPr lang="en-US" altLang="zh-CN" sz="18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1, </a:t>
                </a:r>
                <a:r>
                  <a:rPr lang="zh-CN" altLang="en-US" sz="1800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从而方便</a:t>
                </a:r>
                <a:r>
                  <a:rPr lang="zh-CN" altLang="en-US" sz="1800" b="1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使用运算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1800" b="1" i="1">
                        <a:solidFill>
                          <a:schemeClr val="tx1"/>
                        </a:solidFill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zh-CN" sz="1800" b="1" i="1" baseline="-25000">
                        <a:solidFill>
                          <a:schemeClr val="tx1"/>
                        </a:solidFill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en-US" altLang="zh-CN" sz="1800" b="1" i="1">
                        <a:solidFill>
                          <a:schemeClr val="tx1"/>
                        </a:solidFill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zh-CN" altLang="en-US" sz="1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𝝀</m:t>
                    </m:r>
                    <m:r>
                      <m:rPr>
                        <m:nor/>
                      </m:rPr>
                      <a:rPr lang="en-US" altLang="zh-CN" sz="1800" b="1" i="1">
                        <a:solidFill>
                          <a:schemeClr val="tx1"/>
                        </a:solidFill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zh-CN" sz="1800" b="1" i="1" baseline="-25000">
                        <a:solidFill>
                          <a:schemeClr val="tx1"/>
                        </a:solidFill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j</m:t>
                    </m:r>
                  </m:oMath>
                </a14:m>
                <a:r>
                  <a:rPr lang="zh-CN" altLang="en-US" sz="1800" b="1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使第二列</a:t>
                </a:r>
                <a:r>
                  <a:rPr lang="en-US" altLang="zh-CN" sz="1800" b="1" i="1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1800" b="1" baseline="-2500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22</a:t>
                </a:r>
                <a:r>
                  <a:rPr lang="zh-CN" altLang="en-US" sz="1800" b="1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下方</a:t>
                </a:r>
                <a:r>
                  <a:rPr lang="zh-CN" altLang="en-US" sz="1800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的元素变为</a:t>
                </a:r>
                <a:r>
                  <a:rPr lang="en-US" altLang="zh-CN" sz="18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0;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2F13D37-43A1-3985-3703-A91D7DEE0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071" y="4999661"/>
                <a:ext cx="4896542" cy="923330"/>
              </a:xfrm>
              <a:prstGeom prst="rect">
                <a:avLst/>
              </a:prstGeom>
              <a:blipFill>
                <a:blip r:embed="rId16"/>
                <a:stretch>
                  <a:fillRect l="-996" t="-3289" r="-747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6725912-298D-0A28-CB19-85C90191BD87}"/>
                  </a:ext>
                </a:extLst>
              </p:cNvPr>
              <p:cNvSpPr txBox="1"/>
              <p:nvPr/>
            </p:nvSpPr>
            <p:spPr>
              <a:xfrm>
                <a:off x="4026475" y="5949280"/>
                <a:ext cx="50597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②</a:t>
                </a:r>
                <a:r>
                  <a:rPr lang="en-US" altLang="zh-CN" sz="1800" b="1" i="1" dirty="0">
                    <a:solidFill>
                      <a:srgbClr val="C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b="1" i="1" dirty="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1800" b="1" baseline="-25000" dirty="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1800" b="1" dirty="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-3</a:t>
                </a:r>
                <a:r>
                  <a:rPr lang="en-US" altLang="zh-CN" sz="1800" b="1" i="1" dirty="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1800" b="1" baseline="-25000" dirty="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18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sz="1800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使第二列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1800" b="1" i="1">
                        <a:solidFill>
                          <a:schemeClr val="tx1"/>
                        </a:solidFill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zh-CN" sz="1800" b="1" baseline="-25000">
                        <a:solidFill>
                          <a:schemeClr val="tx1"/>
                        </a:solidFill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22</m:t>
                    </m:r>
                  </m:oMath>
                </a14:m>
                <a:r>
                  <a:rPr lang="zh-CN" altLang="en-US" sz="1800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下方元素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1800" b="1" i="1">
                        <a:solidFill>
                          <a:schemeClr val="tx1"/>
                        </a:solidFill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zh-CN" sz="1800" b="1" i="0" baseline="-25000" smtClean="0">
                        <a:solidFill>
                          <a:schemeClr val="tx1"/>
                        </a:solidFill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altLang="zh-CN" sz="1800" b="1" baseline="-25000">
                        <a:solidFill>
                          <a:schemeClr val="tx1"/>
                        </a:solidFill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zh-CN" altLang="en-US" sz="1800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变为</a:t>
                </a:r>
                <a:r>
                  <a:rPr lang="en-US" altLang="zh-CN" sz="18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0.</a:t>
                </a:r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6725912-298D-0A28-CB19-85C90191B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475" y="5949280"/>
                <a:ext cx="5059748" cy="369332"/>
              </a:xfrm>
              <a:prstGeom prst="rect">
                <a:avLst/>
              </a:prstGeom>
              <a:blipFill>
                <a:blip r:embed="rId17"/>
                <a:stretch>
                  <a:fillRect l="-1084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5233793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14" grpId="0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2" action="ppaction://hlinksldjump"/>
            <a:extLst>
              <a:ext uri="{FF2B5EF4-FFF2-40B4-BE49-F238E27FC236}">
                <a16:creationId xmlns:a16="http://schemas.microsoft.com/office/drawing/2014/main" id="{6ED1EF79-A7DA-43D6-9844-52236878D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45060" name="Rectangle 30">
            <a:extLst>
              <a:ext uri="{FF2B5EF4-FFF2-40B4-BE49-F238E27FC236}">
                <a16:creationId xmlns:a16="http://schemas.microsoft.com/office/drawing/2014/main" id="{72C5B6C1-1136-4086-B50D-8BBFBB5B3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0"/>
            <a:ext cx="65373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实践问题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利用行列式的性质计算行列式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8657D5-0193-B5EC-C153-5788B5817809}"/>
              </a:ext>
            </a:extLst>
          </p:cNvPr>
          <p:cNvSpPr txBox="1"/>
          <p:nvPr/>
        </p:nvSpPr>
        <p:spPr>
          <a:xfrm>
            <a:off x="450850" y="930993"/>
            <a:ext cx="74888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  <a:r>
              <a:rPr lang="en-US" altLang="zh-CN" b="1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1.8</a:t>
            </a:r>
            <a:r>
              <a:rPr lang="en-US" altLang="zh-CN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计算</a:t>
            </a:r>
            <a:r>
              <a:rPr lang="en-US" altLang="zh-CN" b="1" i="1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阶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行列式</a:t>
            </a:r>
          </a:p>
        </p:txBody>
      </p:sp>
      <p:graphicFrame>
        <p:nvGraphicFramePr>
          <p:cNvPr id="5" name="Object 11">
            <a:extLst>
              <a:ext uri="{FF2B5EF4-FFF2-40B4-BE49-F238E27FC236}">
                <a16:creationId xmlns:a16="http://schemas.microsoft.com/office/drawing/2014/main" id="{460343DC-518D-1916-69AB-AC4D0453EB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3389800"/>
              </p:ext>
            </p:extLst>
          </p:nvPr>
        </p:nvGraphicFramePr>
        <p:xfrm>
          <a:off x="2669926" y="1554932"/>
          <a:ext cx="3804149" cy="2558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34960" imgH="965160" progId="Equation.DSMT4">
                  <p:embed/>
                </p:oleObj>
              </mc:Choice>
              <mc:Fallback>
                <p:oleObj name="Equation" r:id="rId3" imgW="1434960" imgH="965160" progId="Equation.DSMT4">
                  <p:embed/>
                  <p:pic>
                    <p:nvPicPr>
                      <p:cNvPr id="114699" name="Object 11">
                        <a:extLst>
                          <a:ext uri="{FF2B5EF4-FFF2-40B4-BE49-F238E27FC236}">
                            <a16:creationId xmlns:a16="http://schemas.microsoft.com/office/drawing/2014/main" id="{AFBB46B5-733D-4542-BEB3-FA3ED29DC2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9926" y="1554932"/>
                        <a:ext cx="3804149" cy="25585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4CB9A8C2-A68E-428C-C95C-9F5F4C75CB19}"/>
              </a:ext>
            </a:extLst>
          </p:cNvPr>
          <p:cNvSpPr txBox="1"/>
          <p:nvPr/>
        </p:nvSpPr>
        <p:spPr>
          <a:xfrm>
            <a:off x="1208584" y="4290313"/>
            <a:ext cx="77215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注意到</a:t>
            </a:r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各列元素之和都相等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endParaRPr lang="zh-CN" altLang="en-US" b="1" dirty="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D987108-BE7C-4211-2DA8-9B2CA4AAFAED}"/>
              </a:ext>
            </a:extLst>
          </p:cNvPr>
          <p:cNvSpPr txBox="1"/>
          <p:nvPr/>
        </p:nvSpPr>
        <p:spPr>
          <a:xfrm>
            <a:off x="642065" y="4293096"/>
            <a:ext cx="5578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解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2725A79-1F23-BF00-A85C-1604CF09BFB7}"/>
              </a:ext>
            </a:extLst>
          </p:cNvPr>
          <p:cNvSpPr txBox="1"/>
          <p:nvPr/>
        </p:nvSpPr>
        <p:spPr>
          <a:xfrm>
            <a:off x="632520" y="4813533"/>
            <a:ext cx="73958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/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把第</a:t>
            </a:r>
            <a:r>
              <a:rPr lang="en-US" altLang="zh-CN" b="1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b="1" i="1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,…,n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行同时加到第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行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提出公因式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然后各行减去第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行乘以</a:t>
            </a:r>
            <a:r>
              <a:rPr lang="en-US" altLang="zh-CN" b="1" i="1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可得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: 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819398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2" action="ppaction://hlinksldjump"/>
            <a:extLst>
              <a:ext uri="{FF2B5EF4-FFF2-40B4-BE49-F238E27FC236}">
                <a16:creationId xmlns:a16="http://schemas.microsoft.com/office/drawing/2014/main" id="{6ED1EF79-A7DA-43D6-9844-52236878D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45060" name="Rectangle 30">
            <a:extLst>
              <a:ext uri="{FF2B5EF4-FFF2-40B4-BE49-F238E27FC236}">
                <a16:creationId xmlns:a16="http://schemas.microsoft.com/office/drawing/2014/main" id="{72C5B6C1-1136-4086-B50D-8BBFBB5B3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15" y="-8584"/>
            <a:ext cx="65373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实践问题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利用行列式的性质计算行列式</a:t>
            </a:r>
          </a:p>
        </p:txBody>
      </p:sp>
      <p:graphicFrame>
        <p:nvGraphicFramePr>
          <p:cNvPr id="3" name="Object 11">
            <a:extLst>
              <a:ext uri="{FF2B5EF4-FFF2-40B4-BE49-F238E27FC236}">
                <a16:creationId xmlns:a16="http://schemas.microsoft.com/office/drawing/2014/main" id="{160D811D-4FD2-7974-F829-142162CBAA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6667763"/>
              </p:ext>
            </p:extLst>
          </p:nvPr>
        </p:nvGraphicFramePr>
        <p:xfrm>
          <a:off x="683568" y="2443627"/>
          <a:ext cx="4640135" cy="1469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47760" imgH="965160" progId="Equation.DSMT4">
                  <p:embed/>
                </p:oleObj>
              </mc:Choice>
              <mc:Fallback>
                <p:oleObj name="Equation" r:id="rId3" imgW="3047760" imgH="965160" progId="Equation.DSMT4">
                  <p:embed/>
                  <p:pic>
                    <p:nvPicPr>
                      <p:cNvPr id="114699" name="Object 11">
                        <a:extLst>
                          <a:ext uri="{FF2B5EF4-FFF2-40B4-BE49-F238E27FC236}">
                            <a16:creationId xmlns:a16="http://schemas.microsoft.com/office/drawing/2014/main" id="{AFBB46B5-733D-4542-BEB3-FA3ED29DC2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443627"/>
                        <a:ext cx="4640135" cy="14693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1">
            <a:extLst>
              <a:ext uri="{FF2B5EF4-FFF2-40B4-BE49-F238E27FC236}">
                <a16:creationId xmlns:a16="http://schemas.microsoft.com/office/drawing/2014/main" id="{014C0E4E-DA3B-B5E3-3098-DDB07F8337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611868"/>
              </p:ext>
            </p:extLst>
          </p:nvPr>
        </p:nvGraphicFramePr>
        <p:xfrm>
          <a:off x="683568" y="4031833"/>
          <a:ext cx="5327220" cy="1569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276360" imgH="965160" progId="Equation.DSMT4">
                  <p:embed/>
                </p:oleObj>
              </mc:Choice>
              <mc:Fallback>
                <p:oleObj name="Equation" r:id="rId5" imgW="3276360" imgH="965160" progId="Equation.DSMT4">
                  <p:embed/>
                  <p:pic>
                    <p:nvPicPr>
                      <p:cNvPr id="114699" name="Object 11">
                        <a:extLst>
                          <a:ext uri="{FF2B5EF4-FFF2-40B4-BE49-F238E27FC236}">
                            <a16:creationId xmlns:a16="http://schemas.microsoft.com/office/drawing/2014/main" id="{AFBB46B5-733D-4542-BEB3-FA3ED29DC2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4031833"/>
                        <a:ext cx="5327220" cy="15692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1">
            <a:extLst>
              <a:ext uri="{FF2B5EF4-FFF2-40B4-BE49-F238E27FC236}">
                <a16:creationId xmlns:a16="http://schemas.microsoft.com/office/drawing/2014/main" id="{32CD7C7C-1C9A-7F7B-C94C-2435C9D584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3161543"/>
              </p:ext>
            </p:extLst>
          </p:nvPr>
        </p:nvGraphicFramePr>
        <p:xfrm>
          <a:off x="683568" y="5826720"/>
          <a:ext cx="3124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562040" imgH="241200" progId="Equation.DSMT4">
                  <p:embed/>
                </p:oleObj>
              </mc:Choice>
              <mc:Fallback>
                <p:oleObj name="Equation" r:id="rId7" imgW="1562040" imgH="241200" progId="Equation.DSMT4">
                  <p:embed/>
                  <p:pic>
                    <p:nvPicPr>
                      <p:cNvPr id="114699" name="Object 11">
                        <a:extLst>
                          <a:ext uri="{FF2B5EF4-FFF2-40B4-BE49-F238E27FC236}">
                            <a16:creationId xmlns:a16="http://schemas.microsoft.com/office/drawing/2014/main" id="{AFBB46B5-733D-4542-BEB3-FA3ED29DC2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5826720"/>
                        <a:ext cx="3124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1">
            <a:extLst>
              <a:ext uri="{FF2B5EF4-FFF2-40B4-BE49-F238E27FC236}">
                <a16:creationId xmlns:a16="http://schemas.microsoft.com/office/drawing/2014/main" id="{B26D1598-6FDB-3756-B878-686115CC43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1323193"/>
              </p:ext>
            </p:extLst>
          </p:nvPr>
        </p:nvGraphicFramePr>
        <p:xfrm>
          <a:off x="352747" y="880442"/>
          <a:ext cx="8467725" cy="146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562360" imgH="965160" progId="Equation.DSMT4">
                  <p:embed/>
                </p:oleObj>
              </mc:Choice>
              <mc:Fallback>
                <p:oleObj name="Equation" r:id="rId9" imgW="5562360" imgH="965160" progId="Equation.DSMT4">
                  <p:embed/>
                  <p:pic>
                    <p:nvPicPr>
                      <p:cNvPr id="3" name="Object 11">
                        <a:extLst>
                          <a:ext uri="{FF2B5EF4-FFF2-40B4-BE49-F238E27FC236}">
                            <a16:creationId xmlns:a16="http://schemas.microsoft.com/office/drawing/2014/main" id="{160D811D-4FD2-7974-F829-142162CBAA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747" y="880442"/>
                        <a:ext cx="8467725" cy="146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2861562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2" action="ppaction://hlinksldjump"/>
            <a:extLst>
              <a:ext uri="{FF2B5EF4-FFF2-40B4-BE49-F238E27FC236}">
                <a16:creationId xmlns:a16="http://schemas.microsoft.com/office/drawing/2014/main" id="{6ED1EF79-A7DA-43D6-9844-52236878D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45060" name="Rectangle 30">
            <a:extLst>
              <a:ext uri="{FF2B5EF4-FFF2-40B4-BE49-F238E27FC236}">
                <a16:creationId xmlns:a16="http://schemas.microsoft.com/office/drawing/2014/main" id="{72C5B6C1-1136-4086-B50D-8BBFBB5B3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42" y="-8163"/>
            <a:ext cx="65373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实践问题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利用行列式的性质计算行列式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3F24CD4-BB82-0BDE-292D-1E8D9B4DE44E}"/>
              </a:ext>
            </a:extLst>
          </p:cNvPr>
          <p:cNvSpPr txBox="1"/>
          <p:nvPr/>
        </p:nvSpPr>
        <p:spPr>
          <a:xfrm>
            <a:off x="397902" y="820103"/>
            <a:ext cx="71264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  <a:r>
              <a:rPr lang="en-US" altLang="zh-CN" b="1" dirty="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1.9</a:t>
            </a:r>
            <a:r>
              <a:rPr lang="en-US" altLang="zh-CN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计算行列式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BD83A160-5F79-C0F9-C600-085C7C2E3F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9231727"/>
              </p:ext>
            </p:extLst>
          </p:nvPr>
        </p:nvGraphicFramePr>
        <p:xfrm>
          <a:off x="2022148" y="1405432"/>
          <a:ext cx="5099705" cy="177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581547" imgH="1243845" progId="Equation.DSMT4">
                  <p:embed/>
                </p:oleObj>
              </mc:Choice>
              <mc:Fallback>
                <p:oleObj name="Equation" r:id="rId3" imgW="3581547" imgH="124384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22148" y="1405432"/>
                        <a:ext cx="5099705" cy="1772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8485CF3E-36BE-8378-EF1B-33B6669F452C}"/>
              </a:ext>
            </a:extLst>
          </p:cNvPr>
          <p:cNvSpPr txBox="1"/>
          <p:nvPr/>
        </p:nvSpPr>
        <p:spPr>
          <a:xfrm>
            <a:off x="1008787" y="3393496"/>
            <a:ext cx="71264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注意到</a:t>
            </a:r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各行元素组成等差数列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endParaRPr lang="zh-CN" altLang="en-US" b="1" dirty="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Object 11">
            <a:extLst>
              <a:ext uri="{FF2B5EF4-FFF2-40B4-BE49-F238E27FC236}">
                <a16:creationId xmlns:a16="http://schemas.microsoft.com/office/drawing/2014/main" id="{5FC86801-632B-AA6C-76B7-8AC283F928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8769476"/>
              </p:ext>
            </p:extLst>
          </p:nvPr>
        </p:nvGraphicFramePr>
        <p:xfrm>
          <a:off x="2022148" y="4404432"/>
          <a:ext cx="4269188" cy="18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22360" imgH="622080" progId="Equation.DSMT4">
                  <p:embed/>
                </p:oleObj>
              </mc:Choice>
              <mc:Fallback>
                <p:oleObj name="Equation" r:id="rId5" imgW="1422360" imgH="622080" progId="Equation.DSMT4">
                  <p:embed/>
                  <p:pic>
                    <p:nvPicPr>
                      <p:cNvPr id="114699" name="Object 11">
                        <a:extLst>
                          <a:ext uri="{FF2B5EF4-FFF2-40B4-BE49-F238E27FC236}">
                            <a16:creationId xmlns:a16="http://schemas.microsoft.com/office/drawing/2014/main" id="{AFBB46B5-733D-4542-BEB3-FA3ED29DC2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2148" y="4404432"/>
                        <a:ext cx="4269188" cy="186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8802115D-78AE-055C-B916-283B3CE9E5AB}"/>
              </a:ext>
            </a:extLst>
          </p:cNvPr>
          <p:cNvSpPr txBox="1"/>
          <p:nvPr/>
        </p:nvSpPr>
        <p:spPr>
          <a:xfrm>
            <a:off x="397902" y="3393496"/>
            <a:ext cx="7018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解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8539996-D688-807F-67B3-2C43B54C7EF5}"/>
              </a:ext>
            </a:extLst>
          </p:cNvPr>
          <p:cNvSpPr txBox="1"/>
          <p:nvPr/>
        </p:nvSpPr>
        <p:spPr>
          <a:xfrm>
            <a:off x="397902" y="3881212"/>
            <a:ext cx="73878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从最后一列开始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后一列减前一列可得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: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graphicFrame>
        <p:nvGraphicFramePr>
          <p:cNvPr id="8" name="Object 11">
            <a:extLst>
              <a:ext uri="{FF2B5EF4-FFF2-40B4-BE49-F238E27FC236}">
                <a16:creationId xmlns:a16="http://schemas.microsoft.com/office/drawing/2014/main" id="{A091D50B-1DB1-BFF4-89C5-C2B6C1811C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4121972"/>
              </p:ext>
            </p:extLst>
          </p:nvPr>
        </p:nvGraphicFramePr>
        <p:xfrm>
          <a:off x="6235774" y="5078537"/>
          <a:ext cx="79851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79360" imgH="177480" progId="Equation.DSMT4">
                  <p:embed/>
                </p:oleObj>
              </mc:Choice>
              <mc:Fallback>
                <p:oleObj name="Equation" r:id="rId7" imgW="279360" imgH="177480" progId="Equation.DSMT4">
                  <p:embed/>
                  <p:pic>
                    <p:nvPicPr>
                      <p:cNvPr id="10" name="Object 11">
                        <a:extLst>
                          <a:ext uri="{FF2B5EF4-FFF2-40B4-BE49-F238E27FC236}">
                            <a16:creationId xmlns:a16="http://schemas.microsoft.com/office/drawing/2014/main" id="{5FC86801-632B-AA6C-76B7-8AC283F928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5774" y="5078537"/>
                        <a:ext cx="798512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5987471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2" action="ppaction://hlinksldjump"/>
            <a:extLst>
              <a:ext uri="{FF2B5EF4-FFF2-40B4-BE49-F238E27FC236}">
                <a16:creationId xmlns:a16="http://schemas.microsoft.com/office/drawing/2014/main" id="{6ED1EF79-A7DA-43D6-9844-52236878D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45060" name="Rectangle 30">
            <a:extLst>
              <a:ext uri="{FF2B5EF4-FFF2-40B4-BE49-F238E27FC236}">
                <a16:creationId xmlns:a16="http://schemas.microsoft.com/office/drawing/2014/main" id="{72C5B6C1-1136-4086-B50D-8BBFBB5B3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58" y="-8235"/>
            <a:ext cx="65373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实践问题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利用行列式的性质证明行列式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718D179-4722-1BA5-1A02-8D16E93E753C}"/>
              </a:ext>
            </a:extLst>
          </p:cNvPr>
          <p:cNvSpPr txBox="1"/>
          <p:nvPr/>
        </p:nvSpPr>
        <p:spPr>
          <a:xfrm>
            <a:off x="259232" y="620688"/>
            <a:ext cx="29446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  <a:r>
              <a:rPr lang="en-US" altLang="zh-CN" b="1" dirty="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1.10</a:t>
            </a:r>
            <a:r>
              <a:rPr lang="en-US" altLang="zh-CN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设行列式 </a:t>
            </a:r>
          </a:p>
        </p:txBody>
      </p:sp>
      <p:graphicFrame>
        <p:nvGraphicFramePr>
          <p:cNvPr id="5" name="Object 11">
            <a:extLst>
              <a:ext uri="{FF2B5EF4-FFF2-40B4-BE49-F238E27FC236}">
                <a16:creationId xmlns:a16="http://schemas.microsoft.com/office/drawing/2014/main" id="{C94C06C0-452A-7E49-217D-2F0B6EC709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522854"/>
              </p:ext>
            </p:extLst>
          </p:nvPr>
        </p:nvGraphicFramePr>
        <p:xfrm>
          <a:off x="2761256" y="635683"/>
          <a:ext cx="4691064" cy="2494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97080" imgH="1168200" progId="Equation.DSMT4">
                  <p:embed/>
                </p:oleObj>
              </mc:Choice>
              <mc:Fallback>
                <p:oleObj name="Equation" r:id="rId3" imgW="2197080" imgH="1168200" progId="Equation.DSMT4">
                  <p:embed/>
                  <p:pic>
                    <p:nvPicPr>
                      <p:cNvPr id="114699" name="Object 11">
                        <a:extLst>
                          <a:ext uri="{FF2B5EF4-FFF2-40B4-BE49-F238E27FC236}">
                            <a16:creationId xmlns:a16="http://schemas.microsoft.com/office/drawing/2014/main" id="{AFBB46B5-733D-4542-BEB3-FA3ED29DC2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1256" y="635683"/>
                        <a:ext cx="4691064" cy="24946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E00DEF90-61F0-394A-A538-A35775E7827D}"/>
              </a:ext>
            </a:extLst>
          </p:cNvPr>
          <p:cNvSpPr txBox="1"/>
          <p:nvPr/>
        </p:nvSpPr>
        <p:spPr>
          <a:xfrm>
            <a:off x="259232" y="4547448"/>
            <a:ext cx="34010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证明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b="1" i="1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D=D</a:t>
            </a:r>
            <a:r>
              <a:rPr lang="en-US" altLang="zh-CN" b="1" baseline="-25000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i="1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b="1" baseline="-25000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. </a:t>
            </a:r>
            <a:endParaRPr lang="zh-CN" altLang="en-US" b="1" dirty="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9188117-6C2D-A7E5-93D6-C04E2F6315B4}"/>
              </a:ext>
            </a:extLst>
          </p:cNvPr>
          <p:cNvSpPr txBox="1"/>
          <p:nvPr/>
        </p:nvSpPr>
        <p:spPr>
          <a:xfrm>
            <a:off x="259232" y="3570297"/>
            <a:ext cx="9178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以及</a:t>
            </a:r>
          </a:p>
        </p:txBody>
      </p:sp>
      <p:graphicFrame>
        <p:nvGraphicFramePr>
          <p:cNvPr id="13" name="Object 11">
            <a:extLst>
              <a:ext uri="{FF2B5EF4-FFF2-40B4-BE49-F238E27FC236}">
                <a16:creationId xmlns:a16="http://schemas.microsoft.com/office/drawing/2014/main" id="{0CF99AF7-02DD-E6EA-3794-C593B585C9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842291"/>
              </p:ext>
            </p:extLst>
          </p:nvPr>
        </p:nvGraphicFramePr>
        <p:xfrm>
          <a:off x="1150186" y="3272508"/>
          <a:ext cx="36830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841400" imgH="609480" progId="Equation.DSMT4">
                  <p:embed/>
                </p:oleObj>
              </mc:Choice>
              <mc:Fallback>
                <p:oleObj name="Equation" r:id="rId5" imgW="1841400" imgH="609480" progId="Equation.DSMT4">
                  <p:embed/>
                  <p:pic>
                    <p:nvPicPr>
                      <p:cNvPr id="114699" name="Object 11">
                        <a:extLst>
                          <a:ext uri="{FF2B5EF4-FFF2-40B4-BE49-F238E27FC236}">
                            <a16:creationId xmlns:a16="http://schemas.microsoft.com/office/drawing/2014/main" id="{AFBB46B5-733D-4542-BEB3-FA3ED29DC2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186" y="3272508"/>
                        <a:ext cx="36830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1">
            <a:extLst>
              <a:ext uri="{FF2B5EF4-FFF2-40B4-BE49-F238E27FC236}">
                <a16:creationId xmlns:a16="http://schemas.microsoft.com/office/drawing/2014/main" id="{DA102784-A902-5E56-24E7-E66EFC40AC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8260962"/>
              </p:ext>
            </p:extLst>
          </p:nvPr>
        </p:nvGraphicFramePr>
        <p:xfrm>
          <a:off x="4932040" y="3272508"/>
          <a:ext cx="36576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828800" imgH="609480" progId="Equation.DSMT4">
                  <p:embed/>
                </p:oleObj>
              </mc:Choice>
              <mc:Fallback>
                <p:oleObj name="Equation" r:id="rId7" imgW="1828800" imgH="609480" progId="Equation.DSMT4">
                  <p:embed/>
                  <p:pic>
                    <p:nvPicPr>
                      <p:cNvPr id="114699" name="Object 11">
                        <a:extLst>
                          <a:ext uri="{FF2B5EF4-FFF2-40B4-BE49-F238E27FC236}">
                            <a16:creationId xmlns:a16="http://schemas.microsoft.com/office/drawing/2014/main" id="{AFBB46B5-733D-4542-BEB3-FA3ED29DC2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3272508"/>
                        <a:ext cx="36576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B76B9DFE-6062-83A8-30FF-A8D9BDEDFAD8}"/>
              </a:ext>
            </a:extLst>
          </p:cNvPr>
          <p:cNvSpPr txBox="1"/>
          <p:nvPr/>
        </p:nvSpPr>
        <p:spPr>
          <a:xfrm>
            <a:off x="1043608" y="5265363"/>
            <a:ext cx="79928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注意到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对行列式</a:t>
            </a:r>
            <a:r>
              <a:rPr lang="en-US" altLang="zh-CN" b="1" i="1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前</a:t>
            </a:r>
            <a:r>
              <a:rPr lang="en-US" altLang="zh-CN" i="1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行作行运算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或</a:t>
            </a:r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后</a:t>
            </a:r>
            <a:r>
              <a:rPr lang="en-US" altLang="zh-CN" i="1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列作列</a:t>
            </a:r>
            <a:endParaRPr lang="zh-CN" altLang="en-US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E3A6111-C810-3679-629C-9214AC740403}"/>
              </a:ext>
            </a:extLst>
          </p:cNvPr>
          <p:cNvSpPr txBox="1"/>
          <p:nvPr/>
        </p:nvSpPr>
        <p:spPr>
          <a:xfrm>
            <a:off x="252009" y="5265363"/>
            <a:ext cx="9527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证明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9BD3A2E-127B-9A95-E104-C97E1A67E63A}"/>
              </a:ext>
            </a:extLst>
          </p:cNvPr>
          <p:cNvSpPr txBox="1"/>
          <p:nvPr/>
        </p:nvSpPr>
        <p:spPr>
          <a:xfrm>
            <a:off x="252009" y="5783647"/>
            <a:ext cx="84621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运算</a:t>
            </a:r>
            <a:r>
              <a:rPr lang="en-US" altLang="zh-CN" b="1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不会改变</a:t>
            </a:r>
            <a:r>
              <a:rPr lang="en-US" altLang="zh-CN" b="1" i="1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中元素</a:t>
            </a:r>
            <a:r>
              <a:rPr lang="en-US" altLang="zh-CN" b="1" i="1" dirty="0" err="1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b="1" i="1" baseline="-25000" dirty="0" err="1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ij</a:t>
            </a:r>
            <a:r>
              <a:rPr lang="en-US" altLang="zh-CN" b="1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(1≤</a:t>
            </a:r>
            <a:r>
              <a:rPr lang="en-US" altLang="zh-CN" b="1" i="1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b="1" i="1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n,</a:t>
            </a:r>
            <a:r>
              <a:rPr lang="en-US" altLang="zh-CN" b="1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1≤</a:t>
            </a:r>
            <a:r>
              <a:rPr lang="en-US" altLang="zh-CN" b="1" i="1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b="1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b="1" i="1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b="1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的值</a:t>
            </a:r>
            <a:r>
              <a:rPr lang="en-US" altLang="zh-CN" b="1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7944553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25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2" action="ppaction://hlinksldjump"/>
            <a:extLst>
              <a:ext uri="{FF2B5EF4-FFF2-40B4-BE49-F238E27FC236}">
                <a16:creationId xmlns:a16="http://schemas.microsoft.com/office/drawing/2014/main" id="{6ED1EF79-A7DA-43D6-9844-52236878D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45060" name="Rectangle 30">
            <a:extLst>
              <a:ext uri="{FF2B5EF4-FFF2-40B4-BE49-F238E27FC236}">
                <a16:creationId xmlns:a16="http://schemas.microsoft.com/office/drawing/2014/main" id="{72C5B6C1-1136-4086-B50D-8BBFBB5B3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0"/>
            <a:ext cx="65373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实践问题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利用行列式的性质证明行列式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BE8DBA1B-4BD3-6C3F-AF5C-1EB4ECCB2E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296852"/>
              </p:ext>
            </p:extLst>
          </p:nvPr>
        </p:nvGraphicFramePr>
        <p:xfrm>
          <a:off x="2097188" y="1571597"/>
          <a:ext cx="4949624" cy="1466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115107" imgH="1219364" progId="Equation.DSMT4">
                  <p:embed/>
                </p:oleObj>
              </mc:Choice>
              <mc:Fallback>
                <p:oleObj name="Equation" r:id="rId3" imgW="4115107" imgH="121936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97188" y="1571597"/>
                        <a:ext cx="4949624" cy="1466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AC75397-31A8-93CD-6501-9FB48BDF5A42}"/>
                  </a:ext>
                </a:extLst>
              </p:cNvPr>
              <p:cNvSpPr txBox="1"/>
              <p:nvPr/>
            </p:nvSpPr>
            <p:spPr>
              <a:xfrm>
                <a:off x="252009" y="2882286"/>
                <a:ext cx="846218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对</a:t>
                </a:r>
                <a:r>
                  <a:rPr lang="en-US" altLang="zh-CN" b="1" i="1" dirty="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b="1" baseline="-25000" dirty="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作列运算</a:t>
                </a:r>
                <a:r>
                  <a:rPr lang="en-US" altLang="zh-CN" b="1" i="1" dirty="0">
                    <a:solidFill>
                      <a:srgbClr val="C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b="1" i="1" baseline="-25000" dirty="0">
                    <a:solidFill>
                      <a:srgbClr val="C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b="1" i="1" dirty="0">
                    <a:solidFill>
                      <a:srgbClr val="C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𝝀</m:t>
                    </m:r>
                  </m:oMath>
                </a14:m>
                <a:r>
                  <a:rPr lang="en-US" altLang="zh-CN" b="1" i="1" dirty="0" err="1">
                    <a:solidFill>
                      <a:srgbClr val="C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b="1" i="1" baseline="-25000" dirty="0" err="1">
                    <a:solidFill>
                      <a:srgbClr val="C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zh-CN" altLang="en-US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化</a:t>
                </a:r>
                <a:r>
                  <a:rPr lang="en-US" altLang="zh-CN" b="1" i="1" dirty="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b="1" baseline="-25000" dirty="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为</a:t>
                </a:r>
                <a:r>
                  <a:rPr lang="zh-CN" altLang="en-US" b="1" dirty="0">
                    <a:solidFill>
                      <a:srgbClr val="C000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下三角行列式</a:t>
                </a:r>
                <a:r>
                  <a:rPr lang="en-US" altLang="zh-CN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设为</a:t>
                </a: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AC75397-31A8-93CD-6501-9FB48BDF5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9" y="2882286"/>
                <a:ext cx="8462183" cy="523220"/>
              </a:xfrm>
              <a:prstGeom prst="rect">
                <a:avLst/>
              </a:prstGeom>
              <a:blipFill>
                <a:blip r:embed="rId5"/>
                <a:stretch>
                  <a:fillRect l="-1441"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Object 11">
            <a:extLst>
              <a:ext uri="{FF2B5EF4-FFF2-40B4-BE49-F238E27FC236}">
                <a16:creationId xmlns:a16="http://schemas.microsoft.com/office/drawing/2014/main" id="{E2CBD556-9012-8CC8-BAC6-41C86C7739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9126840"/>
              </p:ext>
            </p:extLst>
          </p:nvPr>
        </p:nvGraphicFramePr>
        <p:xfrm>
          <a:off x="2097188" y="3410066"/>
          <a:ext cx="4949625" cy="1513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93680" imgH="609480" progId="Equation.DSMT4">
                  <p:embed/>
                </p:oleObj>
              </mc:Choice>
              <mc:Fallback>
                <p:oleObj name="Equation" r:id="rId6" imgW="1993680" imgH="609480" progId="Equation.DSMT4">
                  <p:embed/>
                  <p:pic>
                    <p:nvPicPr>
                      <p:cNvPr id="114699" name="Object 11">
                        <a:extLst>
                          <a:ext uri="{FF2B5EF4-FFF2-40B4-BE49-F238E27FC236}">
                            <a16:creationId xmlns:a16="http://schemas.microsoft.com/office/drawing/2014/main" id="{AFBB46B5-733D-4542-BEB3-FA3ED29DC2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188" y="3410066"/>
                        <a:ext cx="4949625" cy="15132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8226C6C-ED2D-4C78-6FF8-62CA4D43F894}"/>
                  </a:ext>
                </a:extLst>
              </p:cNvPr>
              <p:cNvSpPr txBox="1"/>
              <p:nvPr/>
            </p:nvSpPr>
            <p:spPr>
              <a:xfrm>
                <a:off x="214274" y="4913612"/>
                <a:ext cx="8462182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7200"/>
                <a:r>
                  <a:rPr lang="zh-CN" altLang="en-US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因此</a:t>
                </a:r>
                <a:r>
                  <a:rPr lang="en-US" altLang="zh-CN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只要对</a:t>
                </a:r>
                <a:r>
                  <a:rPr lang="en-US" altLang="zh-CN" b="1" i="1" dirty="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zh-CN" altLang="en-US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的前</a:t>
                </a:r>
                <a:r>
                  <a:rPr lang="en-US" altLang="zh-CN" b="1" i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en-US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行作运算</a:t>
                </a:r>
                <a:r>
                  <a:rPr lang="en-US" altLang="zh-CN" b="1" i="1" dirty="0" err="1">
                    <a:solidFill>
                      <a:srgbClr val="C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b="1" i="1" baseline="-25000" dirty="0" err="1">
                    <a:solidFill>
                      <a:srgbClr val="C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b="1" i="1" dirty="0">
                    <a:solidFill>
                      <a:srgbClr val="C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𝝀</m:t>
                    </m:r>
                  </m:oMath>
                </a14:m>
                <a:r>
                  <a:rPr lang="en-US" altLang="zh-CN" b="1" i="1" dirty="0" err="1">
                    <a:solidFill>
                      <a:srgbClr val="C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b="1" i="1" baseline="-25000" dirty="0" err="1">
                    <a:solidFill>
                      <a:srgbClr val="C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en-US" altLang="zh-CN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再对后</a:t>
                </a:r>
                <a:r>
                  <a:rPr lang="en-US" altLang="zh-CN" b="1" i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列作运算</a:t>
                </a:r>
                <a:r>
                  <a:rPr lang="en-US" altLang="zh-CN" b="1" i="1" dirty="0">
                    <a:solidFill>
                      <a:srgbClr val="C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b="1" i="1" baseline="-25000" dirty="0">
                    <a:solidFill>
                      <a:srgbClr val="C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b="1" i="1" dirty="0">
                    <a:solidFill>
                      <a:srgbClr val="C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𝝀</m:t>
                    </m:r>
                  </m:oMath>
                </a14:m>
                <a:r>
                  <a:rPr lang="en-US" altLang="zh-CN" b="1" i="1" dirty="0" err="1">
                    <a:solidFill>
                      <a:srgbClr val="C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b="1" i="1" baseline="-25000" dirty="0" err="1">
                    <a:solidFill>
                      <a:srgbClr val="C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en-US" altLang="zh-CN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就可把</a:t>
                </a:r>
                <a:r>
                  <a:rPr lang="en-US" altLang="zh-CN" b="1" i="1" dirty="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zh-CN" altLang="en-US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化为</a:t>
                </a:r>
                <a:r>
                  <a:rPr lang="zh-CN" altLang="en-US" b="1" dirty="0">
                    <a:solidFill>
                      <a:srgbClr val="C000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下三角行列式</a:t>
                </a: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8226C6C-ED2D-4C78-6FF8-62CA4D43F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74" y="4913612"/>
                <a:ext cx="8462182" cy="954107"/>
              </a:xfrm>
              <a:prstGeom prst="rect">
                <a:avLst/>
              </a:prstGeom>
              <a:blipFill>
                <a:blip r:embed="rId8"/>
                <a:stretch>
                  <a:fillRect l="-1441" t="-6369" b="-165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8F0B591-4DBA-E93F-A10F-62C2AAAA3140}"/>
                  </a:ext>
                </a:extLst>
              </p:cNvPr>
              <p:cNvSpPr txBox="1"/>
              <p:nvPr/>
            </p:nvSpPr>
            <p:spPr>
              <a:xfrm>
                <a:off x="252009" y="1189740"/>
                <a:ext cx="788587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对</a:t>
                </a:r>
                <a:r>
                  <a:rPr lang="en-US" altLang="zh-CN" b="1" i="1" dirty="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b="1" baseline="-25000" dirty="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作行运算</a:t>
                </a:r>
                <a:r>
                  <a:rPr lang="en-US" altLang="zh-CN" b="1" i="1" dirty="0" err="1">
                    <a:solidFill>
                      <a:srgbClr val="C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b="1" i="1" baseline="-25000" dirty="0" err="1">
                    <a:solidFill>
                      <a:srgbClr val="C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b="1" i="1" dirty="0">
                    <a:solidFill>
                      <a:srgbClr val="C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𝝀</m:t>
                    </m:r>
                  </m:oMath>
                </a14:m>
                <a:r>
                  <a:rPr lang="en-US" altLang="zh-CN" b="1" i="1" dirty="0" err="1">
                    <a:solidFill>
                      <a:srgbClr val="C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b="1" i="1" baseline="-25000" dirty="0" err="1">
                    <a:solidFill>
                      <a:srgbClr val="C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zh-CN" altLang="en-US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化</a:t>
                </a:r>
                <a:r>
                  <a:rPr lang="en-US" altLang="zh-CN" b="1" i="1" dirty="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b="1" baseline="-25000" dirty="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为</a:t>
                </a:r>
                <a:r>
                  <a:rPr lang="zh-CN" altLang="en-US" b="1" dirty="0">
                    <a:solidFill>
                      <a:srgbClr val="C000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下三角行列式</a:t>
                </a:r>
                <a:r>
                  <a:rPr lang="en-US" altLang="zh-CN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设为</a:t>
                </a:r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8F0B591-4DBA-E93F-A10F-62C2AAAA3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9" y="1189740"/>
                <a:ext cx="7885876" cy="523220"/>
              </a:xfrm>
              <a:prstGeom prst="rect">
                <a:avLst/>
              </a:prstGeom>
              <a:blipFill>
                <a:blip r:embed="rId9"/>
                <a:stretch>
                  <a:fillRect l="-1546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4712603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125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25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2" action="ppaction://hlinksldjump"/>
            <a:extLst>
              <a:ext uri="{FF2B5EF4-FFF2-40B4-BE49-F238E27FC236}">
                <a16:creationId xmlns:a16="http://schemas.microsoft.com/office/drawing/2014/main" id="{6ED1EF79-A7DA-43D6-9844-52236878D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45060" name="Rectangle 30">
            <a:extLst>
              <a:ext uri="{FF2B5EF4-FFF2-40B4-BE49-F238E27FC236}">
                <a16:creationId xmlns:a16="http://schemas.microsoft.com/office/drawing/2014/main" id="{72C5B6C1-1136-4086-B50D-8BBFBB5B3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-6840"/>
            <a:ext cx="65373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实践问题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利用行列式的性质证明行列式</a:t>
            </a:r>
          </a:p>
        </p:txBody>
      </p:sp>
      <p:graphicFrame>
        <p:nvGraphicFramePr>
          <p:cNvPr id="2" name="Object 11">
            <a:extLst>
              <a:ext uri="{FF2B5EF4-FFF2-40B4-BE49-F238E27FC236}">
                <a16:creationId xmlns:a16="http://schemas.microsoft.com/office/drawing/2014/main" id="{ADE715EE-9EEF-3278-5E19-0BB38117E7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4480436"/>
              </p:ext>
            </p:extLst>
          </p:nvPr>
        </p:nvGraphicFramePr>
        <p:xfrm>
          <a:off x="836581" y="1049973"/>
          <a:ext cx="6353398" cy="3321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34880" imgH="1168200" progId="Equation.DSMT4">
                  <p:embed/>
                </p:oleObj>
              </mc:Choice>
              <mc:Fallback>
                <p:oleObj name="Equation" r:id="rId3" imgW="2234880" imgH="1168200" progId="Equation.DSMT4">
                  <p:embed/>
                  <p:pic>
                    <p:nvPicPr>
                      <p:cNvPr id="114699" name="Object 11">
                        <a:extLst>
                          <a:ext uri="{FF2B5EF4-FFF2-40B4-BE49-F238E27FC236}">
                            <a16:creationId xmlns:a16="http://schemas.microsoft.com/office/drawing/2014/main" id="{AFBB46B5-733D-4542-BEB3-FA3ED29DC2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581" y="1049973"/>
                        <a:ext cx="6353398" cy="33210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9DCCD414-22B1-0E94-7069-BC7BC6AD97B4}"/>
              </a:ext>
            </a:extLst>
          </p:cNvPr>
          <p:cNvSpPr txBox="1"/>
          <p:nvPr/>
        </p:nvSpPr>
        <p:spPr>
          <a:xfrm>
            <a:off x="2083514" y="4735839"/>
            <a:ext cx="60168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1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D=p</a:t>
            </a:r>
            <a:r>
              <a:rPr lang="en-US" altLang="zh-CN" b="1" baseline="-25000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11</a:t>
            </a:r>
            <a:r>
              <a:rPr lang="en-US" altLang="zh-CN" b="1" i="1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…p</a:t>
            </a:r>
            <a:r>
              <a:rPr lang="en-US" altLang="zh-CN" b="1" i="1" baseline="-25000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kk</a:t>
            </a:r>
            <a:r>
              <a:rPr lang="en-US" altLang="zh-CN" b="1" i="1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∙q</a:t>
            </a:r>
            <a:r>
              <a:rPr lang="en-US" altLang="zh-CN" b="1" baseline="-25000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11</a:t>
            </a:r>
            <a:r>
              <a:rPr lang="en-US" altLang="zh-CN" b="1" i="1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…</a:t>
            </a:r>
            <a:r>
              <a:rPr lang="en-US" altLang="zh-CN" b="1" i="1" dirty="0" err="1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b="1" i="1" baseline="-25000" dirty="0" err="1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kk</a:t>
            </a:r>
            <a:r>
              <a:rPr lang="en-US" altLang="zh-CN" b="1" i="1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=D</a:t>
            </a:r>
            <a:r>
              <a:rPr lang="en-US" altLang="zh-CN" b="1" baseline="-25000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i="1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b="1" baseline="-25000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b="1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endParaRPr lang="zh-CN" altLang="en-US" b="1" dirty="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5EEBB8A-72C8-B3E4-1F6A-04939F02C25F}"/>
              </a:ext>
            </a:extLst>
          </p:cNvPr>
          <p:cNvSpPr txBox="1"/>
          <p:nvPr/>
        </p:nvSpPr>
        <p:spPr>
          <a:xfrm>
            <a:off x="445586" y="4735839"/>
            <a:ext cx="16379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从而可得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9045938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75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>
            <a:extLst>
              <a:ext uri="{FF2B5EF4-FFF2-40B4-BE49-F238E27FC236}">
                <a16:creationId xmlns:a16="http://schemas.microsoft.com/office/drawing/2014/main" id="{8B2132EF-33CE-4DEE-A132-AEEC1C91E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31950"/>
            <a:ext cx="4105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第一章  行列式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4833405-10BD-43D7-BDE7-FB3400D8C955}"/>
              </a:ext>
            </a:extLst>
          </p:cNvPr>
          <p:cNvSpPr/>
          <p:nvPr/>
        </p:nvSpPr>
        <p:spPr>
          <a:xfrm>
            <a:off x="2178944" y="1700808"/>
            <a:ext cx="42242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50000"/>
              </a:spcBef>
              <a:defRPr/>
            </a:pP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  <a:cs typeface="Times New Roman" panose="02020603050405020304" pitchFamily="18" charset="0"/>
              </a:rPr>
              <a:t>§1.3  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  <a:cs typeface="Times New Roman" panose="02020603050405020304" pitchFamily="18" charset="0"/>
              </a:rPr>
              <a:t>行列式的性质</a:t>
            </a:r>
          </a:p>
        </p:txBody>
      </p:sp>
    </p:spTree>
  </p:cSld>
  <p:clrMapOvr>
    <a:masterClrMapping/>
  </p:clrMapOvr>
  <p:transition spd="slow">
    <p:split orient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2" action="ppaction://hlinksldjump"/>
            <a:extLst>
              <a:ext uri="{FF2B5EF4-FFF2-40B4-BE49-F238E27FC236}">
                <a16:creationId xmlns:a16="http://schemas.microsoft.com/office/drawing/2014/main" id="{6ED1EF79-A7DA-43D6-9844-52236878D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48" y="630279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45060" name="Rectangle 30">
            <a:extLst>
              <a:ext uri="{FF2B5EF4-FFF2-40B4-BE49-F238E27FC236}">
                <a16:creationId xmlns:a16="http://schemas.microsoft.com/office/drawing/2014/main" id="{72C5B6C1-1136-4086-B50D-8BBFBB5B3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0"/>
            <a:ext cx="65373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实践问题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利用行列式的性质证明行列式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70A595-EE6F-ACFE-43B4-08284BDDE03A}"/>
              </a:ext>
            </a:extLst>
          </p:cNvPr>
          <p:cNvSpPr txBox="1"/>
          <p:nvPr/>
        </p:nvSpPr>
        <p:spPr>
          <a:xfrm>
            <a:off x="1040756" y="1139853"/>
            <a:ext cx="74916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类似例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1.10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的证明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,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可得该结论对行列式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2D51A65-D809-4279-C4B3-99F572550F96}"/>
              </a:ext>
            </a:extLst>
          </p:cNvPr>
          <p:cNvSpPr txBox="1"/>
          <p:nvPr/>
        </p:nvSpPr>
        <p:spPr>
          <a:xfrm>
            <a:off x="466118" y="4994012"/>
            <a:ext cx="2685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同样成立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. </a:t>
            </a:r>
            <a:endParaRPr lang="zh-CN" altLang="en-US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8" name="Object 11">
            <a:extLst>
              <a:ext uri="{FF2B5EF4-FFF2-40B4-BE49-F238E27FC236}">
                <a16:creationId xmlns:a16="http://schemas.microsoft.com/office/drawing/2014/main" id="{65DE8EEA-B784-B916-4B7C-8AB742CE61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8223329"/>
              </p:ext>
            </p:extLst>
          </p:nvPr>
        </p:nvGraphicFramePr>
        <p:xfrm>
          <a:off x="733063" y="1723716"/>
          <a:ext cx="6069760" cy="3304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45960" imgH="1168200" progId="Equation.DSMT4">
                  <p:embed/>
                </p:oleObj>
              </mc:Choice>
              <mc:Fallback>
                <p:oleObj name="Equation" r:id="rId3" imgW="2145960" imgH="1168200" progId="Equation.DSMT4">
                  <p:embed/>
                  <p:pic>
                    <p:nvPicPr>
                      <p:cNvPr id="114699" name="Object 11">
                        <a:extLst>
                          <a:ext uri="{FF2B5EF4-FFF2-40B4-BE49-F238E27FC236}">
                            <a16:creationId xmlns:a16="http://schemas.microsoft.com/office/drawing/2014/main" id="{AFBB46B5-733D-4542-BEB3-FA3ED29DC2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063" y="1723716"/>
                        <a:ext cx="6069760" cy="33042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DE6916B5-E402-D762-7253-C037B99CD8BD}"/>
              </a:ext>
            </a:extLst>
          </p:cNvPr>
          <p:cNvSpPr txBox="1"/>
          <p:nvPr/>
        </p:nvSpPr>
        <p:spPr>
          <a:xfrm>
            <a:off x="386544" y="1139853"/>
            <a:ext cx="5578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注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782629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75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975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2" action="ppaction://hlinksldjump"/>
            <a:extLst>
              <a:ext uri="{FF2B5EF4-FFF2-40B4-BE49-F238E27FC236}">
                <a16:creationId xmlns:a16="http://schemas.microsoft.com/office/drawing/2014/main" id="{6ED1EF79-A7DA-43D6-9844-52236878D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45060" name="Rectangle 30">
            <a:extLst>
              <a:ext uri="{FF2B5EF4-FFF2-40B4-BE49-F238E27FC236}">
                <a16:creationId xmlns:a16="http://schemas.microsoft.com/office/drawing/2014/main" id="{72C5B6C1-1136-4086-B50D-8BBFBB5B3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79" y="9346"/>
            <a:ext cx="65373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实践问题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利用行列式的性质计算行列式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8D58C5E-42A0-5CEF-A53D-0237D08A2DA1}"/>
              </a:ext>
            </a:extLst>
          </p:cNvPr>
          <p:cNvSpPr txBox="1"/>
          <p:nvPr/>
        </p:nvSpPr>
        <p:spPr>
          <a:xfrm>
            <a:off x="259232" y="850973"/>
            <a:ext cx="42238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  <a:r>
              <a:rPr lang="en-US" altLang="zh-CN" b="1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1.11</a:t>
            </a:r>
            <a:r>
              <a:rPr lang="en-US" altLang="zh-CN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计算</a:t>
            </a:r>
            <a:r>
              <a:rPr lang="en-US" altLang="zh-CN" b="1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b="1" i="1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阶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行列式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A83EDCD7-08BC-4C45-2B48-D6AD79980A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088004"/>
              </p:ext>
            </p:extLst>
          </p:nvPr>
        </p:nvGraphicFramePr>
        <p:xfrm>
          <a:off x="1547663" y="1412776"/>
          <a:ext cx="5125941" cy="2774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33360" imgH="1155600" progId="Equation.DSMT4">
                  <p:embed/>
                </p:oleObj>
              </mc:Choice>
              <mc:Fallback>
                <p:oleObj name="Equation" r:id="rId3" imgW="2133360" imgH="115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7663" y="1412776"/>
                        <a:ext cx="5125941" cy="2774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2A697A25-39A1-1973-F8C1-EAAA1B25F881}"/>
              </a:ext>
            </a:extLst>
          </p:cNvPr>
          <p:cNvSpPr txBox="1"/>
          <p:nvPr/>
        </p:nvSpPr>
        <p:spPr>
          <a:xfrm>
            <a:off x="259232" y="4221088"/>
            <a:ext cx="43022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其中未写出的元素为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0.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endParaRPr lang="zh-CN" altLang="en-US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4145E88-EA4A-B8CD-D616-B5ACE945114B}"/>
              </a:ext>
            </a:extLst>
          </p:cNvPr>
          <p:cNvSpPr txBox="1"/>
          <p:nvPr/>
        </p:nvSpPr>
        <p:spPr>
          <a:xfrm>
            <a:off x="180977" y="4979005"/>
            <a:ext cx="7692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解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7802F87-BCBF-2AC7-245F-6D7B6F1F9A0D}"/>
              </a:ext>
            </a:extLst>
          </p:cNvPr>
          <p:cNvSpPr txBox="1"/>
          <p:nvPr/>
        </p:nvSpPr>
        <p:spPr>
          <a:xfrm>
            <a:off x="357293" y="5498068"/>
            <a:ext cx="76328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对应位置均</a:t>
            </a: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分别为</a:t>
            </a:r>
            <a:r>
              <a:rPr lang="en-US" altLang="zh-CN" b="1" i="1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a,b,c,d</a:t>
            </a:r>
            <a:r>
              <a:rPr lang="en-US" altLang="zh-CN" b="1"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B7097E8-905E-AC03-6522-591DB3E17DF4}"/>
              </a:ext>
            </a:extLst>
          </p:cNvPr>
          <p:cNvSpPr txBox="1"/>
          <p:nvPr/>
        </p:nvSpPr>
        <p:spPr>
          <a:xfrm>
            <a:off x="854131" y="4973828"/>
            <a:ext cx="78223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注意</a:t>
            </a: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到行列式</a:t>
            </a:r>
            <a:r>
              <a:rPr lang="en-US" altLang="zh-CN" b="1" i="1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b="1" baseline="-2500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b="1" i="1" baseline="-2500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主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对角线与副对角线的元素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4059676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" action="ppaction://noaction"/>
            <a:extLst>
              <a:ext uri="{FF2B5EF4-FFF2-40B4-BE49-F238E27FC236}">
                <a16:creationId xmlns:a16="http://schemas.microsoft.com/office/drawing/2014/main" id="{6ED1EF79-A7DA-43D6-9844-52236878D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45060" name="Rectangle 30">
            <a:extLst>
              <a:ext uri="{FF2B5EF4-FFF2-40B4-BE49-F238E27FC236}">
                <a16:creationId xmlns:a16="http://schemas.microsoft.com/office/drawing/2014/main" id="{72C5B6C1-1136-4086-B50D-8BBFBB5B3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1" y="-8965"/>
            <a:ext cx="65373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实践问题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利用行列式的性质计算行列式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FF18C4E-535E-1A86-9806-B28060DE273C}"/>
              </a:ext>
            </a:extLst>
          </p:cNvPr>
          <p:cNvSpPr txBox="1"/>
          <p:nvPr/>
        </p:nvSpPr>
        <p:spPr>
          <a:xfrm>
            <a:off x="259233" y="476672"/>
            <a:ext cx="85612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从最后一行开始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后一行与前一行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行除外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依次对换后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又从最后一列开始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后一列与前一列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列除外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依次对换可得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1C405EE1-EC6F-3827-B878-3F523832E7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5329364"/>
              </p:ext>
            </p:extLst>
          </p:nvPr>
        </p:nvGraphicFramePr>
        <p:xfrm>
          <a:off x="611560" y="1800612"/>
          <a:ext cx="2232248" cy="3433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06360" imgH="1854000" progId="Equation.DSMT4">
                  <p:embed/>
                </p:oleObj>
              </mc:Choice>
              <mc:Fallback>
                <p:oleObj name="Equation" r:id="rId2" imgW="1206360" imgH="1854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1560" y="1800612"/>
                        <a:ext cx="2232248" cy="34332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6FCDA570-D1C6-0079-97FA-689D1FF2BCC6}"/>
              </a:ext>
            </a:extLst>
          </p:cNvPr>
          <p:cNvSpPr txBox="1"/>
          <p:nvPr/>
        </p:nvSpPr>
        <p:spPr>
          <a:xfrm>
            <a:off x="282940" y="5301208"/>
            <a:ext cx="84775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结合</a:t>
            </a:r>
            <a:r>
              <a:rPr lang="zh-CN" altLang="en-US" sz="2400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  <a:r>
              <a:rPr lang="en-US" altLang="zh-CN" sz="2400" b="1" dirty="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1.10</a:t>
            </a:r>
            <a:r>
              <a:rPr lang="zh-CN" altLang="en-US" sz="2400" b="1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的结果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有</a:t>
            </a:r>
            <a:r>
              <a:rPr lang="en-US" altLang="zh-CN" b="1" i="1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b="1" baseline="-25000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b="1" i="1" baseline="-25000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b="1" i="1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=D</a:t>
            </a:r>
            <a:r>
              <a:rPr lang="en-US" altLang="zh-CN" b="1" baseline="-25000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b="1" i="1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b="1" baseline="-25000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2(</a:t>
            </a:r>
            <a:r>
              <a:rPr lang="en-US" altLang="zh-CN" b="1" i="1" baseline="-25000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n-</a:t>
            </a:r>
            <a:r>
              <a:rPr lang="en-US" altLang="zh-CN" b="1" baseline="-25000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1)</a:t>
            </a:r>
            <a:r>
              <a:rPr lang="en-US" altLang="zh-CN" b="1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endParaRPr lang="zh-CN" altLang="en-US" b="1" dirty="0">
              <a:solidFill>
                <a:schemeClr val="tx1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B94BB5BA-7C6F-AAA8-9860-CE243EEFFF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925133"/>
              </p:ext>
            </p:extLst>
          </p:nvPr>
        </p:nvGraphicFramePr>
        <p:xfrm>
          <a:off x="2816860" y="1887533"/>
          <a:ext cx="6088541" cy="3259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44720" imgH="1523880" progId="Equation.DSMT4">
                  <p:embed/>
                </p:oleObj>
              </mc:Choice>
              <mc:Fallback>
                <p:oleObj name="Equation" r:id="rId4" imgW="2844720" imgH="152388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1C405EE1-EC6F-3827-B878-3F523832E7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16860" y="1887533"/>
                        <a:ext cx="6088541" cy="3259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326B8689-D3CB-79F5-BE09-4CAF6EE57826}"/>
              </a:ext>
            </a:extLst>
          </p:cNvPr>
          <p:cNvSpPr txBox="1"/>
          <p:nvPr/>
        </p:nvSpPr>
        <p:spPr>
          <a:xfrm>
            <a:off x="814664" y="5882758"/>
            <a:ext cx="79221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以此递推</a:t>
            </a: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, 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可得</a:t>
            </a:r>
            <a:r>
              <a:rPr lang="en-US" altLang="zh-CN" sz="2400" b="1" i="1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400" b="1" baseline="-25000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i="1" baseline="-25000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i="1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=D</a:t>
            </a:r>
            <a:r>
              <a:rPr lang="en-US" altLang="zh-CN" sz="2400" b="1" baseline="-25000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i="1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400" b="1" baseline="-25000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2(</a:t>
            </a:r>
            <a:r>
              <a:rPr lang="en-US" altLang="zh-CN" sz="2400" b="1" i="1" baseline="-25000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n-</a:t>
            </a:r>
            <a:r>
              <a:rPr lang="en-US" altLang="zh-CN" sz="2400" b="1" baseline="-25000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1)</a:t>
            </a:r>
            <a:r>
              <a:rPr lang="en-US" altLang="zh-CN" sz="2400" b="1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=(</a:t>
            </a:r>
            <a:r>
              <a:rPr lang="en-US" altLang="zh-CN" sz="2400" b="1" i="1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400" b="1" baseline="-25000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b="1" i="1" baseline="30000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i="1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b="1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ad-</a:t>
            </a:r>
            <a:r>
              <a:rPr lang="en-US" altLang="zh-CN" sz="2400" b="1" i="1" dirty="0" err="1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bc</a:t>
            </a:r>
            <a:r>
              <a:rPr lang="en-US" altLang="zh-CN" sz="2400" b="1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b="1" i="1" baseline="30000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2400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51715108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9BF13833-45B6-4AAA-B73B-C5518CFEB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486" y="1412776"/>
            <a:ext cx="7559674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>
              <a:spcBef>
                <a:spcPct val="0"/>
              </a:spcBef>
              <a:buClrTx/>
              <a:buSzTx/>
              <a:buNone/>
              <a:defRPr/>
            </a:pPr>
            <a:r>
              <a:rPr kumimoji="1" lang="zh-CN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基本问题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5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行列式的性质有哪些</a:t>
            </a:r>
            <a:r>
              <a:rPr lang="en-US" altLang="zh-CN" sz="25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?</a:t>
            </a:r>
            <a:r>
              <a:rPr lang="zh-CN" altLang="en-US" sz="25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如何利用其性质</a:t>
            </a:r>
            <a:endParaRPr kumimoji="1" lang="zh-CN" altLang="zh-CN" sz="25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6D50D67-0721-460C-980E-6D04231C3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6276" y="1895838"/>
            <a:ext cx="416797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dirty="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对行列式进行计算？</a:t>
            </a:r>
          </a:p>
        </p:txBody>
      </p:sp>
      <p:sp>
        <p:nvSpPr>
          <p:cNvPr id="44037" name="Text Box 2">
            <a:extLst>
              <a:ext uri="{FF2B5EF4-FFF2-40B4-BE49-F238E27FC236}">
                <a16:creationId xmlns:a16="http://schemas.microsoft.com/office/drawing/2014/main" id="{EA77B2B6-8A95-4258-8CFE-AE1C4CC44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55924"/>
            <a:ext cx="5407025" cy="598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None/>
              <a:defRPr/>
            </a:pPr>
            <a:r>
              <a:rPr lang="zh-CN" altLang="en-US" sz="30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行列式的性质的</a:t>
            </a: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小结</a:t>
            </a:r>
          </a:p>
        </p:txBody>
      </p:sp>
      <p:sp>
        <p:nvSpPr>
          <p:cNvPr id="2" name="爆炸形: 8 pt  1">
            <a:extLst>
              <a:ext uri="{FF2B5EF4-FFF2-40B4-BE49-F238E27FC236}">
                <a16:creationId xmlns:a16="http://schemas.microsoft.com/office/drawing/2014/main" id="{53382267-904B-4FCD-A0F5-4D7098E0F9EF}"/>
              </a:ext>
            </a:extLst>
          </p:cNvPr>
          <p:cNvSpPr/>
          <p:nvPr/>
        </p:nvSpPr>
        <p:spPr bwMode="auto">
          <a:xfrm>
            <a:off x="1067390" y="1521676"/>
            <a:ext cx="213994" cy="259253"/>
          </a:xfrm>
          <a:prstGeom prst="irregularSeal1">
            <a:avLst/>
          </a:prstGeom>
          <a:solidFill>
            <a:srgbClr val="969696"/>
          </a:solidFill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 w="22225">
                <a:solidFill>
                  <a:srgbClr val="0000FF"/>
                </a:solidFill>
                <a:prstDash val="solid"/>
              </a:ln>
              <a:solidFill>
                <a:srgbClr val="B2B2B2">
                  <a:lumMod val="40000"/>
                  <a:lumOff val="60000"/>
                </a:srgbClr>
              </a:solidFill>
              <a:effectLst>
                <a:glow rad="228600">
                  <a:srgbClr val="B2B2B2">
                    <a:satMod val="175000"/>
                    <a:alpha val="40000"/>
                  </a:srgbClr>
                </a:glo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0185E265-DE75-4DB9-8ED5-2F0295195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161" y="2372892"/>
            <a:ext cx="7492999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>
              <a:spcBef>
                <a:spcPct val="0"/>
              </a:spcBef>
              <a:buClrTx/>
              <a:buSzTx/>
              <a:buNone/>
              <a:defRPr/>
            </a:pPr>
            <a:r>
              <a:rPr kumimoji="1" lang="zh-CN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重点问题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5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利用行列式的运算及其性质将行列式</a:t>
            </a:r>
            <a:endParaRPr lang="en-US" altLang="zh-CN" sz="2500" b="1" dirty="0">
              <a:solidFill>
                <a:srgbClr val="0000FF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爆炸形: 8 pt  27">
            <a:extLst>
              <a:ext uri="{FF2B5EF4-FFF2-40B4-BE49-F238E27FC236}">
                <a16:creationId xmlns:a16="http://schemas.microsoft.com/office/drawing/2014/main" id="{248C877F-9883-4098-8C1C-B2D41EE58B18}"/>
              </a:ext>
            </a:extLst>
          </p:cNvPr>
          <p:cNvSpPr/>
          <p:nvPr/>
        </p:nvSpPr>
        <p:spPr bwMode="auto">
          <a:xfrm>
            <a:off x="1067390" y="2511750"/>
            <a:ext cx="213994" cy="259253"/>
          </a:xfrm>
          <a:prstGeom prst="irregularSeal1">
            <a:avLst/>
          </a:prstGeom>
          <a:solidFill>
            <a:srgbClr val="969696"/>
          </a:solidFill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 w="22225">
                <a:solidFill>
                  <a:srgbClr val="0000FF"/>
                </a:solidFill>
                <a:prstDash val="solid"/>
              </a:ln>
              <a:solidFill>
                <a:srgbClr val="B2B2B2">
                  <a:lumMod val="40000"/>
                  <a:lumOff val="60000"/>
                </a:srgbClr>
              </a:solidFill>
              <a:effectLst>
                <a:glow rad="228600">
                  <a:srgbClr val="B2B2B2">
                    <a:satMod val="175000"/>
                    <a:alpha val="40000"/>
                  </a:srgbClr>
                </a:glo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D45D5E3B-7792-41DB-B7B3-A7C01A97E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384" y="3197149"/>
            <a:ext cx="751998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>
              <a:spcBef>
                <a:spcPct val="0"/>
              </a:spcBef>
              <a:buClrTx/>
              <a:buSzTx/>
              <a:buNone/>
              <a:defRPr/>
            </a:pP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难点问题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5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行列式性质的推导以及化行列式化为</a:t>
            </a:r>
            <a:endParaRPr kumimoji="1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爆炸形: 8 pt  33">
            <a:extLst>
              <a:ext uri="{FF2B5EF4-FFF2-40B4-BE49-F238E27FC236}">
                <a16:creationId xmlns:a16="http://schemas.microsoft.com/office/drawing/2014/main" id="{B23A7B6D-0423-4C9B-B3FA-23D5B0DAEF34}"/>
              </a:ext>
            </a:extLst>
          </p:cNvPr>
          <p:cNvSpPr/>
          <p:nvPr/>
        </p:nvSpPr>
        <p:spPr bwMode="auto">
          <a:xfrm>
            <a:off x="1064613" y="3343442"/>
            <a:ext cx="213994" cy="259253"/>
          </a:xfrm>
          <a:prstGeom prst="irregularSeal1">
            <a:avLst/>
          </a:prstGeom>
          <a:solidFill>
            <a:srgbClr val="969696"/>
          </a:solidFill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 w="22225">
                <a:solidFill>
                  <a:srgbClr val="0000FF"/>
                </a:solidFill>
                <a:prstDash val="solid"/>
              </a:ln>
              <a:solidFill>
                <a:srgbClr val="B2B2B2">
                  <a:lumMod val="40000"/>
                  <a:lumOff val="60000"/>
                </a:srgbClr>
              </a:solidFill>
              <a:effectLst>
                <a:glow rad="228600">
                  <a:srgbClr val="B2B2B2">
                    <a:satMod val="175000"/>
                    <a:alpha val="40000"/>
                  </a:srgbClr>
                </a:glo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8CB3E57B-55C7-4632-8419-C4CDE68B0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499" y="3659874"/>
            <a:ext cx="4603376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dirty="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上</a:t>
            </a:r>
            <a:r>
              <a:rPr lang="en-US" altLang="zh-CN" sz="2500" b="1" dirty="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500" b="1" dirty="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下</a:t>
            </a:r>
            <a:r>
              <a:rPr lang="en-US" altLang="zh-CN" sz="2500" b="1" dirty="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500" b="1" dirty="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三角行列式的技巧</a:t>
            </a:r>
            <a:r>
              <a:rPr lang="en-US" altLang="zh-CN" sz="2500" b="1" dirty="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endParaRPr kumimoji="1" lang="en-US" altLang="zh-CN" sz="2500" b="1" i="0" u="none" strike="noStrike" kern="1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7FAD9148-9271-4382-ACAF-806CF34C9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697" y="4137818"/>
            <a:ext cx="7559674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>
              <a:spcBef>
                <a:spcPct val="0"/>
              </a:spcBef>
              <a:buClrTx/>
              <a:buSzTx/>
              <a:buNone/>
              <a:defRPr/>
            </a:pP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实践问题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5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如何结合行列式的特点</a:t>
            </a:r>
            <a:r>
              <a:rPr lang="en-US" altLang="zh-CN" sz="25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5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并利用行列式</a:t>
            </a:r>
          </a:p>
        </p:txBody>
      </p:sp>
      <p:sp>
        <p:nvSpPr>
          <p:cNvPr id="26" name="爆炸形: 8 pt  25">
            <a:extLst>
              <a:ext uri="{FF2B5EF4-FFF2-40B4-BE49-F238E27FC236}">
                <a16:creationId xmlns:a16="http://schemas.microsoft.com/office/drawing/2014/main" id="{082BB6DD-8C1D-41CE-AA78-9834A7F65212}"/>
              </a:ext>
            </a:extLst>
          </p:cNvPr>
          <p:cNvSpPr/>
          <p:nvPr/>
        </p:nvSpPr>
        <p:spPr bwMode="auto">
          <a:xfrm>
            <a:off x="1071829" y="4244985"/>
            <a:ext cx="213994" cy="259253"/>
          </a:xfrm>
          <a:prstGeom prst="irregularSeal1">
            <a:avLst/>
          </a:prstGeom>
          <a:solidFill>
            <a:srgbClr val="969696"/>
          </a:solidFill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 w="22225">
                <a:solidFill>
                  <a:srgbClr val="0000FF"/>
                </a:solidFill>
                <a:prstDash val="solid"/>
              </a:ln>
              <a:solidFill>
                <a:srgbClr val="B2B2B2">
                  <a:lumMod val="40000"/>
                  <a:lumOff val="60000"/>
                </a:srgbClr>
              </a:solidFill>
              <a:effectLst>
                <a:glow rad="228600">
                  <a:srgbClr val="B2B2B2">
                    <a:satMod val="175000"/>
                    <a:alpha val="40000"/>
                  </a:srgbClr>
                </a:glo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Rectangle 1">
            <a:extLst>
              <a:ext uri="{FF2B5EF4-FFF2-40B4-BE49-F238E27FC236}">
                <a16:creationId xmlns:a16="http://schemas.microsoft.com/office/drawing/2014/main" id="{910E4721-4835-429B-A2A3-E5E18CA7B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823" y="5016158"/>
            <a:ext cx="751998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>
              <a:spcBef>
                <a:spcPct val="0"/>
              </a:spcBef>
              <a:buClrTx/>
              <a:buSzTx/>
              <a:buNone/>
              <a:defRPr/>
            </a:pP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拓展问题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5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性质</a:t>
            </a:r>
            <a:r>
              <a:rPr lang="en-US" altLang="zh-CN" sz="25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1.3, 1.4</a:t>
            </a:r>
            <a:r>
              <a:rPr lang="zh-CN" altLang="en-US" sz="25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5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1.5</a:t>
            </a:r>
            <a:r>
              <a:rPr lang="zh-CN" altLang="en-US" sz="25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如何证明？</a:t>
            </a:r>
            <a:endParaRPr kumimoji="1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爆炸形: 8 pt  29">
            <a:extLst>
              <a:ext uri="{FF2B5EF4-FFF2-40B4-BE49-F238E27FC236}">
                <a16:creationId xmlns:a16="http://schemas.microsoft.com/office/drawing/2014/main" id="{FBB8E06C-C25A-473E-91F8-3070EDFE2E38}"/>
              </a:ext>
            </a:extLst>
          </p:cNvPr>
          <p:cNvSpPr/>
          <p:nvPr/>
        </p:nvSpPr>
        <p:spPr bwMode="auto">
          <a:xfrm>
            <a:off x="1069052" y="5143135"/>
            <a:ext cx="213994" cy="259253"/>
          </a:xfrm>
          <a:prstGeom prst="irregularSeal1">
            <a:avLst/>
          </a:prstGeom>
          <a:solidFill>
            <a:srgbClr val="969696"/>
          </a:solidFill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 w="22225">
                <a:solidFill>
                  <a:srgbClr val="0000FF"/>
                </a:solidFill>
                <a:prstDash val="solid"/>
              </a:ln>
              <a:solidFill>
                <a:srgbClr val="B2B2B2">
                  <a:lumMod val="40000"/>
                  <a:lumOff val="60000"/>
                </a:srgbClr>
              </a:solidFill>
              <a:effectLst>
                <a:glow rad="228600">
                  <a:srgbClr val="B2B2B2">
                    <a:satMod val="175000"/>
                    <a:alpha val="40000"/>
                  </a:srgbClr>
                </a:glo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4059" name="Picture 11">
            <a:extLst>
              <a:ext uri="{FF2B5EF4-FFF2-40B4-BE49-F238E27FC236}">
                <a16:creationId xmlns:a16="http://schemas.microsoft.com/office/drawing/2014/main" id="{F6B0C0DB-4097-40EC-AC71-84AE9EC490A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863" y="-9525"/>
            <a:ext cx="1014413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2D530CB-A716-C2F2-323F-D0503C49FAE5}"/>
              </a:ext>
            </a:extLst>
          </p:cNvPr>
          <p:cNvSpPr txBox="1"/>
          <p:nvPr/>
        </p:nvSpPr>
        <p:spPr>
          <a:xfrm>
            <a:off x="2636276" y="2736439"/>
            <a:ext cx="4603376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化为上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下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三角行列式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76FBD4-0911-798D-6AF6-5860746E4346}"/>
              </a:ext>
            </a:extLst>
          </p:cNvPr>
          <p:cNvSpPr txBox="1"/>
          <p:nvPr/>
        </p:nvSpPr>
        <p:spPr>
          <a:xfrm>
            <a:off x="2633499" y="4543242"/>
            <a:ext cx="4603376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500" b="1" dirty="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的性质</a:t>
            </a: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计算行列式？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5786036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22" grpId="0"/>
      <p:bldP spid="29" grpId="0"/>
      <p:bldP spid="19" grpId="0"/>
      <p:bldP spid="24" grpId="0"/>
      <p:bldP spid="27" grpId="0"/>
      <p:bldP spid="5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747A29D5-9FF1-30BD-5850-A7AADB866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1297466"/>
            <a:ext cx="7200800" cy="3247427"/>
          </a:xfrm>
          <a:prstGeom prst="rect">
            <a:avLst/>
          </a:prstGeom>
          <a:solidFill>
            <a:schemeClr val="bg1">
              <a:alpha val="56078"/>
            </a:schemeClr>
          </a:soli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square" anchor="ctr" anchorCtr="1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楷体_GB2312" pitchFamily="49" charset="-122"/>
              </a:rPr>
              <a:t>  本节重点解决以下问题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楷体_GB2312" pitchFamily="49" charset="-122"/>
              </a:rPr>
              <a:t>:</a:t>
            </a:r>
          </a:p>
          <a:p>
            <a:pPr lvl="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楷体_GB2312" pitchFamily="49" charset="-122"/>
              </a:rPr>
              <a:t>除利用</a:t>
            </a:r>
            <a:r>
              <a:rPr lang="zh-CN" altLang="en-US" sz="2800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楷体_GB2312" pitchFamily="49" charset="-122"/>
              </a:rPr>
              <a:t>定义计算行列式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楷体_GB2312" pitchFamily="49" charset="-122"/>
              </a:rPr>
              <a:t>外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楷体_GB2312" pitchFamily="49" charset="-122"/>
              </a:rPr>
              <a:t>,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楷体_GB2312" pitchFamily="49" charset="-122"/>
              </a:rPr>
              <a:t>是否还有其它方法计算行列式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楷体_GB2312" pitchFamily="49" charset="-122"/>
              </a:rPr>
              <a:t>?</a:t>
            </a:r>
          </a:p>
          <a:p>
            <a:pPr lvl="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楷体_GB2312" pitchFamily="49" charset="-122"/>
              </a:rPr>
              <a:t>本节将研究 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楷体_GB2312" pitchFamily="49" charset="-122"/>
              </a:rPr>
              <a:t>n </a:t>
            </a:r>
            <a:r>
              <a:rPr lang="zh-CN" altLang="en-US" sz="2800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楷体_GB2312" pitchFamily="49" charset="-122"/>
              </a:rPr>
              <a:t>阶行列式的性质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楷体_GB2312" pitchFamily="49" charset="-122"/>
              </a:rPr>
              <a:t>,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楷体_GB2312" pitchFamily="49" charset="-122"/>
              </a:rPr>
              <a:t>利用其性质简化行列式的计算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楷体_GB2312" pitchFamily="49" charset="-122"/>
              </a:rPr>
              <a:t>.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华文中宋" panose="02010600040101010101" pitchFamily="2" charset="-122"/>
              <a:sym typeface="Arial" panose="020B0604020202020204" pitchFamily="34" charset="0"/>
            </a:endParaRPr>
          </a:p>
        </p:txBody>
      </p:sp>
      <p:sp>
        <p:nvSpPr>
          <p:cNvPr id="7" name="Rectangle 30">
            <a:extLst>
              <a:ext uri="{FF2B5EF4-FFF2-40B4-BE49-F238E27FC236}">
                <a16:creationId xmlns:a16="http://schemas.microsoft.com/office/drawing/2014/main" id="{52610551-DE7B-E057-D569-A57F08F04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24" y="0"/>
            <a:ext cx="65373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前言</a:t>
            </a:r>
          </a:p>
        </p:txBody>
      </p:sp>
    </p:spTree>
    <p:extLst>
      <p:ext uri="{BB962C8B-B14F-4D97-AF65-F5344CB8AC3E}">
        <p14:creationId xmlns:p14="http://schemas.microsoft.com/office/powerpoint/2010/main" val="2469173416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2" action="ppaction://hlinksldjump"/>
            <a:extLst>
              <a:ext uri="{FF2B5EF4-FFF2-40B4-BE49-F238E27FC236}">
                <a16:creationId xmlns:a16="http://schemas.microsoft.com/office/drawing/2014/main" id="{6ED1EF79-A7DA-43D6-9844-52236878D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45060" name="Rectangle 30">
            <a:extLst>
              <a:ext uri="{FF2B5EF4-FFF2-40B4-BE49-F238E27FC236}">
                <a16:creationId xmlns:a16="http://schemas.microsoft.com/office/drawing/2014/main" id="{72C5B6C1-1136-4086-B50D-8BBFBB5B3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-6125"/>
            <a:ext cx="65373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基本问题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lang="zh-CN" altLang="en-US" sz="26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转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置行列式的定义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06AA576-AAD4-DEDA-20CC-3581AB76C719}"/>
              </a:ext>
            </a:extLst>
          </p:cNvPr>
          <p:cNvSpPr txBox="1"/>
          <p:nvPr/>
        </p:nvSpPr>
        <p:spPr>
          <a:xfrm>
            <a:off x="450850" y="1389675"/>
            <a:ext cx="485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记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AEE96F5-6334-1CC8-099B-45117EA8ED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2152884"/>
              </p:ext>
            </p:extLst>
          </p:nvPr>
        </p:nvGraphicFramePr>
        <p:xfrm>
          <a:off x="4406446" y="1946095"/>
          <a:ext cx="3895179" cy="185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76160" imgH="799920" progId="Equation.DSMT4">
                  <p:embed/>
                </p:oleObj>
              </mc:Choice>
              <mc:Fallback>
                <p:oleObj name="Equation" r:id="rId3" imgW="1676160" imgH="799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06446" y="1946095"/>
                        <a:ext cx="3895179" cy="1858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CFB55FD7-4CCA-7B97-DE90-3829E6462E6C}"/>
              </a:ext>
            </a:extLst>
          </p:cNvPr>
          <p:cNvSpPr txBox="1"/>
          <p:nvPr/>
        </p:nvSpPr>
        <p:spPr>
          <a:xfrm>
            <a:off x="611560" y="4166215"/>
            <a:ext cx="77996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其中行列式</a:t>
            </a:r>
            <a:r>
              <a:rPr lang="en-US" altLang="zh-CN" b="1" i="1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b="1" i="1" baseline="3000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由</a:t>
            </a:r>
            <a:r>
              <a:rPr lang="en-US" altLang="zh-CN" b="1" i="1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相应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的行换成相应的列得到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,</a:t>
            </a:r>
          </a:p>
          <a:p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称为行列式</a:t>
            </a:r>
            <a:r>
              <a:rPr lang="en-US" altLang="zh-CN" b="1" i="1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转置行列式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endParaRPr lang="zh-CN" altLang="en-US" b="1" dirty="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61A005BA-497F-0E51-DA09-6AE036098A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9781950"/>
              </p:ext>
            </p:extLst>
          </p:nvPr>
        </p:nvGraphicFramePr>
        <p:xfrm>
          <a:off x="794867" y="2097324"/>
          <a:ext cx="3417093" cy="1707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00200" imgH="799920" progId="Equation.DSMT4">
                  <p:embed/>
                </p:oleObj>
              </mc:Choice>
              <mc:Fallback>
                <p:oleObj name="Equation" r:id="rId5" imgW="1600200" imgH="79992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AEE96F5-6334-1CC8-099B-45117EA8ED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4867" y="2097324"/>
                        <a:ext cx="3417093" cy="1707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2" action="ppaction://hlinksldjump"/>
            <a:extLst>
              <a:ext uri="{FF2B5EF4-FFF2-40B4-BE49-F238E27FC236}">
                <a16:creationId xmlns:a16="http://schemas.microsoft.com/office/drawing/2014/main" id="{6ED1EF79-A7DA-43D6-9844-52236878D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45060" name="Rectangle 30">
            <a:extLst>
              <a:ext uri="{FF2B5EF4-FFF2-40B4-BE49-F238E27FC236}">
                <a16:creationId xmlns:a16="http://schemas.microsoft.com/office/drawing/2014/main" id="{72C5B6C1-1136-4086-B50D-8BBFBB5B3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460" y="310"/>
            <a:ext cx="65373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基本问题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行列式的性质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89EBF27-A2B5-18FA-C4A6-9CBA64E7E00F}"/>
              </a:ext>
            </a:extLst>
          </p:cNvPr>
          <p:cNvSpPr txBox="1"/>
          <p:nvPr/>
        </p:nvSpPr>
        <p:spPr>
          <a:xfrm>
            <a:off x="619272" y="1727626"/>
            <a:ext cx="7913168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/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记</a:t>
            </a:r>
            <a:r>
              <a:rPr lang="en-US" altLang="zh-CN" b="1" i="1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D=</a:t>
            </a:r>
            <a:r>
              <a:rPr lang="en-US" altLang="zh-CN" b="1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det(</a:t>
            </a:r>
            <a:r>
              <a:rPr lang="en-US" altLang="zh-CN" b="1" i="1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i="1" baseline="-2500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ij</a:t>
            </a:r>
            <a:r>
              <a:rPr lang="en-US" altLang="zh-CN" b="1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的转置行列式</a:t>
            </a:r>
            <a:r>
              <a:rPr lang="en-US" altLang="zh-CN" b="1" i="1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b="1" i="1" baseline="3000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b="1" i="1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b="1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det(</a:t>
            </a:r>
            <a:r>
              <a:rPr lang="en-US" altLang="zh-CN" b="1" i="1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i="1" baseline="-2500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ij</a:t>
            </a:r>
            <a:r>
              <a:rPr lang="en-US" altLang="zh-CN" b="1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b="1"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endParaRPr lang="en-US" altLang="zh-CN" b="1" dirty="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FD6E38AF-3AF6-9ECB-6C7D-461FCA17A5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903555"/>
              </p:ext>
            </p:extLst>
          </p:nvPr>
        </p:nvGraphicFramePr>
        <p:xfrm>
          <a:off x="1259632" y="2780928"/>
          <a:ext cx="2310491" cy="723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50680" imgH="266400" progId="Equation.DSMT4">
                  <p:embed/>
                </p:oleObj>
              </mc:Choice>
              <mc:Fallback>
                <p:oleObj name="Equation" r:id="rId3" imgW="85068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9632" y="2780928"/>
                        <a:ext cx="2310491" cy="7238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9574F82D-21AA-44A6-7455-4B7765E7006B}"/>
              </a:ext>
            </a:extLst>
          </p:cNvPr>
          <p:cNvSpPr txBox="1"/>
          <p:nvPr/>
        </p:nvSpPr>
        <p:spPr>
          <a:xfrm>
            <a:off x="202214" y="5281299"/>
            <a:ext cx="21766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由</a:t>
            </a:r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定义</a:t>
            </a:r>
            <a:r>
              <a:rPr lang="en-US" altLang="zh-CN" b="1" dirty="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1.5</a:t>
            </a:r>
            <a:r>
              <a:rPr lang="en-US" altLang="zh-CN" b="1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,</a:t>
            </a:r>
            <a:endParaRPr lang="zh-CN" altLang="en-US" b="1" dirty="0">
              <a:solidFill>
                <a:schemeClr val="tx1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9618E5-946B-6387-370E-F6528C479397}"/>
              </a:ext>
            </a:extLst>
          </p:cNvPr>
          <p:cNvSpPr txBox="1"/>
          <p:nvPr/>
        </p:nvSpPr>
        <p:spPr>
          <a:xfrm>
            <a:off x="202214" y="1023239"/>
            <a:ext cx="17054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性质</a:t>
            </a:r>
            <a:r>
              <a:rPr lang="en-US" altLang="zh-CN" b="1" dirty="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1.1</a:t>
            </a:r>
            <a:r>
              <a:rPr lang="en-US" altLang="zh-CN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9399977-16F3-EC20-DD2F-42B947528340}"/>
              </a:ext>
            </a:extLst>
          </p:cNvPr>
          <p:cNvSpPr txBox="1"/>
          <p:nvPr/>
        </p:nvSpPr>
        <p:spPr>
          <a:xfrm>
            <a:off x="1581258" y="1006910"/>
            <a:ext cx="69511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行列式与它的转置行列式相等</a:t>
            </a:r>
            <a:r>
              <a:rPr lang="en-US" altLang="zh-CN" b="1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即</a:t>
            </a:r>
            <a:r>
              <a:rPr lang="en-US" altLang="zh-CN" b="1" i="1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D=D</a:t>
            </a:r>
            <a:r>
              <a:rPr lang="en-US" altLang="zh-CN" b="1" baseline="30000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1AD0C1-6E10-F550-7D35-B4BDE5511DF7}"/>
              </a:ext>
            </a:extLst>
          </p:cNvPr>
          <p:cNvSpPr txBox="1"/>
          <p:nvPr/>
        </p:nvSpPr>
        <p:spPr>
          <a:xfrm>
            <a:off x="202215" y="1733201"/>
            <a:ext cx="9898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证明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F7CB942-6246-5A63-3B6C-A668E55F39A6}"/>
              </a:ext>
            </a:extLst>
          </p:cNvPr>
          <p:cNvSpPr txBox="1"/>
          <p:nvPr/>
        </p:nvSpPr>
        <p:spPr>
          <a:xfrm>
            <a:off x="1963348" y="5270413"/>
            <a:ext cx="2176604" cy="530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可得</a:t>
            </a:r>
            <a:r>
              <a:rPr lang="en-US" altLang="zh-CN" b="1" i="1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D=D</a:t>
            </a:r>
            <a:r>
              <a:rPr lang="en-US" altLang="zh-CN" b="1" baseline="30000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endParaRPr lang="zh-CN" altLang="en-US" dirty="0"/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204BBBB3-5F73-CD1F-BB88-B1BA1D0FB5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3078591"/>
              </p:ext>
            </p:extLst>
          </p:nvPr>
        </p:nvGraphicFramePr>
        <p:xfrm>
          <a:off x="1963348" y="3517592"/>
          <a:ext cx="4860000" cy="702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30320" imgH="279360" progId="Equation.DSMT4">
                  <p:embed/>
                </p:oleObj>
              </mc:Choice>
              <mc:Fallback>
                <p:oleObj name="Equation" r:id="rId5" imgW="1930320" imgH="27936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FD6E38AF-3AF6-9ECB-6C7D-461FCA17A5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63348" y="3517592"/>
                        <a:ext cx="4860000" cy="702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6D3A1BC-0994-C6BA-A7DC-1B3C74A5FF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2371641"/>
              </p:ext>
            </p:extLst>
          </p:nvPr>
        </p:nvGraphicFramePr>
        <p:xfrm>
          <a:off x="1963348" y="4366440"/>
          <a:ext cx="4860000" cy="70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993680" imgH="304560" progId="Equation.DSMT4">
                  <p:embed/>
                </p:oleObj>
              </mc:Choice>
              <mc:Fallback>
                <p:oleObj name="Equation" r:id="rId7" imgW="1993680" imgH="30456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FD6E38AF-3AF6-9ECB-6C7D-461FCA17A5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63348" y="4366440"/>
                        <a:ext cx="4860000" cy="70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EA9A5B2D-A2C9-7D43-8E52-4693B2DA1AAE}"/>
              </a:ext>
            </a:extLst>
          </p:cNvPr>
          <p:cNvSpPr txBox="1"/>
          <p:nvPr/>
        </p:nvSpPr>
        <p:spPr>
          <a:xfrm>
            <a:off x="-233562" y="2342962"/>
            <a:ext cx="75418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/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由转置行列式的定义有</a:t>
            </a:r>
            <a:r>
              <a:rPr lang="en-US" altLang="zh-CN" b="1" i="1" dirty="0" err="1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b="1" i="1" baseline="-25000" dirty="0" err="1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ij</a:t>
            </a:r>
            <a:r>
              <a:rPr lang="en-US" altLang="zh-CN" b="1" i="1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=a</a:t>
            </a:r>
            <a:r>
              <a:rPr lang="en-US" altLang="zh-CN" b="1" i="1" baseline="-25000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ji </a:t>
            </a:r>
            <a:r>
              <a:rPr lang="en-US" altLang="zh-CN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b="1" i="1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因此</a:t>
            </a:r>
          </a:p>
        </p:txBody>
      </p:sp>
    </p:spTree>
    <p:extLst>
      <p:ext uri="{BB962C8B-B14F-4D97-AF65-F5344CB8AC3E}">
        <p14:creationId xmlns:p14="http://schemas.microsoft.com/office/powerpoint/2010/main" val="931810941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3" grpId="0"/>
      <p:bldP spid="6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2" action="ppaction://hlinksldjump"/>
            <a:extLst>
              <a:ext uri="{FF2B5EF4-FFF2-40B4-BE49-F238E27FC236}">
                <a16:creationId xmlns:a16="http://schemas.microsoft.com/office/drawing/2014/main" id="{6ED1EF79-A7DA-43D6-9844-52236878D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3ED526-4DB3-D915-055B-A451863CDD0D}"/>
              </a:ext>
            </a:extLst>
          </p:cNvPr>
          <p:cNvSpPr txBox="1"/>
          <p:nvPr/>
        </p:nvSpPr>
        <p:spPr>
          <a:xfrm>
            <a:off x="180975" y="2336624"/>
            <a:ext cx="88555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对换第</a:t>
            </a:r>
            <a:r>
              <a:rPr lang="en-US" altLang="zh-CN" b="1" i="1" dirty="0" err="1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行和第</a:t>
            </a:r>
            <a:r>
              <a:rPr lang="en-US" altLang="zh-CN" b="1" i="1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行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不妨设</a:t>
            </a:r>
            <a:r>
              <a:rPr lang="en-US" altLang="zh-CN" b="1" i="1" dirty="0" err="1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i="1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&lt; j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得到行列式</a:t>
            </a:r>
            <a:r>
              <a:rPr lang="en-US" altLang="zh-CN" b="1" i="1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D=</a:t>
            </a:r>
            <a:r>
              <a:rPr lang="en-US" altLang="zh-CN" b="1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det(</a:t>
            </a:r>
            <a:r>
              <a:rPr lang="en-US" altLang="zh-CN" b="1" i="1" dirty="0" err="1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i="1" baseline="-25000" dirty="0" err="1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ij</a:t>
            </a:r>
            <a:r>
              <a:rPr lang="en-US" altLang="zh-CN" b="1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则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2052DA4-7C1E-8EF1-C360-32F046B820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916586"/>
              </p:ext>
            </p:extLst>
          </p:nvPr>
        </p:nvGraphicFramePr>
        <p:xfrm>
          <a:off x="1335959" y="3441070"/>
          <a:ext cx="2765575" cy="186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49080" imgH="1041120" progId="Equation.DSMT4">
                  <p:embed/>
                </p:oleObj>
              </mc:Choice>
              <mc:Fallback>
                <p:oleObj name="Equation" r:id="rId3" imgW="1549080" imgH="1041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5959" y="3441070"/>
                        <a:ext cx="2765575" cy="1860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C62061D-507C-9359-F106-03D5726A78F5}"/>
              </a:ext>
            </a:extLst>
          </p:cNvPr>
          <p:cNvSpPr txBox="1"/>
          <p:nvPr/>
        </p:nvSpPr>
        <p:spPr>
          <a:xfrm>
            <a:off x="180974" y="1146517"/>
            <a:ext cx="16547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性质</a:t>
            </a:r>
            <a:r>
              <a:rPr lang="en-US" altLang="zh-CN" b="1" dirty="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1.2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EA72FBD-2186-1B12-6911-BB8307960139}"/>
              </a:ext>
            </a:extLst>
          </p:cNvPr>
          <p:cNvSpPr txBox="1"/>
          <p:nvPr/>
        </p:nvSpPr>
        <p:spPr>
          <a:xfrm>
            <a:off x="1475656" y="1146517"/>
            <a:ext cx="73448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交换行列式的两行</a:t>
            </a:r>
            <a:r>
              <a:rPr lang="en-US" altLang="zh-CN" b="1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列</a:t>
            </a:r>
            <a:r>
              <a:rPr lang="en-US" altLang="zh-CN" b="1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), </a:t>
            </a:r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行列式符号改变</a:t>
            </a:r>
            <a:r>
              <a:rPr lang="en-US" altLang="zh-CN" b="1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108E842-263F-61A0-80A2-6CB2162C20CE}"/>
              </a:ext>
            </a:extLst>
          </p:cNvPr>
          <p:cNvSpPr txBox="1"/>
          <p:nvPr/>
        </p:nvSpPr>
        <p:spPr>
          <a:xfrm>
            <a:off x="180975" y="1762382"/>
            <a:ext cx="11506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证明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076894D-0624-82FA-1B35-3D8AD5C1F799}"/>
              </a:ext>
            </a:extLst>
          </p:cNvPr>
          <p:cNvSpPr txBox="1"/>
          <p:nvPr/>
        </p:nvSpPr>
        <p:spPr>
          <a:xfrm>
            <a:off x="1386944" y="1770137"/>
            <a:ext cx="36921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设行列式</a:t>
            </a:r>
            <a:r>
              <a:rPr lang="en-US" altLang="zh-CN" b="1" i="1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D=</a:t>
            </a:r>
            <a:r>
              <a:rPr lang="en-US" altLang="zh-CN" b="1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det(</a:t>
            </a:r>
            <a:r>
              <a:rPr lang="en-US" altLang="zh-CN" b="1" i="1" dirty="0" err="1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i="1" baseline="-25000" dirty="0" err="1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ij</a:t>
            </a:r>
            <a:r>
              <a:rPr lang="en-US" altLang="zh-CN" b="1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),</a:t>
            </a:r>
            <a:endParaRPr lang="zh-CN" altLang="en-US" dirty="0"/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1D2E9DDD-F158-906E-5C12-CD57389337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0660659"/>
              </p:ext>
            </p:extLst>
          </p:nvPr>
        </p:nvGraphicFramePr>
        <p:xfrm>
          <a:off x="4101534" y="3440008"/>
          <a:ext cx="2764800" cy="186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09400" imgH="1041120" progId="Equation.DSMT4">
                  <p:embed/>
                </p:oleObj>
              </mc:Choice>
              <mc:Fallback>
                <p:oleObj name="Equation" r:id="rId5" imgW="1409400" imgH="104112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2052DA4-7C1E-8EF1-C360-32F046B820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01534" y="3440008"/>
                        <a:ext cx="2764800" cy="186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30">
            <a:extLst>
              <a:ext uri="{FF2B5EF4-FFF2-40B4-BE49-F238E27FC236}">
                <a16:creationId xmlns:a16="http://schemas.microsoft.com/office/drawing/2014/main" id="{5D3B79C6-41C0-4F89-A0EB-E33CAE80E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460" y="310"/>
            <a:ext cx="65373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基本问题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行列式的性质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746108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10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2" action="ppaction://hlinksldjump"/>
            <a:extLst>
              <a:ext uri="{FF2B5EF4-FFF2-40B4-BE49-F238E27FC236}">
                <a16:creationId xmlns:a16="http://schemas.microsoft.com/office/drawing/2014/main" id="{6ED1EF79-A7DA-43D6-9844-52236878D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45060" name="Rectangle 30">
            <a:extLst>
              <a:ext uri="{FF2B5EF4-FFF2-40B4-BE49-F238E27FC236}">
                <a16:creationId xmlns:a16="http://schemas.microsoft.com/office/drawing/2014/main" id="{72C5B6C1-1136-4086-B50D-8BBFBB5B3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41" y="9815"/>
            <a:ext cx="65373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性质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的证明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58EF4C1-C394-A780-7743-B09622BB2929}"/>
              </a:ext>
            </a:extLst>
          </p:cNvPr>
          <p:cNvSpPr txBox="1"/>
          <p:nvPr/>
        </p:nvSpPr>
        <p:spPr>
          <a:xfrm>
            <a:off x="244348" y="848040"/>
            <a:ext cx="45436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由</a:t>
            </a:r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行列式的定义</a:t>
            </a:r>
            <a:r>
              <a:rPr lang="en-US" altLang="zh-CN" b="1" dirty="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1.4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可得</a:t>
            </a:r>
          </a:p>
        </p:txBody>
      </p:sp>
      <p:graphicFrame>
        <p:nvGraphicFramePr>
          <p:cNvPr id="5" name="Object 11">
            <a:extLst>
              <a:ext uri="{FF2B5EF4-FFF2-40B4-BE49-F238E27FC236}">
                <a16:creationId xmlns:a16="http://schemas.microsoft.com/office/drawing/2014/main" id="{765439FE-4A72-9523-E037-7464246EB8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888423"/>
              </p:ext>
            </p:extLst>
          </p:nvPr>
        </p:nvGraphicFramePr>
        <p:xfrm>
          <a:off x="244348" y="1681274"/>
          <a:ext cx="748665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47760" imgH="317160" progId="Equation.DSMT4">
                  <p:embed/>
                </p:oleObj>
              </mc:Choice>
              <mc:Fallback>
                <p:oleObj name="Equation" r:id="rId3" imgW="3047760" imgH="317160" progId="Equation.DSMT4">
                  <p:embed/>
                  <p:pic>
                    <p:nvPicPr>
                      <p:cNvPr id="114699" name="Object 11">
                        <a:extLst>
                          <a:ext uri="{FF2B5EF4-FFF2-40B4-BE49-F238E27FC236}">
                            <a16:creationId xmlns:a16="http://schemas.microsoft.com/office/drawing/2014/main" id="{AFBB46B5-733D-4542-BEB3-FA3ED29DC2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48" y="1681274"/>
                        <a:ext cx="7486650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1">
            <a:extLst>
              <a:ext uri="{FF2B5EF4-FFF2-40B4-BE49-F238E27FC236}">
                <a16:creationId xmlns:a16="http://schemas.microsoft.com/office/drawing/2014/main" id="{73C60FF5-D901-B98E-9A18-DDC3E520CA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50113"/>
              </p:ext>
            </p:extLst>
          </p:nvPr>
        </p:nvGraphicFramePr>
        <p:xfrm>
          <a:off x="718848" y="2404455"/>
          <a:ext cx="748800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908080" imgH="317160" progId="Equation.DSMT4">
                  <p:embed/>
                </p:oleObj>
              </mc:Choice>
              <mc:Fallback>
                <p:oleObj name="Equation" r:id="rId5" imgW="2908080" imgH="317160" progId="Equation.DSMT4">
                  <p:embed/>
                  <p:pic>
                    <p:nvPicPr>
                      <p:cNvPr id="5" name="Object 11">
                        <a:extLst>
                          <a:ext uri="{FF2B5EF4-FFF2-40B4-BE49-F238E27FC236}">
                            <a16:creationId xmlns:a16="http://schemas.microsoft.com/office/drawing/2014/main" id="{765439FE-4A72-9523-E037-7464246EB8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848" y="2404455"/>
                        <a:ext cx="7488000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1">
            <a:extLst>
              <a:ext uri="{FF2B5EF4-FFF2-40B4-BE49-F238E27FC236}">
                <a16:creationId xmlns:a16="http://schemas.microsoft.com/office/drawing/2014/main" id="{C1269E43-60D4-378E-327F-349736C878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9301334"/>
              </p:ext>
            </p:extLst>
          </p:nvPr>
        </p:nvGraphicFramePr>
        <p:xfrm>
          <a:off x="739100" y="3127635"/>
          <a:ext cx="7488000" cy="7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882880" imgH="317160" progId="Equation.DSMT4">
                  <p:embed/>
                </p:oleObj>
              </mc:Choice>
              <mc:Fallback>
                <p:oleObj name="Equation" r:id="rId7" imgW="2882880" imgH="317160" progId="Equation.DSMT4">
                  <p:embed/>
                  <p:pic>
                    <p:nvPicPr>
                      <p:cNvPr id="5" name="Object 11">
                        <a:extLst>
                          <a:ext uri="{FF2B5EF4-FFF2-40B4-BE49-F238E27FC236}">
                            <a16:creationId xmlns:a16="http://schemas.microsoft.com/office/drawing/2014/main" id="{765439FE-4A72-9523-E037-7464246EB8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00" y="3127635"/>
                        <a:ext cx="7488000" cy="7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1">
            <a:extLst>
              <a:ext uri="{FF2B5EF4-FFF2-40B4-BE49-F238E27FC236}">
                <a16:creationId xmlns:a16="http://schemas.microsoft.com/office/drawing/2014/main" id="{4878E444-4475-5E0C-87D1-2247CE7A6D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4167038"/>
              </p:ext>
            </p:extLst>
          </p:nvPr>
        </p:nvGraphicFramePr>
        <p:xfrm>
          <a:off x="718848" y="3917584"/>
          <a:ext cx="7488000" cy="7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971800" imgH="317160" progId="Equation.DSMT4">
                  <p:embed/>
                </p:oleObj>
              </mc:Choice>
              <mc:Fallback>
                <p:oleObj name="Equation" r:id="rId9" imgW="2971800" imgH="317160" progId="Equation.DSMT4">
                  <p:embed/>
                  <p:pic>
                    <p:nvPicPr>
                      <p:cNvPr id="5" name="Object 11">
                        <a:extLst>
                          <a:ext uri="{FF2B5EF4-FFF2-40B4-BE49-F238E27FC236}">
                            <a16:creationId xmlns:a16="http://schemas.microsoft.com/office/drawing/2014/main" id="{765439FE-4A72-9523-E037-7464246EB8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848" y="3917584"/>
                        <a:ext cx="7488000" cy="7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1">
            <a:extLst>
              <a:ext uri="{FF2B5EF4-FFF2-40B4-BE49-F238E27FC236}">
                <a16:creationId xmlns:a16="http://schemas.microsoft.com/office/drawing/2014/main" id="{224B8EE8-0FA0-97E0-4037-F395830130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230204"/>
              </p:ext>
            </p:extLst>
          </p:nvPr>
        </p:nvGraphicFramePr>
        <p:xfrm>
          <a:off x="718849" y="4698785"/>
          <a:ext cx="1188856" cy="519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06080" imgH="177480" progId="Equation.DSMT4">
                  <p:embed/>
                </p:oleObj>
              </mc:Choice>
              <mc:Fallback>
                <p:oleObj name="Equation" r:id="rId11" imgW="406080" imgH="177480" progId="Equation.DSMT4">
                  <p:embed/>
                  <p:pic>
                    <p:nvPicPr>
                      <p:cNvPr id="5" name="Object 11">
                        <a:extLst>
                          <a:ext uri="{FF2B5EF4-FFF2-40B4-BE49-F238E27FC236}">
                            <a16:creationId xmlns:a16="http://schemas.microsoft.com/office/drawing/2014/main" id="{765439FE-4A72-9523-E037-7464246EB8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849" y="4698785"/>
                        <a:ext cx="1188856" cy="5197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8989227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2" action="ppaction://hlinksldjump"/>
            <a:extLst>
              <a:ext uri="{FF2B5EF4-FFF2-40B4-BE49-F238E27FC236}">
                <a16:creationId xmlns:a16="http://schemas.microsoft.com/office/drawing/2014/main" id="{6ED1EF79-A7DA-43D6-9844-52236878D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45060" name="Rectangle 30">
            <a:extLst>
              <a:ext uri="{FF2B5EF4-FFF2-40B4-BE49-F238E27FC236}">
                <a16:creationId xmlns:a16="http://schemas.microsoft.com/office/drawing/2014/main" id="{72C5B6C1-1136-4086-B50D-8BBFBB5B3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0"/>
            <a:ext cx="65373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基本问题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行列式的性质及推论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5BCB8D4-27F0-ACE5-33DA-41E7F5BCB6CC}"/>
              </a:ext>
            </a:extLst>
          </p:cNvPr>
          <p:cNvSpPr txBox="1"/>
          <p:nvPr/>
        </p:nvSpPr>
        <p:spPr>
          <a:xfrm>
            <a:off x="94840" y="2113692"/>
            <a:ext cx="46931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由</a:t>
            </a:r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行列式的定义</a:t>
            </a:r>
            <a:r>
              <a:rPr lang="en-US" altLang="zh-CN" b="1" dirty="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1.4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容易得到</a:t>
            </a:r>
          </a:p>
        </p:txBody>
      </p:sp>
      <p:graphicFrame>
        <p:nvGraphicFramePr>
          <p:cNvPr id="4" name="Object 11">
            <a:extLst>
              <a:ext uri="{FF2B5EF4-FFF2-40B4-BE49-F238E27FC236}">
                <a16:creationId xmlns:a16="http://schemas.microsoft.com/office/drawing/2014/main" id="{058B417B-1C2A-E4EF-1479-055970EF99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7786726"/>
              </p:ext>
            </p:extLst>
          </p:nvPr>
        </p:nvGraphicFramePr>
        <p:xfrm>
          <a:off x="4351280" y="3649582"/>
          <a:ext cx="3810000" cy="261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98320" imgH="1028520" progId="Equation.DSMT4">
                  <p:embed/>
                </p:oleObj>
              </mc:Choice>
              <mc:Fallback>
                <p:oleObj name="Equation" r:id="rId3" imgW="1498320" imgH="1028520" progId="Equation.DSMT4">
                  <p:embed/>
                  <p:pic>
                    <p:nvPicPr>
                      <p:cNvPr id="114699" name="Object 11">
                        <a:extLst>
                          <a:ext uri="{FF2B5EF4-FFF2-40B4-BE49-F238E27FC236}">
                            <a16:creationId xmlns:a16="http://schemas.microsoft.com/office/drawing/2014/main" id="{AFBB46B5-733D-4542-BEB3-FA3ED29DC2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1280" y="3649582"/>
                        <a:ext cx="3810000" cy="261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1">
            <a:extLst>
              <a:ext uri="{FF2B5EF4-FFF2-40B4-BE49-F238E27FC236}">
                <a16:creationId xmlns:a16="http://schemas.microsoft.com/office/drawing/2014/main" id="{26AD8CFA-F8BE-B52E-8AA0-328B034D31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3071033"/>
              </p:ext>
            </p:extLst>
          </p:nvPr>
        </p:nvGraphicFramePr>
        <p:xfrm>
          <a:off x="636530" y="3680958"/>
          <a:ext cx="3714750" cy="2614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60160" imgH="1028520" progId="Equation.DSMT4">
                  <p:embed/>
                </p:oleObj>
              </mc:Choice>
              <mc:Fallback>
                <p:oleObj name="Equation" r:id="rId5" imgW="1460160" imgH="1028520" progId="Equation.DSMT4">
                  <p:embed/>
                  <p:pic>
                    <p:nvPicPr>
                      <p:cNvPr id="4" name="Object 11">
                        <a:extLst>
                          <a:ext uri="{FF2B5EF4-FFF2-40B4-BE49-F238E27FC236}">
                            <a16:creationId xmlns:a16="http://schemas.microsoft.com/office/drawing/2014/main" id="{058B417B-1C2A-E4EF-1479-055970EF99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530" y="3680958"/>
                        <a:ext cx="3714750" cy="2614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9ABEA55C-47F1-5015-C93C-58ED81310284}"/>
              </a:ext>
            </a:extLst>
          </p:cNvPr>
          <p:cNvSpPr txBox="1"/>
          <p:nvPr/>
        </p:nvSpPr>
        <p:spPr>
          <a:xfrm>
            <a:off x="1331639" y="920951"/>
            <a:ext cx="81369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若行列式有两行</a:t>
            </a:r>
            <a:r>
              <a:rPr lang="en-US" altLang="zh-CN" b="1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列</a:t>
            </a:r>
            <a:r>
              <a:rPr lang="en-US" altLang="zh-CN" b="1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完全相同</a:t>
            </a:r>
            <a:r>
              <a:rPr lang="en-US" altLang="zh-CN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则此行列式等于零</a:t>
            </a:r>
            <a:r>
              <a:rPr lang="en-US" altLang="zh-CN" b="1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B25226E-F208-483C-F1FE-1E244F563458}"/>
              </a:ext>
            </a:extLst>
          </p:cNvPr>
          <p:cNvSpPr txBox="1"/>
          <p:nvPr/>
        </p:nvSpPr>
        <p:spPr>
          <a:xfrm>
            <a:off x="94841" y="928580"/>
            <a:ext cx="18848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推论</a:t>
            </a:r>
            <a:r>
              <a:rPr lang="en-US" altLang="zh-CN" b="1" dirty="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1.2</a:t>
            </a:r>
            <a:endParaRPr lang="zh-CN" altLang="en-US" dirty="0">
              <a:solidFill>
                <a:srgbClr val="C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BF93497-3C89-4E0E-A9EC-1D777E55A84D}"/>
              </a:ext>
            </a:extLst>
          </p:cNvPr>
          <p:cNvSpPr txBox="1"/>
          <p:nvPr/>
        </p:nvSpPr>
        <p:spPr>
          <a:xfrm>
            <a:off x="94841" y="1488606"/>
            <a:ext cx="9231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证明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B576F4A-69D2-C6C1-D747-70237E89C800}"/>
              </a:ext>
            </a:extLst>
          </p:cNvPr>
          <p:cNvSpPr txBox="1"/>
          <p:nvPr/>
        </p:nvSpPr>
        <p:spPr>
          <a:xfrm>
            <a:off x="971599" y="1495814"/>
            <a:ext cx="81369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交换相同的两行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由</a:t>
            </a:r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性质</a:t>
            </a:r>
            <a:r>
              <a:rPr lang="en-US" altLang="zh-CN" b="1" dirty="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1.2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有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b="1" i="1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D= -D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故</a:t>
            </a:r>
            <a:r>
              <a:rPr lang="en-US" altLang="zh-CN" b="1" i="1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D = </a:t>
            </a:r>
            <a:r>
              <a:rPr lang="en-US" altLang="zh-CN" b="1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endParaRPr lang="zh-CN" altLang="en-US" b="1" dirty="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BEDD892-CF13-AD4A-B93D-8B18F936688F}"/>
                  </a:ext>
                </a:extLst>
              </p:cNvPr>
              <p:cNvSpPr txBox="1"/>
              <p:nvPr/>
            </p:nvSpPr>
            <p:spPr>
              <a:xfrm>
                <a:off x="1415740" y="2662512"/>
                <a:ext cx="789611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>
                    <a:solidFill>
                      <a:srgbClr val="0033CC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行列式的某一行</a:t>
                </a:r>
                <a:r>
                  <a:rPr lang="en-US" altLang="zh-CN" b="1" dirty="0">
                    <a:solidFill>
                      <a:srgbClr val="0033CC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b="1" dirty="0">
                    <a:solidFill>
                      <a:srgbClr val="0033CC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列</a:t>
                </a:r>
                <a:r>
                  <a:rPr lang="en-US" altLang="zh-CN" b="1" dirty="0">
                    <a:solidFill>
                      <a:srgbClr val="0033CC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b="1" dirty="0">
                    <a:solidFill>
                      <a:srgbClr val="0033CC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中所有元素都乘以数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altLang="zh-CN" b="1" dirty="0">
                    <a:solidFill>
                      <a:srgbClr val="0033CC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b="1" dirty="0">
                    <a:solidFill>
                      <a:srgbClr val="0033CC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等于</a:t>
                </a: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BEDD892-CF13-AD4A-B93D-8B18F9366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740" y="2662512"/>
                <a:ext cx="7896110" cy="523220"/>
              </a:xfrm>
              <a:prstGeom prst="rect">
                <a:avLst/>
              </a:prstGeom>
              <a:blipFill>
                <a:blip r:embed="rId9"/>
                <a:stretch>
                  <a:fillRect l="-1543"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65701804-FE32-623E-ABE8-095D7A8A7900}"/>
              </a:ext>
            </a:extLst>
          </p:cNvPr>
          <p:cNvSpPr txBox="1"/>
          <p:nvPr/>
        </p:nvSpPr>
        <p:spPr>
          <a:xfrm>
            <a:off x="94841" y="2679756"/>
            <a:ext cx="16688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性质</a:t>
            </a:r>
            <a:r>
              <a:rPr lang="en-US" altLang="zh-CN" b="1" dirty="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1.3</a:t>
            </a:r>
            <a:r>
              <a:rPr lang="en-US" altLang="zh-CN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endParaRPr lang="zh-CN" alt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F0B5261-58F5-ACF5-64E6-840BCB0EB021}"/>
                  </a:ext>
                </a:extLst>
              </p:cNvPr>
              <p:cNvSpPr txBox="1"/>
              <p:nvPr/>
            </p:nvSpPr>
            <p:spPr>
              <a:xfrm>
                <a:off x="94841" y="3157738"/>
                <a:ext cx="46482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>
                    <a:solidFill>
                      <a:srgbClr val="0033CC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用数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zh-CN" altLang="en-US" b="1" dirty="0">
                    <a:solidFill>
                      <a:srgbClr val="0033CC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乘这个行列式</a:t>
                </a:r>
                <a:r>
                  <a:rPr lang="en-US" altLang="zh-CN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即</a:t>
                </a:r>
                <a:endParaRPr lang="zh-CN" altLang="en-US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F0B5261-58F5-ACF5-64E6-840BCB0EB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41" y="3157738"/>
                <a:ext cx="4648200" cy="523220"/>
              </a:xfrm>
              <a:prstGeom prst="rect">
                <a:avLst/>
              </a:prstGeom>
              <a:blipFill>
                <a:blip r:embed="rId10"/>
                <a:stretch>
                  <a:fillRect l="-2756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3782414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125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  <p:bldP spid="16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2" action="ppaction://hlinksldjump"/>
            <a:extLst>
              <a:ext uri="{FF2B5EF4-FFF2-40B4-BE49-F238E27FC236}">
                <a16:creationId xmlns:a16="http://schemas.microsoft.com/office/drawing/2014/main" id="{6ED1EF79-A7DA-43D6-9844-52236878D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17B4B12-AE92-4454-105A-3AC84F406505}"/>
              </a:ext>
            </a:extLst>
          </p:cNvPr>
          <p:cNvSpPr txBox="1"/>
          <p:nvPr/>
        </p:nvSpPr>
        <p:spPr>
          <a:xfrm>
            <a:off x="259232" y="4127349"/>
            <a:ext cx="24143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列式的值为</a:t>
            </a:r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零</a:t>
            </a:r>
            <a:r>
              <a:rPr lang="en-US" altLang="zh-CN" b="1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7B7C9B0-BD13-7944-6F22-62750B2A4544}"/>
              </a:ext>
            </a:extLst>
          </p:cNvPr>
          <p:cNvSpPr txBox="1"/>
          <p:nvPr/>
        </p:nvSpPr>
        <p:spPr>
          <a:xfrm>
            <a:off x="259232" y="907787"/>
            <a:ext cx="16484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推论</a:t>
            </a:r>
            <a:r>
              <a:rPr lang="en-US" altLang="zh-CN" b="1" dirty="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1.3</a:t>
            </a:r>
            <a:r>
              <a:rPr lang="en-US" altLang="zh-CN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6FAA6A5-C7EB-45B5-EA71-80D8CB34D95B}"/>
              </a:ext>
            </a:extLst>
          </p:cNvPr>
          <p:cNvSpPr txBox="1"/>
          <p:nvPr/>
        </p:nvSpPr>
        <p:spPr>
          <a:xfrm>
            <a:off x="1475656" y="907787"/>
            <a:ext cx="75608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行列式中某</a:t>
            </a:r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一行</a:t>
            </a:r>
            <a:r>
              <a:rPr lang="en-US" altLang="zh-CN" b="1" dirty="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列</a:t>
            </a:r>
            <a:r>
              <a:rPr lang="en-US" altLang="zh-CN" b="1" dirty="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所有元素的公因子</a:t>
            </a:r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可以提到</a:t>
            </a:r>
            <a:endParaRPr lang="zh-CN" altLang="en-US" dirty="0">
              <a:solidFill>
                <a:srgbClr val="0033CC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87D86EB-4991-29B3-C3F0-9A4C0D8C2E22}"/>
              </a:ext>
            </a:extLst>
          </p:cNvPr>
          <p:cNvSpPr txBox="1"/>
          <p:nvPr/>
        </p:nvSpPr>
        <p:spPr>
          <a:xfrm>
            <a:off x="259232" y="137855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行列式符号的外面</a:t>
            </a:r>
            <a:r>
              <a:rPr lang="en-US" altLang="zh-CN" b="1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A4241CC-F773-5CEF-27BA-B062856E0C94}"/>
              </a:ext>
            </a:extLst>
          </p:cNvPr>
          <p:cNvSpPr txBox="1"/>
          <p:nvPr/>
        </p:nvSpPr>
        <p:spPr>
          <a:xfrm>
            <a:off x="259232" y="2254563"/>
            <a:ext cx="15764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推论</a:t>
            </a:r>
            <a:r>
              <a:rPr lang="en-US" altLang="zh-CN" b="1" dirty="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1.4</a:t>
            </a:r>
            <a:r>
              <a:rPr lang="en-US" altLang="zh-CN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F952331-399B-01DD-3B4E-DCD416C9A08F}"/>
              </a:ext>
            </a:extLst>
          </p:cNvPr>
          <p:cNvSpPr txBox="1"/>
          <p:nvPr/>
        </p:nvSpPr>
        <p:spPr>
          <a:xfrm>
            <a:off x="1463802" y="2246586"/>
            <a:ext cx="77167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若行列式的某</a:t>
            </a:r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一行</a:t>
            </a:r>
            <a:r>
              <a:rPr lang="en-US" altLang="zh-CN" b="1" dirty="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列</a:t>
            </a:r>
            <a:r>
              <a:rPr lang="en-US" altLang="zh-CN" b="1" dirty="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的所有元素都是零</a:t>
            </a:r>
            <a:r>
              <a:rPr lang="en-US" altLang="zh-CN" b="1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则该行</a:t>
            </a:r>
            <a:endParaRPr lang="zh-CN" altLang="en-US" dirty="0">
              <a:solidFill>
                <a:srgbClr val="0033CC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817F8C4-5665-D2F8-145F-860F83FB270E}"/>
              </a:ext>
            </a:extLst>
          </p:cNvPr>
          <p:cNvSpPr txBox="1"/>
          <p:nvPr/>
        </p:nvSpPr>
        <p:spPr>
          <a:xfrm>
            <a:off x="259232" y="2775249"/>
            <a:ext cx="2448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列式的值为</a:t>
            </a:r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零</a:t>
            </a:r>
            <a:r>
              <a:rPr lang="en-US" altLang="zh-CN" b="1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8775FD3-63EB-2D93-70C4-EEC1595BB8C8}"/>
              </a:ext>
            </a:extLst>
          </p:cNvPr>
          <p:cNvSpPr txBox="1"/>
          <p:nvPr/>
        </p:nvSpPr>
        <p:spPr>
          <a:xfrm>
            <a:off x="259232" y="3604129"/>
            <a:ext cx="15044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推论</a:t>
            </a:r>
            <a:r>
              <a:rPr lang="en-US" altLang="zh-CN" b="1" dirty="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1.5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CA02C00-BF6C-798E-9465-3F66ED797E95}"/>
              </a:ext>
            </a:extLst>
          </p:cNvPr>
          <p:cNvSpPr txBox="1"/>
          <p:nvPr/>
        </p:nvSpPr>
        <p:spPr>
          <a:xfrm>
            <a:off x="1414534" y="3593243"/>
            <a:ext cx="77659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若行列式中某</a:t>
            </a:r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两行</a:t>
            </a:r>
            <a:r>
              <a:rPr lang="en-US" altLang="zh-CN" b="1" dirty="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列</a:t>
            </a:r>
            <a:r>
              <a:rPr lang="en-US" altLang="zh-CN" b="1" dirty="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的元素对应成比例</a:t>
            </a:r>
            <a:r>
              <a:rPr lang="en-US" altLang="zh-CN" b="1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则该行</a:t>
            </a:r>
            <a:endParaRPr lang="zh-CN" altLang="en-US" dirty="0">
              <a:solidFill>
                <a:srgbClr val="0033CC"/>
              </a:solidFill>
            </a:endParaRPr>
          </a:p>
        </p:txBody>
      </p:sp>
      <p:sp>
        <p:nvSpPr>
          <p:cNvPr id="17" name="Rectangle 30">
            <a:extLst>
              <a:ext uri="{FF2B5EF4-FFF2-40B4-BE49-F238E27FC236}">
                <a16:creationId xmlns:a16="http://schemas.microsoft.com/office/drawing/2014/main" id="{26B7F25D-7787-4458-B503-B3B128726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0"/>
            <a:ext cx="65373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基本问题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行列式的性质及推论</a:t>
            </a:r>
          </a:p>
        </p:txBody>
      </p:sp>
    </p:spTree>
    <p:extLst>
      <p:ext uri="{BB962C8B-B14F-4D97-AF65-F5344CB8AC3E}">
        <p14:creationId xmlns:p14="http://schemas.microsoft.com/office/powerpoint/2010/main" val="2852286970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25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10" grpId="0"/>
      <p:bldP spid="14" grpId="0"/>
      <p:bldP spid="16" grpId="0"/>
    </p:bldLst>
  </p:timing>
</p:sld>
</file>

<file path=ppt/theme/theme1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FFFFF"/>
      </a:accent3>
      <a:accent4>
        <a:srgbClr val="000000"/>
      </a:accent4>
      <a:accent5>
        <a:srgbClr val="C0E5AF"/>
      </a:accent5>
      <a:accent6>
        <a:srgbClr val="D4126E"/>
      </a:accent6>
      <a:hlink>
        <a:srgbClr val="EB8803"/>
      </a:hlink>
      <a:folHlink>
        <a:srgbClr val="5F7791"/>
      </a:folHlink>
    </a:clrScheme>
    <a:fontScheme name="默认设计模板">
      <a:majorFont>
        <a:latin typeface="Times New Roman"/>
        <a:ea typeface="黑体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默认设计模板">
  <a:themeElements>
    <a:clrScheme name="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FFFFF"/>
      </a:accent3>
      <a:accent4>
        <a:srgbClr val="000000"/>
      </a:accent4>
      <a:accent5>
        <a:srgbClr val="C0E5AF"/>
      </a:accent5>
      <a:accent6>
        <a:srgbClr val="D4126E"/>
      </a:accent6>
      <a:hlink>
        <a:srgbClr val="EB8803"/>
      </a:hlink>
      <a:folHlink>
        <a:srgbClr val="5F7791"/>
      </a:folHlink>
    </a:clrScheme>
    <a:fontScheme name="默认设计模板">
      <a:majorFont>
        <a:latin typeface="Times New Roman"/>
        <a:ea typeface="黑体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习题课模板">
  <a:themeElements>
    <a:clrScheme name="2_习题课模板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习题课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习题课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习题课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习题课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习题课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习题课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习题课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习题课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主题2</Template>
  <TotalTime>16256</TotalTime>
  <Words>1396</Words>
  <Application>Microsoft Office PowerPoint</Application>
  <PresentationFormat>全屏显示(4:3)</PresentationFormat>
  <Paragraphs>123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黑体</vt:lpstr>
      <vt:lpstr>华文中宋</vt:lpstr>
      <vt:lpstr>Arial</vt:lpstr>
      <vt:lpstr>Arial Black</vt:lpstr>
      <vt:lpstr>Calibri</vt:lpstr>
      <vt:lpstr>Cambria Math</vt:lpstr>
      <vt:lpstr>Times New Roman</vt:lpstr>
      <vt:lpstr>Wingdings</vt:lpstr>
      <vt:lpstr>1_默认设计模板</vt:lpstr>
      <vt:lpstr>2_默认设计模板</vt:lpstr>
      <vt:lpstr>2_习题课模板</vt:lpstr>
      <vt:lpstr>2_Pixel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chen lilian</dc:creator>
  <cp:lastModifiedBy>Jinsen Xiao</cp:lastModifiedBy>
  <cp:revision>1060</cp:revision>
  <dcterms:created xsi:type="dcterms:W3CDTF">2012-06-17T01:12:18Z</dcterms:created>
  <dcterms:modified xsi:type="dcterms:W3CDTF">2024-03-02T15:22:27Z</dcterms:modified>
</cp:coreProperties>
</file>